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61" r:id="rId3"/>
    <p:sldId id="264" r:id="rId4"/>
    <p:sldId id="265" r:id="rId5"/>
    <p:sldId id="266" r:id="rId6"/>
    <p:sldId id="323" r:id="rId7"/>
    <p:sldId id="269" r:id="rId8"/>
    <p:sldId id="298" r:id="rId9"/>
    <p:sldId id="299" r:id="rId10"/>
    <p:sldId id="300" r:id="rId11"/>
    <p:sldId id="307" r:id="rId12"/>
    <p:sldId id="308" r:id="rId13"/>
    <p:sldId id="309" r:id="rId14"/>
    <p:sldId id="280" r:id="rId15"/>
    <p:sldId id="310" r:id="rId16"/>
    <p:sldId id="313" r:id="rId17"/>
    <p:sldId id="311" r:id="rId18"/>
    <p:sldId id="312" r:id="rId19"/>
    <p:sldId id="281" r:id="rId20"/>
    <p:sldId id="314" r:id="rId21"/>
    <p:sldId id="315" r:id="rId22"/>
    <p:sldId id="320" r:id="rId23"/>
    <p:sldId id="321" r:id="rId24"/>
    <p:sldId id="316" r:id="rId25"/>
    <p:sldId id="317" r:id="rId26"/>
    <p:sldId id="318" r:id="rId27"/>
    <p:sldId id="319" r:id="rId28"/>
    <p:sldId id="289" r:id="rId29"/>
    <p:sldId id="290" r:id="rId30"/>
    <p:sldId id="322" r:id="rId31"/>
    <p:sldId id="324"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p:cViewPr varScale="1">
        <p:scale>
          <a:sx n="83" d="100"/>
          <a:sy n="83" d="100"/>
        </p:scale>
        <p:origin x="141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03433-8FF7-46BB-A633-36BC82A19F45}" type="datetimeFigureOut">
              <a:rPr lang="es-EC" smtClean="0"/>
              <a:t>8/5/2019</a:t>
            </a:fld>
            <a:endParaRPr lang="es-EC"/>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75B43-5AD3-4168-80AD-F12B7D7B31AC}" type="slidenum">
              <a:rPr lang="es-EC" smtClean="0"/>
              <a:t>‹#›</a:t>
            </a:fld>
            <a:endParaRPr lang="es-EC"/>
          </a:p>
        </p:txBody>
      </p:sp>
    </p:spTree>
    <p:extLst>
      <p:ext uri="{BB962C8B-B14F-4D97-AF65-F5344CB8AC3E}">
        <p14:creationId xmlns:p14="http://schemas.microsoft.com/office/powerpoint/2010/main" val="270757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4450C25-9F4F-41DD-8D05-9831B921D7D0}" type="slidenum">
              <a:rPr lang="es-ES" smtClean="0"/>
              <a:t>10</a:t>
            </a:fld>
            <a:endParaRPr lang="es-ES"/>
          </a:p>
        </p:txBody>
      </p:sp>
    </p:spTree>
    <p:extLst>
      <p:ext uri="{BB962C8B-B14F-4D97-AF65-F5344CB8AC3E}">
        <p14:creationId xmlns:p14="http://schemas.microsoft.com/office/powerpoint/2010/main" val="360622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4450C25-9F4F-41DD-8D05-9831B921D7D0}" type="slidenum">
              <a:rPr lang="es-ES" smtClean="0"/>
              <a:t>11</a:t>
            </a:fld>
            <a:endParaRPr lang="es-ES"/>
          </a:p>
        </p:txBody>
      </p:sp>
    </p:spTree>
    <p:extLst>
      <p:ext uri="{BB962C8B-B14F-4D97-AF65-F5344CB8AC3E}">
        <p14:creationId xmlns:p14="http://schemas.microsoft.com/office/powerpoint/2010/main" val="39911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4450C25-9F4F-41DD-8D05-9831B921D7D0}" type="slidenum">
              <a:rPr lang="es-ES" smtClean="0"/>
              <a:t>12</a:t>
            </a:fld>
            <a:endParaRPr lang="es-ES"/>
          </a:p>
        </p:txBody>
      </p:sp>
    </p:spTree>
    <p:extLst>
      <p:ext uri="{BB962C8B-B14F-4D97-AF65-F5344CB8AC3E}">
        <p14:creationId xmlns:p14="http://schemas.microsoft.com/office/powerpoint/2010/main" val="222749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4450C25-9F4F-41DD-8D05-9831B921D7D0}" type="slidenum">
              <a:rPr lang="es-ES" smtClean="0"/>
              <a:t>13</a:t>
            </a:fld>
            <a:endParaRPr lang="es-ES"/>
          </a:p>
        </p:txBody>
      </p:sp>
    </p:spTree>
    <p:extLst>
      <p:ext uri="{BB962C8B-B14F-4D97-AF65-F5344CB8AC3E}">
        <p14:creationId xmlns:p14="http://schemas.microsoft.com/office/powerpoint/2010/main" val="90698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375B43-5AD3-4168-80AD-F12B7D7B31AC}" type="slidenum">
              <a:rPr lang="es-EC" smtClean="0"/>
              <a:t>20</a:t>
            </a:fld>
            <a:endParaRPr lang="es-EC"/>
          </a:p>
        </p:txBody>
      </p:sp>
    </p:spTree>
    <p:extLst>
      <p:ext uri="{BB962C8B-B14F-4D97-AF65-F5344CB8AC3E}">
        <p14:creationId xmlns:p14="http://schemas.microsoft.com/office/powerpoint/2010/main" val="57968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24938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2203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5485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890320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5218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37718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4225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507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9244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63663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59371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9253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50EC-CF2C-486C-8233-3798435959CF}" type="datetimeFigureOut">
              <a:rPr lang="es-ES" smtClean="0">
                <a:solidFill>
                  <a:prstClr val="black">
                    <a:tint val="75000"/>
                  </a:prstClr>
                </a:solidFill>
              </a:rPr>
              <a:pPr/>
              <a:t>08/05/2019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E203-EB77-4F19-914F-B17CAD7D76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41040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jpeg"/><Relationship Id="rId10" Type="http://schemas.openxmlformats.org/officeDocument/2006/relationships/image" Target="../media/image20.png"/><Relationship Id="rId4" Type="http://schemas.openxmlformats.org/officeDocument/2006/relationships/image" Target="../media/image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2.jpeg"/><Relationship Id="rId4" Type="http://schemas.openxmlformats.org/officeDocument/2006/relationships/image" Target="../media/image3.jpe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jpeg"/><Relationship Id="rId10" Type="http://schemas.openxmlformats.org/officeDocument/2006/relationships/image" Target="../media/image20.png"/><Relationship Id="rId4" Type="http://schemas.openxmlformats.org/officeDocument/2006/relationships/image" Target="../media/image4.jpe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image" Target="../media/image5.jpeg"/><Relationship Id="rId10" Type="http://schemas.openxmlformats.org/officeDocument/2006/relationships/image" Target="../media/image20.png"/><Relationship Id="rId4" Type="http://schemas.openxmlformats.org/officeDocument/2006/relationships/image" Target="../media/image4.jpe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5.jpeg"/><Relationship Id="rId10" Type="http://schemas.openxmlformats.org/officeDocument/2006/relationships/image" Target="../media/image27.png"/><Relationship Id="rId4" Type="http://schemas.openxmlformats.org/officeDocument/2006/relationships/image" Target="../media/image4.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31.png"/><Relationship Id="rId4" Type="http://schemas.openxmlformats.org/officeDocument/2006/relationships/image" Target="../media/image4.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4.png"/><Relationship Id="rId5" Type="http://schemas.openxmlformats.org/officeDocument/2006/relationships/image" Target="../media/image5.jpeg"/><Relationship Id="rId10" Type="http://schemas.openxmlformats.org/officeDocument/2006/relationships/image" Target="../media/image33.png"/><Relationship Id="rId4" Type="http://schemas.openxmlformats.org/officeDocument/2006/relationships/image" Target="../media/image4.jpe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5.png"/><Relationship Id="rId5" Type="http://schemas.openxmlformats.org/officeDocument/2006/relationships/image" Target="../media/image5.jpeg"/><Relationship Id="rId10" Type="http://schemas.openxmlformats.org/officeDocument/2006/relationships/image" Target="../media/image37.png"/><Relationship Id="rId4" Type="http://schemas.openxmlformats.org/officeDocument/2006/relationships/image" Target="../media/image4.jpe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1.emf"/><Relationship Id="rId5" Type="http://schemas.openxmlformats.org/officeDocument/2006/relationships/image" Target="../media/image5.jpeg"/><Relationship Id="rId10" Type="http://schemas.openxmlformats.org/officeDocument/2006/relationships/image" Target="../media/image40.emf"/><Relationship Id="rId4" Type="http://schemas.openxmlformats.org/officeDocument/2006/relationships/image" Target="../media/image4.jpeg"/><Relationship Id="rId9" Type="http://schemas.openxmlformats.org/officeDocument/2006/relationships/image" Target="../media/image39.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4.png"/><Relationship Id="rId5" Type="http://schemas.openxmlformats.org/officeDocument/2006/relationships/image" Target="../media/image5.jpeg"/><Relationship Id="rId10" Type="http://schemas.openxmlformats.org/officeDocument/2006/relationships/image" Target="../media/image43.png"/><Relationship Id="rId4" Type="http://schemas.openxmlformats.org/officeDocument/2006/relationships/image" Target="../media/image4.jpe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52.emf"/></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jpeg"/><Relationship Id="rId10" Type="http://schemas.openxmlformats.org/officeDocument/2006/relationships/image" Target="../media/image17.png"/><Relationship Id="rId4" Type="http://schemas.openxmlformats.org/officeDocument/2006/relationships/image" Target="../media/image4.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95536" y="2075364"/>
            <a:ext cx="8406679" cy="1815882"/>
          </a:xfrm>
          <a:prstGeom prst="rect">
            <a:avLst/>
          </a:prstGeom>
          <a:noFill/>
        </p:spPr>
        <p:txBody>
          <a:bodyPr wrap="square" rtlCol="0">
            <a:spAutoFit/>
          </a:bodyPr>
          <a:lstStyle/>
          <a:p>
            <a:pPr algn="ctr"/>
            <a:r>
              <a:rPr lang="es-EC" sz="2800" b="1" dirty="0"/>
              <a:t>“REDISEÑO Y MEJORA DEL SOFTWARE DE CALIBRACIÓN DE TANQUES DE ALMACENAMIENTO DE HIDROCARBUROS USANDO LAS NORMAS API MPMS E ISO APLICABLES, PARA LA EMPRESA PETROAFIN S.A.”</a:t>
            </a:r>
            <a:endParaRPr lang="es-ES" sz="2800" dirty="0"/>
          </a:p>
        </p:txBody>
      </p:sp>
      <p:sp>
        <p:nvSpPr>
          <p:cNvPr id="6" name="5 CuadroTexto"/>
          <p:cNvSpPr txBox="1"/>
          <p:nvPr/>
        </p:nvSpPr>
        <p:spPr>
          <a:xfrm>
            <a:off x="1907704" y="4550838"/>
            <a:ext cx="5472608" cy="1969770"/>
          </a:xfrm>
          <a:prstGeom prst="rect">
            <a:avLst/>
          </a:prstGeom>
          <a:noFill/>
        </p:spPr>
        <p:txBody>
          <a:bodyPr wrap="square" rtlCol="0">
            <a:spAutoFit/>
          </a:bodyPr>
          <a:lstStyle/>
          <a:p>
            <a:pPr algn="just"/>
            <a:r>
              <a:rPr lang="es-ES" b="1" i="1" dirty="0">
                <a:solidFill>
                  <a:prstClr val="black"/>
                </a:solidFill>
              </a:rPr>
              <a:t>AUTORES: Sr. Changoluisa Codena Jonathan</a:t>
            </a:r>
          </a:p>
          <a:p>
            <a:pPr algn="just"/>
            <a:r>
              <a:rPr lang="en-US" b="1" i="1" dirty="0">
                <a:solidFill>
                  <a:prstClr val="black"/>
                </a:solidFill>
              </a:rPr>
              <a:t>	  Sr. Grijalva Roman Joseph Gabriel</a:t>
            </a:r>
          </a:p>
          <a:p>
            <a:pPr algn="just"/>
            <a:endParaRPr lang="es-ES" b="1" i="1" dirty="0">
              <a:solidFill>
                <a:prstClr val="black"/>
              </a:solidFill>
            </a:endParaRPr>
          </a:p>
          <a:p>
            <a:pPr algn="just"/>
            <a:r>
              <a:rPr lang="es-ES" b="1" i="1" dirty="0">
                <a:solidFill>
                  <a:prstClr val="black"/>
                </a:solidFill>
              </a:rPr>
              <a:t>DIRECTOR: Ing. Luis Miguel Carrión Matamoros </a:t>
            </a:r>
            <a:r>
              <a:rPr lang="es-ES" b="1" i="1" dirty="0" err="1">
                <a:solidFill>
                  <a:prstClr val="black"/>
                </a:solidFill>
              </a:rPr>
              <a:t>Msc</a:t>
            </a:r>
            <a:r>
              <a:rPr lang="es-ES" b="1" i="1" dirty="0">
                <a:solidFill>
                  <a:prstClr val="black"/>
                </a:solidFill>
              </a:rPr>
              <a:t>.</a:t>
            </a:r>
          </a:p>
          <a:p>
            <a:pPr algn="just"/>
            <a:endParaRPr lang="es-ES" b="1" i="1" dirty="0">
              <a:solidFill>
                <a:prstClr val="black"/>
              </a:solidFill>
            </a:endParaRPr>
          </a:p>
          <a:p>
            <a:pPr algn="just"/>
            <a:endParaRPr lang="es-ES" b="1" i="1" dirty="0">
              <a:solidFill>
                <a:prstClr val="black"/>
              </a:solidFill>
            </a:endParaRPr>
          </a:p>
          <a:p>
            <a:pPr algn="ctr"/>
            <a:r>
              <a:rPr lang="es-ES" sz="1400" b="1" i="1" dirty="0">
                <a:solidFill>
                  <a:prstClr val="black"/>
                </a:solidFill>
              </a:rPr>
              <a:t>Mayo 2019</a:t>
            </a:r>
          </a:p>
        </p:txBody>
      </p:sp>
    </p:spTree>
    <p:extLst>
      <p:ext uri="{BB962C8B-B14F-4D97-AF65-F5344CB8AC3E}">
        <p14:creationId xmlns:p14="http://schemas.microsoft.com/office/powerpoint/2010/main" val="4324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a:extLst>
              <a:ext uri="{FF2B5EF4-FFF2-40B4-BE49-F238E27FC236}">
                <a16:creationId xmlns:a16="http://schemas.microsoft.com/office/drawing/2014/main" id="{153EA994-071A-4156-83D6-BABA617AB9AD}"/>
              </a:ext>
            </a:extLst>
          </p:cNvPr>
          <p:cNvGrpSpPr/>
          <p:nvPr/>
        </p:nvGrpSpPr>
        <p:grpSpPr>
          <a:xfrm>
            <a:off x="11612" y="5786014"/>
            <a:ext cx="9095875" cy="1080120"/>
            <a:chOff x="0" y="5928556"/>
            <a:chExt cx="9142012" cy="956828"/>
          </a:xfrm>
        </p:grpSpPr>
        <p:pic>
          <p:nvPicPr>
            <p:cNvPr id="21" name="1 Imagen">
              <a:extLst>
                <a:ext uri="{FF2B5EF4-FFF2-40B4-BE49-F238E27FC236}">
                  <a16:creationId xmlns:a16="http://schemas.microsoft.com/office/drawing/2014/main" id="{03D2C816-6F4A-4BDA-BB73-26D5269C3C1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22" name="2 Imagen">
              <a:extLst>
                <a:ext uri="{FF2B5EF4-FFF2-40B4-BE49-F238E27FC236}">
                  <a16:creationId xmlns:a16="http://schemas.microsoft.com/office/drawing/2014/main" id="{0CE85BB5-4A49-4F16-ADCA-C91AE59A5168}"/>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23" name="3 Imagen">
              <a:extLst>
                <a:ext uri="{FF2B5EF4-FFF2-40B4-BE49-F238E27FC236}">
                  <a16:creationId xmlns:a16="http://schemas.microsoft.com/office/drawing/2014/main" id="{0882D3EA-C9AE-4504-9C1E-BB34DBC51C9B}"/>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24" name="7 Imagen">
              <a:extLst>
                <a:ext uri="{FF2B5EF4-FFF2-40B4-BE49-F238E27FC236}">
                  <a16:creationId xmlns:a16="http://schemas.microsoft.com/office/drawing/2014/main" id="{FE656444-AA07-4CA9-AE62-DAF666848A3F}"/>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25" name="10 Imagen">
              <a:extLst>
                <a:ext uri="{FF2B5EF4-FFF2-40B4-BE49-F238E27FC236}">
                  <a16:creationId xmlns:a16="http://schemas.microsoft.com/office/drawing/2014/main" id="{5B3E2C1F-663F-4AC8-AF82-2A41951B6B46}"/>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26" name="11 Imagen">
              <a:extLst>
                <a:ext uri="{FF2B5EF4-FFF2-40B4-BE49-F238E27FC236}">
                  <a16:creationId xmlns:a16="http://schemas.microsoft.com/office/drawing/2014/main" id="{635384AE-9C57-40D1-8A29-5580753E7D34}"/>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19" name="Picture 3" descr="C:\Users\SXCABR~1\AppData\Local\Temp\PLANTILLAS SEGUNDARIAS.png">
            <a:extLst>
              <a:ext uri="{FF2B5EF4-FFF2-40B4-BE49-F238E27FC236}">
                <a16:creationId xmlns:a16="http://schemas.microsoft.com/office/drawing/2014/main" id="{17ACCBC2-CC47-48B8-B8EF-D4A1F5FA29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12" y="167578"/>
            <a:ext cx="9144000" cy="6688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XCABR~1\AppData\Local\Temp\PLANTILLAS SEGUNDARIA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0045" y="4225745"/>
            <a:ext cx="2987824" cy="170515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sp>
        <p:nvSpPr>
          <p:cNvPr id="13" name="Rectangle 12">
            <a:extLst>
              <a:ext uri="{FF2B5EF4-FFF2-40B4-BE49-F238E27FC236}">
                <a16:creationId xmlns:a16="http://schemas.microsoft.com/office/drawing/2014/main" id="{74DC7F5E-2CF3-467F-9698-007B9E0D599B}"/>
              </a:ext>
            </a:extLst>
          </p:cNvPr>
          <p:cNvSpPr/>
          <p:nvPr/>
        </p:nvSpPr>
        <p:spPr>
          <a:xfrm>
            <a:off x="0" y="1041010"/>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latin typeface="+mj-lt"/>
                <a:ea typeface="Times New Roman" panose="02020603050405020304" pitchFamily="18" charset="0"/>
              </a:rPr>
              <a:t>Consideraciones para calibración de tanques Horizontales</a:t>
            </a:r>
          </a:p>
        </p:txBody>
      </p:sp>
      <p:sp>
        <p:nvSpPr>
          <p:cNvPr id="14" name="Rectangle 14">
            <a:extLst>
              <a:ext uri="{FF2B5EF4-FFF2-40B4-BE49-F238E27FC236}">
                <a16:creationId xmlns:a16="http://schemas.microsoft.com/office/drawing/2014/main" id="{4C755115-2FEF-4737-A73F-28518E8E04F9}"/>
              </a:ext>
            </a:extLst>
          </p:cNvPr>
          <p:cNvSpPr/>
          <p:nvPr/>
        </p:nvSpPr>
        <p:spPr>
          <a:xfrm>
            <a:off x="35496" y="1412776"/>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Arial" panose="020B0604020202020204" pitchFamily="34" charset="0"/>
              <a:buChar char="•"/>
            </a:pPr>
            <a:r>
              <a:rPr lang="es-EC" sz="1600" dirty="0">
                <a:latin typeface="+mj-lt"/>
                <a:ea typeface="Times New Roman" panose="02020603050405020304" pitchFamily="18" charset="0"/>
              </a:rPr>
              <a:t>Método de Encintado Norma API MPMS 2.2E</a:t>
            </a:r>
          </a:p>
        </p:txBody>
      </p:sp>
      <p:sp>
        <p:nvSpPr>
          <p:cNvPr id="15" name="Marcador de contenido 2">
            <a:extLst>
              <a:ext uri="{FF2B5EF4-FFF2-40B4-BE49-F238E27FC236}">
                <a16:creationId xmlns:a16="http://schemas.microsoft.com/office/drawing/2014/main" id="{385B2270-F631-47A4-8EE2-84AE6E639A54}"/>
              </a:ext>
            </a:extLst>
          </p:cNvPr>
          <p:cNvSpPr txBox="1">
            <a:spLocks/>
          </p:cNvSpPr>
          <p:nvPr/>
        </p:nvSpPr>
        <p:spPr>
          <a:xfrm>
            <a:off x="467544" y="1885775"/>
            <a:ext cx="8424936" cy="46395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sz="1400" dirty="0"/>
              <a:t>La norma es aplicable para tanques horizontales de hasta 4 m de diámetro y 30 m de longitud, los cuales pueden ser tanques presurizados.</a:t>
            </a:r>
          </a:p>
          <a:p>
            <a:r>
              <a:rPr lang="es-EC" sz="1400" dirty="0"/>
              <a:t>La norma es aplicable para tanques que tengan una inclinación no mayor al 10% desde la horizontal, aplicando la respectiva corrección.</a:t>
            </a:r>
          </a:p>
          <a:p>
            <a:r>
              <a:rPr lang="es-EC" sz="1400" dirty="0"/>
              <a:t>Las medidas del perímetro  circular se toman al 20% y al 80% de cada placa que conforma el cuerpo cilíndrico.</a:t>
            </a:r>
          </a:p>
          <a:p>
            <a:pPr marL="457200" lvl="1" indent="0">
              <a:buFont typeface="Arial" panose="020B0604020202020204" pitchFamily="34" charset="0"/>
              <a:buNone/>
            </a:pPr>
            <a:endParaRPr lang="es-EC" dirty="0"/>
          </a:p>
          <a:p>
            <a:endParaRPr lang="es-EC" dirty="0"/>
          </a:p>
        </p:txBody>
      </p:sp>
      <p:sp>
        <p:nvSpPr>
          <p:cNvPr id="17" name="Rectangle 8">
            <a:extLst>
              <a:ext uri="{FF2B5EF4-FFF2-40B4-BE49-F238E27FC236}">
                <a16:creationId xmlns:a16="http://schemas.microsoft.com/office/drawing/2014/main" id="{0326AEB5-5A96-4D30-BF3F-41E4AEF6DE66}"/>
              </a:ext>
            </a:extLst>
          </p:cNvPr>
          <p:cNvSpPr/>
          <p:nvPr/>
        </p:nvSpPr>
        <p:spPr>
          <a:xfrm>
            <a:off x="936582" y="3753935"/>
            <a:ext cx="2743412" cy="13243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s-EC" sz="1400" b="1" dirty="0"/>
              <a:t>VARIABLES A CONSIDERAR PARA TABLAS DE AFORO</a:t>
            </a:r>
          </a:p>
          <a:p>
            <a:pPr marL="285750" lvl="1" indent="-285750" algn="just">
              <a:buFont typeface="Arial" panose="020B0604020202020204" pitchFamily="34" charset="0"/>
              <a:buChar char="•"/>
            </a:pPr>
            <a:r>
              <a:rPr lang="es-EC" sz="1400" dirty="0"/>
              <a:t>Inclinación</a:t>
            </a:r>
          </a:p>
          <a:p>
            <a:pPr marL="285750" lvl="1" indent="-285750" algn="just">
              <a:buFont typeface="Arial" panose="020B0604020202020204" pitchFamily="34" charset="0"/>
              <a:buChar char="•"/>
            </a:pPr>
            <a:r>
              <a:rPr lang="es-EC" sz="1400" dirty="0"/>
              <a:t>Volumen Muerto</a:t>
            </a:r>
          </a:p>
          <a:p>
            <a:pPr marL="285750" lvl="1" indent="-285750" algn="just">
              <a:buFont typeface="Arial" panose="020B0604020202020204" pitchFamily="34" charset="0"/>
              <a:buChar char="•"/>
            </a:pPr>
            <a:r>
              <a:rPr lang="es-EC" sz="1400" dirty="0"/>
              <a:t>Temperatura</a:t>
            </a:r>
          </a:p>
          <a:p>
            <a:pPr marL="285750" lvl="1" indent="-285750" algn="just">
              <a:buFont typeface="Arial" panose="020B0604020202020204" pitchFamily="34" charset="0"/>
              <a:buChar char="•"/>
            </a:pPr>
            <a:r>
              <a:rPr lang="es-EC" sz="1400" dirty="0"/>
              <a:t>Presión</a:t>
            </a:r>
          </a:p>
        </p:txBody>
      </p:sp>
      <p:sp>
        <p:nvSpPr>
          <p:cNvPr id="18" name="Rectangle 9">
            <a:extLst>
              <a:ext uri="{FF2B5EF4-FFF2-40B4-BE49-F238E27FC236}">
                <a16:creationId xmlns:a16="http://schemas.microsoft.com/office/drawing/2014/main" id="{81D2A7A9-0AC5-495A-8E5A-2644D6DF1A75}"/>
              </a:ext>
            </a:extLst>
          </p:cNvPr>
          <p:cNvSpPr/>
          <p:nvPr/>
        </p:nvSpPr>
        <p:spPr>
          <a:xfrm>
            <a:off x="4404939" y="5438887"/>
            <a:ext cx="4572000" cy="726417"/>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Encintado de Tanque Horizontal</a:t>
            </a:r>
          </a:p>
          <a:p>
            <a:pPr marL="449580" indent="-449580" algn="ctr">
              <a:lnSpc>
                <a:spcPct val="107000"/>
              </a:lnSpc>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a:t>
            </a:r>
            <a:r>
              <a:rPr lang="es-EC" sz="1000" dirty="0">
                <a:latin typeface="Times New Roman" panose="02020603050405020304" pitchFamily="18" charset="0"/>
                <a:ea typeface="Calibri" panose="020F0502020204030204" pitchFamily="34" charset="0"/>
              </a:rPr>
              <a:t>API MPMS 2.2E, Normas de calibración de tanques de almacenamiento  Horizontales 2004</a:t>
            </a:r>
            <a:r>
              <a:rPr lang="es-EC" sz="1000" dirty="0">
                <a:latin typeface="Times New Roman" panose="02020603050405020304" pitchFamily="18" charset="0"/>
                <a:ea typeface="Calibri" panose="020F0502020204030204" pitchFamily="34" charset="0"/>
                <a:cs typeface="Times New Roman" panose="02020603050405020304" pitchFamily="18" charset="0"/>
              </a:rPr>
              <a:t>)</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8DCD6B21-D7D3-41B7-9506-6A87EFB0DC45}"/>
              </a:ext>
            </a:extLst>
          </p:cNvPr>
          <p:cNvPicPr>
            <a:picLocks noChangeAspect="1"/>
          </p:cNvPicPr>
          <p:nvPr/>
        </p:nvPicPr>
        <p:blipFill>
          <a:blip r:embed="rId11"/>
          <a:stretch>
            <a:fillRect/>
          </a:stretch>
        </p:blipFill>
        <p:spPr>
          <a:xfrm>
            <a:off x="4066505" y="3274989"/>
            <a:ext cx="4537875" cy="2166333"/>
          </a:xfrm>
          <a:prstGeom prst="rect">
            <a:avLst/>
          </a:prstGeom>
        </p:spPr>
      </p:pic>
    </p:spTree>
    <p:extLst>
      <p:ext uri="{BB962C8B-B14F-4D97-AF65-F5344CB8AC3E}">
        <p14:creationId xmlns:p14="http://schemas.microsoft.com/office/powerpoint/2010/main" val="346290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SXCABR~1\AppData\Local\Temp\PLANTILLAS SEGUNDARIAS.png">
            <a:extLst>
              <a:ext uri="{FF2B5EF4-FFF2-40B4-BE49-F238E27FC236}">
                <a16:creationId xmlns:a16="http://schemas.microsoft.com/office/drawing/2014/main" id="{17ACCBC2-CC47-48B8-B8EF-D4A1F5FA29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3" y="14859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15" name="Marcador de contenido 2">
            <a:extLst>
              <a:ext uri="{FF2B5EF4-FFF2-40B4-BE49-F238E27FC236}">
                <a16:creationId xmlns:a16="http://schemas.microsoft.com/office/drawing/2014/main" id="{385B2270-F631-47A4-8EE2-84AE6E639A54}"/>
              </a:ext>
            </a:extLst>
          </p:cNvPr>
          <p:cNvSpPr txBox="1">
            <a:spLocks/>
          </p:cNvSpPr>
          <p:nvPr/>
        </p:nvSpPr>
        <p:spPr>
          <a:xfrm>
            <a:off x="477280" y="2010300"/>
            <a:ext cx="8424936" cy="46395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sz="1400" dirty="0"/>
              <a:t>El método de calibración volumétrico se usa para tanques que tengan capacidades entre 50 hasta 500 </a:t>
            </a:r>
            <a:r>
              <a:rPr lang="es-EC" sz="1400" dirty="0" err="1"/>
              <a:t>bbl</a:t>
            </a:r>
            <a:r>
              <a:rPr lang="es-EC" sz="1400" dirty="0"/>
              <a:t> como restricción volumétrica según la norma (ISO-4269, API 2555). </a:t>
            </a:r>
          </a:p>
          <a:p>
            <a:r>
              <a:rPr lang="en-US" sz="1400" dirty="0"/>
              <a:t>Este </a:t>
            </a:r>
            <a:r>
              <a:rPr lang="es-EC" sz="1400" dirty="0"/>
              <a:t>método generalmente es empleado a tanques horizontales enterrados.</a:t>
            </a:r>
          </a:p>
          <a:p>
            <a:r>
              <a:rPr lang="es-EC" sz="1400" dirty="0"/>
              <a:t>Es un método muy confiable de calibración de tanques, pero no el más eficiente debido al excesivo uso de líquido el cual generalmente es agua.</a:t>
            </a:r>
          </a:p>
          <a:p>
            <a:pPr marL="457200" lvl="1" indent="0">
              <a:buNone/>
            </a:pPr>
            <a:endParaRPr lang="es-EC" dirty="0"/>
          </a:p>
          <a:p>
            <a:endParaRPr lang="es-EC" sz="1400" dirty="0"/>
          </a:p>
          <a:p>
            <a:endParaRPr lang="es-EC" sz="1400" dirty="0"/>
          </a:p>
          <a:p>
            <a:endParaRPr lang="es-EC" sz="1400" dirty="0"/>
          </a:p>
          <a:p>
            <a:pPr marL="457200" lvl="1" indent="0">
              <a:buFont typeface="Arial" panose="020B0604020202020204" pitchFamily="34" charset="0"/>
              <a:buNone/>
            </a:pPr>
            <a:endParaRPr lang="es-EC" dirty="0"/>
          </a:p>
          <a:p>
            <a:endParaRPr lang="es-EC" dirty="0"/>
          </a:p>
        </p:txBody>
      </p:sp>
      <p:grpSp>
        <p:nvGrpSpPr>
          <p:cNvPr id="20" name="15 Grupo">
            <a:extLst>
              <a:ext uri="{FF2B5EF4-FFF2-40B4-BE49-F238E27FC236}">
                <a16:creationId xmlns:a16="http://schemas.microsoft.com/office/drawing/2014/main" id="{153EA994-071A-4156-83D6-BABA617AB9AD}"/>
              </a:ext>
            </a:extLst>
          </p:cNvPr>
          <p:cNvGrpSpPr/>
          <p:nvPr/>
        </p:nvGrpSpPr>
        <p:grpSpPr>
          <a:xfrm>
            <a:off x="35496" y="5777880"/>
            <a:ext cx="9095875" cy="1080120"/>
            <a:chOff x="0" y="5928556"/>
            <a:chExt cx="9142012" cy="956828"/>
          </a:xfrm>
        </p:grpSpPr>
        <p:pic>
          <p:nvPicPr>
            <p:cNvPr id="21" name="1 Imagen">
              <a:extLst>
                <a:ext uri="{FF2B5EF4-FFF2-40B4-BE49-F238E27FC236}">
                  <a16:creationId xmlns:a16="http://schemas.microsoft.com/office/drawing/2014/main" id="{03D2C816-6F4A-4BDA-BB73-26D5269C3C14}"/>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22" name="2 Imagen">
              <a:extLst>
                <a:ext uri="{FF2B5EF4-FFF2-40B4-BE49-F238E27FC236}">
                  <a16:creationId xmlns:a16="http://schemas.microsoft.com/office/drawing/2014/main" id="{0CE85BB5-4A49-4F16-ADCA-C91AE59A5168}"/>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23" name="3 Imagen">
              <a:extLst>
                <a:ext uri="{FF2B5EF4-FFF2-40B4-BE49-F238E27FC236}">
                  <a16:creationId xmlns:a16="http://schemas.microsoft.com/office/drawing/2014/main" id="{0882D3EA-C9AE-4504-9C1E-BB34DBC51C9B}"/>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24" name="7 Imagen">
              <a:extLst>
                <a:ext uri="{FF2B5EF4-FFF2-40B4-BE49-F238E27FC236}">
                  <a16:creationId xmlns:a16="http://schemas.microsoft.com/office/drawing/2014/main" id="{FE656444-AA07-4CA9-AE62-DAF666848A3F}"/>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25" name="10 Imagen">
              <a:extLst>
                <a:ext uri="{FF2B5EF4-FFF2-40B4-BE49-F238E27FC236}">
                  <a16:creationId xmlns:a16="http://schemas.microsoft.com/office/drawing/2014/main" id="{5B3E2C1F-663F-4AC8-AF82-2A41951B6B46}"/>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26" name="11 Imagen">
              <a:extLst>
                <a:ext uri="{FF2B5EF4-FFF2-40B4-BE49-F238E27FC236}">
                  <a16:creationId xmlns:a16="http://schemas.microsoft.com/office/drawing/2014/main" id="{635384AE-9C57-40D1-8A29-5580753E7D34}"/>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7" name="6 CuadroTexto"/>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sp>
        <p:nvSpPr>
          <p:cNvPr id="13" name="Rectangle 12">
            <a:extLst>
              <a:ext uri="{FF2B5EF4-FFF2-40B4-BE49-F238E27FC236}">
                <a16:creationId xmlns:a16="http://schemas.microsoft.com/office/drawing/2014/main" id="{74DC7F5E-2CF3-467F-9698-007B9E0D599B}"/>
              </a:ext>
            </a:extLst>
          </p:cNvPr>
          <p:cNvSpPr/>
          <p:nvPr/>
        </p:nvSpPr>
        <p:spPr>
          <a:xfrm>
            <a:off x="0" y="1041010"/>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latin typeface="+mj-lt"/>
                <a:ea typeface="Times New Roman" panose="02020603050405020304" pitchFamily="18" charset="0"/>
              </a:rPr>
              <a:t>Consideraciones para calibración de tanques Horizontales</a:t>
            </a:r>
          </a:p>
        </p:txBody>
      </p:sp>
      <p:sp>
        <p:nvSpPr>
          <p:cNvPr id="14" name="Rectangle 14">
            <a:extLst>
              <a:ext uri="{FF2B5EF4-FFF2-40B4-BE49-F238E27FC236}">
                <a16:creationId xmlns:a16="http://schemas.microsoft.com/office/drawing/2014/main" id="{4C755115-2FEF-4737-A73F-28518E8E04F9}"/>
              </a:ext>
            </a:extLst>
          </p:cNvPr>
          <p:cNvSpPr/>
          <p:nvPr/>
        </p:nvSpPr>
        <p:spPr>
          <a:xfrm>
            <a:off x="35496" y="1412776"/>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Arial" panose="020B0604020202020204" pitchFamily="34" charset="0"/>
              <a:buChar char="•"/>
            </a:pPr>
            <a:r>
              <a:rPr lang="es-EC" sz="1600" dirty="0">
                <a:latin typeface="+mj-lt"/>
                <a:ea typeface="Times New Roman" panose="02020603050405020304" pitchFamily="18" charset="0"/>
              </a:rPr>
              <a:t>Método de Volumétrico Líquido Norma API 2555</a:t>
            </a:r>
          </a:p>
        </p:txBody>
      </p:sp>
      <p:sp>
        <p:nvSpPr>
          <p:cNvPr id="18" name="Rectangle 9">
            <a:extLst>
              <a:ext uri="{FF2B5EF4-FFF2-40B4-BE49-F238E27FC236}">
                <a16:creationId xmlns:a16="http://schemas.microsoft.com/office/drawing/2014/main" id="{81D2A7A9-0AC5-495A-8E5A-2644D6DF1A75}"/>
              </a:ext>
            </a:extLst>
          </p:cNvPr>
          <p:cNvSpPr/>
          <p:nvPr/>
        </p:nvSpPr>
        <p:spPr>
          <a:xfrm>
            <a:off x="4312686" y="5559797"/>
            <a:ext cx="4572000" cy="726417"/>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Calibración Volumétrica Líquida</a:t>
            </a:r>
          </a:p>
          <a:p>
            <a:pPr marL="449580" indent="-449580" algn="ctr">
              <a:lnSpc>
                <a:spcPct val="107000"/>
              </a:lnSpc>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a:t>
            </a:r>
            <a:r>
              <a:rPr lang="es-EC" sz="1000" dirty="0" err="1">
                <a:latin typeface="Times New Roman" panose="02020603050405020304" pitchFamily="18" charset="0"/>
                <a:ea typeface="Calibri" panose="020F0502020204030204" pitchFamily="34" charset="0"/>
                <a:cs typeface="Times New Roman" panose="02020603050405020304" pitchFamily="18" charset="0"/>
              </a:rPr>
              <a:t>Lennart</a:t>
            </a:r>
            <a:r>
              <a:rPr lang="es-EC" sz="1000" dirty="0">
                <a:latin typeface="Times New Roman" panose="02020603050405020304" pitchFamily="18" charset="0"/>
                <a:ea typeface="Calibri" panose="020F0502020204030204" pitchFamily="34" charset="0"/>
                <a:cs typeface="Times New Roman" panose="02020603050405020304" pitchFamily="18" charset="0"/>
              </a:rPr>
              <a:t> H. La guía del Ingeniero para medición de tanques de almacenamiento de hidrocarburos, 2017)</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8">
            <a:extLst>
              <a:ext uri="{FF2B5EF4-FFF2-40B4-BE49-F238E27FC236}">
                <a16:creationId xmlns:a16="http://schemas.microsoft.com/office/drawing/2014/main" id="{B4626092-29B9-45BE-A698-0387D577876B}"/>
              </a:ext>
            </a:extLst>
          </p:cNvPr>
          <p:cNvSpPr/>
          <p:nvPr/>
        </p:nvSpPr>
        <p:spPr>
          <a:xfrm>
            <a:off x="1043608" y="3645023"/>
            <a:ext cx="2770158" cy="15130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s-EC" sz="1400" b="1" dirty="0"/>
              <a:t>VARIABLES A CONSIDERAR PARA TABLAS DE AFORO</a:t>
            </a:r>
          </a:p>
          <a:p>
            <a:pPr marL="285750" lvl="1" indent="-285750" algn="just">
              <a:buFont typeface="Arial" panose="020B0604020202020204" pitchFamily="34" charset="0"/>
              <a:buChar char="•"/>
            </a:pPr>
            <a:endParaRPr lang="es-EC" sz="1400" dirty="0"/>
          </a:p>
          <a:p>
            <a:pPr marL="285750" lvl="1" indent="-285750" algn="just">
              <a:buFont typeface="Arial" panose="020B0604020202020204" pitchFamily="34" charset="0"/>
              <a:buChar char="•"/>
            </a:pPr>
            <a:r>
              <a:rPr lang="es-EC" sz="1400" dirty="0"/>
              <a:t>Volumen Muerto</a:t>
            </a:r>
          </a:p>
          <a:p>
            <a:pPr marL="285750" lvl="1" indent="-285750" algn="just">
              <a:buFont typeface="Arial" panose="020B0604020202020204" pitchFamily="34" charset="0"/>
              <a:buChar char="•"/>
            </a:pPr>
            <a:r>
              <a:rPr lang="es-EC" sz="1400" dirty="0"/>
              <a:t>Temperatura</a:t>
            </a:r>
          </a:p>
          <a:p>
            <a:pPr marL="285750" lvl="1" indent="-285750" algn="just">
              <a:buFont typeface="Arial" panose="020B0604020202020204" pitchFamily="34" charset="0"/>
              <a:buChar char="•"/>
            </a:pPr>
            <a:endParaRPr lang="es-EC" sz="1400" dirty="0"/>
          </a:p>
        </p:txBody>
      </p:sp>
      <p:pic>
        <p:nvPicPr>
          <p:cNvPr id="29" name="Picture 2" descr="Resultado de imagen para CALIBRACION DE TANQUES">
            <a:extLst>
              <a:ext uri="{FF2B5EF4-FFF2-40B4-BE49-F238E27FC236}">
                <a16:creationId xmlns:a16="http://schemas.microsoft.com/office/drawing/2014/main" id="{2464AA1E-C2BC-48EA-880B-BB90D54FA41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3645023"/>
            <a:ext cx="3968175" cy="185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9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a:extLst>
              <a:ext uri="{FF2B5EF4-FFF2-40B4-BE49-F238E27FC236}">
                <a16:creationId xmlns:a16="http://schemas.microsoft.com/office/drawing/2014/main" id="{153EA994-071A-4156-83D6-BABA617AB9AD}"/>
              </a:ext>
            </a:extLst>
          </p:cNvPr>
          <p:cNvGrpSpPr/>
          <p:nvPr/>
        </p:nvGrpSpPr>
        <p:grpSpPr>
          <a:xfrm>
            <a:off x="11612" y="5786014"/>
            <a:ext cx="9095875" cy="1080120"/>
            <a:chOff x="0" y="5928556"/>
            <a:chExt cx="9142012" cy="956828"/>
          </a:xfrm>
        </p:grpSpPr>
        <p:pic>
          <p:nvPicPr>
            <p:cNvPr id="21" name="1 Imagen">
              <a:extLst>
                <a:ext uri="{FF2B5EF4-FFF2-40B4-BE49-F238E27FC236}">
                  <a16:creationId xmlns:a16="http://schemas.microsoft.com/office/drawing/2014/main" id="{03D2C816-6F4A-4BDA-BB73-26D5269C3C1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22" name="2 Imagen">
              <a:extLst>
                <a:ext uri="{FF2B5EF4-FFF2-40B4-BE49-F238E27FC236}">
                  <a16:creationId xmlns:a16="http://schemas.microsoft.com/office/drawing/2014/main" id="{0CE85BB5-4A49-4F16-ADCA-C91AE59A5168}"/>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23" name="3 Imagen">
              <a:extLst>
                <a:ext uri="{FF2B5EF4-FFF2-40B4-BE49-F238E27FC236}">
                  <a16:creationId xmlns:a16="http://schemas.microsoft.com/office/drawing/2014/main" id="{0882D3EA-C9AE-4504-9C1E-BB34DBC51C9B}"/>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24" name="7 Imagen">
              <a:extLst>
                <a:ext uri="{FF2B5EF4-FFF2-40B4-BE49-F238E27FC236}">
                  <a16:creationId xmlns:a16="http://schemas.microsoft.com/office/drawing/2014/main" id="{FE656444-AA07-4CA9-AE62-DAF666848A3F}"/>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25" name="10 Imagen">
              <a:extLst>
                <a:ext uri="{FF2B5EF4-FFF2-40B4-BE49-F238E27FC236}">
                  <a16:creationId xmlns:a16="http://schemas.microsoft.com/office/drawing/2014/main" id="{5B3E2C1F-663F-4AC8-AF82-2A41951B6B46}"/>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26" name="11 Imagen">
              <a:extLst>
                <a:ext uri="{FF2B5EF4-FFF2-40B4-BE49-F238E27FC236}">
                  <a16:creationId xmlns:a16="http://schemas.microsoft.com/office/drawing/2014/main" id="{635384AE-9C57-40D1-8A29-5580753E7D34}"/>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19" name="Picture 3" descr="C:\Users\SXCABR~1\AppData\Local\Temp\PLANTILLAS SEGUNDARIAS.png">
            <a:extLst>
              <a:ext uri="{FF2B5EF4-FFF2-40B4-BE49-F238E27FC236}">
                <a16:creationId xmlns:a16="http://schemas.microsoft.com/office/drawing/2014/main" id="{17ACCBC2-CC47-48B8-B8EF-D4A1F5FA29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12" y="167578"/>
            <a:ext cx="9144000" cy="6688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XCABR~1\AppData\Local\Temp\PLANTILLAS SEGUNDARIA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0045" y="4225745"/>
            <a:ext cx="2987824" cy="170515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sp>
        <p:nvSpPr>
          <p:cNvPr id="13" name="Rectangle 12">
            <a:extLst>
              <a:ext uri="{FF2B5EF4-FFF2-40B4-BE49-F238E27FC236}">
                <a16:creationId xmlns:a16="http://schemas.microsoft.com/office/drawing/2014/main" id="{74DC7F5E-2CF3-467F-9698-007B9E0D599B}"/>
              </a:ext>
            </a:extLst>
          </p:cNvPr>
          <p:cNvSpPr/>
          <p:nvPr/>
        </p:nvSpPr>
        <p:spPr>
          <a:xfrm>
            <a:off x="0" y="1041010"/>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latin typeface="+mj-lt"/>
                <a:ea typeface="Times New Roman" panose="02020603050405020304" pitchFamily="18" charset="0"/>
              </a:rPr>
              <a:t>Consideraciones para calibración de tanques </a:t>
            </a:r>
            <a:r>
              <a:rPr lang="es-EC" sz="1600" b="1" u="sng" dirty="0" err="1">
                <a:latin typeface="+mj-lt"/>
                <a:ea typeface="Times New Roman" panose="02020603050405020304" pitchFamily="18" charset="0"/>
              </a:rPr>
              <a:t>Esfericos</a:t>
            </a:r>
            <a:endParaRPr lang="es-EC" sz="1600" b="1" u="sng" dirty="0">
              <a:latin typeface="+mj-lt"/>
              <a:ea typeface="Times New Roman" panose="02020603050405020304" pitchFamily="18" charset="0"/>
            </a:endParaRPr>
          </a:p>
        </p:txBody>
      </p:sp>
      <p:sp>
        <p:nvSpPr>
          <p:cNvPr id="14" name="Rectangle 14">
            <a:extLst>
              <a:ext uri="{FF2B5EF4-FFF2-40B4-BE49-F238E27FC236}">
                <a16:creationId xmlns:a16="http://schemas.microsoft.com/office/drawing/2014/main" id="{4C755115-2FEF-4737-A73F-28518E8E04F9}"/>
              </a:ext>
            </a:extLst>
          </p:cNvPr>
          <p:cNvSpPr/>
          <p:nvPr/>
        </p:nvSpPr>
        <p:spPr>
          <a:xfrm>
            <a:off x="35496" y="1412776"/>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Arial" panose="020B0604020202020204" pitchFamily="34" charset="0"/>
              <a:buChar char="•"/>
            </a:pPr>
            <a:r>
              <a:rPr lang="es-EC" sz="1600" dirty="0">
                <a:latin typeface="+mj-lt"/>
                <a:ea typeface="Times New Roman" panose="02020603050405020304" pitchFamily="18" charset="0"/>
              </a:rPr>
              <a:t>Método de Encintado Norma API 2552 </a:t>
            </a:r>
          </a:p>
        </p:txBody>
      </p:sp>
      <p:sp>
        <p:nvSpPr>
          <p:cNvPr id="15" name="Marcador de contenido 2">
            <a:extLst>
              <a:ext uri="{FF2B5EF4-FFF2-40B4-BE49-F238E27FC236}">
                <a16:creationId xmlns:a16="http://schemas.microsoft.com/office/drawing/2014/main" id="{385B2270-F631-47A4-8EE2-84AE6E639A54}"/>
              </a:ext>
            </a:extLst>
          </p:cNvPr>
          <p:cNvSpPr txBox="1">
            <a:spLocks/>
          </p:cNvSpPr>
          <p:nvPr/>
        </p:nvSpPr>
        <p:spPr>
          <a:xfrm>
            <a:off x="467544" y="2060848"/>
            <a:ext cx="8424936" cy="46395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1400" dirty="0"/>
              <a:t>El tanque al momento de la calibración puede estar lleno de producto o vacío.</a:t>
            </a:r>
          </a:p>
          <a:p>
            <a:r>
              <a:rPr lang="es-ES" sz="1400" dirty="0"/>
              <a:t>El encintado para la obtención de medidas debería ser sobre el 25% del la línea de capacidad inferior y bajo el 25% de la línea de capacidad superior</a:t>
            </a:r>
          </a:p>
          <a:p>
            <a:r>
              <a:rPr lang="es-ES" sz="1400" dirty="0"/>
              <a:t>Las siguientes variables deben ser tomadas en cuenta para la calibración de tanques esféricos:</a:t>
            </a:r>
          </a:p>
          <a:p>
            <a:pPr marL="457200" lvl="1" indent="0">
              <a:buFont typeface="Arial" panose="020B0604020202020204" pitchFamily="34" charset="0"/>
              <a:buNone/>
            </a:pPr>
            <a:endParaRPr lang="es-EC" dirty="0"/>
          </a:p>
          <a:p>
            <a:endParaRPr lang="es-EC" dirty="0"/>
          </a:p>
        </p:txBody>
      </p:sp>
      <p:sp>
        <p:nvSpPr>
          <p:cNvPr id="17" name="Rectangle 8">
            <a:extLst>
              <a:ext uri="{FF2B5EF4-FFF2-40B4-BE49-F238E27FC236}">
                <a16:creationId xmlns:a16="http://schemas.microsoft.com/office/drawing/2014/main" id="{0326AEB5-5A96-4D30-BF3F-41E4AEF6DE66}"/>
              </a:ext>
            </a:extLst>
          </p:cNvPr>
          <p:cNvSpPr/>
          <p:nvPr/>
        </p:nvSpPr>
        <p:spPr>
          <a:xfrm>
            <a:off x="1084457" y="3814159"/>
            <a:ext cx="2484661" cy="12055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s-EC" sz="1400" b="1" dirty="0"/>
              <a:t>VARIABLES A CONSIDERAR PARA TABLAS DE AFORO</a:t>
            </a:r>
            <a:endParaRPr lang="es-EC" sz="1400" dirty="0"/>
          </a:p>
          <a:p>
            <a:pPr marL="285750" lvl="1" indent="-285750" algn="just">
              <a:buFont typeface="Arial" panose="020B0604020202020204" pitchFamily="34" charset="0"/>
              <a:buChar char="•"/>
            </a:pPr>
            <a:r>
              <a:rPr lang="es-EC" sz="1400" dirty="0"/>
              <a:t>Volumen Muerto</a:t>
            </a:r>
          </a:p>
          <a:p>
            <a:pPr marL="285750" lvl="1" indent="-285750" algn="just">
              <a:buFont typeface="Arial" panose="020B0604020202020204" pitchFamily="34" charset="0"/>
              <a:buChar char="•"/>
            </a:pPr>
            <a:r>
              <a:rPr lang="es-EC" sz="1400" dirty="0"/>
              <a:t>Temperatura</a:t>
            </a:r>
          </a:p>
        </p:txBody>
      </p:sp>
      <p:sp>
        <p:nvSpPr>
          <p:cNvPr id="18" name="Rectangle 9">
            <a:extLst>
              <a:ext uri="{FF2B5EF4-FFF2-40B4-BE49-F238E27FC236}">
                <a16:creationId xmlns:a16="http://schemas.microsoft.com/office/drawing/2014/main" id="{81D2A7A9-0AC5-495A-8E5A-2644D6DF1A75}"/>
              </a:ext>
            </a:extLst>
          </p:cNvPr>
          <p:cNvSpPr/>
          <p:nvPr/>
        </p:nvSpPr>
        <p:spPr>
          <a:xfrm>
            <a:off x="4404939" y="5438887"/>
            <a:ext cx="4572000" cy="713016"/>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Encintado de Tanque Esférico </a:t>
            </a:r>
          </a:p>
          <a:p>
            <a:pPr algn="ctr">
              <a:spcAft>
                <a:spcPts val="10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a:t>
            </a:r>
            <a:r>
              <a:rPr lang="es-EC" sz="1000" dirty="0">
                <a:latin typeface="Times New Roman" panose="02020603050405020304" pitchFamily="18" charset="0"/>
                <a:ea typeface="Calibri" panose="020F0502020204030204" pitchFamily="34" charset="0"/>
              </a:rPr>
              <a:t>API 2552, Normas de calibración de tanques de almacenamiento  </a:t>
            </a:r>
            <a:r>
              <a:rPr lang="es-EC" sz="1000" dirty="0" err="1">
                <a:latin typeface="Times New Roman" panose="02020603050405020304" pitchFamily="18" charset="0"/>
                <a:ea typeface="Calibri" panose="020F0502020204030204" pitchFamily="34" charset="0"/>
              </a:rPr>
              <a:t>Esfericos</a:t>
            </a:r>
            <a:r>
              <a:rPr lang="es-EC" sz="1000" dirty="0">
                <a:latin typeface="Times New Roman" panose="02020603050405020304" pitchFamily="18" charset="0"/>
                <a:ea typeface="Calibri" panose="020F0502020204030204" pitchFamily="34" charset="0"/>
              </a:rPr>
              <a:t> y Esferoidales 2006</a:t>
            </a:r>
            <a:r>
              <a:rPr lang="es-EC" sz="1000" dirty="0">
                <a:latin typeface="Times New Roman" panose="02020603050405020304" pitchFamily="18" charset="0"/>
                <a:ea typeface="Calibri" panose="020F0502020204030204" pitchFamily="34" charset="0"/>
                <a:cs typeface="Times New Roman" panose="02020603050405020304" pitchFamily="18" charset="0"/>
              </a:rPr>
              <a:t>)</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n 26">
            <a:extLst>
              <a:ext uri="{FF2B5EF4-FFF2-40B4-BE49-F238E27FC236}">
                <a16:creationId xmlns:a16="http://schemas.microsoft.com/office/drawing/2014/main" id="{D8FA9A6F-71E9-4BBF-AC79-C81C3E3AE73A}"/>
              </a:ext>
            </a:extLst>
          </p:cNvPr>
          <p:cNvPicPr>
            <a:picLocks noChangeAspect="1"/>
          </p:cNvPicPr>
          <p:nvPr/>
        </p:nvPicPr>
        <p:blipFill rotWithShape="1">
          <a:blip r:embed="rId11"/>
          <a:srcRect l="13482" r="14060"/>
          <a:stretch/>
        </p:blipFill>
        <p:spPr>
          <a:xfrm>
            <a:off x="5353920" y="3081733"/>
            <a:ext cx="2987824" cy="2288024"/>
          </a:xfrm>
          <a:prstGeom prst="rect">
            <a:avLst/>
          </a:prstGeom>
        </p:spPr>
      </p:pic>
    </p:spTree>
    <p:extLst>
      <p:ext uri="{BB962C8B-B14F-4D97-AF65-F5344CB8AC3E}">
        <p14:creationId xmlns:p14="http://schemas.microsoft.com/office/powerpoint/2010/main" val="89167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a:extLst>
              <a:ext uri="{FF2B5EF4-FFF2-40B4-BE49-F238E27FC236}">
                <a16:creationId xmlns:a16="http://schemas.microsoft.com/office/drawing/2014/main" id="{153EA994-071A-4156-83D6-BABA617AB9AD}"/>
              </a:ext>
            </a:extLst>
          </p:cNvPr>
          <p:cNvGrpSpPr/>
          <p:nvPr/>
        </p:nvGrpSpPr>
        <p:grpSpPr>
          <a:xfrm>
            <a:off x="11612" y="5786014"/>
            <a:ext cx="9095875" cy="1080120"/>
            <a:chOff x="0" y="5928556"/>
            <a:chExt cx="9142012" cy="956828"/>
          </a:xfrm>
        </p:grpSpPr>
        <p:pic>
          <p:nvPicPr>
            <p:cNvPr id="21" name="1 Imagen">
              <a:extLst>
                <a:ext uri="{FF2B5EF4-FFF2-40B4-BE49-F238E27FC236}">
                  <a16:creationId xmlns:a16="http://schemas.microsoft.com/office/drawing/2014/main" id="{03D2C816-6F4A-4BDA-BB73-26D5269C3C1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22" name="2 Imagen">
              <a:extLst>
                <a:ext uri="{FF2B5EF4-FFF2-40B4-BE49-F238E27FC236}">
                  <a16:creationId xmlns:a16="http://schemas.microsoft.com/office/drawing/2014/main" id="{0CE85BB5-4A49-4F16-ADCA-C91AE59A5168}"/>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23" name="3 Imagen">
              <a:extLst>
                <a:ext uri="{FF2B5EF4-FFF2-40B4-BE49-F238E27FC236}">
                  <a16:creationId xmlns:a16="http://schemas.microsoft.com/office/drawing/2014/main" id="{0882D3EA-C9AE-4504-9C1E-BB34DBC51C9B}"/>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24" name="7 Imagen">
              <a:extLst>
                <a:ext uri="{FF2B5EF4-FFF2-40B4-BE49-F238E27FC236}">
                  <a16:creationId xmlns:a16="http://schemas.microsoft.com/office/drawing/2014/main" id="{FE656444-AA07-4CA9-AE62-DAF666848A3F}"/>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25" name="10 Imagen">
              <a:extLst>
                <a:ext uri="{FF2B5EF4-FFF2-40B4-BE49-F238E27FC236}">
                  <a16:creationId xmlns:a16="http://schemas.microsoft.com/office/drawing/2014/main" id="{5B3E2C1F-663F-4AC8-AF82-2A41951B6B46}"/>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26" name="11 Imagen">
              <a:extLst>
                <a:ext uri="{FF2B5EF4-FFF2-40B4-BE49-F238E27FC236}">
                  <a16:creationId xmlns:a16="http://schemas.microsoft.com/office/drawing/2014/main" id="{635384AE-9C57-40D1-8A29-5580753E7D34}"/>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19" name="Picture 3" descr="C:\Users\SXCABR~1\AppData\Local\Temp\PLANTILLAS SEGUNDARIAS.png">
            <a:extLst>
              <a:ext uri="{FF2B5EF4-FFF2-40B4-BE49-F238E27FC236}">
                <a16:creationId xmlns:a16="http://schemas.microsoft.com/office/drawing/2014/main" id="{17ACCBC2-CC47-48B8-B8EF-D4A1F5FA29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178117"/>
            <a:ext cx="9144000" cy="6688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XCABR~1\AppData\Local\Temp\PLANTILLAS SEGUNDARIA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0045" y="4225745"/>
            <a:ext cx="2987824" cy="170515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sp>
        <p:nvSpPr>
          <p:cNvPr id="13" name="Rectangle 12">
            <a:extLst>
              <a:ext uri="{FF2B5EF4-FFF2-40B4-BE49-F238E27FC236}">
                <a16:creationId xmlns:a16="http://schemas.microsoft.com/office/drawing/2014/main" id="{74DC7F5E-2CF3-467F-9698-007B9E0D599B}"/>
              </a:ext>
            </a:extLst>
          </p:cNvPr>
          <p:cNvSpPr/>
          <p:nvPr/>
        </p:nvSpPr>
        <p:spPr>
          <a:xfrm>
            <a:off x="0" y="1041010"/>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latin typeface="+mj-lt"/>
                <a:ea typeface="Times New Roman" panose="02020603050405020304" pitchFamily="18" charset="0"/>
              </a:rPr>
              <a:t>Consideraciones para calibración de tanques Esferoidales</a:t>
            </a:r>
          </a:p>
        </p:txBody>
      </p:sp>
      <p:sp>
        <p:nvSpPr>
          <p:cNvPr id="14" name="Rectangle 14">
            <a:extLst>
              <a:ext uri="{FF2B5EF4-FFF2-40B4-BE49-F238E27FC236}">
                <a16:creationId xmlns:a16="http://schemas.microsoft.com/office/drawing/2014/main" id="{4C755115-2FEF-4737-A73F-28518E8E04F9}"/>
              </a:ext>
            </a:extLst>
          </p:cNvPr>
          <p:cNvSpPr/>
          <p:nvPr/>
        </p:nvSpPr>
        <p:spPr>
          <a:xfrm>
            <a:off x="35496" y="1412776"/>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Arial" panose="020B0604020202020204" pitchFamily="34" charset="0"/>
              <a:buChar char="•"/>
            </a:pPr>
            <a:r>
              <a:rPr lang="es-EC" sz="1600" dirty="0">
                <a:latin typeface="+mj-lt"/>
                <a:ea typeface="Times New Roman" panose="02020603050405020304" pitchFamily="18" charset="0"/>
              </a:rPr>
              <a:t>Método de Encintado Norma API 2552 </a:t>
            </a:r>
          </a:p>
        </p:txBody>
      </p:sp>
      <p:sp>
        <p:nvSpPr>
          <p:cNvPr id="15" name="Marcador de contenido 2">
            <a:extLst>
              <a:ext uri="{FF2B5EF4-FFF2-40B4-BE49-F238E27FC236}">
                <a16:creationId xmlns:a16="http://schemas.microsoft.com/office/drawing/2014/main" id="{385B2270-F631-47A4-8EE2-84AE6E639A54}"/>
              </a:ext>
            </a:extLst>
          </p:cNvPr>
          <p:cNvSpPr txBox="1">
            <a:spLocks/>
          </p:cNvSpPr>
          <p:nvPr/>
        </p:nvSpPr>
        <p:spPr>
          <a:xfrm>
            <a:off x="467544" y="2060848"/>
            <a:ext cx="8424936" cy="46395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s-ES" sz="1500" dirty="0"/>
              <a:t>Norma API 2552( Calibración Manual de Tanques Esferoidales)</a:t>
            </a:r>
          </a:p>
          <a:p>
            <a:pPr marL="342900" lvl="1" indent="-342900">
              <a:buFont typeface="Arial" panose="020B0604020202020204" pitchFamily="34" charset="0"/>
              <a:buChar char="•"/>
            </a:pPr>
            <a:r>
              <a:rPr lang="es-ES" sz="1500" dirty="0"/>
              <a:t>El tanque al momento de la calibración puede estar lleno de producto o vacío.</a:t>
            </a:r>
          </a:p>
          <a:p>
            <a:pPr marL="342900" lvl="1" indent="-342900">
              <a:buFont typeface="Arial" panose="020B0604020202020204" pitchFamily="34" charset="0"/>
              <a:buChar char="•"/>
            </a:pPr>
            <a:r>
              <a:rPr lang="es-ES" sz="1500" dirty="0"/>
              <a:t>El encintado para la obtención de medidas debería ser sobre el 25% del la línea de capacidad inferior y bajo el 25% de la línea de capacidad superior</a:t>
            </a:r>
          </a:p>
          <a:p>
            <a:pPr marL="342900" lvl="1" indent="-342900">
              <a:buFont typeface="Arial" panose="020B0604020202020204" pitchFamily="34" charset="0"/>
              <a:buChar char="•"/>
            </a:pPr>
            <a:r>
              <a:rPr lang="es-ES" sz="1500" dirty="0"/>
              <a:t>Las siguientes variables deben ser tomadas en cuenta para la calibración de tanques esferoidales:</a:t>
            </a:r>
          </a:p>
          <a:p>
            <a:pPr marL="457200" lvl="1" indent="0">
              <a:buFont typeface="Arial" panose="020B0604020202020204" pitchFamily="34" charset="0"/>
              <a:buNone/>
            </a:pPr>
            <a:endParaRPr lang="es-EC" dirty="0"/>
          </a:p>
          <a:p>
            <a:endParaRPr lang="es-EC" dirty="0"/>
          </a:p>
        </p:txBody>
      </p:sp>
      <p:sp>
        <p:nvSpPr>
          <p:cNvPr id="17" name="Rectangle 8">
            <a:extLst>
              <a:ext uri="{FF2B5EF4-FFF2-40B4-BE49-F238E27FC236}">
                <a16:creationId xmlns:a16="http://schemas.microsoft.com/office/drawing/2014/main" id="{0326AEB5-5A96-4D30-BF3F-41E4AEF6DE66}"/>
              </a:ext>
            </a:extLst>
          </p:cNvPr>
          <p:cNvSpPr/>
          <p:nvPr/>
        </p:nvSpPr>
        <p:spPr>
          <a:xfrm>
            <a:off x="926131" y="3815577"/>
            <a:ext cx="2242992" cy="12041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s-EC" sz="1400" b="1" dirty="0"/>
              <a:t>VARIABLES A CONSIDERAR PARA TABLAS DE AFORO</a:t>
            </a:r>
            <a:endParaRPr lang="es-EC" sz="1400" dirty="0"/>
          </a:p>
          <a:p>
            <a:pPr marL="285750" lvl="1" indent="-285750" algn="just">
              <a:buFont typeface="Arial" panose="020B0604020202020204" pitchFamily="34" charset="0"/>
              <a:buChar char="•"/>
            </a:pPr>
            <a:r>
              <a:rPr lang="es-EC" sz="1400" dirty="0"/>
              <a:t>Volumen Muerto</a:t>
            </a:r>
          </a:p>
          <a:p>
            <a:pPr marL="285750" lvl="1" indent="-285750" algn="just">
              <a:buFont typeface="Arial" panose="020B0604020202020204" pitchFamily="34" charset="0"/>
              <a:buChar char="•"/>
            </a:pPr>
            <a:r>
              <a:rPr lang="es-EC" sz="1400" dirty="0"/>
              <a:t>Temperatura</a:t>
            </a:r>
          </a:p>
        </p:txBody>
      </p:sp>
      <p:sp>
        <p:nvSpPr>
          <p:cNvPr id="18" name="Rectangle 9">
            <a:extLst>
              <a:ext uri="{FF2B5EF4-FFF2-40B4-BE49-F238E27FC236}">
                <a16:creationId xmlns:a16="http://schemas.microsoft.com/office/drawing/2014/main" id="{81D2A7A9-0AC5-495A-8E5A-2644D6DF1A75}"/>
              </a:ext>
            </a:extLst>
          </p:cNvPr>
          <p:cNvSpPr/>
          <p:nvPr/>
        </p:nvSpPr>
        <p:spPr>
          <a:xfrm>
            <a:off x="4427984" y="5132654"/>
            <a:ext cx="4572000" cy="726417"/>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Encintado de Tanque Esferoidal</a:t>
            </a:r>
          </a:p>
          <a:p>
            <a:pPr marL="449580" indent="-449580" algn="ctr">
              <a:lnSpc>
                <a:spcPct val="107000"/>
              </a:lnSpc>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a:t>
            </a:r>
            <a:r>
              <a:rPr lang="es-EC" sz="1000" dirty="0">
                <a:latin typeface="Times New Roman" panose="02020603050405020304" pitchFamily="18" charset="0"/>
                <a:ea typeface="Calibri" panose="020F0502020204030204" pitchFamily="34" charset="0"/>
              </a:rPr>
              <a:t>API 2552, Normas de calibración de tanques de almacenamiento  </a:t>
            </a:r>
            <a:r>
              <a:rPr lang="es-EC" sz="1000" dirty="0" err="1">
                <a:latin typeface="Times New Roman" panose="02020603050405020304" pitchFamily="18" charset="0"/>
                <a:ea typeface="Calibri" panose="020F0502020204030204" pitchFamily="34" charset="0"/>
              </a:rPr>
              <a:t>Esfericos</a:t>
            </a:r>
            <a:r>
              <a:rPr lang="es-EC" sz="1000" dirty="0">
                <a:latin typeface="Times New Roman" panose="02020603050405020304" pitchFamily="18" charset="0"/>
                <a:ea typeface="Calibri" panose="020F0502020204030204" pitchFamily="34" charset="0"/>
              </a:rPr>
              <a:t> y Esferoidales 2006</a:t>
            </a:r>
            <a:r>
              <a:rPr lang="es-EC" sz="1000" dirty="0">
                <a:latin typeface="Times New Roman" panose="02020603050405020304" pitchFamily="18" charset="0"/>
                <a:ea typeface="Calibri" panose="020F0502020204030204" pitchFamily="34" charset="0"/>
                <a:cs typeface="Times New Roman" panose="02020603050405020304" pitchFamily="18" charset="0"/>
              </a:rPr>
              <a:t>)</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Imagen 27">
            <a:extLst>
              <a:ext uri="{FF2B5EF4-FFF2-40B4-BE49-F238E27FC236}">
                <a16:creationId xmlns:a16="http://schemas.microsoft.com/office/drawing/2014/main" id="{C07558C0-0158-43A4-892F-A3F003F2FFA8}"/>
              </a:ext>
            </a:extLst>
          </p:cNvPr>
          <p:cNvPicPr>
            <a:picLocks noChangeAspect="1"/>
          </p:cNvPicPr>
          <p:nvPr/>
        </p:nvPicPr>
        <p:blipFill rotWithShape="1">
          <a:blip r:embed="rId11"/>
          <a:srcRect l="8768"/>
          <a:stretch/>
        </p:blipFill>
        <p:spPr>
          <a:xfrm>
            <a:off x="5004049" y="3493416"/>
            <a:ext cx="3551126" cy="1670387"/>
          </a:xfrm>
          <a:prstGeom prst="rect">
            <a:avLst/>
          </a:prstGeom>
        </p:spPr>
      </p:pic>
    </p:spTree>
    <p:extLst>
      <p:ext uri="{BB962C8B-B14F-4D97-AF65-F5344CB8AC3E}">
        <p14:creationId xmlns:p14="http://schemas.microsoft.com/office/powerpoint/2010/main" val="19123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6" name="Picture 5">
            <a:extLst>
              <a:ext uri="{FF2B5EF4-FFF2-40B4-BE49-F238E27FC236}">
                <a16:creationId xmlns:a16="http://schemas.microsoft.com/office/drawing/2014/main" id="{D25A01AF-934E-46DE-BA29-6EB305A8A585}"/>
              </a:ext>
            </a:extLst>
          </p:cNvPr>
          <p:cNvPicPr>
            <a:picLocks noChangeAspect="1"/>
          </p:cNvPicPr>
          <p:nvPr/>
        </p:nvPicPr>
        <p:blipFill>
          <a:blip r:embed="rId9"/>
          <a:stretch>
            <a:fillRect/>
          </a:stretch>
        </p:blipFill>
        <p:spPr>
          <a:xfrm>
            <a:off x="1717678" y="1579938"/>
            <a:ext cx="6405699" cy="4350564"/>
          </a:xfrm>
          <a:prstGeom prst="rect">
            <a:avLst/>
          </a:prstGeom>
        </p:spPr>
      </p:pic>
      <p:sp>
        <p:nvSpPr>
          <p:cNvPr id="13" name="6 CuadroTexto">
            <a:extLst>
              <a:ext uri="{FF2B5EF4-FFF2-40B4-BE49-F238E27FC236}">
                <a16:creationId xmlns:a16="http://schemas.microsoft.com/office/drawing/2014/main" id="{9A0E2730-9C95-448C-835D-B8EC596BCAEF}"/>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9" name="TextBox 8">
            <a:extLst>
              <a:ext uri="{FF2B5EF4-FFF2-40B4-BE49-F238E27FC236}">
                <a16:creationId xmlns:a16="http://schemas.microsoft.com/office/drawing/2014/main" id="{0F502709-9C09-41C5-BF60-07D5DC8C2664}"/>
              </a:ext>
            </a:extLst>
          </p:cNvPr>
          <p:cNvSpPr txBox="1"/>
          <p:nvPr/>
        </p:nvSpPr>
        <p:spPr>
          <a:xfrm>
            <a:off x="3707904" y="1395272"/>
            <a:ext cx="2207003" cy="369332"/>
          </a:xfrm>
          <a:prstGeom prst="rect">
            <a:avLst/>
          </a:prstGeom>
          <a:noFill/>
        </p:spPr>
        <p:txBody>
          <a:bodyPr wrap="square" rtlCol="0">
            <a:spAutoFit/>
          </a:bodyPr>
          <a:lstStyle/>
          <a:p>
            <a:r>
              <a:rPr lang="es-EC" dirty="0"/>
              <a:t>PANTALLA PRINCIPAL</a:t>
            </a:r>
          </a:p>
        </p:txBody>
      </p:sp>
    </p:spTree>
    <p:extLst>
      <p:ext uri="{BB962C8B-B14F-4D97-AF65-F5344CB8AC3E}">
        <p14:creationId xmlns:p14="http://schemas.microsoft.com/office/powerpoint/2010/main" val="151318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6 CuadroTexto">
            <a:extLst>
              <a:ext uri="{FF2B5EF4-FFF2-40B4-BE49-F238E27FC236}">
                <a16:creationId xmlns:a16="http://schemas.microsoft.com/office/drawing/2014/main" id="{9A0E2730-9C95-448C-835D-B8EC596BCAEF}"/>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18" name="TextBox 17">
            <a:extLst>
              <a:ext uri="{FF2B5EF4-FFF2-40B4-BE49-F238E27FC236}">
                <a16:creationId xmlns:a16="http://schemas.microsoft.com/office/drawing/2014/main" id="{4111B7E1-75AA-4554-9316-6E266110BE6B}"/>
              </a:ext>
            </a:extLst>
          </p:cNvPr>
          <p:cNvSpPr txBox="1"/>
          <p:nvPr/>
        </p:nvSpPr>
        <p:spPr>
          <a:xfrm>
            <a:off x="2910599" y="1229714"/>
            <a:ext cx="4378324" cy="369332"/>
          </a:xfrm>
          <a:prstGeom prst="rect">
            <a:avLst/>
          </a:prstGeom>
          <a:noFill/>
        </p:spPr>
        <p:txBody>
          <a:bodyPr wrap="square" rtlCol="0">
            <a:spAutoFit/>
          </a:bodyPr>
          <a:lstStyle/>
          <a:p>
            <a:r>
              <a:rPr lang="es-EC" dirty="0"/>
              <a:t>Tanques Verticales-Método de Encintado</a:t>
            </a:r>
          </a:p>
        </p:txBody>
      </p:sp>
      <p:pic>
        <p:nvPicPr>
          <p:cNvPr id="19" name="Picture 18">
            <a:extLst>
              <a:ext uri="{FF2B5EF4-FFF2-40B4-BE49-F238E27FC236}">
                <a16:creationId xmlns:a16="http://schemas.microsoft.com/office/drawing/2014/main" id="{40DBA223-BD65-4824-90A0-961F30679B53}"/>
              </a:ext>
            </a:extLst>
          </p:cNvPr>
          <p:cNvPicPr/>
          <p:nvPr/>
        </p:nvPicPr>
        <p:blipFill>
          <a:blip r:embed="rId9"/>
          <a:stretch>
            <a:fillRect/>
          </a:stretch>
        </p:blipFill>
        <p:spPr>
          <a:xfrm>
            <a:off x="107898" y="1580678"/>
            <a:ext cx="4871604" cy="4147861"/>
          </a:xfrm>
          <a:prstGeom prst="rect">
            <a:avLst/>
          </a:prstGeom>
        </p:spPr>
      </p:pic>
      <p:pic>
        <p:nvPicPr>
          <p:cNvPr id="21" name="Picture 20">
            <a:extLst>
              <a:ext uri="{FF2B5EF4-FFF2-40B4-BE49-F238E27FC236}">
                <a16:creationId xmlns:a16="http://schemas.microsoft.com/office/drawing/2014/main" id="{90F5B727-E0CA-40DE-B5BA-E5C46E73A3A0}"/>
              </a:ext>
            </a:extLst>
          </p:cNvPr>
          <p:cNvPicPr>
            <a:picLocks noChangeAspect="1"/>
          </p:cNvPicPr>
          <p:nvPr/>
        </p:nvPicPr>
        <p:blipFill>
          <a:blip r:embed="rId10"/>
          <a:stretch>
            <a:fillRect/>
          </a:stretch>
        </p:blipFill>
        <p:spPr>
          <a:xfrm>
            <a:off x="5038348" y="1767661"/>
            <a:ext cx="3864672" cy="1021826"/>
          </a:xfrm>
          <a:prstGeom prst="rect">
            <a:avLst/>
          </a:prstGeom>
        </p:spPr>
      </p:pic>
      <p:pic>
        <p:nvPicPr>
          <p:cNvPr id="22" name="Picture 21">
            <a:extLst>
              <a:ext uri="{FF2B5EF4-FFF2-40B4-BE49-F238E27FC236}">
                <a16:creationId xmlns:a16="http://schemas.microsoft.com/office/drawing/2014/main" id="{E41BC13E-9A82-4C53-AAFB-9B0BD5AEB976}"/>
              </a:ext>
            </a:extLst>
          </p:cNvPr>
          <p:cNvPicPr>
            <a:picLocks noChangeAspect="1"/>
          </p:cNvPicPr>
          <p:nvPr/>
        </p:nvPicPr>
        <p:blipFill>
          <a:blip r:embed="rId11"/>
          <a:stretch>
            <a:fillRect/>
          </a:stretch>
        </p:blipFill>
        <p:spPr>
          <a:xfrm>
            <a:off x="5027327" y="2956094"/>
            <a:ext cx="3864672" cy="943629"/>
          </a:xfrm>
          <a:prstGeom prst="rect">
            <a:avLst/>
          </a:prstGeom>
        </p:spPr>
      </p:pic>
      <p:pic>
        <p:nvPicPr>
          <p:cNvPr id="23" name="Picture 22">
            <a:extLst>
              <a:ext uri="{FF2B5EF4-FFF2-40B4-BE49-F238E27FC236}">
                <a16:creationId xmlns:a16="http://schemas.microsoft.com/office/drawing/2014/main" id="{4F4B132F-7C1C-468D-9625-C7DF49359B91}"/>
              </a:ext>
            </a:extLst>
          </p:cNvPr>
          <p:cNvPicPr>
            <a:picLocks noChangeAspect="1"/>
          </p:cNvPicPr>
          <p:nvPr/>
        </p:nvPicPr>
        <p:blipFill>
          <a:blip r:embed="rId12"/>
          <a:stretch>
            <a:fillRect/>
          </a:stretch>
        </p:blipFill>
        <p:spPr>
          <a:xfrm>
            <a:off x="5038348" y="4107215"/>
            <a:ext cx="3952825" cy="1009973"/>
          </a:xfrm>
          <a:prstGeom prst="rect">
            <a:avLst/>
          </a:prstGeom>
        </p:spPr>
      </p:pic>
    </p:spTree>
    <p:extLst>
      <p:ext uri="{BB962C8B-B14F-4D97-AF65-F5344CB8AC3E}">
        <p14:creationId xmlns:p14="http://schemas.microsoft.com/office/powerpoint/2010/main" val="245770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6 CuadroTexto">
            <a:extLst>
              <a:ext uri="{FF2B5EF4-FFF2-40B4-BE49-F238E27FC236}">
                <a16:creationId xmlns:a16="http://schemas.microsoft.com/office/drawing/2014/main" id="{9A0E2730-9C95-448C-835D-B8EC596BCAEF}"/>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18" name="TextBox 17">
            <a:extLst>
              <a:ext uri="{FF2B5EF4-FFF2-40B4-BE49-F238E27FC236}">
                <a16:creationId xmlns:a16="http://schemas.microsoft.com/office/drawing/2014/main" id="{4111B7E1-75AA-4554-9316-6E266110BE6B}"/>
              </a:ext>
            </a:extLst>
          </p:cNvPr>
          <p:cNvSpPr txBox="1"/>
          <p:nvPr/>
        </p:nvSpPr>
        <p:spPr>
          <a:xfrm>
            <a:off x="2910599" y="1229714"/>
            <a:ext cx="4378324" cy="369332"/>
          </a:xfrm>
          <a:prstGeom prst="rect">
            <a:avLst/>
          </a:prstGeom>
          <a:noFill/>
        </p:spPr>
        <p:txBody>
          <a:bodyPr wrap="square" rtlCol="0">
            <a:spAutoFit/>
          </a:bodyPr>
          <a:lstStyle/>
          <a:p>
            <a:r>
              <a:rPr lang="es-EC" dirty="0"/>
              <a:t>Tanques Verticales-Método de Encintado</a:t>
            </a:r>
          </a:p>
        </p:txBody>
      </p:sp>
      <p:pic>
        <p:nvPicPr>
          <p:cNvPr id="9" name="Picture 8">
            <a:extLst>
              <a:ext uri="{FF2B5EF4-FFF2-40B4-BE49-F238E27FC236}">
                <a16:creationId xmlns:a16="http://schemas.microsoft.com/office/drawing/2014/main" id="{9761D33C-E6EA-4DF3-A27A-16FCC55A607C}"/>
              </a:ext>
            </a:extLst>
          </p:cNvPr>
          <p:cNvPicPr>
            <a:picLocks noChangeAspect="1"/>
          </p:cNvPicPr>
          <p:nvPr/>
        </p:nvPicPr>
        <p:blipFill>
          <a:blip r:embed="rId9"/>
          <a:stretch>
            <a:fillRect/>
          </a:stretch>
        </p:blipFill>
        <p:spPr>
          <a:xfrm>
            <a:off x="2910599" y="1718166"/>
            <a:ext cx="3744416" cy="2027334"/>
          </a:xfrm>
          <a:prstGeom prst="rect">
            <a:avLst/>
          </a:prstGeom>
        </p:spPr>
      </p:pic>
      <p:pic>
        <p:nvPicPr>
          <p:cNvPr id="6" name="Picture 5">
            <a:extLst>
              <a:ext uri="{FF2B5EF4-FFF2-40B4-BE49-F238E27FC236}">
                <a16:creationId xmlns:a16="http://schemas.microsoft.com/office/drawing/2014/main" id="{CDAC0B89-C1EC-49B6-AD0C-A7FE155EB2D3}"/>
              </a:ext>
            </a:extLst>
          </p:cNvPr>
          <p:cNvPicPr>
            <a:picLocks noChangeAspect="1"/>
          </p:cNvPicPr>
          <p:nvPr/>
        </p:nvPicPr>
        <p:blipFill>
          <a:blip r:embed="rId10"/>
          <a:stretch>
            <a:fillRect/>
          </a:stretch>
        </p:blipFill>
        <p:spPr>
          <a:xfrm>
            <a:off x="2996013" y="3864620"/>
            <a:ext cx="3573587" cy="1358470"/>
          </a:xfrm>
          <a:prstGeom prst="rect">
            <a:avLst/>
          </a:prstGeom>
        </p:spPr>
      </p:pic>
    </p:spTree>
    <p:extLst>
      <p:ext uri="{BB962C8B-B14F-4D97-AF65-F5344CB8AC3E}">
        <p14:creationId xmlns:p14="http://schemas.microsoft.com/office/powerpoint/2010/main" val="53286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6 CuadroTexto">
            <a:extLst>
              <a:ext uri="{FF2B5EF4-FFF2-40B4-BE49-F238E27FC236}">
                <a16:creationId xmlns:a16="http://schemas.microsoft.com/office/drawing/2014/main" id="{9A0E2730-9C95-448C-835D-B8EC596BCAEF}"/>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9" name="TextBox 8">
            <a:extLst>
              <a:ext uri="{FF2B5EF4-FFF2-40B4-BE49-F238E27FC236}">
                <a16:creationId xmlns:a16="http://schemas.microsoft.com/office/drawing/2014/main" id="{0F502709-9C09-41C5-BF60-07D5DC8C2664}"/>
              </a:ext>
            </a:extLst>
          </p:cNvPr>
          <p:cNvSpPr txBox="1"/>
          <p:nvPr/>
        </p:nvSpPr>
        <p:spPr>
          <a:xfrm>
            <a:off x="2500882" y="1211115"/>
            <a:ext cx="5189793" cy="369332"/>
          </a:xfrm>
          <a:prstGeom prst="rect">
            <a:avLst/>
          </a:prstGeom>
          <a:noFill/>
        </p:spPr>
        <p:txBody>
          <a:bodyPr wrap="square" rtlCol="0">
            <a:spAutoFit/>
          </a:bodyPr>
          <a:lstStyle/>
          <a:p>
            <a:r>
              <a:rPr lang="es-EC" dirty="0"/>
              <a:t>Tanques Verticales-Método Electro-óptico Interno</a:t>
            </a:r>
          </a:p>
        </p:txBody>
      </p:sp>
      <p:pic>
        <p:nvPicPr>
          <p:cNvPr id="21" name="Picture 20">
            <a:extLst>
              <a:ext uri="{FF2B5EF4-FFF2-40B4-BE49-F238E27FC236}">
                <a16:creationId xmlns:a16="http://schemas.microsoft.com/office/drawing/2014/main" id="{F6656D22-70C6-4F44-8A73-F5DF565CCF6E}"/>
              </a:ext>
            </a:extLst>
          </p:cNvPr>
          <p:cNvPicPr>
            <a:picLocks noChangeAspect="1"/>
          </p:cNvPicPr>
          <p:nvPr/>
        </p:nvPicPr>
        <p:blipFill>
          <a:blip r:embed="rId9"/>
          <a:stretch>
            <a:fillRect/>
          </a:stretch>
        </p:blipFill>
        <p:spPr>
          <a:xfrm>
            <a:off x="4662535" y="2610190"/>
            <a:ext cx="4306900" cy="1204518"/>
          </a:xfrm>
          <a:prstGeom prst="rect">
            <a:avLst/>
          </a:prstGeom>
        </p:spPr>
      </p:pic>
      <p:pic>
        <p:nvPicPr>
          <p:cNvPr id="6" name="Picture 5">
            <a:extLst>
              <a:ext uri="{FF2B5EF4-FFF2-40B4-BE49-F238E27FC236}">
                <a16:creationId xmlns:a16="http://schemas.microsoft.com/office/drawing/2014/main" id="{055B1181-AA50-432D-B701-ADBD2C71886B}"/>
              </a:ext>
            </a:extLst>
          </p:cNvPr>
          <p:cNvPicPr>
            <a:picLocks noChangeAspect="1"/>
          </p:cNvPicPr>
          <p:nvPr/>
        </p:nvPicPr>
        <p:blipFill>
          <a:blip r:embed="rId10"/>
          <a:stretch>
            <a:fillRect/>
          </a:stretch>
        </p:blipFill>
        <p:spPr>
          <a:xfrm>
            <a:off x="105305" y="1765022"/>
            <a:ext cx="4444288" cy="3536185"/>
          </a:xfrm>
          <a:prstGeom prst="rect">
            <a:avLst/>
          </a:prstGeom>
        </p:spPr>
      </p:pic>
      <p:pic>
        <p:nvPicPr>
          <p:cNvPr id="7" name="Picture 6">
            <a:extLst>
              <a:ext uri="{FF2B5EF4-FFF2-40B4-BE49-F238E27FC236}">
                <a16:creationId xmlns:a16="http://schemas.microsoft.com/office/drawing/2014/main" id="{38C385F7-AB67-4144-BF23-BFCDDB9E2328}"/>
              </a:ext>
            </a:extLst>
          </p:cNvPr>
          <p:cNvPicPr>
            <a:picLocks noChangeAspect="1"/>
          </p:cNvPicPr>
          <p:nvPr/>
        </p:nvPicPr>
        <p:blipFill rotWithShape="1">
          <a:blip r:embed="rId11"/>
          <a:srcRect b="45972"/>
          <a:stretch/>
        </p:blipFill>
        <p:spPr>
          <a:xfrm>
            <a:off x="4662535" y="1764075"/>
            <a:ext cx="4229945" cy="797505"/>
          </a:xfrm>
          <a:prstGeom prst="rect">
            <a:avLst/>
          </a:prstGeom>
        </p:spPr>
      </p:pic>
      <p:pic>
        <p:nvPicPr>
          <p:cNvPr id="17" name="Picture 16">
            <a:extLst>
              <a:ext uri="{FF2B5EF4-FFF2-40B4-BE49-F238E27FC236}">
                <a16:creationId xmlns:a16="http://schemas.microsoft.com/office/drawing/2014/main" id="{A5B78339-0A99-468C-97B5-BD4497CF52EA}"/>
              </a:ext>
            </a:extLst>
          </p:cNvPr>
          <p:cNvPicPr>
            <a:picLocks noChangeAspect="1"/>
          </p:cNvPicPr>
          <p:nvPr/>
        </p:nvPicPr>
        <p:blipFill>
          <a:blip r:embed="rId12"/>
          <a:stretch>
            <a:fillRect/>
          </a:stretch>
        </p:blipFill>
        <p:spPr>
          <a:xfrm>
            <a:off x="4634898" y="3891037"/>
            <a:ext cx="4317478" cy="828424"/>
          </a:xfrm>
          <a:prstGeom prst="rect">
            <a:avLst/>
          </a:prstGeom>
        </p:spPr>
      </p:pic>
    </p:spTree>
    <p:extLst>
      <p:ext uri="{BB962C8B-B14F-4D97-AF65-F5344CB8AC3E}">
        <p14:creationId xmlns:p14="http://schemas.microsoft.com/office/powerpoint/2010/main" val="153607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6 CuadroTexto">
            <a:extLst>
              <a:ext uri="{FF2B5EF4-FFF2-40B4-BE49-F238E27FC236}">
                <a16:creationId xmlns:a16="http://schemas.microsoft.com/office/drawing/2014/main" id="{9A0E2730-9C95-448C-835D-B8EC596BCAEF}"/>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9" name="TextBox 8">
            <a:extLst>
              <a:ext uri="{FF2B5EF4-FFF2-40B4-BE49-F238E27FC236}">
                <a16:creationId xmlns:a16="http://schemas.microsoft.com/office/drawing/2014/main" id="{0F502709-9C09-41C5-BF60-07D5DC8C2664}"/>
              </a:ext>
            </a:extLst>
          </p:cNvPr>
          <p:cNvSpPr txBox="1"/>
          <p:nvPr/>
        </p:nvSpPr>
        <p:spPr>
          <a:xfrm>
            <a:off x="2500882" y="1211115"/>
            <a:ext cx="5189793" cy="369332"/>
          </a:xfrm>
          <a:prstGeom prst="rect">
            <a:avLst/>
          </a:prstGeom>
          <a:noFill/>
        </p:spPr>
        <p:txBody>
          <a:bodyPr wrap="square" rtlCol="0">
            <a:spAutoFit/>
          </a:bodyPr>
          <a:lstStyle/>
          <a:p>
            <a:r>
              <a:rPr lang="es-EC" dirty="0"/>
              <a:t>Tanques Verticales-Método Electro-óptico Externo</a:t>
            </a:r>
          </a:p>
        </p:txBody>
      </p:sp>
      <p:pic>
        <p:nvPicPr>
          <p:cNvPr id="15" name="Picture 14">
            <a:extLst>
              <a:ext uri="{FF2B5EF4-FFF2-40B4-BE49-F238E27FC236}">
                <a16:creationId xmlns:a16="http://schemas.microsoft.com/office/drawing/2014/main" id="{B8B89EBA-C915-4CF7-9F4D-91ACC7407CFA}"/>
              </a:ext>
            </a:extLst>
          </p:cNvPr>
          <p:cNvPicPr/>
          <p:nvPr/>
        </p:nvPicPr>
        <p:blipFill>
          <a:blip r:embed="rId9"/>
          <a:stretch>
            <a:fillRect/>
          </a:stretch>
        </p:blipFill>
        <p:spPr>
          <a:xfrm>
            <a:off x="152208" y="1521737"/>
            <a:ext cx="4317478" cy="4046756"/>
          </a:xfrm>
          <a:prstGeom prst="rect">
            <a:avLst/>
          </a:prstGeom>
        </p:spPr>
      </p:pic>
      <p:pic>
        <p:nvPicPr>
          <p:cNvPr id="7" name="Picture 6">
            <a:extLst>
              <a:ext uri="{FF2B5EF4-FFF2-40B4-BE49-F238E27FC236}">
                <a16:creationId xmlns:a16="http://schemas.microsoft.com/office/drawing/2014/main" id="{E7C10829-9465-48BD-8F85-8E17C6718B51}"/>
              </a:ext>
            </a:extLst>
          </p:cNvPr>
          <p:cNvPicPr>
            <a:picLocks noChangeAspect="1"/>
          </p:cNvPicPr>
          <p:nvPr/>
        </p:nvPicPr>
        <p:blipFill>
          <a:blip r:embed="rId10"/>
          <a:stretch>
            <a:fillRect/>
          </a:stretch>
        </p:blipFill>
        <p:spPr>
          <a:xfrm>
            <a:off x="4600931" y="1590706"/>
            <a:ext cx="4317478" cy="814848"/>
          </a:xfrm>
          <a:prstGeom prst="rect">
            <a:avLst/>
          </a:prstGeom>
        </p:spPr>
      </p:pic>
      <p:pic>
        <p:nvPicPr>
          <p:cNvPr id="10" name="Picture 9">
            <a:extLst>
              <a:ext uri="{FF2B5EF4-FFF2-40B4-BE49-F238E27FC236}">
                <a16:creationId xmlns:a16="http://schemas.microsoft.com/office/drawing/2014/main" id="{96995E41-879B-4960-B57F-8A2D18E852B8}"/>
              </a:ext>
            </a:extLst>
          </p:cNvPr>
          <p:cNvPicPr>
            <a:picLocks noChangeAspect="1"/>
          </p:cNvPicPr>
          <p:nvPr/>
        </p:nvPicPr>
        <p:blipFill>
          <a:blip r:embed="rId11"/>
          <a:stretch>
            <a:fillRect/>
          </a:stretch>
        </p:blipFill>
        <p:spPr>
          <a:xfrm>
            <a:off x="4600931" y="3564475"/>
            <a:ext cx="4317478" cy="828424"/>
          </a:xfrm>
          <a:prstGeom prst="rect">
            <a:avLst/>
          </a:prstGeom>
        </p:spPr>
      </p:pic>
      <p:pic>
        <p:nvPicPr>
          <p:cNvPr id="14" name="Picture 13">
            <a:extLst>
              <a:ext uri="{FF2B5EF4-FFF2-40B4-BE49-F238E27FC236}">
                <a16:creationId xmlns:a16="http://schemas.microsoft.com/office/drawing/2014/main" id="{DF2A0651-9728-48AE-A6C4-97A28958C969}"/>
              </a:ext>
            </a:extLst>
          </p:cNvPr>
          <p:cNvPicPr>
            <a:picLocks noChangeAspect="1"/>
          </p:cNvPicPr>
          <p:nvPr/>
        </p:nvPicPr>
        <p:blipFill>
          <a:blip r:embed="rId12"/>
          <a:stretch>
            <a:fillRect/>
          </a:stretch>
        </p:blipFill>
        <p:spPr>
          <a:xfrm>
            <a:off x="4608854" y="2457599"/>
            <a:ext cx="4317478" cy="982598"/>
          </a:xfrm>
          <a:prstGeom prst="rect">
            <a:avLst/>
          </a:prstGeom>
        </p:spPr>
      </p:pic>
    </p:spTree>
    <p:extLst>
      <p:ext uri="{BB962C8B-B14F-4D97-AF65-F5344CB8AC3E}">
        <p14:creationId xmlns:p14="http://schemas.microsoft.com/office/powerpoint/2010/main" val="200369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2" y="174341"/>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5" name="6 CuadroTexto">
            <a:extLst>
              <a:ext uri="{FF2B5EF4-FFF2-40B4-BE49-F238E27FC236}">
                <a16:creationId xmlns:a16="http://schemas.microsoft.com/office/drawing/2014/main" id="{275421E4-A788-4CB2-AA60-562B43E7EF30}"/>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a:t>
            </a:r>
          </a:p>
        </p:txBody>
      </p:sp>
      <p:pic>
        <p:nvPicPr>
          <p:cNvPr id="14" name="Picture 13">
            <a:extLst>
              <a:ext uri="{FF2B5EF4-FFF2-40B4-BE49-F238E27FC236}">
                <a16:creationId xmlns:a16="http://schemas.microsoft.com/office/drawing/2014/main" id="{8DB6C053-8A47-4D60-BB8F-06B48B6B364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344" y="1465990"/>
            <a:ext cx="3652656" cy="5296520"/>
          </a:xfrm>
          <a:prstGeom prst="rect">
            <a:avLst/>
          </a:prstGeom>
          <a:noFill/>
          <a:ln>
            <a:noFill/>
          </a:ln>
        </p:spPr>
      </p:pic>
      <p:pic>
        <p:nvPicPr>
          <p:cNvPr id="17" name="Picture 16">
            <a:extLst>
              <a:ext uri="{FF2B5EF4-FFF2-40B4-BE49-F238E27FC236}">
                <a16:creationId xmlns:a16="http://schemas.microsoft.com/office/drawing/2014/main" id="{2F5CF2BF-EB88-429A-A40F-C95C058A3CF4}"/>
              </a:ext>
            </a:extLst>
          </p:cNvPr>
          <p:cNvPicPr/>
          <p:nvPr/>
        </p:nvPicPr>
        <p:blipFill rotWithShape="1">
          <a:blip r:embed="rId10" cstate="print">
            <a:extLst>
              <a:ext uri="{28A0092B-C50C-407E-A947-70E740481C1C}">
                <a14:useLocalDpi xmlns:a14="http://schemas.microsoft.com/office/drawing/2010/main" val="0"/>
              </a:ext>
            </a:extLst>
          </a:blip>
          <a:srcRect r="31234"/>
          <a:stretch/>
        </p:blipFill>
        <p:spPr bwMode="auto">
          <a:xfrm>
            <a:off x="3876306" y="1420635"/>
            <a:ext cx="2755997" cy="5350246"/>
          </a:xfrm>
          <a:prstGeom prst="rect">
            <a:avLst/>
          </a:prstGeom>
          <a:noFill/>
          <a:ln>
            <a:noFill/>
          </a:ln>
        </p:spPr>
      </p:pic>
      <p:sp>
        <p:nvSpPr>
          <p:cNvPr id="6" name="TextBox 5">
            <a:extLst>
              <a:ext uri="{FF2B5EF4-FFF2-40B4-BE49-F238E27FC236}">
                <a16:creationId xmlns:a16="http://schemas.microsoft.com/office/drawing/2014/main" id="{DD17AE83-9CD0-4CFF-BFEC-72AB913EA55B}"/>
              </a:ext>
            </a:extLst>
          </p:cNvPr>
          <p:cNvSpPr txBox="1"/>
          <p:nvPr/>
        </p:nvSpPr>
        <p:spPr>
          <a:xfrm>
            <a:off x="2620181" y="1106156"/>
            <a:ext cx="5096340" cy="369332"/>
          </a:xfrm>
          <a:prstGeom prst="rect">
            <a:avLst/>
          </a:prstGeom>
          <a:noFill/>
        </p:spPr>
        <p:txBody>
          <a:bodyPr wrap="square" rtlCol="0">
            <a:spAutoFit/>
          </a:bodyPr>
          <a:lstStyle/>
          <a:p>
            <a:r>
              <a:rPr lang="es-EC" b="1" dirty="0"/>
              <a:t>Tanque Vertical Método de encintado (SI)</a:t>
            </a:r>
          </a:p>
        </p:txBody>
      </p:sp>
      <p:pic>
        <p:nvPicPr>
          <p:cNvPr id="9" name="Picture 8">
            <a:extLst>
              <a:ext uri="{FF2B5EF4-FFF2-40B4-BE49-F238E27FC236}">
                <a16:creationId xmlns:a16="http://schemas.microsoft.com/office/drawing/2014/main" id="{02CBFBAD-BFE0-41EB-9356-1C06C3A00400}"/>
              </a:ext>
            </a:extLst>
          </p:cNvPr>
          <p:cNvPicPr>
            <a:picLocks noChangeAspect="1"/>
          </p:cNvPicPr>
          <p:nvPr/>
        </p:nvPicPr>
        <p:blipFill>
          <a:blip r:embed="rId11"/>
          <a:stretch>
            <a:fillRect/>
          </a:stretch>
        </p:blipFill>
        <p:spPr>
          <a:xfrm>
            <a:off x="4985243" y="2042100"/>
            <a:ext cx="5615492" cy="1564429"/>
          </a:xfrm>
          <a:prstGeom prst="rect">
            <a:avLst/>
          </a:prstGeom>
        </p:spPr>
      </p:pic>
    </p:spTree>
    <p:extLst>
      <p:ext uri="{BB962C8B-B14F-4D97-AF65-F5344CB8AC3E}">
        <p14:creationId xmlns:p14="http://schemas.microsoft.com/office/powerpoint/2010/main" val="151058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SXCABR~1\AppData\Local\Temp\PLANTILLAS SEGUNDARIAS.png">
            <a:extLst>
              <a:ext uri="{FF2B5EF4-FFF2-40B4-BE49-F238E27FC236}">
                <a16:creationId xmlns:a16="http://schemas.microsoft.com/office/drawing/2014/main" id="{4C01561E-B923-4DB6-98B5-9D34C1CB8A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699792" y="908720"/>
            <a:ext cx="4249212"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INTRODUCCIÓN</a:t>
            </a:r>
          </a:p>
        </p:txBody>
      </p:sp>
      <p:sp>
        <p:nvSpPr>
          <p:cNvPr id="6" name="5 Rectángulo"/>
          <p:cNvSpPr/>
          <p:nvPr/>
        </p:nvSpPr>
        <p:spPr>
          <a:xfrm>
            <a:off x="629373" y="1839360"/>
            <a:ext cx="4356484" cy="2308324"/>
          </a:xfrm>
          <a:prstGeom prst="rect">
            <a:avLst/>
          </a:prstGeom>
        </p:spPr>
        <p:txBody>
          <a:bodyPr wrap="square">
            <a:spAutoFit/>
          </a:bodyPr>
          <a:lstStyle/>
          <a:p>
            <a:pPr algn="just"/>
            <a:r>
              <a:rPr lang="es-EC" dirty="0"/>
              <a:t>La calibración de tanques de almacenamiento consiste en desarrollar una serie de mediciones para cuantificar el volumen del producto en el interior del tanque, debido  a que los tanques y recipientes de almacenamiento no son figuras geométricas perfectas, por lo que presentan no uniformidad en su estructura.</a:t>
            </a:r>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1032" name="Picture 8" descr="Imagen relacionada">
            <a:extLst>
              <a:ext uri="{FF2B5EF4-FFF2-40B4-BE49-F238E27FC236}">
                <a16:creationId xmlns:a16="http://schemas.microsoft.com/office/drawing/2014/main" id="{828D6CEE-DA31-41C5-ABF2-723A7F1DA9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1856607"/>
            <a:ext cx="2961996" cy="222149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a:extLst>
              <a:ext uri="{FF2B5EF4-FFF2-40B4-BE49-F238E27FC236}">
                <a16:creationId xmlns:a16="http://schemas.microsoft.com/office/drawing/2014/main" id="{6792C25B-E17C-4D5B-9ECA-CA396FB4C514}"/>
              </a:ext>
            </a:extLst>
          </p:cNvPr>
          <p:cNvSpPr/>
          <p:nvPr/>
        </p:nvSpPr>
        <p:spPr>
          <a:xfrm>
            <a:off x="5448754" y="4346080"/>
            <a:ext cx="3658733" cy="561757"/>
          </a:xfrm>
          <a:prstGeom prst="rect">
            <a:avLst/>
          </a:prstGeom>
        </p:spPr>
        <p:txBody>
          <a:bodyPr wrap="square">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Toma de Puntos de Tanque Vertical</a:t>
            </a:r>
          </a:p>
          <a:p>
            <a:pPr marL="449580" indent="-449580" algn="ctr">
              <a:lnSpc>
                <a:spcPct val="107000"/>
              </a:lnSpc>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(www.ccicsg.com/en/indonesia/engineering-calibration/)</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CCD95F5F-C33A-4794-B8EE-8E0535C3BCB8}"/>
              </a:ext>
            </a:extLst>
          </p:cNvPr>
          <p:cNvPicPr>
            <a:picLocks noChangeAspect="1"/>
          </p:cNvPicPr>
          <p:nvPr/>
        </p:nvPicPr>
        <p:blipFill>
          <a:blip r:embed="rId10"/>
          <a:stretch>
            <a:fillRect/>
          </a:stretch>
        </p:blipFill>
        <p:spPr>
          <a:xfrm>
            <a:off x="1401751" y="4295356"/>
            <a:ext cx="3352800" cy="1514475"/>
          </a:xfrm>
          <a:prstGeom prst="rect">
            <a:avLst/>
          </a:prstGeom>
        </p:spPr>
      </p:pic>
    </p:spTree>
    <p:extLst>
      <p:ext uri="{BB962C8B-B14F-4D97-AF65-F5344CB8AC3E}">
        <p14:creationId xmlns:p14="http://schemas.microsoft.com/office/powerpoint/2010/main" val="396827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15 Grupo">
            <a:extLst>
              <a:ext uri="{FF2B5EF4-FFF2-40B4-BE49-F238E27FC236}">
                <a16:creationId xmlns:a16="http://schemas.microsoft.com/office/drawing/2014/main" id="{3BDD2E5D-0E01-48A2-BC65-AA2DB3499D0B}"/>
              </a:ext>
            </a:extLst>
          </p:cNvPr>
          <p:cNvGrpSpPr/>
          <p:nvPr/>
        </p:nvGrpSpPr>
        <p:grpSpPr>
          <a:xfrm>
            <a:off x="11612" y="5786014"/>
            <a:ext cx="9095875" cy="1080120"/>
            <a:chOff x="0" y="5928556"/>
            <a:chExt cx="9142012" cy="956828"/>
          </a:xfrm>
        </p:grpSpPr>
        <p:pic>
          <p:nvPicPr>
            <p:cNvPr id="9" name="1 Imagen">
              <a:extLst>
                <a:ext uri="{FF2B5EF4-FFF2-40B4-BE49-F238E27FC236}">
                  <a16:creationId xmlns:a16="http://schemas.microsoft.com/office/drawing/2014/main" id="{09603085-DECD-4490-B32A-0B6A74386DA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10" name="2 Imagen">
              <a:extLst>
                <a:ext uri="{FF2B5EF4-FFF2-40B4-BE49-F238E27FC236}">
                  <a16:creationId xmlns:a16="http://schemas.microsoft.com/office/drawing/2014/main" id="{3948DE22-ECB3-46E2-9D6F-FE6557DA9078}"/>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11" name="3 Imagen">
              <a:extLst>
                <a:ext uri="{FF2B5EF4-FFF2-40B4-BE49-F238E27FC236}">
                  <a16:creationId xmlns:a16="http://schemas.microsoft.com/office/drawing/2014/main" id="{FD2C9447-ACBC-4F6D-8C2E-05AD960B52ED}"/>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12" name="7 Imagen">
              <a:extLst>
                <a:ext uri="{FF2B5EF4-FFF2-40B4-BE49-F238E27FC236}">
                  <a16:creationId xmlns:a16="http://schemas.microsoft.com/office/drawing/2014/main" id="{266EF59E-3B0D-4396-A482-7562887BB222}"/>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3" name="10 Imagen">
              <a:extLst>
                <a:ext uri="{FF2B5EF4-FFF2-40B4-BE49-F238E27FC236}">
                  <a16:creationId xmlns:a16="http://schemas.microsoft.com/office/drawing/2014/main" id="{9C6290F7-C059-49DC-A14C-8BF2394C869E}"/>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4" name="11 Imagen">
              <a:extLst>
                <a:ext uri="{FF2B5EF4-FFF2-40B4-BE49-F238E27FC236}">
                  <a16:creationId xmlns:a16="http://schemas.microsoft.com/office/drawing/2014/main" id="{0651B2BB-B1A4-4476-B86A-894122732DDA}"/>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2" name="Imagen 1">
            <a:extLst>
              <a:ext uri="{FF2B5EF4-FFF2-40B4-BE49-F238E27FC236}">
                <a16:creationId xmlns:a16="http://schemas.microsoft.com/office/drawing/2014/main" id="{204DE07E-6AFC-40BB-B88D-4FD82D71493A}"/>
              </a:ext>
            </a:extLst>
          </p:cNvPr>
          <p:cNvPicPr>
            <a:picLocks noChangeAspect="1"/>
          </p:cNvPicPr>
          <p:nvPr/>
        </p:nvPicPr>
        <p:blipFill>
          <a:blip r:embed="rId9"/>
          <a:stretch>
            <a:fillRect/>
          </a:stretch>
        </p:blipFill>
        <p:spPr>
          <a:xfrm>
            <a:off x="539552" y="1010574"/>
            <a:ext cx="5688632" cy="5082721"/>
          </a:xfrm>
          <a:prstGeom prst="rect">
            <a:avLst/>
          </a:prstGeom>
        </p:spPr>
      </p:pic>
      <p:pic>
        <p:nvPicPr>
          <p:cNvPr id="3" name="Imagen 2">
            <a:extLst>
              <a:ext uri="{FF2B5EF4-FFF2-40B4-BE49-F238E27FC236}">
                <a16:creationId xmlns:a16="http://schemas.microsoft.com/office/drawing/2014/main" id="{AE2217A8-0600-494A-8BE1-82665109FDA6}"/>
              </a:ext>
            </a:extLst>
          </p:cNvPr>
          <p:cNvPicPr>
            <a:picLocks noChangeAspect="1"/>
          </p:cNvPicPr>
          <p:nvPr/>
        </p:nvPicPr>
        <p:blipFill rotWithShape="1">
          <a:blip r:embed="rId10"/>
          <a:srcRect l="20863" t="64746" r="62600" b="26200"/>
          <a:stretch/>
        </p:blipFill>
        <p:spPr>
          <a:xfrm>
            <a:off x="6372200" y="1700807"/>
            <a:ext cx="2376264" cy="554395"/>
          </a:xfrm>
          <a:prstGeom prst="rect">
            <a:avLst/>
          </a:prstGeom>
        </p:spPr>
      </p:pic>
      <p:sp>
        <p:nvSpPr>
          <p:cNvPr id="4" name="6 CuadroTexto">
            <a:extLst>
              <a:ext uri="{FF2B5EF4-FFF2-40B4-BE49-F238E27FC236}">
                <a16:creationId xmlns:a16="http://schemas.microsoft.com/office/drawing/2014/main" id="{E662F94F-3407-457A-99D6-66A16F61AB62}"/>
              </a:ext>
            </a:extLst>
          </p:cNvPr>
          <p:cNvSpPr txBox="1"/>
          <p:nvPr/>
        </p:nvSpPr>
        <p:spPr>
          <a:xfrm>
            <a:off x="1385443" y="18562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5" name="TextBox 8">
            <a:extLst>
              <a:ext uri="{FF2B5EF4-FFF2-40B4-BE49-F238E27FC236}">
                <a16:creationId xmlns:a16="http://schemas.microsoft.com/office/drawing/2014/main" id="{801312EF-1E54-4417-8D5A-10399A9CE0FD}"/>
              </a:ext>
            </a:extLst>
          </p:cNvPr>
          <p:cNvSpPr txBox="1"/>
          <p:nvPr/>
        </p:nvSpPr>
        <p:spPr>
          <a:xfrm>
            <a:off x="2436465" y="659663"/>
            <a:ext cx="5189793" cy="369332"/>
          </a:xfrm>
          <a:prstGeom prst="rect">
            <a:avLst/>
          </a:prstGeom>
          <a:noFill/>
        </p:spPr>
        <p:txBody>
          <a:bodyPr wrap="square" rtlCol="0">
            <a:spAutoFit/>
          </a:bodyPr>
          <a:lstStyle/>
          <a:p>
            <a:r>
              <a:rPr lang="es-EC" dirty="0"/>
              <a:t>Tanques Horizontales-Método Encintado</a:t>
            </a:r>
          </a:p>
        </p:txBody>
      </p:sp>
      <p:pic>
        <p:nvPicPr>
          <p:cNvPr id="6" name="Imagen 5">
            <a:extLst>
              <a:ext uri="{FF2B5EF4-FFF2-40B4-BE49-F238E27FC236}">
                <a16:creationId xmlns:a16="http://schemas.microsoft.com/office/drawing/2014/main" id="{DC32349F-8E9B-45E2-8134-065FE87C4E5C}"/>
              </a:ext>
            </a:extLst>
          </p:cNvPr>
          <p:cNvPicPr>
            <a:picLocks noChangeAspect="1"/>
          </p:cNvPicPr>
          <p:nvPr/>
        </p:nvPicPr>
        <p:blipFill>
          <a:blip r:embed="rId11"/>
          <a:stretch>
            <a:fillRect/>
          </a:stretch>
        </p:blipFill>
        <p:spPr>
          <a:xfrm>
            <a:off x="6438126" y="2836839"/>
            <a:ext cx="2244411" cy="2708920"/>
          </a:xfrm>
          <a:prstGeom prst="rect">
            <a:avLst/>
          </a:prstGeom>
        </p:spPr>
      </p:pic>
    </p:spTree>
    <p:extLst>
      <p:ext uri="{BB962C8B-B14F-4D97-AF65-F5344CB8AC3E}">
        <p14:creationId xmlns:p14="http://schemas.microsoft.com/office/powerpoint/2010/main" val="266675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15 Grupo">
            <a:extLst>
              <a:ext uri="{FF2B5EF4-FFF2-40B4-BE49-F238E27FC236}">
                <a16:creationId xmlns:a16="http://schemas.microsoft.com/office/drawing/2014/main" id="{64F35433-4003-4028-BB35-47DF1BDD1A4A}"/>
              </a:ext>
            </a:extLst>
          </p:cNvPr>
          <p:cNvGrpSpPr/>
          <p:nvPr/>
        </p:nvGrpSpPr>
        <p:grpSpPr>
          <a:xfrm>
            <a:off x="11612" y="5786014"/>
            <a:ext cx="9095875" cy="1080120"/>
            <a:chOff x="0" y="5928556"/>
            <a:chExt cx="9142012" cy="956828"/>
          </a:xfrm>
        </p:grpSpPr>
        <p:pic>
          <p:nvPicPr>
            <p:cNvPr id="24" name="1 Imagen">
              <a:extLst>
                <a:ext uri="{FF2B5EF4-FFF2-40B4-BE49-F238E27FC236}">
                  <a16:creationId xmlns:a16="http://schemas.microsoft.com/office/drawing/2014/main" id="{D60FC91C-03D1-45F8-86DD-9F2C94E2829F}"/>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25" name="2 Imagen">
              <a:extLst>
                <a:ext uri="{FF2B5EF4-FFF2-40B4-BE49-F238E27FC236}">
                  <a16:creationId xmlns:a16="http://schemas.microsoft.com/office/drawing/2014/main" id="{9A6E02AE-F4D7-45E8-BE52-173388139A8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26" name="3 Imagen">
              <a:extLst>
                <a:ext uri="{FF2B5EF4-FFF2-40B4-BE49-F238E27FC236}">
                  <a16:creationId xmlns:a16="http://schemas.microsoft.com/office/drawing/2014/main" id="{B76781ED-59E3-4BF3-9A17-88242EC3D7C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27" name="7 Imagen">
              <a:extLst>
                <a:ext uri="{FF2B5EF4-FFF2-40B4-BE49-F238E27FC236}">
                  <a16:creationId xmlns:a16="http://schemas.microsoft.com/office/drawing/2014/main" id="{5F4418E6-BD1F-4919-A863-D2A40FC3A7A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28" name="10 Imagen">
              <a:extLst>
                <a:ext uri="{FF2B5EF4-FFF2-40B4-BE49-F238E27FC236}">
                  <a16:creationId xmlns:a16="http://schemas.microsoft.com/office/drawing/2014/main" id="{D03465F8-106B-4C00-9A8E-901C6D54D036}"/>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29" name="11 Imagen">
              <a:extLst>
                <a:ext uri="{FF2B5EF4-FFF2-40B4-BE49-F238E27FC236}">
                  <a16:creationId xmlns:a16="http://schemas.microsoft.com/office/drawing/2014/main" id="{68D47C55-C126-4339-A14F-CED0A6CB0703}"/>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9" name="6 CuadroTexto">
            <a:extLst>
              <a:ext uri="{FF2B5EF4-FFF2-40B4-BE49-F238E27FC236}">
                <a16:creationId xmlns:a16="http://schemas.microsoft.com/office/drawing/2014/main" id="{AD8E3589-0377-4C46-84BA-386CEDAC97BD}"/>
              </a:ext>
            </a:extLst>
          </p:cNvPr>
          <p:cNvSpPr txBox="1"/>
          <p:nvPr/>
        </p:nvSpPr>
        <p:spPr>
          <a:xfrm>
            <a:off x="1259632" y="1148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a:t>
            </a:r>
          </a:p>
        </p:txBody>
      </p:sp>
      <p:sp>
        <p:nvSpPr>
          <p:cNvPr id="11" name="TextBox 5">
            <a:extLst>
              <a:ext uri="{FF2B5EF4-FFF2-40B4-BE49-F238E27FC236}">
                <a16:creationId xmlns:a16="http://schemas.microsoft.com/office/drawing/2014/main" id="{263CDA3F-356B-4CA6-92E0-8D0DF28B8852}"/>
              </a:ext>
            </a:extLst>
          </p:cNvPr>
          <p:cNvSpPr txBox="1"/>
          <p:nvPr/>
        </p:nvSpPr>
        <p:spPr>
          <a:xfrm>
            <a:off x="2467540" y="357076"/>
            <a:ext cx="5096340" cy="369332"/>
          </a:xfrm>
          <a:prstGeom prst="rect">
            <a:avLst/>
          </a:prstGeom>
          <a:noFill/>
        </p:spPr>
        <p:txBody>
          <a:bodyPr wrap="square" rtlCol="0">
            <a:spAutoFit/>
          </a:bodyPr>
          <a:lstStyle/>
          <a:p>
            <a:r>
              <a:rPr lang="es-EC" b="1" dirty="0"/>
              <a:t>Tanque Horizontal Método de encintado (SI)</a:t>
            </a:r>
          </a:p>
        </p:txBody>
      </p:sp>
      <p:pic>
        <p:nvPicPr>
          <p:cNvPr id="7" name="Imagen 6">
            <a:extLst>
              <a:ext uri="{FF2B5EF4-FFF2-40B4-BE49-F238E27FC236}">
                <a16:creationId xmlns:a16="http://schemas.microsoft.com/office/drawing/2014/main" id="{98BD0772-6B2B-48C2-AB59-34354320E8E1}"/>
              </a:ext>
            </a:extLst>
          </p:cNvPr>
          <p:cNvPicPr>
            <a:picLocks noChangeAspect="1"/>
          </p:cNvPicPr>
          <p:nvPr/>
        </p:nvPicPr>
        <p:blipFill>
          <a:blip r:embed="rId8"/>
          <a:stretch>
            <a:fillRect/>
          </a:stretch>
        </p:blipFill>
        <p:spPr>
          <a:xfrm>
            <a:off x="1798778" y="908720"/>
            <a:ext cx="5760640" cy="5350741"/>
          </a:xfrm>
          <a:prstGeom prst="rect">
            <a:avLst/>
          </a:prstGeom>
        </p:spPr>
      </p:pic>
    </p:spTree>
    <p:extLst>
      <p:ext uri="{BB962C8B-B14F-4D97-AF65-F5344CB8AC3E}">
        <p14:creationId xmlns:p14="http://schemas.microsoft.com/office/powerpoint/2010/main" val="155694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E22A64F5-6D2C-4C61-B45E-972C6D6A4E2F}"/>
              </a:ext>
            </a:extLst>
          </p:cNvPr>
          <p:cNvSpPr txBox="1"/>
          <p:nvPr/>
        </p:nvSpPr>
        <p:spPr>
          <a:xfrm>
            <a:off x="1547664" y="18562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	_</a:t>
            </a:r>
          </a:p>
        </p:txBody>
      </p:sp>
      <p:sp>
        <p:nvSpPr>
          <p:cNvPr id="3" name="TextBox 8">
            <a:extLst>
              <a:ext uri="{FF2B5EF4-FFF2-40B4-BE49-F238E27FC236}">
                <a16:creationId xmlns:a16="http://schemas.microsoft.com/office/drawing/2014/main" id="{9EC9CCDA-CF4B-4680-9EE2-86F234F36401}"/>
              </a:ext>
            </a:extLst>
          </p:cNvPr>
          <p:cNvSpPr txBox="1"/>
          <p:nvPr/>
        </p:nvSpPr>
        <p:spPr>
          <a:xfrm>
            <a:off x="2267744" y="647286"/>
            <a:ext cx="5189793" cy="369332"/>
          </a:xfrm>
          <a:prstGeom prst="rect">
            <a:avLst/>
          </a:prstGeom>
          <a:noFill/>
        </p:spPr>
        <p:txBody>
          <a:bodyPr wrap="square" rtlCol="0">
            <a:spAutoFit/>
          </a:bodyPr>
          <a:lstStyle/>
          <a:p>
            <a:r>
              <a:rPr lang="es-EC" dirty="0"/>
              <a:t>Tanques Horizontales-Método Volumétrico Líquido</a:t>
            </a:r>
          </a:p>
        </p:txBody>
      </p:sp>
      <p:pic>
        <p:nvPicPr>
          <p:cNvPr id="4" name="Imagen 3">
            <a:extLst>
              <a:ext uri="{FF2B5EF4-FFF2-40B4-BE49-F238E27FC236}">
                <a16:creationId xmlns:a16="http://schemas.microsoft.com/office/drawing/2014/main" id="{6931C587-00FD-4113-B825-C90AACCC1205}"/>
              </a:ext>
            </a:extLst>
          </p:cNvPr>
          <p:cNvPicPr>
            <a:picLocks noChangeAspect="1"/>
          </p:cNvPicPr>
          <p:nvPr/>
        </p:nvPicPr>
        <p:blipFill>
          <a:blip r:embed="rId2"/>
          <a:stretch>
            <a:fillRect/>
          </a:stretch>
        </p:blipFill>
        <p:spPr>
          <a:xfrm>
            <a:off x="323528" y="1624878"/>
            <a:ext cx="4344621" cy="3608244"/>
          </a:xfrm>
          <a:prstGeom prst="rect">
            <a:avLst/>
          </a:prstGeom>
        </p:spPr>
      </p:pic>
      <p:pic>
        <p:nvPicPr>
          <p:cNvPr id="5" name="Imagen 4">
            <a:extLst>
              <a:ext uri="{FF2B5EF4-FFF2-40B4-BE49-F238E27FC236}">
                <a16:creationId xmlns:a16="http://schemas.microsoft.com/office/drawing/2014/main" id="{4B192A4C-B97C-4B4D-85E0-8843EC348046}"/>
              </a:ext>
            </a:extLst>
          </p:cNvPr>
          <p:cNvPicPr>
            <a:picLocks noChangeAspect="1"/>
          </p:cNvPicPr>
          <p:nvPr/>
        </p:nvPicPr>
        <p:blipFill>
          <a:blip r:embed="rId3"/>
          <a:stretch>
            <a:fillRect/>
          </a:stretch>
        </p:blipFill>
        <p:spPr>
          <a:xfrm>
            <a:off x="4757547" y="1624878"/>
            <a:ext cx="4348649" cy="3608244"/>
          </a:xfrm>
          <a:prstGeom prst="rect">
            <a:avLst/>
          </a:prstGeom>
        </p:spPr>
      </p:pic>
    </p:spTree>
    <p:extLst>
      <p:ext uri="{BB962C8B-B14F-4D97-AF65-F5344CB8AC3E}">
        <p14:creationId xmlns:p14="http://schemas.microsoft.com/office/powerpoint/2010/main" val="230693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a:extLst>
              <a:ext uri="{FF2B5EF4-FFF2-40B4-BE49-F238E27FC236}">
                <a16:creationId xmlns:a16="http://schemas.microsoft.com/office/drawing/2014/main" id="{F4E41465-BD66-4870-B056-BE1AC0DA283E}"/>
              </a:ext>
            </a:extLst>
          </p:cNvPr>
          <p:cNvSpPr txBox="1"/>
          <p:nvPr/>
        </p:nvSpPr>
        <p:spPr>
          <a:xfrm>
            <a:off x="1259632" y="1148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a:t>
            </a:r>
          </a:p>
        </p:txBody>
      </p:sp>
      <p:sp>
        <p:nvSpPr>
          <p:cNvPr id="9" name="TextBox 5">
            <a:extLst>
              <a:ext uri="{FF2B5EF4-FFF2-40B4-BE49-F238E27FC236}">
                <a16:creationId xmlns:a16="http://schemas.microsoft.com/office/drawing/2014/main" id="{D56E45CC-0717-4F55-A507-B92C0DBD5D9D}"/>
              </a:ext>
            </a:extLst>
          </p:cNvPr>
          <p:cNvSpPr txBox="1"/>
          <p:nvPr/>
        </p:nvSpPr>
        <p:spPr>
          <a:xfrm>
            <a:off x="2239854" y="643751"/>
            <a:ext cx="5096340" cy="369332"/>
          </a:xfrm>
          <a:prstGeom prst="rect">
            <a:avLst/>
          </a:prstGeom>
          <a:noFill/>
        </p:spPr>
        <p:txBody>
          <a:bodyPr wrap="square" rtlCol="0">
            <a:spAutoFit/>
          </a:bodyPr>
          <a:lstStyle/>
          <a:p>
            <a:r>
              <a:rPr lang="es-EC" b="1" dirty="0"/>
              <a:t>Tanque Horizontal Método Volumétrico Liquido </a:t>
            </a:r>
          </a:p>
        </p:txBody>
      </p:sp>
      <p:pic>
        <p:nvPicPr>
          <p:cNvPr id="6" name="Imagen 5">
            <a:extLst>
              <a:ext uri="{FF2B5EF4-FFF2-40B4-BE49-F238E27FC236}">
                <a16:creationId xmlns:a16="http://schemas.microsoft.com/office/drawing/2014/main" id="{812C92B7-D3C5-4CE1-A2C9-DDB3CBC712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96752"/>
            <a:ext cx="3492996" cy="5017497"/>
          </a:xfrm>
          <a:prstGeom prst="rect">
            <a:avLst/>
          </a:prstGeom>
          <a:noFill/>
          <a:ln>
            <a:noFill/>
          </a:ln>
        </p:spPr>
      </p:pic>
      <p:pic>
        <p:nvPicPr>
          <p:cNvPr id="10" name="Imagen 9">
            <a:extLst>
              <a:ext uri="{FF2B5EF4-FFF2-40B4-BE49-F238E27FC236}">
                <a16:creationId xmlns:a16="http://schemas.microsoft.com/office/drawing/2014/main" id="{7FDD6B3D-A1A5-4E32-B036-05A702EE8C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163487"/>
            <a:ext cx="3492996" cy="5017497"/>
          </a:xfrm>
          <a:prstGeom prst="rect">
            <a:avLst/>
          </a:prstGeom>
          <a:noFill/>
          <a:ln>
            <a:noFill/>
          </a:ln>
        </p:spPr>
      </p:pic>
    </p:spTree>
    <p:extLst>
      <p:ext uri="{BB962C8B-B14F-4D97-AF65-F5344CB8AC3E}">
        <p14:creationId xmlns:p14="http://schemas.microsoft.com/office/powerpoint/2010/main" val="3740527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170B54B-22B1-4429-9229-C35A6B88B463}"/>
              </a:ext>
            </a:extLst>
          </p:cNvPr>
          <p:cNvPicPr>
            <a:picLocks noChangeAspect="1"/>
          </p:cNvPicPr>
          <p:nvPr/>
        </p:nvPicPr>
        <p:blipFill>
          <a:blip r:embed="rId2"/>
          <a:stretch>
            <a:fillRect/>
          </a:stretch>
        </p:blipFill>
        <p:spPr>
          <a:xfrm>
            <a:off x="1366000" y="1196752"/>
            <a:ext cx="6837708" cy="4863058"/>
          </a:xfrm>
          <a:prstGeom prst="rect">
            <a:avLst/>
          </a:prstGeom>
        </p:spPr>
      </p:pic>
      <p:sp>
        <p:nvSpPr>
          <p:cNvPr id="3" name="6 CuadroTexto">
            <a:extLst>
              <a:ext uri="{FF2B5EF4-FFF2-40B4-BE49-F238E27FC236}">
                <a16:creationId xmlns:a16="http://schemas.microsoft.com/office/drawing/2014/main" id="{9DA3C870-F65C-4E9B-BF76-5EBBB1E70C19}"/>
              </a:ext>
            </a:extLst>
          </p:cNvPr>
          <p:cNvSpPr txBox="1"/>
          <p:nvPr/>
        </p:nvSpPr>
        <p:spPr>
          <a:xfrm>
            <a:off x="1385443" y="18562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4" name="TextBox 8">
            <a:extLst>
              <a:ext uri="{FF2B5EF4-FFF2-40B4-BE49-F238E27FC236}">
                <a16:creationId xmlns:a16="http://schemas.microsoft.com/office/drawing/2014/main" id="{0A79C4C9-F24E-4A8E-8F9E-4D3B2D9C7F76}"/>
              </a:ext>
            </a:extLst>
          </p:cNvPr>
          <p:cNvSpPr txBox="1"/>
          <p:nvPr/>
        </p:nvSpPr>
        <p:spPr>
          <a:xfrm>
            <a:off x="2699792" y="737353"/>
            <a:ext cx="5189793" cy="369332"/>
          </a:xfrm>
          <a:prstGeom prst="rect">
            <a:avLst/>
          </a:prstGeom>
          <a:noFill/>
        </p:spPr>
        <p:txBody>
          <a:bodyPr wrap="square" rtlCol="0">
            <a:spAutoFit/>
          </a:bodyPr>
          <a:lstStyle/>
          <a:p>
            <a:r>
              <a:rPr lang="es-EC" dirty="0"/>
              <a:t>Tanques Esféricos-Método Encintado</a:t>
            </a:r>
          </a:p>
        </p:txBody>
      </p:sp>
      <p:grpSp>
        <p:nvGrpSpPr>
          <p:cNvPr id="5" name="15 Grupo">
            <a:extLst>
              <a:ext uri="{FF2B5EF4-FFF2-40B4-BE49-F238E27FC236}">
                <a16:creationId xmlns:a16="http://schemas.microsoft.com/office/drawing/2014/main" id="{ABC85442-1A61-4F49-80A4-C854FA5210A8}"/>
              </a:ext>
            </a:extLst>
          </p:cNvPr>
          <p:cNvGrpSpPr/>
          <p:nvPr/>
        </p:nvGrpSpPr>
        <p:grpSpPr>
          <a:xfrm>
            <a:off x="11612" y="5786014"/>
            <a:ext cx="9095875" cy="1080120"/>
            <a:chOff x="0" y="5928556"/>
            <a:chExt cx="9142012" cy="956828"/>
          </a:xfrm>
        </p:grpSpPr>
        <p:pic>
          <p:nvPicPr>
            <p:cNvPr id="6" name="1 Imagen">
              <a:extLst>
                <a:ext uri="{FF2B5EF4-FFF2-40B4-BE49-F238E27FC236}">
                  <a16:creationId xmlns:a16="http://schemas.microsoft.com/office/drawing/2014/main" id="{54C8C743-D6E2-48BA-9C62-474C24F19D4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7" name="2 Imagen">
              <a:extLst>
                <a:ext uri="{FF2B5EF4-FFF2-40B4-BE49-F238E27FC236}">
                  <a16:creationId xmlns:a16="http://schemas.microsoft.com/office/drawing/2014/main" id="{FE33B216-2710-46F8-9F23-6CF2614A482E}"/>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8" name="3 Imagen">
              <a:extLst>
                <a:ext uri="{FF2B5EF4-FFF2-40B4-BE49-F238E27FC236}">
                  <a16:creationId xmlns:a16="http://schemas.microsoft.com/office/drawing/2014/main" id="{514A20E9-EA90-4800-83F7-1DE3DAD077DB}"/>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9" name="7 Imagen">
              <a:extLst>
                <a:ext uri="{FF2B5EF4-FFF2-40B4-BE49-F238E27FC236}">
                  <a16:creationId xmlns:a16="http://schemas.microsoft.com/office/drawing/2014/main" id="{10EECDFF-E2C5-4EAA-A1AB-036430CACFE8}"/>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0" name="10 Imagen">
              <a:extLst>
                <a:ext uri="{FF2B5EF4-FFF2-40B4-BE49-F238E27FC236}">
                  <a16:creationId xmlns:a16="http://schemas.microsoft.com/office/drawing/2014/main" id="{F069FD9F-B156-4399-A00A-612F89D42D7C}"/>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1" name="11 Imagen">
              <a:extLst>
                <a:ext uri="{FF2B5EF4-FFF2-40B4-BE49-F238E27FC236}">
                  <a16:creationId xmlns:a16="http://schemas.microsoft.com/office/drawing/2014/main" id="{469900BF-373B-4A67-848F-6F4F3C351290}"/>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Tree>
    <p:extLst>
      <p:ext uri="{BB962C8B-B14F-4D97-AF65-F5344CB8AC3E}">
        <p14:creationId xmlns:p14="http://schemas.microsoft.com/office/powerpoint/2010/main" val="1526812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5 Grupo">
            <a:extLst>
              <a:ext uri="{FF2B5EF4-FFF2-40B4-BE49-F238E27FC236}">
                <a16:creationId xmlns:a16="http://schemas.microsoft.com/office/drawing/2014/main" id="{473B7FEB-1A38-4112-9552-09A150472D08}"/>
              </a:ext>
            </a:extLst>
          </p:cNvPr>
          <p:cNvGrpSpPr/>
          <p:nvPr/>
        </p:nvGrpSpPr>
        <p:grpSpPr>
          <a:xfrm>
            <a:off x="11612" y="5786014"/>
            <a:ext cx="9095875" cy="1080120"/>
            <a:chOff x="0" y="5928556"/>
            <a:chExt cx="9142012" cy="956828"/>
          </a:xfrm>
        </p:grpSpPr>
        <p:pic>
          <p:nvPicPr>
            <p:cNvPr id="14" name="1 Imagen">
              <a:extLst>
                <a:ext uri="{FF2B5EF4-FFF2-40B4-BE49-F238E27FC236}">
                  <a16:creationId xmlns:a16="http://schemas.microsoft.com/office/drawing/2014/main" id="{734AFCB2-DE89-4AD0-A2F3-FCBFC912EB69}"/>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15" name="2 Imagen">
              <a:extLst>
                <a:ext uri="{FF2B5EF4-FFF2-40B4-BE49-F238E27FC236}">
                  <a16:creationId xmlns:a16="http://schemas.microsoft.com/office/drawing/2014/main" id="{2AB4155A-DCCE-4785-A7CC-9296031445C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16" name="3 Imagen">
              <a:extLst>
                <a:ext uri="{FF2B5EF4-FFF2-40B4-BE49-F238E27FC236}">
                  <a16:creationId xmlns:a16="http://schemas.microsoft.com/office/drawing/2014/main" id="{9E10C149-0575-4DBB-88E2-13B4F23A10A2}"/>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17" name="7 Imagen">
              <a:extLst>
                <a:ext uri="{FF2B5EF4-FFF2-40B4-BE49-F238E27FC236}">
                  <a16:creationId xmlns:a16="http://schemas.microsoft.com/office/drawing/2014/main" id="{2B30DCA1-54B6-4E3B-857F-4311F86D57FB}"/>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8" name="10 Imagen">
              <a:extLst>
                <a:ext uri="{FF2B5EF4-FFF2-40B4-BE49-F238E27FC236}">
                  <a16:creationId xmlns:a16="http://schemas.microsoft.com/office/drawing/2014/main" id="{69B9D1A9-7933-4E67-8ECA-10A521924AE5}"/>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9" name="11 Imagen">
              <a:extLst>
                <a:ext uri="{FF2B5EF4-FFF2-40B4-BE49-F238E27FC236}">
                  <a16:creationId xmlns:a16="http://schemas.microsoft.com/office/drawing/2014/main" id="{4C402FB2-3483-4544-8130-122DA5CC7702}"/>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6" name="Imagen 5">
            <a:extLst>
              <a:ext uri="{FF2B5EF4-FFF2-40B4-BE49-F238E27FC236}">
                <a16:creationId xmlns:a16="http://schemas.microsoft.com/office/drawing/2014/main" id="{57332A49-0EBE-401E-AF70-8C9D10462B1E}"/>
              </a:ext>
            </a:extLst>
          </p:cNvPr>
          <p:cNvPicPr>
            <a:picLocks noChangeAspect="1"/>
          </p:cNvPicPr>
          <p:nvPr/>
        </p:nvPicPr>
        <p:blipFill>
          <a:blip r:embed="rId8"/>
          <a:stretch>
            <a:fillRect/>
          </a:stretch>
        </p:blipFill>
        <p:spPr>
          <a:xfrm>
            <a:off x="4788024" y="1088756"/>
            <a:ext cx="4093367" cy="5148556"/>
          </a:xfrm>
          <a:prstGeom prst="rect">
            <a:avLst/>
          </a:prstGeom>
        </p:spPr>
      </p:pic>
      <p:pic>
        <p:nvPicPr>
          <p:cNvPr id="10" name="Imagen 9">
            <a:extLst>
              <a:ext uri="{FF2B5EF4-FFF2-40B4-BE49-F238E27FC236}">
                <a16:creationId xmlns:a16="http://schemas.microsoft.com/office/drawing/2014/main" id="{8492C6D4-234C-417C-8C5F-E5A0140E8E60}"/>
              </a:ext>
            </a:extLst>
          </p:cNvPr>
          <p:cNvPicPr>
            <a:picLocks noChangeAspect="1"/>
          </p:cNvPicPr>
          <p:nvPr/>
        </p:nvPicPr>
        <p:blipFill>
          <a:blip r:embed="rId9"/>
          <a:stretch>
            <a:fillRect/>
          </a:stretch>
        </p:blipFill>
        <p:spPr>
          <a:xfrm>
            <a:off x="411162" y="1088756"/>
            <a:ext cx="4093367" cy="5148556"/>
          </a:xfrm>
          <a:prstGeom prst="rect">
            <a:avLst/>
          </a:prstGeom>
        </p:spPr>
      </p:pic>
      <p:sp>
        <p:nvSpPr>
          <p:cNvPr id="11" name="6 CuadroTexto">
            <a:extLst>
              <a:ext uri="{FF2B5EF4-FFF2-40B4-BE49-F238E27FC236}">
                <a16:creationId xmlns:a16="http://schemas.microsoft.com/office/drawing/2014/main" id="{7DC49AD8-F78E-484E-91B4-2952D04F2944}"/>
              </a:ext>
            </a:extLst>
          </p:cNvPr>
          <p:cNvSpPr txBox="1"/>
          <p:nvPr/>
        </p:nvSpPr>
        <p:spPr>
          <a:xfrm>
            <a:off x="1259632" y="1148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a:t>
            </a:r>
          </a:p>
        </p:txBody>
      </p:sp>
      <p:sp>
        <p:nvSpPr>
          <p:cNvPr id="12" name="TextBox 5">
            <a:extLst>
              <a:ext uri="{FF2B5EF4-FFF2-40B4-BE49-F238E27FC236}">
                <a16:creationId xmlns:a16="http://schemas.microsoft.com/office/drawing/2014/main" id="{41759488-5740-465F-9D9A-98834E423F75}"/>
              </a:ext>
            </a:extLst>
          </p:cNvPr>
          <p:cNvSpPr txBox="1"/>
          <p:nvPr/>
        </p:nvSpPr>
        <p:spPr>
          <a:xfrm>
            <a:off x="2474275" y="556046"/>
            <a:ext cx="5096340" cy="369332"/>
          </a:xfrm>
          <a:prstGeom prst="rect">
            <a:avLst/>
          </a:prstGeom>
          <a:noFill/>
        </p:spPr>
        <p:txBody>
          <a:bodyPr wrap="square" rtlCol="0">
            <a:spAutoFit/>
          </a:bodyPr>
          <a:lstStyle/>
          <a:p>
            <a:r>
              <a:rPr lang="es-EC" b="1" dirty="0"/>
              <a:t>Tanque Esférico Método de encintado (SI)</a:t>
            </a:r>
          </a:p>
        </p:txBody>
      </p:sp>
    </p:spTree>
    <p:extLst>
      <p:ext uri="{BB962C8B-B14F-4D97-AF65-F5344CB8AC3E}">
        <p14:creationId xmlns:p14="http://schemas.microsoft.com/office/powerpoint/2010/main" val="140138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15 Grupo">
            <a:extLst>
              <a:ext uri="{FF2B5EF4-FFF2-40B4-BE49-F238E27FC236}">
                <a16:creationId xmlns:a16="http://schemas.microsoft.com/office/drawing/2014/main" id="{E5C857B8-6673-4587-AFF7-A81897BC6AA9}"/>
              </a:ext>
            </a:extLst>
          </p:cNvPr>
          <p:cNvGrpSpPr/>
          <p:nvPr/>
        </p:nvGrpSpPr>
        <p:grpSpPr>
          <a:xfrm>
            <a:off x="11612" y="5786014"/>
            <a:ext cx="9095875" cy="1080120"/>
            <a:chOff x="0" y="5928556"/>
            <a:chExt cx="9142012" cy="956828"/>
          </a:xfrm>
        </p:grpSpPr>
        <p:pic>
          <p:nvPicPr>
            <p:cNvPr id="7" name="1 Imagen">
              <a:extLst>
                <a:ext uri="{FF2B5EF4-FFF2-40B4-BE49-F238E27FC236}">
                  <a16:creationId xmlns:a16="http://schemas.microsoft.com/office/drawing/2014/main" id="{2DDF3E7D-4081-471E-B5BC-44BD4C2B31F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8" name="2 Imagen">
              <a:extLst>
                <a:ext uri="{FF2B5EF4-FFF2-40B4-BE49-F238E27FC236}">
                  <a16:creationId xmlns:a16="http://schemas.microsoft.com/office/drawing/2014/main" id="{525C872D-48C2-46A8-B9D5-D39C55D4FE7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9" name="3 Imagen">
              <a:extLst>
                <a:ext uri="{FF2B5EF4-FFF2-40B4-BE49-F238E27FC236}">
                  <a16:creationId xmlns:a16="http://schemas.microsoft.com/office/drawing/2014/main" id="{02B57C73-10CD-4ED9-A922-7FD684D1B7CE}"/>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10" name="7 Imagen">
              <a:extLst>
                <a:ext uri="{FF2B5EF4-FFF2-40B4-BE49-F238E27FC236}">
                  <a16:creationId xmlns:a16="http://schemas.microsoft.com/office/drawing/2014/main" id="{DF683E0C-C726-405B-B4D6-42842F85B197}"/>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a:extLst>
                <a:ext uri="{FF2B5EF4-FFF2-40B4-BE49-F238E27FC236}">
                  <a16:creationId xmlns:a16="http://schemas.microsoft.com/office/drawing/2014/main" id="{C14F4E63-F486-4648-9235-BBF0FB236483}"/>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a:extLst>
                <a:ext uri="{FF2B5EF4-FFF2-40B4-BE49-F238E27FC236}">
                  <a16:creationId xmlns:a16="http://schemas.microsoft.com/office/drawing/2014/main" id="{0C7BC666-04DF-4EDC-88DA-D681AC7F1804}"/>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3" name="Imagen 2">
            <a:extLst>
              <a:ext uri="{FF2B5EF4-FFF2-40B4-BE49-F238E27FC236}">
                <a16:creationId xmlns:a16="http://schemas.microsoft.com/office/drawing/2014/main" id="{0463FB6B-BCC6-4D43-BB03-F8C92449DFF9}"/>
              </a:ext>
            </a:extLst>
          </p:cNvPr>
          <p:cNvPicPr>
            <a:picLocks noChangeAspect="1"/>
          </p:cNvPicPr>
          <p:nvPr/>
        </p:nvPicPr>
        <p:blipFill>
          <a:blip r:embed="rId8"/>
          <a:stretch>
            <a:fillRect/>
          </a:stretch>
        </p:blipFill>
        <p:spPr>
          <a:xfrm>
            <a:off x="827584" y="908720"/>
            <a:ext cx="7778057" cy="5590243"/>
          </a:xfrm>
          <a:prstGeom prst="rect">
            <a:avLst/>
          </a:prstGeom>
        </p:spPr>
      </p:pic>
      <p:sp>
        <p:nvSpPr>
          <p:cNvPr id="4" name="6 CuadroTexto">
            <a:extLst>
              <a:ext uri="{FF2B5EF4-FFF2-40B4-BE49-F238E27FC236}">
                <a16:creationId xmlns:a16="http://schemas.microsoft.com/office/drawing/2014/main" id="{1A8A3D3E-AC2C-4DF1-BAF0-ACCE7E3F500D}"/>
              </a:ext>
            </a:extLst>
          </p:cNvPr>
          <p:cNvSpPr txBox="1"/>
          <p:nvPr/>
        </p:nvSpPr>
        <p:spPr>
          <a:xfrm>
            <a:off x="1385443" y="18562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PRESENTACIÓN DEL SOFTWARE</a:t>
            </a:r>
          </a:p>
        </p:txBody>
      </p:sp>
      <p:sp>
        <p:nvSpPr>
          <p:cNvPr id="5" name="TextBox 8">
            <a:extLst>
              <a:ext uri="{FF2B5EF4-FFF2-40B4-BE49-F238E27FC236}">
                <a16:creationId xmlns:a16="http://schemas.microsoft.com/office/drawing/2014/main" id="{A3BFD62C-8CA9-4A5E-8F3C-B2B14D2D82BD}"/>
              </a:ext>
            </a:extLst>
          </p:cNvPr>
          <p:cNvSpPr txBox="1"/>
          <p:nvPr/>
        </p:nvSpPr>
        <p:spPr>
          <a:xfrm>
            <a:off x="2436465" y="659663"/>
            <a:ext cx="5189793" cy="369332"/>
          </a:xfrm>
          <a:prstGeom prst="rect">
            <a:avLst/>
          </a:prstGeom>
          <a:noFill/>
        </p:spPr>
        <p:txBody>
          <a:bodyPr wrap="square" rtlCol="0">
            <a:spAutoFit/>
          </a:bodyPr>
          <a:lstStyle/>
          <a:p>
            <a:r>
              <a:rPr lang="es-EC" dirty="0"/>
              <a:t>Tanques Esferoidales-Método Encintado</a:t>
            </a:r>
          </a:p>
        </p:txBody>
      </p:sp>
    </p:spTree>
    <p:extLst>
      <p:ext uri="{BB962C8B-B14F-4D97-AF65-F5344CB8AC3E}">
        <p14:creationId xmlns:p14="http://schemas.microsoft.com/office/powerpoint/2010/main" val="381653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15 Grupo">
            <a:extLst>
              <a:ext uri="{FF2B5EF4-FFF2-40B4-BE49-F238E27FC236}">
                <a16:creationId xmlns:a16="http://schemas.microsoft.com/office/drawing/2014/main" id="{791F4809-5AAD-4964-BAF1-5632F055896B}"/>
              </a:ext>
            </a:extLst>
          </p:cNvPr>
          <p:cNvGrpSpPr/>
          <p:nvPr/>
        </p:nvGrpSpPr>
        <p:grpSpPr>
          <a:xfrm>
            <a:off x="11612" y="5786014"/>
            <a:ext cx="9095875" cy="1080120"/>
            <a:chOff x="0" y="5928556"/>
            <a:chExt cx="9142012" cy="956828"/>
          </a:xfrm>
        </p:grpSpPr>
        <p:pic>
          <p:nvPicPr>
            <p:cNvPr id="7" name="1 Imagen">
              <a:extLst>
                <a:ext uri="{FF2B5EF4-FFF2-40B4-BE49-F238E27FC236}">
                  <a16:creationId xmlns:a16="http://schemas.microsoft.com/office/drawing/2014/main" id="{26795EE1-8C01-48FF-B710-D574372FA6DA}"/>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8" name="2 Imagen">
              <a:extLst>
                <a:ext uri="{FF2B5EF4-FFF2-40B4-BE49-F238E27FC236}">
                  <a16:creationId xmlns:a16="http://schemas.microsoft.com/office/drawing/2014/main" id="{A9650849-4DBC-44FE-A7A0-CC99FEA39DC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9" name="3 Imagen">
              <a:extLst>
                <a:ext uri="{FF2B5EF4-FFF2-40B4-BE49-F238E27FC236}">
                  <a16:creationId xmlns:a16="http://schemas.microsoft.com/office/drawing/2014/main" id="{E9E8BC2C-BFCC-4B17-B74E-256D6EB42429}"/>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10" name="7 Imagen">
              <a:extLst>
                <a:ext uri="{FF2B5EF4-FFF2-40B4-BE49-F238E27FC236}">
                  <a16:creationId xmlns:a16="http://schemas.microsoft.com/office/drawing/2014/main" id="{A8D7A0B3-CAF5-4172-8D5A-1AC69886BE9F}"/>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a:extLst>
                <a:ext uri="{FF2B5EF4-FFF2-40B4-BE49-F238E27FC236}">
                  <a16:creationId xmlns:a16="http://schemas.microsoft.com/office/drawing/2014/main" id="{A1186E21-B414-491C-B477-84E6CC0B7B25}"/>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a:extLst>
                <a:ext uri="{FF2B5EF4-FFF2-40B4-BE49-F238E27FC236}">
                  <a16:creationId xmlns:a16="http://schemas.microsoft.com/office/drawing/2014/main" id="{D3CBC621-FD4F-42CB-BF4D-3595BAD12910}"/>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5" name="Imagen 4">
            <a:extLst>
              <a:ext uri="{FF2B5EF4-FFF2-40B4-BE49-F238E27FC236}">
                <a16:creationId xmlns:a16="http://schemas.microsoft.com/office/drawing/2014/main" id="{5808A8C6-CBA4-4CDB-9FE9-DF1709A5C0DF}"/>
              </a:ext>
            </a:extLst>
          </p:cNvPr>
          <p:cNvPicPr>
            <a:picLocks noChangeAspect="1"/>
          </p:cNvPicPr>
          <p:nvPr/>
        </p:nvPicPr>
        <p:blipFill>
          <a:blip r:embed="rId8"/>
          <a:stretch>
            <a:fillRect/>
          </a:stretch>
        </p:blipFill>
        <p:spPr>
          <a:xfrm>
            <a:off x="1977752" y="980728"/>
            <a:ext cx="5420337" cy="5310196"/>
          </a:xfrm>
          <a:prstGeom prst="rect">
            <a:avLst/>
          </a:prstGeom>
        </p:spPr>
      </p:pic>
      <p:sp>
        <p:nvSpPr>
          <p:cNvPr id="13" name="6 CuadroTexto">
            <a:extLst>
              <a:ext uri="{FF2B5EF4-FFF2-40B4-BE49-F238E27FC236}">
                <a16:creationId xmlns:a16="http://schemas.microsoft.com/office/drawing/2014/main" id="{F5D3C6C6-B606-43F6-80CB-02C4A0DEA4DB}"/>
              </a:ext>
            </a:extLst>
          </p:cNvPr>
          <p:cNvSpPr txBox="1"/>
          <p:nvPr/>
        </p:nvSpPr>
        <p:spPr>
          <a:xfrm>
            <a:off x="1259632" y="11481"/>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a:t>
            </a:r>
          </a:p>
        </p:txBody>
      </p:sp>
      <p:sp>
        <p:nvSpPr>
          <p:cNvPr id="14" name="TextBox 5">
            <a:extLst>
              <a:ext uri="{FF2B5EF4-FFF2-40B4-BE49-F238E27FC236}">
                <a16:creationId xmlns:a16="http://schemas.microsoft.com/office/drawing/2014/main" id="{41116424-C29E-4446-B917-357C81045290}"/>
              </a:ext>
            </a:extLst>
          </p:cNvPr>
          <p:cNvSpPr txBox="1"/>
          <p:nvPr/>
        </p:nvSpPr>
        <p:spPr>
          <a:xfrm>
            <a:off x="2474275" y="556046"/>
            <a:ext cx="5096340" cy="369332"/>
          </a:xfrm>
          <a:prstGeom prst="rect">
            <a:avLst/>
          </a:prstGeom>
          <a:noFill/>
        </p:spPr>
        <p:txBody>
          <a:bodyPr wrap="square" rtlCol="0">
            <a:spAutoFit/>
          </a:bodyPr>
          <a:lstStyle/>
          <a:p>
            <a:r>
              <a:rPr lang="es-EC" b="1" dirty="0"/>
              <a:t>Tanque Esferoidal Método de encintado (SI)</a:t>
            </a:r>
          </a:p>
        </p:txBody>
      </p:sp>
    </p:spTree>
    <p:extLst>
      <p:ext uri="{BB962C8B-B14F-4D97-AF65-F5344CB8AC3E}">
        <p14:creationId xmlns:p14="http://schemas.microsoft.com/office/powerpoint/2010/main" val="174374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6" name="Rectangle 5">
            <a:extLst>
              <a:ext uri="{FF2B5EF4-FFF2-40B4-BE49-F238E27FC236}">
                <a16:creationId xmlns:a16="http://schemas.microsoft.com/office/drawing/2014/main" id="{38CD69E9-AC9A-4CFC-86F1-E48E857F0764}"/>
              </a:ext>
            </a:extLst>
          </p:cNvPr>
          <p:cNvSpPr/>
          <p:nvPr/>
        </p:nvSpPr>
        <p:spPr>
          <a:xfrm>
            <a:off x="323528" y="1052736"/>
            <a:ext cx="8118648" cy="5027017"/>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dirty="0"/>
              <a:t>En el software presentado se logró incorporar el método de calibración en tanques verticales por el método de distancia electroóptica externa e interna aplicando la norma ISO 7507-4 y la ISO 7507-5, al ser un método relativamente nuevo es por tanto más preciso en las medidas debido sus equipos de alta tecnología, esto a su vez lleva a obtener excelentes resultados en las tablas de aforo.</a:t>
            </a:r>
            <a:endParaRPr lang="es-ES" dirty="0"/>
          </a:p>
          <a:p>
            <a:pPr marL="342900" indent="-342900" algn="just">
              <a:lnSpc>
                <a:spcPct val="150000"/>
              </a:lnSpc>
              <a:buFont typeface="Symbol" panose="05050102010706020507" pitchFamily="18" charset="2"/>
              <a:buChar char=""/>
            </a:pPr>
            <a:r>
              <a:rPr lang="es-EC" dirty="0"/>
              <a:t>Se logró incorporar el método de calibración volumétrica líquida de tanques estacionarios aplicando la norma API 2555 en el software rediseñado, obteniendo excelentes resultados en la obtención de tablas de aforo, </a:t>
            </a:r>
            <a:r>
              <a:rPr lang="es-EC" dirty="0" err="1"/>
              <a:t>obteniedo</a:t>
            </a:r>
            <a:r>
              <a:rPr lang="es-EC" dirty="0"/>
              <a:t> un error aproximado del 0.00% al comprar el software desarrollado en el presente proyecto con otro software orientado al análisis matemático.</a:t>
            </a:r>
            <a:endParaRPr lang="es-ES" dirty="0"/>
          </a:p>
          <a:p>
            <a:pPr marL="342900" lvl="0" indent="-342900" algn="just">
              <a:lnSpc>
                <a:spcPct val="150000"/>
              </a:lnSpc>
              <a:spcAft>
                <a:spcPts val="0"/>
              </a:spcAft>
              <a:buFont typeface="Symbol" panose="05050102010706020507" pitchFamily="18" charset="2"/>
              <a:buChar char=""/>
            </a:pPr>
            <a:endParaRPr lang="es-EC" dirty="0">
              <a:latin typeface="Arial" panose="020B0604020202020204" pitchFamily="34" charset="0"/>
              <a:ea typeface="Calibri" panose="020F0502020204030204" pitchFamily="34" charset="0"/>
              <a:cs typeface="Times New Roman" panose="02020603050405020304" pitchFamily="18" charset="0"/>
            </a:endParaRPr>
          </a:p>
        </p:txBody>
      </p:sp>
      <p:sp>
        <p:nvSpPr>
          <p:cNvPr id="13" name="6 CuadroTexto">
            <a:extLst>
              <a:ext uri="{FF2B5EF4-FFF2-40B4-BE49-F238E27FC236}">
                <a16:creationId xmlns:a16="http://schemas.microsoft.com/office/drawing/2014/main" id="{1B5EC9E6-5DB9-43A8-B6BC-FDC7CECC6FC6}"/>
              </a:ext>
            </a:extLst>
          </p:cNvPr>
          <p:cNvSpPr txBox="1"/>
          <p:nvPr/>
        </p:nvSpPr>
        <p:spPr>
          <a:xfrm>
            <a:off x="1419876" y="817603"/>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CONCLUSIONES</a:t>
            </a:r>
          </a:p>
        </p:txBody>
      </p:sp>
    </p:spTree>
    <p:extLst>
      <p:ext uri="{BB962C8B-B14F-4D97-AF65-F5344CB8AC3E}">
        <p14:creationId xmlns:p14="http://schemas.microsoft.com/office/powerpoint/2010/main" val="339999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2" y="170299"/>
            <a:ext cx="9144000" cy="6688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6" name="Rectangle 5">
            <a:extLst>
              <a:ext uri="{FF2B5EF4-FFF2-40B4-BE49-F238E27FC236}">
                <a16:creationId xmlns:a16="http://schemas.microsoft.com/office/drawing/2014/main" id="{E58CA448-F814-4549-8248-76A6427EBD92}"/>
              </a:ext>
            </a:extLst>
          </p:cNvPr>
          <p:cNvSpPr/>
          <p:nvPr/>
        </p:nvSpPr>
        <p:spPr>
          <a:xfrm>
            <a:off x="685059" y="1268760"/>
            <a:ext cx="7758608" cy="3925562"/>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C" dirty="0"/>
              <a:t>Se logró generar satisfactoriamente un informe de calibración en el cual constan los datos y parámetros del proceso de calibración para cada tipo de tanque. </a:t>
            </a:r>
          </a:p>
          <a:p>
            <a:pPr marL="342900" lvl="0" indent="-342900" algn="just">
              <a:lnSpc>
                <a:spcPct val="150000"/>
              </a:lnSpc>
              <a:spcAft>
                <a:spcPts val="0"/>
              </a:spcAft>
              <a:buFont typeface="Symbol" panose="05050102010706020507" pitchFamily="18" charset="2"/>
              <a:buChar char=""/>
            </a:pPr>
            <a:r>
              <a:rPr lang="es-EC" dirty="0"/>
              <a:t> </a:t>
            </a:r>
            <a:r>
              <a:rPr lang="es-EC" dirty="0">
                <a:latin typeface="Arial" panose="020B0604020202020204" pitchFamily="34" charset="0"/>
                <a:ea typeface="Calibri" panose="020F0502020204030204" pitchFamily="34" charset="0"/>
                <a:cs typeface="Times New Roman" panose="02020603050405020304" pitchFamily="18" charset="0"/>
              </a:rPr>
              <a:t>En el presente software se pudo cuantificar la incertidumbre en los tanques de almacenamiento verticales, obteniendo una incertidumbre evaluado y confirmada por la empresa </a:t>
            </a:r>
            <a:r>
              <a:rPr lang="es-EC" dirty="0" err="1">
                <a:latin typeface="Arial" panose="020B0604020202020204" pitchFamily="34" charset="0"/>
                <a:ea typeface="Calibri" panose="020F0502020204030204" pitchFamily="34" charset="0"/>
                <a:cs typeface="Times New Roman" panose="02020603050405020304" pitchFamily="18" charset="0"/>
              </a:rPr>
              <a:t>PETROAFIN</a:t>
            </a:r>
            <a:r>
              <a:rPr lang="es-EC" dirty="0">
                <a:latin typeface="Arial" panose="020B0604020202020204" pitchFamily="34" charset="0"/>
                <a:ea typeface="Calibri" panose="020F0502020204030204" pitchFamily="34" charset="0"/>
                <a:cs typeface="Times New Roman" panose="02020603050405020304" pitchFamily="18" charset="0"/>
              </a:rPr>
              <a:t> S.A.</a:t>
            </a:r>
            <a:endParaRPr lang="es-EC" dirty="0">
              <a:latin typeface="Calibri" panose="020F0502020204030204" pitchFamily="34" charset="0"/>
              <a:ea typeface="Calibri" panose="020F0502020204030204" pitchFamily="34" charset="0"/>
              <a:cs typeface="Times New Roman" panose="02020603050405020304" pitchFamily="18" charset="0"/>
            </a:endParaRPr>
          </a:p>
          <a:p>
            <a:pPr lvl="0" algn="just"/>
            <a:endParaRPr lang="es-EC" dirty="0"/>
          </a:p>
          <a:p>
            <a:pPr lvl="0" algn="just"/>
            <a:endParaRPr lang="es-ES" dirty="0"/>
          </a:p>
          <a:p>
            <a:pPr marL="342900" lvl="0" indent="-342900" algn="just">
              <a:lnSpc>
                <a:spcPct val="150000"/>
              </a:lnSpc>
              <a:spcAft>
                <a:spcPts val="0"/>
              </a:spcAft>
              <a:buFont typeface="Symbol" panose="05050102010706020507" pitchFamily="18" charset="2"/>
              <a:buChar char=""/>
            </a:pPr>
            <a:endParaRPr lang="es-EC"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60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72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OBJETIVOS</a:t>
            </a:r>
          </a:p>
        </p:txBody>
      </p:sp>
      <p:sp>
        <p:nvSpPr>
          <p:cNvPr id="6" name="5 Rectángulo"/>
          <p:cNvSpPr/>
          <p:nvPr/>
        </p:nvSpPr>
        <p:spPr>
          <a:xfrm>
            <a:off x="467544" y="1412776"/>
            <a:ext cx="8280919" cy="1785104"/>
          </a:xfrm>
          <a:prstGeom prst="rect">
            <a:avLst/>
          </a:prstGeom>
        </p:spPr>
        <p:txBody>
          <a:bodyPr wrap="square">
            <a:spAutoFit/>
          </a:bodyPr>
          <a:lstStyle/>
          <a:p>
            <a:pPr algn="just"/>
            <a:r>
              <a:rPr lang="es-EC" sz="2000" b="1" dirty="0">
                <a:solidFill>
                  <a:srgbClr val="FF0000"/>
                </a:solidFill>
              </a:rPr>
              <a:t>GENERAL: </a:t>
            </a:r>
          </a:p>
          <a:p>
            <a:pPr algn="just"/>
            <a:r>
              <a:rPr lang="es-EC" dirty="0"/>
              <a:t>Realizar el rediseño y mejora del software de calibración de tanques de almacenamiento de hidrocarburos aplicando las normas API </a:t>
            </a:r>
            <a:r>
              <a:rPr lang="es-EC" dirty="0" err="1"/>
              <a:t>MPMS</a:t>
            </a:r>
            <a:r>
              <a:rPr lang="es-EC" dirty="0"/>
              <a:t> e ISO aplicables a la calibración y elaboración de tablas de aforo de tanques y recipientes para la empresa </a:t>
            </a:r>
            <a:r>
              <a:rPr lang="es-EC" dirty="0" err="1"/>
              <a:t>PETROAFIN</a:t>
            </a:r>
            <a:r>
              <a:rPr lang="es-EC" dirty="0"/>
              <a:t> S.A.</a:t>
            </a:r>
          </a:p>
          <a:p>
            <a:pPr algn="just"/>
            <a:endParaRPr lang="es-ES" dirty="0">
              <a:solidFill>
                <a:prstClr val="black"/>
              </a:solidFill>
            </a:endParaRPr>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12 Rectángulo"/>
          <p:cNvSpPr/>
          <p:nvPr/>
        </p:nvSpPr>
        <p:spPr>
          <a:xfrm>
            <a:off x="467544" y="3068960"/>
            <a:ext cx="8280919" cy="2616101"/>
          </a:xfrm>
          <a:prstGeom prst="rect">
            <a:avLst/>
          </a:prstGeom>
        </p:spPr>
        <p:txBody>
          <a:bodyPr wrap="square">
            <a:spAutoFit/>
          </a:bodyPr>
          <a:lstStyle/>
          <a:p>
            <a:pPr algn="just"/>
            <a:r>
              <a:rPr lang="es-EC" sz="2000" b="1" dirty="0">
                <a:solidFill>
                  <a:srgbClr val="FF0000"/>
                </a:solidFill>
              </a:rPr>
              <a:t>ESPECÍFICOS: </a:t>
            </a:r>
          </a:p>
          <a:p>
            <a:pPr marL="285750" lvl="0" indent="-285750" algn="just">
              <a:buFont typeface="Arial" panose="020B0604020202020204" pitchFamily="34" charset="0"/>
              <a:buChar char="•"/>
            </a:pPr>
            <a:r>
              <a:rPr lang="es-EC" dirty="0"/>
              <a:t>Incorporar el método de calibración en tanques verticales por el método de distancia electroóptica externa e interna.</a:t>
            </a:r>
          </a:p>
          <a:p>
            <a:pPr marL="285750" lvl="0" indent="-285750" algn="just">
              <a:buFont typeface="Arial" panose="020B0604020202020204" pitchFamily="34" charset="0"/>
              <a:buChar char="•"/>
            </a:pPr>
            <a:r>
              <a:rPr lang="es-EC" dirty="0"/>
              <a:t>Incorporar el método de calibración volumétrica líquida de tanques estacionarios.</a:t>
            </a:r>
          </a:p>
          <a:p>
            <a:pPr marL="285750" lvl="0" indent="-285750" algn="just">
              <a:buFont typeface="Arial" panose="020B0604020202020204" pitchFamily="34" charset="0"/>
              <a:buChar char="•"/>
            </a:pPr>
            <a:r>
              <a:rPr lang="es-EC" dirty="0"/>
              <a:t>Incorporar la generación automáticamente  de un informe de calibración final de cada tanque de almacenamiento para su entrega al cliente.</a:t>
            </a:r>
          </a:p>
          <a:p>
            <a:pPr marL="285750" lvl="0" indent="-285750" algn="just">
              <a:buFont typeface="Arial" panose="020B0604020202020204" pitchFamily="34" charset="0"/>
              <a:buChar char="•"/>
            </a:pPr>
            <a:r>
              <a:rPr lang="es-EC" dirty="0"/>
              <a:t>Desarrollar una interfaz amigable con el usuario para agilitar la generación de tablas de aforo.</a:t>
            </a:r>
          </a:p>
          <a:p>
            <a:pPr algn="just"/>
            <a:endParaRPr lang="es-ES" dirty="0">
              <a:solidFill>
                <a:prstClr val="black"/>
              </a:solidFill>
            </a:endParaRPr>
          </a:p>
        </p:txBody>
      </p:sp>
    </p:spTree>
    <p:extLst>
      <p:ext uri="{BB962C8B-B14F-4D97-AF65-F5344CB8AC3E}">
        <p14:creationId xmlns:p14="http://schemas.microsoft.com/office/powerpoint/2010/main" val="79292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71A267C-5291-4FD5-ADE6-E8CFB35A8ECA}"/>
              </a:ext>
            </a:extLst>
          </p:cNvPr>
          <p:cNvSpPr/>
          <p:nvPr/>
        </p:nvSpPr>
        <p:spPr>
          <a:xfrm>
            <a:off x="402304" y="2564904"/>
            <a:ext cx="8339399" cy="923330"/>
          </a:xfrm>
          <a:prstGeom prst="rect">
            <a:avLst/>
          </a:prstGeom>
          <a:noFill/>
        </p:spPr>
        <p:txBody>
          <a:bodyPr wrap="none" lIns="91440" tIns="45720" rIns="91440" bIns="45720">
            <a:spAutoFit/>
          </a:bodyPr>
          <a:lstStyle/>
          <a:p>
            <a:pPr algn="ctr"/>
            <a:r>
              <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GRACIAS POR SU ATENCIÓN </a:t>
            </a:r>
          </a:p>
        </p:txBody>
      </p:sp>
    </p:spTree>
    <p:extLst>
      <p:ext uri="{BB962C8B-B14F-4D97-AF65-F5344CB8AC3E}">
        <p14:creationId xmlns:p14="http://schemas.microsoft.com/office/powerpoint/2010/main" val="228336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3756AC5-3583-438F-A9CB-D9A1F818817A}"/>
              </a:ext>
            </a:extLst>
          </p:cNvPr>
          <p:cNvPicPr/>
          <p:nvPr/>
        </p:nvPicPr>
        <p:blipFill rotWithShape="1">
          <a:blip r:embed="rId2"/>
          <a:srcRect l="3529" t="7806" r="3485"/>
          <a:stretch/>
        </p:blipFill>
        <p:spPr bwMode="auto">
          <a:xfrm>
            <a:off x="1907704" y="643467"/>
            <a:ext cx="5760640" cy="55710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3329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20205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JUSTIFICACIÓN E IMPORTANCIA</a:t>
            </a:r>
          </a:p>
        </p:txBody>
      </p:sp>
      <p:sp>
        <p:nvSpPr>
          <p:cNvPr id="6" name="5 Rectángulo"/>
          <p:cNvSpPr/>
          <p:nvPr/>
        </p:nvSpPr>
        <p:spPr>
          <a:xfrm>
            <a:off x="593760" y="1507041"/>
            <a:ext cx="8280919" cy="2862322"/>
          </a:xfrm>
          <a:prstGeom prst="rect">
            <a:avLst/>
          </a:prstGeom>
        </p:spPr>
        <p:txBody>
          <a:bodyPr wrap="square">
            <a:spAutoFit/>
          </a:bodyPr>
          <a:lstStyle/>
          <a:p>
            <a:pPr algn="just"/>
            <a:r>
              <a:rPr lang="es-EC" dirty="0">
                <a:solidFill>
                  <a:prstClr val="black"/>
                </a:solidFill>
              </a:rPr>
              <a:t>Actualmente la empresa de servicios Petroleros y Afines  PETROAFIN S.A. cuenta con un software( Desarrollado por egresados de la ESPE en el año 2010), el cual le permite procesar los datos obtenidos en las actividades de inspección que ejecuta la empresa, cuyos resultados permiten realizar la calibración y obtención de tablas de aforo, sin embrago, la empresa se ve en la necesidad de mejorar, optimizar y actualizar el software instalado bajo normativa vigente, además requiere la implementación de otros métodos de calibración para tanques verticales, con el fin de ampliar el alcance de sus actividades en la industria hidrocarburífera. </a:t>
            </a:r>
          </a:p>
          <a:p>
            <a:pPr algn="just"/>
            <a:endParaRPr lang="es-EC" dirty="0">
              <a:solidFill>
                <a:prstClr val="black"/>
              </a:solidFill>
            </a:endParaRPr>
          </a:p>
          <a:p>
            <a:pPr algn="just"/>
            <a:endParaRPr lang="es-EC" dirty="0"/>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pic>
        <p:nvPicPr>
          <p:cNvPr id="9" name="Imagen 8">
            <a:extLst>
              <a:ext uri="{FF2B5EF4-FFF2-40B4-BE49-F238E27FC236}">
                <a16:creationId xmlns:a16="http://schemas.microsoft.com/office/drawing/2014/main" id="{CB78A166-EC5E-4508-A782-90EEEE878011}"/>
              </a:ext>
            </a:extLst>
          </p:cNvPr>
          <p:cNvPicPr>
            <a:picLocks noChangeAspect="1"/>
          </p:cNvPicPr>
          <p:nvPr/>
        </p:nvPicPr>
        <p:blipFill>
          <a:blip r:embed="rId9"/>
          <a:stretch>
            <a:fillRect/>
          </a:stretch>
        </p:blipFill>
        <p:spPr>
          <a:xfrm>
            <a:off x="827584" y="3933056"/>
            <a:ext cx="3568531" cy="1844101"/>
          </a:xfrm>
          <a:prstGeom prst="rect">
            <a:avLst/>
          </a:prstGeom>
        </p:spPr>
      </p:pic>
      <p:sp>
        <p:nvSpPr>
          <p:cNvPr id="13" name="Rectangle 9">
            <a:extLst>
              <a:ext uri="{FF2B5EF4-FFF2-40B4-BE49-F238E27FC236}">
                <a16:creationId xmlns:a16="http://schemas.microsoft.com/office/drawing/2014/main" id="{A0BA38A8-FAC3-4E69-A0A0-316E354935F5}"/>
              </a:ext>
            </a:extLst>
          </p:cNvPr>
          <p:cNvSpPr/>
          <p:nvPr/>
        </p:nvSpPr>
        <p:spPr>
          <a:xfrm>
            <a:off x="351427" y="5834458"/>
            <a:ext cx="4572000" cy="589905"/>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Software de Calibración PETROAFIN SA, 2010</a:t>
            </a:r>
          </a:p>
          <a:p>
            <a:pPr algn="ctr">
              <a:spcAft>
                <a:spcPts val="1000"/>
              </a:spcAft>
            </a:pPr>
            <a:r>
              <a:rPr lang="es-EC" sz="1200" b="1" dirty="0">
                <a:latin typeface="+mj-lt"/>
                <a:ea typeface="Calibri" panose="020F0502020204030204" pitchFamily="34" charset="0"/>
                <a:cs typeface="Times New Roman" panose="02020603050405020304" pitchFamily="18" charset="0"/>
              </a:rPr>
              <a:t>C++</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6900C857-EA4C-4277-A04A-C5268FE59CFB}"/>
              </a:ext>
            </a:extLst>
          </p:cNvPr>
          <p:cNvPicPr>
            <a:picLocks noChangeAspect="1"/>
          </p:cNvPicPr>
          <p:nvPr/>
        </p:nvPicPr>
        <p:blipFill>
          <a:blip r:embed="rId10"/>
          <a:stretch>
            <a:fillRect/>
          </a:stretch>
        </p:blipFill>
        <p:spPr>
          <a:xfrm>
            <a:off x="5057213" y="3928244"/>
            <a:ext cx="3414077" cy="1833606"/>
          </a:xfrm>
          <a:prstGeom prst="rect">
            <a:avLst/>
          </a:prstGeom>
        </p:spPr>
      </p:pic>
      <p:sp>
        <p:nvSpPr>
          <p:cNvPr id="15" name="Rectangle 9">
            <a:extLst>
              <a:ext uri="{FF2B5EF4-FFF2-40B4-BE49-F238E27FC236}">
                <a16:creationId xmlns:a16="http://schemas.microsoft.com/office/drawing/2014/main" id="{DA6F5C97-5E8F-4230-94A2-B3228D17386D}"/>
              </a:ext>
            </a:extLst>
          </p:cNvPr>
          <p:cNvSpPr/>
          <p:nvPr/>
        </p:nvSpPr>
        <p:spPr>
          <a:xfrm>
            <a:off x="4478251" y="5772975"/>
            <a:ext cx="4572000" cy="589905"/>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Software de Calibración PETROAFIN SA, 2019</a:t>
            </a:r>
          </a:p>
          <a:p>
            <a:pPr algn="ctr">
              <a:spcAft>
                <a:spcPts val="1000"/>
              </a:spcAft>
            </a:pPr>
            <a:r>
              <a:rPr lang="es-EC" sz="1200" b="1" dirty="0">
                <a:latin typeface="+mj-lt"/>
                <a:ea typeface="Calibri" panose="020F0502020204030204" pitchFamily="34" charset="0"/>
                <a:cs typeface="Times New Roman" panose="02020603050405020304" pitchFamily="18" charset="0"/>
              </a:rPr>
              <a:t>JAVA</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65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9"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 </a:t>
            </a:r>
          </a:p>
        </p:txBody>
      </p:sp>
      <p:grpSp>
        <p:nvGrpSpPr>
          <p:cNvPr id="16" name="15 Grupo"/>
          <p:cNvGrpSpPr/>
          <p:nvPr/>
        </p:nvGrpSpPr>
        <p:grpSpPr>
          <a:xfrm>
            <a:off x="-35853" y="5852130"/>
            <a:ext cx="9288373"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4" name="5 Rectángulo">
            <a:extLst>
              <a:ext uri="{FF2B5EF4-FFF2-40B4-BE49-F238E27FC236}">
                <a16:creationId xmlns:a16="http://schemas.microsoft.com/office/drawing/2014/main" id="{9FE773BD-113C-46DC-A7DC-1FE762FB218A}"/>
              </a:ext>
            </a:extLst>
          </p:cNvPr>
          <p:cNvSpPr/>
          <p:nvPr/>
        </p:nvSpPr>
        <p:spPr>
          <a:xfrm>
            <a:off x="473688" y="1369217"/>
            <a:ext cx="8280919" cy="369332"/>
          </a:xfrm>
          <a:prstGeom prst="rect">
            <a:avLst/>
          </a:prstGeom>
        </p:spPr>
        <p:txBody>
          <a:bodyPr wrap="square">
            <a:spAutoFit/>
          </a:bodyPr>
          <a:lstStyle/>
          <a:p>
            <a:pPr algn="ctr"/>
            <a:r>
              <a:rPr lang="es-EC" b="1" dirty="0"/>
              <a:t>TANQUES DE ALMACENAMIENTO DE HIDROCARBUROS</a:t>
            </a:r>
          </a:p>
        </p:txBody>
      </p:sp>
      <p:sp>
        <p:nvSpPr>
          <p:cNvPr id="15" name="5 Rectángulo">
            <a:extLst>
              <a:ext uri="{FF2B5EF4-FFF2-40B4-BE49-F238E27FC236}">
                <a16:creationId xmlns:a16="http://schemas.microsoft.com/office/drawing/2014/main" id="{247A739E-C0E0-4639-9785-3AB63179F0ED}"/>
              </a:ext>
            </a:extLst>
          </p:cNvPr>
          <p:cNvSpPr/>
          <p:nvPr/>
        </p:nvSpPr>
        <p:spPr>
          <a:xfrm>
            <a:off x="437445" y="2106713"/>
            <a:ext cx="8280919" cy="369332"/>
          </a:xfrm>
          <a:prstGeom prst="rect">
            <a:avLst/>
          </a:prstGeom>
        </p:spPr>
        <p:txBody>
          <a:bodyPr wrap="square">
            <a:spAutoFit/>
          </a:bodyPr>
          <a:lstStyle/>
          <a:p>
            <a:pPr algn="just"/>
            <a:endParaRPr lang="es-EC" dirty="0"/>
          </a:p>
        </p:txBody>
      </p:sp>
      <p:sp>
        <p:nvSpPr>
          <p:cNvPr id="17" name="5 Rectángulo">
            <a:extLst>
              <a:ext uri="{FF2B5EF4-FFF2-40B4-BE49-F238E27FC236}">
                <a16:creationId xmlns:a16="http://schemas.microsoft.com/office/drawing/2014/main" id="{DE02C258-F569-45BE-B754-62D8F40893D2}"/>
              </a:ext>
            </a:extLst>
          </p:cNvPr>
          <p:cNvSpPr/>
          <p:nvPr/>
        </p:nvSpPr>
        <p:spPr>
          <a:xfrm>
            <a:off x="437445" y="1779863"/>
            <a:ext cx="8280919" cy="1200329"/>
          </a:xfrm>
          <a:prstGeom prst="rect">
            <a:avLst/>
          </a:prstGeom>
        </p:spPr>
        <p:txBody>
          <a:bodyPr wrap="square">
            <a:spAutoFit/>
          </a:bodyPr>
          <a:lstStyle/>
          <a:p>
            <a:pPr algn="just"/>
            <a:r>
              <a:rPr lang="es-EC" dirty="0"/>
              <a:t>Dentro de la industria petrolera se opera con grandes cantidades de fluidos para el desarrollo de productos que permitan realizar las actividades humanas, de aquí la importancia del almacenamiento de hidrocarburos como paso previo o posterior a un proceso de producción. </a:t>
            </a:r>
          </a:p>
        </p:txBody>
      </p:sp>
      <p:sp>
        <p:nvSpPr>
          <p:cNvPr id="18" name="5 Rectángulo">
            <a:extLst>
              <a:ext uri="{FF2B5EF4-FFF2-40B4-BE49-F238E27FC236}">
                <a16:creationId xmlns:a16="http://schemas.microsoft.com/office/drawing/2014/main" id="{2773C934-1288-4B68-BA6B-B34935A0B316}"/>
              </a:ext>
            </a:extLst>
          </p:cNvPr>
          <p:cNvSpPr/>
          <p:nvPr/>
        </p:nvSpPr>
        <p:spPr>
          <a:xfrm>
            <a:off x="841006" y="3059668"/>
            <a:ext cx="8280919" cy="369332"/>
          </a:xfrm>
          <a:prstGeom prst="rect">
            <a:avLst/>
          </a:prstGeom>
        </p:spPr>
        <p:txBody>
          <a:bodyPr wrap="square">
            <a:spAutoFit/>
          </a:bodyPr>
          <a:lstStyle/>
          <a:p>
            <a:pPr algn="ctr"/>
            <a:r>
              <a:rPr lang="es-EC" b="1" dirty="0"/>
              <a:t>TIPOS DE TANQUES Y RECIPIENTES DE ALMACENAMIENTO</a:t>
            </a:r>
          </a:p>
        </p:txBody>
      </p:sp>
      <p:sp>
        <p:nvSpPr>
          <p:cNvPr id="6" name="Rectangle 5">
            <a:extLst>
              <a:ext uri="{FF2B5EF4-FFF2-40B4-BE49-F238E27FC236}">
                <a16:creationId xmlns:a16="http://schemas.microsoft.com/office/drawing/2014/main" id="{394676D3-EC37-4359-8BAE-25370863C87B}"/>
              </a:ext>
            </a:extLst>
          </p:cNvPr>
          <p:cNvSpPr/>
          <p:nvPr/>
        </p:nvSpPr>
        <p:spPr>
          <a:xfrm>
            <a:off x="389393" y="3645024"/>
            <a:ext cx="1734335" cy="5598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VERTICALES</a:t>
            </a:r>
          </a:p>
        </p:txBody>
      </p:sp>
      <p:sp>
        <p:nvSpPr>
          <p:cNvPr id="19" name="Rectangle 18">
            <a:extLst>
              <a:ext uri="{FF2B5EF4-FFF2-40B4-BE49-F238E27FC236}">
                <a16:creationId xmlns:a16="http://schemas.microsoft.com/office/drawing/2014/main" id="{35E2BE67-FDF2-442E-905E-6FBAF2757A8E}"/>
              </a:ext>
            </a:extLst>
          </p:cNvPr>
          <p:cNvSpPr/>
          <p:nvPr/>
        </p:nvSpPr>
        <p:spPr>
          <a:xfrm>
            <a:off x="2514974" y="3645024"/>
            <a:ext cx="1734335" cy="5598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HORIZONTALES</a:t>
            </a:r>
          </a:p>
        </p:txBody>
      </p:sp>
      <p:sp>
        <p:nvSpPr>
          <p:cNvPr id="20" name="Rectangle 19">
            <a:extLst>
              <a:ext uri="{FF2B5EF4-FFF2-40B4-BE49-F238E27FC236}">
                <a16:creationId xmlns:a16="http://schemas.microsoft.com/office/drawing/2014/main" id="{4C331C66-7459-4E67-841E-E81AA297ED78}"/>
              </a:ext>
            </a:extLst>
          </p:cNvPr>
          <p:cNvSpPr/>
          <p:nvPr/>
        </p:nvSpPr>
        <p:spPr>
          <a:xfrm>
            <a:off x="6867872" y="3631929"/>
            <a:ext cx="1734335" cy="5598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ESFEROIDALES</a:t>
            </a:r>
          </a:p>
        </p:txBody>
      </p:sp>
      <p:sp>
        <p:nvSpPr>
          <p:cNvPr id="21" name="Rectangle 20">
            <a:extLst>
              <a:ext uri="{FF2B5EF4-FFF2-40B4-BE49-F238E27FC236}">
                <a16:creationId xmlns:a16="http://schemas.microsoft.com/office/drawing/2014/main" id="{A5F73234-6594-4644-87C9-4C44B056B9A7}"/>
              </a:ext>
            </a:extLst>
          </p:cNvPr>
          <p:cNvSpPr/>
          <p:nvPr/>
        </p:nvSpPr>
        <p:spPr>
          <a:xfrm>
            <a:off x="4628257" y="3631929"/>
            <a:ext cx="1734335" cy="5598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ESFÉRICOS</a:t>
            </a:r>
          </a:p>
        </p:txBody>
      </p:sp>
      <p:sp>
        <p:nvSpPr>
          <p:cNvPr id="9" name="Rectangle 8">
            <a:extLst>
              <a:ext uri="{FF2B5EF4-FFF2-40B4-BE49-F238E27FC236}">
                <a16:creationId xmlns:a16="http://schemas.microsoft.com/office/drawing/2014/main" id="{0B6A0654-C3BA-4761-8A96-B1820F378C57}"/>
              </a:ext>
            </a:extLst>
          </p:cNvPr>
          <p:cNvSpPr/>
          <p:nvPr/>
        </p:nvSpPr>
        <p:spPr>
          <a:xfrm>
            <a:off x="122784" y="4405471"/>
            <a:ext cx="2066513" cy="13489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
            </a:pPr>
            <a:r>
              <a:rPr lang="es-EC" dirty="0"/>
              <a:t>Techo fijo</a:t>
            </a:r>
          </a:p>
          <a:p>
            <a:pPr marL="285750" indent="-285750">
              <a:buFont typeface="Wingdings" panose="05000000000000000000" pitchFamily="2" charset="2"/>
              <a:buChar char="§"/>
            </a:pPr>
            <a:r>
              <a:rPr lang="es-EC" dirty="0"/>
              <a:t>Techo Flotante </a:t>
            </a:r>
          </a:p>
          <a:p>
            <a:pPr marL="285750" indent="-285750">
              <a:buFont typeface="Wingdings" panose="05000000000000000000" pitchFamily="2" charset="2"/>
              <a:buChar char="§"/>
            </a:pPr>
            <a:r>
              <a:rPr lang="es-EC" dirty="0"/>
              <a:t>Sin techo</a:t>
            </a:r>
          </a:p>
        </p:txBody>
      </p:sp>
      <p:sp>
        <p:nvSpPr>
          <p:cNvPr id="22" name="Rectangle 21">
            <a:extLst>
              <a:ext uri="{FF2B5EF4-FFF2-40B4-BE49-F238E27FC236}">
                <a16:creationId xmlns:a16="http://schemas.microsoft.com/office/drawing/2014/main" id="{E6FBDA08-5C4C-46BA-8EE5-454989C37E0D}"/>
              </a:ext>
            </a:extLst>
          </p:cNvPr>
          <p:cNvSpPr/>
          <p:nvPr/>
        </p:nvSpPr>
        <p:spPr>
          <a:xfrm>
            <a:off x="2384466" y="4389646"/>
            <a:ext cx="2124551" cy="16878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anose="05000000000000000000" pitchFamily="2" charset="2"/>
              <a:buChar char="§"/>
            </a:pPr>
            <a:r>
              <a:rPr lang="es-EC" dirty="0"/>
              <a:t>Cabezas Toriesféricas</a:t>
            </a:r>
          </a:p>
          <a:p>
            <a:pPr marL="285750" indent="-285750">
              <a:buFont typeface="Wingdings" panose="05000000000000000000" pitchFamily="2" charset="2"/>
              <a:buChar char="§"/>
            </a:pPr>
            <a:r>
              <a:rPr lang="es-EC" dirty="0"/>
              <a:t>Cabezas Esféricas</a:t>
            </a:r>
          </a:p>
          <a:p>
            <a:pPr marL="285750" indent="-285750">
              <a:buFont typeface="Wingdings" panose="05000000000000000000" pitchFamily="2" charset="2"/>
              <a:buChar char="§"/>
            </a:pPr>
            <a:r>
              <a:rPr lang="es-EC" dirty="0"/>
              <a:t>Cabezas elípticas</a:t>
            </a:r>
          </a:p>
          <a:p>
            <a:pPr marL="285750" indent="-285750">
              <a:buFont typeface="Wingdings" panose="05000000000000000000" pitchFamily="2" charset="2"/>
              <a:buChar char="§"/>
            </a:pPr>
            <a:r>
              <a:rPr lang="es-EC" dirty="0"/>
              <a:t>Otras</a:t>
            </a:r>
          </a:p>
        </p:txBody>
      </p:sp>
      <p:pic>
        <p:nvPicPr>
          <p:cNvPr id="10" name="Picture 9">
            <a:extLst>
              <a:ext uri="{FF2B5EF4-FFF2-40B4-BE49-F238E27FC236}">
                <a16:creationId xmlns:a16="http://schemas.microsoft.com/office/drawing/2014/main" id="{3F51B965-73E6-43E6-AB6D-D1CEBA362749}"/>
              </a:ext>
            </a:extLst>
          </p:cNvPr>
          <p:cNvPicPr>
            <a:picLocks noChangeAspect="1"/>
          </p:cNvPicPr>
          <p:nvPr/>
        </p:nvPicPr>
        <p:blipFill>
          <a:blip r:embed="rId9"/>
          <a:stretch>
            <a:fillRect/>
          </a:stretch>
        </p:blipFill>
        <p:spPr>
          <a:xfrm>
            <a:off x="4790538" y="4324336"/>
            <a:ext cx="3828708" cy="1631994"/>
          </a:xfrm>
          <a:prstGeom prst="rect">
            <a:avLst/>
          </a:prstGeom>
        </p:spPr>
      </p:pic>
    </p:spTree>
    <p:extLst>
      <p:ext uri="{BB962C8B-B14F-4D97-AF65-F5344CB8AC3E}">
        <p14:creationId xmlns:p14="http://schemas.microsoft.com/office/powerpoint/2010/main" val="424018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Rectangle 12">
            <a:extLst>
              <a:ext uri="{FF2B5EF4-FFF2-40B4-BE49-F238E27FC236}">
                <a16:creationId xmlns:a16="http://schemas.microsoft.com/office/drawing/2014/main" id="{69623994-01FE-4C80-AA13-4E15D2EB0FCC}"/>
              </a:ext>
            </a:extLst>
          </p:cNvPr>
          <p:cNvSpPr/>
          <p:nvPr/>
        </p:nvSpPr>
        <p:spPr>
          <a:xfrm>
            <a:off x="295002" y="1590931"/>
            <a:ext cx="855399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latin typeface="+mj-lt"/>
                <a:ea typeface="Times New Roman" panose="02020603050405020304" pitchFamily="18" charset="0"/>
              </a:rPr>
              <a:t>Consideraciones para calibración de tanques Verticales por el método de encintado</a:t>
            </a:r>
          </a:p>
        </p:txBody>
      </p:sp>
      <p:sp>
        <p:nvSpPr>
          <p:cNvPr id="14" name="5 Rectángulo">
            <a:extLst>
              <a:ext uri="{FF2B5EF4-FFF2-40B4-BE49-F238E27FC236}">
                <a16:creationId xmlns:a16="http://schemas.microsoft.com/office/drawing/2014/main" id="{78654636-2C94-4C96-A525-349403301977}"/>
              </a:ext>
            </a:extLst>
          </p:cNvPr>
          <p:cNvSpPr/>
          <p:nvPr/>
        </p:nvSpPr>
        <p:spPr>
          <a:xfrm>
            <a:off x="593760" y="1368186"/>
            <a:ext cx="8280919" cy="369332"/>
          </a:xfrm>
          <a:prstGeom prst="rect">
            <a:avLst/>
          </a:prstGeom>
        </p:spPr>
        <p:txBody>
          <a:bodyPr wrap="square">
            <a:spAutoFit/>
          </a:bodyPr>
          <a:lstStyle/>
          <a:p>
            <a:pPr algn="ctr"/>
            <a:r>
              <a:rPr lang="es-EC" b="1" dirty="0"/>
              <a:t>CALIBRACIÓN DE TANQUES DE ALMACENAMIENTO</a:t>
            </a:r>
          </a:p>
        </p:txBody>
      </p:sp>
      <p:sp>
        <p:nvSpPr>
          <p:cNvPr id="15" name="Rectangle 14">
            <a:extLst>
              <a:ext uri="{FF2B5EF4-FFF2-40B4-BE49-F238E27FC236}">
                <a16:creationId xmlns:a16="http://schemas.microsoft.com/office/drawing/2014/main" id="{66D4A646-A95B-4C5E-884C-FD118AC7F49E}"/>
              </a:ext>
            </a:extLst>
          </p:cNvPr>
          <p:cNvSpPr/>
          <p:nvPr/>
        </p:nvSpPr>
        <p:spPr>
          <a:xfrm>
            <a:off x="1502853" y="1937492"/>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Ø"/>
            </a:pPr>
            <a:r>
              <a:rPr lang="es-EC" sz="1600" b="1" dirty="0">
                <a:latin typeface="+mj-lt"/>
                <a:ea typeface="Times New Roman" panose="02020603050405020304" pitchFamily="18" charset="0"/>
              </a:rPr>
              <a:t>Método de Encintado Norma API </a:t>
            </a:r>
            <a:r>
              <a:rPr lang="es-EC" sz="1600" b="1" dirty="0" err="1">
                <a:latin typeface="+mj-lt"/>
                <a:ea typeface="Times New Roman" panose="02020603050405020304" pitchFamily="18" charset="0"/>
              </a:rPr>
              <a:t>MPMS</a:t>
            </a:r>
            <a:r>
              <a:rPr lang="es-EC" sz="1600" b="1" dirty="0">
                <a:latin typeface="+mj-lt"/>
                <a:ea typeface="Times New Roman" panose="02020603050405020304" pitchFamily="18" charset="0"/>
              </a:rPr>
              <a:t> </a:t>
            </a:r>
            <a:r>
              <a:rPr lang="es-EC" sz="1600" b="1" dirty="0" err="1">
                <a:latin typeface="+mj-lt"/>
                <a:ea typeface="Times New Roman" panose="02020603050405020304" pitchFamily="18" charset="0"/>
              </a:rPr>
              <a:t>2.2A</a:t>
            </a:r>
            <a:endParaRPr lang="es-EC" sz="1600" b="1" dirty="0">
              <a:latin typeface="+mj-lt"/>
              <a:ea typeface="Times New Roman" panose="02020603050405020304" pitchFamily="18" charset="0"/>
            </a:endParaRPr>
          </a:p>
        </p:txBody>
      </p:sp>
      <p:sp>
        <p:nvSpPr>
          <p:cNvPr id="6" name="Rectangle 5">
            <a:extLst>
              <a:ext uri="{FF2B5EF4-FFF2-40B4-BE49-F238E27FC236}">
                <a16:creationId xmlns:a16="http://schemas.microsoft.com/office/drawing/2014/main" id="{8C7284FE-A386-4F7E-BD08-21F6910F2E93}"/>
              </a:ext>
            </a:extLst>
          </p:cNvPr>
          <p:cNvSpPr/>
          <p:nvPr/>
        </p:nvSpPr>
        <p:spPr>
          <a:xfrm>
            <a:off x="752405" y="2492298"/>
            <a:ext cx="8140075" cy="584775"/>
          </a:xfrm>
          <a:prstGeom prst="rect">
            <a:avLst/>
          </a:prstGeom>
        </p:spPr>
        <p:txBody>
          <a:bodyPr wrap="square">
            <a:spAutoFit/>
          </a:bodyPr>
          <a:lstStyle/>
          <a:p>
            <a:pPr algn="just"/>
            <a:r>
              <a:rPr lang="es-EC" sz="1600" dirty="0">
                <a:latin typeface="+mj-lt"/>
              </a:rPr>
              <a:t>La norma API </a:t>
            </a:r>
            <a:r>
              <a:rPr lang="es-EC" sz="1600" dirty="0" err="1">
                <a:latin typeface="+mj-lt"/>
              </a:rPr>
              <a:t>MPMS</a:t>
            </a:r>
            <a:r>
              <a:rPr lang="es-EC" sz="1600" dirty="0">
                <a:latin typeface="+mj-lt"/>
              </a:rPr>
              <a:t> </a:t>
            </a:r>
            <a:r>
              <a:rPr lang="es-EC" sz="1600" dirty="0" err="1">
                <a:latin typeface="+mj-lt"/>
              </a:rPr>
              <a:t>2.2A</a:t>
            </a:r>
            <a:r>
              <a:rPr lang="es-EC" sz="1600" dirty="0">
                <a:latin typeface="+mj-lt"/>
              </a:rPr>
              <a:t> describe el procedimiento para la calibración de tanques de almacenamiento verticales por el método de encintado.</a:t>
            </a:r>
          </a:p>
        </p:txBody>
      </p:sp>
      <p:pic>
        <p:nvPicPr>
          <p:cNvPr id="17" name="Imagen 207">
            <a:extLst>
              <a:ext uri="{FF2B5EF4-FFF2-40B4-BE49-F238E27FC236}">
                <a16:creationId xmlns:a16="http://schemas.microsoft.com/office/drawing/2014/main" id="{23D79AA1-9DBA-4093-8992-5DB64741235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436096" y="3351932"/>
            <a:ext cx="2919725" cy="1712176"/>
          </a:xfrm>
          <a:prstGeom prst="rect">
            <a:avLst/>
          </a:prstGeom>
        </p:spPr>
      </p:pic>
      <p:sp>
        <p:nvSpPr>
          <p:cNvPr id="10" name="Rectangle 9">
            <a:extLst>
              <a:ext uri="{FF2B5EF4-FFF2-40B4-BE49-F238E27FC236}">
                <a16:creationId xmlns:a16="http://schemas.microsoft.com/office/drawing/2014/main" id="{EC4675CA-5D76-46C6-868A-494CA74847BD}"/>
              </a:ext>
            </a:extLst>
          </p:cNvPr>
          <p:cNvSpPr/>
          <p:nvPr/>
        </p:nvSpPr>
        <p:spPr>
          <a:xfrm>
            <a:off x="4734220" y="5114312"/>
            <a:ext cx="4572000" cy="726417"/>
          </a:xfrm>
          <a:prstGeom prst="rect">
            <a:avLst/>
          </a:prstGeom>
        </p:spPr>
        <p:txBody>
          <a:bodyPr>
            <a:spAutoFit/>
          </a:bodyPr>
          <a:lstStyle/>
          <a:p>
            <a:pPr algn="ctr">
              <a:spcAft>
                <a:spcPts val="1000"/>
              </a:spcAft>
            </a:pPr>
            <a:r>
              <a:rPr lang="es-EC" sz="1200" b="1" dirty="0">
                <a:latin typeface="+mj-lt"/>
                <a:ea typeface="Calibri" panose="020F0502020204030204" pitchFamily="34" charset="0"/>
                <a:cs typeface="Times New Roman" panose="02020603050405020304" pitchFamily="18" charset="0"/>
              </a:rPr>
              <a:t>Encintado de Tanque Vertical</a:t>
            </a:r>
          </a:p>
          <a:p>
            <a:pPr marL="449580" indent="-449580" algn="ctr">
              <a:lnSpc>
                <a:spcPct val="107000"/>
              </a:lnSpc>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a:t>
            </a:r>
            <a:r>
              <a:rPr lang="es-EC" sz="1000" dirty="0" err="1">
                <a:latin typeface="Times New Roman" panose="02020603050405020304" pitchFamily="18" charset="0"/>
                <a:ea typeface="Calibri" panose="020F0502020204030204" pitchFamily="34" charset="0"/>
                <a:cs typeface="Times New Roman" panose="02020603050405020304" pitchFamily="18" charset="0"/>
              </a:rPr>
              <a:t>Lennart</a:t>
            </a:r>
            <a:r>
              <a:rPr lang="es-EC" sz="1000" dirty="0">
                <a:latin typeface="Times New Roman" panose="02020603050405020304" pitchFamily="18" charset="0"/>
                <a:ea typeface="Calibri" panose="020F0502020204030204" pitchFamily="34" charset="0"/>
                <a:cs typeface="Times New Roman" panose="02020603050405020304" pitchFamily="18" charset="0"/>
              </a:rPr>
              <a:t> H. La guía del Ingeniero para medición de tanques de almacenamiento de hidrocarburos, 2017)</a:t>
            </a:r>
            <a:endParaRPr lang="es-EC"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descr="Resultado de imagen para mediciones de espesores de tanques">
            <a:extLst>
              <a:ext uri="{FF2B5EF4-FFF2-40B4-BE49-F238E27FC236}">
                <a16:creationId xmlns:a16="http://schemas.microsoft.com/office/drawing/2014/main" id="{B3E1A248-6B29-4BC8-BC18-F5C2C09F41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1693" y="3366770"/>
            <a:ext cx="3198669" cy="18325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1BD6726-5AA3-416C-8471-46757B72E413}"/>
              </a:ext>
            </a:extLst>
          </p:cNvPr>
          <p:cNvSpPr txBox="1"/>
          <p:nvPr/>
        </p:nvSpPr>
        <p:spPr>
          <a:xfrm>
            <a:off x="1589747" y="5194139"/>
            <a:ext cx="2820034" cy="553998"/>
          </a:xfrm>
          <a:prstGeom prst="rect">
            <a:avLst/>
          </a:prstGeom>
          <a:noFill/>
        </p:spPr>
        <p:txBody>
          <a:bodyPr wrap="square" rtlCol="0">
            <a:spAutoFit/>
          </a:bodyPr>
          <a:lstStyle/>
          <a:p>
            <a:pPr algn="ctr"/>
            <a:r>
              <a:rPr lang="es-EC" dirty="0"/>
              <a:t>Medición de espesor</a:t>
            </a:r>
          </a:p>
          <a:p>
            <a:pPr algn="ctr"/>
            <a:r>
              <a:rPr lang="es-EC" sz="1200" i="1" dirty="0"/>
              <a:t>(</a:t>
            </a:r>
            <a:r>
              <a:rPr lang="es-EC" sz="1200" i="1" dirty="0" err="1"/>
              <a:t>Gamain</a:t>
            </a:r>
            <a:r>
              <a:rPr lang="es-EC" sz="1200" i="1" dirty="0"/>
              <a:t> S.A.C)</a:t>
            </a:r>
          </a:p>
        </p:txBody>
      </p:sp>
    </p:spTree>
    <p:extLst>
      <p:ext uri="{BB962C8B-B14F-4D97-AF65-F5344CB8AC3E}">
        <p14:creationId xmlns:p14="http://schemas.microsoft.com/office/powerpoint/2010/main" val="215867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6" name="Rectangle 5">
            <a:extLst>
              <a:ext uri="{FF2B5EF4-FFF2-40B4-BE49-F238E27FC236}">
                <a16:creationId xmlns:a16="http://schemas.microsoft.com/office/drawing/2014/main" id="{8DDF0AB2-B3DC-4FEF-9891-D01E01CB460F}"/>
              </a:ext>
            </a:extLst>
          </p:cNvPr>
          <p:cNvSpPr/>
          <p:nvPr/>
        </p:nvSpPr>
        <p:spPr>
          <a:xfrm>
            <a:off x="1787585" y="1590922"/>
            <a:ext cx="6624351"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Ø"/>
            </a:pPr>
            <a:r>
              <a:rPr lang="es-EC" sz="1600" b="1" dirty="0">
                <a:ea typeface="Times New Roman" panose="02020603050405020304" pitchFamily="18" charset="0"/>
              </a:rPr>
              <a:t>Método electro-óptico Interno Norma ISO 7507-4</a:t>
            </a:r>
          </a:p>
        </p:txBody>
      </p:sp>
      <p:sp>
        <p:nvSpPr>
          <p:cNvPr id="9" name="Rectangle 8">
            <a:extLst>
              <a:ext uri="{FF2B5EF4-FFF2-40B4-BE49-F238E27FC236}">
                <a16:creationId xmlns:a16="http://schemas.microsoft.com/office/drawing/2014/main" id="{F7652DE5-5DF4-4CD0-A216-C089F35150A9}"/>
              </a:ext>
            </a:extLst>
          </p:cNvPr>
          <p:cNvSpPr/>
          <p:nvPr/>
        </p:nvSpPr>
        <p:spPr>
          <a:xfrm>
            <a:off x="880178" y="2122545"/>
            <a:ext cx="8016400" cy="584775"/>
          </a:xfrm>
          <a:prstGeom prst="rect">
            <a:avLst/>
          </a:prstGeom>
        </p:spPr>
        <p:txBody>
          <a:bodyPr wrap="square">
            <a:spAutoFit/>
          </a:bodyPr>
          <a:lstStyle/>
          <a:p>
            <a:pPr algn="just"/>
            <a:r>
              <a:rPr lang="es-EC" sz="1600" dirty="0"/>
              <a:t>La norma ISO 7507-4 describe el procedimiento para la calibración de tanques de almacenamiento verticales por el método electro-óptico interno</a:t>
            </a:r>
          </a:p>
        </p:txBody>
      </p:sp>
      <p:sp>
        <p:nvSpPr>
          <p:cNvPr id="10" name="Rectangle 9">
            <a:extLst>
              <a:ext uri="{FF2B5EF4-FFF2-40B4-BE49-F238E27FC236}">
                <a16:creationId xmlns:a16="http://schemas.microsoft.com/office/drawing/2014/main" id="{15019089-7E8B-4FAB-9EAC-4264A526E477}"/>
              </a:ext>
            </a:extLst>
          </p:cNvPr>
          <p:cNvSpPr/>
          <p:nvPr/>
        </p:nvSpPr>
        <p:spPr>
          <a:xfrm>
            <a:off x="-252536" y="1145653"/>
            <a:ext cx="9144000"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ea typeface="Times New Roman" panose="02020603050405020304" pitchFamily="18" charset="0"/>
              </a:rPr>
              <a:t>Consideraciones para calibración de tanques Verticales por el método electro-óptico interno</a:t>
            </a:r>
          </a:p>
        </p:txBody>
      </p:sp>
      <p:pic>
        <p:nvPicPr>
          <p:cNvPr id="17" name="Imagen 21">
            <a:extLst>
              <a:ext uri="{FF2B5EF4-FFF2-40B4-BE49-F238E27FC236}">
                <a16:creationId xmlns:a16="http://schemas.microsoft.com/office/drawing/2014/main" id="{8CEA6AAD-D49F-4A6F-9510-7F47FDC05502}"/>
              </a:ext>
            </a:extLst>
          </p:cNvPr>
          <p:cNvPicPr/>
          <p:nvPr/>
        </p:nvPicPr>
        <p:blipFill>
          <a:blip r:embed="rId9"/>
          <a:stretch>
            <a:fillRect/>
          </a:stretch>
        </p:blipFill>
        <p:spPr>
          <a:xfrm>
            <a:off x="382159" y="2908036"/>
            <a:ext cx="2714759" cy="2804311"/>
          </a:xfrm>
          <a:prstGeom prst="rect">
            <a:avLst/>
          </a:prstGeom>
        </p:spPr>
      </p:pic>
      <p:sp>
        <p:nvSpPr>
          <p:cNvPr id="14" name="Rectangle 13">
            <a:extLst>
              <a:ext uri="{FF2B5EF4-FFF2-40B4-BE49-F238E27FC236}">
                <a16:creationId xmlns:a16="http://schemas.microsoft.com/office/drawing/2014/main" id="{6572EA55-D104-4B9A-9B7F-D6A7E9A6B55D}"/>
              </a:ext>
            </a:extLst>
          </p:cNvPr>
          <p:cNvSpPr/>
          <p:nvPr/>
        </p:nvSpPr>
        <p:spPr>
          <a:xfrm>
            <a:off x="1421000" y="5801322"/>
            <a:ext cx="3265764" cy="857351"/>
          </a:xfrm>
          <a:prstGeom prst="rect">
            <a:avLst/>
          </a:prstGeom>
        </p:spPr>
        <p:txBody>
          <a:bodyPr wrap="square">
            <a:spAutoFit/>
          </a:bodyPr>
          <a:lstStyle/>
          <a:p>
            <a:pPr algn="ctr">
              <a:spcAft>
                <a:spcPts val="1000"/>
              </a:spcAft>
            </a:pPr>
            <a:r>
              <a:rPr lang="es-EC" sz="1000" b="1" dirty="0">
                <a:latin typeface="Times New Roman" panose="02020603050405020304" pitchFamily="18" charset="0"/>
                <a:ea typeface="Calibri" panose="020F0502020204030204" pitchFamily="34" charset="0"/>
                <a:cs typeface="Times New Roman" panose="02020603050405020304" pitchFamily="18" charset="0"/>
              </a:rPr>
              <a:t>Calibración Electroóptica Interna toma de puntos</a:t>
            </a:r>
          </a:p>
          <a:p>
            <a:pPr marL="449580" indent="-449580" algn="ctr">
              <a:lnSpc>
                <a:spcPct val="107000"/>
              </a:lnSpc>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 (ISO 7507-4, Normas de calibración de tanques de almacenamiento verticales por el método electroóptico interno, 2012)</a:t>
            </a:r>
          </a:p>
        </p:txBody>
      </p:sp>
      <p:pic>
        <p:nvPicPr>
          <p:cNvPr id="15" name="Picture 14">
            <a:extLst>
              <a:ext uri="{FF2B5EF4-FFF2-40B4-BE49-F238E27FC236}">
                <a16:creationId xmlns:a16="http://schemas.microsoft.com/office/drawing/2014/main" id="{1729E5E9-7BC3-49CE-A479-BC3F1059D90A}"/>
              </a:ext>
            </a:extLst>
          </p:cNvPr>
          <p:cNvPicPr>
            <a:picLocks noChangeAspect="1"/>
          </p:cNvPicPr>
          <p:nvPr/>
        </p:nvPicPr>
        <p:blipFill>
          <a:blip r:embed="rId10"/>
          <a:stretch>
            <a:fillRect/>
          </a:stretch>
        </p:blipFill>
        <p:spPr>
          <a:xfrm>
            <a:off x="3053882" y="2667932"/>
            <a:ext cx="3451875" cy="2932351"/>
          </a:xfrm>
          <a:prstGeom prst="rect">
            <a:avLst/>
          </a:prstGeom>
        </p:spPr>
      </p:pic>
      <p:sp>
        <p:nvSpPr>
          <p:cNvPr id="18" name="Rectangle 17">
            <a:extLst>
              <a:ext uri="{FF2B5EF4-FFF2-40B4-BE49-F238E27FC236}">
                <a16:creationId xmlns:a16="http://schemas.microsoft.com/office/drawing/2014/main" id="{B92BC883-6B67-4BFD-9213-443670D9BEA0}"/>
              </a:ext>
            </a:extLst>
          </p:cNvPr>
          <p:cNvSpPr/>
          <p:nvPr/>
        </p:nvSpPr>
        <p:spPr>
          <a:xfrm>
            <a:off x="6334317" y="2893720"/>
            <a:ext cx="2184010" cy="1015663"/>
          </a:xfrm>
          <a:prstGeom prst="rect">
            <a:avLst/>
          </a:prstGeom>
        </p:spPr>
        <p:txBody>
          <a:bodyPr wrap="square">
            <a:spAutoFit/>
          </a:bodyPr>
          <a:lstStyle/>
          <a:p>
            <a:pPr lvl="1" algn="just"/>
            <a:r>
              <a:rPr lang="es-EC" sz="1200" dirty="0"/>
              <a:t>Se debe tomar un mínimo número de puntos por cada anillo de acuerdo a la circunferencia </a:t>
            </a:r>
          </a:p>
        </p:txBody>
      </p:sp>
      <p:pic>
        <p:nvPicPr>
          <p:cNvPr id="19" name="Imagen 22">
            <a:extLst>
              <a:ext uri="{FF2B5EF4-FFF2-40B4-BE49-F238E27FC236}">
                <a16:creationId xmlns:a16="http://schemas.microsoft.com/office/drawing/2014/main" id="{3A02552C-BD0D-4E8E-893C-AD43BD7DE005}"/>
              </a:ext>
            </a:extLst>
          </p:cNvPr>
          <p:cNvPicPr/>
          <p:nvPr/>
        </p:nvPicPr>
        <p:blipFill>
          <a:blip r:embed="rId11"/>
          <a:stretch>
            <a:fillRect/>
          </a:stretch>
        </p:blipFill>
        <p:spPr>
          <a:xfrm>
            <a:off x="6552482" y="3989493"/>
            <a:ext cx="2136549" cy="1136048"/>
          </a:xfrm>
          <a:prstGeom prst="rect">
            <a:avLst/>
          </a:prstGeom>
        </p:spPr>
      </p:pic>
      <p:sp>
        <p:nvSpPr>
          <p:cNvPr id="20" name="Rectangle 19">
            <a:extLst>
              <a:ext uri="{FF2B5EF4-FFF2-40B4-BE49-F238E27FC236}">
                <a16:creationId xmlns:a16="http://schemas.microsoft.com/office/drawing/2014/main" id="{ED0F21A7-95FC-4006-B5C7-FE1CA8FC3B20}"/>
              </a:ext>
            </a:extLst>
          </p:cNvPr>
          <p:cNvSpPr/>
          <p:nvPr/>
        </p:nvSpPr>
        <p:spPr>
          <a:xfrm>
            <a:off x="5810941" y="5317864"/>
            <a:ext cx="2986831" cy="836126"/>
          </a:xfrm>
          <a:prstGeom prst="rect">
            <a:avLst/>
          </a:prstGeom>
        </p:spPr>
        <p:txBody>
          <a:bodyPr wrap="square">
            <a:spAutoFit/>
          </a:bodyPr>
          <a:lstStyle/>
          <a:p>
            <a:pPr marL="180340" indent="583565" algn="ctr">
              <a:spcAft>
                <a:spcPts val="1000"/>
              </a:spcAft>
            </a:pPr>
            <a:r>
              <a:rPr lang="es-EC" sz="1000" b="1" dirty="0">
                <a:latin typeface="Times New Roman" panose="02020603050405020304" pitchFamily="18" charset="0"/>
                <a:cs typeface="Times New Roman" panose="02020603050405020304" pitchFamily="18" charset="0"/>
              </a:rPr>
              <a:t>Tabla de puntos de circunferencia</a:t>
            </a:r>
          </a:p>
          <a:p>
            <a:pPr marL="449580" indent="-449580" algn="ctr">
              <a:spcAft>
                <a:spcPts val="0"/>
              </a:spcAft>
            </a:pPr>
            <a:r>
              <a:rPr lang="es-EC" sz="1000" dirty="0">
                <a:latin typeface="Times New Roman" panose="02020603050405020304" pitchFamily="18" charset="0"/>
                <a:cs typeface="Times New Roman" panose="02020603050405020304" pitchFamily="18" charset="0"/>
              </a:rPr>
              <a:t>Fuente: (ISO 7507-4., Norma para calibrar tanques de almacenamiento de</a:t>
            </a:r>
          </a:p>
          <a:p>
            <a:pPr marL="449580" indent="-449580" algn="ctr">
              <a:spcAft>
                <a:spcPts val="0"/>
              </a:spcAft>
            </a:pPr>
            <a:r>
              <a:rPr lang="es-EC" sz="1000" dirty="0">
                <a:latin typeface="Times New Roman" panose="02020603050405020304" pitchFamily="18" charset="0"/>
                <a:cs typeface="Times New Roman" panose="02020603050405020304" pitchFamily="18" charset="0"/>
              </a:rPr>
              <a:t> Hidrocarburos  por el método electroóptico </a:t>
            </a:r>
          </a:p>
        </p:txBody>
      </p:sp>
    </p:spTree>
    <p:extLst>
      <p:ext uri="{BB962C8B-B14F-4D97-AF65-F5344CB8AC3E}">
        <p14:creationId xmlns:p14="http://schemas.microsoft.com/office/powerpoint/2010/main" val="92827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6" name="Rectangle 5">
            <a:extLst>
              <a:ext uri="{FF2B5EF4-FFF2-40B4-BE49-F238E27FC236}">
                <a16:creationId xmlns:a16="http://schemas.microsoft.com/office/drawing/2014/main" id="{8DDF0AB2-B3DC-4FEF-9891-D01E01CB460F}"/>
              </a:ext>
            </a:extLst>
          </p:cNvPr>
          <p:cNvSpPr/>
          <p:nvPr/>
        </p:nvSpPr>
        <p:spPr>
          <a:xfrm>
            <a:off x="1787585" y="1590922"/>
            <a:ext cx="6624351"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Ø"/>
            </a:pPr>
            <a:r>
              <a:rPr lang="es-EC" sz="1600" b="1" dirty="0">
                <a:ea typeface="Times New Roman" panose="02020603050405020304" pitchFamily="18" charset="0"/>
              </a:rPr>
              <a:t>Método electro-óptico Interno Norma ISO 7507-5</a:t>
            </a:r>
          </a:p>
        </p:txBody>
      </p:sp>
      <p:sp>
        <p:nvSpPr>
          <p:cNvPr id="9" name="Rectangle 8">
            <a:extLst>
              <a:ext uri="{FF2B5EF4-FFF2-40B4-BE49-F238E27FC236}">
                <a16:creationId xmlns:a16="http://schemas.microsoft.com/office/drawing/2014/main" id="{F7652DE5-5DF4-4CD0-A216-C089F35150A9}"/>
              </a:ext>
            </a:extLst>
          </p:cNvPr>
          <p:cNvSpPr/>
          <p:nvPr/>
        </p:nvSpPr>
        <p:spPr>
          <a:xfrm>
            <a:off x="880178" y="2122545"/>
            <a:ext cx="8016400" cy="584775"/>
          </a:xfrm>
          <a:prstGeom prst="rect">
            <a:avLst/>
          </a:prstGeom>
        </p:spPr>
        <p:txBody>
          <a:bodyPr wrap="square">
            <a:spAutoFit/>
          </a:bodyPr>
          <a:lstStyle/>
          <a:p>
            <a:pPr algn="just"/>
            <a:r>
              <a:rPr lang="es-EC" sz="1600" dirty="0"/>
              <a:t>La norma ISO 7507-5 describe el procedimiento para la calibración de tanques de almacenamiento verticales por el método electro-óptico externo</a:t>
            </a:r>
          </a:p>
        </p:txBody>
      </p:sp>
      <p:sp>
        <p:nvSpPr>
          <p:cNvPr id="10" name="Rectangle 9">
            <a:extLst>
              <a:ext uri="{FF2B5EF4-FFF2-40B4-BE49-F238E27FC236}">
                <a16:creationId xmlns:a16="http://schemas.microsoft.com/office/drawing/2014/main" id="{15019089-7E8B-4FAB-9EAC-4264A526E477}"/>
              </a:ext>
            </a:extLst>
          </p:cNvPr>
          <p:cNvSpPr/>
          <p:nvPr/>
        </p:nvSpPr>
        <p:spPr>
          <a:xfrm>
            <a:off x="-252536" y="1145653"/>
            <a:ext cx="9144000"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ea typeface="Times New Roman" panose="02020603050405020304" pitchFamily="18" charset="0"/>
              </a:rPr>
              <a:t>Consideraciones para calibración de tanques Verticales por el método electro-óptico externo</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E78A29-F818-4858-95A6-F50066B77D1A}"/>
                  </a:ext>
                </a:extLst>
              </p:cNvPr>
              <p:cNvSpPr/>
              <p:nvPr/>
            </p:nvSpPr>
            <p:spPr>
              <a:xfrm>
                <a:off x="-61259" y="3099394"/>
                <a:ext cx="2875451" cy="1143390"/>
              </a:xfrm>
              <a:prstGeom prst="rect">
                <a:avLst/>
              </a:prstGeom>
            </p:spPr>
            <p:txBody>
              <a:bodyPr wrap="square">
                <a:spAutoFit/>
              </a:bodyPr>
              <a:lstStyle/>
              <a:p>
                <a:pPr marL="742950" lvl="1" indent="-285750" algn="just">
                  <a:buFont typeface="Arial" panose="020B0604020202020204" pitchFamily="34" charset="0"/>
                  <a:buChar char="•"/>
                </a:pPr>
                <a:r>
                  <a:rPr lang="es-EC" sz="1400" dirty="0"/>
                  <a:t>El número de estaciones utilizadas depende de la circunferencia del tanque.</a:t>
                </a:r>
              </a:p>
              <a:p>
                <a:pPr lvl="1" algn="just"/>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𝑁</m:t>
                      </m:r>
                      <m:r>
                        <a:rPr lang="es-EC" sz="1400" i="1">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𝐶</m:t>
                          </m:r>
                        </m:num>
                        <m:den>
                          <m:r>
                            <a:rPr lang="es-EC" sz="1400" i="1">
                              <a:latin typeface="Cambria Math" panose="02040503050406030204" pitchFamily="18" charset="0"/>
                            </a:rPr>
                            <m:t>8</m:t>
                          </m:r>
                        </m:den>
                      </m:f>
                    </m:oMath>
                  </m:oMathPara>
                </a14:m>
                <a:endParaRPr lang="es-EC" sz="1400" dirty="0"/>
              </a:p>
            </p:txBody>
          </p:sp>
        </mc:Choice>
        <mc:Fallback xmlns="">
          <p:sp>
            <p:nvSpPr>
              <p:cNvPr id="13" name="Rectangle 12">
                <a:extLst>
                  <a:ext uri="{FF2B5EF4-FFF2-40B4-BE49-F238E27FC236}">
                    <a16:creationId xmlns:a16="http://schemas.microsoft.com/office/drawing/2014/main" id="{CFE78A29-F818-4858-95A6-F50066B77D1A}"/>
                  </a:ext>
                </a:extLst>
              </p:cNvPr>
              <p:cNvSpPr>
                <a:spLocks noRot="1" noChangeAspect="1" noMove="1" noResize="1" noEditPoints="1" noAdjustHandles="1" noChangeArrowheads="1" noChangeShapeType="1" noTextEdit="1"/>
              </p:cNvSpPr>
              <p:nvPr/>
            </p:nvSpPr>
            <p:spPr>
              <a:xfrm>
                <a:off x="-61259" y="3099394"/>
                <a:ext cx="2875451" cy="1143390"/>
              </a:xfrm>
              <a:prstGeom prst="rect">
                <a:avLst/>
              </a:prstGeom>
              <a:blipFill>
                <a:blip r:embed="rId9"/>
                <a:stretch>
                  <a:fillRect t="-532" r="-636"/>
                </a:stretch>
              </a:blipFill>
            </p:spPr>
            <p:txBody>
              <a:bodyPr/>
              <a:lstStyle/>
              <a:p>
                <a:r>
                  <a:rPr lang="es-EC">
                    <a:noFill/>
                  </a:rPr>
                  <a:t> </a:t>
                </a:r>
              </a:p>
            </p:txBody>
          </p:sp>
        </mc:Fallback>
      </mc:AlternateContent>
      <p:sp>
        <p:nvSpPr>
          <p:cNvPr id="14" name="Rectangle 13">
            <a:extLst>
              <a:ext uri="{FF2B5EF4-FFF2-40B4-BE49-F238E27FC236}">
                <a16:creationId xmlns:a16="http://schemas.microsoft.com/office/drawing/2014/main" id="{6572EA55-D104-4B9A-9B7F-D6A7E9A6B55D}"/>
              </a:ext>
            </a:extLst>
          </p:cNvPr>
          <p:cNvSpPr/>
          <p:nvPr/>
        </p:nvSpPr>
        <p:spPr>
          <a:xfrm>
            <a:off x="4415080" y="5355882"/>
            <a:ext cx="3265764" cy="707886"/>
          </a:xfrm>
          <a:prstGeom prst="rect">
            <a:avLst/>
          </a:prstGeom>
        </p:spPr>
        <p:txBody>
          <a:bodyPr wrap="square">
            <a:spAutoFit/>
          </a:bodyPr>
          <a:lstStyle/>
          <a:p>
            <a:pPr algn="ctr"/>
            <a:r>
              <a:rPr lang="es-EC" sz="1000" b="1" dirty="0">
                <a:latin typeface="Times New Roman" panose="02020603050405020304" pitchFamily="18" charset="0"/>
                <a:cs typeface="Times New Roman" panose="02020603050405020304" pitchFamily="18" charset="0"/>
              </a:rPr>
              <a:t>Calibración Electroóptica Externa </a:t>
            </a:r>
          </a:p>
          <a:p>
            <a:r>
              <a:rPr lang="es-EC" sz="1000" dirty="0">
                <a:latin typeface="Times New Roman" panose="02020603050405020304" pitchFamily="18" charset="0"/>
                <a:cs typeface="Times New Roman" panose="02020603050405020304" pitchFamily="18" charset="0"/>
              </a:rPr>
              <a:t>Fuente: (ISO 7507-5, Normas de calibración de tanques de almacenamiento verticales por el método electroóptico externo, 2012)</a:t>
            </a:r>
          </a:p>
        </p:txBody>
      </p:sp>
      <p:pic>
        <p:nvPicPr>
          <p:cNvPr id="18" name="Picture 17">
            <a:extLst>
              <a:ext uri="{FF2B5EF4-FFF2-40B4-BE49-F238E27FC236}">
                <a16:creationId xmlns:a16="http://schemas.microsoft.com/office/drawing/2014/main" id="{136EEA9B-C238-4213-B7CA-E36E5A488A4B}"/>
              </a:ext>
            </a:extLst>
          </p:cNvPr>
          <p:cNvPicPr>
            <a:picLocks noChangeAspect="1"/>
          </p:cNvPicPr>
          <p:nvPr/>
        </p:nvPicPr>
        <p:blipFill>
          <a:blip r:embed="rId10"/>
          <a:stretch>
            <a:fillRect/>
          </a:stretch>
        </p:blipFill>
        <p:spPr>
          <a:xfrm>
            <a:off x="4311318" y="2753054"/>
            <a:ext cx="3473288" cy="2453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656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941"/>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47664" y="90872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DESARROLLO</a:t>
            </a:r>
          </a:p>
        </p:txBody>
      </p:sp>
      <p:grpSp>
        <p:nvGrpSpPr>
          <p:cNvPr id="16" name="15 Grupo"/>
          <p:cNvGrpSpPr/>
          <p:nvPr/>
        </p:nvGrpSpPr>
        <p:grpSpPr>
          <a:xfrm>
            <a:off x="11612" y="5786014"/>
            <a:ext cx="9095875" cy="1080120"/>
            <a:chOff x="0" y="5928556"/>
            <a:chExt cx="9142012" cy="956828"/>
          </a:xfrm>
        </p:grpSpPr>
        <p:pic>
          <p:nvPicPr>
            <p:cNvPr id="2" name="1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71778" y="5957192"/>
              <a:ext cx="1363413" cy="908941"/>
            </a:xfrm>
            <a:prstGeom prst="roundRect">
              <a:avLst/>
            </a:prstGeom>
          </p:spPr>
        </p:pic>
        <p:pic>
          <p:nvPicPr>
            <p:cNvPr id="3" name="2 Imagen"/>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5953924"/>
              <a:ext cx="1397190" cy="931460"/>
            </a:xfrm>
            <a:prstGeom prst="roundRect">
              <a:avLst/>
            </a:prstGeom>
          </p:spPr>
        </p:pic>
        <p:pic>
          <p:nvPicPr>
            <p:cNvPr id="4" name="3 Imagen"/>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99792" y="5942117"/>
              <a:ext cx="1375669" cy="917113"/>
            </a:xfrm>
            <a:prstGeom prst="roundRect">
              <a:avLst/>
            </a:prstGeom>
          </p:spPr>
        </p:pic>
        <p:pic>
          <p:nvPicPr>
            <p:cNvPr id="8" name="7 Imagen"/>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335540" y="5971470"/>
              <a:ext cx="1806472" cy="894688"/>
            </a:xfrm>
            <a:prstGeom prst="roundRect">
              <a:avLst/>
            </a:prstGeom>
          </p:spPr>
        </p:pic>
        <p:pic>
          <p:nvPicPr>
            <p:cNvPr id="11" name="10 Imagen"/>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75461" y="5928556"/>
              <a:ext cx="2076995" cy="937578"/>
            </a:xfrm>
            <a:prstGeom prst="roundRect">
              <a:avLst/>
            </a:prstGeom>
          </p:spPr>
        </p:pic>
        <p:pic>
          <p:nvPicPr>
            <p:cNvPr id="12" name="11 Imagen"/>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6066968" y="5953924"/>
              <a:ext cx="1385351" cy="922124"/>
            </a:xfrm>
            <a:prstGeom prst="roundRect">
              <a:avLst/>
            </a:prstGeom>
          </p:spPr>
        </p:pic>
      </p:grpSp>
      <p:sp>
        <p:nvSpPr>
          <p:cNvPr id="13" name="Rectangle 12">
            <a:extLst>
              <a:ext uri="{FF2B5EF4-FFF2-40B4-BE49-F238E27FC236}">
                <a16:creationId xmlns:a16="http://schemas.microsoft.com/office/drawing/2014/main" id="{69623994-01FE-4C80-AA13-4E15D2EB0FCC}"/>
              </a:ext>
            </a:extLst>
          </p:cNvPr>
          <p:cNvSpPr/>
          <p:nvPr/>
        </p:nvSpPr>
        <p:spPr>
          <a:xfrm>
            <a:off x="116316" y="1590931"/>
            <a:ext cx="8200100"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v"/>
            </a:pPr>
            <a:r>
              <a:rPr lang="es-EC" sz="1600" b="1" u="sng" dirty="0">
                <a:latin typeface="+mj-lt"/>
                <a:ea typeface="Times New Roman" panose="02020603050405020304" pitchFamily="18" charset="0"/>
              </a:rPr>
              <a:t>Consideraciones para calibración de tanques Verticales </a:t>
            </a:r>
          </a:p>
        </p:txBody>
      </p:sp>
      <p:sp>
        <p:nvSpPr>
          <p:cNvPr id="14" name="5 Rectángulo">
            <a:extLst>
              <a:ext uri="{FF2B5EF4-FFF2-40B4-BE49-F238E27FC236}">
                <a16:creationId xmlns:a16="http://schemas.microsoft.com/office/drawing/2014/main" id="{78654636-2C94-4C96-A525-349403301977}"/>
              </a:ext>
            </a:extLst>
          </p:cNvPr>
          <p:cNvSpPr/>
          <p:nvPr/>
        </p:nvSpPr>
        <p:spPr>
          <a:xfrm>
            <a:off x="473688" y="1369217"/>
            <a:ext cx="8280919" cy="369332"/>
          </a:xfrm>
          <a:prstGeom prst="rect">
            <a:avLst/>
          </a:prstGeom>
        </p:spPr>
        <p:txBody>
          <a:bodyPr wrap="square">
            <a:spAutoFit/>
          </a:bodyPr>
          <a:lstStyle/>
          <a:p>
            <a:pPr algn="ctr"/>
            <a:r>
              <a:rPr lang="es-EC" b="1" dirty="0"/>
              <a:t>CALIBRACIÓN DE TANQUES DE ALMACENAMIENTO</a:t>
            </a:r>
          </a:p>
        </p:txBody>
      </p:sp>
      <p:sp>
        <p:nvSpPr>
          <p:cNvPr id="15" name="Rectangle 14">
            <a:extLst>
              <a:ext uri="{FF2B5EF4-FFF2-40B4-BE49-F238E27FC236}">
                <a16:creationId xmlns:a16="http://schemas.microsoft.com/office/drawing/2014/main" id="{66D4A646-A95B-4C5E-884C-FD118AC7F49E}"/>
              </a:ext>
            </a:extLst>
          </p:cNvPr>
          <p:cNvSpPr/>
          <p:nvPr/>
        </p:nvSpPr>
        <p:spPr>
          <a:xfrm>
            <a:off x="706681" y="1953550"/>
            <a:ext cx="7193816" cy="515782"/>
          </a:xfrm>
          <a:prstGeom prst="rect">
            <a:avLst/>
          </a:prstGeom>
        </p:spPr>
        <p:txBody>
          <a:bodyPr wrap="square">
            <a:spAutoFit/>
          </a:bodyPr>
          <a:lstStyle/>
          <a:p>
            <a:pPr marL="742950" lvl="1" indent="-285750" algn="just">
              <a:lnSpc>
                <a:spcPct val="200000"/>
              </a:lnSpc>
              <a:spcBef>
                <a:spcPts val="1200"/>
              </a:spcBef>
              <a:spcAft>
                <a:spcPts val="0"/>
              </a:spcAft>
              <a:buFont typeface="Wingdings" panose="05000000000000000000" pitchFamily="2" charset="2"/>
              <a:buChar char="Ø"/>
            </a:pPr>
            <a:r>
              <a:rPr lang="es-EC" sz="1600" b="1" dirty="0">
                <a:latin typeface="+mj-lt"/>
                <a:ea typeface="Times New Roman" panose="02020603050405020304" pitchFamily="18" charset="0"/>
              </a:rPr>
              <a:t>Correcciones</a:t>
            </a:r>
          </a:p>
        </p:txBody>
      </p:sp>
      <p:sp>
        <p:nvSpPr>
          <p:cNvPr id="18" name="Rectangle 17">
            <a:extLst>
              <a:ext uri="{FF2B5EF4-FFF2-40B4-BE49-F238E27FC236}">
                <a16:creationId xmlns:a16="http://schemas.microsoft.com/office/drawing/2014/main" id="{A46BF146-0D7B-4C89-8535-6EF027F98E6B}"/>
              </a:ext>
            </a:extLst>
          </p:cNvPr>
          <p:cNvSpPr/>
          <p:nvPr/>
        </p:nvSpPr>
        <p:spPr>
          <a:xfrm>
            <a:off x="446999" y="3435624"/>
            <a:ext cx="4125001" cy="2677656"/>
          </a:xfrm>
          <a:prstGeom prst="rect">
            <a:avLst/>
          </a:prstGeom>
        </p:spPr>
        <p:txBody>
          <a:bodyPr wrap="square">
            <a:spAutoFit/>
          </a:bodyPr>
          <a:lstStyle/>
          <a:p>
            <a:pPr marL="285750" indent="-285750" algn="just">
              <a:buFont typeface="Arial" panose="020B0604020202020204" pitchFamily="34" charset="0"/>
              <a:buChar char="•"/>
            </a:pPr>
            <a:r>
              <a:rPr lang="es-EC" sz="1400" dirty="0">
                <a:latin typeface="+mj-lt"/>
              </a:rPr>
              <a:t>Corrección de circunferencia medida a base de tanque vacío</a:t>
            </a:r>
          </a:p>
          <a:p>
            <a:pPr marL="285750" indent="-285750" algn="just">
              <a:buFont typeface="Arial" panose="020B0604020202020204" pitchFamily="34" charset="0"/>
              <a:buChar char="•"/>
            </a:pPr>
            <a:r>
              <a:rPr lang="es-EC" sz="1400" dirty="0">
                <a:latin typeface="+mj-lt"/>
              </a:rPr>
              <a:t>Corrección de circunferencia externa a interna</a:t>
            </a:r>
          </a:p>
          <a:p>
            <a:pPr marL="285750" indent="-285750" algn="just">
              <a:buFont typeface="Arial" panose="020B0604020202020204" pitchFamily="34" charset="0"/>
              <a:buChar char="•"/>
            </a:pPr>
            <a:r>
              <a:rPr lang="es-EC" sz="1400" dirty="0">
                <a:latin typeface="+mj-lt"/>
              </a:rPr>
              <a:t>Corrección dada por el incremento de volumen por anillo</a:t>
            </a:r>
          </a:p>
          <a:p>
            <a:pPr marL="285750" indent="-285750" algn="just">
              <a:buFont typeface="Arial" panose="020B0604020202020204" pitchFamily="34" charset="0"/>
              <a:buChar char="•"/>
            </a:pPr>
            <a:r>
              <a:rPr lang="es-EC" sz="1400" dirty="0">
                <a:latin typeface="+mj-lt"/>
              </a:rPr>
              <a:t>Corrección por inclinación del tanque </a:t>
            </a:r>
          </a:p>
          <a:p>
            <a:pPr marL="285750" indent="-285750" algn="just">
              <a:buFont typeface="Arial" panose="020B0604020202020204" pitchFamily="34" charset="0"/>
              <a:buChar char="•"/>
            </a:pPr>
            <a:r>
              <a:rPr lang="es-EC" sz="1400" dirty="0">
                <a:latin typeface="+mj-lt"/>
              </a:rPr>
              <a:t>Corrección de volumen almacenado por efecto de temperatura</a:t>
            </a:r>
          </a:p>
          <a:p>
            <a:pPr marL="285750" indent="-285750" algn="just">
              <a:buFont typeface="Arial" panose="020B0604020202020204" pitchFamily="34" charset="0"/>
              <a:buChar char="•"/>
            </a:pPr>
            <a:r>
              <a:rPr lang="es-EC" sz="1400" dirty="0">
                <a:latin typeface="+mj-lt"/>
              </a:rPr>
              <a:t>Incrementos y reducciones.</a:t>
            </a:r>
          </a:p>
          <a:p>
            <a:pPr lvl="1" algn="just"/>
            <a:r>
              <a:rPr lang="es-EC" sz="1400" dirty="0">
                <a:latin typeface="+mj-lt"/>
              </a:rPr>
              <a:t>Volumen debido a los accesorios.</a:t>
            </a:r>
          </a:p>
          <a:p>
            <a:pPr lvl="1" algn="just"/>
            <a:r>
              <a:rPr lang="es-EC" sz="1400" dirty="0">
                <a:latin typeface="+mj-lt"/>
              </a:rPr>
              <a:t>Volumen debido al fondo del tanque</a:t>
            </a:r>
          </a:p>
          <a:p>
            <a:pPr lvl="1" algn="just"/>
            <a:r>
              <a:rPr lang="es-EC" sz="1400" dirty="0">
                <a:latin typeface="+mj-lt"/>
              </a:rPr>
              <a:t>Volumen debido al techo flotante</a:t>
            </a:r>
          </a:p>
        </p:txBody>
      </p:sp>
      <p:sp>
        <p:nvSpPr>
          <p:cNvPr id="6" name="Rectangle 5">
            <a:extLst>
              <a:ext uri="{FF2B5EF4-FFF2-40B4-BE49-F238E27FC236}">
                <a16:creationId xmlns:a16="http://schemas.microsoft.com/office/drawing/2014/main" id="{2C18D988-20AD-4A6E-992A-28EE6CC6C0E9}"/>
              </a:ext>
            </a:extLst>
          </p:cNvPr>
          <p:cNvSpPr/>
          <p:nvPr/>
        </p:nvSpPr>
        <p:spPr>
          <a:xfrm>
            <a:off x="446999" y="2684333"/>
            <a:ext cx="4197009" cy="523220"/>
          </a:xfrm>
          <a:prstGeom prst="rect">
            <a:avLst/>
          </a:prstGeom>
        </p:spPr>
        <p:txBody>
          <a:bodyPr wrap="square">
            <a:spAutoFit/>
          </a:bodyPr>
          <a:lstStyle/>
          <a:p>
            <a:pPr marL="285750" indent="-285750" algn="just">
              <a:buFont typeface="Arial" panose="020B0604020202020204" pitchFamily="34" charset="0"/>
              <a:buChar char="•"/>
            </a:pPr>
            <a:r>
              <a:rPr lang="es-EC" sz="1400" dirty="0">
                <a:latin typeface="+mj-lt"/>
              </a:rPr>
              <a:t>Corrección de la cinta a temperatura base</a:t>
            </a:r>
          </a:p>
          <a:p>
            <a:pPr marL="285750" indent="-285750" algn="just">
              <a:buFont typeface="Arial" panose="020B0604020202020204" pitchFamily="34" charset="0"/>
              <a:buChar char="•"/>
            </a:pPr>
            <a:r>
              <a:rPr lang="es-EC" sz="1400" dirty="0">
                <a:latin typeface="+mj-lt"/>
              </a:rPr>
              <a:t>Corrección por la elevación de la cinta de medición</a:t>
            </a:r>
          </a:p>
        </p:txBody>
      </p:sp>
      <p:sp>
        <p:nvSpPr>
          <p:cNvPr id="9" name="Right Brace 8">
            <a:extLst>
              <a:ext uri="{FF2B5EF4-FFF2-40B4-BE49-F238E27FC236}">
                <a16:creationId xmlns:a16="http://schemas.microsoft.com/office/drawing/2014/main" id="{9E1D44A3-52A5-471E-A4D6-DE69236B23A6}"/>
              </a:ext>
            </a:extLst>
          </p:cNvPr>
          <p:cNvSpPr/>
          <p:nvPr/>
        </p:nvSpPr>
        <p:spPr>
          <a:xfrm>
            <a:off x="4499992" y="2567211"/>
            <a:ext cx="216024" cy="632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0" name="Rectangle 9">
            <a:extLst>
              <a:ext uri="{FF2B5EF4-FFF2-40B4-BE49-F238E27FC236}">
                <a16:creationId xmlns:a16="http://schemas.microsoft.com/office/drawing/2014/main" id="{ABF865B8-307E-407B-A28B-4C144B1DFC08}"/>
              </a:ext>
            </a:extLst>
          </p:cNvPr>
          <p:cNvSpPr/>
          <p:nvPr/>
        </p:nvSpPr>
        <p:spPr>
          <a:xfrm>
            <a:off x="4948374" y="2469332"/>
            <a:ext cx="3456384" cy="7382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dirty="0"/>
              <a:t>Correcciones dadas para el método de encintado</a:t>
            </a:r>
          </a:p>
        </p:txBody>
      </p:sp>
      <p:sp>
        <p:nvSpPr>
          <p:cNvPr id="19" name="Right Brace 18">
            <a:extLst>
              <a:ext uri="{FF2B5EF4-FFF2-40B4-BE49-F238E27FC236}">
                <a16:creationId xmlns:a16="http://schemas.microsoft.com/office/drawing/2014/main" id="{41572537-63ED-4206-9D3C-666C49DAB08E}"/>
              </a:ext>
            </a:extLst>
          </p:cNvPr>
          <p:cNvSpPr/>
          <p:nvPr/>
        </p:nvSpPr>
        <p:spPr>
          <a:xfrm>
            <a:off x="4582816" y="4149080"/>
            <a:ext cx="288032" cy="208823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0" name="Rectangle 19">
            <a:extLst>
              <a:ext uri="{FF2B5EF4-FFF2-40B4-BE49-F238E27FC236}">
                <a16:creationId xmlns:a16="http://schemas.microsoft.com/office/drawing/2014/main" id="{1D342C88-F34E-4539-BCAE-4C88039E27EC}"/>
              </a:ext>
            </a:extLst>
          </p:cNvPr>
          <p:cNvSpPr/>
          <p:nvPr/>
        </p:nvSpPr>
        <p:spPr>
          <a:xfrm>
            <a:off x="4886479" y="4774342"/>
            <a:ext cx="3456384" cy="7382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dirty="0"/>
              <a:t>Correcciones dadas para el método de encintado, método electroóptico interno y externo </a:t>
            </a:r>
          </a:p>
        </p:txBody>
      </p:sp>
      <p:sp>
        <p:nvSpPr>
          <p:cNvPr id="22" name="Rectangle 21">
            <a:extLst>
              <a:ext uri="{FF2B5EF4-FFF2-40B4-BE49-F238E27FC236}">
                <a16:creationId xmlns:a16="http://schemas.microsoft.com/office/drawing/2014/main" id="{17542F8E-8454-4EC2-9334-56DB57E48BDB}"/>
              </a:ext>
            </a:extLst>
          </p:cNvPr>
          <p:cNvSpPr/>
          <p:nvPr/>
        </p:nvSpPr>
        <p:spPr>
          <a:xfrm>
            <a:off x="4948374" y="3350718"/>
            <a:ext cx="3456384" cy="7382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dirty="0"/>
              <a:t>Correcciones dadas para el método de encintado y electro-óptico externo</a:t>
            </a:r>
          </a:p>
        </p:txBody>
      </p:sp>
      <p:sp>
        <p:nvSpPr>
          <p:cNvPr id="24" name="Right Brace 23">
            <a:extLst>
              <a:ext uri="{FF2B5EF4-FFF2-40B4-BE49-F238E27FC236}">
                <a16:creationId xmlns:a16="http://schemas.microsoft.com/office/drawing/2014/main" id="{8E43F558-F3EE-454F-AB74-50F904EDF185}"/>
              </a:ext>
            </a:extLst>
          </p:cNvPr>
          <p:cNvSpPr/>
          <p:nvPr/>
        </p:nvSpPr>
        <p:spPr>
          <a:xfrm>
            <a:off x="4526195" y="3409151"/>
            <a:ext cx="216024" cy="632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19190078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1559</Words>
  <Application>Microsoft Office PowerPoint</Application>
  <PresentationFormat>On-screen Show (4:3)</PresentationFormat>
  <Paragraphs>181</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 Math</vt:lpstr>
      <vt:lpstr>Symbol</vt:lpstr>
      <vt:lpstr>Times New Roman</vt:lpstr>
      <vt:lpstr>Wingdings</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Pachacama</dc:creator>
  <cp:lastModifiedBy>Gabriela Pachacama</cp:lastModifiedBy>
  <cp:revision>2</cp:revision>
  <dcterms:created xsi:type="dcterms:W3CDTF">2019-05-09T02:55:16Z</dcterms:created>
  <dcterms:modified xsi:type="dcterms:W3CDTF">2019-05-09T04:12:47Z</dcterms:modified>
</cp:coreProperties>
</file>