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notesSlides/notesSlide3.xml" ContentType="application/vnd.openxmlformats-officedocument.presentationml.notesSlide+xml"/>
  <Override PartName="/ppt/media/image18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7" r:id="rId3"/>
    <p:sldId id="290" r:id="rId4"/>
    <p:sldId id="286" r:id="rId5"/>
    <p:sldId id="288" r:id="rId6"/>
    <p:sldId id="291" r:id="rId7"/>
    <p:sldId id="265" r:id="rId8"/>
    <p:sldId id="292" r:id="rId9"/>
    <p:sldId id="299" r:id="rId10"/>
    <p:sldId id="293" r:id="rId11"/>
    <p:sldId id="294" r:id="rId12"/>
    <p:sldId id="296" r:id="rId13"/>
    <p:sldId id="305" r:id="rId14"/>
    <p:sldId id="297" r:id="rId15"/>
    <p:sldId id="300" r:id="rId16"/>
    <p:sldId id="298" r:id="rId17"/>
    <p:sldId id="278" r:id="rId18"/>
    <p:sldId id="303" r:id="rId19"/>
    <p:sldId id="302" r:id="rId20"/>
    <p:sldId id="279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F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89" d="100"/>
          <a:sy n="8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I\Documents\MEGA\MEGAsync\Tesis\Resultados_tecnosoles_en_column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I\Documents\MEGA\MEGAsync\Tesis\Resultados_tecnosoles_en_column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I\Documents\MEGA\MEGAsync\Tesis\datos%20suel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KI\Documents\MEGA\MEGAsync\Tesis\datos%20suel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'cinética 1-2-3'!$I$50</c:f>
              <c:strCache>
                <c:ptCount val="1"/>
                <c:pt idx="0">
                  <c:v>promedio</c:v>
                </c:pt>
              </c:strCache>
            </c:strRef>
          </c:tx>
          <c:spPr>
            <a:ln w="9525" cap="rnd">
              <a:solidFill>
                <a:schemeClr val="dk1">
                  <a:tint val="885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dk1">
                      <a:tint val="88500"/>
                      <a:shade val="51000"/>
                      <a:satMod val="130000"/>
                    </a:schemeClr>
                  </a:gs>
                  <a:gs pos="80000">
                    <a:schemeClr val="dk1">
                      <a:tint val="88500"/>
                      <a:shade val="93000"/>
                      <a:satMod val="130000"/>
                    </a:schemeClr>
                  </a:gs>
                  <a:gs pos="100000">
                    <a:schemeClr val="dk1">
                      <a:tint val="885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dk1">
                    <a:tint val="885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'cinética 1-2-3'!$A$51:$A$59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'cinética 1-2-3'!$I$51:$I$59</c:f>
              <c:numCache>
                <c:formatCode>0</c:formatCode>
                <c:ptCount val="9"/>
                <c:pt idx="0">
                  <c:v>43.189430638654208</c:v>
                </c:pt>
                <c:pt idx="1">
                  <c:v>68.420286463790617</c:v>
                </c:pt>
                <c:pt idx="2">
                  <c:v>80.027509848471396</c:v>
                </c:pt>
                <c:pt idx="3">
                  <c:v>80.744815280631883</c:v>
                </c:pt>
                <c:pt idx="4">
                  <c:v>79.462592261991617</c:v>
                </c:pt>
                <c:pt idx="5">
                  <c:v>85.001776769593604</c:v>
                </c:pt>
                <c:pt idx="6">
                  <c:v>86.752757629957443</c:v>
                </c:pt>
                <c:pt idx="7">
                  <c:v>89.581958871537736</c:v>
                </c:pt>
                <c:pt idx="8">
                  <c:v>85.484730155508785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0B-4B02-B053-2CC313F00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224464"/>
        <c:axId val="1181229456"/>
      </c:scatterChart>
      <c:valAx>
        <c:axId val="118122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9456"/>
        <c:crosses val="autoZero"/>
        <c:crossBetween val="midCat"/>
        <c:majorUnit val="5"/>
      </c:valAx>
      <c:valAx>
        <c:axId val="11812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remoción medio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24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CCo!$B$14</c:f>
              <c:strCache>
                <c:ptCount val="1"/>
                <c:pt idx="0">
                  <c:v>Cu (mg/l)</c:v>
                </c:pt>
              </c:strCache>
            </c:strRef>
          </c:tx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CCo!$B$15:$B$23</c:f>
              <c:numCache>
                <c:formatCode>0.00</c:formatCode>
                <c:ptCount val="9"/>
                <c:pt idx="0">
                  <c:v>0.54160125588697017</c:v>
                </c:pt>
                <c:pt idx="1">
                  <c:v>0.1010989010989011</c:v>
                </c:pt>
                <c:pt idx="2">
                  <c:v>5.1491365777080064E-2</c:v>
                </c:pt>
                <c:pt idx="3">
                  <c:v>3.8618524332810045E-2</c:v>
                </c:pt>
                <c:pt idx="4">
                  <c:v>3.108320251177394E-2</c:v>
                </c:pt>
                <c:pt idx="5">
                  <c:v>2.6059654631083205E-2</c:v>
                </c:pt>
                <c:pt idx="6">
                  <c:v>2.0408163265306124E-2</c:v>
                </c:pt>
                <c:pt idx="7">
                  <c:v>1.6640502354788068E-2</c:v>
                </c:pt>
                <c:pt idx="8">
                  <c:v>1.3500784929356356E-2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E88-487C-8F35-6A88CBC4A915}"/>
            </c:ext>
          </c:extLst>
        </c:ser>
        <c:ser>
          <c:idx val="1"/>
          <c:order val="1"/>
          <c:tx>
            <c:strRef>
              <c:f>CCo!$C$14</c:f>
              <c:strCache>
                <c:ptCount val="1"/>
                <c:pt idx="0">
                  <c:v>Cd (mg/l)</c:v>
                </c:pt>
              </c:strCache>
            </c:strRef>
          </c:tx>
          <c:spPr>
            <a:ln w="9525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CCo!$C$15:$C$23</c:f>
              <c:numCache>
                <c:formatCode>0.00</c:formatCode>
                <c:ptCount val="9"/>
                <c:pt idx="0">
                  <c:v>0.74226804123711332</c:v>
                </c:pt>
                <c:pt idx="1">
                  <c:v>0.25773195876288663</c:v>
                </c:pt>
                <c:pt idx="2">
                  <c:v>9.2783505154639165E-2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E88-487C-8F35-6A88CBC4A915}"/>
            </c:ext>
          </c:extLst>
        </c:ser>
        <c:ser>
          <c:idx val="2"/>
          <c:order val="2"/>
          <c:tx>
            <c:strRef>
              <c:f>CCo!$D$14</c:f>
              <c:strCache>
                <c:ptCount val="1"/>
                <c:pt idx="0">
                  <c:v>Zn (mg/l)</c:v>
                </c:pt>
              </c:strCache>
            </c:strRef>
          </c:tx>
          <c:spPr>
            <a:ln w="9525" cap="rnd">
              <a:solidFill>
                <a:schemeClr val="accent3">
                  <a:alpha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CCo!$D$15:$D$23</c:f>
              <c:numCache>
                <c:formatCode>0.00</c:formatCode>
                <c:ptCount val="9"/>
                <c:pt idx="0">
                  <c:v>0.85022244191794361</c:v>
                </c:pt>
                <c:pt idx="1">
                  <c:v>0.5788433020266931</c:v>
                </c:pt>
                <c:pt idx="2">
                  <c:v>0.46856154226396435</c:v>
                </c:pt>
                <c:pt idx="3">
                  <c:v>0.38502224419179432</c:v>
                </c:pt>
                <c:pt idx="4">
                  <c:v>0.3065743944636678</c:v>
                </c:pt>
                <c:pt idx="5">
                  <c:v>0.21146811665842805</c:v>
                </c:pt>
                <c:pt idx="6">
                  <c:v>9.1596638655462179E-2</c:v>
                </c:pt>
                <c:pt idx="7">
                  <c:v>3.064755313890262E-2</c:v>
                </c:pt>
                <c:pt idx="8">
                  <c:v>1.1369253583786456E-2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E88-487C-8F35-6A88CBC4A915}"/>
            </c:ext>
          </c:extLst>
        </c:ser>
        <c:ser>
          <c:idx val="3"/>
          <c:order val="3"/>
          <c:tx>
            <c:strRef>
              <c:f>CCo!$E$14</c:f>
              <c:strCache>
                <c:ptCount val="1"/>
                <c:pt idx="0">
                  <c:v>Pb (mg/l)</c:v>
                </c:pt>
              </c:strCache>
            </c:strRef>
          </c:tx>
          <c:spPr>
            <a:ln w="9525" cap="rnd">
              <a:solidFill>
                <a:srgbClr val="7030A0">
                  <a:alpha val="50000"/>
                </a:srgbClr>
              </a:solidFill>
              <a:round/>
            </a:ln>
            <a:effectLst/>
          </c:spPr>
          <c:marker>
            <c:symbol val="x"/>
            <c:size val="6"/>
            <c:spPr>
              <a:noFill/>
              <a:ln w="15875">
                <a:solidFill>
                  <a:srgbClr val="7030A0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CCo!$E$15:$E$23</c:f>
              <c:numCache>
                <c:formatCode>0.00</c:formatCode>
                <c:ptCount val="9"/>
                <c:pt idx="0">
                  <c:v>0.17153284671532851</c:v>
                </c:pt>
                <c:pt idx="1">
                  <c:v>4.9270072992700767E-2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0.14781021897810206</c:v>
                </c:pt>
                <c:pt idx="6">
                  <c:v>4.5620437956204261E-2</c:v>
                </c:pt>
                <c:pt idx="7">
                  <c:v>4.0145985401459736E-2</c:v>
                </c:pt>
                <c:pt idx="8">
                  <c:v>0.13321167883211668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E88-487C-8F35-6A88CBC4A915}"/>
            </c:ext>
          </c:extLst>
        </c:ser>
        <c:ser>
          <c:idx val="4"/>
          <c:order val="4"/>
          <c:tx>
            <c:strRef>
              <c:f>CCo!$F$14</c:f>
              <c:strCache>
                <c:ptCount val="1"/>
                <c:pt idx="0">
                  <c:v>Cr (mg/l)</c:v>
                </c:pt>
              </c:strCache>
            </c:strRef>
          </c:tx>
          <c:spPr>
            <a:ln w="9525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1587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CCo!$F$15:$F$23</c:f>
              <c:numCache>
                <c:formatCode>0.00</c:formatCode>
                <c:ptCount val="9"/>
                <c:pt idx="0">
                  <c:v>0.74418604651162767</c:v>
                </c:pt>
                <c:pt idx="1">
                  <c:v>0.88372093023255793</c:v>
                </c:pt>
                <c:pt idx="2">
                  <c:v>0.581395348837209</c:v>
                </c:pt>
                <c:pt idx="3">
                  <c:v>0.6930232558139533</c:v>
                </c:pt>
                <c:pt idx="4">
                  <c:v>0.86511627906976718</c:v>
                </c:pt>
                <c:pt idx="5">
                  <c:v>0.36279069767441818</c:v>
                </c:pt>
                <c:pt idx="6">
                  <c:v>0.63720930232558093</c:v>
                </c:pt>
                <c:pt idx="7">
                  <c:v>0.53488372093023229</c:v>
                </c:pt>
                <c:pt idx="8">
                  <c:v>0.67906976744186009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E88-487C-8F35-6A88CBC4A915}"/>
            </c:ext>
          </c:extLst>
        </c:ser>
        <c:ser>
          <c:idx val="5"/>
          <c:order val="5"/>
          <c:tx>
            <c:strRef>
              <c:f>CCo!$G$14</c:f>
              <c:strCache>
                <c:ptCount val="1"/>
                <c:pt idx="0">
                  <c:v>As (mg/l)</c:v>
                </c:pt>
              </c:strCache>
            </c:strRef>
          </c:tx>
          <c:spPr>
            <a:ln w="9525" cap="rnd">
              <a:solidFill>
                <a:schemeClr val="accent6">
                  <a:alpha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CCo!$A$15:$A$23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20</c:v>
                </c:pt>
                <c:pt idx="7">
                  <c:v>30</c:v>
                </c:pt>
                <c:pt idx="8">
                  <c:v>45</c:v>
                </c:pt>
              </c:numCache>
            </c:numRef>
          </c:xVal>
          <c:yVal>
            <c:numRef>
              <c:f>CCo!$G$15:$G$23</c:f>
              <c:numCache>
                <c:formatCode>0.00</c:formatCode>
                <c:ptCount val="9"/>
                <c:pt idx="0">
                  <c:v>0.35882352941176465</c:v>
                </c:pt>
                <c:pt idx="1">
                  <c:v>2.4117647058823528E-2</c:v>
                </c:pt>
                <c:pt idx="2">
                  <c:v>4.1176470588235297E-3</c:v>
                </c:pt>
                <c:pt idx="3">
                  <c:v>3.8647058823529409E-2</c:v>
                </c:pt>
                <c:pt idx="4">
                  <c:v>2.9470588235294116E-2</c:v>
                </c:pt>
                <c:pt idx="5">
                  <c:v>0.15176470588235294</c:v>
                </c:pt>
                <c:pt idx="6">
                  <c:v>0</c:v>
                </c:pt>
                <c:pt idx="7">
                  <c:v>2.7647058823529408E-3</c:v>
                </c:pt>
                <c:pt idx="8">
                  <c:v>3.376470588235294E-2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E88-487C-8F35-6A88CBC4A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521552"/>
        <c:axId val="427523632"/>
      </c:scatterChart>
      <c:valAx>
        <c:axId val="42752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23632"/>
        <c:crosses val="autoZero"/>
        <c:crossBetween val="midCat"/>
      </c:valAx>
      <c:valAx>
        <c:axId val="427523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21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>
          <a:lumMod val="75000"/>
        </a:schemeClr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Isoterma de Langmuir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6874341814099389"/>
                  <c:y val="6.041586604629391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Isotermas!$J$4:$J$12</c:f>
              <c:numCache>
                <c:formatCode>General</c:formatCode>
                <c:ptCount val="9"/>
                <c:pt idx="0">
                  <c:v>17.699115044247787</c:v>
                </c:pt>
                <c:pt idx="1">
                  <c:v>4.032258064516129</c:v>
                </c:pt>
                <c:pt idx="2">
                  <c:v>1.0770059235325795</c:v>
                </c:pt>
                <c:pt idx="3">
                  <c:v>2.3391812865497075</c:v>
                </c:pt>
                <c:pt idx="4">
                  <c:v>0.24160425223483931</c:v>
                </c:pt>
                <c:pt idx="5">
                  <c:v>0.36469730123997085</c:v>
                </c:pt>
                <c:pt idx="6">
                  <c:v>4.9608096041273933E-2</c:v>
                </c:pt>
                <c:pt idx="7">
                  <c:v>8.6314790039273229E-3</c:v>
                </c:pt>
                <c:pt idx="8">
                  <c:v>2.7476301689792555E-3</c:v>
                </c:pt>
              </c:numCache>
            </c:numRef>
          </c:xVal>
          <c:yVal>
            <c:numRef>
              <c:f>Isotermas!$K$4:$K$12</c:f>
              <c:numCache>
                <c:formatCode>General</c:formatCode>
                <c:ptCount val="9"/>
                <c:pt idx="0">
                  <c:v>8.9533530307099998</c:v>
                </c:pt>
                <c:pt idx="1">
                  <c:v>3.2955444239388343</c:v>
                </c:pt>
                <c:pt idx="2">
                  <c:v>1.0108872557443669</c:v>
                </c:pt>
                <c:pt idx="3">
                  <c:v>0.50280312743545263</c:v>
                </c:pt>
                <c:pt idx="4">
                  <c:v>0.35571744651788195</c:v>
                </c:pt>
                <c:pt idx="5">
                  <c:v>0.29043088325840216</c:v>
                </c:pt>
                <c:pt idx="6">
                  <c:v>0.22785063934889402</c:v>
                </c:pt>
                <c:pt idx="7">
                  <c:v>0.15593569212056949</c:v>
                </c:pt>
                <c:pt idx="8">
                  <c:v>8.3257014403463503E-2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71-46BA-9244-C39FA157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872752"/>
        <c:axId val="815866096"/>
      </c:scatterChart>
      <c:valAx>
        <c:axId val="81587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1/Ce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866096"/>
        <c:crosses val="autoZero"/>
        <c:crossBetween val="midCat"/>
      </c:valAx>
      <c:valAx>
        <c:axId val="8158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1/qe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872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Isoterma</a:t>
            </a:r>
            <a:r>
              <a:rPr lang="en-US" sz="1800" dirty="0"/>
              <a:t> de </a:t>
            </a:r>
            <a:r>
              <a:rPr lang="en-US" sz="1800" dirty="0" err="1"/>
              <a:t>Freundlich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7722086171896267"/>
                  <c:y val="-1.607133058984910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Isotermas!$L$4:$L$12</c:f>
              <c:numCache>
                <c:formatCode>General</c:formatCode>
                <c:ptCount val="9"/>
                <c:pt idx="0">
                  <c:v>-1.2479515521805613</c:v>
                </c:pt>
                <c:pt idx="1">
                  <c:v>-0.60554831917378371</c:v>
                </c:pt>
                <c:pt idx="2">
                  <c:v>-3.2218091924200783E-2</c:v>
                </c:pt>
                <c:pt idx="3">
                  <c:v>-0.36906388093580855</c:v>
                </c:pt>
                <c:pt idx="4">
                  <c:v>0.61689542640076001</c:v>
                </c:pt>
                <c:pt idx="5">
                  <c:v>0.43806745045349388</c:v>
                </c:pt>
                <c:pt idx="6">
                  <c:v>1.3044474408661748</c:v>
                </c:pt>
                <c:pt idx="7">
                  <c:v>2.0639147815489665</c:v>
                </c:pt>
                <c:pt idx="8">
                  <c:v>2.5610417237160128</c:v>
                </c:pt>
              </c:numCache>
            </c:numRef>
          </c:xVal>
          <c:yVal>
            <c:numRef>
              <c:f>Isotermas!$M$4:$M$12</c:f>
              <c:numCache>
                <c:formatCode>General</c:formatCode>
                <c:ptCount val="9"/>
                <c:pt idx="0">
                  <c:v>-0.95198570906194524</c:v>
                </c:pt>
                <c:pt idx="1">
                  <c:v>-0.5179271703052658</c:v>
                </c:pt>
                <c:pt idx="2">
                  <c:v>-4.7027214283152496E-3</c:v>
                </c:pt>
                <c:pt idx="3">
                  <c:v>0.29860202966600136</c:v>
                </c:pt>
                <c:pt idx="4">
                  <c:v>0.4488948338846932</c:v>
                </c:pt>
                <c:pt idx="5">
                  <c:v>0.53695720437838346</c:v>
                </c:pt>
                <c:pt idx="6">
                  <c:v>0.64234974844950643</c:v>
                </c:pt>
                <c:pt idx="7">
                  <c:v>0.80705446776897793</c:v>
                </c:pt>
                <c:pt idx="8">
                  <c:v>1.0795791669701309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16-4080-9E66-7D18B1326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413984"/>
        <c:axId val="881411904"/>
      </c:scatterChart>
      <c:valAx>
        <c:axId val="88141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411904"/>
        <c:crosses val="autoZero"/>
        <c:crossBetween val="midCat"/>
      </c:valAx>
      <c:valAx>
        <c:axId val="8814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log qe</a:t>
                </a:r>
              </a:p>
            </c:rich>
          </c:tx>
          <c:layout>
            <c:manualLayout>
              <c:xMode val="edge"/>
              <c:yMode val="edge"/>
              <c:x val="2.2988505747126436E-2"/>
              <c:y val="0.430127223680373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413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CBC1D-D98D-4D8B-8E3B-BC9DA14EF119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A7CA3BF-CE6F-4CEB-9CB9-5A00AFB29434}">
      <dgm:prSet phldrT="[Texto]"/>
      <dgm:spPr/>
      <dgm:t>
        <a:bodyPr/>
        <a:lstStyle/>
        <a:p>
          <a:r>
            <a:rPr lang="es-ES" dirty="0" smtClean="0"/>
            <a:t>Relaves</a:t>
          </a:r>
          <a:endParaRPr lang="es-ES" dirty="0"/>
        </a:p>
      </dgm:t>
    </dgm:pt>
    <dgm:pt modelId="{C814F823-C4FA-40E7-BAC5-B4484C18451C}" type="parTrans" cxnId="{F0F16B4C-D838-49FF-B64B-D43050E1BEEB}">
      <dgm:prSet/>
      <dgm:spPr/>
      <dgm:t>
        <a:bodyPr/>
        <a:lstStyle/>
        <a:p>
          <a:endParaRPr lang="es-ES"/>
        </a:p>
      </dgm:t>
    </dgm:pt>
    <dgm:pt modelId="{661E7F9F-4535-415B-BC8F-DE47DE1031E1}" type="sibTrans" cxnId="{F0F16B4C-D838-49FF-B64B-D43050E1BEEB}">
      <dgm:prSet/>
      <dgm:spPr/>
      <dgm:t>
        <a:bodyPr/>
        <a:lstStyle/>
        <a:p>
          <a:endParaRPr lang="es-ES"/>
        </a:p>
      </dgm:t>
    </dgm:pt>
    <dgm:pt modelId="{5BF1B66F-E5BC-4E54-B294-62A490F5661F}">
      <dgm:prSet phldrT="[Texto]" custT="1"/>
      <dgm:spPr/>
      <dgm:t>
        <a:bodyPr/>
        <a:lstStyle/>
        <a:p>
          <a:r>
            <a:rPr lang="es-ES" sz="2000" dirty="0" smtClean="0"/>
            <a:t>Residuos mineros</a:t>
          </a:r>
          <a:endParaRPr lang="es-ES" sz="2000" dirty="0"/>
        </a:p>
      </dgm:t>
    </dgm:pt>
    <dgm:pt modelId="{322A3BF1-1F12-4CE8-B20D-1287A7ECE4E1}" type="parTrans" cxnId="{047D6293-8144-4D13-9AB4-90C18CB0F91F}">
      <dgm:prSet/>
      <dgm:spPr/>
      <dgm:t>
        <a:bodyPr/>
        <a:lstStyle/>
        <a:p>
          <a:endParaRPr lang="es-ES"/>
        </a:p>
      </dgm:t>
    </dgm:pt>
    <dgm:pt modelId="{A7C1558A-5385-4960-B5AE-D0AB2A878EE7}" type="sibTrans" cxnId="{047D6293-8144-4D13-9AB4-90C18CB0F91F}">
      <dgm:prSet/>
      <dgm:spPr/>
      <dgm:t>
        <a:bodyPr/>
        <a:lstStyle/>
        <a:p>
          <a:endParaRPr lang="es-ES"/>
        </a:p>
      </dgm:t>
    </dgm:pt>
    <dgm:pt modelId="{C663A99F-319F-4E04-A03D-D5BAB07521E8}">
      <dgm:prSet phldrT="[Texto]"/>
      <dgm:spPr/>
      <dgm:t>
        <a:bodyPr/>
        <a:lstStyle/>
        <a:p>
          <a:r>
            <a:rPr lang="es-ES" dirty="0" smtClean="0"/>
            <a:t>Nanopartículas </a:t>
          </a:r>
          <a:r>
            <a:rPr lang="es-ES" dirty="0" err="1" smtClean="0"/>
            <a:t>multicomponente</a:t>
          </a:r>
          <a:endParaRPr lang="es-ES" dirty="0"/>
        </a:p>
      </dgm:t>
    </dgm:pt>
    <dgm:pt modelId="{2479EBC0-0F73-4791-9E8C-ED8292F1AD4B}" type="parTrans" cxnId="{4FB0AAFF-83EC-4169-963A-D0BE6EA274D0}">
      <dgm:prSet/>
      <dgm:spPr/>
      <dgm:t>
        <a:bodyPr/>
        <a:lstStyle/>
        <a:p>
          <a:endParaRPr lang="es-ES"/>
        </a:p>
      </dgm:t>
    </dgm:pt>
    <dgm:pt modelId="{B2B0653F-39A2-4BE8-A8C8-50F46A5FBCBE}" type="sibTrans" cxnId="{4FB0AAFF-83EC-4169-963A-D0BE6EA274D0}">
      <dgm:prSet/>
      <dgm:spPr/>
      <dgm:t>
        <a:bodyPr/>
        <a:lstStyle/>
        <a:p>
          <a:endParaRPr lang="es-ES"/>
        </a:p>
      </dgm:t>
    </dgm:pt>
    <dgm:pt modelId="{D6D9DD41-CA43-451E-B873-626339025711}">
      <dgm:prSet phldrT="[Texto]" custT="1"/>
      <dgm:spPr/>
      <dgm:t>
        <a:bodyPr/>
        <a:lstStyle/>
        <a:p>
          <a:r>
            <a:rPr lang="es-ES" sz="2000" dirty="0" smtClean="0"/>
            <a:t>Excelente afinidad magnética</a:t>
          </a:r>
          <a:endParaRPr lang="es-ES" sz="2000" dirty="0"/>
        </a:p>
      </dgm:t>
    </dgm:pt>
    <dgm:pt modelId="{14A24FF0-9758-4F4A-A226-08EAE6863011}" type="parTrans" cxnId="{27D9819D-DFC9-47C3-8A68-C556B615C89A}">
      <dgm:prSet/>
      <dgm:spPr/>
      <dgm:t>
        <a:bodyPr/>
        <a:lstStyle/>
        <a:p>
          <a:endParaRPr lang="es-ES"/>
        </a:p>
      </dgm:t>
    </dgm:pt>
    <dgm:pt modelId="{B99C28B4-B6CD-49E8-9806-BEEB7F943924}" type="sibTrans" cxnId="{27D9819D-DFC9-47C3-8A68-C556B615C89A}">
      <dgm:prSet/>
      <dgm:spPr/>
      <dgm:t>
        <a:bodyPr/>
        <a:lstStyle/>
        <a:p>
          <a:endParaRPr lang="es-ES"/>
        </a:p>
      </dgm:t>
    </dgm:pt>
    <dgm:pt modelId="{442284BF-F974-450A-A28E-904D54D5EAE4}">
      <dgm:prSet phldrT="[Texto]" custT="1"/>
      <dgm:spPr/>
      <dgm:t>
        <a:bodyPr/>
        <a:lstStyle/>
        <a:p>
          <a:r>
            <a:rPr lang="es-ES" sz="2000" dirty="0" smtClean="0"/>
            <a:t>Extensa área superficial</a:t>
          </a:r>
          <a:endParaRPr lang="es-ES" sz="2000" dirty="0"/>
        </a:p>
      </dgm:t>
    </dgm:pt>
    <dgm:pt modelId="{43CC524A-BB3A-49B5-8539-7B0ECC556AEC}" type="parTrans" cxnId="{CD6E82B0-360A-4123-8CEA-703083A5B070}">
      <dgm:prSet/>
      <dgm:spPr/>
      <dgm:t>
        <a:bodyPr/>
        <a:lstStyle/>
        <a:p>
          <a:endParaRPr lang="es-ES"/>
        </a:p>
      </dgm:t>
    </dgm:pt>
    <dgm:pt modelId="{771EB6E3-D703-4ECB-B2D4-C3874530EB04}" type="sibTrans" cxnId="{CD6E82B0-360A-4123-8CEA-703083A5B070}">
      <dgm:prSet/>
      <dgm:spPr/>
      <dgm:t>
        <a:bodyPr/>
        <a:lstStyle/>
        <a:p>
          <a:endParaRPr lang="es-ES"/>
        </a:p>
      </dgm:t>
    </dgm:pt>
    <dgm:pt modelId="{F8AC3BC9-3880-46A9-8F76-30BD0712AC6B}">
      <dgm:prSet phldrT="[Texto]"/>
      <dgm:spPr/>
      <dgm:t>
        <a:bodyPr/>
        <a:lstStyle/>
        <a:p>
          <a:r>
            <a:rPr lang="es-ES" dirty="0" smtClean="0"/>
            <a:t>Tecnosoles</a:t>
          </a:r>
          <a:endParaRPr lang="es-ES" dirty="0"/>
        </a:p>
      </dgm:t>
    </dgm:pt>
    <dgm:pt modelId="{CC6D3283-AF05-4F72-835C-05F5196EC541}" type="parTrans" cxnId="{BA2BECFC-EFD7-4DC3-B90A-D51C9638895A}">
      <dgm:prSet/>
      <dgm:spPr/>
      <dgm:t>
        <a:bodyPr/>
        <a:lstStyle/>
        <a:p>
          <a:endParaRPr lang="es-ES"/>
        </a:p>
      </dgm:t>
    </dgm:pt>
    <dgm:pt modelId="{BE570275-CF3D-4390-BE5F-1CCBECD05675}" type="sibTrans" cxnId="{BA2BECFC-EFD7-4DC3-B90A-D51C9638895A}">
      <dgm:prSet/>
      <dgm:spPr/>
      <dgm:t>
        <a:bodyPr/>
        <a:lstStyle/>
        <a:p>
          <a:endParaRPr lang="es-ES"/>
        </a:p>
      </dgm:t>
    </dgm:pt>
    <dgm:pt modelId="{FEBA731F-8B30-49AE-8630-CCEA4BFD4EA4}">
      <dgm:prSet phldrT="[Texto]" custT="1"/>
      <dgm:spPr/>
      <dgm:t>
        <a:bodyPr/>
        <a:lstStyle/>
        <a:p>
          <a:r>
            <a:rPr lang="es-ES" sz="2000" dirty="0" smtClean="0"/>
            <a:t>Grupo de suelos modificados </a:t>
          </a:r>
          <a:endParaRPr lang="es-ES" sz="2000" dirty="0"/>
        </a:p>
      </dgm:t>
    </dgm:pt>
    <dgm:pt modelId="{847457C9-CBF8-4D19-A7A0-60682A10BEFF}" type="parTrans" cxnId="{65372C2A-4014-4262-AA6B-8F39F62CF6CB}">
      <dgm:prSet/>
      <dgm:spPr/>
      <dgm:t>
        <a:bodyPr/>
        <a:lstStyle/>
        <a:p>
          <a:endParaRPr lang="es-ES"/>
        </a:p>
      </dgm:t>
    </dgm:pt>
    <dgm:pt modelId="{3A07E2DA-CC75-4050-8148-33F5DB5B0EEA}" type="sibTrans" cxnId="{65372C2A-4014-4262-AA6B-8F39F62CF6CB}">
      <dgm:prSet/>
      <dgm:spPr/>
      <dgm:t>
        <a:bodyPr/>
        <a:lstStyle/>
        <a:p>
          <a:endParaRPr lang="es-ES"/>
        </a:p>
      </dgm:t>
    </dgm:pt>
    <dgm:pt modelId="{2117852B-AC18-42E1-B452-3B9FB1621F8E}">
      <dgm:prSet phldrT="[Texto]" custT="1"/>
      <dgm:spPr/>
      <dgm:t>
        <a:bodyPr/>
        <a:lstStyle/>
        <a:p>
          <a:r>
            <a:rPr lang="es-ES" sz="2000" dirty="0" smtClean="0"/>
            <a:t>A partir de desechos y se emplean para regenerar aguas o suelos contaminados o degradados </a:t>
          </a:r>
          <a:endParaRPr lang="es-ES" sz="2000" dirty="0"/>
        </a:p>
      </dgm:t>
    </dgm:pt>
    <dgm:pt modelId="{B0210E97-800C-40B2-852B-D748B8766ABD}" type="parTrans" cxnId="{4E2C82B9-728A-415D-B9AB-1D9275286451}">
      <dgm:prSet/>
      <dgm:spPr/>
      <dgm:t>
        <a:bodyPr/>
        <a:lstStyle/>
        <a:p>
          <a:endParaRPr lang="es-ES"/>
        </a:p>
      </dgm:t>
    </dgm:pt>
    <dgm:pt modelId="{BD4AE5DA-9435-4FF8-959B-6CA1F227CA12}" type="sibTrans" cxnId="{4E2C82B9-728A-415D-B9AB-1D9275286451}">
      <dgm:prSet/>
      <dgm:spPr/>
      <dgm:t>
        <a:bodyPr/>
        <a:lstStyle/>
        <a:p>
          <a:endParaRPr lang="es-ES"/>
        </a:p>
      </dgm:t>
    </dgm:pt>
    <dgm:pt modelId="{CB9AA53F-585B-44C3-BCB8-54CC1A826A13}">
      <dgm:prSet phldrT="[Texto]" custT="1"/>
      <dgm:spPr/>
      <dgm:t>
        <a:bodyPr/>
        <a:lstStyle/>
        <a:p>
          <a:r>
            <a:rPr lang="es-ES" sz="2000" dirty="0" smtClean="0"/>
            <a:t>Alta reactividad a los metales pesados</a:t>
          </a:r>
          <a:endParaRPr lang="es-ES" sz="2000" dirty="0"/>
        </a:p>
      </dgm:t>
    </dgm:pt>
    <dgm:pt modelId="{8696BDE4-A435-4E6D-92A6-6752711342DA}" type="parTrans" cxnId="{8886AE26-E9DB-48D9-A21D-E7AEBFB681DB}">
      <dgm:prSet/>
      <dgm:spPr/>
      <dgm:t>
        <a:bodyPr/>
        <a:lstStyle/>
        <a:p>
          <a:endParaRPr lang="es-ES"/>
        </a:p>
      </dgm:t>
    </dgm:pt>
    <dgm:pt modelId="{5498AF33-834E-4419-BBCE-BEC12428173F}" type="sibTrans" cxnId="{8886AE26-E9DB-48D9-A21D-E7AEBFB681DB}">
      <dgm:prSet/>
      <dgm:spPr/>
      <dgm:t>
        <a:bodyPr/>
        <a:lstStyle/>
        <a:p>
          <a:endParaRPr lang="es-ES"/>
        </a:p>
      </dgm:t>
    </dgm:pt>
    <dgm:pt modelId="{EA8FBB87-355D-4BB3-8CA7-7D92560CBA6B}" type="pres">
      <dgm:prSet presAssocID="{C68CBC1D-D98D-4D8B-8E3B-BC9DA14EF1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BB8E50-E5F2-419D-89F4-6B09283DB9DD}" type="pres">
      <dgm:prSet presAssocID="{EA7CA3BF-CE6F-4CEB-9CB9-5A00AFB29434}" presName="linNode" presStyleCnt="0"/>
      <dgm:spPr/>
    </dgm:pt>
    <dgm:pt modelId="{945A2C2A-283A-48BB-8204-CBB5B5A61F85}" type="pres">
      <dgm:prSet presAssocID="{EA7CA3BF-CE6F-4CEB-9CB9-5A00AFB294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41AFA-25C7-4341-B623-9323CB00342D}" type="pres">
      <dgm:prSet presAssocID="{EA7CA3BF-CE6F-4CEB-9CB9-5A00AFB294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28C4A-455D-4F01-A65D-159C69C2CEC4}" type="pres">
      <dgm:prSet presAssocID="{661E7F9F-4535-415B-BC8F-DE47DE1031E1}" presName="sp" presStyleCnt="0"/>
      <dgm:spPr/>
    </dgm:pt>
    <dgm:pt modelId="{F380FD31-B928-4D0A-AA7F-A74778671BFA}" type="pres">
      <dgm:prSet presAssocID="{C663A99F-319F-4E04-A03D-D5BAB07521E8}" presName="linNode" presStyleCnt="0"/>
      <dgm:spPr/>
    </dgm:pt>
    <dgm:pt modelId="{20A4C167-F227-46A5-B073-AF3468D8CD54}" type="pres">
      <dgm:prSet presAssocID="{C663A99F-319F-4E04-A03D-D5BAB07521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2F5F-E871-4CC7-9D82-6F38820DC2E3}" type="pres">
      <dgm:prSet presAssocID="{C663A99F-319F-4E04-A03D-D5BAB07521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465A5-2CA0-4556-A04E-84A6141AB200}" type="pres">
      <dgm:prSet presAssocID="{B2B0653F-39A2-4BE8-A8C8-50F46A5FBCBE}" presName="sp" presStyleCnt="0"/>
      <dgm:spPr/>
    </dgm:pt>
    <dgm:pt modelId="{A2D69680-1913-43E8-8F47-2A1EB53169B6}" type="pres">
      <dgm:prSet presAssocID="{F8AC3BC9-3880-46A9-8F76-30BD0712AC6B}" presName="linNode" presStyleCnt="0"/>
      <dgm:spPr/>
    </dgm:pt>
    <dgm:pt modelId="{BA8A1B9A-1660-44DD-9CC6-42F0CCC9BA95}" type="pres">
      <dgm:prSet presAssocID="{F8AC3BC9-3880-46A9-8F76-30BD0712AC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37109-6F7D-43C9-B9D7-891FD6F3429B}" type="pres">
      <dgm:prSet presAssocID="{F8AC3BC9-3880-46A9-8F76-30BD0712AC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2BECFC-EFD7-4DC3-B90A-D51C9638895A}" srcId="{C68CBC1D-D98D-4D8B-8E3B-BC9DA14EF119}" destId="{F8AC3BC9-3880-46A9-8F76-30BD0712AC6B}" srcOrd="2" destOrd="0" parTransId="{CC6D3283-AF05-4F72-835C-05F5196EC541}" sibTransId="{BE570275-CF3D-4390-BE5F-1CCBECD05675}"/>
    <dgm:cxn modelId="{F8A5A781-C1CC-40C3-A72E-80F4FE332968}" type="presOf" srcId="{FEBA731F-8B30-49AE-8630-CCEA4BFD4EA4}" destId="{4BE37109-6F7D-43C9-B9D7-891FD6F3429B}" srcOrd="0" destOrd="0" presId="urn:microsoft.com/office/officeart/2005/8/layout/vList5"/>
    <dgm:cxn modelId="{2ABC9BCC-C110-4D1C-8D0A-5B9717EEF20F}" type="presOf" srcId="{CB9AA53F-585B-44C3-BCB8-54CC1A826A13}" destId="{48D52F5F-E871-4CC7-9D82-6F38820DC2E3}" srcOrd="0" destOrd="2" presId="urn:microsoft.com/office/officeart/2005/8/layout/vList5"/>
    <dgm:cxn modelId="{65372C2A-4014-4262-AA6B-8F39F62CF6CB}" srcId="{F8AC3BC9-3880-46A9-8F76-30BD0712AC6B}" destId="{FEBA731F-8B30-49AE-8630-CCEA4BFD4EA4}" srcOrd="0" destOrd="0" parTransId="{847457C9-CBF8-4D19-A7A0-60682A10BEFF}" sibTransId="{3A07E2DA-CC75-4050-8148-33F5DB5B0EEA}"/>
    <dgm:cxn modelId="{047D6293-8144-4D13-9AB4-90C18CB0F91F}" srcId="{EA7CA3BF-CE6F-4CEB-9CB9-5A00AFB29434}" destId="{5BF1B66F-E5BC-4E54-B294-62A490F5661F}" srcOrd="0" destOrd="0" parTransId="{322A3BF1-1F12-4CE8-B20D-1287A7ECE4E1}" sibTransId="{A7C1558A-5385-4960-B5AE-D0AB2A878EE7}"/>
    <dgm:cxn modelId="{2B7A73FC-683F-4B43-AB2F-ECF5C8C231CF}" type="presOf" srcId="{F8AC3BC9-3880-46A9-8F76-30BD0712AC6B}" destId="{BA8A1B9A-1660-44DD-9CC6-42F0CCC9BA95}" srcOrd="0" destOrd="0" presId="urn:microsoft.com/office/officeart/2005/8/layout/vList5"/>
    <dgm:cxn modelId="{27D9819D-DFC9-47C3-8A68-C556B615C89A}" srcId="{C663A99F-319F-4E04-A03D-D5BAB07521E8}" destId="{D6D9DD41-CA43-451E-B873-626339025711}" srcOrd="0" destOrd="0" parTransId="{14A24FF0-9758-4F4A-A226-08EAE6863011}" sibTransId="{B99C28B4-B6CD-49E8-9806-BEEB7F943924}"/>
    <dgm:cxn modelId="{D2E4092C-EBD9-43B9-AF9E-BC1621F85722}" type="presOf" srcId="{5BF1B66F-E5BC-4E54-B294-62A490F5661F}" destId="{95241AFA-25C7-4341-B623-9323CB00342D}" srcOrd="0" destOrd="0" presId="urn:microsoft.com/office/officeart/2005/8/layout/vList5"/>
    <dgm:cxn modelId="{30EC92C0-26CB-4769-A637-48AC8C0BB306}" type="presOf" srcId="{442284BF-F974-450A-A28E-904D54D5EAE4}" destId="{48D52F5F-E871-4CC7-9D82-6F38820DC2E3}" srcOrd="0" destOrd="1" presId="urn:microsoft.com/office/officeart/2005/8/layout/vList5"/>
    <dgm:cxn modelId="{4FB0AAFF-83EC-4169-963A-D0BE6EA274D0}" srcId="{C68CBC1D-D98D-4D8B-8E3B-BC9DA14EF119}" destId="{C663A99F-319F-4E04-A03D-D5BAB07521E8}" srcOrd="1" destOrd="0" parTransId="{2479EBC0-0F73-4791-9E8C-ED8292F1AD4B}" sibTransId="{B2B0653F-39A2-4BE8-A8C8-50F46A5FBCBE}"/>
    <dgm:cxn modelId="{8886AE26-E9DB-48D9-A21D-E7AEBFB681DB}" srcId="{C663A99F-319F-4E04-A03D-D5BAB07521E8}" destId="{CB9AA53F-585B-44C3-BCB8-54CC1A826A13}" srcOrd="2" destOrd="0" parTransId="{8696BDE4-A435-4E6D-92A6-6752711342DA}" sibTransId="{5498AF33-834E-4419-BBCE-BEC12428173F}"/>
    <dgm:cxn modelId="{AAD0F54D-2568-44E2-9E96-41AC84A5A162}" type="presOf" srcId="{EA7CA3BF-CE6F-4CEB-9CB9-5A00AFB29434}" destId="{945A2C2A-283A-48BB-8204-CBB5B5A61F85}" srcOrd="0" destOrd="0" presId="urn:microsoft.com/office/officeart/2005/8/layout/vList5"/>
    <dgm:cxn modelId="{47E3876C-D7DC-44C5-A6F6-ADA5EA853A32}" type="presOf" srcId="{D6D9DD41-CA43-451E-B873-626339025711}" destId="{48D52F5F-E871-4CC7-9D82-6F38820DC2E3}" srcOrd="0" destOrd="0" presId="urn:microsoft.com/office/officeart/2005/8/layout/vList5"/>
    <dgm:cxn modelId="{F0F16B4C-D838-49FF-B64B-D43050E1BEEB}" srcId="{C68CBC1D-D98D-4D8B-8E3B-BC9DA14EF119}" destId="{EA7CA3BF-CE6F-4CEB-9CB9-5A00AFB29434}" srcOrd="0" destOrd="0" parTransId="{C814F823-C4FA-40E7-BAC5-B4484C18451C}" sibTransId="{661E7F9F-4535-415B-BC8F-DE47DE1031E1}"/>
    <dgm:cxn modelId="{833085C6-A6EF-44BD-8DA7-81C1DFE6F146}" type="presOf" srcId="{C68CBC1D-D98D-4D8B-8E3B-BC9DA14EF119}" destId="{EA8FBB87-355D-4BB3-8CA7-7D92560CBA6B}" srcOrd="0" destOrd="0" presId="urn:microsoft.com/office/officeart/2005/8/layout/vList5"/>
    <dgm:cxn modelId="{CD6E82B0-360A-4123-8CEA-703083A5B070}" srcId="{C663A99F-319F-4E04-A03D-D5BAB07521E8}" destId="{442284BF-F974-450A-A28E-904D54D5EAE4}" srcOrd="1" destOrd="0" parTransId="{43CC524A-BB3A-49B5-8539-7B0ECC556AEC}" sibTransId="{771EB6E3-D703-4ECB-B2D4-C3874530EB04}"/>
    <dgm:cxn modelId="{DDEA5121-C3F5-469B-83D3-BB871241BB65}" type="presOf" srcId="{2117852B-AC18-42E1-B452-3B9FB1621F8E}" destId="{4BE37109-6F7D-43C9-B9D7-891FD6F3429B}" srcOrd="0" destOrd="1" presId="urn:microsoft.com/office/officeart/2005/8/layout/vList5"/>
    <dgm:cxn modelId="{AA581F95-EDF3-4A63-8580-CF57C4F0DBAC}" type="presOf" srcId="{C663A99F-319F-4E04-A03D-D5BAB07521E8}" destId="{20A4C167-F227-46A5-B073-AF3468D8CD54}" srcOrd="0" destOrd="0" presId="urn:microsoft.com/office/officeart/2005/8/layout/vList5"/>
    <dgm:cxn modelId="{4E2C82B9-728A-415D-B9AB-1D9275286451}" srcId="{F8AC3BC9-3880-46A9-8F76-30BD0712AC6B}" destId="{2117852B-AC18-42E1-B452-3B9FB1621F8E}" srcOrd="1" destOrd="0" parTransId="{B0210E97-800C-40B2-852B-D748B8766ABD}" sibTransId="{BD4AE5DA-9435-4FF8-959B-6CA1F227CA12}"/>
    <dgm:cxn modelId="{05213AD9-7CDE-411E-A2B4-40A93A1A7A86}" type="presParOf" srcId="{EA8FBB87-355D-4BB3-8CA7-7D92560CBA6B}" destId="{83BB8E50-E5F2-419D-89F4-6B09283DB9DD}" srcOrd="0" destOrd="0" presId="urn:microsoft.com/office/officeart/2005/8/layout/vList5"/>
    <dgm:cxn modelId="{E34CCC4E-EB10-438A-A770-16273C75AC59}" type="presParOf" srcId="{83BB8E50-E5F2-419D-89F4-6B09283DB9DD}" destId="{945A2C2A-283A-48BB-8204-CBB5B5A61F85}" srcOrd="0" destOrd="0" presId="urn:microsoft.com/office/officeart/2005/8/layout/vList5"/>
    <dgm:cxn modelId="{BF221BE3-4B1F-4DF0-B299-A22983E5E049}" type="presParOf" srcId="{83BB8E50-E5F2-419D-89F4-6B09283DB9DD}" destId="{95241AFA-25C7-4341-B623-9323CB00342D}" srcOrd="1" destOrd="0" presId="urn:microsoft.com/office/officeart/2005/8/layout/vList5"/>
    <dgm:cxn modelId="{1ADED199-38C0-44DB-9A9F-1D06A1FB6620}" type="presParOf" srcId="{EA8FBB87-355D-4BB3-8CA7-7D92560CBA6B}" destId="{60428C4A-455D-4F01-A65D-159C69C2CEC4}" srcOrd="1" destOrd="0" presId="urn:microsoft.com/office/officeart/2005/8/layout/vList5"/>
    <dgm:cxn modelId="{DCF94541-B5B4-4F01-9DAF-0E1A8630852A}" type="presParOf" srcId="{EA8FBB87-355D-4BB3-8CA7-7D92560CBA6B}" destId="{F380FD31-B928-4D0A-AA7F-A74778671BFA}" srcOrd="2" destOrd="0" presId="urn:microsoft.com/office/officeart/2005/8/layout/vList5"/>
    <dgm:cxn modelId="{25CD7B1B-9B83-41C2-BECD-2DF24E35A4B9}" type="presParOf" srcId="{F380FD31-B928-4D0A-AA7F-A74778671BFA}" destId="{20A4C167-F227-46A5-B073-AF3468D8CD54}" srcOrd="0" destOrd="0" presId="urn:microsoft.com/office/officeart/2005/8/layout/vList5"/>
    <dgm:cxn modelId="{BA32484A-170A-4161-BDFF-2751572D110E}" type="presParOf" srcId="{F380FD31-B928-4D0A-AA7F-A74778671BFA}" destId="{48D52F5F-E871-4CC7-9D82-6F38820DC2E3}" srcOrd="1" destOrd="0" presId="urn:microsoft.com/office/officeart/2005/8/layout/vList5"/>
    <dgm:cxn modelId="{CBA9278B-B2D5-4926-B035-CC24F2358E98}" type="presParOf" srcId="{EA8FBB87-355D-4BB3-8CA7-7D92560CBA6B}" destId="{1D2465A5-2CA0-4556-A04E-84A6141AB200}" srcOrd="3" destOrd="0" presId="urn:microsoft.com/office/officeart/2005/8/layout/vList5"/>
    <dgm:cxn modelId="{4697C09A-157A-4B11-B0DD-AAE63DA873F0}" type="presParOf" srcId="{EA8FBB87-355D-4BB3-8CA7-7D92560CBA6B}" destId="{A2D69680-1913-43E8-8F47-2A1EB53169B6}" srcOrd="4" destOrd="0" presId="urn:microsoft.com/office/officeart/2005/8/layout/vList5"/>
    <dgm:cxn modelId="{6138F9FB-9722-4946-B956-CE7357EB2605}" type="presParOf" srcId="{A2D69680-1913-43E8-8F47-2A1EB53169B6}" destId="{BA8A1B9A-1660-44DD-9CC6-42F0CCC9BA95}" srcOrd="0" destOrd="0" presId="urn:microsoft.com/office/officeart/2005/8/layout/vList5"/>
    <dgm:cxn modelId="{0E596229-26B7-44F1-8DA8-BFCAE693AA10}" type="presParOf" srcId="{A2D69680-1913-43E8-8F47-2A1EB53169B6}" destId="{4BE37109-6F7D-43C9-B9D7-891FD6F342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29D4F-27E2-44B8-8AEA-D0088C731339}" type="doc">
      <dgm:prSet loTypeId="urn:microsoft.com/office/officeart/2005/8/layout/target1" loCatId="relationship" qsTypeId="urn:microsoft.com/office/officeart/2005/8/quickstyle/simple5" qsCatId="simple" csTypeId="urn:microsoft.com/office/officeart/2005/8/colors/colorful1" csCatId="colorful" phldr="1"/>
      <dgm:spPr/>
    </dgm:pt>
    <dgm:pt modelId="{C774F89E-FD16-4FB7-9279-24478733B8C2}">
      <dgm:prSet phldrT="[Texto]" custT="1"/>
      <dgm:spPr/>
      <dgm:t>
        <a:bodyPr/>
        <a:lstStyle/>
        <a:p>
          <a:r>
            <a:rPr lang="es-ES" sz="1600" dirty="0" smtClean="0"/>
            <a:t>Malla metálica</a:t>
          </a:r>
          <a:endParaRPr lang="es-ES" sz="1600" dirty="0"/>
        </a:p>
      </dgm:t>
    </dgm:pt>
    <dgm:pt modelId="{3F750116-4674-4641-8A5C-F11017BB34CA}" type="parTrans" cxnId="{9857EC0A-06EA-413F-AD77-9235A2542F23}">
      <dgm:prSet/>
      <dgm:spPr/>
      <dgm:t>
        <a:bodyPr/>
        <a:lstStyle/>
        <a:p>
          <a:endParaRPr lang="es-ES" sz="2000"/>
        </a:p>
      </dgm:t>
    </dgm:pt>
    <dgm:pt modelId="{3980B5BF-4BFF-4044-99BE-B31D010B8988}" type="sibTrans" cxnId="{9857EC0A-06EA-413F-AD77-9235A2542F23}">
      <dgm:prSet/>
      <dgm:spPr/>
      <dgm:t>
        <a:bodyPr/>
        <a:lstStyle/>
        <a:p>
          <a:endParaRPr lang="es-ES" sz="2000"/>
        </a:p>
      </dgm:t>
    </dgm:pt>
    <dgm:pt modelId="{80927818-131B-4325-804E-5D70E1120AA9}">
      <dgm:prSet phldrT="[Texto]" custT="1"/>
      <dgm:spPr/>
      <dgm:t>
        <a:bodyPr/>
        <a:lstStyle/>
        <a:p>
          <a:r>
            <a:rPr lang="es-ES" sz="1600" dirty="0" smtClean="0"/>
            <a:t>Papel filtro</a:t>
          </a:r>
          <a:endParaRPr lang="es-ES" sz="1600" dirty="0"/>
        </a:p>
      </dgm:t>
    </dgm:pt>
    <dgm:pt modelId="{54766ED2-1184-4B13-B9D9-0C51FA473D7B}" type="parTrans" cxnId="{83EB60DB-0487-4A4C-95BA-35F9E958D2DE}">
      <dgm:prSet/>
      <dgm:spPr/>
      <dgm:t>
        <a:bodyPr/>
        <a:lstStyle/>
        <a:p>
          <a:endParaRPr lang="es-ES" sz="2000"/>
        </a:p>
      </dgm:t>
    </dgm:pt>
    <dgm:pt modelId="{E456FD25-CFE8-4ABA-A08E-E239291FDA7B}" type="sibTrans" cxnId="{83EB60DB-0487-4A4C-95BA-35F9E958D2DE}">
      <dgm:prSet/>
      <dgm:spPr/>
      <dgm:t>
        <a:bodyPr/>
        <a:lstStyle/>
        <a:p>
          <a:endParaRPr lang="es-ES" sz="2000"/>
        </a:p>
      </dgm:t>
    </dgm:pt>
    <dgm:pt modelId="{DB17C689-1A4D-4653-A2B1-B8CC89B0CD74}">
      <dgm:prSet phldrT="[Texto]" custT="1"/>
      <dgm:spPr/>
      <dgm:t>
        <a:bodyPr/>
        <a:lstStyle/>
        <a:p>
          <a:r>
            <a:rPr lang="es-ES" sz="1600" dirty="0" smtClean="0"/>
            <a:t>Tecnosol </a:t>
          </a:r>
          <a:endParaRPr lang="es-ES" sz="1600" dirty="0"/>
        </a:p>
      </dgm:t>
    </dgm:pt>
    <dgm:pt modelId="{598DC016-7F21-4419-B261-A27721FA88BF}" type="parTrans" cxnId="{FF114002-C22D-4692-93B2-D7521E69C8C6}">
      <dgm:prSet/>
      <dgm:spPr/>
      <dgm:t>
        <a:bodyPr/>
        <a:lstStyle/>
        <a:p>
          <a:endParaRPr lang="es-ES" sz="2000"/>
        </a:p>
      </dgm:t>
    </dgm:pt>
    <dgm:pt modelId="{28105A09-CF32-4087-BA9B-3BDAEFE1977E}" type="sibTrans" cxnId="{FF114002-C22D-4692-93B2-D7521E69C8C6}">
      <dgm:prSet/>
      <dgm:spPr/>
      <dgm:t>
        <a:bodyPr/>
        <a:lstStyle/>
        <a:p>
          <a:endParaRPr lang="es-ES" sz="2000"/>
        </a:p>
      </dgm:t>
    </dgm:pt>
    <dgm:pt modelId="{4C40EB62-FBCD-483B-8070-187531C6E50E}" type="pres">
      <dgm:prSet presAssocID="{6A829D4F-27E2-44B8-8AEA-D0088C731339}" presName="composite" presStyleCnt="0">
        <dgm:presLayoutVars>
          <dgm:chMax val="5"/>
          <dgm:dir/>
          <dgm:resizeHandles val="exact"/>
        </dgm:presLayoutVars>
      </dgm:prSet>
      <dgm:spPr/>
    </dgm:pt>
    <dgm:pt modelId="{FF4BA32F-8490-4F10-A7E2-3BA48D812F85}" type="pres">
      <dgm:prSet presAssocID="{C774F89E-FD16-4FB7-9279-24478733B8C2}" presName="circle1" presStyleLbl="lnNode1" presStyleIdx="0" presStyleCnt="3"/>
      <dgm:spPr/>
    </dgm:pt>
    <dgm:pt modelId="{16CD0C88-6D2B-42D8-ABC9-342677084EC0}" type="pres">
      <dgm:prSet presAssocID="{C774F89E-FD16-4FB7-9279-24478733B8C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95C034-1DB5-4682-A3F3-B32D0AA2151D}" type="pres">
      <dgm:prSet presAssocID="{C774F89E-FD16-4FB7-9279-24478733B8C2}" presName="line1" presStyleLbl="callout" presStyleIdx="0" presStyleCnt="6"/>
      <dgm:spPr/>
    </dgm:pt>
    <dgm:pt modelId="{E713CC48-2B46-4B6B-951A-E2C8DD7D1EC7}" type="pres">
      <dgm:prSet presAssocID="{C774F89E-FD16-4FB7-9279-24478733B8C2}" presName="d1" presStyleLbl="callout" presStyleIdx="1" presStyleCnt="6"/>
      <dgm:spPr/>
    </dgm:pt>
    <dgm:pt modelId="{1575BC88-8018-4150-A611-76B4CEEED0E5}" type="pres">
      <dgm:prSet presAssocID="{80927818-131B-4325-804E-5D70E1120AA9}" presName="circle2" presStyleLbl="lnNode1" presStyleIdx="1" presStyleCnt="3"/>
      <dgm:spPr/>
    </dgm:pt>
    <dgm:pt modelId="{2898CD69-42F6-4653-8506-7F2CD38C4C79}" type="pres">
      <dgm:prSet presAssocID="{80927818-131B-4325-804E-5D70E1120AA9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A0E35-A745-44FB-A27D-A91EB283BCFC}" type="pres">
      <dgm:prSet presAssocID="{80927818-131B-4325-804E-5D70E1120AA9}" presName="line2" presStyleLbl="callout" presStyleIdx="2" presStyleCnt="6"/>
      <dgm:spPr/>
    </dgm:pt>
    <dgm:pt modelId="{1E4111AA-BB70-4591-BC4A-0E81B44240F1}" type="pres">
      <dgm:prSet presAssocID="{80927818-131B-4325-804E-5D70E1120AA9}" presName="d2" presStyleLbl="callout" presStyleIdx="3" presStyleCnt="6"/>
      <dgm:spPr/>
    </dgm:pt>
    <dgm:pt modelId="{34B4A660-D95F-40C0-84EE-6E96D0483C84}" type="pres">
      <dgm:prSet presAssocID="{DB17C689-1A4D-4653-A2B1-B8CC89B0CD74}" presName="circle3" presStyleLbl="lnNode1" presStyleIdx="2" presStyleCnt="3" custScaleX="91856" custScaleY="92406"/>
      <dgm:spPr/>
    </dgm:pt>
    <dgm:pt modelId="{875BC94D-317A-4659-88CD-270C9088ABDD}" type="pres">
      <dgm:prSet presAssocID="{DB17C689-1A4D-4653-A2B1-B8CC89B0CD7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FDFCC-3E0A-4D9D-A991-63BE23E0BFAD}" type="pres">
      <dgm:prSet presAssocID="{DB17C689-1A4D-4653-A2B1-B8CC89B0CD74}" presName="line3" presStyleLbl="callout" presStyleIdx="4" presStyleCnt="6"/>
      <dgm:spPr/>
    </dgm:pt>
    <dgm:pt modelId="{C5547359-2EA4-416B-B530-280A5EF6243E}" type="pres">
      <dgm:prSet presAssocID="{DB17C689-1A4D-4653-A2B1-B8CC89B0CD74}" presName="d3" presStyleLbl="callout" presStyleIdx="5" presStyleCnt="6"/>
      <dgm:spPr/>
    </dgm:pt>
  </dgm:ptLst>
  <dgm:cxnLst>
    <dgm:cxn modelId="{9857EC0A-06EA-413F-AD77-9235A2542F23}" srcId="{6A829D4F-27E2-44B8-8AEA-D0088C731339}" destId="{C774F89E-FD16-4FB7-9279-24478733B8C2}" srcOrd="0" destOrd="0" parTransId="{3F750116-4674-4641-8A5C-F11017BB34CA}" sibTransId="{3980B5BF-4BFF-4044-99BE-B31D010B8988}"/>
    <dgm:cxn modelId="{83EB60DB-0487-4A4C-95BA-35F9E958D2DE}" srcId="{6A829D4F-27E2-44B8-8AEA-D0088C731339}" destId="{80927818-131B-4325-804E-5D70E1120AA9}" srcOrd="1" destOrd="0" parTransId="{54766ED2-1184-4B13-B9D9-0C51FA473D7B}" sibTransId="{E456FD25-CFE8-4ABA-A08E-E239291FDA7B}"/>
    <dgm:cxn modelId="{FF114002-C22D-4692-93B2-D7521E69C8C6}" srcId="{6A829D4F-27E2-44B8-8AEA-D0088C731339}" destId="{DB17C689-1A4D-4653-A2B1-B8CC89B0CD74}" srcOrd="2" destOrd="0" parTransId="{598DC016-7F21-4419-B261-A27721FA88BF}" sibTransId="{28105A09-CF32-4087-BA9B-3BDAEFE1977E}"/>
    <dgm:cxn modelId="{44AF954C-1F06-4A21-A87D-E342E7DD17D3}" type="presOf" srcId="{6A829D4F-27E2-44B8-8AEA-D0088C731339}" destId="{4C40EB62-FBCD-483B-8070-187531C6E50E}" srcOrd="0" destOrd="0" presId="urn:microsoft.com/office/officeart/2005/8/layout/target1"/>
    <dgm:cxn modelId="{F3342119-97AB-453B-BB1D-F8D0E6368037}" type="presOf" srcId="{C774F89E-FD16-4FB7-9279-24478733B8C2}" destId="{16CD0C88-6D2B-42D8-ABC9-342677084EC0}" srcOrd="0" destOrd="0" presId="urn:microsoft.com/office/officeart/2005/8/layout/target1"/>
    <dgm:cxn modelId="{68E9CF86-2F59-48BB-83EC-F9951A625A3E}" type="presOf" srcId="{80927818-131B-4325-804E-5D70E1120AA9}" destId="{2898CD69-42F6-4653-8506-7F2CD38C4C79}" srcOrd="0" destOrd="0" presId="urn:microsoft.com/office/officeart/2005/8/layout/target1"/>
    <dgm:cxn modelId="{032ECC9B-515C-4CBD-A6C2-83F5C0D42176}" type="presOf" srcId="{DB17C689-1A4D-4653-A2B1-B8CC89B0CD74}" destId="{875BC94D-317A-4659-88CD-270C9088ABDD}" srcOrd="0" destOrd="0" presId="urn:microsoft.com/office/officeart/2005/8/layout/target1"/>
    <dgm:cxn modelId="{75C4E69E-0031-482E-8378-20542CD7EF6E}" type="presParOf" srcId="{4C40EB62-FBCD-483B-8070-187531C6E50E}" destId="{FF4BA32F-8490-4F10-A7E2-3BA48D812F85}" srcOrd="0" destOrd="0" presId="urn:microsoft.com/office/officeart/2005/8/layout/target1"/>
    <dgm:cxn modelId="{313216E0-E633-4748-9753-0CA11F6B536E}" type="presParOf" srcId="{4C40EB62-FBCD-483B-8070-187531C6E50E}" destId="{16CD0C88-6D2B-42D8-ABC9-342677084EC0}" srcOrd="1" destOrd="0" presId="urn:microsoft.com/office/officeart/2005/8/layout/target1"/>
    <dgm:cxn modelId="{02D36601-0980-4CB2-8B0C-4A40CD8BA762}" type="presParOf" srcId="{4C40EB62-FBCD-483B-8070-187531C6E50E}" destId="{1995C034-1DB5-4682-A3F3-B32D0AA2151D}" srcOrd="2" destOrd="0" presId="urn:microsoft.com/office/officeart/2005/8/layout/target1"/>
    <dgm:cxn modelId="{42AFFFFC-A3BB-409F-96A2-26C752B75390}" type="presParOf" srcId="{4C40EB62-FBCD-483B-8070-187531C6E50E}" destId="{E713CC48-2B46-4B6B-951A-E2C8DD7D1EC7}" srcOrd="3" destOrd="0" presId="urn:microsoft.com/office/officeart/2005/8/layout/target1"/>
    <dgm:cxn modelId="{6B282F17-CA9C-4EA0-A4AA-2478B8E15FC6}" type="presParOf" srcId="{4C40EB62-FBCD-483B-8070-187531C6E50E}" destId="{1575BC88-8018-4150-A611-76B4CEEED0E5}" srcOrd="4" destOrd="0" presId="urn:microsoft.com/office/officeart/2005/8/layout/target1"/>
    <dgm:cxn modelId="{BFF1B061-2ADE-4E91-9CB5-A265A4BA2433}" type="presParOf" srcId="{4C40EB62-FBCD-483B-8070-187531C6E50E}" destId="{2898CD69-42F6-4653-8506-7F2CD38C4C79}" srcOrd="5" destOrd="0" presId="urn:microsoft.com/office/officeart/2005/8/layout/target1"/>
    <dgm:cxn modelId="{A3CE047A-8A53-4BF5-B637-92BDB2A74DE7}" type="presParOf" srcId="{4C40EB62-FBCD-483B-8070-187531C6E50E}" destId="{D0CA0E35-A745-44FB-A27D-A91EB283BCFC}" srcOrd="6" destOrd="0" presId="urn:microsoft.com/office/officeart/2005/8/layout/target1"/>
    <dgm:cxn modelId="{8402A21E-98F7-4365-AD27-98AA91E6D052}" type="presParOf" srcId="{4C40EB62-FBCD-483B-8070-187531C6E50E}" destId="{1E4111AA-BB70-4591-BC4A-0E81B44240F1}" srcOrd="7" destOrd="0" presId="urn:microsoft.com/office/officeart/2005/8/layout/target1"/>
    <dgm:cxn modelId="{75F931B3-6825-4668-AA03-C7C52ABE4187}" type="presParOf" srcId="{4C40EB62-FBCD-483B-8070-187531C6E50E}" destId="{34B4A660-D95F-40C0-84EE-6E96D0483C84}" srcOrd="8" destOrd="0" presId="urn:microsoft.com/office/officeart/2005/8/layout/target1"/>
    <dgm:cxn modelId="{B97DAE10-F4E2-481E-A075-B75F781FDC08}" type="presParOf" srcId="{4C40EB62-FBCD-483B-8070-187531C6E50E}" destId="{875BC94D-317A-4659-88CD-270C9088ABDD}" srcOrd="9" destOrd="0" presId="urn:microsoft.com/office/officeart/2005/8/layout/target1"/>
    <dgm:cxn modelId="{6D13B269-47B6-4695-83C3-8A83230DD000}" type="presParOf" srcId="{4C40EB62-FBCD-483B-8070-187531C6E50E}" destId="{A38FDFCC-3E0A-4D9D-A991-63BE23E0BFAD}" srcOrd="10" destOrd="0" presId="urn:microsoft.com/office/officeart/2005/8/layout/target1"/>
    <dgm:cxn modelId="{B3610628-4899-4AD0-8390-93163BC2975D}" type="presParOf" srcId="{4C40EB62-FBCD-483B-8070-187531C6E50E}" destId="{C5547359-2EA4-416B-B530-280A5EF6243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41AFA-25C7-4341-B623-9323CB00342D}">
      <dsp:nvSpPr>
        <dsp:cNvPr id="0" name=""/>
        <dsp:cNvSpPr/>
      </dsp:nvSpPr>
      <dsp:spPr>
        <a:xfrm rot="5400000">
          <a:off x="4113996" y="-1457470"/>
          <a:ext cx="1221982" cy="444704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Residuos mineros</a:t>
          </a:r>
          <a:endParaRPr lang="es-ES" sz="2000" kern="1200" dirty="0"/>
        </a:p>
      </dsp:txBody>
      <dsp:txXfrm rot="-5400000">
        <a:off x="2501464" y="214714"/>
        <a:ext cx="4387395" cy="1102678"/>
      </dsp:txXfrm>
    </dsp:sp>
    <dsp:sp modelId="{945A2C2A-283A-48BB-8204-CBB5B5A61F85}">
      <dsp:nvSpPr>
        <dsp:cNvPr id="0" name=""/>
        <dsp:cNvSpPr/>
      </dsp:nvSpPr>
      <dsp:spPr>
        <a:xfrm>
          <a:off x="0" y="2314"/>
          <a:ext cx="2501463" cy="15274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Relaves</a:t>
          </a:r>
          <a:endParaRPr lang="es-ES" sz="2200" kern="1200" dirty="0"/>
        </a:p>
      </dsp:txBody>
      <dsp:txXfrm>
        <a:off x="74565" y="76879"/>
        <a:ext cx="2352333" cy="1378347"/>
      </dsp:txXfrm>
    </dsp:sp>
    <dsp:sp modelId="{48D52F5F-E871-4CC7-9D82-6F38820DC2E3}">
      <dsp:nvSpPr>
        <dsp:cNvPr id="0" name=""/>
        <dsp:cNvSpPr/>
      </dsp:nvSpPr>
      <dsp:spPr>
        <a:xfrm rot="5400000">
          <a:off x="4113996" y="146381"/>
          <a:ext cx="1221982" cy="4447047"/>
        </a:xfrm>
        <a:prstGeom prst="round2SameRect">
          <a:avLst/>
        </a:prstGeom>
        <a:solidFill>
          <a:schemeClr val="accent5">
            <a:tint val="40000"/>
            <a:alpha val="90000"/>
            <a:hueOff val="485898"/>
            <a:satOff val="-40598"/>
            <a:lumOff val="-408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85898"/>
              <a:satOff val="-40598"/>
              <a:lumOff val="-40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Excelente afinidad magnética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Extensa área superficial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Alta reactividad a los metales pesados</a:t>
          </a:r>
          <a:endParaRPr lang="es-ES" sz="2000" kern="1200" dirty="0"/>
        </a:p>
      </dsp:txBody>
      <dsp:txXfrm rot="-5400000">
        <a:off x="2501464" y="1818565"/>
        <a:ext cx="4387395" cy="1102678"/>
      </dsp:txXfrm>
    </dsp:sp>
    <dsp:sp modelId="{20A4C167-F227-46A5-B073-AF3468D8CD54}">
      <dsp:nvSpPr>
        <dsp:cNvPr id="0" name=""/>
        <dsp:cNvSpPr/>
      </dsp:nvSpPr>
      <dsp:spPr>
        <a:xfrm>
          <a:off x="0" y="1606166"/>
          <a:ext cx="2501463" cy="1527477"/>
        </a:xfrm>
        <a:prstGeom prst="roundRect">
          <a:avLst/>
        </a:prstGeom>
        <a:gradFill rotWithShape="0">
          <a:gsLst>
            <a:gs pos="0">
              <a:schemeClr val="accent5">
                <a:hueOff val="422617"/>
                <a:satOff val="-19559"/>
                <a:lumOff val="-16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22617"/>
                <a:satOff val="-19559"/>
                <a:lumOff val="-16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22617"/>
                <a:satOff val="-19559"/>
                <a:lumOff val="-16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Nanopartículas </a:t>
          </a:r>
          <a:r>
            <a:rPr lang="es-ES" sz="2200" kern="1200" dirty="0" err="1" smtClean="0"/>
            <a:t>multicomponente</a:t>
          </a:r>
          <a:endParaRPr lang="es-ES" sz="2200" kern="1200" dirty="0"/>
        </a:p>
      </dsp:txBody>
      <dsp:txXfrm>
        <a:off x="74565" y="1680731"/>
        <a:ext cx="2352333" cy="1378347"/>
      </dsp:txXfrm>
    </dsp:sp>
    <dsp:sp modelId="{4BE37109-6F7D-43C9-B9D7-891FD6F3429B}">
      <dsp:nvSpPr>
        <dsp:cNvPr id="0" name=""/>
        <dsp:cNvSpPr/>
      </dsp:nvSpPr>
      <dsp:spPr>
        <a:xfrm rot="5400000">
          <a:off x="4113996" y="1750233"/>
          <a:ext cx="1221982" cy="4447047"/>
        </a:xfrm>
        <a:prstGeom prst="round2SameRect">
          <a:avLst/>
        </a:prstGeom>
        <a:solidFill>
          <a:schemeClr val="accent5">
            <a:tint val="40000"/>
            <a:alpha val="90000"/>
            <a:hueOff val="971796"/>
            <a:satOff val="-81196"/>
            <a:lumOff val="-817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971796"/>
              <a:satOff val="-81196"/>
              <a:lumOff val="-81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Grupo de suelos modificados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 partir de desechos y se emplean para regenerar aguas o suelos contaminados o degradados </a:t>
          </a:r>
          <a:endParaRPr lang="es-ES" sz="2000" kern="1200" dirty="0"/>
        </a:p>
      </dsp:txBody>
      <dsp:txXfrm rot="-5400000">
        <a:off x="2501464" y="3422417"/>
        <a:ext cx="4387395" cy="1102678"/>
      </dsp:txXfrm>
    </dsp:sp>
    <dsp:sp modelId="{BA8A1B9A-1660-44DD-9CC6-42F0CCC9BA95}">
      <dsp:nvSpPr>
        <dsp:cNvPr id="0" name=""/>
        <dsp:cNvSpPr/>
      </dsp:nvSpPr>
      <dsp:spPr>
        <a:xfrm>
          <a:off x="0" y="3210017"/>
          <a:ext cx="2501463" cy="1527477"/>
        </a:xfrm>
        <a:prstGeom prst="roundRect">
          <a:avLst/>
        </a:prstGeom>
        <a:gradFill rotWithShape="0">
          <a:gsLst>
            <a:gs pos="0">
              <a:schemeClr val="accent5">
                <a:hueOff val="845235"/>
                <a:satOff val="-39117"/>
                <a:lumOff val="-3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45235"/>
                <a:satOff val="-39117"/>
                <a:lumOff val="-3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45235"/>
                <a:satOff val="-39117"/>
                <a:lumOff val="-3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Tecnosoles</a:t>
          </a:r>
          <a:endParaRPr lang="es-ES" sz="2200" kern="1200" dirty="0"/>
        </a:p>
      </dsp:txBody>
      <dsp:txXfrm>
        <a:off x="74565" y="3284582"/>
        <a:ext cx="2352333" cy="1378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4A660-D95F-40C0-84EE-6E96D0483C84}">
      <dsp:nvSpPr>
        <dsp:cNvPr id="0" name=""/>
        <dsp:cNvSpPr/>
      </dsp:nvSpPr>
      <dsp:spPr>
        <a:xfrm>
          <a:off x="68342" y="687978"/>
          <a:ext cx="1619185" cy="16288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75BC88-8018-4150-A611-76B4CEEED0E5}">
      <dsp:nvSpPr>
        <dsp:cNvPr id="0" name=""/>
        <dsp:cNvSpPr/>
      </dsp:nvSpPr>
      <dsp:spPr>
        <a:xfrm>
          <a:off x="349112" y="973595"/>
          <a:ext cx="1057645" cy="10576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4BA32F-8490-4F10-A7E2-3BA48D812F85}">
      <dsp:nvSpPr>
        <dsp:cNvPr id="0" name=""/>
        <dsp:cNvSpPr/>
      </dsp:nvSpPr>
      <dsp:spPr>
        <a:xfrm>
          <a:off x="701660" y="1326143"/>
          <a:ext cx="352548" cy="3525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CD0C88-6D2B-42D8-ABC9-342677084EC0}">
      <dsp:nvSpPr>
        <dsp:cNvPr id="0" name=""/>
        <dsp:cNvSpPr/>
      </dsp:nvSpPr>
      <dsp:spPr>
        <a:xfrm>
          <a:off x="2053097" y="33465"/>
          <a:ext cx="881371" cy="51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Malla metálica</a:t>
          </a:r>
          <a:endParaRPr lang="es-ES" sz="1600" kern="1200" dirty="0"/>
        </a:p>
      </dsp:txBody>
      <dsp:txXfrm>
        <a:off x="2053097" y="33465"/>
        <a:ext cx="881371" cy="514133"/>
      </dsp:txXfrm>
    </dsp:sp>
    <dsp:sp modelId="{1995C034-1DB5-4682-A3F3-B32D0AA2151D}">
      <dsp:nvSpPr>
        <dsp:cNvPr id="0" name=""/>
        <dsp:cNvSpPr/>
      </dsp:nvSpPr>
      <dsp:spPr>
        <a:xfrm>
          <a:off x="1832754" y="290532"/>
          <a:ext cx="220342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713CC48-2B46-4B6B-951A-E2C8DD7D1EC7}">
      <dsp:nvSpPr>
        <dsp:cNvPr id="0" name=""/>
        <dsp:cNvSpPr/>
      </dsp:nvSpPr>
      <dsp:spPr>
        <a:xfrm rot="5400000">
          <a:off x="749107" y="419653"/>
          <a:ext cx="1211592" cy="953937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898CD69-42F6-4653-8506-7F2CD38C4C79}">
      <dsp:nvSpPr>
        <dsp:cNvPr id="0" name=""/>
        <dsp:cNvSpPr/>
      </dsp:nvSpPr>
      <dsp:spPr>
        <a:xfrm>
          <a:off x="2053097" y="547599"/>
          <a:ext cx="881371" cy="51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Papel filtro</a:t>
          </a:r>
          <a:endParaRPr lang="es-ES" sz="1600" kern="1200" dirty="0"/>
        </a:p>
      </dsp:txBody>
      <dsp:txXfrm>
        <a:off x="2053097" y="547599"/>
        <a:ext cx="881371" cy="514133"/>
      </dsp:txXfrm>
    </dsp:sp>
    <dsp:sp modelId="{D0CA0E35-A745-44FB-A27D-A91EB283BCFC}">
      <dsp:nvSpPr>
        <dsp:cNvPr id="0" name=""/>
        <dsp:cNvSpPr/>
      </dsp:nvSpPr>
      <dsp:spPr>
        <a:xfrm>
          <a:off x="1832754" y="804665"/>
          <a:ext cx="220342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E4111AA-BB70-4591-BC4A-0E81B44240F1}">
      <dsp:nvSpPr>
        <dsp:cNvPr id="0" name=""/>
        <dsp:cNvSpPr/>
      </dsp:nvSpPr>
      <dsp:spPr>
        <a:xfrm rot="5400000">
          <a:off x="1009171" y="925766"/>
          <a:ext cx="944125" cy="701277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75BC94D-317A-4659-88CD-270C9088ABDD}">
      <dsp:nvSpPr>
        <dsp:cNvPr id="0" name=""/>
        <dsp:cNvSpPr/>
      </dsp:nvSpPr>
      <dsp:spPr>
        <a:xfrm>
          <a:off x="2053097" y="1061732"/>
          <a:ext cx="881371" cy="51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Tecnosol </a:t>
          </a:r>
          <a:endParaRPr lang="es-ES" sz="1600" kern="1200" dirty="0"/>
        </a:p>
      </dsp:txBody>
      <dsp:txXfrm>
        <a:off x="2053097" y="1061732"/>
        <a:ext cx="881371" cy="514133"/>
      </dsp:txXfrm>
    </dsp:sp>
    <dsp:sp modelId="{A38FDFCC-3E0A-4D9D-A991-63BE23E0BFAD}">
      <dsp:nvSpPr>
        <dsp:cNvPr id="0" name=""/>
        <dsp:cNvSpPr/>
      </dsp:nvSpPr>
      <dsp:spPr>
        <a:xfrm>
          <a:off x="1832754" y="1318799"/>
          <a:ext cx="220342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5547359-2EA4-416B-B530-280A5EF6243E}">
      <dsp:nvSpPr>
        <dsp:cNvPr id="0" name=""/>
        <dsp:cNvSpPr/>
      </dsp:nvSpPr>
      <dsp:spPr>
        <a:xfrm rot="5400000">
          <a:off x="1269557" y="1431467"/>
          <a:ext cx="674542" cy="448618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15B6F-2BE8-44AE-995E-936B580FA3DF}" type="datetime1">
              <a:rPr lang="es-ES" smtClean="0"/>
              <a:t>21/05/2019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D2A127-28F2-4B79-95C6-D06C3BECC10D}" type="datetime1">
              <a:rPr lang="es-ES" noProof="0" smtClean="0"/>
              <a:t>21/05/2019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8380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55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14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46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ángulo redondead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5" name="Rectángulo redondead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7" name="Rectángulo redondead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8" name="Rectángulo redondead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Aquí puede poner el texto destacado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p:transition spd="slow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  <p:transition spd="slow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9" name="Marcador de tex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50" name="Marcador de tex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  <p:transition spd="slow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Biografía breve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  <p:transition spd="slow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n-ZA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smtClean="0"/>
              <a:pPr rtl="0"/>
              <a:t>‹Nº›</a:t>
            </a:fld>
            <a:endParaRPr lang="en-ZA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  <a:endParaRPr lang="en-ZA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"/>
              <a:t>Nombre completo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"/>
              <a:t>Título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27" name="Marcador de posición de imagen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20" name="Marcador de posición de imagen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smtClean="0"/>
              <a:t>Haga clic en el icono para agregar una imagen</a:t>
            </a:r>
            <a:endParaRPr lang="en-ZA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"/>
              <a:t>Nombre completo</a:t>
            </a:r>
            <a:endParaRPr lang="en-ZA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"/>
              <a:t>Título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  <p:transition spd="slow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Rectángulo 2"/>
          <p:cNvSpPr/>
          <p:nvPr userDrawn="1"/>
        </p:nvSpPr>
        <p:spPr>
          <a:xfrm>
            <a:off x="9362941" y="6188628"/>
            <a:ext cx="1931831" cy="49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  <p:transition spd="slow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, sin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  <p:transition spd="slow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Número de contacto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Dirección del sitio web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  <p:transition spd="slow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48462375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ágenes gran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ñetas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5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2" name="Marcador de posición de imagen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3" name="Marcador de posición de imagen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4" name="Marcador de posición de imagen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posición de imagen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viñetas de imagen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51" name="Octá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á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9216940" y="6278857"/>
            <a:ext cx="202818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es-ES" sz="1200" noProof="0" dirty="0">
                <a:solidFill>
                  <a:schemeClr val="tx2"/>
                </a:solidFill>
                <a:latin typeface="+mj-lt"/>
              </a:rPr>
              <a:t>Introduzca su logotipo o su nombre aquí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68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0" r:id="rId21"/>
  </p:sldLayoutIdLst>
  <p:transition spd="slow">
    <p:strips dir="r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Un primer plano de un árbol&#10;&#10;Descripción generada con confianza alta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15" y="8339"/>
            <a:ext cx="12018572" cy="6684572"/>
          </a:xfrm>
          <a:solidFill>
            <a:schemeClr val="bg1">
              <a:lumMod val="85000"/>
            </a:schemeClr>
          </a:solidFill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9791"/>
            <a:ext cx="7916090" cy="1639010"/>
          </a:xfrm>
          <a:solidFill>
            <a:schemeClr val="tx1">
              <a:alpha val="65000"/>
            </a:schemeClr>
          </a:solidFill>
        </p:spPr>
        <p:txBody>
          <a:bodyPr rtlCol="0" anchor="ctr"/>
          <a:lstStyle/>
          <a:p>
            <a:r>
              <a:rPr lang="es-E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“TECNOSOL </a:t>
            </a:r>
            <a:r>
              <a:rPr lang="es-E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ELABORADO CON NANOPARTÍCULAS A PROTOTIPO DE LABORATORIO, PARA RETENER METALES PESADOS EN RELAVES MINEROS”</a:t>
            </a:r>
            <a:endParaRPr 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64395"/>
            <a:ext cx="7916090" cy="664806"/>
          </a:xfrm>
          <a:solidFill>
            <a:schemeClr val="tx1">
              <a:alpha val="75000"/>
            </a:schemeClr>
          </a:solidFill>
        </p:spPr>
        <p:txBody>
          <a:bodyPr rtlCol="0" anchor="ctr"/>
          <a:lstStyle/>
          <a:p>
            <a:r>
              <a:rPr lang="es-ES" sz="2800" b="1" dirty="0" smtClean="0"/>
              <a:t>AUTORA: CARMEN JACQUELINE </a:t>
            </a:r>
            <a:r>
              <a:rPr lang="es-ES" sz="2800" b="1" dirty="0"/>
              <a:t>CAPA </a:t>
            </a:r>
            <a:r>
              <a:rPr lang="es-ES" sz="2800" b="1" dirty="0" smtClean="0"/>
              <a:t>MORENO</a:t>
            </a: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6632"/>
            <a:ext cx="5406334" cy="1260000"/>
          </a:xfrm>
          <a:prstGeom prst="rect">
            <a:avLst/>
          </a:prstGeom>
        </p:spPr>
      </p:pic>
      <p:sp>
        <p:nvSpPr>
          <p:cNvPr id="14" name="Título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 txBox="1">
            <a:spLocks/>
          </p:cNvSpPr>
          <p:nvPr/>
        </p:nvSpPr>
        <p:spPr>
          <a:xfrm>
            <a:off x="-2" y="1411104"/>
            <a:ext cx="7916091" cy="131939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432000" tIns="0" rIns="432000" bIns="144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50" b="1" dirty="0" smtClean="0"/>
          </a:p>
          <a:p>
            <a:r>
              <a:rPr lang="es-E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</a:t>
            </a:r>
            <a:r>
              <a:rPr lang="es-E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TITULACIÓN, PREVIO A LA OBTENCIÓN DEL TÍTULO DE INGENIERA GEÓGRAFA Y DEL MEDIO AMBIENTE</a:t>
            </a:r>
            <a:endParaRPr lang="en-US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850" dirty="0"/>
          </a:p>
        </p:txBody>
      </p:sp>
      <p:sp>
        <p:nvSpPr>
          <p:cNvPr id="10" name="Subtítu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 txBox="1">
            <a:spLocks/>
          </p:cNvSpPr>
          <p:nvPr/>
        </p:nvSpPr>
        <p:spPr>
          <a:xfrm>
            <a:off x="-2" y="5834661"/>
            <a:ext cx="7916090" cy="64654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432000" tIns="144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/>
              <a:t>DOCENTE EVALUADOR: ING. OLIVA ATIAGA, </a:t>
            </a:r>
            <a:r>
              <a:rPr lang="es-ES" sz="2800" b="1" dirty="0" err="1" smtClean="0"/>
              <a:t>MSc</a:t>
            </a:r>
            <a:endParaRPr lang="es-ES" sz="2800" b="1" dirty="0"/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 txBox="1">
            <a:spLocks/>
          </p:cNvSpPr>
          <p:nvPr/>
        </p:nvSpPr>
        <p:spPr>
          <a:xfrm>
            <a:off x="-2" y="5028041"/>
            <a:ext cx="7916090" cy="806619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432000" tIns="144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/>
              <a:t>DIRECTOR DE LA CARRERA: ING. ALEXANDER ROBAYO, </a:t>
            </a:r>
            <a:r>
              <a:rPr lang="es-ES" sz="2800" b="1" dirty="0" err="1"/>
              <a:t>MSc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Caracterización química del relave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6179924" y="1073008"/>
            <a:ext cx="4322618" cy="47026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UY" sz="2000" b="1" dirty="0"/>
              <a:t>Acuerdo Ministerial </a:t>
            </a:r>
            <a:r>
              <a:rPr lang="es-UY" sz="2000" b="1" dirty="0" smtClean="0"/>
              <a:t>097 </a:t>
            </a:r>
            <a:r>
              <a:rPr lang="es-EC" sz="2000" b="1" dirty="0" smtClean="0"/>
              <a:t> </a:t>
            </a:r>
            <a:endParaRPr lang="en-US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6179923" y="1892497"/>
            <a:ext cx="2773680" cy="47026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UY" sz="2000" b="1" dirty="0" smtClean="0"/>
              <a:t>Límite máximo permisible</a:t>
            </a:r>
            <a:r>
              <a:rPr lang="es-EC" sz="2000" b="1" dirty="0" smtClean="0"/>
              <a:t> </a:t>
            </a:r>
            <a:endParaRPr lang="en-US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6179923" y="2455832"/>
            <a:ext cx="3811982" cy="47026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UY" sz="2000" b="1" dirty="0" smtClean="0"/>
              <a:t>Descarga a un cuerpo de agua dulce</a:t>
            </a:r>
            <a:r>
              <a:rPr lang="es-EC" sz="2000" b="1" dirty="0" smtClean="0"/>
              <a:t> </a:t>
            </a:r>
            <a:endParaRPr lang="en-US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9514119" y="3013194"/>
            <a:ext cx="988423" cy="47026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UY" sz="2000" b="1" dirty="0" smtClean="0"/>
              <a:t>6 a 9</a:t>
            </a:r>
            <a:r>
              <a:rPr lang="es-EC" sz="2000" b="1" dirty="0" smtClean="0"/>
              <a:t> </a:t>
            </a:r>
            <a:endParaRPr lang="en-US" sz="2000" b="1" dirty="0"/>
          </a:p>
        </p:txBody>
      </p:sp>
      <p:grpSp>
        <p:nvGrpSpPr>
          <p:cNvPr id="33" name="Grupo 32"/>
          <p:cNvGrpSpPr/>
          <p:nvPr/>
        </p:nvGrpSpPr>
        <p:grpSpPr>
          <a:xfrm>
            <a:off x="1163528" y="1881059"/>
            <a:ext cx="4030334" cy="1567542"/>
            <a:chOff x="902268" y="1881059"/>
            <a:chExt cx="4030334" cy="1567542"/>
          </a:xfrm>
        </p:grpSpPr>
        <p:sp>
          <p:nvSpPr>
            <p:cNvPr id="4" name="Rectángulo redondeado 3"/>
            <p:cNvSpPr/>
            <p:nvPr/>
          </p:nvSpPr>
          <p:spPr>
            <a:xfrm>
              <a:off x="902268" y="2377447"/>
              <a:ext cx="926538" cy="4963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pH</a:t>
              </a:r>
              <a:endParaRPr lang="en-US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333902" y="1881059"/>
              <a:ext cx="1271452" cy="4963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Relave n° 1</a:t>
              </a:r>
              <a:endParaRPr lang="en-US" dirty="0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3961595" y="1881059"/>
              <a:ext cx="971007" cy="4963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3,60</a:t>
              </a:r>
              <a:endParaRPr lang="en-US" dirty="0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333902" y="2952213"/>
              <a:ext cx="1271452" cy="4963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Relave n° 2</a:t>
              </a:r>
              <a:endParaRPr lang="en-US" dirty="0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961594" y="2952213"/>
              <a:ext cx="971007" cy="49638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3,34</a:t>
              </a:r>
              <a:endParaRPr lang="en-US" dirty="0"/>
            </a:p>
          </p:txBody>
        </p:sp>
        <p:cxnSp>
          <p:nvCxnSpPr>
            <p:cNvPr id="14" name="Conector recto 13"/>
            <p:cNvCxnSpPr>
              <a:stCxn id="4" idx="3"/>
              <a:endCxn id="5" idx="1"/>
            </p:cNvCxnSpPr>
            <p:nvPr/>
          </p:nvCxnSpPr>
          <p:spPr>
            <a:xfrm flipV="1">
              <a:off x="1828806" y="2129253"/>
              <a:ext cx="505096" cy="4963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>
              <a:stCxn id="4" idx="3"/>
              <a:endCxn id="7" idx="1"/>
            </p:cNvCxnSpPr>
            <p:nvPr/>
          </p:nvCxnSpPr>
          <p:spPr>
            <a:xfrm>
              <a:off x="1828806" y="2625641"/>
              <a:ext cx="505096" cy="5747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>
              <a:stCxn id="5" idx="3"/>
              <a:endCxn id="6" idx="1"/>
            </p:cNvCxnSpPr>
            <p:nvPr/>
          </p:nvCxnSpPr>
          <p:spPr>
            <a:xfrm>
              <a:off x="3605354" y="2129253"/>
              <a:ext cx="35624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>
              <a:stCxn id="7" idx="3"/>
              <a:endCxn id="8" idx="1"/>
            </p:cNvCxnSpPr>
            <p:nvPr/>
          </p:nvCxnSpPr>
          <p:spPr>
            <a:xfrm>
              <a:off x="3605354" y="3200407"/>
              <a:ext cx="3562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03923"/>
              </p:ext>
            </p:extLst>
          </p:nvPr>
        </p:nvGraphicFramePr>
        <p:xfrm>
          <a:off x="464297" y="4567811"/>
          <a:ext cx="6994594" cy="132183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83440">
                  <a:extLst>
                    <a:ext uri="{9D8B030D-6E8A-4147-A177-3AD203B41FA5}">
                      <a16:colId xmlns:a16="http://schemas.microsoft.com/office/drawing/2014/main" val="1928891150"/>
                    </a:ext>
                  </a:extLst>
                </a:gridCol>
                <a:gridCol w="1015615">
                  <a:extLst>
                    <a:ext uri="{9D8B030D-6E8A-4147-A177-3AD203B41FA5}">
                      <a16:colId xmlns:a16="http://schemas.microsoft.com/office/drawing/2014/main" val="932395978"/>
                    </a:ext>
                  </a:extLst>
                </a:gridCol>
                <a:gridCol w="1015615">
                  <a:extLst>
                    <a:ext uri="{9D8B030D-6E8A-4147-A177-3AD203B41FA5}">
                      <a16:colId xmlns:a16="http://schemas.microsoft.com/office/drawing/2014/main" val="773060139"/>
                    </a:ext>
                  </a:extLst>
                </a:gridCol>
                <a:gridCol w="1005823">
                  <a:extLst>
                    <a:ext uri="{9D8B030D-6E8A-4147-A177-3AD203B41FA5}">
                      <a16:colId xmlns:a16="http://schemas.microsoft.com/office/drawing/2014/main" val="1107150108"/>
                    </a:ext>
                  </a:extLst>
                </a:gridCol>
                <a:gridCol w="994631">
                  <a:extLst>
                    <a:ext uri="{9D8B030D-6E8A-4147-A177-3AD203B41FA5}">
                      <a16:colId xmlns:a16="http://schemas.microsoft.com/office/drawing/2014/main" val="1131502032"/>
                    </a:ext>
                  </a:extLst>
                </a:gridCol>
                <a:gridCol w="994631">
                  <a:extLst>
                    <a:ext uri="{9D8B030D-6E8A-4147-A177-3AD203B41FA5}">
                      <a16:colId xmlns:a16="http://schemas.microsoft.com/office/drawing/2014/main" val="2686567133"/>
                    </a:ext>
                  </a:extLst>
                </a:gridCol>
                <a:gridCol w="984839">
                  <a:extLst>
                    <a:ext uri="{9D8B030D-6E8A-4147-A177-3AD203B41FA5}">
                      <a16:colId xmlns:a16="http://schemas.microsoft.com/office/drawing/2014/main" val="667288053"/>
                    </a:ext>
                  </a:extLst>
                </a:gridCol>
              </a:tblGrid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Relaveras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Zn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 (mg/L)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Pb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603287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Relavera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3,51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0,17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23,61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1,18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492208"/>
                  </a:ext>
                </a:extLst>
              </a:tr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Relavera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0,52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1,59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117330"/>
                  </a:ext>
                </a:extLst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44863" y="3896635"/>
            <a:ext cx="7014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4</a:t>
            </a:r>
            <a:r>
              <a:rPr lang="en-US" altLang="en-US" dirty="0"/>
              <a:t> </a:t>
            </a:r>
            <a:r>
              <a:rPr lang="es-UY" altLang="en-US" i="1" dirty="0" smtClean="0">
                <a:cs typeface="Times New Roman" panose="02020603050405020304" pitchFamily="18" charset="0"/>
              </a:rPr>
              <a:t>Concentraciones iniciales de metales</a:t>
            </a:r>
            <a:r>
              <a:rPr kumimoji="0" lang="es-UY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pesados en las piscinas de relave</a:t>
            </a:r>
            <a:endParaRPr kumimoji="0" lang="es-UY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650483" y="4058221"/>
            <a:ext cx="3303717" cy="470262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UY" sz="2000" b="1" dirty="0" smtClean="0"/>
              <a:t>Límite máximo permisible</a:t>
            </a:r>
            <a:r>
              <a:rPr lang="es-EC" sz="2000" b="1" dirty="0" smtClean="0"/>
              <a:t> </a:t>
            </a:r>
            <a:endParaRPr lang="en-US" sz="2000" b="1" dirty="0"/>
          </a:p>
        </p:txBody>
      </p:sp>
      <p:sp>
        <p:nvSpPr>
          <p:cNvPr id="26" name="Rectángulo 25"/>
          <p:cNvSpPr/>
          <p:nvPr/>
        </p:nvSpPr>
        <p:spPr>
          <a:xfrm>
            <a:off x="7650484" y="4714630"/>
            <a:ext cx="1502224" cy="4702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 </a:t>
            </a:r>
            <a:r>
              <a:rPr lang="es-EC" dirty="0" smtClean="0">
                <a:sym typeface="Symbol" panose="05050102010706020507" pitchFamily="18" charset="2"/>
              </a:rPr>
              <a:t></a:t>
            </a:r>
            <a:r>
              <a:rPr lang="es-EC" dirty="0" smtClean="0"/>
              <a:t> 1 mg/L</a:t>
            </a:r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9212490" y="4728224"/>
            <a:ext cx="1741711" cy="4702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Cd </a:t>
            </a:r>
            <a:r>
              <a:rPr lang="es-EC" dirty="0" smtClean="0">
                <a:sym typeface="Symbol" panose="05050102010706020507" pitchFamily="18" charset="2"/>
              </a:rPr>
              <a:t></a:t>
            </a:r>
            <a:r>
              <a:rPr lang="es-EC" dirty="0" smtClean="0"/>
              <a:t> 0,02 mg/L</a:t>
            </a:r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7650484" y="5347091"/>
            <a:ext cx="1502224" cy="4702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Zn </a:t>
            </a:r>
            <a:r>
              <a:rPr lang="es-EC" dirty="0" smtClean="0">
                <a:sym typeface="Symbol" panose="05050102010706020507" pitchFamily="18" charset="2"/>
              </a:rPr>
              <a:t></a:t>
            </a:r>
            <a:r>
              <a:rPr lang="es-EC" dirty="0" smtClean="0"/>
              <a:t> 5 mg/L</a:t>
            </a:r>
            <a:endParaRPr lang="en-US" dirty="0"/>
          </a:p>
        </p:txBody>
      </p:sp>
      <p:sp>
        <p:nvSpPr>
          <p:cNvPr id="29" name="Rectángulo 28"/>
          <p:cNvSpPr/>
          <p:nvPr/>
        </p:nvSpPr>
        <p:spPr>
          <a:xfrm>
            <a:off x="9212490" y="5347091"/>
            <a:ext cx="1741711" cy="4702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Pb </a:t>
            </a:r>
            <a:r>
              <a:rPr lang="es-EC" dirty="0" smtClean="0">
                <a:sym typeface="Symbol" panose="05050102010706020507" pitchFamily="18" charset="2"/>
              </a:rPr>
              <a:t></a:t>
            </a:r>
            <a:r>
              <a:rPr lang="es-EC" dirty="0" smtClean="0"/>
              <a:t> 0,20 mg/L</a:t>
            </a:r>
            <a:endParaRPr lang="en-US" dirty="0"/>
          </a:p>
        </p:txBody>
      </p:sp>
      <p:sp>
        <p:nvSpPr>
          <p:cNvPr id="30" name="Rectángulo 29"/>
          <p:cNvSpPr/>
          <p:nvPr/>
        </p:nvSpPr>
        <p:spPr>
          <a:xfrm>
            <a:off x="7650484" y="5970638"/>
            <a:ext cx="1780900" cy="4702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Cr </a:t>
            </a:r>
            <a:r>
              <a:rPr lang="es-EC" dirty="0" smtClean="0">
                <a:sym typeface="Symbol" panose="05050102010706020507" pitchFamily="18" charset="2"/>
              </a:rPr>
              <a:t></a:t>
            </a:r>
            <a:r>
              <a:rPr lang="es-EC" dirty="0" smtClean="0"/>
              <a:t> 0,50 mg/L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5791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262181"/>
            <a:ext cx="11340000" cy="432000"/>
          </a:xfrm>
        </p:spPr>
        <p:txBody>
          <a:bodyPr/>
          <a:lstStyle/>
          <a:p>
            <a:r>
              <a:rPr lang="es-EC" dirty="0" smtClean="0"/>
              <a:t>Nanopartículas </a:t>
            </a:r>
            <a:r>
              <a:rPr lang="es-EC" dirty="0" err="1" smtClean="0"/>
              <a:t>multicomponente</a:t>
            </a:r>
            <a:r>
              <a:rPr lang="es-EC" dirty="0"/>
              <a:t> </a:t>
            </a:r>
            <a:r>
              <a:rPr lang="es-EC" dirty="0" smtClean="0"/>
              <a:t>Fe/</a:t>
            </a:r>
            <a:r>
              <a:rPr lang="es-EC" dirty="0" err="1" smtClean="0"/>
              <a:t>FeS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11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432000" y="744581"/>
            <a:ext cx="3408480" cy="4761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Extracto de cáscara de naranja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32000" y="1380305"/>
            <a:ext cx="1971566" cy="4441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</a:t>
            </a:r>
            <a:r>
              <a:rPr lang="es-EC" dirty="0" smtClean="0"/>
              <a:t>íntesis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32000" y="4279192"/>
            <a:ext cx="1971566" cy="44413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Caracterización 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687520" y="1380305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/>
              <a:t>FeCl</a:t>
            </a:r>
            <a:r>
              <a:rPr lang="es-UY" baseline="-25000" dirty="0"/>
              <a:t>3</a:t>
            </a:r>
            <a:r>
              <a:rPr lang="es-UY" dirty="0"/>
              <a:t>.6H</a:t>
            </a:r>
            <a:r>
              <a:rPr lang="es-UY" baseline="-25000" dirty="0"/>
              <a:t>2</a:t>
            </a:r>
            <a:r>
              <a:rPr lang="es-UY" dirty="0"/>
              <a:t>O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398754" y="1380305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/>
              <a:t>Na</a:t>
            </a:r>
            <a:r>
              <a:rPr lang="es-UY" baseline="-25000" dirty="0"/>
              <a:t>2</a:t>
            </a:r>
            <a:r>
              <a:rPr lang="es-UY" dirty="0"/>
              <a:t>SO</a:t>
            </a:r>
            <a:r>
              <a:rPr lang="es-UY" baseline="-25000" dirty="0"/>
              <a:t>4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6062811" y="1380305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/>
              <a:t>NaBH</a:t>
            </a:r>
            <a:r>
              <a:rPr lang="es-UY" baseline="-25000" dirty="0"/>
              <a:t>4 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7726867" y="1328053"/>
            <a:ext cx="2200903" cy="552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Extracto concentrado en polvo </a:t>
            </a:r>
            <a:endParaRPr lang="en-US" dirty="0"/>
          </a:p>
        </p:txBody>
      </p:sp>
      <p:cxnSp>
        <p:nvCxnSpPr>
          <p:cNvPr id="12" name="Conector recto 11"/>
          <p:cNvCxnSpPr>
            <a:stCxn id="5" idx="3"/>
            <a:endCxn id="7" idx="1"/>
          </p:cNvCxnSpPr>
          <p:nvPr/>
        </p:nvCxnSpPr>
        <p:spPr>
          <a:xfrm>
            <a:off x="2403566" y="1602374"/>
            <a:ext cx="2839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7" idx="3"/>
            <a:endCxn id="8" idx="1"/>
          </p:cNvCxnSpPr>
          <p:nvPr/>
        </p:nvCxnSpPr>
        <p:spPr>
          <a:xfrm>
            <a:off x="4114800" y="1602374"/>
            <a:ext cx="2839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8" idx="3"/>
            <a:endCxn id="9" idx="1"/>
          </p:cNvCxnSpPr>
          <p:nvPr/>
        </p:nvCxnSpPr>
        <p:spPr>
          <a:xfrm>
            <a:off x="5826034" y="1602374"/>
            <a:ext cx="236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9" idx="3"/>
            <a:endCxn id="10" idx="1"/>
          </p:cNvCxnSpPr>
          <p:nvPr/>
        </p:nvCxnSpPr>
        <p:spPr>
          <a:xfrm>
            <a:off x="7490091" y="1602374"/>
            <a:ext cx="236776" cy="2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968811" y="1983989"/>
            <a:ext cx="10188000" cy="2160000"/>
            <a:chOff x="653142" y="2454005"/>
            <a:chExt cx="10893002" cy="2360158"/>
          </a:xfrm>
        </p:grpSpPr>
        <p:pic>
          <p:nvPicPr>
            <p:cNvPr id="22" name="Imagen 2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19" b="17897"/>
            <a:stretch/>
          </p:blipFill>
          <p:spPr bwMode="auto">
            <a:xfrm>
              <a:off x="653142" y="2454005"/>
              <a:ext cx="3698667" cy="23574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388" y="2456681"/>
              <a:ext cx="2412631" cy="2357482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3"/>
            <a:stretch/>
          </p:blipFill>
          <p:spPr bwMode="auto">
            <a:xfrm>
              <a:off x="9165220" y="2456681"/>
              <a:ext cx="2380924" cy="23112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0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074" y="2456681"/>
              <a:ext cx="2409314" cy="2354806"/>
            </a:xfrm>
            <a:prstGeom prst="rect">
              <a:avLst/>
            </a:prstGeom>
          </p:spPr>
        </p:pic>
      </p:grpSp>
      <p:grpSp>
        <p:nvGrpSpPr>
          <p:cNvPr id="37" name="Grupo 36"/>
          <p:cNvGrpSpPr/>
          <p:nvPr/>
        </p:nvGrpSpPr>
        <p:grpSpPr>
          <a:xfrm>
            <a:off x="2623921" y="4297294"/>
            <a:ext cx="8113748" cy="2340173"/>
            <a:chOff x="2558606" y="4375672"/>
            <a:chExt cx="8113748" cy="2340173"/>
          </a:xfrm>
        </p:grpSpPr>
        <p:pic>
          <p:nvPicPr>
            <p:cNvPr id="28" name="0 Imagen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606" y="4375672"/>
              <a:ext cx="2925716" cy="2340173"/>
            </a:xfrm>
            <a:prstGeom prst="rect">
              <a:avLst/>
            </a:prstGeom>
          </p:spPr>
        </p:pic>
        <p:pic>
          <p:nvPicPr>
            <p:cNvPr id="29" name="0 Imagen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23" y="4376045"/>
              <a:ext cx="2679964" cy="2339800"/>
            </a:xfrm>
            <a:prstGeom prst="rect">
              <a:avLst/>
            </a:prstGeom>
          </p:spPr>
        </p:pic>
        <p:pic>
          <p:nvPicPr>
            <p:cNvPr id="30" name="Imagen 2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87" y="4375672"/>
              <a:ext cx="2508067" cy="2340173"/>
            </a:xfrm>
            <a:prstGeom prst="rect">
              <a:avLst/>
            </a:prstGeom>
          </p:spPr>
        </p:pic>
      </p:grpSp>
      <p:sp>
        <p:nvSpPr>
          <p:cNvPr id="33" name="Rectángulo 32"/>
          <p:cNvSpPr/>
          <p:nvPr/>
        </p:nvSpPr>
        <p:spPr>
          <a:xfrm>
            <a:off x="684292" y="5450456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SEM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34" name="Rectángulo 33"/>
          <p:cNvSpPr/>
          <p:nvPr/>
        </p:nvSpPr>
        <p:spPr>
          <a:xfrm>
            <a:off x="684292" y="4898837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/>
              <a:t>T</a:t>
            </a:r>
            <a:r>
              <a:rPr lang="es-UY" dirty="0" smtClean="0"/>
              <a:t>EM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35" name="Rectángulo 34"/>
          <p:cNvSpPr/>
          <p:nvPr/>
        </p:nvSpPr>
        <p:spPr>
          <a:xfrm>
            <a:off x="684292" y="6002075"/>
            <a:ext cx="1427280" cy="444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20-50 </a:t>
            </a:r>
            <a:r>
              <a:rPr lang="es-UY" dirty="0" err="1" smtClean="0"/>
              <a:t>nm</a:t>
            </a:r>
            <a:r>
              <a:rPr lang="es-EC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9752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288307"/>
            <a:ext cx="11340000" cy="432000"/>
          </a:xfrm>
        </p:spPr>
        <p:txBody>
          <a:bodyPr/>
          <a:lstStyle/>
          <a:p>
            <a:r>
              <a:rPr lang="es-EC" dirty="0" smtClean="0"/>
              <a:t>Prueba de retención empleando Tecnosoles en columnas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12</a:t>
            </a:fld>
            <a:endParaRPr lang="es-ES" noProof="0"/>
          </a:p>
        </p:txBody>
      </p:sp>
      <p:grpSp>
        <p:nvGrpSpPr>
          <p:cNvPr id="21" name="Grupo 20"/>
          <p:cNvGrpSpPr/>
          <p:nvPr/>
        </p:nvGrpSpPr>
        <p:grpSpPr>
          <a:xfrm>
            <a:off x="7386830" y="2232047"/>
            <a:ext cx="4114800" cy="969253"/>
            <a:chOff x="728818" y="4364387"/>
            <a:chExt cx="4043154" cy="1188256"/>
          </a:xfrm>
        </p:grpSpPr>
        <p:sp>
          <p:nvSpPr>
            <p:cNvPr id="5" name="Rectángulo redondeado 4"/>
            <p:cNvSpPr/>
            <p:nvPr/>
          </p:nvSpPr>
          <p:spPr>
            <a:xfrm>
              <a:off x="728818" y="4794997"/>
              <a:ext cx="1593668" cy="4702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2 g Tecnosol </a:t>
              </a:r>
              <a:endParaRPr lang="en-US" dirty="0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905636" y="4364387"/>
              <a:ext cx="1866336" cy="470263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99% S + 1% </a:t>
              </a:r>
              <a:r>
                <a:rPr lang="es-EC" dirty="0" err="1" smtClean="0"/>
                <a:t>NPs</a:t>
              </a:r>
              <a:endParaRPr lang="en-US" dirty="0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905636" y="5082380"/>
              <a:ext cx="1866336" cy="470263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 97% S + 3% </a:t>
              </a:r>
              <a:r>
                <a:rPr lang="es-EC" dirty="0" err="1" smtClean="0"/>
                <a:t>NPs</a:t>
              </a:r>
              <a:endParaRPr lang="en-US" dirty="0"/>
            </a:p>
          </p:txBody>
        </p:sp>
        <p:cxnSp>
          <p:nvCxnSpPr>
            <p:cNvPr id="9" name="Conector recto 8"/>
            <p:cNvCxnSpPr>
              <a:stCxn id="5" idx="3"/>
              <a:endCxn id="6" idx="1"/>
            </p:cNvCxnSpPr>
            <p:nvPr/>
          </p:nvCxnSpPr>
          <p:spPr>
            <a:xfrm flipV="1">
              <a:off x="2322486" y="4599519"/>
              <a:ext cx="583150" cy="4306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>
              <a:stCxn id="5" idx="3"/>
              <a:endCxn id="7" idx="1"/>
            </p:cNvCxnSpPr>
            <p:nvPr/>
          </p:nvCxnSpPr>
          <p:spPr>
            <a:xfrm>
              <a:off x="2322486" y="5030129"/>
              <a:ext cx="583150" cy="2873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8092460" y="1305909"/>
            <a:ext cx="3389668" cy="422449"/>
            <a:chOff x="8092460" y="1305909"/>
            <a:chExt cx="3389668" cy="422449"/>
          </a:xfrm>
        </p:grpSpPr>
        <p:sp>
          <p:nvSpPr>
            <p:cNvPr id="17" name="Rectángulo redondeado 16"/>
            <p:cNvSpPr/>
            <p:nvPr/>
          </p:nvSpPr>
          <p:spPr>
            <a:xfrm>
              <a:off x="8092460" y="1305909"/>
              <a:ext cx="1515288" cy="4160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100 ml relave</a:t>
              </a:r>
              <a:endParaRPr lang="en-US" dirty="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9824069" y="1305909"/>
              <a:ext cx="1658059" cy="4224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Q=0,50 ml/min</a:t>
              </a:r>
              <a:endParaRPr lang="en-US" dirty="0"/>
            </a:p>
          </p:txBody>
        </p:sp>
      </p:grp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4001"/>
              </p:ext>
            </p:extLst>
          </p:nvPr>
        </p:nvGraphicFramePr>
        <p:xfrm>
          <a:off x="5763044" y="4004797"/>
          <a:ext cx="5806221" cy="168249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492198">
                  <a:extLst>
                    <a:ext uri="{9D8B030D-6E8A-4147-A177-3AD203B41FA5}">
                      <a16:colId xmlns:a16="http://schemas.microsoft.com/office/drawing/2014/main" val="3273462731"/>
                    </a:ext>
                  </a:extLst>
                </a:gridCol>
                <a:gridCol w="1078796">
                  <a:extLst>
                    <a:ext uri="{9D8B030D-6E8A-4147-A177-3AD203B41FA5}">
                      <a16:colId xmlns:a16="http://schemas.microsoft.com/office/drawing/2014/main" val="1315716386"/>
                    </a:ext>
                  </a:extLst>
                </a:gridCol>
                <a:gridCol w="1078796">
                  <a:extLst>
                    <a:ext uri="{9D8B030D-6E8A-4147-A177-3AD203B41FA5}">
                      <a16:colId xmlns:a16="http://schemas.microsoft.com/office/drawing/2014/main" val="4004607671"/>
                    </a:ext>
                  </a:extLst>
                </a:gridCol>
                <a:gridCol w="1078796">
                  <a:extLst>
                    <a:ext uri="{9D8B030D-6E8A-4147-A177-3AD203B41FA5}">
                      <a16:colId xmlns:a16="http://schemas.microsoft.com/office/drawing/2014/main" val="2060473161"/>
                    </a:ext>
                  </a:extLst>
                </a:gridCol>
                <a:gridCol w="1077635">
                  <a:extLst>
                    <a:ext uri="{9D8B030D-6E8A-4147-A177-3AD203B41FA5}">
                      <a16:colId xmlns:a16="http://schemas.microsoft.com/office/drawing/2014/main" val="2220637124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Tratamientos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Zn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Pb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4001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1% NPs+99%</a:t>
                      </a:r>
                      <a:r>
                        <a:rPr lang="en-US" sz="1600" baseline="0" dirty="0" smtClean="0">
                          <a:effectLst/>
                        </a:rPr>
                        <a:t> 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60736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3% NPs+97%</a:t>
                      </a:r>
                      <a:r>
                        <a:rPr lang="en-US" sz="1600" baseline="0" dirty="0" smtClean="0">
                          <a:effectLst/>
                        </a:rPr>
                        <a:t> 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8776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Control </a:t>
                      </a:r>
                      <a:r>
                        <a:rPr lang="en-US" sz="1600" dirty="0" smtClean="0">
                          <a:effectLst/>
                        </a:rPr>
                        <a:t>– (99%)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682895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Control </a:t>
                      </a:r>
                      <a:r>
                        <a:rPr lang="en-US" sz="1600" dirty="0" smtClean="0">
                          <a:effectLst/>
                        </a:rPr>
                        <a:t>– (97%)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0803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Blanco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70351"/>
                  </a:ext>
                </a:extLst>
              </a:tr>
            </a:tbl>
          </a:graphicData>
        </a:graphic>
      </p:graphicFrame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618823" y="3605746"/>
            <a:ext cx="6062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5</a:t>
            </a:r>
            <a:r>
              <a:rPr lang="en-US" altLang="en-US" dirty="0" smtClean="0"/>
              <a:t> </a:t>
            </a:r>
            <a:r>
              <a:rPr kumimoji="0" lang="es-UY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Porcentajes de retención de metales con 2 g Tecnosol </a:t>
            </a:r>
            <a:endParaRPr kumimoji="0" lang="es-UY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4" y="1192050"/>
            <a:ext cx="5086805" cy="500947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4499762"/>
              </p:ext>
            </p:extLst>
          </p:nvPr>
        </p:nvGraphicFramePr>
        <p:xfrm>
          <a:off x="4546755" y="823379"/>
          <a:ext cx="3002811" cy="235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7550604" y="4575861"/>
            <a:ext cx="4006637" cy="2700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o 7"/>
          <p:cNvGrpSpPr/>
          <p:nvPr/>
        </p:nvGrpSpPr>
        <p:grpSpPr>
          <a:xfrm>
            <a:off x="7549564" y="4286445"/>
            <a:ext cx="4007679" cy="1108922"/>
            <a:chOff x="7549564" y="4286445"/>
            <a:chExt cx="4007679" cy="1108922"/>
          </a:xfrm>
        </p:grpSpPr>
        <p:sp>
          <p:nvSpPr>
            <p:cNvPr id="19" name="Rectángulo 18"/>
            <p:cNvSpPr/>
            <p:nvPr/>
          </p:nvSpPr>
          <p:spPr>
            <a:xfrm>
              <a:off x="7549566" y="4286445"/>
              <a:ext cx="4007677" cy="284873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7549565" y="4846045"/>
              <a:ext cx="4007677" cy="27459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7549564" y="5120640"/>
              <a:ext cx="4007677" cy="27472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45476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262181"/>
            <a:ext cx="11340000" cy="432000"/>
          </a:xfrm>
        </p:spPr>
        <p:txBody>
          <a:bodyPr/>
          <a:lstStyle/>
          <a:p>
            <a:r>
              <a:rPr lang="es-EC" dirty="0" smtClean="0"/>
              <a:t>Prueba de retención empleando Tecnosoles en columnas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13</a:t>
            </a:fld>
            <a:endParaRPr lang="es-ES" noProof="0"/>
          </a:p>
        </p:txBody>
      </p:sp>
      <p:sp>
        <p:nvSpPr>
          <p:cNvPr id="23" name="Rectángulo redondeado 22"/>
          <p:cNvSpPr/>
          <p:nvPr/>
        </p:nvSpPr>
        <p:spPr>
          <a:xfrm>
            <a:off x="1300489" y="1830644"/>
            <a:ext cx="1469728" cy="3880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10 g Tecnosol </a:t>
            </a:r>
            <a:endParaRPr lang="en-US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3308015" y="1475322"/>
            <a:ext cx="1721191" cy="38804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99% S + 1% </a:t>
            </a:r>
            <a:r>
              <a:rPr lang="es-EC" dirty="0" err="1" smtClean="0"/>
              <a:t>NPs</a:t>
            </a:r>
            <a:endParaRPr lang="en-US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3308015" y="2067780"/>
            <a:ext cx="1721191" cy="38804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97% S + 3% </a:t>
            </a:r>
            <a:r>
              <a:rPr lang="es-EC" dirty="0" err="1" smtClean="0"/>
              <a:t>NPs</a:t>
            </a:r>
            <a:endParaRPr lang="en-US" dirty="0"/>
          </a:p>
        </p:txBody>
      </p:sp>
      <p:cxnSp>
        <p:nvCxnSpPr>
          <p:cNvPr id="26" name="Conector recto 25"/>
          <p:cNvCxnSpPr>
            <a:stCxn id="23" idx="3"/>
            <a:endCxn id="24" idx="1"/>
          </p:cNvCxnSpPr>
          <p:nvPr/>
        </p:nvCxnSpPr>
        <p:spPr>
          <a:xfrm flipV="1">
            <a:off x="2770217" y="1669343"/>
            <a:ext cx="537798" cy="35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23" idx="3"/>
            <a:endCxn id="25" idx="1"/>
          </p:cNvCxnSpPr>
          <p:nvPr/>
        </p:nvCxnSpPr>
        <p:spPr>
          <a:xfrm>
            <a:off x="2770217" y="2024665"/>
            <a:ext cx="537798" cy="237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ángulo redondeado 27"/>
          <p:cNvSpPr/>
          <p:nvPr/>
        </p:nvSpPr>
        <p:spPr>
          <a:xfrm>
            <a:off x="6408067" y="931682"/>
            <a:ext cx="1697845" cy="376689"/>
          </a:xfrm>
          <a:prstGeom prst="round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r>
              <a:rPr lang="es-EC" dirty="0" smtClean="0"/>
              <a:t>00 ml relave</a:t>
            </a:r>
            <a:endParaRPr lang="en-US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6408067" y="1391807"/>
            <a:ext cx="1697845" cy="38219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400 ml relave</a:t>
            </a:r>
            <a:endParaRPr lang="en-US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8621246" y="1396687"/>
            <a:ext cx="2116423" cy="3724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</a:t>
            </a:r>
            <a:r>
              <a:rPr lang="es-EC" dirty="0" smtClean="0"/>
              <a:t> retención= 4,2 min </a:t>
            </a:r>
            <a:endParaRPr lang="en-US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8641808" y="1914996"/>
            <a:ext cx="1917979" cy="3411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Q</a:t>
            </a:r>
            <a:r>
              <a:rPr lang="es-EC" dirty="0" smtClean="0"/>
              <a:t>= 2,5 ml/min </a:t>
            </a:r>
            <a:endParaRPr lang="en-US" dirty="0"/>
          </a:p>
        </p:txBody>
      </p:sp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12670"/>
              </p:ext>
            </p:extLst>
          </p:nvPr>
        </p:nvGraphicFramePr>
        <p:xfrm>
          <a:off x="1933302" y="3281227"/>
          <a:ext cx="7276012" cy="31546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729682">
                  <a:extLst>
                    <a:ext uri="{9D8B030D-6E8A-4147-A177-3AD203B41FA5}">
                      <a16:colId xmlns:a16="http://schemas.microsoft.com/office/drawing/2014/main" val="1800016264"/>
                    </a:ext>
                  </a:extLst>
                </a:gridCol>
                <a:gridCol w="598089">
                  <a:extLst>
                    <a:ext uri="{9D8B030D-6E8A-4147-A177-3AD203B41FA5}">
                      <a16:colId xmlns:a16="http://schemas.microsoft.com/office/drawing/2014/main" val="8203325"/>
                    </a:ext>
                  </a:extLst>
                </a:gridCol>
                <a:gridCol w="598089">
                  <a:extLst>
                    <a:ext uri="{9D8B030D-6E8A-4147-A177-3AD203B41FA5}">
                      <a16:colId xmlns:a16="http://schemas.microsoft.com/office/drawing/2014/main" val="1661203331"/>
                    </a:ext>
                  </a:extLst>
                </a:gridCol>
                <a:gridCol w="599543">
                  <a:extLst>
                    <a:ext uri="{9D8B030D-6E8A-4147-A177-3AD203B41FA5}">
                      <a16:colId xmlns:a16="http://schemas.microsoft.com/office/drawing/2014/main" val="1003402527"/>
                    </a:ext>
                  </a:extLst>
                </a:gridCol>
                <a:gridCol w="599543">
                  <a:extLst>
                    <a:ext uri="{9D8B030D-6E8A-4147-A177-3AD203B41FA5}">
                      <a16:colId xmlns:a16="http://schemas.microsoft.com/office/drawing/2014/main" val="696872084"/>
                    </a:ext>
                  </a:extLst>
                </a:gridCol>
                <a:gridCol w="583536">
                  <a:extLst>
                    <a:ext uri="{9D8B030D-6E8A-4147-A177-3AD203B41FA5}">
                      <a16:colId xmlns:a16="http://schemas.microsoft.com/office/drawing/2014/main" val="2271642731"/>
                    </a:ext>
                  </a:extLst>
                </a:gridCol>
                <a:gridCol w="567530">
                  <a:extLst>
                    <a:ext uri="{9D8B030D-6E8A-4147-A177-3AD203B41FA5}">
                      <a16:colId xmlns:a16="http://schemas.microsoft.com/office/drawing/2014/main" val="4090651432"/>
                    </a:ext>
                  </a:extLst>
                </a:gridCol>
              </a:tblGrid>
              <a:tr h="2997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Tratamientos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</a:t>
                      </a:r>
                      <a:r>
                        <a:rPr lang="en-US" sz="1800" dirty="0" err="1">
                          <a:effectLst/>
                        </a:rPr>
                        <a:t>Remoción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02096"/>
                  </a:ext>
                </a:extLst>
              </a:tr>
              <a:tr h="299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294609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1% NPs + 99% </a:t>
                      </a:r>
                      <a:r>
                        <a:rPr lang="en-US" sz="1800" dirty="0" err="1">
                          <a:effectLst/>
                        </a:rPr>
                        <a:t>suelo</a:t>
                      </a:r>
                      <a:r>
                        <a:rPr lang="en-US" sz="1800" dirty="0">
                          <a:effectLst/>
                        </a:rPr>
                        <a:t> + 200 ml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720362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C- (99% </a:t>
                      </a:r>
                      <a:r>
                        <a:rPr lang="en-US" sz="1800" dirty="0" err="1">
                          <a:effectLst/>
                        </a:rPr>
                        <a:t>suelo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2212135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1% NPs + 99% suelo + 400 ml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9440737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C- (99% suelo)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791220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3% NPs + 97% suelo + 200 ml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694414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C- (97% suelo)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871522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3% NPs + 97% suelo + 400 ml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979505"/>
                  </a:ext>
                </a:extLst>
              </a:tr>
              <a:tr h="29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C- (97% suelo)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29139"/>
                  </a:ext>
                </a:extLst>
              </a:tr>
            </a:tbl>
          </a:graphicData>
        </a:graphic>
      </p:graphicFrame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933302" y="2906282"/>
            <a:ext cx="7485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UY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en-US" dirty="0" smtClean="0"/>
              <a:t> </a:t>
            </a:r>
            <a:r>
              <a:rPr kumimoji="0" lang="es-UY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Porcentajes de remoción de metales</a:t>
            </a:r>
            <a:r>
              <a:rPr kumimoji="0" lang="es-UY" alt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pesados con 10 g Tecnosol </a:t>
            </a:r>
            <a:endParaRPr kumimoji="0" lang="es-UY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408067" y="1879430"/>
            <a:ext cx="1697845" cy="376689"/>
          </a:xfrm>
          <a:prstGeom prst="round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r>
              <a:rPr lang="es-EC" dirty="0" smtClean="0"/>
              <a:t>00 ml relave</a:t>
            </a:r>
            <a:endParaRPr lang="en-US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6408067" y="2366086"/>
            <a:ext cx="1697845" cy="38219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400 ml relave</a:t>
            </a:r>
            <a:endParaRPr lang="en-US" dirty="0"/>
          </a:p>
        </p:txBody>
      </p:sp>
      <p:cxnSp>
        <p:nvCxnSpPr>
          <p:cNvPr id="11" name="Conector recto 10"/>
          <p:cNvCxnSpPr>
            <a:stCxn id="24" idx="3"/>
            <a:endCxn id="28" idx="1"/>
          </p:cNvCxnSpPr>
          <p:nvPr/>
        </p:nvCxnSpPr>
        <p:spPr>
          <a:xfrm flipV="1">
            <a:off x="5029206" y="1120027"/>
            <a:ext cx="1378861" cy="549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24" idx="3"/>
            <a:endCxn id="29" idx="1"/>
          </p:cNvCxnSpPr>
          <p:nvPr/>
        </p:nvCxnSpPr>
        <p:spPr>
          <a:xfrm flipV="1">
            <a:off x="5029206" y="1582904"/>
            <a:ext cx="1378861" cy="86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25" idx="3"/>
            <a:endCxn id="36" idx="1"/>
          </p:cNvCxnSpPr>
          <p:nvPr/>
        </p:nvCxnSpPr>
        <p:spPr>
          <a:xfrm flipV="1">
            <a:off x="5029206" y="2067775"/>
            <a:ext cx="1378861" cy="194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25" idx="3"/>
            <a:endCxn id="37" idx="1"/>
          </p:cNvCxnSpPr>
          <p:nvPr/>
        </p:nvCxnSpPr>
        <p:spPr>
          <a:xfrm>
            <a:off x="5029206" y="2261801"/>
            <a:ext cx="1378861" cy="295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lecha derecha 4"/>
          <p:cNvSpPr/>
          <p:nvPr/>
        </p:nvSpPr>
        <p:spPr>
          <a:xfrm>
            <a:off x="1257300" y="5150387"/>
            <a:ext cx="533400" cy="33565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/>
          <p:cNvGrpSpPr/>
          <p:nvPr/>
        </p:nvGrpSpPr>
        <p:grpSpPr>
          <a:xfrm>
            <a:off x="9379130" y="4164148"/>
            <a:ext cx="1147395" cy="2205810"/>
            <a:chOff x="9379130" y="4216400"/>
            <a:chExt cx="1147395" cy="2205810"/>
          </a:xfrm>
        </p:grpSpPr>
        <p:sp>
          <p:nvSpPr>
            <p:cNvPr id="4" name="Flecha derecha 3"/>
            <p:cNvSpPr/>
            <p:nvPr/>
          </p:nvSpPr>
          <p:spPr>
            <a:xfrm>
              <a:off x="9379130" y="4312558"/>
              <a:ext cx="261258" cy="209005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9379130" y="4941745"/>
              <a:ext cx="261258" cy="209005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echa derecha 31"/>
            <p:cNvSpPr/>
            <p:nvPr/>
          </p:nvSpPr>
          <p:spPr>
            <a:xfrm>
              <a:off x="9379130" y="5541805"/>
              <a:ext cx="261258" cy="209005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echa derecha 32"/>
            <p:cNvSpPr/>
            <p:nvPr/>
          </p:nvSpPr>
          <p:spPr>
            <a:xfrm>
              <a:off x="9379130" y="6153476"/>
              <a:ext cx="261258" cy="209005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9741988" y="4216400"/>
              <a:ext cx="784537" cy="4064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56%</a:t>
              </a:r>
              <a:endParaRPr lang="en-US" dirty="0"/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9741987" y="4823275"/>
              <a:ext cx="784537" cy="4064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4</a:t>
              </a:r>
              <a:r>
                <a:rPr lang="es-EC" dirty="0" smtClean="0"/>
                <a:t>6%</a:t>
              </a:r>
              <a:endParaRPr lang="en-US" dirty="0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9741986" y="5443107"/>
              <a:ext cx="784537" cy="4064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25%</a:t>
              </a:r>
              <a:endParaRPr lang="en-US" dirty="0"/>
            </a:p>
          </p:txBody>
        </p:sp>
        <p:sp>
          <p:nvSpPr>
            <p:cNvPr id="41" name="Rectángulo redondeado 40"/>
            <p:cNvSpPr/>
            <p:nvPr/>
          </p:nvSpPr>
          <p:spPr>
            <a:xfrm>
              <a:off x="9741986" y="6015810"/>
              <a:ext cx="784537" cy="4064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29%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97488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301370"/>
            <a:ext cx="11340000" cy="432000"/>
          </a:xfrm>
        </p:spPr>
        <p:txBody>
          <a:bodyPr/>
          <a:lstStyle/>
          <a:p>
            <a:r>
              <a:rPr lang="es-EC" dirty="0" smtClean="0"/>
              <a:t>Ensayo cinético de adsorción de metales pesados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14</a:t>
            </a:fld>
            <a:endParaRPr lang="es-ES" noProof="0"/>
          </a:p>
        </p:txBody>
      </p:sp>
      <p:sp>
        <p:nvSpPr>
          <p:cNvPr id="4" name="Rectángulo redondeado 3"/>
          <p:cNvSpPr/>
          <p:nvPr/>
        </p:nvSpPr>
        <p:spPr>
          <a:xfrm>
            <a:off x="458117" y="824809"/>
            <a:ext cx="2258950" cy="4341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Tratamiento eficiente</a:t>
            </a:r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22644" y="824809"/>
            <a:ext cx="3269143" cy="43417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3% </a:t>
            </a:r>
            <a:r>
              <a:rPr lang="es-EC" dirty="0" err="1" smtClean="0"/>
              <a:t>NPs</a:t>
            </a:r>
            <a:r>
              <a:rPr lang="es-EC" dirty="0" smtClean="0"/>
              <a:t> + 97% S + 200 ml relave</a:t>
            </a:r>
            <a:endParaRPr lang="en-US" dirty="0"/>
          </a:p>
        </p:txBody>
      </p:sp>
      <p:grpSp>
        <p:nvGrpSpPr>
          <p:cNvPr id="28" name="Grupo 27"/>
          <p:cNvGrpSpPr/>
          <p:nvPr/>
        </p:nvGrpSpPr>
        <p:grpSpPr>
          <a:xfrm>
            <a:off x="262181" y="1371598"/>
            <a:ext cx="11666188" cy="3352345"/>
            <a:chOff x="262181" y="1371598"/>
            <a:chExt cx="11666188" cy="3027962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433943174"/>
                </p:ext>
              </p:extLst>
            </p:nvPr>
          </p:nvGraphicFramePr>
          <p:xfrm>
            <a:off x="262181" y="1371598"/>
            <a:ext cx="5524662" cy="27077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806821" y="4052435"/>
              <a:ext cx="4435381" cy="30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s-UY" sz="1600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Figura 2</a:t>
              </a:r>
              <a:r>
                <a:rPr lang="es-UY" sz="1600" b="1" i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s-UY" sz="16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UY" sz="1600" dirty="0">
                  <a:ea typeface="Calibri" panose="020F0502020204030204" pitchFamily="34" charset="0"/>
                  <a:cs typeface="Times New Roman" panose="02020603050405020304" pitchFamily="18" charset="0"/>
                </a:rPr>
                <a:t>Remoción media de metales a 45 minutos </a:t>
              </a:r>
              <a:endParaRPr lang="en-US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Gráfico 7"/>
            <p:cNvGraphicFramePr/>
            <p:nvPr>
              <p:extLst>
                <p:ext uri="{D42A27DB-BD31-4B8C-83A1-F6EECF244321}">
                  <p14:modId xmlns:p14="http://schemas.microsoft.com/office/powerpoint/2010/main" val="3397707335"/>
                </p:ext>
              </p:extLst>
            </p:nvPr>
          </p:nvGraphicFramePr>
          <p:xfrm>
            <a:off x="5956662" y="1371598"/>
            <a:ext cx="5971707" cy="27077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ángulo 8"/>
            <p:cNvSpPr/>
            <p:nvPr/>
          </p:nvSpPr>
          <p:spPr>
            <a:xfrm>
              <a:off x="5929126" y="3976111"/>
              <a:ext cx="5999243" cy="423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UY" sz="1600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Figura 3</a:t>
              </a:r>
              <a:r>
                <a:rPr lang="es-UY" sz="1600" b="1" i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s-UY" sz="16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UY" sz="1600" dirty="0">
                  <a:ea typeface="Calibri" panose="020F0502020204030204" pitchFamily="34" charset="0"/>
                  <a:cs typeface="Times New Roman" panose="02020603050405020304" pitchFamily="18" charset="0"/>
                </a:rPr>
                <a:t>Rendimiento de adsorción de metales pesados a 45 minutos</a:t>
              </a:r>
              <a:endParaRPr lang="en-US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619799" y="4962337"/>
            <a:ext cx="8916298" cy="1213295"/>
            <a:chOff x="1619799" y="4857833"/>
            <a:chExt cx="8916298" cy="1213295"/>
          </a:xfrm>
        </p:grpSpPr>
        <p:sp>
          <p:nvSpPr>
            <p:cNvPr id="13" name="Pentágono 12"/>
            <p:cNvSpPr/>
            <p:nvPr/>
          </p:nvSpPr>
          <p:spPr>
            <a:xfrm>
              <a:off x="1864912" y="5509425"/>
              <a:ext cx="2416629" cy="561703"/>
            </a:xfrm>
            <a:prstGeom prst="homePlat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Remoción inmediata de 6 a 9 min</a:t>
              </a:r>
              <a:endParaRPr lang="en-US" dirty="0"/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4500439" y="5509425"/>
              <a:ext cx="2997642" cy="561703"/>
            </a:xfrm>
            <a:prstGeom prst="homePlat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Zn aumenta su capacidad de adsorción con el tiempo </a:t>
              </a:r>
              <a:endParaRPr lang="en-US" dirty="0"/>
            </a:p>
          </p:txBody>
        </p:sp>
        <p:sp>
          <p:nvSpPr>
            <p:cNvPr id="15" name="Pentágono 14"/>
            <p:cNvSpPr/>
            <p:nvPr/>
          </p:nvSpPr>
          <p:spPr>
            <a:xfrm>
              <a:off x="7716979" y="5509424"/>
              <a:ext cx="2819118" cy="561703"/>
            </a:xfrm>
            <a:prstGeom prst="homePlat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Tecnosol se satura y deja de adsorber</a:t>
              </a:r>
              <a:endParaRPr lang="en-US" dirty="0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1619799" y="4859385"/>
              <a:ext cx="561703" cy="3004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Cu</a:t>
              </a:r>
              <a:endParaRPr lang="en-US" dirty="0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2309054" y="4859385"/>
              <a:ext cx="561703" cy="3004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Cd</a:t>
              </a:r>
              <a:endParaRPr lang="en-US" dirty="0"/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2998309" y="4859385"/>
              <a:ext cx="561703" cy="3004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Pb</a:t>
              </a:r>
              <a:endParaRPr lang="en-US" dirty="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687564" y="4857833"/>
              <a:ext cx="561703" cy="3004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As</a:t>
              </a:r>
              <a:endParaRPr lang="en-US" dirty="0"/>
            </a:p>
          </p:txBody>
        </p:sp>
        <p:cxnSp>
          <p:nvCxnSpPr>
            <p:cNvPr id="20" name="Conector recto 19"/>
            <p:cNvCxnSpPr>
              <a:stCxn id="10" idx="2"/>
              <a:endCxn id="13" idx="0"/>
            </p:cNvCxnSpPr>
            <p:nvPr/>
          </p:nvCxnSpPr>
          <p:spPr>
            <a:xfrm>
              <a:off x="1900651" y="5159831"/>
              <a:ext cx="1032150" cy="3495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>
              <a:stCxn id="16" idx="2"/>
              <a:endCxn id="13" idx="0"/>
            </p:cNvCxnSpPr>
            <p:nvPr/>
          </p:nvCxnSpPr>
          <p:spPr>
            <a:xfrm>
              <a:off x="2589906" y="5159831"/>
              <a:ext cx="342895" cy="3495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17" idx="2"/>
              <a:endCxn id="13" idx="0"/>
            </p:cNvCxnSpPr>
            <p:nvPr/>
          </p:nvCxnSpPr>
          <p:spPr>
            <a:xfrm flipH="1">
              <a:off x="2932801" y="5159831"/>
              <a:ext cx="346360" cy="3495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>
              <a:stCxn id="18" idx="2"/>
              <a:endCxn id="13" idx="0"/>
            </p:cNvCxnSpPr>
            <p:nvPr/>
          </p:nvCxnSpPr>
          <p:spPr>
            <a:xfrm flipH="1">
              <a:off x="2932801" y="5158279"/>
              <a:ext cx="1035615" cy="3511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54026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Ensayo cinético de adsorción de metales pesados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15</a:t>
            </a:fld>
            <a:endParaRPr lang="es-ES" noProof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00720"/>
              </p:ext>
            </p:extLst>
          </p:nvPr>
        </p:nvGraphicFramePr>
        <p:xfrm>
          <a:off x="1738093" y="1643068"/>
          <a:ext cx="6530701" cy="283921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62626">
                  <a:extLst>
                    <a:ext uri="{9D8B030D-6E8A-4147-A177-3AD203B41FA5}">
                      <a16:colId xmlns:a16="http://schemas.microsoft.com/office/drawing/2014/main" val="831525891"/>
                    </a:ext>
                  </a:extLst>
                </a:gridCol>
                <a:gridCol w="817644">
                  <a:extLst>
                    <a:ext uri="{9D8B030D-6E8A-4147-A177-3AD203B41FA5}">
                      <a16:colId xmlns:a16="http://schemas.microsoft.com/office/drawing/2014/main" val="261823132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460567385"/>
                    </a:ext>
                  </a:extLst>
                </a:gridCol>
                <a:gridCol w="959673">
                  <a:extLst>
                    <a:ext uri="{9D8B030D-6E8A-4147-A177-3AD203B41FA5}">
                      <a16:colId xmlns:a16="http://schemas.microsoft.com/office/drawing/2014/main" val="2491869915"/>
                    </a:ext>
                  </a:extLst>
                </a:gridCol>
                <a:gridCol w="705656">
                  <a:extLst>
                    <a:ext uri="{9D8B030D-6E8A-4147-A177-3AD203B41FA5}">
                      <a16:colId xmlns:a16="http://schemas.microsoft.com/office/drawing/2014/main" val="1581858458"/>
                    </a:ext>
                  </a:extLst>
                </a:gridCol>
                <a:gridCol w="1090628">
                  <a:extLst>
                    <a:ext uri="{9D8B030D-6E8A-4147-A177-3AD203B41FA5}">
                      <a16:colId xmlns:a16="http://schemas.microsoft.com/office/drawing/2014/main" val="3650573358"/>
                    </a:ext>
                  </a:extLst>
                </a:gridCol>
                <a:gridCol w="1234301">
                  <a:extLst>
                    <a:ext uri="{9D8B030D-6E8A-4147-A177-3AD203B41FA5}">
                      <a16:colId xmlns:a16="http://schemas.microsoft.com/office/drawing/2014/main" val="2329736201"/>
                    </a:ext>
                  </a:extLst>
                </a:gridCol>
              </a:tblGrid>
              <a:tr h="590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Metales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Orden cero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Primer orden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Segundo orden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Tercer orden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Pseudo primer orden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Pseudo </a:t>
                      </a:r>
                      <a:r>
                        <a:rPr lang="en-US" sz="1800" dirty="0" err="1">
                          <a:effectLst/>
                        </a:rPr>
                        <a:t>segundo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orden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123440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0,599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0,752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008955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0,303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0,365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0,434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0,999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883094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0,985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0,845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0,694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0,979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231110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0,995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140129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0,740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407436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0,082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0,997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035714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211" y="1186086"/>
            <a:ext cx="76671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7</a:t>
            </a:r>
            <a:r>
              <a:rPr lang="en-US" altLang="en-US" dirty="0" smtClean="0"/>
              <a:t> </a:t>
            </a:r>
            <a:r>
              <a:rPr kumimoji="0" lang="es-UY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Coeficientes de correlación (R2) en ajustes de modelos cinéticos a 45 min</a:t>
            </a:r>
            <a:endParaRPr kumimoji="0" lang="es-UY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550567" y="4754596"/>
            <a:ext cx="4336869" cy="1413657"/>
            <a:chOff x="1423858" y="4598127"/>
            <a:chExt cx="4336869" cy="1413657"/>
          </a:xfrm>
        </p:grpSpPr>
        <p:sp>
          <p:nvSpPr>
            <p:cNvPr id="10" name="Rectángulo 9"/>
            <p:cNvSpPr/>
            <p:nvPr/>
          </p:nvSpPr>
          <p:spPr>
            <a:xfrm>
              <a:off x="1423858" y="4598127"/>
              <a:ext cx="2481943" cy="4049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err="1" smtClean="0"/>
                <a:t>Simonin</a:t>
              </a:r>
              <a:r>
                <a:rPr lang="es-MX" dirty="0" smtClean="0"/>
                <a:t> (2016)</a:t>
              </a:r>
              <a:endParaRPr lang="en-U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503722" y="5102481"/>
              <a:ext cx="2394856" cy="4049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La etapa de adsorción </a:t>
              </a:r>
              <a:endParaRPr lang="en-US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278784" y="5606835"/>
              <a:ext cx="2481943" cy="404949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Controla el proceso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29692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Isotermas de adsorción en Tecnosoles 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16</a:t>
            </a:fld>
            <a:endParaRPr lang="es-ES" noProof="0"/>
          </a:p>
        </p:txBody>
      </p:sp>
      <p:sp>
        <p:nvSpPr>
          <p:cNvPr id="4" name="Pentágono 3"/>
          <p:cNvSpPr/>
          <p:nvPr/>
        </p:nvSpPr>
        <p:spPr>
          <a:xfrm>
            <a:off x="600891" y="1123406"/>
            <a:ext cx="1802675" cy="50945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Metal modelo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2530684" y="1123406"/>
            <a:ext cx="914399" cy="50945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Zn</a:t>
            </a:r>
            <a:endParaRPr 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600891" y="1820174"/>
            <a:ext cx="10895478" cy="3405914"/>
            <a:chOff x="1170857" y="2063932"/>
            <a:chExt cx="9330840" cy="2852917"/>
          </a:xfrm>
        </p:grpSpPr>
        <p:graphicFrame>
          <p:nvGraphicFramePr>
            <p:cNvPr id="10" name="Gráfico 9"/>
            <p:cNvGraphicFramePr/>
            <p:nvPr>
              <p:extLst>
                <p:ext uri="{D42A27DB-BD31-4B8C-83A1-F6EECF244321}">
                  <p14:modId xmlns:p14="http://schemas.microsoft.com/office/powerpoint/2010/main" val="1639070924"/>
                </p:ext>
              </p:extLst>
            </p:nvPr>
          </p:nvGraphicFramePr>
          <p:xfrm>
            <a:off x="1170857" y="2063932"/>
            <a:ext cx="4665420" cy="2442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Gráfico 11"/>
            <p:cNvGraphicFramePr/>
            <p:nvPr>
              <p:extLst>
                <p:ext uri="{D42A27DB-BD31-4B8C-83A1-F6EECF244321}">
                  <p14:modId xmlns:p14="http://schemas.microsoft.com/office/powerpoint/2010/main" val="4085579991"/>
                </p:ext>
              </p:extLst>
            </p:nvPr>
          </p:nvGraphicFramePr>
          <p:xfrm>
            <a:off x="5836277" y="2063932"/>
            <a:ext cx="4665420" cy="2442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ángulo 12"/>
            <p:cNvSpPr/>
            <p:nvPr/>
          </p:nvSpPr>
          <p:spPr>
            <a:xfrm>
              <a:off x="1170857" y="4607483"/>
              <a:ext cx="9330840" cy="309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s-UY" b="1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Figura </a:t>
              </a:r>
              <a:r>
                <a:rPr lang="es-UY" b="1" i="1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s-UY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UY" dirty="0">
                  <a:ea typeface="Calibri" panose="020F0502020204030204" pitchFamily="34" charset="0"/>
                  <a:cs typeface="Times New Roman" panose="02020603050405020304" pitchFamily="18" charset="0"/>
                </a:rPr>
                <a:t>Ajuste lineal de los modelos </a:t>
              </a:r>
              <a:r>
                <a:rPr lang="es-UY" dirty="0" err="1" smtClean="0">
                  <a:ea typeface="Calibri" panose="020F0502020204030204" pitchFamily="34" charset="0"/>
                  <a:cs typeface="Times New Roman" panose="02020603050405020304" pitchFamily="18" charset="0"/>
                </a:rPr>
                <a:t>Langmuir</a:t>
              </a:r>
              <a:r>
                <a:rPr lang="es-UY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UY" dirty="0">
                  <a:ea typeface="Calibri" panose="020F0502020204030204" pitchFamily="34" charset="0"/>
                  <a:cs typeface="Times New Roman" panose="02020603050405020304" pitchFamily="18" charset="0"/>
                </a:rPr>
                <a:t>y </a:t>
              </a:r>
              <a:r>
                <a:rPr lang="es-UY" dirty="0" err="1" smtClean="0">
                  <a:ea typeface="Calibri" panose="020F0502020204030204" pitchFamily="34" charset="0"/>
                  <a:cs typeface="Times New Roman" panose="02020603050405020304" pitchFamily="18" charset="0"/>
                </a:rPr>
                <a:t>Freundlich</a:t>
              </a:r>
              <a:endPara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4299689" y="5525176"/>
            <a:ext cx="3604621" cy="50945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q</a:t>
            </a:r>
            <a:r>
              <a:rPr lang="es-ES" sz="2000" baseline="-25000" dirty="0" err="1"/>
              <a:t>m</a:t>
            </a:r>
            <a:r>
              <a:rPr lang="es-ES" sz="2000" dirty="0"/>
              <a:t>= 4,67 mg de Zn/g de Tecnosol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6501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150341"/>
            <a:ext cx="5640987" cy="2577029"/>
          </a:xfrm>
        </p:spPr>
        <p:txBody>
          <a:bodyPr rtlCol="0" anchor="ctr"/>
          <a:lstStyle/>
          <a:p>
            <a:pPr rtl="0"/>
            <a:r>
              <a:rPr lang="es-ES" sz="4200" dirty="0" smtClean="0"/>
              <a:t>Tecnosoles en columnas y con velocidad de agitación</a:t>
            </a:r>
            <a:endParaRPr lang="es-ES" sz="4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17</a:t>
            </a:fld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08946"/>
              </p:ext>
            </p:extLst>
          </p:nvPr>
        </p:nvGraphicFramePr>
        <p:xfrm>
          <a:off x="5826035" y="1056793"/>
          <a:ext cx="6102333" cy="324493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92117">
                  <a:extLst>
                    <a:ext uri="{9D8B030D-6E8A-4147-A177-3AD203B41FA5}">
                      <a16:colId xmlns:a16="http://schemas.microsoft.com/office/drawing/2014/main" val="1616289421"/>
                    </a:ext>
                  </a:extLst>
                </a:gridCol>
                <a:gridCol w="764051">
                  <a:extLst>
                    <a:ext uri="{9D8B030D-6E8A-4147-A177-3AD203B41FA5}">
                      <a16:colId xmlns:a16="http://schemas.microsoft.com/office/drawing/2014/main" val="3220780881"/>
                    </a:ext>
                  </a:extLst>
                </a:gridCol>
                <a:gridCol w="1090678">
                  <a:extLst>
                    <a:ext uri="{9D8B030D-6E8A-4147-A177-3AD203B41FA5}">
                      <a16:colId xmlns:a16="http://schemas.microsoft.com/office/drawing/2014/main" val="2831115857"/>
                    </a:ext>
                  </a:extLst>
                </a:gridCol>
                <a:gridCol w="859017">
                  <a:extLst>
                    <a:ext uri="{9D8B030D-6E8A-4147-A177-3AD203B41FA5}">
                      <a16:colId xmlns:a16="http://schemas.microsoft.com/office/drawing/2014/main" val="1317557894"/>
                    </a:ext>
                  </a:extLst>
                </a:gridCol>
                <a:gridCol w="1365509">
                  <a:extLst>
                    <a:ext uri="{9D8B030D-6E8A-4147-A177-3AD203B41FA5}">
                      <a16:colId xmlns:a16="http://schemas.microsoft.com/office/drawing/2014/main" val="3057632979"/>
                    </a:ext>
                  </a:extLst>
                </a:gridCol>
                <a:gridCol w="930961">
                  <a:extLst>
                    <a:ext uri="{9D8B030D-6E8A-4147-A177-3AD203B41FA5}">
                      <a16:colId xmlns:a16="http://schemas.microsoft.com/office/drawing/2014/main" val="3187232407"/>
                    </a:ext>
                  </a:extLst>
                </a:gridCol>
              </a:tblGrid>
              <a:tr h="42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Por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columnas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Por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velocidad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agitación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4268442"/>
                  </a:ext>
                </a:extLst>
              </a:tr>
              <a:tr h="851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Parámetros (mg/l)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[Ci] relave (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mg/L)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[C] promedio 3% </a:t>
                      </a:r>
                      <a:r>
                        <a:rPr lang="es-EC" sz="1400" dirty="0" err="1">
                          <a:effectLst/>
                          <a:latin typeface="+mn-lt"/>
                        </a:rPr>
                        <a:t>NPs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 + 97% 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S 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+ </a:t>
                      </a:r>
                      <a:endParaRPr lang="es-EC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+mn-lt"/>
                        </a:rPr>
                        <a:t>200 </a:t>
                      </a:r>
                      <a:r>
                        <a:rPr lang="es-EC" sz="1400" dirty="0" err="1" smtClean="0">
                          <a:effectLst/>
                          <a:latin typeface="+mn-lt"/>
                        </a:rPr>
                        <a:t>mL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[Ci] relave (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mg/L)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[C] promedio a 45 minutos con 3% </a:t>
                      </a:r>
                      <a:r>
                        <a:rPr lang="es-EC" sz="1400" dirty="0" err="1">
                          <a:effectLst/>
                          <a:latin typeface="+mn-lt"/>
                        </a:rPr>
                        <a:t>NPs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 + 97% 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S </a:t>
                      </a:r>
                      <a:r>
                        <a:rPr lang="es-EC" sz="1400" dirty="0">
                          <a:effectLst/>
                          <a:latin typeface="+mn-lt"/>
                        </a:rPr>
                        <a:t>+ 200 </a:t>
                      </a:r>
                      <a:r>
                        <a:rPr lang="es-EC" sz="1400" dirty="0" err="1" smtClean="0">
                          <a:effectLst/>
                          <a:latin typeface="+mn-lt"/>
                        </a:rPr>
                        <a:t>mL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Límite máximo permisible 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n-lt"/>
                        </a:rPr>
                        <a:t>(</a:t>
                      </a:r>
                      <a:r>
                        <a:rPr lang="es-EC" sz="1400" dirty="0" smtClean="0">
                          <a:effectLst/>
                          <a:latin typeface="+mn-lt"/>
                        </a:rPr>
                        <a:t>mg/L)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116735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Cu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3,48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3,19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6811971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0,20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1480258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Zn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20,06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10,05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20,23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6,60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2776551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Pb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0,57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0,55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0,20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6533361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0,14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733963"/>
                  </a:ext>
                </a:extLst>
              </a:tr>
              <a:tr h="28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0,00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0,10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74282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826035" y="380577"/>
            <a:ext cx="6230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UY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Tabla 8</a:t>
            </a:r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Y" sz="1600" i="1" dirty="0" smtClean="0">
                <a:ea typeface="Calibri" panose="020F0502020204030204" pitchFamily="34" charset="0"/>
              </a:rPr>
              <a:t>Comparación </a:t>
            </a:r>
            <a:r>
              <a:rPr lang="es-UY" sz="1600" i="1" dirty="0">
                <a:ea typeface="Calibri" panose="020F0502020204030204" pitchFamily="34" charset="0"/>
              </a:rPr>
              <a:t>de Tecnosoles en columnas y </a:t>
            </a:r>
            <a:r>
              <a:rPr lang="es-UY" sz="1600" i="1" dirty="0" smtClean="0">
                <a:ea typeface="Calibri" panose="020F0502020204030204" pitchFamily="34" charset="0"/>
              </a:rPr>
              <a:t>con </a:t>
            </a:r>
            <a:r>
              <a:rPr lang="es-UY" sz="1600" i="1" dirty="0">
                <a:ea typeface="Calibri" panose="020F0502020204030204" pitchFamily="34" charset="0"/>
              </a:rPr>
              <a:t>velocidad de agitación</a:t>
            </a:r>
            <a:endParaRPr lang="en-US" sz="1600" dirty="0"/>
          </a:p>
        </p:txBody>
      </p:sp>
      <p:sp>
        <p:nvSpPr>
          <p:cNvPr id="11" name="Rectángulo 10"/>
          <p:cNvSpPr/>
          <p:nvPr/>
        </p:nvSpPr>
        <p:spPr>
          <a:xfrm>
            <a:off x="9307284" y="6278863"/>
            <a:ext cx="2024743" cy="42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/>
          <p:cNvGrpSpPr/>
          <p:nvPr/>
        </p:nvGrpSpPr>
        <p:grpSpPr>
          <a:xfrm>
            <a:off x="7089214" y="4698279"/>
            <a:ext cx="3460244" cy="1106333"/>
            <a:chOff x="7089214" y="4698279"/>
            <a:chExt cx="3460244" cy="1106333"/>
          </a:xfrm>
        </p:grpSpPr>
        <p:sp>
          <p:nvSpPr>
            <p:cNvPr id="13" name="Rectángulo redondeado 12"/>
            <p:cNvSpPr/>
            <p:nvPr/>
          </p:nvSpPr>
          <p:spPr>
            <a:xfrm>
              <a:off x="8979514" y="4698279"/>
              <a:ext cx="1569944" cy="110633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C" sz="1600" dirty="0" smtClean="0"/>
                <a:t>Rompimiento de </a:t>
              </a:r>
              <a:r>
                <a:rPr lang="es-EC" sz="1600" dirty="0" err="1" smtClean="0"/>
                <a:t>flóculos</a:t>
              </a:r>
              <a:r>
                <a:rPr lang="es-EC" sz="1600" dirty="0" smtClean="0"/>
                <a:t> </a:t>
              </a:r>
              <a:r>
                <a:rPr lang="es-MX" sz="1600" dirty="0"/>
                <a:t>(</a:t>
              </a:r>
              <a:r>
                <a:rPr lang="es-MX" sz="1600" dirty="0" err="1"/>
                <a:t>Duan</a:t>
              </a:r>
              <a:r>
                <a:rPr lang="es-MX" sz="1600" dirty="0"/>
                <a:t> </a:t>
              </a:r>
              <a:r>
                <a:rPr lang="es-MX" sz="1600" dirty="0" smtClean="0"/>
                <a:t>&amp; Gregory</a:t>
              </a:r>
              <a:r>
                <a:rPr lang="es-MX" sz="1600" dirty="0"/>
                <a:t>, 2003)</a:t>
              </a:r>
              <a:r>
                <a:rPr lang="es-EC" sz="1600" dirty="0" smtClean="0"/>
                <a:t>  </a:t>
              </a:r>
              <a:endParaRPr lang="en-US" sz="1600" dirty="0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7089214" y="5030742"/>
              <a:ext cx="1562949" cy="38387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+ turbulencia</a:t>
              </a:r>
              <a:endParaRPr lang="en-US" dirty="0"/>
            </a:p>
          </p:txBody>
        </p:sp>
      </p:grpSp>
      <p:pic>
        <p:nvPicPr>
          <p:cNvPr id="17" name="Marcador de posición de imagen 7" descr="Imagen del panel izquierdo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47" b="24347"/>
          <a:stretch/>
        </p:blipFill>
        <p:spPr>
          <a:xfrm>
            <a:off x="84000" y="86714"/>
            <a:ext cx="5639933" cy="4063627"/>
          </a:xfrm>
          <a:prstGeom prst="rect">
            <a:avLst/>
          </a:prstGeom>
          <a:solidFill>
            <a:srgbClr val="333333"/>
          </a:solidFill>
        </p:spPr>
      </p:pic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369" y="160558"/>
            <a:ext cx="11340000" cy="432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18</a:t>
            </a:fld>
            <a:endParaRPr lang="es-ES" noProof="0"/>
          </a:p>
        </p:txBody>
      </p:sp>
      <p:sp>
        <p:nvSpPr>
          <p:cNvPr id="8" name="CuadroTexto 7"/>
          <p:cNvSpPr txBox="1"/>
          <p:nvPr/>
        </p:nvSpPr>
        <p:spPr>
          <a:xfrm>
            <a:off x="1123406" y="1502229"/>
            <a:ext cx="4376057" cy="28607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249117" y="627013"/>
            <a:ext cx="5866279" cy="3735981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El tratamiento más eficiente por columnas es de </a:t>
            </a:r>
            <a:r>
              <a:rPr lang="es-EC" dirty="0"/>
              <a:t>3</a:t>
            </a:r>
            <a:r>
              <a:rPr lang="es-EC" dirty="0" smtClean="0"/>
              <a:t>% </a:t>
            </a:r>
            <a:r>
              <a:rPr lang="es-EC" dirty="0" err="1"/>
              <a:t>NPs</a:t>
            </a:r>
            <a:r>
              <a:rPr lang="es-EC" dirty="0"/>
              <a:t> + </a:t>
            </a:r>
            <a:r>
              <a:rPr lang="es-EC" dirty="0" smtClean="0"/>
              <a:t>97% suelo </a:t>
            </a:r>
            <a:r>
              <a:rPr lang="es-EC" dirty="0"/>
              <a:t>+ 200 </a:t>
            </a:r>
            <a:r>
              <a:rPr lang="es-EC" dirty="0" err="1"/>
              <a:t>mL</a:t>
            </a:r>
            <a:r>
              <a:rPr lang="es-EC" dirty="0"/>
              <a:t> de relave, con el 70% de remoción media en un tiempo de retención de 4,2 </a:t>
            </a:r>
            <a:r>
              <a:rPr lang="es-EC" dirty="0" smtClean="0"/>
              <a:t>min. </a:t>
            </a:r>
            <a:r>
              <a:rPr lang="es-EC" dirty="0"/>
              <a:t>Aplicando una velocidad de agitación de 40 rpm la remoción media alcanza el 80% en 6 </a:t>
            </a:r>
            <a:r>
              <a:rPr lang="es-EC" dirty="0" smtClean="0"/>
              <a:t>min. </a:t>
            </a:r>
            <a:r>
              <a:rPr lang="es-EC" dirty="0"/>
              <a:t>Al llegar a los 30 </a:t>
            </a:r>
            <a:r>
              <a:rPr lang="es-EC" dirty="0" smtClean="0"/>
              <a:t>min </a:t>
            </a:r>
            <a:r>
              <a:rPr lang="es-EC" dirty="0"/>
              <a:t>se obtiene el 90% de remoción media. La remoción de Cu, Cd, Pb y As alcanzan los 6 </a:t>
            </a:r>
            <a:r>
              <a:rPr lang="es-EC" dirty="0" smtClean="0"/>
              <a:t>min </a:t>
            </a:r>
            <a:r>
              <a:rPr lang="es-EC" dirty="0"/>
              <a:t>en promedio, pasado este tiempo disminuye la adsorción. A diferencia de estos metales, la capacidad de adsorción del Zn se incrementa de 0,06 mg/g a 0,40 mg/g hasta los 45 </a:t>
            </a:r>
            <a:r>
              <a:rPr lang="es-EC" dirty="0" smtClean="0"/>
              <a:t>min. </a:t>
            </a:r>
            <a:r>
              <a:rPr lang="es-EC" dirty="0"/>
              <a:t>Asimismo, l</a:t>
            </a:r>
            <a:r>
              <a:rPr lang="es-ES" dirty="0"/>
              <a:t>a cinética de adsorción se ajustó al modelo de </a:t>
            </a:r>
            <a:r>
              <a:rPr lang="es-ES" dirty="0" err="1"/>
              <a:t>pseudo</a:t>
            </a:r>
            <a:r>
              <a:rPr lang="es-ES" dirty="0"/>
              <a:t> segundo orden, que quiere decir que la etapa de adsorción es la que controla el proceso. </a:t>
            </a:r>
            <a:endParaRPr lang="en-US" dirty="0"/>
          </a:p>
        </p:txBody>
      </p:sp>
      <p:sp>
        <p:nvSpPr>
          <p:cNvPr id="10" name="Proceso alternativo 9"/>
          <p:cNvSpPr/>
          <p:nvPr/>
        </p:nvSpPr>
        <p:spPr>
          <a:xfrm>
            <a:off x="6115397" y="627012"/>
            <a:ext cx="5868000" cy="3735981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La piscina de relave N°1 proveniente de la Planta de Beneficio Santa Mónica presenta altas concentraciones de 3,48 </a:t>
            </a:r>
            <a:r>
              <a:rPr lang="es-ES" dirty="0" smtClean="0"/>
              <a:t>mg Cu/L</a:t>
            </a:r>
            <a:r>
              <a:rPr lang="es-ES" dirty="0"/>
              <a:t>, 0,10 </a:t>
            </a:r>
            <a:r>
              <a:rPr lang="es-ES" dirty="0" smtClean="0"/>
              <a:t>mg Cd/L</a:t>
            </a:r>
            <a:r>
              <a:rPr lang="es-ES" dirty="0"/>
              <a:t>, 20,06 </a:t>
            </a:r>
            <a:r>
              <a:rPr lang="es-ES" dirty="0" smtClean="0"/>
              <a:t>mg Zn/L </a:t>
            </a:r>
            <a:r>
              <a:rPr lang="es-ES" dirty="0"/>
              <a:t>y 0,57 </a:t>
            </a:r>
            <a:r>
              <a:rPr lang="es-ES" dirty="0" smtClean="0"/>
              <a:t>mg Pb/L </a:t>
            </a:r>
            <a:r>
              <a:rPr lang="es-ES" dirty="0"/>
              <a:t>superando 3, 5, 4 y 3 veces respectivamente, </a:t>
            </a:r>
            <a:r>
              <a:rPr lang="es-UY" dirty="0"/>
              <a:t>los límites permitidos de descarga </a:t>
            </a:r>
            <a:r>
              <a:rPr lang="es-ES" dirty="0"/>
              <a:t>a un cuerpo de agua dulce, establecidos en el </a:t>
            </a:r>
            <a:r>
              <a:rPr lang="es-UY" dirty="0"/>
              <a:t>Acuerdo Ministerial 097.</a:t>
            </a:r>
            <a:endParaRPr lang="en-US" dirty="0"/>
          </a:p>
        </p:txBody>
      </p:sp>
      <p:sp>
        <p:nvSpPr>
          <p:cNvPr id="11" name="Proceso alternativo 10"/>
          <p:cNvSpPr/>
          <p:nvPr/>
        </p:nvSpPr>
        <p:spPr>
          <a:xfrm>
            <a:off x="249118" y="4362993"/>
            <a:ext cx="5866278" cy="2224197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Los Tecnosoles se ajustaron al modelo de isoterma de </a:t>
            </a:r>
            <a:r>
              <a:rPr lang="es-ES" dirty="0" err="1"/>
              <a:t>Langmuir</a:t>
            </a:r>
            <a:r>
              <a:rPr lang="es-ES" dirty="0"/>
              <a:t>, alcanzando una capacidad máxima de adsorción de 4,67 mg/g de Tecnosol. Esto quiere decir que la capacidad de adsorción de metales pesados se da en una </a:t>
            </a:r>
            <a:r>
              <a:rPr lang="es-ES" dirty="0" err="1"/>
              <a:t>monocapa</a:t>
            </a:r>
            <a:r>
              <a:rPr lang="es-ES" dirty="0"/>
              <a:t> en la superficie del Tecnosol. Siendo la misma en toda la superficie.</a:t>
            </a:r>
            <a:endParaRPr lang="en-US" dirty="0"/>
          </a:p>
        </p:txBody>
      </p:sp>
      <p:sp>
        <p:nvSpPr>
          <p:cNvPr id="12" name="Proceso alternativo 11"/>
          <p:cNvSpPr/>
          <p:nvPr/>
        </p:nvSpPr>
        <p:spPr>
          <a:xfrm>
            <a:off x="6115396" y="4362992"/>
            <a:ext cx="5868000" cy="2224198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/>
              <a:t>En comparación con los Tecnosoles elaborados previamente en el proyecto, este Tecnosol tiene menor capacidad de retención media del 20% debido a que no se modificó el pH del relave, pretendiendo asemejarse a las condiciones naturales.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96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 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19</a:t>
            </a:fld>
            <a:endParaRPr lang="es-ES" noProof="0"/>
          </a:p>
        </p:txBody>
      </p:sp>
      <p:sp>
        <p:nvSpPr>
          <p:cNvPr id="4" name="Llamada con línea 2 3"/>
          <p:cNvSpPr/>
          <p:nvPr/>
        </p:nvSpPr>
        <p:spPr>
          <a:xfrm>
            <a:off x="4402182" y="1123408"/>
            <a:ext cx="5199017" cy="1345474"/>
          </a:xfrm>
          <a:prstGeom prst="borderCallout2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Considerar velocidades de agitación, control de flujo y tiempo de retención para la aplicación en </a:t>
            </a:r>
            <a:r>
              <a:rPr lang="es-ES" sz="2000" dirty="0" smtClean="0">
                <a:solidFill>
                  <a:schemeClr val="tx1"/>
                </a:solidFill>
              </a:rPr>
              <a:t>campo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Llamada con línea 2 5"/>
          <p:cNvSpPr/>
          <p:nvPr/>
        </p:nvSpPr>
        <p:spPr>
          <a:xfrm>
            <a:off x="4402182" y="2636849"/>
            <a:ext cx="5199017" cy="1345474"/>
          </a:xfrm>
          <a:prstGeom prst="borderCallout2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Es indispensable comprobar la efectividad en campo y mejorar el Tecnosol incrementando suelo y </a:t>
            </a:r>
            <a:r>
              <a:rPr lang="es-ES" sz="2000" dirty="0" smtClean="0">
                <a:solidFill>
                  <a:schemeClr val="tx1"/>
                </a:solidFill>
              </a:rPr>
              <a:t>nanopartículas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Llamada con línea 2 7"/>
          <p:cNvSpPr/>
          <p:nvPr/>
        </p:nvSpPr>
        <p:spPr>
          <a:xfrm>
            <a:off x="4402182" y="4150290"/>
            <a:ext cx="5199017" cy="1345474"/>
          </a:xfrm>
          <a:prstGeom prst="borderCallout2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/>
              <a:t>Se propone aumentar Tecnosoles si se trabaja con grandes cantidades de volúmenes para no perder el rendimiento de </a:t>
            </a:r>
            <a:r>
              <a:rPr lang="es-ES" sz="2000" dirty="0" smtClean="0"/>
              <a:t>remoción de metales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455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5" y="1955428"/>
            <a:ext cx="4436683" cy="33275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9300754" y="6155190"/>
            <a:ext cx="2024743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3789154" y="1221378"/>
            <a:ext cx="3330104" cy="431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sobre todo la artesanal 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32000" y="1221378"/>
            <a:ext cx="2781463" cy="431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Las operaciones extractivas </a:t>
            </a:r>
            <a:endParaRPr lang="en-US" dirty="0"/>
          </a:p>
        </p:txBody>
      </p:sp>
      <p:cxnSp>
        <p:nvCxnSpPr>
          <p:cNvPr id="8" name="Conector recto de flecha 7"/>
          <p:cNvCxnSpPr>
            <a:stCxn id="6" idx="3"/>
            <a:endCxn id="5" idx="1"/>
          </p:cNvCxnSpPr>
          <p:nvPr/>
        </p:nvCxnSpPr>
        <p:spPr>
          <a:xfrm>
            <a:off x="3213463" y="1436915"/>
            <a:ext cx="5756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635702" y="1221378"/>
            <a:ext cx="4003304" cy="431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</a:t>
            </a:r>
            <a:r>
              <a:rPr lang="es-EC" dirty="0" smtClean="0">
                <a:solidFill>
                  <a:schemeClr val="tx1"/>
                </a:solidFill>
              </a:rPr>
              <a:t>ltos niveles de contaminación ambiental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149833" y="2231901"/>
            <a:ext cx="2010755" cy="431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Impactos negativos</a:t>
            </a:r>
            <a:endParaRPr lang="en-US" dirty="0"/>
          </a:p>
        </p:txBody>
      </p:sp>
      <p:sp>
        <p:nvSpPr>
          <p:cNvPr id="14" name="Rectángulo 13"/>
          <p:cNvSpPr/>
          <p:nvPr/>
        </p:nvSpPr>
        <p:spPr>
          <a:xfrm>
            <a:off x="6239661" y="3048332"/>
            <a:ext cx="1195253" cy="609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Erosión del suelo</a:t>
            </a:r>
            <a:endParaRPr lang="en-US" dirty="0"/>
          </a:p>
        </p:txBody>
      </p:sp>
      <p:sp>
        <p:nvSpPr>
          <p:cNvPr id="21" name="Rectángulo 20"/>
          <p:cNvSpPr/>
          <p:nvPr/>
        </p:nvSpPr>
        <p:spPr>
          <a:xfrm>
            <a:off x="5055511" y="3982737"/>
            <a:ext cx="1521821" cy="687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Pérdida de biodiversidad</a:t>
            </a:r>
            <a:endParaRPr lang="en-US" dirty="0"/>
          </a:p>
        </p:txBody>
      </p:sp>
      <p:sp>
        <p:nvSpPr>
          <p:cNvPr id="22" name="Rectángulo 21"/>
          <p:cNvSpPr/>
          <p:nvPr/>
        </p:nvSpPr>
        <p:spPr>
          <a:xfrm>
            <a:off x="7239538" y="5246210"/>
            <a:ext cx="1893178" cy="68797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Degradación de la calidad del agua</a:t>
            </a:r>
            <a:endParaRPr lang="en-US" dirty="0"/>
          </a:p>
        </p:txBody>
      </p:sp>
      <p:cxnSp>
        <p:nvCxnSpPr>
          <p:cNvPr id="23" name="Conector recto de flecha 22"/>
          <p:cNvCxnSpPr>
            <a:endCxn id="9" idx="1"/>
          </p:cNvCxnSpPr>
          <p:nvPr/>
        </p:nvCxnSpPr>
        <p:spPr>
          <a:xfrm>
            <a:off x="7119258" y="1436915"/>
            <a:ext cx="5164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3" idx="1"/>
            <a:endCxn id="14" idx="0"/>
          </p:cNvCxnSpPr>
          <p:nvPr/>
        </p:nvCxnSpPr>
        <p:spPr>
          <a:xfrm rot="10800000" flipV="1">
            <a:off x="6837289" y="2447438"/>
            <a:ext cx="312545" cy="60089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14" idx="1"/>
            <a:endCxn id="21" idx="0"/>
          </p:cNvCxnSpPr>
          <p:nvPr/>
        </p:nvCxnSpPr>
        <p:spPr>
          <a:xfrm rot="10800000" flipV="1">
            <a:off x="5816423" y="3353317"/>
            <a:ext cx="423239" cy="6294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21" idx="2"/>
            <a:endCxn id="22" idx="0"/>
          </p:cNvCxnSpPr>
          <p:nvPr/>
        </p:nvCxnSpPr>
        <p:spPr>
          <a:xfrm rot="16200000" flipH="1">
            <a:off x="6713527" y="3773610"/>
            <a:ext cx="575494" cy="23697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9778377" y="3027074"/>
            <a:ext cx="2010755" cy="4310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son controlados</a:t>
            </a:r>
            <a:endParaRPr lang="en-US" dirty="0"/>
          </a:p>
        </p:txBody>
      </p:sp>
      <p:sp>
        <p:nvSpPr>
          <p:cNvPr id="68" name="Rectángulo 67"/>
          <p:cNvSpPr/>
          <p:nvPr/>
        </p:nvSpPr>
        <p:spPr>
          <a:xfrm>
            <a:off x="9778378" y="3780220"/>
            <a:ext cx="2010755" cy="56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planes de mitigación </a:t>
            </a:r>
            <a:endParaRPr lang="en-US" dirty="0"/>
          </a:p>
        </p:txBody>
      </p:sp>
      <p:sp>
        <p:nvSpPr>
          <p:cNvPr id="69" name="Rectángulo 68"/>
          <p:cNvSpPr/>
          <p:nvPr/>
        </p:nvSpPr>
        <p:spPr>
          <a:xfrm>
            <a:off x="9787481" y="4677107"/>
            <a:ext cx="2001652" cy="835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Planes de remediación del área</a:t>
            </a:r>
            <a:endParaRPr lang="en-US" dirty="0"/>
          </a:p>
        </p:txBody>
      </p:sp>
      <p:cxnSp>
        <p:nvCxnSpPr>
          <p:cNvPr id="73" name="Conector angular 72"/>
          <p:cNvCxnSpPr/>
          <p:nvPr/>
        </p:nvCxnSpPr>
        <p:spPr>
          <a:xfrm rot="16200000" flipH="1">
            <a:off x="9523244" y="1766563"/>
            <a:ext cx="1374622" cy="1146401"/>
          </a:xfrm>
          <a:prstGeom prst="bentConnector3">
            <a:avLst>
              <a:gd name="adj1" fmla="val 57942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>
            <a:stCxn id="67" idx="2"/>
            <a:endCxn id="68" idx="0"/>
          </p:cNvCxnSpPr>
          <p:nvPr/>
        </p:nvCxnSpPr>
        <p:spPr>
          <a:xfrm>
            <a:off x="10783755" y="3458148"/>
            <a:ext cx="1" cy="322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>
            <a:stCxn id="68" idx="2"/>
            <a:endCxn id="69" idx="0"/>
          </p:cNvCxnSpPr>
          <p:nvPr/>
        </p:nvCxnSpPr>
        <p:spPr>
          <a:xfrm>
            <a:off x="10783756" y="4349493"/>
            <a:ext cx="4551" cy="327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3" idx="3"/>
          </p:cNvCxnSpPr>
          <p:nvPr/>
        </p:nvCxnSpPr>
        <p:spPr>
          <a:xfrm flipH="1">
            <a:off x="9160588" y="2447438"/>
            <a:ext cx="626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6241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 descr="Una imagen de la naturaleza&#10;&#10;Descripción generada con confianza muy alta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>
          <a:xfrm>
            <a:off x="86715" y="73652"/>
            <a:ext cx="12018572" cy="668457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cxnSp>
        <p:nvCxnSpPr>
          <p:cNvPr id="5" name="Conector recto 4" descr="Línea divisoria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solidFill>
            <a:schemeClr val="tx1">
              <a:alpha val="9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" name="Imagen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" r="73346"/>
          <a:stretch/>
        </p:blipFill>
        <p:spPr>
          <a:xfrm>
            <a:off x="8162488" y="2412128"/>
            <a:ext cx="1149531" cy="1100189"/>
          </a:xfrm>
          <a:prstGeom prst="rect">
            <a:avLst/>
          </a:prstGeom>
          <a:noFill/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3774149"/>
            <a:ext cx="4738253" cy="136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392811"/>
            <a:ext cx="11340000" cy="432000"/>
          </a:xfrm>
        </p:spPr>
        <p:txBody>
          <a:bodyPr/>
          <a:lstStyle/>
          <a:p>
            <a:r>
              <a:rPr lang="es-EC" dirty="0" smtClean="0"/>
              <a:t>Conceptualización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9300754" y="6155190"/>
            <a:ext cx="2024743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18502275"/>
              </p:ext>
            </p:extLst>
          </p:nvPr>
        </p:nvGraphicFramePr>
        <p:xfrm>
          <a:off x="432003" y="1216853"/>
          <a:ext cx="6948511" cy="473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2"/>
          <a:stretch/>
        </p:blipFill>
        <p:spPr bwMode="auto">
          <a:xfrm>
            <a:off x="7511143" y="2102257"/>
            <a:ext cx="4417225" cy="307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241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Planteamiento del </a:t>
            </a:r>
            <a:r>
              <a:rPr lang="es-ES" dirty="0"/>
              <a:t>problema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5887" y="3475353"/>
            <a:ext cx="1964171" cy="1488536"/>
          </a:xfrm>
        </p:spPr>
        <p:txBody>
          <a:bodyPr rtlCol="0"/>
          <a:lstStyle/>
          <a:p>
            <a:r>
              <a:rPr lang="es-ES" sz="2000" dirty="0"/>
              <a:t>Falta información para pasar de la fase laboratorio a campo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3945" y="2216077"/>
            <a:ext cx="1964170" cy="889780"/>
          </a:xfrm>
        </p:spPr>
        <p:txBody>
          <a:bodyPr rtlCol="0"/>
          <a:lstStyle/>
          <a:p>
            <a:pPr rtl="0"/>
            <a:r>
              <a:rPr lang="es-ES" sz="2000" dirty="0" smtClean="0"/>
              <a:t>Desarrollo de una técnica nueva</a:t>
            </a:r>
            <a:endParaRPr lang="es-ES" sz="200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4872" y="2332309"/>
            <a:ext cx="1964171" cy="657316"/>
          </a:xfrm>
        </p:spPr>
        <p:txBody>
          <a:bodyPr rtlCol="0"/>
          <a:lstStyle/>
          <a:p>
            <a:pPr rtl="0"/>
            <a:r>
              <a:rPr lang="es-ES" sz="2000" dirty="0" smtClean="0"/>
              <a:t>Escasa información</a:t>
            </a:r>
            <a:endParaRPr lang="es-ES" sz="20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90800" y="2370422"/>
            <a:ext cx="1964170" cy="657316"/>
          </a:xfrm>
        </p:spPr>
        <p:txBody>
          <a:bodyPr rtlCol="0"/>
          <a:lstStyle/>
          <a:p>
            <a:pPr rtl="0"/>
            <a:r>
              <a:rPr lang="es-ES" sz="2000" dirty="0" smtClean="0"/>
              <a:t>Recopilación suficiente</a:t>
            </a:r>
            <a:endParaRPr lang="es-ES" sz="2000" dirty="0"/>
          </a:p>
        </p:txBody>
      </p:sp>
      <p:pic>
        <p:nvPicPr>
          <p:cNvPr id="67" name="Marcador de posición de imagen 66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" y="1907984"/>
            <a:ext cx="1505766" cy="1505966"/>
          </a:xfrm>
        </p:spPr>
      </p:pic>
      <p:pic>
        <p:nvPicPr>
          <p:cNvPr id="159" name="Marcador de posición de imagen 158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2" y="1946097"/>
            <a:ext cx="1505966" cy="1505966"/>
          </a:xfrm>
        </p:spPr>
      </p:pic>
      <p:pic>
        <p:nvPicPr>
          <p:cNvPr id="161" name="Marcador de posición de imagen 160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95" y="1946097"/>
            <a:ext cx="1433941" cy="1505966"/>
          </a:xfrm>
        </p:spPr>
      </p:pic>
      <p:sp>
        <p:nvSpPr>
          <p:cNvPr id="19" name="Marcador de texto 18"/>
          <p:cNvSpPr>
            <a:spLocks noGrp="1"/>
          </p:cNvSpPr>
          <p:nvPr>
            <p:ph type="body" sz="quarter" idx="27"/>
          </p:nvPr>
        </p:nvSpPr>
        <p:spPr>
          <a:xfrm>
            <a:off x="2103943" y="3475352"/>
            <a:ext cx="1964172" cy="1645291"/>
          </a:xfrm>
        </p:spPr>
        <p:txBody>
          <a:bodyPr/>
          <a:lstStyle/>
          <a:p>
            <a:r>
              <a:rPr lang="es-ES" sz="2000" dirty="0"/>
              <a:t>Tecnosoles para remediar aguas y </a:t>
            </a:r>
            <a:r>
              <a:rPr lang="es-ES" sz="2000" dirty="0" smtClean="0"/>
              <a:t>suelos</a:t>
            </a:r>
            <a:endParaRPr lang="en-US" sz="2000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9"/>
          </p:nvPr>
        </p:nvSpPr>
        <p:spPr>
          <a:xfrm>
            <a:off x="9790800" y="3475352"/>
            <a:ext cx="1981200" cy="1822805"/>
          </a:xfrm>
        </p:spPr>
        <p:txBody>
          <a:bodyPr/>
          <a:lstStyle/>
          <a:p>
            <a:r>
              <a:rPr lang="es-ES" sz="2000" dirty="0"/>
              <a:t>Remoción de metales pesados por parte del Tecnosol, en un prototipo a escala de laboratorio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9209313" y="6155190"/>
            <a:ext cx="2050869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32001" y="1230378"/>
            <a:ext cx="9643606" cy="4924812"/>
          </a:xfrm>
        </p:spPr>
        <p:txBody>
          <a:bodyPr/>
          <a:lstStyle/>
          <a:p>
            <a:pPr marL="0" indent="0">
              <a:buNone/>
            </a:pPr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</a:rPr>
              <a:t>Objetivo general</a:t>
            </a:r>
          </a:p>
          <a:p>
            <a:pPr marL="0" indent="0" algn="just">
              <a:buNone/>
            </a:pPr>
            <a:r>
              <a:rPr lang="es-ES" sz="2300" dirty="0">
                <a:solidFill>
                  <a:schemeClr val="tx1"/>
                </a:solidFill>
              </a:rPr>
              <a:t>Evaluar el comportamiento de retención de metales pesados empleando Tecnosoles combinado con nanopartículas </a:t>
            </a:r>
            <a:r>
              <a:rPr lang="es-ES" sz="2300" dirty="0" err="1">
                <a:solidFill>
                  <a:schemeClr val="tx1"/>
                </a:solidFill>
              </a:rPr>
              <a:t>multicomponente</a:t>
            </a:r>
            <a:r>
              <a:rPr lang="es-ES" sz="2300" dirty="0">
                <a:solidFill>
                  <a:schemeClr val="tx1"/>
                </a:solidFill>
              </a:rPr>
              <a:t> a nivel prototipo de laboratorio, para recuperar aguas contaminadas por relaves mineros en el Cantón </a:t>
            </a:r>
            <a:r>
              <a:rPr lang="es-ES" sz="2300" dirty="0" err="1">
                <a:solidFill>
                  <a:schemeClr val="tx1"/>
                </a:solidFill>
              </a:rPr>
              <a:t>Portovelo</a:t>
            </a:r>
            <a:r>
              <a:rPr lang="es-ES" sz="2300" dirty="0" smtClean="0">
                <a:solidFill>
                  <a:schemeClr val="tx1"/>
                </a:solidFill>
              </a:rPr>
              <a:t>.</a:t>
            </a:r>
            <a:endParaRPr lang="es-EC" sz="2300" dirty="0" smtClean="0"/>
          </a:p>
          <a:p>
            <a:pPr marL="0" indent="0">
              <a:buNone/>
            </a:pPr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</a:rPr>
              <a:t>Objetivos específicos</a:t>
            </a:r>
          </a:p>
          <a:p>
            <a:pPr lvl="0"/>
            <a:r>
              <a:rPr lang="es-ES" sz="2300" dirty="0">
                <a:solidFill>
                  <a:schemeClr val="tx1"/>
                </a:solidFill>
              </a:rPr>
              <a:t>Caracterizar el agua de relave obtenida en </a:t>
            </a:r>
            <a:r>
              <a:rPr lang="es-ES" sz="2300" dirty="0" err="1">
                <a:solidFill>
                  <a:schemeClr val="tx1"/>
                </a:solidFill>
              </a:rPr>
              <a:t>Portovelo</a:t>
            </a:r>
            <a:r>
              <a:rPr lang="es-ES" sz="2300" dirty="0">
                <a:solidFill>
                  <a:schemeClr val="tx1"/>
                </a:solidFill>
              </a:rPr>
              <a:t> midiendo la concentración de metales pesados, mediante el uso del espectrómetro de absorción atómica.</a:t>
            </a:r>
            <a:endParaRPr lang="en-US" sz="2300" dirty="0">
              <a:solidFill>
                <a:schemeClr val="tx1"/>
              </a:solidFill>
            </a:endParaRPr>
          </a:p>
          <a:p>
            <a:pPr lvl="0"/>
            <a:r>
              <a:rPr lang="es-ES" sz="2300" dirty="0">
                <a:solidFill>
                  <a:schemeClr val="tx1"/>
                </a:solidFill>
              </a:rPr>
              <a:t>Evaluar el comportamiento de retención de metales pesados (Cu, Pb, Cd, Zn, Cr y As) empleando isotermas de adsorción para determinar el rendimiento de los Tecnosoles. </a:t>
            </a:r>
            <a:endParaRPr lang="en-US" sz="2300" dirty="0">
              <a:solidFill>
                <a:schemeClr val="tx1"/>
              </a:solidFill>
            </a:endParaRPr>
          </a:p>
          <a:p>
            <a:pPr lvl="0"/>
            <a:r>
              <a:rPr lang="es-ES" sz="2300" dirty="0">
                <a:solidFill>
                  <a:schemeClr val="tx1"/>
                </a:solidFill>
              </a:rPr>
              <a:t>Comparar el comportamiento del Tecnosol elaborado en el presente estudio y en estudios anteriores</a:t>
            </a:r>
            <a:r>
              <a:rPr lang="es-ES" sz="2300" dirty="0"/>
              <a:t>.</a:t>
            </a:r>
            <a:endParaRPr lang="en-US" sz="23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32000" y="432000"/>
            <a:ext cx="8751189" cy="432000"/>
          </a:xfrm>
        </p:spPr>
        <p:txBody>
          <a:bodyPr/>
          <a:lstStyle/>
          <a:p>
            <a:r>
              <a:rPr lang="es-EC" dirty="0" smtClean="0"/>
              <a:t>Objetivos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grpSp>
        <p:nvGrpSpPr>
          <p:cNvPr id="5" name="Grupo 4" title="grupo de triángulos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10078160" y="138764"/>
            <a:ext cx="1850209" cy="1915995"/>
            <a:chOff x="9862160" y="831132"/>
            <a:chExt cx="1850209" cy="1915995"/>
          </a:xfrm>
        </p:grpSpPr>
        <p:sp>
          <p:nvSpPr>
            <p:cNvPr id="6" name="Forma libre: Forma 15" title="triángulo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7" name="Forma libre: Forma 16" title="triángulo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8" name="Forma libre: Forma 17" title="triángulo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Forma libre: Forma 18" title="triángulo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19" title="triángulo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1" name="Forma libre: Forma 20" title="triángulo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2" name="Forma libre: Forma 21" title="triángulo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3" name="Forma libre: Forma 22" title="triángulo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4" name="Forma libre: Forma 23" title="triángulo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Forma libre: Forma 24" title="triángulo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25" title="triángulo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7" name="Forma libre: Forma 26" title="triángulo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27" title="triángulo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9" name="Forma libre: Forma 28" title="triángulo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9209313" y="6155190"/>
            <a:ext cx="2050869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06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262181"/>
            <a:ext cx="11340000" cy="432000"/>
          </a:xfrm>
        </p:spPr>
        <p:txBody>
          <a:bodyPr/>
          <a:lstStyle/>
          <a:p>
            <a:pPr algn="ctr"/>
            <a:r>
              <a:rPr lang="es-EC" dirty="0" smtClean="0"/>
              <a:t>Muestreo de suelos y relaves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4" name="Rectángulo 3"/>
          <p:cNvSpPr/>
          <p:nvPr/>
        </p:nvSpPr>
        <p:spPr>
          <a:xfrm>
            <a:off x="9209313" y="6155190"/>
            <a:ext cx="2050869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89" y="733370"/>
            <a:ext cx="8412478" cy="59532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2000" y="901337"/>
            <a:ext cx="3068846" cy="692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es-ES" dirty="0" smtClean="0"/>
              <a:t>Relaves: 2 piscinas-Planta </a:t>
            </a:r>
            <a:r>
              <a:rPr lang="es-ES" dirty="0"/>
              <a:t>de Beneficio Santa Mónica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3051" y="5010993"/>
            <a:ext cx="3082840" cy="14812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uelos</a:t>
            </a:r>
            <a:r>
              <a:rPr lang="es-EC" dirty="0"/>
              <a:t>: </a:t>
            </a:r>
            <a:endParaRPr lang="es-EC" dirty="0" smtClean="0"/>
          </a:p>
          <a:p>
            <a:pPr algn="just"/>
            <a:r>
              <a:rPr lang="es-ES" dirty="0" smtClean="0"/>
              <a:t>1.- 3/08/2018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C" dirty="0" err="1"/>
              <a:t>Portovelo</a:t>
            </a:r>
            <a:endParaRPr lang="es-EC" dirty="0"/>
          </a:p>
          <a:p>
            <a:pPr algn="just"/>
            <a:r>
              <a:rPr lang="es-EC" dirty="0"/>
              <a:t>2</a:t>
            </a:r>
            <a:r>
              <a:rPr lang="es-EC" dirty="0" smtClean="0"/>
              <a:t>.- </a:t>
            </a:r>
            <a:r>
              <a:rPr lang="es-EC" dirty="0"/>
              <a:t>4/10/2018 </a:t>
            </a:r>
            <a:r>
              <a:rPr lang="es-EC" dirty="0" err="1" smtClean="0"/>
              <a:t>Catamayo</a:t>
            </a:r>
            <a:r>
              <a:rPr lang="es-EC" dirty="0" smtClean="0"/>
              <a:t> a 12 km del primer punto, vía Loja-</a:t>
            </a:r>
            <a:r>
              <a:rPr lang="es-EC" dirty="0" err="1" smtClean="0"/>
              <a:t>Catamayo</a:t>
            </a:r>
            <a:r>
              <a:rPr lang="es-EC" dirty="0" smtClean="0"/>
              <a:t>-</a:t>
            </a:r>
            <a:r>
              <a:rPr lang="es-EC" dirty="0" err="1" smtClean="0"/>
              <a:t>Portovelo</a:t>
            </a:r>
            <a:r>
              <a:rPr lang="es-EC" dirty="0" smtClean="0"/>
              <a:t> 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9" y="1674972"/>
            <a:ext cx="3239587" cy="32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411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942"/>
            <a:ext cx="11340000" cy="432000"/>
          </a:xfrm>
        </p:spPr>
        <p:txBody>
          <a:bodyPr rtlCol="0"/>
          <a:lstStyle/>
          <a:p>
            <a:pPr rtl="0"/>
            <a:r>
              <a:rPr lang="es-ES" dirty="0" smtClean="0"/>
              <a:t>Caracterización física del suelo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510179" y="1180412"/>
            <a:ext cx="1240246" cy="4393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Humedad </a:t>
            </a:r>
            <a:endParaRPr lang="en-US" dirty="0"/>
          </a:p>
        </p:txBody>
      </p:sp>
      <p:sp>
        <p:nvSpPr>
          <p:cNvPr id="9" name="Rectángulo redondeado 8"/>
          <p:cNvSpPr/>
          <p:nvPr/>
        </p:nvSpPr>
        <p:spPr>
          <a:xfrm>
            <a:off x="5558197" y="1170753"/>
            <a:ext cx="1684179" cy="4393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Granulometría  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895029" y="1162767"/>
            <a:ext cx="1684179" cy="45702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Límite líquido </a:t>
            </a:r>
            <a:endParaRPr lang="en-U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723825" y="1162767"/>
            <a:ext cx="1684179" cy="4393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Límite </a:t>
            </a:r>
            <a:r>
              <a:rPr lang="es-EC" dirty="0"/>
              <a:t>plástico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3324" y="757643"/>
            <a:ext cx="6531430" cy="313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600" dirty="0"/>
              <a:t>Laboratorio de Suelos y Asfaltos de la Universidad de las Fuerzas Armadas ESPE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576448" y="1110111"/>
            <a:ext cx="1762759" cy="4920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Conductividad eléctrica  </a:t>
            </a:r>
            <a:endParaRPr lang="en-U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9479267" y="1110111"/>
            <a:ext cx="1762759" cy="4920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Materia orgánica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481392" y="757643"/>
            <a:ext cx="4446977" cy="313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1600" dirty="0"/>
              <a:t>Centro de </a:t>
            </a:r>
            <a:r>
              <a:rPr lang="es-ES" sz="1600" dirty="0" err="1"/>
              <a:t>Nanociencia</a:t>
            </a:r>
            <a:r>
              <a:rPr lang="es-ES" sz="1600" dirty="0"/>
              <a:t> y Nanotecnología (CENCINAT)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7482"/>
              </p:ext>
            </p:extLst>
          </p:nvPr>
        </p:nvGraphicFramePr>
        <p:xfrm>
          <a:off x="289918" y="2237549"/>
          <a:ext cx="6087293" cy="18928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43647">
                  <a:extLst>
                    <a:ext uri="{9D8B030D-6E8A-4147-A177-3AD203B41FA5}">
                      <a16:colId xmlns:a16="http://schemas.microsoft.com/office/drawing/2014/main" val="544339298"/>
                    </a:ext>
                  </a:extLst>
                </a:gridCol>
                <a:gridCol w="1521823">
                  <a:extLst>
                    <a:ext uri="{9D8B030D-6E8A-4147-A177-3AD203B41FA5}">
                      <a16:colId xmlns:a16="http://schemas.microsoft.com/office/drawing/2014/main" val="2434155989"/>
                    </a:ext>
                  </a:extLst>
                </a:gridCol>
                <a:gridCol w="1521823">
                  <a:extLst>
                    <a:ext uri="{9D8B030D-6E8A-4147-A177-3AD203B41FA5}">
                      <a16:colId xmlns:a16="http://schemas.microsoft.com/office/drawing/2014/main" val="1428096339"/>
                    </a:ext>
                  </a:extLst>
                </a:gridCol>
              </a:tblGrid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Parámetros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S001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S002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521659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Humedad natural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1197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Límite líquido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 smtClean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15%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0317287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Límite plástico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 smtClean="0">
                          <a:effectLst/>
                        </a:rPr>
                        <a:t>38%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22%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3505739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Conductividad eléctrica </a:t>
                      </a:r>
                      <a:r>
                        <a:rPr lang="es-ES" sz="1800" dirty="0">
                          <a:effectLst/>
                        </a:rPr>
                        <a:t>(</a:t>
                      </a:r>
                      <a:r>
                        <a:rPr lang="es-ES" sz="1800" dirty="0" err="1">
                          <a:effectLst/>
                        </a:rPr>
                        <a:t>μs</a:t>
                      </a:r>
                      <a:r>
                        <a:rPr lang="es-ES" sz="1800" dirty="0">
                          <a:effectLst/>
                        </a:rPr>
                        <a:t>/cm)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13,12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33,95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033648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 smtClean="0">
                          <a:effectLst/>
                        </a:rPr>
                        <a:t>Materia orgánica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8,55%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4,35%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387457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9729" y="1839672"/>
            <a:ext cx="59690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1</a:t>
            </a:r>
            <a:r>
              <a:rPr lang="en-US" altLang="en-US" sz="1600" dirty="0"/>
              <a:t> </a:t>
            </a:r>
            <a:r>
              <a:rPr kumimoji="0" lang="es-UY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Resumen de los parámetros físicos entre el suelo S001 y S002</a:t>
            </a:r>
            <a:endParaRPr kumimoji="0" lang="es-UY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6377212" y="2677884"/>
            <a:ext cx="196362" cy="1254036"/>
            <a:chOff x="6599282" y="2860766"/>
            <a:chExt cx="611403" cy="1105988"/>
          </a:xfrm>
        </p:grpSpPr>
        <p:cxnSp>
          <p:nvCxnSpPr>
            <p:cNvPr id="30" name="Conector recto de flecha 29"/>
            <p:cNvCxnSpPr/>
            <p:nvPr/>
          </p:nvCxnSpPr>
          <p:spPr>
            <a:xfrm flipH="1">
              <a:off x="6599282" y="2860766"/>
              <a:ext cx="6114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7210685" y="2860766"/>
              <a:ext cx="0" cy="11059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 flipH="1">
              <a:off x="6599282" y="3966754"/>
              <a:ext cx="6114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ángulo 35"/>
          <p:cNvSpPr/>
          <p:nvPr/>
        </p:nvSpPr>
        <p:spPr>
          <a:xfrm>
            <a:off x="6651953" y="2856980"/>
            <a:ext cx="1109619" cy="5747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Baja fertilidad</a:t>
            </a:r>
            <a:endParaRPr lang="en-US" dirty="0"/>
          </a:p>
        </p:txBody>
      </p:sp>
      <p:grpSp>
        <p:nvGrpSpPr>
          <p:cNvPr id="1027" name="Grupo 1026"/>
          <p:cNvGrpSpPr/>
          <p:nvPr/>
        </p:nvGrpSpPr>
        <p:grpSpPr>
          <a:xfrm>
            <a:off x="1161746" y="4343352"/>
            <a:ext cx="2469714" cy="1410695"/>
            <a:chOff x="825594" y="4052805"/>
            <a:chExt cx="2469714" cy="1410695"/>
          </a:xfrm>
        </p:grpSpPr>
        <p:sp>
          <p:nvSpPr>
            <p:cNvPr id="37" name="Rectángulo 36"/>
            <p:cNvSpPr/>
            <p:nvPr/>
          </p:nvSpPr>
          <p:spPr>
            <a:xfrm>
              <a:off x="825594" y="4209558"/>
              <a:ext cx="744682" cy="28738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CE</a:t>
              </a:r>
              <a:endParaRPr lang="en-US" dirty="0"/>
            </a:p>
          </p:txBody>
        </p:sp>
        <p:cxnSp>
          <p:nvCxnSpPr>
            <p:cNvPr id="39" name="Conector recto de flecha 38"/>
            <p:cNvCxnSpPr>
              <a:stCxn id="37" idx="3"/>
            </p:cNvCxnSpPr>
            <p:nvPr/>
          </p:nvCxnSpPr>
          <p:spPr>
            <a:xfrm flipV="1">
              <a:off x="1570276" y="4353249"/>
              <a:ext cx="45793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ángulo 39"/>
            <p:cNvSpPr/>
            <p:nvPr/>
          </p:nvSpPr>
          <p:spPr>
            <a:xfrm>
              <a:off x="2028211" y="4052805"/>
              <a:ext cx="1121836" cy="5617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Suelos salinos</a:t>
              </a:r>
              <a:endParaRPr lang="en-US" dirty="0"/>
            </a:p>
          </p:txBody>
        </p:sp>
        <p:cxnSp>
          <p:nvCxnSpPr>
            <p:cNvPr id="42" name="Conector recto 41"/>
            <p:cNvCxnSpPr>
              <a:stCxn id="40" idx="2"/>
            </p:cNvCxnSpPr>
            <p:nvPr/>
          </p:nvCxnSpPr>
          <p:spPr>
            <a:xfrm>
              <a:off x="2589129" y="4614507"/>
              <a:ext cx="785" cy="418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/>
            <p:cNvSpPr/>
            <p:nvPr/>
          </p:nvSpPr>
          <p:spPr>
            <a:xfrm>
              <a:off x="1897597" y="4928012"/>
              <a:ext cx="1397711" cy="5354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CE </a:t>
              </a:r>
              <a:r>
                <a:rPr lang="es-EC" dirty="0" smtClean="0">
                  <a:sym typeface="Symbol" panose="05050102010706020507" pitchFamily="18" charset="2"/>
                </a:rPr>
                <a:t> 4 </a:t>
              </a:r>
              <a:r>
                <a:rPr lang="es-ES" dirty="0" err="1" smtClean="0"/>
                <a:t>μs</a:t>
              </a:r>
              <a:r>
                <a:rPr lang="es-ES" dirty="0" smtClean="0"/>
                <a:t>/cm</a:t>
              </a:r>
              <a:r>
                <a:rPr lang="es-EC" dirty="0" smtClean="0">
                  <a:sym typeface="Symbol" panose="05050102010706020507" pitchFamily="18" charset="2"/>
                </a:rPr>
                <a:t> </a:t>
              </a:r>
              <a:endParaRPr lang="en-US" dirty="0"/>
            </a:p>
          </p:txBody>
        </p:sp>
      </p:grpSp>
      <p:pic>
        <p:nvPicPr>
          <p:cNvPr id="1026" name="Imagen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2197350"/>
            <a:ext cx="3723541" cy="3443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152763" y="5754047"/>
            <a:ext cx="376119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1.</a:t>
            </a:r>
            <a:r>
              <a:rPr kumimoji="0" lang="es-UY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Triángulo de clasificación de suelos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28" name="Grupo 1027"/>
          <p:cNvGrpSpPr/>
          <p:nvPr/>
        </p:nvGrpSpPr>
        <p:grpSpPr>
          <a:xfrm>
            <a:off x="4589009" y="5075818"/>
            <a:ext cx="3196447" cy="1462441"/>
            <a:chOff x="4783539" y="4387863"/>
            <a:chExt cx="3196447" cy="1462441"/>
          </a:xfrm>
        </p:grpSpPr>
        <p:sp>
          <p:nvSpPr>
            <p:cNvPr id="49" name="Rectángulo 48"/>
            <p:cNvSpPr/>
            <p:nvPr/>
          </p:nvSpPr>
          <p:spPr>
            <a:xfrm>
              <a:off x="4783539" y="4494077"/>
              <a:ext cx="781232" cy="4225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ym typeface="Symbol" panose="05050102010706020507" pitchFamily="18" charset="2"/>
                </a:rPr>
                <a:t>S001 </a:t>
              </a:r>
              <a:endParaRPr lang="en-U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5969722" y="4387863"/>
              <a:ext cx="2010263" cy="6283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ym typeface="Symbol" panose="05050102010706020507" pitchFamily="18" charset="2"/>
                </a:rPr>
                <a:t>Clase textural de arcilla </a:t>
              </a:r>
              <a:endParaRPr lang="en-US" dirty="0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4783539" y="5324818"/>
              <a:ext cx="781232" cy="4225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ym typeface="Symbol" panose="05050102010706020507" pitchFamily="18" charset="2"/>
                </a:rPr>
                <a:t>S002 </a:t>
              </a:r>
              <a:endParaRPr lang="en-US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5969723" y="5221928"/>
              <a:ext cx="2010263" cy="6283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ym typeface="Symbol" panose="05050102010706020507" pitchFamily="18" charset="2"/>
                </a:rPr>
                <a:t>Clase textural de arcilla arenosa</a:t>
              </a:r>
              <a:endParaRPr lang="en-US" dirty="0"/>
            </a:p>
          </p:txBody>
        </p:sp>
        <p:cxnSp>
          <p:nvCxnSpPr>
            <p:cNvPr id="62" name="Conector recto de flecha 61"/>
            <p:cNvCxnSpPr>
              <a:stCxn id="49" idx="3"/>
              <a:endCxn id="50" idx="1"/>
            </p:cNvCxnSpPr>
            <p:nvPr/>
          </p:nvCxnSpPr>
          <p:spPr>
            <a:xfrm flipV="1">
              <a:off x="5564771" y="4702051"/>
              <a:ext cx="404951" cy="3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ector recto de flecha 66"/>
            <p:cNvCxnSpPr/>
            <p:nvPr/>
          </p:nvCxnSpPr>
          <p:spPr>
            <a:xfrm flipV="1">
              <a:off x="5559602" y="5536115"/>
              <a:ext cx="404951" cy="3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2" name="Flecha doblada hacia arriba 1031"/>
          <p:cNvSpPr/>
          <p:nvPr/>
        </p:nvSpPr>
        <p:spPr>
          <a:xfrm rot="10800000">
            <a:off x="6573574" y="4308092"/>
            <a:ext cx="1279437" cy="613954"/>
          </a:xfrm>
          <a:prstGeom prst="bentUpArrow">
            <a:avLst>
              <a:gd name="adj1" fmla="val 27128"/>
              <a:gd name="adj2" fmla="val 34574"/>
              <a:gd name="adj3" fmla="val 4202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249118"/>
            <a:ext cx="11340000" cy="432000"/>
          </a:xfrm>
        </p:spPr>
        <p:txBody>
          <a:bodyPr/>
          <a:lstStyle/>
          <a:p>
            <a:r>
              <a:rPr lang="es-EC" dirty="0" smtClean="0"/>
              <a:t>Caracterización química del suelo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12" name="Rectángulo 11"/>
          <p:cNvSpPr/>
          <p:nvPr/>
        </p:nvSpPr>
        <p:spPr>
          <a:xfrm>
            <a:off x="9288746" y="6177973"/>
            <a:ext cx="2024743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57359"/>
              </p:ext>
            </p:extLst>
          </p:nvPr>
        </p:nvGraphicFramePr>
        <p:xfrm>
          <a:off x="464661" y="1801010"/>
          <a:ext cx="7150984" cy="468567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53313">
                  <a:extLst>
                    <a:ext uri="{9D8B030D-6E8A-4147-A177-3AD203B41FA5}">
                      <a16:colId xmlns:a16="http://schemas.microsoft.com/office/drawing/2014/main" val="2638896699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2147297444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4087973247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3643312274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2534592998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2753095027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3845092998"/>
                    </a:ext>
                  </a:extLst>
                </a:gridCol>
                <a:gridCol w="813953">
                  <a:extLst>
                    <a:ext uri="{9D8B030D-6E8A-4147-A177-3AD203B41FA5}">
                      <a16:colId xmlns:a16="http://schemas.microsoft.com/office/drawing/2014/main" val="2586369374"/>
                    </a:ext>
                  </a:extLst>
                </a:gridCol>
              </a:tblGrid>
              <a:tr h="37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Fracciones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 (mg/Kg)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Cd (mg/Kg)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Zn (mg/Kg)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Cr (mg/Kg)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Pb (mg/Kg)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As (mg/Kg)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Fe (mg/Kg)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558876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F1: intercambiable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193918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0,39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0,57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0,61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2,39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2,51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3,85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627616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0,47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0,54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1,21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0,94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7,14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0,005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3,99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881804"/>
                  </a:ext>
                </a:extLst>
              </a:tr>
              <a:tr h="37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F2: unida a carbonatos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405684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0,95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0,54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1,33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2,54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4,96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4,42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060321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0,84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0,50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2,57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0,86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6,25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0,010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3,73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166817"/>
                  </a:ext>
                </a:extLst>
              </a:tr>
              <a:tr h="37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F3: unida a óxidos de Fe y Mn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739291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4,59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5,62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11,25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18,58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0,001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6397,00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372737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3,57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14,03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2,19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13,21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0,041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1863,80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869382"/>
                  </a:ext>
                </a:extLst>
              </a:tr>
              <a:tr h="37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F4: unida a materia orgánica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779705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3,33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0,03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1,16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7,01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11,81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124,48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306509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1,39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5,26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0,007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269,91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3176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F5: residual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3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7268362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2,29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0,05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1,49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4,76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5,88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0,002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1214,40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448914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6,91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0,00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17,11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29,86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1,46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0,151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4151,76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815156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S001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11,56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1,19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10,20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27,95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43,74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0,01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7744,14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400741"/>
                  </a:ext>
                </a:extLst>
              </a:tr>
              <a:tr h="18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S002</a:t>
                      </a: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13,18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1,05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40,18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33,85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28,06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0,21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6293,18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397482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999" y="1433364"/>
            <a:ext cx="7627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UY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2</a:t>
            </a:r>
            <a:r>
              <a:rPr lang="en-US" altLang="en-US" sz="1600" dirty="0"/>
              <a:t> </a:t>
            </a:r>
            <a:r>
              <a:rPr lang="es-UY" i="1" dirty="0"/>
              <a:t>Concentraciones de metales pesados medidos en las diferentes fracciones </a:t>
            </a:r>
            <a:endParaRPr kumimoji="0" lang="es-UY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Proceso 17"/>
          <p:cNvSpPr/>
          <p:nvPr/>
        </p:nvSpPr>
        <p:spPr>
          <a:xfrm>
            <a:off x="7871299" y="2532538"/>
            <a:ext cx="4057070" cy="354352"/>
          </a:xfrm>
          <a:prstGeom prst="flowChart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Acuerdo Ministerial 097 (Reforma al TULSMA)</a:t>
            </a:r>
            <a:endParaRPr lang="en-US" sz="1600" b="1" dirty="0"/>
          </a:p>
        </p:txBody>
      </p:sp>
      <p:grpSp>
        <p:nvGrpSpPr>
          <p:cNvPr id="48" name="Grupo 47"/>
          <p:cNvGrpSpPr/>
          <p:nvPr/>
        </p:nvGrpSpPr>
        <p:grpSpPr>
          <a:xfrm>
            <a:off x="8473113" y="3024248"/>
            <a:ext cx="3024566" cy="2015093"/>
            <a:chOff x="8473113" y="3154878"/>
            <a:chExt cx="3024566" cy="2015093"/>
          </a:xfrm>
        </p:grpSpPr>
        <p:sp>
          <p:nvSpPr>
            <p:cNvPr id="21" name="Proceso 20"/>
            <p:cNvSpPr/>
            <p:nvPr/>
          </p:nvSpPr>
          <p:spPr>
            <a:xfrm>
              <a:off x="8476803" y="3154878"/>
              <a:ext cx="2848693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Criterios de calidad del suelo</a:t>
              </a:r>
              <a:endParaRPr lang="en-US" dirty="0"/>
            </a:p>
          </p:txBody>
        </p:sp>
        <p:sp>
          <p:nvSpPr>
            <p:cNvPr id="22" name="Proceso 21"/>
            <p:cNvSpPr/>
            <p:nvPr/>
          </p:nvSpPr>
          <p:spPr>
            <a:xfrm>
              <a:off x="8473113" y="3698840"/>
              <a:ext cx="2852383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Límites máximos permisibles</a:t>
              </a:r>
              <a:endParaRPr lang="en-US" dirty="0"/>
            </a:p>
          </p:txBody>
        </p:sp>
        <p:sp>
          <p:nvSpPr>
            <p:cNvPr id="23" name="Proceso 22"/>
            <p:cNvSpPr/>
            <p:nvPr/>
          </p:nvSpPr>
          <p:spPr>
            <a:xfrm>
              <a:off x="8752113" y="4323604"/>
              <a:ext cx="1151512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Cadmio</a:t>
              </a:r>
              <a:endParaRPr lang="en-US" dirty="0"/>
            </a:p>
          </p:txBody>
        </p:sp>
        <p:sp>
          <p:nvSpPr>
            <p:cNvPr id="24" name="Proceso 23"/>
            <p:cNvSpPr/>
            <p:nvPr/>
          </p:nvSpPr>
          <p:spPr>
            <a:xfrm>
              <a:off x="8752113" y="4815619"/>
              <a:ext cx="1151512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Plomo</a:t>
              </a:r>
              <a:endParaRPr lang="en-US" dirty="0"/>
            </a:p>
          </p:txBody>
        </p:sp>
        <p:sp>
          <p:nvSpPr>
            <p:cNvPr id="25" name="Proceso 24"/>
            <p:cNvSpPr/>
            <p:nvPr/>
          </p:nvSpPr>
          <p:spPr>
            <a:xfrm>
              <a:off x="10093831" y="4323604"/>
              <a:ext cx="1403848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0,50 mg/kg</a:t>
              </a:r>
              <a:endParaRPr lang="en-US" dirty="0"/>
            </a:p>
          </p:txBody>
        </p:sp>
        <p:sp>
          <p:nvSpPr>
            <p:cNvPr id="26" name="Proceso 25"/>
            <p:cNvSpPr/>
            <p:nvPr/>
          </p:nvSpPr>
          <p:spPr>
            <a:xfrm>
              <a:off x="10095811" y="4814689"/>
              <a:ext cx="1401868" cy="354352"/>
            </a:xfrm>
            <a:prstGeom prst="flowChart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19 mg/kg</a:t>
              </a:r>
              <a:endParaRPr lang="en-US" dirty="0"/>
            </a:p>
          </p:txBody>
        </p:sp>
        <p:cxnSp>
          <p:nvCxnSpPr>
            <p:cNvPr id="28" name="Conector angular 27"/>
            <p:cNvCxnSpPr>
              <a:stCxn id="22" idx="1"/>
              <a:endCxn id="23" idx="1"/>
            </p:cNvCxnSpPr>
            <p:nvPr/>
          </p:nvCxnSpPr>
          <p:spPr>
            <a:xfrm rot="10800000" flipH="1" flipV="1">
              <a:off x="8473113" y="3876016"/>
              <a:ext cx="279000" cy="624764"/>
            </a:xfrm>
            <a:prstGeom prst="bentConnector3">
              <a:avLst>
                <a:gd name="adj1" fmla="val -819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angular 36"/>
            <p:cNvCxnSpPr>
              <a:stCxn id="22" idx="1"/>
              <a:endCxn id="24" idx="1"/>
            </p:cNvCxnSpPr>
            <p:nvPr/>
          </p:nvCxnSpPr>
          <p:spPr>
            <a:xfrm rot="10800000" flipH="1" flipV="1">
              <a:off x="8473113" y="3876015"/>
              <a:ext cx="279000" cy="1116779"/>
            </a:xfrm>
            <a:prstGeom prst="bentConnector3">
              <a:avLst>
                <a:gd name="adj1" fmla="val -819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6772842" y="5457358"/>
            <a:ext cx="3266173" cy="1012560"/>
            <a:chOff x="6772842" y="5457358"/>
            <a:chExt cx="3266173" cy="1012560"/>
          </a:xfrm>
        </p:grpSpPr>
        <p:sp>
          <p:nvSpPr>
            <p:cNvPr id="15" name="CuadroTexto 14"/>
            <p:cNvSpPr txBox="1"/>
            <p:nvPr/>
          </p:nvSpPr>
          <p:spPr>
            <a:xfrm>
              <a:off x="8393095" y="5457358"/>
              <a:ext cx="164592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s-EC" sz="1400" dirty="0" smtClean="0">
                  <a:solidFill>
                    <a:schemeClr val="tx1"/>
                  </a:solidFill>
                </a:rPr>
                <a:t>Estabilizan arcillas y  estructura del suelo</a:t>
              </a:r>
            </a:p>
            <a:p>
              <a:pPr algn="l"/>
              <a:r>
                <a:rPr lang="es-EC" sz="1400" dirty="0">
                  <a:solidFill>
                    <a:schemeClr val="tx1"/>
                  </a:solidFill>
                </a:rPr>
                <a:t> 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H="1">
              <a:off x="7674637" y="5703559"/>
              <a:ext cx="659466" cy="4744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uadroTexto 15"/>
            <p:cNvSpPr txBox="1"/>
            <p:nvPr/>
          </p:nvSpPr>
          <p:spPr>
            <a:xfrm>
              <a:off x="6772842" y="6020675"/>
              <a:ext cx="828099" cy="449243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l"/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123644" y="834321"/>
            <a:ext cx="8383939" cy="496414"/>
            <a:chOff x="2123644" y="834321"/>
            <a:chExt cx="8383939" cy="496414"/>
          </a:xfrm>
        </p:grpSpPr>
        <p:sp>
          <p:nvSpPr>
            <p:cNvPr id="5" name="Rectángulo redondeado 4"/>
            <p:cNvSpPr/>
            <p:nvPr/>
          </p:nvSpPr>
          <p:spPr>
            <a:xfrm>
              <a:off x="2123644" y="836017"/>
              <a:ext cx="2134852" cy="47026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Digestión secuencial</a:t>
              </a:r>
              <a:endParaRPr lang="en-US" dirty="0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4349935" y="836017"/>
              <a:ext cx="2312126" cy="47026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Espectrometría de </a:t>
              </a:r>
              <a:r>
                <a:rPr lang="es-EC" dirty="0"/>
                <a:t>E</a:t>
              </a:r>
              <a:r>
                <a:rPr lang="es-EC" dirty="0" smtClean="0"/>
                <a:t>nergía </a:t>
              </a:r>
              <a:r>
                <a:rPr lang="es-EC" dirty="0"/>
                <a:t>D</a:t>
              </a:r>
              <a:r>
                <a:rPr lang="es-EC" dirty="0" smtClean="0"/>
                <a:t>ispersa (EDS)</a:t>
              </a:r>
              <a:endParaRPr lang="en-US" dirty="0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6787546" y="836016"/>
              <a:ext cx="861223" cy="470263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pH</a:t>
              </a:r>
              <a:endParaRPr lang="en-US" dirty="0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8953103" y="834340"/>
              <a:ext cx="1554480" cy="49639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err="1" smtClean="0"/>
                <a:t>Macrometales</a:t>
              </a:r>
              <a:endParaRPr lang="en-US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7849759" y="834321"/>
              <a:ext cx="902354" cy="49639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C.I.C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388945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392812"/>
            <a:ext cx="11340000" cy="432000"/>
          </a:xfrm>
        </p:spPr>
        <p:txBody>
          <a:bodyPr/>
          <a:lstStyle/>
          <a:p>
            <a:r>
              <a:rPr lang="es-ES" dirty="0" smtClean="0"/>
              <a:t>EDS, pH, C.I.C y </a:t>
            </a:r>
            <a:r>
              <a:rPr lang="es-ES" dirty="0" err="1" smtClean="0"/>
              <a:t>macrometales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9</a:t>
            </a:fld>
            <a:endParaRPr lang="es-ES" noProof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9300754" y="6155190"/>
            <a:ext cx="2024743" cy="55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32219"/>
              </p:ext>
            </p:extLst>
          </p:nvPr>
        </p:nvGraphicFramePr>
        <p:xfrm>
          <a:off x="469151" y="3427844"/>
          <a:ext cx="5179109" cy="9605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01795">
                  <a:extLst>
                    <a:ext uri="{9D8B030D-6E8A-4147-A177-3AD203B41FA5}">
                      <a16:colId xmlns:a16="http://schemas.microsoft.com/office/drawing/2014/main" val="335188119"/>
                    </a:ext>
                  </a:extLst>
                </a:gridCol>
                <a:gridCol w="1076299">
                  <a:extLst>
                    <a:ext uri="{9D8B030D-6E8A-4147-A177-3AD203B41FA5}">
                      <a16:colId xmlns:a16="http://schemas.microsoft.com/office/drawing/2014/main" val="48137934"/>
                    </a:ext>
                  </a:extLst>
                </a:gridCol>
                <a:gridCol w="1437557">
                  <a:extLst>
                    <a:ext uri="{9D8B030D-6E8A-4147-A177-3AD203B41FA5}">
                      <a16:colId xmlns:a16="http://schemas.microsoft.com/office/drawing/2014/main" val="2299004766"/>
                    </a:ext>
                  </a:extLst>
                </a:gridCol>
                <a:gridCol w="1463458">
                  <a:extLst>
                    <a:ext uri="{9D8B030D-6E8A-4147-A177-3AD203B41FA5}">
                      <a16:colId xmlns:a16="http://schemas.microsoft.com/office/drawing/2014/main" val="1166140116"/>
                    </a:ext>
                  </a:extLst>
                </a:gridCol>
              </a:tblGrid>
              <a:tr h="32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Suelo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K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UY" sz="1800" dirty="0">
                          <a:effectLst/>
                        </a:rPr>
                        <a:t>(mg/kg)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UY" sz="1800" dirty="0">
                          <a:effectLst/>
                        </a:rPr>
                        <a:t>(mg/kg)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</a:t>
                      </a:r>
                      <a:r>
                        <a:rPr lang="es-ES" sz="1800" baseline="30000" dirty="0">
                          <a:effectLst/>
                        </a:rPr>
                        <a:t>2+ </a:t>
                      </a:r>
                      <a:r>
                        <a:rPr lang="es-UY" sz="1800" dirty="0">
                          <a:effectLst/>
                        </a:rPr>
                        <a:t>(mg/kg)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4919303"/>
                  </a:ext>
                </a:extLst>
              </a:tr>
              <a:tr h="32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S001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65,85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10,92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311,58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3587458"/>
                  </a:ext>
                </a:extLst>
              </a:tr>
              <a:tr h="32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S002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>
                          <a:effectLst/>
                        </a:rPr>
                        <a:t>50,06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70,98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800" dirty="0">
                          <a:effectLst/>
                        </a:rPr>
                        <a:t>813,92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9261473"/>
                  </a:ext>
                </a:extLst>
              </a:tr>
            </a:tbl>
          </a:graphicData>
        </a:graphic>
      </p:graphicFrame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49018" y="2928715"/>
            <a:ext cx="5219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3 </a:t>
            </a:r>
            <a:r>
              <a:rPr kumimoji="0" lang="es-UY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Macrometales</a:t>
            </a:r>
            <a:r>
              <a:rPr kumimoji="0" lang="es-UY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cationes intercambiables</a:t>
            </a:r>
            <a:endParaRPr kumimoji="0" lang="es-UY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876938" y="3403224"/>
            <a:ext cx="4991788" cy="1081946"/>
            <a:chOff x="4921128" y="5264310"/>
            <a:chExt cx="4991788" cy="1081946"/>
          </a:xfrm>
        </p:grpSpPr>
        <p:sp>
          <p:nvSpPr>
            <p:cNvPr id="51" name="CuadroTexto 50"/>
            <p:cNvSpPr txBox="1"/>
            <p:nvPr/>
          </p:nvSpPr>
          <p:spPr>
            <a:xfrm>
              <a:off x="8319246" y="5842201"/>
              <a:ext cx="1593669" cy="485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</a:rPr>
                <a:t>Pérdida de fertilidad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940392" y="5264310"/>
              <a:ext cx="1593669" cy="4859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</a:rPr>
                <a:t>Nutrientes pobres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6621809" y="5273504"/>
              <a:ext cx="1593669" cy="4859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</a:rPr>
                <a:t>K </a:t>
              </a:r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 175 mg/kg </a:t>
              </a:r>
            </a:p>
            <a:p>
              <a:pPr algn="ctr"/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Bajo</a:t>
              </a:r>
              <a:r>
                <a:rPr lang="es-EC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4921128" y="5842202"/>
              <a:ext cx="1593669" cy="4859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C" sz="1600" dirty="0" err="1" smtClean="0">
                  <a:solidFill>
                    <a:schemeClr val="tx1"/>
                  </a:solidFill>
                  <a:sym typeface="Symbol" panose="05050102010706020507" pitchFamily="18" charset="2"/>
                </a:rPr>
                <a:t>Na</a:t>
              </a:r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  35 mg/kg </a:t>
              </a:r>
            </a:p>
            <a:p>
              <a:pPr algn="ctr"/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Muy bajo</a:t>
              </a:r>
              <a:r>
                <a:rPr lang="es-EC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6621808" y="5860347"/>
              <a:ext cx="1593669" cy="4859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C" sz="1600" dirty="0" err="1" smtClean="0">
                  <a:solidFill>
                    <a:schemeClr val="tx1"/>
                  </a:solidFill>
                  <a:sym typeface="Symbol" panose="05050102010706020507" pitchFamily="18" charset="2"/>
                </a:rPr>
                <a:t>Na</a:t>
              </a:r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  75 mg/kg </a:t>
              </a:r>
            </a:p>
            <a:p>
              <a:pPr algn="ctr"/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Medio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8319247" y="5271537"/>
              <a:ext cx="1593669" cy="4859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Ca  1000 mg/kg </a:t>
              </a:r>
            </a:p>
            <a:p>
              <a:pPr algn="ctr"/>
              <a:r>
                <a:rPr lang="es-EC" sz="16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Bajo</a:t>
              </a:r>
              <a:r>
                <a:rPr lang="es-EC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9030247" y="1960120"/>
            <a:ext cx="482858" cy="779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51338"/>
              </p:ext>
            </p:extLst>
          </p:nvPr>
        </p:nvGraphicFramePr>
        <p:xfrm>
          <a:off x="1387658" y="1019495"/>
          <a:ext cx="8216535" cy="173648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41181">
                  <a:extLst>
                    <a:ext uri="{9D8B030D-6E8A-4147-A177-3AD203B41FA5}">
                      <a16:colId xmlns:a16="http://schemas.microsoft.com/office/drawing/2014/main" val="3471024031"/>
                    </a:ext>
                  </a:extLst>
                </a:gridCol>
                <a:gridCol w="695117">
                  <a:extLst>
                    <a:ext uri="{9D8B030D-6E8A-4147-A177-3AD203B41FA5}">
                      <a16:colId xmlns:a16="http://schemas.microsoft.com/office/drawing/2014/main" val="1728122615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4033922823"/>
                    </a:ext>
                  </a:extLst>
                </a:gridCol>
                <a:gridCol w="616242">
                  <a:extLst>
                    <a:ext uri="{9D8B030D-6E8A-4147-A177-3AD203B41FA5}">
                      <a16:colId xmlns:a16="http://schemas.microsoft.com/office/drawing/2014/main" val="494092972"/>
                    </a:ext>
                  </a:extLst>
                </a:gridCol>
                <a:gridCol w="695117">
                  <a:extLst>
                    <a:ext uri="{9D8B030D-6E8A-4147-A177-3AD203B41FA5}">
                      <a16:colId xmlns:a16="http://schemas.microsoft.com/office/drawing/2014/main" val="1829720454"/>
                    </a:ext>
                  </a:extLst>
                </a:gridCol>
                <a:gridCol w="695117">
                  <a:extLst>
                    <a:ext uri="{9D8B030D-6E8A-4147-A177-3AD203B41FA5}">
                      <a16:colId xmlns:a16="http://schemas.microsoft.com/office/drawing/2014/main" val="2182763292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4185966222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3343884843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1649612106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4238828222"/>
                    </a:ext>
                  </a:extLst>
                </a:gridCol>
                <a:gridCol w="563655">
                  <a:extLst>
                    <a:ext uri="{9D8B030D-6E8A-4147-A177-3AD203B41FA5}">
                      <a16:colId xmlns:a16="http://schemas.microsoft.com/office/drawing/2014/main" val="3151828862"/>
                    </a:ext>
                  </a:extLst>
                </a:gridCol>
                <a:gridCol w="691831">
                  <a:extLst>
                    <a:ext uri="{9D8B030D-6E8A-4147-A177-3AD203B41FA5}">
                      <a16:colId xmlns:a16="http://schemas.microsoft.com/office/drawing/2014/main" val="24857155"/>
                    </a:ext>
                  </a:extLst>
                </a:gridCol>
              </a:tblGrid>
              <a:tr h="391884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%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de </a:t>
                      </a:r>
                      <a:r>
                        <a:rPr lang="en-US" sz="1600" dirty="0">
                          <a:effectLst/>
                        </a:rPr>
                        <a:t>masa </a:t>
                      </a:r>
                      <a:r>
                        <a:rPr lang="en-US" sz="1600" dirty="0" err="1">
                          <a:effectLst/>
                        </a:rPr>
                        <a:t>normalizada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25621"/>
                  </a:ext>
                </a:extLst>
              </a:tr>
              <a:tr h="39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Macro</a:t>
                      </a:r>
                      <a:r>
                        <a:rPr lang="es-EC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y micronutrientes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K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Ti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683497"/>
                  </a:ext>
                </a:extLst>
              </a:tr>
              <a:tr h="39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Suelo S001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51,1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16,1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947525"/>
                  </a:ext>
                </a:extLst>
              </a:tr>
              <a:tr h="39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Suelo</a:t>
                      </a:r>
                      <a:r>
                        <a:rPr lang="en-US" sz="1600">
                          <a:effectLst/>
                        </a:rPr>
                        <a:t> S002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19,1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017117"/>
                  </a:ext>
                </a:extLst>
              </a:tr>
            </a:tbl>
          </a:graphicData>
        </a:graphic>
      </p:graphicFrame>
      <p:sp>
        <p:nvSpPr>
          <p:cNvPr id="7" name="Flecha abajo 6"/>
          <p:cNvSpPr/>
          <p:nvPr/>
        </p:nvSpPr>
        <p:spPr>
          <a:xfrm rot="16200000">
            <a:off x="6007873" y="3580180"/>
            <a:ext cx="509452" cy="687331"/>
          </a:xfrm>
          <a:prstGeom prst="downArrow">
            <a:avLst>
              <a:gd name="adj1" fmla="val 55128"/>
              <a:gd name="adj2" fmla="val 730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o 37"/>
          <p:cNvGrpSpPr/>
          <p:nvPr/>
        </p:nvGrpSpPr>
        <p:grpSpPr>
          <a:xfrm>
            <a:off x="7413922" y="4749542"/>
            <a:ext cx="3602792" cy="1503200"/>
            <a:chOff x="6710333" y="4073234"/>
            <a:chExt cx="3602792" cy="1503200"/>
          </a:xfrm>
        </p:grpSpPr>
        <p:sp>
          <p:nvSpPr>
            <p:cNvPr id="17" name="Rectángulo 16"/>
            <p:cNvSpPr/>
            <p:nvPr/>
          </p:nvSpPr>
          <p:spPr>
            <a:xfrm>
              <a:off x="6710333" y="4617441"/>
              <a:ext cx="877841" cy="49717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pH</a:t>
              </a:r>
              <a:endParaRPr lang="en-US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8177967" y="4079019"/>
              <a:ext cx="877841" cy="4626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S001</a:t>
              </a:r>
              <a:endParaRPr lang="en-US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8164251" y="5114613"/>
              <a:ext cx="877841" cy="46182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S002</a:t>
              </a:r>
              <a:endParaRPr lang="en-US" dirty="0"/>
            </a:p>
          </p:txBody>
        </p:sp>
        <p:cxnSp>
          <p:nvCxnSpPr>
            <p:cNvPr id="25" name="Conector angular 24"/>
            <p:cNvCxnSpPr>
              <a:stCxn id="17" idx="2"/>
              <a:endCxn id="24" idx="1"/>
            </p:cNvCxnSpPr>
            <p:nvPr/>
          </p:nvCxnSpPr>
          <p:spPr>
            <a:xfrm rot="16200000" flipH="1">
              <a:off x="7541296" y="4722569"/>
              <a:ext cx="230912" cy="101499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ángulo 28"/>
            <p:cNvSpPr/>
            <p:nvPr/>
          </p:nvSpPr>
          <p:spPr>
            <a:xfrm>
              <a:off x="9435284" y="4073234"/>
              <a:ext cx="877841" cy="4626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4,96</a:t>
              </a:r>
              <a:endParaRPr lang="en-US" dirty="0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9435283" y="5114613"/>
              <a:ext cx="877841" cy="46182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6,22</a:t>
              </a:r>
              <a:endParaRPr lang="en-US" dirty="0"/>
            </a:p>
          </p:txBody>
        </p:sp>
        <p:cxnSp>
          <p:nvCxnSpPr>
            <p:cNvPr id="34" name="Conector recto de flecha 33"/>
            <p:cNvCxnSpPr>
              <a:stCxn id="24" idx="3"/>
              <a:endCxn id="30" idx="1"/>
            </p:cNvCxnSpPr>
            <p:nvPr/>
          </p:nvCxnSpPr>
          <p:spPr>
            <a:xfrm>
              <a:off x="9042091" y="5345524"/>
              <a:ext cx="3931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angular 46"/>
            <p:cNvCxnSpPr>
              <a:stCxn id="17" idx="0"/>
              <a:endCxn id="23" idx="1"/>
            </p:cNvCxnSpPr>
            <p:nvPr/>
          </p:nvCxnSpPr>
          <p:spPr>
            <a:xfrm rot="5400000" flipH="1" flipV="1">
              <a:off x="7510054" y="3949530"/>
              <a:ext cx="307110" cy="10287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>
              <a:off x="9055808" y="4304545"/>
              <a:ext cx="3931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lecha a la derecha con muesca 3"/>
          <p:cNvSpPr/>
          <p:nvPr/>
        </p:nvSpPr>
        <p:spPr>
          <a:xfrm rot="9808975">
            <a:off x="9706316" y="1829078"/>
            <a:ext cx="929941" cy="391377"/>
          </a:xfrm>
          <a:prstGeom prst="notchedRightArrow">
            <a:avLst>
              <a:gd name="adj1" fmla="val 40034"/>
              <a:gd name="adj2" fmla="val 4782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redondeado 2"/>
          <p:cNvSpPr/>
          <p:nvPr/>
        </p:nvSpPr>
        <p:spPr>
          <a:xfrm>
            <a:off x="10424810" y="782873"/>
            <a:ext cx="1584302" cy="90765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Seleccionado para Tecnosoles</a:t>
            </a:r>
            <a:endParaRPr lang="en-US" dirty="0"/>
          </a:p>
        </p:txBody>
      </p:sp>
      <p:grpSp>
        <p:nvGrpSpPr>
          <p:cNvPr id="40" name="Grupo 39"/>
          <p:cNvGrpSpPr/>
          <p:nvPr/>
        </p:nvGrpSpPr>
        <p:grpSpPr>
          <a:xfrm>
            <a:off x="1122293" y="4631975"/>
            <a:ext cx="3965258" cy="1344261"/>
            <a:chOff x="1011691" y="4677571"/>
            <a:chExt cx="4034211" cy="1575171"/>
          </a:xfrm>
        </p:grpSpPr>
        <p:sp>
          <p:nvSpPr>
            <p:cNvPr id="9" name="Rectángulo 8"/>
            <p:cNvSpPr/>
            <p:nvPr/>
          </p:nvSpPr>
          <p:spPr>
            <a:xfrm>
              <a:off x="2623353" y="4677571"/>
              <a:ext cx="918507" cy="46262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CIC</a:t>
              </a:r>
              <a:endParaRPr lang="en-US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361532" y="5140194"/>
              <a:ext cx="918507" cy="46262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S001</a:t>
              </a:r>
              <a:endParaRPr lang="en-U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773147" y="5170638"/>
              <a:ext cx="918507" cy="46262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S002</a:t>
              </a:r>
              <a:endParaRPr lang="en-US" dirty="0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1011691" y="5790919"/>
              <a:ext cx="1627004" cy="46182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3,12 </a:t>
              </a:r>
              <a:r>
                <a:rPr lang="es-UY" dirty="0" err="1" smtClean="0"/>
                <a:t>meq</a:t>
              </a:r>
              <a:r>
                <a:rPr lang="es-UY" dirty="0" smtClean="0"/>
                <a:t>/100g</a:t>
              </a:r>
              <a:endParaRPr lang="en-U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3418898" y="5790919"/>
              <a:ext cx="1627004" cy="46182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UY" dirty="0"/>
                <a:t>9,88</a:t>
              </a:r>
              <a:r>
                <a:rPr lang="es-UY" dirty="0" smtClean="0"/>
                <a:t> </a:t>
              </a:r>
              <a:r>
                <a:rPr lang="es-UY" dirty="0" err="1" smtClean="0"/>
                <a:t>meq</a:t>
              </a:r>
              <a:r>
                <a:rPr lang="es-UY" dirty="0" smtClean="0"/>
                <a:t>/100g</a:t>
              </a:r>
              <a:endParaRPr lang="en-US" dirty="0"/>
            </a:p>
          </p:txBody>
        </p:sp>
        <p:cxnSp>
          <p:nvCxnSpPr>
            <p:cNvPr id="18" name="Conector angular 17"/>
            <p:cNvCxnSpPr>
              <a:stCxn id="9" idx="1"/>
              <a:endCxn id="32" idx="0"/>
            </p:cNvCxnSpPr>
            <p:nvPr/>
          </p:nvCxnSpPr>
          <p:spPr>
            <a:xfrm rot="10800000" flipV="1">
              <a:off x="1820787" y="4908882"/>
              <a:ext cx="802567" cy="231311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Conector angular 19"/>
            <p:cNvCxnSpPr>
              <a:stCxn id="9" idx="3"/>
              <a:endCxn id="33" idx="0"/>
            </p:cNvCxnSpPr>
            <p:nvPr/>
          </p:nvCxnSpPr>
          <p:spPr>
            <a:xfrm>
              <a:off x="3541860" y="4908883"/>
              <a:ext cx="690541" cy="261755"/>
            </a:xfrm>
            <a:prstGeom prst="bentConnector2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>
              <a:stCxn id="32" idx="2"/>
              <a:endCxn id="35" idx="0"/>
            </p:cNvCxnSpPr>
            <p:nvPr/>
          </p:nvCxnSpPr>
          <p:spPr>
            <a:xfrm>
              <a:off x="1820786" y="5602817"/>
              <a:ext cx="4407" cy="18810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>
              <a:stCxn id="33" idx="2"/>
              <a:endCxn id="37" idx="0"/>
            </p:cNvCxnSpPr>
            <p:nvPr/>
          </p:nvCxnSpPr>
          <p:spPr>
            <a:xfrm flipH="1">
              <a:off x="4232400" y="5633261"/>
              <a:ext cx="1" cy="1576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1250171" y="6120909"/>
            <a:ext cx="3617065" cy="410660"/>
            <a:chOff x="469151" y="6238476"/>
            <a:chExt cx="3617065" cy="410660"/>
          </a:xfrm>
        </p:grpSpPr>
        <p:sp>
          <p:nvSpPr>
            <p:cNvPr id="41" name="Rectángulo redondeado 40"/>
            <p:cNvSpPr/>
            <p:nvPr/>
          </p:nvSpPr>
          <p:spPr>
            <a:xfrm>
              <a:off x="469151" y="6238476"/>
              <a:ext cx="1645920" cy="41066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0-10 </a:t>
              </a:r>
              <a:r>
                <a:rPr lang="es-EC" dirty="0" err="1" smtClean="0"/>
                <a:t>meq</a:t>
              </a:r>
              <a:r>
                <a:rPr lang="es-EC" dirty="0" smtClean="0"/>
                <a:t>/100g</a:t>
              </a:r>
              <a:endParaRPr lang="en-US" dirty="0"/>
            </a:p>
          </p:txBody>
        </p:sp>
        <p:sp>
          <p:nvSpPr>
            <p:cNvPr id="52" name="Rectángulo redondeado 51"/>
            <p:cNvSpPr/>
            <p:nvPr/>
          </p:nvSpPr>
          <p:spPr>
            <a:xfrm>
              <a:off x="2440296" y="6238476"/>
              <a:ext cx="1645920" cy="41066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Son muy bajas</a:t>
              </a:r>
              <a:endParaRPr lang="en-US" dirty="0"/>
            </a:p>
          </p:txBody>
        </p:sp>
        <p:cxnSp>
          <p:nvCxnSpPr>
            <p:cNvPr id="43" name="Conector recto de flecha 42"/>
            <p:cNvCxnSpPr>
              <a:stCxn id="41" idx="3"/>
              <a:endCxn id="52" idx="1"/>
            </p:cNvCxnSpPr>
            <p:nvPr/>
          </p:nvCxnSpPr>
          <p:spPr>
            <a:xfrm>
              <a:off x="2115071" y="6443806"/>
              <a:ext cx="3252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6201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68_TF16411175.potx" id="{6D5B2BBA-EB4D-4817-9870-07691C763B19}" vid="{4817E5D2-DB44-4422-8631-79050C94EC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verde para inversores</Template>
  <TotalTime>0</TotalTime>
  <Words>1905</Words>
  <Application>Microsoft Office PowerPoint</Application>
  <PresentationFormat>Panorámica</PresentationFormat>
  <Paragraphs>614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Symbol</vt:lpstr>
      <vt:lpstr>Times New Roman</vt:lpstr>
      <vt:lpstr>Verdana</vt:lpstr>
      <vt:lpstr>Tema de Office</vt:lpstr>
      <vt:lpstr>“TECNOSOL ELABORADO CON NANOPARTÍCULAS A PROTOTIPO DE LABORATORIO, PARA RETENER METALES PESADOS EN RELAVES MINEROS”</vt:lpstr>
      <vt:lpstr>Introducción</vt:lpstr>
      <vt:lpstr>Conceptualización</vt:lpstr>
      <vt:lpstr>Planteamiento del problema</vt:lpstr>
      <vt:lpstr>Objetivos </vt:lpstr>
      <vt:lpstr>Muestreo de suelos y relaves</vt:lpstr>
      <vt:lpstr>Caracterización física del suelo</vt:lpstr>
      <vt:lpstr>Caracterización química del suelo</vt:lpstr>
      <vt:lpstr>EDS, pH, C.I.C y macrometales</vt:lpstr>
      <vt:lpstr>Caracterización química del relave</vt:lpstr>
      <vt:lpstr>Nanopartículas multicomponente Fe/FeS</vt:lpstr>
      <vt:lpstr>Prueba de retención empleando Tecnosoles en columnas</vt:lpstr>
      <vt:lpstr>Prueba de retención empleando Tecnosoles en columnas</vt:lpstr>
      <vt:lpstr>Ensayo cinético de adsorción de metales pesados</vt:lpstr>
      <vt:lpstr>Ensayo cinético de adsorción de metales pesados</vt:lpstr>
      <vt:lpstr>Isotermas de adsorción en Tecnosoles </vt:lpstr>
      <vt:lpstr>Tecnosoles en columnas y con velocidad de agitación</vt:lpstr>
      <vt:lpstr>Conclusiones</vt:lpstr>
      <vt:lpstr>Recomendaciones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2019-04-01T19:42:25Z</dcterms:created>
  <dcterms:modified xsi:type="dcterms:W3CDTF">2019-05-22T01:21:46Z</dcterms:modified>
</cp:coreProperties>
</file>