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7" r:id="rId2"/>
    <p:sldId id="262" r:id="rId3"/>
    <p:sldId id="256" r:id="rId4"/>
    <p:sldId id="258" r:id="rId5"/>
    <p:sldId id="259" r:id="rId6"/>
    <p:sldId id="260" r:id="rId7"/>
    <p:sldId id="261" r:id="rId8"/>
    <p:sldId id="263" r:id="rId9"/>
    <p:sldId id="273" r:id="rId10"/>
    <p:sldId id="268" r:id="rId11"/>
    <p:sldId id="264" r:id="rId12"/>
    <p:sldId id="269" r:id="rId13"/>
    <p:sldId id="270" r:id="rId14"/>
    <p:sldId id="272" r:id="rId15"/>
    <p:sldId id="271" r:id="rId16"/>
    <p:sldId id="274" r:id="rId17"/>
    <p:sldId id="275" r:id="rId18"/>
    <p:sldId id="265" r:id="rId19"/>
    <p:sldId id="276" r:id="rId20"/>
    <p:sldId id="266" r:id="rId21"/>
    <p:sldId id="267" r:id="rId2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E99CA-BD47-4020-8568-E37E8823D74C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30DF5A5-1E40-43CD-A539-A0888B208813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Actinomicetos </a:t>
          </a:r>
          <a:endParaRPr lang="es-ES" dirty="0"/>
        </a:p>
      </dgm:t>
    </dgm:pt>
    <dgm:pt modelId="{B8FB9064-7865-42C1-BFE4-058C12AC88D0}" type="parTrans" cxnId="{57F1C643-39A4-4C2D-85B8-6A9BA6C4542E}">
      <dgm:prSet/>
      <dgm:spPr/>
      <dgm:t>
        <a:bodyPr/>
        <a:lstStyle/>
        <a:p>
          <a:endParaRPr lang="es-ES"/>
        </a:p>
      </dgm:t>
    </dgm:pt>
    <dgm:pt modelId="{7F65C7DE-222B-418E-96EE-4224E4F7CE16}" type="sibTrans" cxnId="{57F1C643-39A4-4C2D-85B8-6A9BA6C4542E}">
      <dgm:prSet/>
      <dgm:spPr/>
      <dgm:t>
        <a:bodyPr/>
        <a:lstStyle/>
        <a:p>
          <a:endParaRPr lang="es-ES"/>
        </a:p>
      </dgm:t>
    </dgm:pt>
    <dgm:pt modelId="{57C70552-6A08-44E0-960E-540A8F1FAD32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 Cepas liofilizadas de Pichincha</a:t>
          </a:r>
          <a:endParaRPr lang="es-ES" dirty="0"/>
        </a:p>
      </dgm:t>
    </dgm:pt>
    <dgm:pt modelId="{8721F382-9C35-4664-BD9F-F61DF29A8DE9}" type="parTrans" cxnId="{8BB7C032-F659-4851-A136-C470B08C240D}">
      <dgm:prSet/>
      <dgm:spPr/>
      <dgm:t>
        <a:bodyPr/>
        <a:lstStyle/>
        <a:p>
          <a:endParaRPr lang="es-ES"/>
        </a:p>
      </dgm:t>
    </dgm:pt>
    <dgm:pt modelId="{35B8C543-67A9-486F-868E-0FCC91964E98}" type="sibTrans" cxnId="{8BB7C032-F659-4851-A136-C470B08C240D}">
      <dgm:prSet/>
      <dgm:spPr/>
      <dgm:t>
        <a:bodyPr/>
        <a:lstStyle/>
        <a:p>
          <a:endParaRPr lang="es-ES"/>
        </a:p>
      </dgm:t>
    </dgm:pt>
    <dgm:pt modelId="{14A22600-B3A0-41B5-B7E0-6C6B1B4D59DC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Hidratación</a:t>
          </a:r>
          <a:endParaRPr lang="es-ES" dirty="0"/>
        </a:p>
      </dgm:t>
    </dgm:pt>
    <dgm:pt modelId="{97F68C5D-AC03-4F8A-9732-58C1767EC4B4}" type="parTrans" cxnId="{0EC89547-BAD9-4C9F-B036-1161E932602C}">
      <dgm:prSet/>
      <dgm:spPr/>
      <dgm:t>
        <a:bodyPr/>
        <a:lstStyle/>
        <a:p>
          <a:endParaRPr lang="es-ES"/>
        </a:p>
      </dgm:t>
    </dgm:pt>
    <dgm:pt modelId="{B11D5B52-D633-4A8E-8AE3-914648A863F7}" type="sibTrans" cxnId="{0EC89547-BAD9-4C9F-B036-1161E932602C}">
      <dgm:prSet/>
      <dgm:spPr/>
      <dgm:t>
        <a:bodyPr/>
        <a:lstStyle/>
        <a:p>
          <a:endParaRPr lang="es-ES"/>
        </a:p>
      </dgm:t>
    </dgm:pt>
    <dgm:pt modelId="{1D188C69-0908-4F90-AD96-6DBBF089741D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 Suspensión en agua </a:t>
          </a:r>
          <a:r>
            <a:rPr lang="es-ES" dirty="0" err="1" smtClean="0"/>
            <a:t>peptonada</a:t>
          </a:r>
          <a:r>
            <a:rPr lang="es-ES" dirty="0" smtClean="0"/>
            <a:t> estéril 0.1% p/v por 1 h</a:t>
          </a:r>
          <a:endParaRPr lang="es-ES" dirty="0"/>
        </a:p>
      </dgm:t>
    </dgm:pt>
    <dgm:pt modelId="{84D6E241-D21A-4375-84D3-2FDD0B5E71B7}" type="parTrans" cxnId="{D601925E-7314-4A78-9727-B5AEDB824883}">
      <dgm:prSet/>
      <dgm:spPr/>
      <dgm:t>
        <a:bodyPr/>
        <a:lstStyle/>
        <a:p>
          <a:endParaRPr lang="es-ES"/>
        </a:p>
      </dgm:t>
    </dgm:pt>
    <dgm:pt modelId="{646CEB0A-02B0-4D06-AA67-39020254BB05}" type="sibTrans" cxnId="{D601925E-7314-4A78-9727-B5AEDB824883}">
      <dgm:prSet/>
      <dgm:spPr/>
      <dgm:t>
        <a:bodyPr/>
        <a:lstStyle/>
        <a:p>
          <a:endParaRPr lang="es-ES"/>
        </a:p>
      </dgm:t>
    </dgm:pt>
    <dgm:pt modelId="{0DE37EB2-7CCD-4D58-B17C-99BCACC55B84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 </a:t>
          </a:r>
          <a:r>
            <a:rPr lang="es-ES" dirty="0" err="1" smtClean="0"/>
            <a:t>Vórtex</a:t>
          </a:r>
          <a:endParaRPr lang="es-ES" dirty="0"/>
        </a:p>
      </dgm:t>
    </dgm:pt>
    <dgm:pt modelId="{9DDC89F8-CD5B-48EC-BF6B-97CD68A8BAE8}" type="parTrans" cxnId="{D637FF90-E64E-49CD-927D-20BD8ED7A556}">
      <dgm:prSet/>
      <dgm:spPr/>
      <dgm:t>
        <a:bodyPr/>
        <a:lstStyle/>
        <a:p>
          <a:endParaRPr lang="es-ES"/>
        </a:p>
      </dgm:t>
    </dgm:pt>
    <dgm:pt modelId="{8FF5A7EF-27AC-4F63-A9CC-0AF7F9541BD4}" type="sibTrans" cxnId="{D637FF90-E64E-49CD-927D-20BD8ED7A556}">
      <dgm:prSet/>
      <dgm:spPr/>
      <dgm:t>
        <a:bodyPr/>
        <a:lstStyle/>
        <a:p>
          <a:endParaRPr lang="es-ES"/>
        </a:p>
      </dgm:t>
    </dgm:pt>
    <dgm:pt modelId="{90E24C2B-7396-4DC9-BA59-DD7025FD5AA8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Siembra</a:t>
          </a:r>
          <a:endParaRPr lang="es-ES" dirty="0"/>
        </a:p>
      </dgm:t>
    </dgm:pt>
    <dgm:pt modelId="{E31470C9-7F76-4EEE-8A57-C0BFCCF4CF1A}" type="parTrans" cxnId="{3F5638E8-E620-4558-817A-D9FAC2555443}">
      <dgm:prSet/>
      <dgm:spPr/>
      <dgm:t>
        <a:bodyPr/>
        <a:lstStyle/>
        <a:p>
          <a:endParaRPr lang="es-ES"/>
        </a:p>
      </dgm:t>
    </dgm:pt>
    <dgm:pt modelId="{EBFC9A8C-899C-4053-8D18-AC0B951EA92F}" type="sibTrans" cxnId="{3F5638E8-E620-4558-817A-D9FAC2555443}">
      <dgm:prSet/>
      <dgm:spPr/>
      <dgm:t>
        <a:bodyPr/>
        <a:lstStyle/>
        <a:p>
          <a:endParaRPr lang="es-ES"/>
        </a:p>
      </dgm:t>
    </dgm:pt>
    <dgm:pt modelId="{CF0EBE24-9B31-4D52-A281-ED1BC24F6A02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 10 µl en medio YGA – AICC técnica de estriado</a:t>
          </a:r>
          <a:endParaRPr lang="es-ES" dirty="0"/>
        </a:p>
      </dgm:t>
    </dgm:pt>
    <dgm:pt modelId="{344F44A8-439F-4E21-A375-84D1BA928551}" type="parTrans" cxnId="{759A09FF-3B93-4972-84E1-6CD92CBAD186}">
      <dgm:prSet/>
      <dgm:spPr/>
      <dgm:t>
        <a:bodyPr/>
        <a:lstStyle/>
        <a:p>
          <a:endParaRPr lang="es-ES"/>
        </a:p>
      </dgm:t>
    </dgm:pt>
    <dgm:pt modelId="{F09303AE-BBA0-4399-B0AD-58F35D9A36F6}" type="sibTrans" cxnId="{759A09FF-3B93-4972-84E1-6CD92CBAD186}">
      <dgm:prSet/>
      <dgm:spPr/>
      <dgm:t>
        <a:bodyPr/>
        <a:lstStyle/>
        <a:p>
          <a:endParaRPr lang="es-ES"/>
        </a:p>
      </dgm:t>
    </dgm:pt>
    <dgm:pt modelId="{FE611F4A-1C69-41CC-8BC0-D7E3CC183937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Incubación</a:t>
          </a:r>
          <a:endParaRPr lang="es-ES" dirty="0"/>
        </a:p>
      </dgm:t>
    </dgm:pt>
    <dgm:pt modelId="{92CB04FD-B292-41D2-B15D-0C2F0069DBF5}" type="parTrans" cxnId="{CB24B8C1-2246-4974-858B-265170E868EB}">
      <dgm:prSet/>
      <dgm:spPr/>
      <dgm:t>
        <a:bodyPr/>
        <a:lstStyle/>
        <a:p>
          <a:endParaRPr lang="es-ES"/>
        </a:p>
      </dgm:t>
    </dgm:pt>
    <dgm:pt modelId="{4AA7A7D3-6FB2-428B-9D3B-5155379B6804}" type="sibTrans" cxnId="{CB24B8C1-2246-4974-858B-265170E868EB}">
      <dgm:prSet/>
      <dgm:spPr/>
      <dgm:t>
        <a:bodyPr/>
        <a:lstStyle/>
        <a:p>
          <a:endParaRPr lang="es-ES"/>
        </a:p>
      </dgm:t>
    </dgm:pt>
    <dgm:pt modelId="{2B04D78B-7C5C-4011-8EBC-78C28813D53A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aseline="0" dirty="0" smtClean="0"/>
            <a:t> 28°C durante 4 días</a:t>
          </a:r>
          <a:endParaRPr lang="es-ES" dirty="0"/>
        </a:p>
      </dgm:t>
    </dgm:pt>
    <dgm:pt modelId="{559CEE7C-C2AA-4D07-9D77-A97BACBB2B34}" type="parTrans" cxnId="{F1493B41-87F5-4DBE-9F0A-AE932C8196AF}">
      <dgm:prSet/>
      <dgm:spPr/>
      <dgm:t>
        <a:bodyPr/>
        <a:lstStyle/>
        <a:p>
          <a:endParaRPr lang="es-ES"/>
        </a:p>
      </dgm:t>
    </dgm:pt>
    <dgm:pt modelId="{309B0B1E-D83A-410D-B577-A19A0113BCA1}" type="sibTrans" cxnId="{F1493B41-87F5-4DBE-9F0A-AE932C8196AF}">
      <dgm:prSet/>
      <dgm:spPr/>
      <dgm:t>
        <a:bodyPr/>
        <a:lstStyle/>
        <a:p>
          <a:endParaRPr lang="es-ES"/>
        </a:p>
      </dgm:t>
    </dgm:pt>
    <dgm:pt modelId="{806D0EC1-F841-4BE1-9986-06C19C2B1B24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Caracterización morfológica</a:t>
          </a:r>
          <a:endParaRPr lang="es-ES" dirty="0"/>
        </a:p>
      </dgm:t>
    </dgm:pt>
    <dgm:pt modelId="{FA6D7FA8-0602-46B6-B298-A2BF7CB0FCD5}" type="parTrans" cxnId="{265625A5-3227-4B26-A9D3-5F8A74CCD8F7}">
      <dgm:prSet/>
      <dgm:spPr/>
      <dgm:t>
        <a:bodyPr/>
        <a:lstStyle/>
        <a:p>
          <a:endParaRPr lang="es-ES"/>
        </a:p>
      </dgm:t>
    </dgm:pt>
    <dgm:pt modelId="{85A920BC-0A1E-4008-949B-60A0E76ADD42}" type="sibTrans" cxnId="{265625A5-3227-4B26-A9D3-5F8A74CCD8F7}">
      <dgm:prSet/>
      <dgm:spPr/>
      <dgm:t>
        <a:bodyPr/>
        <a:lstStyle/>
        <a:p>
          <a:endParaRPr lang="es-ES"/>
        </a:p>
      </dgm:t>
    </dgm:pt>
    <dgm:pt modelId="{01878A68-F3C0-4F51-989E-7B81FC226571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 Macroscópica </a:t>
          </a:r>
          <a:endParaRPr lang="es-ES" dirty="0"/>
        </a:p>
      </dgm:t>
    </dgm:pt>
    <dgm:pt modelId="{64AAC60A-0325-4EF3-AD1A-B325340D7E2A}" type="parTrans" cxnId="{6AF4115E-D1D5-4879-98C3-3F047F5C5B80}">
      <dgm:prSet/>
      <dgm:spPr/>
      <dgm:t>
        <a:bodyPr/>
        <a:lstStyle/>
        <a:p>
          <a:endParaRPr lang="es-ES"/>
        </a:p>
      </dgm:t>
    </dgm:pt>
    <dgm:pt modelId="{8129857D-3A5A-426A-9BFF-F958FCB22C10}" type="sibTrans" cxnId="{6AF4115E-D1D5-4879-98C3-3F047F5C5B80}">
      <dgm:prSet/>
      <dgm:spPr/>
      <dgm:t>
        <a:bodyPr/>
        <a:lstStyle/>
        <a:p>
          <a:endParaRPr lang="es-ES"/>
        </a:p>
      </dgm:t>
    </dgm:pt>
    <dgm:pt modelId="{9D40D69C-34AC-4344-B838-AB077452B26D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 Microscópica (Tinción Gram)</a:t>
          </a:r>
          <a:endParaRPr lang="es-ES" dirty="0"/>
        </a:p>
      </dgm:t>
    </dgm:pt>
    <dgm:pt modelId="{6C5B4145-8987-4619-B5DA-CBFDDE53DCAA}" type="parTrans" cxnId="{D6258EDB-B6EB-4335-AC6D-13459A33256C}">
      <dgm:prSet/>
      <dgm:spPr/>
      <dgm:t>
        <a:bodyPr/>
        <a:lstStyle/>
        <a:p>
          <a:endParaRPr lang="es-ES"/>
        </a:p>
      </dgm:t>
    </dgm:pt>
    <dgm:pt modelId="{77D58B03-F5BE-47ED-AB01-B1A285DB9334}" type="sibTrans" cxnId="{D6258EDB-B6EB-4335-AC6D-13459A33256C}">
      <dgm:prSet/>
      <dgm:spPr/>
      <dgm:t>
        <a:bodyPr/>
        <a:lstStyle/>
        <a:p>
          <a:endParaRPr lang="es-ES"/>
        </a:p>
      </dgm:t>
    </dgm:pt>
    <dgm:pt modelId="{2026CEBA-85C4-4973-BCD0-99E2B7BCB9DC}" type="pres">
      <dgm:prSet presAssocID="{DA1E99CA-BD47-4020-8568-E37E8823D7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34C9B0-5C74-4B09-8E2A-60B95C24B889}" type="pres">
      <dgm:prSet presAssocID="{DA1E99CA-BD47-4020-8568-E37E8823D74C}" presName="tSp" presStyleCnt="0"/>
      <dgm:spPr/>
    </dgm:pt>
    <dgm:pt modelId="{E113B0E4-0AB7-44EB-BA41-A11328A846EF}" type="pres">
      <dgm:prSet presAssocID="{DA1E99CA-BD47-4020-8568-E37E8823D74C}" presName="bSp" presStyleCnt="0"/>
      <dgm:spPr/>
    </dgm:pt>
    <dgm:pt modelId="{39C152AC-E038-408D-805A-126495A4BF31}" type="pres">
      <dgm:prSet presAssocID="{DA1E99CA-BD47-4020-8568-E37E8823D74C}" presName="process" presStyleCnt="0"/>
      <dgm:spPr/>
    </dgm:pt>
    <dgm:pt modelId="{A66AC520-4014-40DD-9CFB-E2BF718697B9}" type="pres">
      <dgm:prSet presAssocID="{530DF5A5-1E40-43CD-A539-A0888B208813}" presName="composite1" presStyleCnt="0"/>
      <dgm:spPr/>
    </dgm:pt>
    <dgm:pt modelId="{2347F31D-F04E-425B-9BC1-7EE0BFE4460E}" type="pres">
      <dgm:prSet presAssocID="{530DF5A5-1E40-43CD-A539-A0888B208813}" presName="dummyNode1" presStyleLbl="node1" presStyleIdx="0" presStyleCnt="5"/>
      <dgm:spPr/>
    </dgm:pt>
    <dgm:pt modelId="{BC4557E3-3F9A-4F4F-BCA9-23C0382D46B5}" type="pres">
      <dgm:prSet presAssocID="{530DF5A5-1E40-43CD-A539-A0888B208813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80A9E1-F6FF-4924-80FF-15A5410BCB6F}" type="pres">
      <dgm:prSet presAssocID="{530DF5A5-1E40-43CD-A539-A0888B208813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ED225F-64A5-4C16-9095-551CB82A1A18}" type="pres">
      <dgm:prSet presAssocID="{530DF5A5-1E40-43CD-A539-A0888B208813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2D3C7E-F165-49FD-9CBC-AB204D69D101}" type="pres">
      <dgm:prSet presAssocID="{530DF5A5-1E40-43CD-A539-A0888B208813}" presName="connSite1" presStyleCnt="0"/>
      <dgm:spPr/>
    </dgm:pt>
    <dgm:pt modelId="{D0E9E7EB-83CB-42F2-9276-6FB650E9D461}" type="pres">
      <dgm:prSet presAssocID="{7F65C7DE-222B-418E-96EE-4224E4F7CE16}" presName="Name9" presStyleLbl="sibTrans2D1" presStyleIdx="0" presStyleCnt="4"/>
      <dgm:spPr/>
      <dgm:t>
        <a:bodyPr/>
        <a:lstStyle/>
        <a:p>
          <a:endParaRPr lang="es-ES"/>
        </a:p>
      </dgm:t>
    </dgm:pt>
    <dgm:pt modelId="{31B73C51-E9F8-4DD0-9316-BCDFA2C3AE19}" type="pres">
      <dgm:prSet presAssocID="{14A22600-B3A0-41B5-B7E0-6C6B1B4D59DC}" presName="composite2" presStyleCnt="0"/>
      <dgm:spPr/>
    </dgm:pt>
    <dgm:pt modelId="{9204013E-A313-4B17-9D48-3F7012C8D0DD}" type="pres">
      <dgm:prSet presAssocID="{14A22600-B3A0-41B5-B7E0-6C6B1B4D59DC}" presName="dummyNode2" presStyleLbl="node1" presStyleIdx="0" presStyleCnt="5"/>
      <dgm:spPr/>
    </dgm:pt>
    <dgm:pt modelId="{DCAAE9D9-D2E0-4BE3-ABE7-8F5917EEEE95}" type="pres">
      <dgm:prSet presAssocID="{14A22600-B3A0-41B5-B7E0-6C6B1B4D59DC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933A21-E70F-40EA-ADE5-0C731B1692B9}" type="pres">
      <dgm:prSet presAssocID="{14A22600-B3A0-41B5-B7E0-6C6B1B4D59DC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AA61E7-2E58-4067-846E-72F3009E1E4F}" type="pres">
      <dgm:prSet presAssocID="{14A22600-B3A0-41B5-B7E0-6C6B1B4D59DC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A669D2-6DF2-4D3C-9D0B-CF1C6099FDA6}" type="pres">
      <dgm:prSet presAssocID="{14A22600-B3A0-41B5-B7E0-6C6B1B4D59DC}" presName="connSite2" presStyleCnt="0"/>
      <dgm:spPr/>
    </dgm:pt>
    <dgm:pt modelId="{38CECD99-1B9E-453E-AAF8-3184BADBAE2A}" type="pres">
      <dgm:prSet presAssocID="{B11D5B52-D633-4A8E-8AE3-914648A863F7}" presName="Name18" presStyleLbl="sibTrans2D1" presStyleIdx="1" presStyleCnt="4"/>
      <dgm:spPr/>
      <dgm:t>
        <a:bodyPr/>
        <a:lstStyle/>
        <a:p>
          <a:endParaRPr lang="es-ES"/>
        </a:p>
      </dgm:t>
    </dgm:pt>
    <dgm:pt modelId="{F79EFF73-ACE5-4224-B730-C19990984F86}" type="pres">
      <dgm:prSet presAssocID="{90E24C2B-7396-4DC9-BA59-DD7025FD5AA8}" presName="composite1" presStyleCnt="0"/>
      <dgm:spPr/>
    </dgm:pt>
    <dgm:pt modelId="{AFC10336-B58A-45B2-8A46-EFB3872A33AC}" type="pres">
      <dgm:prSet presAssocID="{90E24C2B-7396-4DC9-BA59-DD7025FD5AA8}" presName="dummyNode1" presStyleLbl="node1" presStyleIdx="1" presStyleCnt="5"/>
      <dgm:spPr/>
    </dgm:pt>
    <dgm:pt modelId="{E78BB7C8-AEB9-4FC9-8C2F-DCBA7A64C6AF}" type="pres">
      <dgm:prSet presAssocID="{90E24C2B-7396-4DC9-BA59-DD7025FD5AA8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9235B2-1C78-4138-8B1A-3F71A93CDD51}" type="pres">
      <dgm:prSet presAssocID="{90E24C2B-7396-4DC9-BA59-DD7025FD5AA8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A3036E-1E5C-42BE-A28F-DD84D99DAFD3}" type="pres">
      <dgm:prSet presAssocID="{90E24C2B-7396-4DC9-BA59-DD7025FD5AA8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A48CB7-73E6-4836-8C21-AA9344ED842F}" type="pres">
      <dgm:prSet presAssocID="{90E24C2B-7396-4DC9-BA59-DD7025FD5AA8}" presName="connSite1" presStyleCnt="0"/>
      <dgm:spPr/>
    </dgm:pt>
    <dgm:pt modelId="{A66A4DF4-619B-4B10-9BD4-E5BC7701A256}" type="pres">
      <dgm:prSet presAssocID="{EBFC9A8C-899C-4053-8D18-AC0B951EA92F}" presName="Name9" presStyleLbl="sibTrans2D1" presStyleIdx="2" presStyleCnt="4"/>
      <dgm:spPr/>
      <dgm:t>
        <a:bodyPr/>
        <a:lstStyle/>
        <a:p>
          <a:endParaRPr lang="es-ES"/>
        </a:p>
      </dgm:t>
    </dgm:pt>
    <dgm:pt modelId="{BCCA877C-80BF-46C5-B2BF-DFA67DF62501}" type="pres">
      <dgm:prSet presAssocID="{FE611F4A-1C69-41CC-8BC0-D7E3CC183937}" presName="composite2" presStyleCnt="0"/>
      <dgm:spPr/>
    </dgm:pt>
    <dgm:pt modelId="{49824C2E-A5FA-4BFE-AAD5-5CE66A235BA2}" type="pres">
      <dgm:prSet presAssocID="{FE611F4A-1C69-41CC-8BC0-D7E3CC183937}" presName="dummyNode2" presStyleLbl="node1" presStyleIdx="2" presStyleCnt="5"/>
      <dgm:spPr/>
    </dgm:pt>
    <dgm:pt modelId="{4453EF32-F7FE-4EEE-B41A-8FBC6C453B1D}" type="pres">
      <dgm:prSet presAssocID="{FE611F4A-1C69-41CC-8BC0-D7E3CC183937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9BFC5C-A171-452C-A67D-7F0340720857}" type="pres">
      <dgm:prSet presAssocID="{FE611F4A-1C69-41CC-8BC0-D7E3CC183937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D44182-ABB2-4046-8051-4C9BEFA15492}" type="pres">
      <dgm:prSet presAssocID="{FE611F4A-1C69-41CC-8BC0-D7E3CC183937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381A32-0AD0-46D2-AE31-9B814E3FAD20}" type="pres">
      <dgm:prSet presAssocID="{FE611F4A-1C69-41CC-8BC0-D7E3CC183937}" presName="connSite2" presStyleCnt="0"/>
      <dgm:spPr/>
    </dgm:pt>
    <dgm:pt modelId="{6B2CBCD8-2A58-4844-A1D9-46A4A380635D}" type="pres">
      <dgm:prSet presAssocID="{4AA7A7D3-6FB2-428B-9D3B-5155379B6804}" presName="Name18" presStyleLbl="sibTrans2D1" presStyleIdx="3" presStyleCnt="4"/>
      <dgm:spPr/>
      <dgm:t>
        <a:bodyPr/>
        <a:lstStyle/>
        <a:p>
          <a:endParaRPr lang="es-ES"/>
        </a:p>
      </dgm:t>
    </dgm:pt>
    <dgm:pt modelId="{27CA1E18-6E97-4F5B-A3A5-A04AEDBB3725}" type="pres">
      <dgm:prSet presAssocID="{806D0EC1-F841-4BE1-9986-06C19C2B1B24}" presName="composite1" presStyleCnt="0"/>
      <dgm:spPr/>
    </dgm:pt>
    <dgm:pt modelId="{BF55EFBE-3F13-466D-BC57-C99943BA7DD5}" type="pres">
      <dgm:prSet presAssocID="{806D0EC1-F841-4BE1-9986-06C19C2B1B24}" presName="dummyNode1" presStyleLbl="node1" presStyleIdx="3" presStyleCnt="5"/>
      <dgm:spPr/>
    </dgm:pt>
    <dgm:pt modelId="{E6A223B3-E964-4BE9-A0E5-28CB3836D1E6}" type="pres">
      <dgm:prSet presAssocID="{806D0EC1-F841-4BE1-9986-06C19C2B1B24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3E2A7-75DD-4F10-B667-9E60551AFA2A}" type="pres">
      <dgm:prSet presAssocID="{806D0EC1-F841-4BE1-9986-06C19C2B1B24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15146-ECBA-444E-BAF8-C5E95A55E618}" type="pres">
      <dgm:prSet presAssocID="{806D0EC1-F841-4BE1-9986-06C19C2B1B24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83D1AD-468D-470E-AFFB-489FBBC046C3}" type="pres">
      <dgm:prSet presAssocID="{806D0EC1-F841-4BE1-9986-06C19C2B1B24}" presName="connSite1" presStyleCnt="0"/>
      <dgm:spPr/>
    </dgm:pt>
  </dgm:ptLst>
  <dgm:cxnLst>
    <dgm:cxn modelId="{CB24B8C1-2246-4974-858B-265170E868EB}" srcId="{DA1E99CA-BD47-4020-8568-E37E8823D74C}" destId="{FE611F4A-1C69-41CC-8BC0-D7E3CC183937}" srcOrd="3" destOrd="0" parTransId="{92CB04FD-B292-41D2-B15D-0C2F0069DBF5}" sibTransId="{4AA7A7D3-6FB2-428B-9D3B-5155379B6804}"/>
    <dgm:cxn modelId="{19E97404-F155-40FD-8418-E8E3C0F49B1F}" type="presOf" srcId="{2B04D78B-7C5C-4011-8EBC-78C28813D53A}" destId="{859BFC5C-A171-452C-A67D-7F0340720857}" srcOrd="1" destOrd="0" presId="urn:microsoft.com/office/officeart/2005/8/layout/hProcess4"/>
    <dgm:cxn modelId="{0EC89547-BAD9-4C9F-B036-1161E932602C}" srcId="{DA1E99CA-BD47-4020-8568-E37E8823D74C}" destId="{14A22600-B3A0-41B5-B7E0-6C6B1B4D59DC}" srcOrd="1" destOrd="0" parTransId="{97F68C5D-AC03-4F8A-9732-58C1767EC4B4}" sibTransId="{B11D5B52-D633-4A8E-8AE3-914648A863F7}"/>
    <dgm:cxn modelId="{9307EC44-48D2-482A-9FC8-9A9BD9090A85}" type="presOf" srcId="{FE611F4A-1C69-41CC-8BC0-D7E3CC183937}" destId="{A4D44182-ABB2-4046-8051-4C9BEFA15492}" srcOrd="0" destOrd="0" presId="urn:microsoft.com/office/officeart/2005/8/layout/hProcess4"/>
    <dgm:cxn modelId="{89CD9FBC-2C91-4920-88B4-E871667DFA6E}" type="presOf" srcId="{1D188C69-0908-4F90-AD96-6DBBF089741D}" destId="{DCAAE9D9-D2E0-4BE3-ABE7-8F5917EEEE95}" srcOrd="0" destOrd="0" presId="urn:microsoft.com/office/officeart/2005/8/layout/hProcess4"/>
    <dgm:cxn modelId="{42C5CE99-7D1C-4B2F-BD41-E3767B3D96BF}" type="presOf" srcId="{57C70552-6A08-44E0-960E-540A8F1FAD32}" destId="{BC4557E3-3F9A-4F4F-BCA9-23C0382D46B5}" srcOrd="0" destOrd="0" presId="urn:microsoft.com/office/officeart/2005/8/layout/hProcess4"/>
    <dgm:cxn modelId="{D637FF90-E64E-49CD-927D-20BD8ED7A556}" srcId="{14A22600-B3A0-41B5-B7E0-6C6B1B4D59DC}" destId="{0DE37EB2-7CCD-4D58-B17C-99BCACC55B84}" srcOrd="1" destOrd="0" parTransId="{9DDC89F8-CD5B-48EC-BF6B-97CD68A8BAE8}" sibTransId="{8FF5A7EF-27AC-4F63-A9CC-0AF7F9541BD4}"/>
    <dgm:cxn modelId="{57F1C643-39A4-4C2D-85B8-6A9BA6C4542E}" srcId="{DA1E99CA-BD47-4020-8568-E37E8823D74C}" destId="{530DF5A5-1E40-43CD-A539-A0888B208813}" srcOrd="0" destOrd="0" parTransId="{B8FB9064-7865-42C1-BFE4-058C12AC88D0}" sibTransId="{7F65C7DE-222B-418E-96EE-4224E4F7CE16}"/>
    <dgm:cxn modelId="{F1493B41-87F5-4DBE-9F0A-AE932C8196AF}" srcId="{FE611F4A-1C69-41CC-8BC0-D7E3CC183937}" destId="{2B04D78B-7C5C-4011-8EBC-78C28813D53A}" srcOrd="0" destOrd="0" parTransId="{559CEE7C-C2AA-4D07-9D77-A97BACBB2B34}" sibTransId="{309B0B1E-D83A-410D-B577-A19A0113BCA1}"/>
    <dgm:cxn modelId="{69925B3C-B5CE-4092-B0CC-602D0EC2C9E7}" type="presOf" srcId="{1D188C69-0908-4F90-AD96-6DBBF089741D}" destId="{42933A21-E70F-40EA-ADE5-0C731B1692B9}" srcOrd="1" destOrd="0" presId="urn:microsoft.com/office/officeart/2005/8/layout/hProcess4"/>
    <dgm:cxn modelId="{FD633ED4-CC38-4830-93EB-2E3F93D00F7F}" type="presOf" srcId="{01878A68-F3C0-4F51-989E-7B81FC226571}" destId="{E6A223B3-E964-4BE9-A0E5-28CB3836D1E6}" srcOrd="0" destOrd="0" presId="urn:microsoft.com/office/officeart/2005/8/layout/hProcess4"/>
    <dgm:cxn modelId="{73249228-18C8-4C03-8341-CCC723AD1FD3}" type="presOf" srcId="{14A22600-B3A0-41B5-B7E0-6C6B1B4D59DC}" destId="{BCAA61E7-2E58-4067-846E-72F3009E1E4F}" srcOrd="0" destOrd="0" presId="urn:microsoft.com/office/officeart/2005/8/layout/hProcess4"/>
    <dgm:cxn modelId="{0B718E20-8F2D-44C3-A6DF-69FA6EFE2A94}" type="presOf" srcId="{806D0EC1-F841-4BE1-9986-06C19C2B1B24}" destId="{3AE15146-ECBA-444E-BAF8-C5E95A55E618}" srcOrd="0" destOrd="0" presId="urn:microsoft.com/office/officeart/2005/8/layout/hProcess4"/>
    <dgm:cxn modelId="{24E767D4-4E57-47B7-9461-ACCA9C700295}" type="presOf" srcId="{B11D5B52-D633-4A8E-8AE3-914648A863F7}" destId="{38CECD99-1B9E-453E-AAF8-3184BADBAE2A}" srcOrd="0" destOrd="0" presId="urn:microsoft.com/office/officeart/2005/8/layout/hProcess4"/>
    <dgm:cxn modelId="{265625A5-3227-4B26-A9D3-5F8A74CCD8F7}" srcId="{DA1E99CA-BD47-4020-8568-E37E8823D74C}" destId="{806D0EC1-F841-4BE1-9986-06C19C2B1B24}" srcOrd="4" destOrd="0" parTransId="{FA6D7FA8-0602-46B6-B298-A2BF7CB0FCD5}" sibTransId="{85A920BC-0A1E-4008-949B-60A0E76ADD42}"/>
    <dgm:cxn modelId="{3854A98D-3885-40F5-A308-E94F9392DDB7}" type="presOf" srcId="{2B04D78B-7C5C-4011-8EBC-78C28813D53A}" destId="{4453EF32-F7FE-4EEE-B41A-8FBC6C453B1D}" srcOrd="0" destOrd="0" presId="urn:microsoft.com/office/officeart/2005/8/layout/hProcess4"/>
    <dgm:cxn modelId="{34C6111B-12C5-4B90-9D66-4CD8E65AB9ED}" type="presOf" srcId="{57C70552-6A08-44E0-960E-540A8F1FAD32}" destId="{EF80A9E1-F6FF-4924-80FF-15A5410BCB6F}" srcOrd="1" destOrd="0" presId="urn:microsoft.com/office/officeart/2005/8/layout/hProcess4"/>
    <dgm:cxn modelId="{87D56775-E39E-4AB5-97A6-5A898A258690}" type="presOf" srcId="{01878A68-F3C0-4F51-989E-7B81FC226571}" destId="{92A3E2A7-75DD-4F10-B667-9E60551AFA2A}" srcOrd="1" destOrd="0" presId="urn:microsoft.com/office/officeart/2005/8/layout/hProcess4"/>
    <dgm:cxn modelId="{25599899-DBA9-424D-AA34-488CDC904183}" type="presOf" srcId="{CF0EBE24-9B31-4D52-A281-ED1BC24F6A02}" destId="{689235B2-1C78-4138-8B1A-3F71A93CDD51}" srcOrd="1" destOrd="0" presId="urn:microsoft.com/office/officeart/2005/8/layout/hProcess4"/>
    <dgm:cxn modelId="{5675BDE8-0A20-4BA9-A611-258CB1BF22E0}" type="presOf" srcId="{DA1E99CA-BD47-4020-8568-E37E8823D74C}" destId="{2026CEBA-85C4-4973-BCD0-99E2B7BCB9DC}" srcOrd="0" destOrd="0" presId="urn:microsoft.com/office/officeart/2005/8/layout/hProcess4"/>
    <dgm:cxn modelId="{C0C85721-53A0-471E-A38C-2EEAFA96150D}" type="presOf" srcId="{0DE37EB2-7CCD-4D58-B17C-99BCACC55B84}" destId="{42933A21-E70F-40EA-ADE5-0C731B1692B9}" srcOrd="1" destOrd="1" presId="urn:microsoft.com/office/officeart/2005/8/layout/hProcess4"/>
    <dgm:cxn modelId="{00912AB3-1716-4C08-A534-F57015D7F8A3}" type="presOf" srcId="{90E24C2B-7396-4DC9-BA59-DD7025FD5AA8}" destId="{FAA3036E-1E5C-42BE-A28F-DD84D99DAFD3}" srcOrd="0" destOrd="0" presId="urn:microsoft.com/office/officeart/2005/8/layout/hProcess4"/>
    <dgm:cxn modelId="{D601925E-7314-4A78-9727-B5AEDB824883}" srcId="{14A22600-B3A0-41B5-B7E0-6C6B1B4D59DC}" destId="{1D188C69-0908-4F90-AD96-6DBBF089741D}" srcOrd="0" destOrd="0" parTransId="{84D6E241-D21A-4375-84D3-2FDD0B5E71B7}" sibTransId="{646CEB0A-02B0-4D06-AA67-39020254BB05}"/>
    <dgm:cxn modelId="{AD6F2D64-E041-445A-9AB6-4FFE4D10BB5F}" type="presOf" srcId="{4AA7A7D3-6FB2-428B-9D3B-5155379B6804}" destId="{6B2CBCD8-2A58-4844-A1D9-46A4A380635D}" srcOrd="0" destOrd="0" presId="urn:microsoft.com/office/officeart/2005/8/layout/hProcess4"/>
    <dgm:cxn modelId="{D046203E-7530-42F9-9AB7-C3E0AA255015}" type="presOf" srcId="{530DF5A5-1E40-43CD-A539-A0888B208813}" destId="{54ED225F-64A5-4C16-9095-551CB82A1A18}" srcOrd="0" destOrd="0" presId="urn:microsoft.com/office/officeart/2005/8/layout/hProcess4"/>
    <dgm:cxn modelId="{75E3CC16-7F33-4478-B068-08B27E4E708B}" type="presOf" srcId="{CF0EBE24-9B31-4D52-A281-ED1BC24F6A02}" destId="{E78BB7C8-AEB9-4FC9-8C2F-DCBA7A64C6AF}" srcOrd="0" destOrd="0" presId="urn:microsoft.com/office/officeart/2005/8/layout/hProcess4"/>
    <dgm:cxn modelId="{6E34C55E-B50B-4072-BDEE-2AA09038042E}" type="presOf" srcId="{EBFC9A8C-899C-4053-8D18-AC0B951EA92F}" destId="{A66A4DF4-619B-4B10-9BD4-E5BC7701A256}" srcOrd="0" destOrd="0" presId="urn:microsoft.com/office/officeart/2005/8/layout/hProcess4"/>
    <dgm:cxn modelId="{6AF4115E-D1D5-4879-98C3-3F047F5C5B80}" srcId="{806D0EC1-F841-4BE1-9986-06C19C2B1B24}" destId="{01878A68-F3C0-4F51-989E-7B81FC226571}" srcOrd="0" destOrd="0" parTransId="{64AAC60A-0325-4EF3-AD1A-B325340D7E2A}" sibTransId="{8129857D-3A5A-426A-9BFF-F958FCB22C10}"/>
    <dgm:cxn modelId="{5FF29898-034B-452A-AC31-7778C1EA06C7}" type="presOf" srcId="{7F65C7DE-222B-418E-96EE-4224E4F7CE16}" destId="{D0E9E7EB-83CB-42F2-9276-6FB650E9D461}" srcOrd="0" destOrd="0" presId="urn:microsoft.com/office/officeart/2005/8/layout/hProcess4"/>
    <dgm:cxn modelId="{D6258EDB-B6EB-4335-AC6D-13459A33256C}" srcId="{806D0EC1-F841-4BE1-9986-06C19C2B1B24}" destId="{9D40D69C-34AC-4344-B838-AB077452B26D}" srcOrd="1" destOrd="0" parTransId="{6C5B4145-8987-4619-B5DA-CBFDDE53DCAA}" sibTransId="{77D58B03-F5BE-47ED-AB01-B1A285DB9334}"/>
    <dgm:cxn modelId="{4607B1E7-5835-4BFC-AD35-2233FC443F28}" type="presOf" srcId="{9D40D69C-34AC-4344-B838-AB077452B26D}" destId="{92A3E2A7-75DD-4F10-B667-9E60551AFA2A}" srcOrd="1" destOrd="1" presId="urn:microsoft.com/office/officeart/2005/8/layout/hProcess4"/>
    <dgm:cxn modelId="{3F5638E8-E620-4558-817A-D9FAC2555443}" srcId="{DA1E99CA-BD47-4020-8568-E37E8823D74C}" destId="{90E24C2B-7396-4DC9-BA59-DD7025FD5AA8}" srcOrd="2" destOrd="0" parTransId="{E31470C9-7F76-4EEE-8A57-C0BFCCF4CF1A}" sibTransId="{EBFC9A8C-899C-4053-8D18-AC0B951EA92F}"/>
    <dgm:cxn modelId="{759A09FF-3B93-4972-84E1-6CD92CBAD186}" srcId="{90E24C2B-7396-4DC9-BA59-DD7025FD5AA8}" destId="{CF0EBE24-9B31-4D52-A281-ED1BC24F6A02}" srcOrd="0" destOrd="0" parTransId="{344F44A8-439F-4E21-A375-84D1BA928551}" sibTransId="{F09303AE-BBA0-4399-B0AD-58F35D9A36F6}"/>
    <dgm:cxn modelId="{8BB7C032-F659-4851-A136-C470B08C240D}" srcId="{530DF5A5-1E40-43CD-A539-A0888B208813}" destId="{57C70552-6A08-44E0-960E-540A8F1FAD32}" srcOrd="0" destOrd="0" parTransId="{8721F382-9C35-4664-BD9F-F61DF29A8DE9}" sibTransId="{35B8C543-67A9-486F-868E-0FCC91964E98}"/>
    <dgm:cxn modelId="{4C7494F0-299D-4C1E-BA9D-D4CAD257ECE8}" type="presOf" srcId="{0DE37EB2-7CCD-4D58-B17C-99BCACC55B84}" destId="{DCAAE9D9-D2E0-4BE3-ABE7-8F5917EEEE95}" srcOrd="0" destOrd="1" presId="urn:microsoft.com/office/officeart/2005/8/layout/hProcess4"/>
    <dgm:cxn modelId="{768BE99B-342A-4C11-9CA0-FF9E4A29E7D5}" type="presOf" srcId="{9D40D69C-34AC-4344-B838-AB077452B26D}" destId="{E6A223B3-E964-4BE9-A0E5-28CB3836D1E6}" srcOrd="0" destOrd="1" presId="urn:microsoft.com/office/officeart/2005/8/layout/hProcess4"/>
    <dgm:cxn modelId="{712CBADC-E005-456A-87D4-AE159D0E9A32}" type="presParOf" srcId="{2026CEBA-85C4-4973-BCD0-99E2B7BCB9DC}" destId="{EA34C9B0-5C74-4B09-8E2A-60B95C24B889}" srcOrd="0" destOrd="0" presId="urn:microsoft.com/office/officeart/2005/8/layout/hProcess4"/>
    <dgm:cxn modelId="{4707A108-B4B4-4838-BEC3-25DC3C1B9BF0}" type="presParOf" srcId="{2026CEBA-85C4-4973-BCD0-99E2B7BCB9DC}" destId="{E113B0E4-0AB7-44EB-BA41-A11328A846EF}" srcOrd="1" destOrd="0" presId="urn:microsoft.com/office/officeart/2005/8/layout/hProcess4"/>
    <dgm:cxn modelId="{F06BCA33-DEB1-4C2E-9E5A-0B28CC82CD94}" type="presParOf" srcId="{2026CEBA-85C4-4973-BCD0-99E2B7BCB9DC}" destId="{39C152AC-E038-408D-805A-126495A4BF31}" srcOrd="2" destOrd="0" presId="urn:microsoft.com/office/officeart/2005/8/layout/hProcess4"/>
    <dgm:cxn modelId="{0063D7BD-8EF3-4606-933A-D158FC12D9BC}" type="presParOf" srcId="{39C152AC-E038-408D-805A-126495A4BF31}" destId="{A66AC520-4014-40DD-9CFB-E2BF718697B9}" srcOrd="0" destOrd="0" presId="urn:microsoft.com/office/officeart/2005/8/layout/hProcess4"/>
    <dgm:cxn modelId="{BC81C41F-4C9F-4DBD-A7DE-2EE21AA0D2CD}" type="presParOf" srcId="{A66AC520-4014-40DD-9CFB-E2BF718697B9}" destId="{2347F31D-F04E-425B-9BC1-7EE0BFE4460E}" srcOrd="0" destOrd="0" presId="urn:microsoft.com/office/officeart/2005/8/layout/hProcess4"/>
    <dgm:cxn modelId="{21B143E9-B20A-47F1-9B14-EE79D32AC467}" type="presParOf" srcId="{A66AC520-4014-40DD-9CFB-E2BF718697B9}" destId="{BC4557E3-3F9A-4F4F-BCA9-23C0382D46B5}" srcOrd="1" destOrd="0" presId="urn:microsoft.com/office/officeart/2005/8/layout/hProcess4"/>
    <dgm:cxn modelId="{66F92161-78B5-4487-96E2-5A6DE0CD88C8}" type="presParOf" srcId="{A66AC520-4014-40DD-9CFB-E2BF718697B9}" destId="{EF80A9E1-F6FF-4924-80FF-15A5410BCB6F}" srcOrd="2" destOrd="0" presId="urn:microsoft.com/office/officeart/2005/8/layout/hProcess4"/>
    <dgm:cxn modelId="{5DC5B516-A544-496F-B5F5-AE66B9DA8CB0}" type="presParOf" srcId="{A66AC520-4014-40DD-9CFB-E2BF718697B9}" destId="{54ED225F-64A5-4C16-9095-551CB82A1A18}" srcOrd="3" destOrd="0" presId="urn:microsoft.com/office/officeart/2005/8/layout/hProcess4"/>
    <dgm:cxn modelId="{7CA308F2-17BD-4B57-A8DC-22297D4D1898}" type="presParOf" srcId="{A66AC520-4014-40DD-9CFB-E2BF718697B9}" destId="{8F2D3C7E-F165-49FD-9CBC-AB204D69D101}" srcOrd="4" destOrd="0" presId="urn:microsoft.com/office/officeart/2005/8/layout/hProcess4"/>
    <dgm:cxn modelId="{997B046A-CE0C-426F-B0C0-B6CD453A0A3F}" type="presParOf" srcId="{39C152AC-E038-408D-805A-126495A4BF31}" destId="{D0E9E7EB-83CB-42F2-9276-6FB650E9D461}" srcOrd="1" destOrd="0" presId="urn:microsoft.com/office/officeart/2005/8/layout/hProcess4"/>
    <dgm:cxn modelId="{CD4B3E16-497E-4BCE-A3A9-AC2E33D51F4A}" type="presParOf" srcId="{39C152AC-E038-408D-805A-126495A4BF31}" destId="{31B73C51-E9F8-4DD0-9316-BCDFA2C3AE19}" srcOrd="2" destOrd="0" presId="urn:microsoft.com/office/officeart/2005/8/layout/hProcess4"/>
    <dgm:cxn modelId="{BAEA446E-D016-49CE-BC2C-6E139941DCC7}" type="presParOf" srcId="{31B73C51-E9F8-4DD0-9316-BCDFA2C3AE19}" destId="{9204013E-A313-4B17-9D48-3F7012C8D0DD}" srcOrd="0" destOrd="0" presId="urn:microsoft.com/office/officeart/2005/8/layout/hProcess4"/>
    <dgm:cxn modelId="{9E986E5C-8FFA-4947-ADCE-9E681D7FE535}" type="presParOf" srcId="{31B73C51-E9F8-4DD0-9316-BCDFA2C3AE19}" destId="{DCAAE9D9-D2E0-4BE3-ABE7-8F5917EEEE95}" srcOrd="1" destOrd="0" presId="urn:microsoft.com/office/officeart/2005/8/layout/hProcess4"/>
    <dgm:cxn modelId="{83712250-5799-49C7-B6D2-71E372E3227F}" type="presParOf" srcId="{31B73C51-E9F8-4DD0-9316-BCDFA2C3AE19}" destId="{42933A21-E70F-40EA-ADE5-0C731B1692B9}" srcOrd="2" destOrd="0" presId="urn:microsoft.com/office/officeart/2005/8/layout/hProcess4"/>
    <dgm:cxn modelId="{DD6851EC-4019-41C1-A4BB-07AEAFC89059}" type="presParOf" srcId="{31B73C51-E9F8-4DD0-9316-BCDFA2C3AE19}" destId="{BCAA61E7-2E58-4067-846E-72F3009E1E4F}" srcOrd="3" destOrd="0" presId="urn:microsoft.com/office/officeart/2005/8/layout/hProcess4"/>
    <dgm:cxn modelId="{5B4D33D7-69D4-4F95-92CE-B405F6E6FE62}" type="presParOf" srcId="{31B73C51-E9F8-4DD0-9316-BCDFA2C3AE19}" destId="{09A669D2-6DF2-4D3C-9D0B-CF1C6099FDA6}" srcOrd="4" destOrd="0" presId="urn:microsoft.com/office/officeart/2005/8/layout/hProcess4"/>
    <dgm:cxn modelId="{7C1F9DAD-2E8B-4B58-BA58-E2841F72617B}" type="presParOf" srcId="{39C152AC-E038-408D-805A-126495A4BF31}" destId="{38CECD99-1B9E-453E-AAF8-3184BADBAE2A}" srcOrd="3" destOrd="0" presId="urn:microsoft.com/office/officeart/2005/8/layout/hProcess4"/>
    <dgm:cxn modelId="{6EF71F81-84C3-4E89-8746-161F84B5B079}" type="presParOf" srcId="{39C152AC-E038-408D-805A-126495A4BF31}" destId="{F79EFF73-ACE5-4224-B730-C19990984F86}" srcOrd="4" destOrd="0" presId="urn:microsoft.com/office/officeart/2005/8/layout/hProcess4"/>
    <dgm:cxn modelId="{F9815CD7-F38F-4D9A-BBD4-8FFE5B3906A3}" type="presParOf" srcId="{F79EFF73-ACE5-4224-B730-C19990984F86}" destId="{AFC10336-B58A-45B2-8A46-EFB3872A33AC}" srcOrd="0" destOrd="0" presId="urn:microsoft.com/office/officeart/2005/8/layout/hProcess4"/>
    <dgm:cxn modelId="{4AD99C8C-538F-4A70-A5D5-E276E9F60824}" type="presParOf" srcId="{F79EFF73-ACE5-4224-B730-C19990984F86}" destId="{E78BB7C8-AEB9-4FC9-8C2F-DCBA7A64C6AF}" srcOrd="1" destOrd="0" presId="urn:microsoft.com/office/officeart/2005/8/layout/hProcess4"/>
    <dgm:cxn modelId="{B45CC3B7-30BC-4708-99A3-9E79057FF3CE}" type="presParOf" srcId="{F79EFF73-ACE5-4224-B730-C19990984F86}" destId="{689235B2-1C78-4138-8B1A-3F71A93CDD51}" srcOrd="2" destOrd="0" presId="urn:microsoft.com/office/officeart/2005/8/layout/hProcess4"/>
    <dgm:cxn modelId="{B0A32593-7D91-4D9F-878B-5A4439082E66}" type="presParOf" srcId="{F79EFF73-ACE5-4224-B730-C19990984F86}" destId="{FAA3036E-1E5C-42BE-A28F-DD84D99DAFD3}" srcOrd="3" destOrd="0" presId="urn:microsoft.com/office/officeart/2005/8/layout/hProcess4"/>
    <dgm:cxn modelId="{396E1D05-2BF8-404A-8DEC-EF850FCEC3DD}" type="presParOf" srcId="{F79EFF73-ACE5-4224-B730-C19990984F86}" destId="{E0A48CB7-73E6-4836-8C21-AA9344ED842F}" srcOrd="4" destOrd="0" presId="urn:microsoft.com/office/officeart/2005/8/layout/hProcess4"/>
    <dgm:cxn modelId="{7B3CC610-1A00-410D-85AE-120EF35DAEB5}" type="presParOf" srcId="{39C152AC-E038-408D-805A-126495A4BF31}" destId="{A66A4DF4-619B-4B10-9BD4-E5BC7701A256}" srcOrd="5" destOrd="0" presId="urn:microsoft.com/office/officeart/2005/8/layout/hProcess4"/>
    <dgm:cxn modelId="{577B86C3-817F-4ED5-94EE-498081FACBFC}" type="presParOf" srcId="{39C152AC-E038-408D-805A-126495A4BF31}" destId="{BCCA877C-80BF-46C5-B2BF-DFA67DF62501}" srcOrd="6" destOrd="0" presId="urn:microsoft.com/office/officeart/2005/8/layout/hProcess4"/>
    <dgm:cxn modelId="{D82C1F98-8BD7-4FDF-821D-D64210FDF534}" type="presParOf" srcId="{BCCA877C-80BF-46C5-B2BF-DFA67DF62501}" destId="{49824C2E-A5FA-4BFE-AAD5-5CE66A235BA2}" srcOrd="0" destOrd="0" presId="urn:microsoft.com/office/officeart/2005/8/layout/hProcess4"/>
    <dgm:cxn modelId="{B2010899-2927-4954-88D2-B9F4E05D0ABF}" type="presParOf" srcId="{BCCA877C-80BF-46C5-B2BF-DFA67DF62501}" destId="{4453EF32-F7FE-4EEE-B41A-8FBC6C453B1D}" srcOrd="1" destOrd="0" presId="urn:microsoft.com/office/officeart/2005/8/layout/hProcess4"/>
    <dgm:cxn modelId="{8D63E640-9334-4179-BAA6-8ECDC1C94E34}" type="presParOf" srcId="{BCCA877C-80BF-46C5-B2BF-DFA67DF62501}" destId="{859BFC5C-A171-452C-A67D-7F0340720857}" srcOrd="2" destOrd="0" presId="urn:microsoft.com/office/officeart/2005/8/layout/hProcess4"/>
    <dgm:cxn modelId="{109105BA-2013-4112-B6C3-FD0C05E3A662}" type="presParOf" srcId="{BCCA877C-80BF-46C5-B2BF-DFA67DF62501}" destId="{A4D44182-ABB2-4046-8051-4C9BEFA15492}" srcOrd="3" destOrd="0" presId="urn:microsoft.com/office/officeart/2005/8/layout/hProcess4"/>
    <dgm:cxn modelId="{6BEFA462-F862-46DE-A695-666456BDD632}" type="presParOf" srcId="{BCCA877C-80BF-46C5-B2BF-DFA67DF62501}" destId="{8B381A32-0AD0-46D2-AE31-9B814E3FAD20}" srcOrd="4" destOrd="0" presId="urn:microsoft.com/office/officeart/2005/8/layout/hProcess4"/>
    <dgm:cxn modelId="{A1723577-6889-404B-9A4B-A418DEB85452}" type="presParOf" srcId="{39C152AC-E038-408D-805A-126495A4BF31}" destId="{6B2CBCD8-2A58-4844-A1D9-46A4A380635D}" srcOrd="7" destOrd="0" presId="urn:microsoft.com/office/officeart/2005/8/layout/hProcess4"/>
    <dgm:cxn modelId="{935C6547-5FB6-4897-B717-3BD047309DCC}" type="presParOf" srcId="{39C152AC-E038-408D-805A-126495A4BF31}" destId="{27CA1E18-6E97-4F5B-A3A5-A04AEDBB3725}" srcOrd="8" destOrd="0" presId="urn:microsoft.com/office/officeart/2005/8/layout/hProcess4"/>
    <dgm:cxn modelId="{D08CB857-56F1-4A1A-B54B-9170D9026351}" type="presParOf" srcId="{27CA1E18-6E97-4F5B-A3A5-A04AEDBB3725}" destId="{BF55EFBE-3F13-466D-BC57-C99943BA7DD5}" srcOrd="0" destOrd="0" presId="urn:microsoft.com/office/officeart/2005/8/layout/hProcess4"/>
    <dgm:cxn modelId="{BB669C69-D563-428A-803B-82CD749CB6E8}" type="presParOf" srcId="{27CA1E18-6E97-4F5B-A3A5-A04AEDBB3725}" destId="{E6A223B3-E964-4BE9-A0E5-28CB3836D1E6}" srcOrd="1" destOrd="0" presId="urn:microsoft.com/office/officeart/2005/8/layout/hProcess4"/>
    <dgm:cxn modelId="{36211E88-88EE-42A3-9C56-C4EA54ACDBEF}" type="presParOf" srcId="{27CA1E18-6E97-4F5B-A3A5-A04AEDBB3725}" destId="{92A3E2A7-75DD-4F10-B667-9E60551AFA2A}" srcOrd="2" destOrd="0" presId="urn:microsoft.com/office/officeart/2005/8/layout/hProcess4"/>
    <dgm:cxn modelId="{AF5A055E-85C2-4CE5-B2CC-7D5DD87F714C}" type="presParOf" srcId="{27CA1E18-6E97-4F5B-A3A5-A04AEDBB3725}" destId="{3AE15146-ECBA-444E-BAF8-C5E95A55E618}" srcOrd="3" destOrd="0" presId="urn:microsoft.com/office/officeart/2005/8/layout/hProcess4"/>
    <dgm:cxn modelId="{88288197-D4FA-4C5A-A248-F37AD102A700}" type="presParOf" srcId="{27CA1E18-6E97-4F5B-A3A5-A04AEDBB3725}" destId="{4383D1AD-468D-470E-AFFB-489FBBC046C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557E3-3F9A-4F4F-BCA9-23C0382D46B5}">
      <dsp:nvSpPr>
        <dsp:cNvPr id="0" name=""/>
        <dsp:cNvSpPr/>
      </dsp:nvSpPr>
      <dsp:spPr>
        <a:xfrm>
          <a:off x="1514" y="1027586"/>
          <a:ext cx="1257720" cy="103735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Cepas liofilizadas de Pichincha</a:t>
          </a:r>
          <a:endParaRPr lang="es-ES" sz="1000" kern="1200" dirty="0"/>
        </a:p>
      </dsp:txBody>
      <dsp:txXfrm>
        <a:off x="25386" y="1051458"/>
        <a:ext cx="1209976" cy="767321"/>
      </dsp:txXfrm>
    </dsp:sp>
    <dsp:sp modelId="{D0E9E7EB-83CB-42F2-9276-6FB650E9D461}">
      <dsp:nvSpPr>
        <dsp:cNvPr id="0" name=""/>
        <dsp:cNvSpPr/>
      </dsp:nvSpPr>
      <dsp:spPr>
        <a:xfrm>
          <a:off x="687483" y="1199814"/>
          <a:ext cx="1497589" cy="1497589"/>
        </a:xfrm>
        <a:prstGeom prst="leftCircularArrow">
          <a:avLst>
            <a:gd name="adj1" fmla="val 3887"/>
            <a:gd name="adj2" fmla="val 486842"/>
            <a:gd name="adj3" fmla="val 2262353"/>
            <a:gd name="adj4" fmla="val 9024489"/>
            <a:gd name="adj5" fmla="val 45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D225F-64A5-4C16-9095-551CB82A1A18}">
      <dsp:nvSpPr>
        <dsp:cNvPr id="0" name=""/>
        <dsp:cNvSpPr/>
      </dsp:nvSpPr>
      <dsp:spPr>
        <a:xfrm>
          <a:off x="281007" y="1842651"/>
          <a:ext cx="1117973" cy="44458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Actinomicetos </a:t>
          </a:r>
          <a:endParaRPr lang="es-ES" sz="1300" kern="1200" dirty="0"/>
        </a:p>
      </dsp:txBody>
      <dsp:txXfrm>
        <a:off x="294028" y="1855672"/>
        <a:ext cx="1091931" cy="418539"/>
      </dsp:txXfrm>
    </dsp:sp>
    <dsp:sp modelId="{DCAAE9D9-D2E0-4BE3-ABE7-8F5917EEEE95}">
      <dsp:nvSpPr>
        <dsp:cNvPr id="0" name=""/>
        <dsp:cNvSpPr/>
      </dsp:nvSpPr>
      <dsp:spPr>
        <a:xfrm>
          <a:off x="1676207" y="1027586"/>
          <a:ext cx="1257720" cy="103735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Suspensión en agua </a:t>
          </a:r>
          <a:r>
            <a:rPr lang="es-ES" sz="1000" kern="1200" dirty="0" err="1" smtClean="0"/>
            <a:t>peptonada</a:t>
          </a:r>
          <a:r>
            <a:rPr lang="es-ES" sz="1000" kern="1200" dirty="0" smtClean="0"/>
            <a:t> estéril 0.1% p/v por 1 h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</a:t>
          </a:r>
          <a:r>
            <a:rPr lang="es-ES" sz="1000" kern="1200" dirty="0" err="1" smtClean="0"/>
            <a:t>Vórtex</a:t>
          </a:r>
          <a:endParaRPr lang="es-ES" sz="1000" kern="1200" dirty="0"/>
        </a:p>
      </dsp:txBody>
      <dsp:txXfrm>
        <a:off x="1700079" y="1273749"/>
        <a:ext cx="1209976" cy="767321"/>
      </dsp:txXfrm>
    </dsp:sp>
    <dsp:sp modelId="{38CECD99-1B9E-453E-AAF8-3184BADBAE2A}">
      <dsp:nvSpPr>
        <dsp:cNvPr id="0" name=""/>
        <dsp:cNvSpPr/>
      </dsp:nvSpPr>
      <dsp:spPr>
        <a:xfrm>
          <a:off x="2351695" y="354450"/>
          <a:ext cx="1658298" cy="1658298"/>
        </a:xfrm>
        <a:prstGeom prst="circularArrow">
          <a:avLst>
            <a:gd name="adj1" fmla="val 3511"/>
            <a:gd name="adj2" fmla="val 435705"/>
            <a:gd name="adj3" fmla="val 19388785"/>
            <a:gd name="adj4" fmla="val 12575511"/>
            <a:gd name="adj5" fmla="val 409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A61E7-2E58-4067-846E-72F3009E1E4F}">
      <dsp:nvSpPr>
        <dsp:cNvPr id="0" name=""/>
        <dsp:cNvSpPr/>
      </dsp:nvSpPr>
      <dsp:spPr>
        <a:xfrm>
          <a:off x="1955700" y="805295"/>
          <a:ext cx="1117973" cy="44458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Hidratación</a:t>
          </a:r>
          <a:endParaRPr lang="es-ES" sz="1300" kern="1200" dirty="0"/>
        </a:p>
      </dsp:txBody>
      <dsp:txXfrm>
        <a:off x="1968721" y="818316"/>
        <a:ext cx="1091931" cy="418539"/>
      </dsp:txXfrm>
    </dsp:sp>
    <dsp:sp modelId="{E78BB7C8-AEB9-4FC9-8C2F-DCBA7A64C6AF}">
      <dsp:nvSpPr>
        <dsp:cNvPr id="0" name=""/>
        <dsp:cNvSpPr/>
      </dsp:nvSpPr>
      <dsp:spPr>
        <a:xfrm>
          <a:off x="3350900" y="1027586"/>
          <a:ext cx="1257720" cy="103735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10 µl en medio YGA – AICC técnica de estriado</a:t>
          </a:r>
          <a:endParaRPr lang="es-ES" sz="1000" kern="1200" dirty="0"/>
        </a:p>
      </dsp:txBody>
      <dsp:txXfrm>
        <a:off x="3374772" y="1051458"/>
        <a:ext cx="1209976" cy="767321"/>
      </dsp:txXfrm>
    </dsp:sp>
    <dsp:sp modelId="{A66A4DF4-619B-4B10-9BD4-E5BC7701A256}">
      <dsp:nvSpPr>
        <dsp:cNvPr id="0" name=""/>
        <dsp:cNvSpPr/>
      </dsp:nvSpPr>
      <dsp:spPr>
        <a:xfrm>
          <a:off x="4036869" y="1199814"/>
          <a:ext cx="1497589" cy="1497589"/>
        </a:xfrm>
        <a:prstGeom prst="leftCircularArrow">
          <a:avLst>
            <a:gd name="adj1" fmla="val 3887"/>
            <a:gd name="adj2" fmla="val 486842"/>
            <a:gd name="adj3" fmla="val 2262353"/>
            <a:gd name="adj4" fmla="val 9024489"/>
            <a:gd name="adj5" fmla="val 45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3036E-1E5C-42BE-A28F-DD84D99DAFD3}">
      <dsp:nvSpPr>
        <dsp:cNvPr id="0" name=""/>
        <dsp:cNvSpPr/>
      </dsp:nvSpPr>
      <dsp:spPr>
        <a:xfrm>
          <a:off x="3630393" y="1842651"/>
          <a:ext cx="1117973" cy="44458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Siembra</a:t>
          </a:r>
          <a:endParaRPr lang="es-ES" sz="1300" kern="1200" dirty="0"/>
        </a:p>
      </dsp:txBody>
      <dsp:txXfrm>
        <a:off x="3643414" y="1855672"/>
        <a:ext cx="1091931" cy="418539"/>
      </dsp:txXfrm>
    </dsp:sp>
    <dsp:sp modelId="{4453EF32-F7FE-4EEE-B41A-8FBC6C453B1D}">
      <dsp:nvSpPr>
        <dsp:cNvPr id="0" name=""/>
        <dsp:cNvSpPr/>
      </dsp:nvSpPr>
      <dsp:spPr>
        <a:xfrm>
          <a:off x="5025593" y="1027586"/>
          <a:ext cx="1257720" cy="103735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baseline="0" dirty="0" smtClean="0"/>
            <a:t> 28°C durante 4 días</a:t>
          </a:r>
          <a:endParaRPr lang="es-ES" sz="1000" kern="1200" dirty="0"/>
        </a:p>
      </dsp:txBody>
      <dsp:txXfrm>
        <a:off x="5049465" y="1273749"/>
        <a:ext cx="1209976" cy="767321"/>
      </dsp:txXfrm>
    </dsp:sp>
    <dsp:sp modelId="{6B2CBCD8-2A58-4844-A1D9-46A4A380635D}">
      <dsp:nvSpPr>
        <dsp:cNvPr id="0" name=""/>
        <dsp:cNvSpPr/>
      </dsp:nvSpPr>
      <dsp:spPr>
        <a:xfrm>
          <a:off x="5701081" y="354450"/>
          <a:ext cx="1658298" cy="1658298"/>
        </a:xfrm>
        <a:prstGeom prst="circularArrow">
          <a:avLst>
            <a:gd name="adj1" fmla="val 3511"/>
            <a:gd name="adj2" fmla="val 435705"/>
            <a:gd name="adj3" fmla="val 19388785"/>
            <a:gd name="adj4" fmla="val 12575511"/>
            <a:gd name="adj5" fmla="val 409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44182-ABB2-4046-8051-4C9BEFA15492}">
      <dsp:nvSpPr>
        <dsp:cNvPr id="0" name=""/>
        <dsp:cNvSpPr/>
      </dsp:nvSpPr>
      <dsp:spPr>
        <a:xfrm>
          <a:off x="5305086" y="805295"/>
          <a:ext cx="1117973" cy="44458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Incubación</a:t>
          </a:r>
          <a:endParaRPr lang="es-ES" sz="1300" kern="1200" dirty="0"/>
        </a:p>
      </dsp:txBody>
      <dsp:txXfrm>
        <a:off x="5318107" y="818316"/>
        <a:ext cx="1091931" cy="418539"/>
      </dsp:txXfrm>
    </dsp:sp>
    <dsp:sp modelId="{E6A223B3-E964-4BE9-A0E5-28CB3836D1E6}">
      <dsp:nvSpPr>
        <dsp:cNvPr id="0" name=""/>
        <dsp:cNvSpPr/>
      </dsp:nvSpPr>
      <dsp:spPr>
        <a:xfrm>
          <a:off x="6700286" y="1027586"/>
          <a:ext cx="1257720" cy="103735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Macroscópica 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Microscópica (Tinción Gram)</a:t>
          </a:r>
          <a:endParaRPr lang="es-ES" sz="1000" kern="1200" dirty="0"/>
        </a:p>
      </dsp:txBody>
      <dsp:txXfrm>
        <a:off x="6724158" y="1051458"/>
        <a:ext cx="1209976" cy="767321"/>
      </dsp:txXfrm>
    </dsp:sp>
    <dsp:sp modelId="{3AE15146-ECBA-444E-BAF8-C5E95A55E618}">
      <dsp:nvSpPr>
        <dsp:cNvPr id="0" name=""/>
        <dsp:cNvSpPr/>
      </dsp:nvSpPr>
      <dsp:spPr>
        <a:xfrm>
          <a:off x="6979779" y="1842651"/>
          <a:ext cx="1117973" cy="44458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Caracterización morfológica</a:t>
          </a:r>
          <a:endParaRPr lang="es-ES" sz="1300" kern="1200" dirty="0"/>
        </a:p>
      </dsp:txBody>
      <dsp:txXfrm>
        <a:off x="6992800" y="1855672"/>
        <a:ext cx="1091931" cy="418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782A8-C767-4228-9F40-24C12B1C02E2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1FEC7-B0FF-4995-ABC4-21CB5B06B7D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867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107007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131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485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798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9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4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268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166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50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458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520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531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991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968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8705-CDFA-47A4-866F-357019C13369}" type="datetimeFigureOut">
              <a:rPr lang="es-EC" smtClean="0"/>
              <a:t>9/6/2019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B9A2E-C9DD-4289-B6B0-4AB1896A9B6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815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 dirty="0"/>
              <a:t>VERSIÓN: </a:t>
            </a:r>
            <a:r>
              <a:rPr lang="es-EC" dirty="0"/>
              <a:t>1.0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09" y="59507"/>
            <a:ext cx="978939" cy="101269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90914" y="865597"/>
            <a:ext cx="76422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DEPARTAMENTO DE CIENCIAS DE LA VIDA Y LA AGRICULTURA</a:t>
            </a:r>
          </a:p>
          <a:p>
            <a:pPr algn="ctr"/>
            <a:endParaRPr lang="es-EC" sz="1600" b="1" dirty="0"/>
          </a:p>
          <a:p>
            <a:pPr algn="ctr"/>
            <a:r>
              <a:rPr lang="es-EC" sz="1600" b="1" dirty="0"/>
              <a:t>CARRERA DE INGENIERÍA EN BIOTECNOLOGÍA</a:t>
            </a:r>
          </a:p>
          <a:p>
            <a:pPr algn="ctr"/>
            <a:endParaRPr lang="es-EC" b="1" dirty="0"/>
          </a:p>
          <a:p>
            <a:pPr algn="ctr"/>
            <a:r>
              <a:rPr lang="es-EC" sz="1600" b="1" dirty="0"/>
              <a:t>TRABAJO DE TITULACIÓN, PREVIO A LA OBTENCIÓN DEL TÍTULO DE </a:t>
            </a:r>
            <a:r>
              <a:rPr lang="es-EC" sz="1600" b="1" dirty="0" smtClean="0"/>
              <a:t>INGENIERA </a:t>
            </a:r>
            <a:r>
              <a:rPr lang="es-EC" sz="1600" b="1" dirty="0"/>
              <a:t>EN </a:t>
            </a:r>
            <a:r>
              <a:rPr lang="es-EC" sz="1600" b="1" dirty="0" smtClean="0"/>
              <a:t>BIOTECNOLOGÍA</a:t>
            </a:r>
            <a:endParaRPr lang="es-EC" sz="1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583952" y="3666380"/>
            <a:ext cx="325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Elaborado por</a:t>
            </a:r>
          </a:p>
          <a:p>
            <a:pPr algn="ctr"/>
            <a:r>
              <a:rPr lang="es-EC" sz="1400" cap="all" dirty="0"/>
              <a:t>SALAZAR PALACIOS, ANA </a:t>
            </a:r>
            <a:r>
              <a:rPr lang="es-EC" sz="1400" cap="all" dirty="0" smtClean="0"/>
              <a:t>BELEN</a:t>
            </a:r>
            <a:endParaRPr lang="es-EC" sz="1400" dirty="0"/>
          </a:p>
        </p:txBody>
      </p:sp>
      <p:sp>
        <p:nvSpPr>
          <p:cNvPr id="9" name="Rectángulo 8"/>
          <p:cNvSpPr/>
          <p:nvPr/>
        </p:nvSpPr>
        <p:spPr>
          <a:xfrm>
            <a:off x="3921831" y="4295078"/>
            <a:ext cx="25805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 smtClean="0"/>
              <a:t>Directora</a:t>
            </a:r>
            <a:endParaRPr lang="es-EC" sz="1400" b="1" dirty="0"/>
          </a:p>
          <a:p>
            <a:r>
              <a:rPr lang="es-EC" sz="1400" dirty="0"/>
              <a:t>KOCH KAISER, ALMA ROSEL </a:t>
            </a:r>
            <a:r>
              <a:rPr lang="es-EC" sz="1400" dirty="0" err="1"/>
              <a:t>MSc</a:t>
            </a:r>
            <a:r>
              <a:rPr lang="es-EC" sz="1600" b="1" dirty="0"/>
              <a:t>.</a:t>
            </a:r>
            <a:endParaRPr lang="es-EC" sz="1600" dirty="0"/>
          </a:p>
          <a:p>
            <a:r>
              <a:rPr lang="es-EC" b="1" dirty="0"/>
              <a:t> </a:t>
            </a:r>
            <a:endParaRPr lang="es-EC" dirty="0"/>
          </a:p>
          <a:p>
            <a:r>
              <a:rPr lang="es-EC" sz="1400" dirty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926088" y="49941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/>
              <a:t>SANGOLQUÍ </a:t>
            </a:r>
          </a:p>
          <a:p>
            <a:pPr algn="ctr"/>
            <a:r>
              <a:rPr lang="es-EC" sz="1400" dirty="0"/>
              <a:t>2019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74599" y="2571513"/>
            <a:ext cx="6074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“Selección de actinomicetos aislados de suelos paperos de la provincia de Pichincha por su grado de antagonismo a</a:t>
            </a:r>
            <a:r>
              <a:rPr lang="es-EC" b="1" i="1" dirty="0"/>
              <a:t> </a:t>
            </a:r>
            <a:r>
              <a:rPr lang="es-EC" b="1" i="1" dirty="0" err="1"/>
              <a:t>Rhizoctonia</a:t>
            </a:r>
            <a:r>
              <a:rPr lang="es-EC" b="1" i="1" dirty="0"/>
              <a:t> </a:t>
            </a:r>
            <a:r>
              <a:rPr lang="es-EC" b="1" i="1" dirty="0" err="1"/>
              <a:t>solani</a:t>
            </a:r>
            <a:r>
              <a:rPr lang="es-EC" b="1" i="1" dirty="0"/>
              <a:t> </a:t>
            </a:r>
            <a:r>
              <a:rPr lang="es-EC" b="1" dirty="0" err="1"/>
              <a:t>K</a:t>
            </a:r>
            <a:r>
              <a:rPr lang="es-EC" b="1" dirty="0" err="1" smtClean="0"/>
              <a:t>ühn</a:t>
            </a:r>
            <a:r>
              <a:rPr lang="es-EC" b="1" i="1" dirty="0"/>
              <a:t>, </a:t>
            </a:r>
            <a:r>
              <a:rPr lang="es-EC" b="1" dirty="0"/>
              <a:t>mediante ensayos </a:t>
            </a:r>
            <a:r>
              <a:rPr lang="es-EC" b="1" i="1" dirty="0"/>
              <a:t>i</a:t>
            </a:r>
            <a:r>
              <a:rPr lang="es-EC" b="1" i="1" dirty="0" smtClean="0"/>
              <a:t>n </a:t>
            </a:r>
            <a:r>
              <a:rPr lang="es-EC" b="1" i="1" dirty="0"/>
              <a:t>vitro”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8524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393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MATERIALES Y MÉTODOS</a:t>
            </a:r>
            <a:endParaRPr lang="es-EC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11475" y="788055"/>
            <a:ext cx="3083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/>
              <a:t>Aislamiento de </a:t>
            </a:r>
            <a:r>
              <a:rPr lang="es-EC" sz="1400" b="1" i="1" dirty="0" err="1" smtClean="0"/>
              <a:t>Rhizoctonia</a:t>
            </a:r>
            <a:r>
              <a:rPr lang="es-EC" sz="1400" b="1" i="1" dirty="0" smtClean="0"/>
              <a:t> </a:t>
            </a:r>
            <a:r>
              <a:rPr lang="es-EC" sz="1400" b="1" i="1" dirty="0" err="1" smtClean="0"/>
              <a:t>solani</a:t>
            </a:r>
            <a:endParaRPr lang="es-EC" sz="1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46" y="1770417"/>
            <a:ext cx="2173508" cy="144693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03220" y="3264812"/>
            <a:ext cx="1543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/>
              <a:t>Tubérculos infectados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2569471" y="2488575"/>
            <a:ext cx="336332" cy="2627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2999049" y="1308984"/>
            <a:ext cx="175950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Lavado </a:t>
            </a:r>
            <a:r>
              <a:rPr lang="es-EC" sz="1600" dirty="0" smtClean="0"/>
              <a:t>con agua </a:t>
            </a:r>
            <a:r>
              <a:rPr lang="es-EC" sz="1600" dirty="0"/>
              <a:t>corriente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999050" y="1970665"/>
            <a:ext cx="175950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Desinfección </a:t>
            </a:r>
          </a:p>
          <a:p>
            <a:pPr algn="ctr"/>
            <a:r>
              <a:rPr lang="es-EC" sz="1200" dirty="0" smtClean="0"/>
              <a:t>(</a:t>
            </a:r>
            <a:r>
              <a:rPr lang="es-EC" sz="1200" dirty="0" err="1" smtClean="0"/>
              <a:t>NaClO</a:t>
            </a:r>
            <a:r>
              <a:rPr lang="es-EC" sz="1200" dirty="0" smtClean="0"/>
              <a:t> al 3% por 3 min)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999049" y="2581507"/>
            <a:ext cx="175950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Lavado </a:t>
            </a:r>
            <a:r>
              <a:rPr lang="es-EC" sz="1600" dirty="0" smtClean="0"/>
              <a:t>con agua </a:t>
            </a:r>
            <a:r>
              <a:rPr lang="es-EC" sz="1600" dirty="0"/>
              <a:t>estéril y secado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999049" y="3240208"/>
            <a:ext cx="175950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Siembra en </a:t>
            </a:r>
            <a:r>
              <a:rPr lang="es-EC" sz="1600" dirty="0" smtClean="0"/>
              <a:t>PDA </a:t>
            </a:r>
            <a:r>
              <a:rPr lang="es-EC" sz="1200" dirty="0" smtClean="0"/>
              <a:t>(cloranfenicol)</a:t>
            </a:r>
            <a:endParaRPr lang="es-EC" sz="12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t="15525"/>
          <a:stretch/>
        </p:blipFill>
        <p:spPr>
          <a:xfrm>
            <a:off x="5324268" y="1998129"/>
            <a:ext cx="1439664" cy="1216162"/>
          </a:xfrm>
          <a:prstGeom prst="rect">
            <a:avLst/>
          </a:prstGeom>
        </p:spPr>
      </p:pic>
      <p:sp>
        <p:nvSpPr>
          <p:cNvPr id="18" name="Flecha derecha 17"/>
          <p:cNvSpPr/>
          <p:nvPr/>
        </p:nvSpPr>
        <p:spPr>
          <a:xfrm>
            <a:off x="4846703" y="2488574"/>
            <a:ext cx="336332" cy="2627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8"/>
          <p:cNvSpPr txBox="1"/>
          <p:nvPr/>
        </p:nvSpPr>
        <p:spPr>
          <a:xfrm>
            <a:off x="5123908" y="2937292"/>
            <a:ext cx="1781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Incubación a 25°C por 4 d</a:t>
            </a:r>
            <a:endParaRPr lang="es-EC" sz="12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25586" y="4087887"/>
            <a:ext cx="3170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/>
              <a:t>Identificación molecular de </a:t>
            </a:r>
            <a:r>
              <a:rPr lang="es-EC" sz="1400" b="1" i="1" dirty="0" smtClean="0"/>
              <a:t>R. </a:t>
            </a:r>
            <a:r>
              <a:rPr lang="es-EC" sz="1400" b="1" i="1" dirty="0" err="1" smtClean="0"/>
              <a:t>solani</a:t>
            </a:r>
            <a:endParaRPr lang="es-EC" sz="1400" b="1" dirty="0"/>
          </a:p>
        </p:txBody>
      </p:sp>
      <p:sp>
        <p:nvSpPr>
          <p:cNvPr id="21" name="Flecha derecha 20"/>
          <p:cNvSpPr/>
          <p:nvPr/>
        </p:nvSpPr>
        <p:spPr>
          <a:xfrm>
            <a:off x="6905165" y="2488574"/>
            <a:ext cx="336332" cy="2627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CuadroTexto 21"/>
          <p:cNvSpPr txBox="1"/>
          <p:nvPr/>
        </p:nvSpPr>
        <p:spPr>
          <a:xfrm>
            <a:off x="7329647" y="2327565"/>
            <a:ext cx="156171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Caracterización morfológica</a:t>
            </a:r>
            <a:endParaRPr lang="es-EC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81715" y="4557899"/>
            <a:ext cx="36996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C" sz="1400" dirty="0" smtClean="0"/>
              <a:t>Extracción de DNA de los aislados</a:t>
            </a:r>
          </a:p>
          <a:p>
            <a:pPr marL="342900" indent="-342900">
              <a:buAutoNum type="arabicPeriod"/>
            </a:pPr>
            <a:r>
              <a:rPr lang="es-EC" sz="1400" dirty="0" smtClean="0"/>
              <a:t>Amplificación fragmentos de DNA </a:t>
            </a:r>
            <a:r>
              <a:rPr lang="es-EC" sz="1200" dirty="0" smtClean="0"/>
              <a:t>(35 ciclos)</a:t>
            </a:r>
            <a:endParaRPr lang="es-EC" sz="1400" dirty="0" smtClean="0"/>
          </a:p>
          <a:p>
            <a:pPr marL="342900" indent="-342900">
              <a:buAutoNum type="arabicPeriod"/>
            </a:pPr>
            <a:endParaRPr lang="es-EC" sz="1400" dirty="0"/>
          </a:p>
          <a:p>
            <a:pPr marL="342900" indent="-342900">
              <a:buAutoNum type="arabicPeriod"/>
            </a:pPr>
            <a:endParaRPr lang="es-EC" sz="1400" dirty="0" smtClean="0"/>
          </a:p>
          <a:p>
            <a:pPr marL="342900" indent="-342900">
              <a:buAutoNum type="arabicPeriod"/>
            </a:pPr>
            <a:endParaRPr lang="es-EC" sz="1400" dirty="0"/>
          </a:p>
          <a:p>
            <a:pPr marL="342900" indent="-342900">
              <a:buAutoNum type="arabicPeriod"/>
            </a:pPr>
            <a:endParaRPr lang="es-EC" sz="1400" dirty="0" smtClean="0"/>
          </a:p>
          <a:p>
            <a:pPr marL="342900" indent="-342900">
              <a:buAutoNum type="arabicPeriod"/>
            </a:pPr>
            <a:r>
              <a:rPr lang="es-EC" sz="1400" dirty="0" smtClean="0"/>
              <a:t>Electroforesis </a:t>
            </a:r>
            <a:r>
              <a:rPr lang="es-EC" sz="1200" dirty="0" smtClean="0"/>
              <a:t>(100 V; 30 min)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951944" y="5135813"/>
            <a:ext cx="323505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1200" b="1" dirty="0" err="1" smtClean="0"/>
              <a:t>Primers</a:t>
            </a:r>
            <a:r>
              <a:rPr lang="es-EC" sz="1200" b="1" dirty="0" smtClean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C" sz="1200" dirty="0" smtClean="0"/>
              <a:t>ITS1: 5’-TCCGTAGGTGAACCTGCGG-3’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C" sz="1200" dirty="0" smtClean="0"/>
              <a:t>ITS4: </a:t>
            </a:r>
            <a:r>
              <a:rPr lang="es-ES" sz="1200" dirty="0"/>
              <a:t>5’-TCCTCCGCTTATTGATATGC-3’</a:t>
            </a:r>
            <a:endParaRPr lang="es-EC" sz="1200" dirty="0" smtClean="0"/>
          </a:p>
        </p:txBody>
      </p:sp>
      <p:pic>
        <p:nvPicPr>
          <p:cNvPr id="5130" name="Picture 10" descr="https://scontent.fuio1-1.fna.fbcdn.net/v/t1.15752-9/61212083_1130753363715665_2101721312626999296_n.jpg?_nc_cat=105&amp;_nc_ht=scontent.fuio1-1.fna&amp;oh=78006371a59cf822825ea4f248999baa&amp;oe=5D8FA1A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63" y="4098508"/>
            <a:ext cx="2261978" cy="169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385" y="4080285"/>
            <a:ext cx="1765765" cy="173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393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MATERIALES Y MÉTODOS</a:t>
            </a:r>
            <a:endParaRPr lang="es-EC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64027" y="809076"/>
            <a:ext cx="4288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/>
              <a:t>Pruebas de antagonismo: actinomiceto vs </a:t>
            </a:r>
            <a:r>
              <a:rPr lang="es-EC" sz="1400" b="1" i="1" dirty="0" smtClean="0"/>
              <a:t>R. </a:t>
            </a:r>
            <a:r>
              <a:rPr lang="es-EC" sz="1400" b="1" i="1" dirty="0" err="1" smtClean="0"/>
              <a:t>solani</a:t>
            </a:r>
            <a:endParaRPr lang="es-EC" sz="1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8015" r="2028" b="6272"/>
          <a:stretch/>
        </p:blipFill>
        <p:spPr>
          <a:xfrm>
            <a:off x="485663" y="1670139"/>
            <a:ext cx="1558566" cy="160597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5663" y="3316421"/>
            <a:ext cx="165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Actinomiceto en cultivo en caja Petri</a:t>
            </a:r>
            <a:endParaRPr lang="es-EC" sz="1200" dirty="0"/>
          </a:p>
        </p:txBody>
      </p:sp>
      <p:sp>
        <p:nvSpPr>
          <p:cNvPr id="8" name="Flecha derecha 7"/>
          <p:cNvSpPr/>
          <p:nvPr/>
        </p:nvSpPr>
        <p:spPr>
          <a:xfrm>
            <a:off x="2125406" y="2407988"/>
            <a:ext cx="526204" cy="26275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127" t="-1303" r="29368" b="8123"/>
          <a:stretch/>
        </p:blipFill>
        <p:spPr>
          <a:xfrm rot="5400000">
            <a:off x="2721117" y="1673686"/>
            <a:ext cx="1605977" cy="161107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631503" y="3241753"/>
            <a:ext cx="174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Actinomiceto vs </a:t>
            </a:r>
            <a:r>
              <a:rPr lang="es-EC" sz="1200" i="1" dirty="0" smtClean="0"/>
              <a:t>R. </a:t>
            </a:r>
            <a:r>
              <a:rPr lang="es-EC" sz="1200" i="1" dirty="0" err="1" smtClean="0"/>
              <a:t>solani</a:t>
            </a:r>
            <a:endParaRPr lang="es-EC" sz="1200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38286" y="1217288"/>
            <a:ext cx="2467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sz="1400" dirty="0" smtClean="0"/>
              <a:t>YGA – AICC (5 repeticiones)</a:t>
            </a:r>
            <a:endParaRPr lang="es-EC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036577" y="3273912"/>
            <a:ext cx="151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Medición de crecimiento radial de </a:t>
            </a:r>
            <a:r>
              <a:rPr lang="es-EC" sz="1200" i="1" dirty="0" smtClean="0"/>
              <a:t>R. </a:t>
            </a:r>
            <a:r>
              <a:rPr lang="es-EC" sz="1200" i="1" dirty="0" err="1" smtClean="0"/>
              <a:t>solani</a:t>
            </a:r>
            <a:endParaRPr lang="es-EC" sz="1200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072008" y="2162142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2 días</a:t>
            </a:r>
            <a:endParaRPr lang="es-EC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373493" y="2160973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4</a:t>
            </a:r>
            <a:r>
              <a:rPr lang="es-EC" sz="1200" dirty="0" smtClean="0"/>
              <a:t> días</a:t>
            </a:r>
            <a:endParaRPr lang="es-EC" dirty="0"/>
          </a:p>
        </p:txBody>
      </p:sp>
      <p:sp>
        <p:nvSpPr>
          <p:cNvPr id="22" name="Flecha derecha 21"/>
          <p:cNvSpPr/>
          <p:nvPr/>
        </p:nvSpPr>
        <p:spPr>
          <a:xfrm>
            <a:off x="6649050" y="2407988"/>
            <a:ext cx="312496" cy="26275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l="-215" t="6034" r="-173" b="3239"/>
          <a:stretch/>
        </p:blipFill>
        <p:spPr>
          <a:xfrm rot="16200000">
            <a:off x="7212743" y="1603302"/>
            <a:ext cx="1425198" cy="1717415"/>
          </a:xfrm>
          <a:prstGeom prst="rect">
            <a:avLst/>
          </a:prstGeom>
        </p:spPr>
      </p:pic>
      <p:sp>
        <p:nvSpPr>
          <p:cNvPr id="25" name="Flecha derecha 24"/>
          <p:cNvSpPr/>
          <p:nvPr/>
        </p:nvSpPr>
        <p:spPr>
          <a:xfrm>
            <a:off x="4410297" y="2407988"/>
            <a:ext cx="526204" cy="26275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7124531" y="3359906"/>
            <a:ext cx="1510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Controles</a:t>
            </a:r>
            <a:endParaRPr lang="es-EC" sz="1200" i="1" dirty="0"/>
          </a:p>
        </p:txBody>
      </p:sp>
      <p:sp>
        <p:nvSpPr>
          <p:cNvPr id="16" name="Rectángulo 15"/>
          <p:cNvSpPr/>
          <p:nvPr/>
        </p:nvSpPr>
        <p:spPr>
          <a:xfrm>
            <a:off x="364501" y="414206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 smtClean="0">
                <a:ea typeface="Calibri" panose="020F0502020204030204" pitchFamily="34" charset="0"/>
              </a:rPr>
              <a:t>Porcentaje </a:t>
            </a:r>
            <a:r>
              <a:rPr lang="es-ES" sz="1400" dirty="0">
                <a:ea typeface="Calibri" panose="020F0502020204030204" pitchFamily="34" charset="0"/>
              </a:rPr>
              <a:t>de inhibición de crecimiento radial (PICR)</a:t>
            </a:r>
            <a:endParaRPr lang="es-EC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1111815" y="4598658"/>
                <a:ext cx="2447913" cy="56861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 smtClean="0">
                          <a:latin typeface="Cambria Math" panose="02040503050406030204" pitchFamily="18" charset="0"/>
                        </a:rPr>
                        <m:t>𝑃𝐼𝐶𝑅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s-EC" sz="16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s-EC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s-EC" sz="1600" i="0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s-EC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15" y="4598658"/>
                <a:ext cx="2447913" cy="5686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 18"/>
          <p:cNvSpPr/>
          <p:nvPr/>
        </p:nvSpPr>
        <p:spPr>
          <a:xfrm>
            <a:off x="0" y="5201824"/>
            <a:ext cx="5464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es-EC" sz="1400" dirty="0">
                <a:ea typeface="Calibri" panose="020F0502020204030204" pitchFamily="34" charset="0"/>
                <a:cs typeface="Times New Roman" panose="02020603050405020304" pitchFamily="18" charset="0"/>
              </a:rPr>
              <a:t>Donde</a:t>
            </a:r>
            <a:r>
              <a:rPr lang="es-EC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Aft>
                <a:spcPts val="0"/>
              </a:spcAft>
            </a:pPr>
            <a:endParaRPr lang="es-EC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es-EC" sz="1400" dirty="0">
                <a:ea typeface="Calibri" panose="020F0502020204030204" pitchFamily="34" charset="0"/>
                <a:cs typeface="Times New Roman" panose="02020603050405020304" pitchFamily="18" charset="0"/>
              </a:rPr>
              <a:t>R1: Crecimiento radial del patógeno libre (control)</a:t>
            </a:r>
            <a:endParaRPr lang="es-EC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es-EC" sz="1400" dirty="0">
                <a:ea typeface="Calibri" panose="020F0502020204030204" pitchFamily="34" charset="0"/>
                <a:cs typeface="Times New Roman" panose="02020603050405020304" pitchFamily="18" charset="0"/>
              </a:rPr>
              <a:t>R2: Crecimiento radial del patógeno influenciado (cultivo dual)</a:t>
            </a:r>
            <a:endParaRPr lang="es-EC" sz="1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175241" y="4100523"/>
            <a:ext cx="188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/>
              <a:t>Análisis estadístico</a:t>
            </a:r>
            <a:endParaRPr lang="es-EC" sz="1400" b="1" dirty="0"/>
          </a:p>
        </p:txBody>
      </p:sp>
      <p:sp>
        <p:nvSpPr>
          <p:cNvPr id="23" name="Rectángulo 22"/>
          <p:cNvSpPr/>
          <p:nvPr/>
        </p:nvSpPr>
        <p:spPr>
          <a:xfrm>
            <a:off x="5464111" y="4534801"/>
            <a:ext cx="3582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1400" dirty="0" smtClean="0">
                <a:ea typeface="Calibri" panose="020F0502020204030204" pitchFamily="34" charset="0"/>
              </a:rPr>
              <a:t>Diseño </a:t>
            </a:r>
            <a:r>
              <a:rPr lang="es-ES" sz="1400" dirty="0">
                <a:ea typeface="Calibri" panose="020F0502020204030204" pitchFamily="34" charset="0"/>
              </a:rPr>
              <a:t>experimental completamente al azar (DCA</a:t>
            </a:r>
            <a:r>
              <a:rPr lang="es-ES" sz="1400" dirty="0" smtClean="0">
                <a:ea typeface="Calibri" panose="020F050202020403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s-ES" sz="1400" dirty="0" smtClean="0">
                <a:ea typeface="Calibri" panose="020F0502020204030204" pitchFamily="34" charset="0"/>
              </a:rPr>
              <a:t>Prueba </a:t>
            </a:r>
            <a:r>
              <a:rPr lang="es-ES" sz="1400" dirty="0" err="1" smtClean="0">
                <a:ea typeface="Calibri" panose="020F0502020204030204" pitchFamily="34" charset="0"/>
              </a:rPr>
              <a:t>Shapiro</a:t>
            </a:r>
            <a:r>
              <a:rPr lang="es-ES" sz="1400" dirty="0" smtClean="0">
                <a:ea typeface="Calibri" panose="020F0502020204030204" pitchFamily="34" charset="0"/>
              </a:rPr>
              <a:t> – </a:t>
            </a:r>
            <a:r>
              <a:rPr lang="es-ES" sz="1400" dirty="0" err="1" smtClean="0">
                <a:ea typeface="Calibri" panose="020F0502020204030204" pitchFamily="34" charset="0"/>
              </a:rPr>
              <a:t>Wilks</a:t>
            </a:r>
            <a:endParaRPr lang="es-ES" sz="1400" dirty="0" smtClean="0"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s-ES" sz="1400" dirty="0" smtClean="0">
                <a:ea typeface="Calibri" panose="020F0502020204030204" pitchFamily="34" charset="0"/>
              </a:rPr>
              <a:t>ANOVA de dos vías</a:t>
            </a:r>
          </a:p>
          <a:p>
            <a:pPr marL="342900" indent="-342900">
              <a:buAutoNum type="arabicPeriod"/>
            </a:pPr>
            <a:r>
              <a:rPr lang="es-ES" sz="1400" dirty="0" smtClean="0">
                <a:ea typeface="Calibri" panose="020F0502020204030204" pitchFamily="34" charset="0"/>
              </a:rPr>
              <a:t>Prueba de </a:t>
            </a:r>
            <a:r>
              <a:rPr lang="es-ES" sz="1400" dirty="0" err="1" smtClean="0">
                <a:ea typeface="Calibri" panose="020F0502020204030204" pitchFamily="34" charset="0"/>
              </a:rPr>
              <a:t>Tukey</a:t>
            </a:r>
            <a:r>
              <a:rPr lang="es-ES" sz="1400" dirty="0" smtClean="0">
                <a:ea typeface="Calibri" panose="020F0502020204030204" pitchFamily="34" charset="0"/>
              </a:rPr>
              <a:t> </a:t>
            </a:r>
            <a:endParaRPr lang="es-EC" sz="1400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1251" y="4966673"/>
            <a:ext cx="862577" cy="737679"/>
          </a:xfrm>
          <a:prstGeom prst="rect">
            <a:avLst/>
          </a:prstGeom>
        </p:spPr>
      </p:pic>
      <p:pic>
        <p:nvPicPr>
          <p:cNvPr id="2050" name="Picture 2" descr="https://scontent.fuio13-1.fna.fbcdn.net/v/t1.15752-9/61190093_328424694499508_3769861149827268608_n.jpg?_nc_cat=103&amp;_nc_ht=scontent.fuio13-1.fna&amp;oh=c80a2090e3ffb4faa38cd8ef692bf960&amp;oe=5D60594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50467" r="17636"/>
          <a:stretch/>
        </p:blipFill>
        <p:spPr bwMode="auto">
          <a:xfrm rot="5400000">
            <a:off x="4940491" y="1730750"/>
            <a:ext cx="1685250" cy="15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410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RESULTADOS Y DISCUSIÓN</a:t>
            </a:r>
            <a:endParaRPr lang="es-EC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64027" y="809076"/>
            <a:ext cx="4284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/>
              <a:t>Aislamiento y activación de cepas de actinomicetos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C" sz="14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544870" y="1342534"/>
            <a:ext cx="3266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600" dirty="0" smtClean="0"/>
              <a:t>Muestra de suelo: 10</a:t>
            </a:r>
            <a:r>
              <a:rPr lang="es-EC" sz="1600" baseline="30000" dirty="0" smtClean="0"/>
              <a:t>-4</a:t>
            </a:r>
            <a:r>
              <a:rPr lang="es-EC" sz="1600" dirty="0" smtClean="0"/>
              <a:t> g/</a:t>
            </a:r>
            <a:r>
              <a:rPr lang="es-EC" sz="1600" dirty="0" err="1" smtClean="0"/>
              <a:t>mL</a:t>
            </a:r>
            <a:r>
              <a:rPr lang="es-EC" sz="1600" dirty="0" smtClean="0"/>
              <a:t> </a:t>
            </a:r>
            <a:r>
              <a:rPr lang="es-EC" sz="1600" dirty="0"/>
              <a:t>(</a:t>
            </a:r>
            <a:r>
              <a:rPr lang="es-EC" sz="1600" dirty="0" smtClean="0"/>
              <a:t>D4) </a:t>
            </a:r>
            <a:endParaRPr lang="es-EC" sz="1600" dirty="0"/>
          </a:p>
        </p:txBody>
      </p:sp>
      <p:sp>
        <p:nvSpPr>
          <p:cNvPr id="6" name="Abrir llave 5"/>
          <p:cNvSpPr/>
          <p:nvPr/>
        </p:nvSpPr>
        <p:spPr>
          <a:xfrm>
            <a:off x="3830327" y="1261276"/>
            <a:ext cx="102444" cy="54443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3944782" y="1276615"/>
            <a:ext cx="4169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Número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colonias significativo ( 30 – 300)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Posibles </a:t>
            </a:r>
            <a:r>
              <a:rPr lang="es-EC" sz="1600" dirty="0"/>
              <a:t>características de actinomicetos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44870" y="1983258"/>
            <a:ext cx="4475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Cepas liofilizadas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Activación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600" dirty="0" smtClean="0"/>
              <a:t>10 </a:t>
            </a:r>
            <a:r>
              <a:rPr lang="es-EC" sz="1600" dirty="0"/>
              <a:t>de las 11 </a:t>
            </a:r>
            <a:r>
              <a:rPr lang="es-EC" sz="1600" dirty="0" smtClean="0"/>
              <a:t>cepas</a:t>
            </a:r>
            <a:endParaRPr lang="es-EC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64027" y="2450064"/>
            <a:ext cx="253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/>
              <a:t>Caracterización morfológica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C" sz="1400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715982" y="3082324"/>
            <a:ext cx="5694579" cy="2660351"/>
            <a:chOff x="-372180" y="-42227"/>
            <a:chExt cx="6115139" cy="2962515"/>
          </a:xfrm>
        </p:grpSpPr>
        <p:grpSp>
          <p:nvGrpSpPr>
            <p:cNvPr id="14" name="Grupo 13"/>
            <p:cNvGrpSpPr/>
            <p:nvPr/>
          </p:nvGrpSpPr>
          <p:grpSpPr>
            <a:xfrm>
              <a:off x="0" y="0"/>
              <a:ext cx="5742959" cy="2920288"/>
              <a:chOff x="0" y="0"/>
              <a:chExt cx="5810419" cy="2862580"/>
            </a:xfrm>
          </p:grpSpPr>
          <p:pic>
            <p:nvPicPr>
              <p:cNvPr id="17" name="Imagen 16" descr="C:\Users\USUARIO\Desktop\Fotos tesis\DSC_071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73" t="14546" r="19570" b="11194"/>
              <a:stretch/>
            </p:blipFill>
            <p:spPr bwMode="auto">
              <a:xfrm>
                <a:off x="0" y="0"/>
                <a:ext cx="2976370" cy="28625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8" name="Imagen 17" descr="C:\Users\USUARIO\AppData\Local\Microsoft\Windows\INetCache\Content.Word\DSC_0756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26" t="8676" r="31957" b="13746"/>
              <a:stretch/>
            </p:blipFill>
            <p:spPr bwMode="auto">
              <a:xfrm>
                <a:off x="2898371" y="0"/>
                <a:ext cx="2912048" cy="286233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5" name="Cuadro de texto 12"/>
            <p:cNvSpPr txBox="1"/>
            <p:nvPr/>
          </p:nvSpPr>
          <p:spPr>
            <a:xfrm>
              <a:off x="-372180" y="-42226"/>
              <a:ext cx="32385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uadro de texto 50"/>
            <p:cNvSpPr txBox="1"/>
            <p:nvPr/>
          </p:nvSpPr>
          <p:spPr>
            <a:xfrm>
              <a:off x="2540870" y="-42227"/>
              <a:ext cx="32385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716731" y="2780749"/>
            <a:ext cx="1238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Macroscópica:</a:t>
            </a:r>
            <a:endParaRPr lang="es-EC" sz="1400" dirty="0"/>
          </a:p>
        </p:txBody>
      </p:sp>
      <p:sp>
        <p:nvSpPr>
          <p:cNvPr id="27" name="Rectángulo 26"/>
          <p:cNvSpPr/>
          <p:nvPr/>
        </p:nvSpPr>
        <p:spPr>
          <a:xfrm>
            <a:off x="1062565" y="5742450"/>
            <a:ext cx="53479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dirty="0" smtClean="0"/>
              <a:t>A) Activación de actinomicetos liofilizados, cepa P36 en medio YGA. B) Cultivo de cepas de actinomicetos a partir de suelo papero, cepa D4 en medio AICC.</a:t>
            </a:r>
            <a:endParaRPr lang="es-EC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737132" y="4267200"/>
            <a:ext cx="21230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sym typeface="Wingdings" panose="05000000000000000000" pitchFamily="2" charset="2"/>
              </a:rPr>
              <a:t>AICC  medio </a:t>
            </a:r>
            <a:r>
              <a:rPr lang="es-EC" sz="1600" dirty="0" smtClean="0">
                <a:sym typeface="Wingdings" panose="05000000000000000000" pitchFamily="2" charset="2"/>
              </a:rPr>
              <a:t>común</a:t>
            </a:r>
            <a:endParaRPr lang="es-EC" sz="1600" dirty="0" smtClean="0"/>
          </a:p>
          <a:p>
            <a:pPr algn="ctr"/>
            <a:r>
              <a:rPr lang="es-EC" sz="1600" dirty="0" smtClean="0"/>
              <a:t>YGA</a:t>
            </a:r>
            <a:r>
              <a:rPr lang="es-EC" sz="1600" dirty="0" smtClean="0">
                <a:sym typeface="Wingdings" panose="05000000000000000000" pitchFamily="2" charset="2"/>
              </a:rPr>
              <a:t> medio selectivo</a:t>
            </a:r>
          </a:p>
        </p:txBody>
      </p:sp>
    </p:spTree>
    <p:extLst>
      <p:ext uri="{BB962C8B-B14F-4D97-AF65-F5344CB8AC3E}">
        <p14:creationId xmlns:p14="http://schemas.microsoft.com/office/powerpoint/2010/main" val="22606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410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RESULTADOS Y DISCUSIÓN</a:t>
            </a:r>
            <a:endParaRPr lang="es-EC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85807" y="836335"/>
            <a:ext cx="1193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Microscópica:</a:t>
            </a:r>
            <a:endParaRPr lang="es-EC" sz="1400" dirty="0"/>
          </a:p>
        </p:txBody>
      </p:sp>
      <p:grpSp>
        <p:nvGrpSpPr>
          <p:cNvPr id="5" name="Grupo 4"/>
          <p:cNvGrpSpPr/>
          <p:nvPr/>
        </p:nvGrpSpPr>
        <p:grpSpPr>
          <a:xfrm>
            <a:off x="1134214" y="1153769"/>
            <a:ext cx="6333386" cy="3050369"/>
            <a:chOff x="-323850" y="-94974"/>
            <a:chExt cx="5942965" cy="2885164"/>
          </a:xfrm>
        </p:grpSpPr>
        <p:pic>
          <p:nvPicPr>
            <p:cNvPr id="6" name="Imagen 5" descr="C:\Users\USUARIO\Downloads\IMG_2565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7" t="6561" r="26696" b="6335"/>
            <a:stretch/>
          </p:blipFill>
          <p:spPr bwMode="auto">
            <a:xfrm>
              <a:off x="2819400" y="0"/>
              <a:ext cx="2799715" cy="2787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Cuadro de texto 13"/>
            <p:cNvSpPr txBox="1"/>
            <p:nvPr/>
          </p:nvSpPr>
          <p:spPr>
            <a:xfrm>
              <a:off x="2495550" y="-94974"/>
              <a:ext cx="32385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Imagen 7" descr="C:\Users\USUARIO\Downloads\IMG_2364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3" t="7239" r="18382" b="4299"/>
            <a:stretch/>
          </p:blipFill>
          <p:spPr bwMode="auto">
            <a:xfrm>
              <a:off x="0" y="0"/>
              <a:ext cx="2828290" cy="27901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Cuadro de texto 55"/>
            <p:cNvSpPr txBox="1"/>
            <p:nvPr/>
          </p:nvSpPr>
          <p:spPr>
            <a:xfrm>
              <a:off x="-323850" y="-47223"/>
              <a:ext cx="32385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246716" y="42014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) Cepa P36 reactivada. B) Cepa D4 aislada de suelo papero, </a:t>
            </a:r>
            <a:r>
              <a:rPr lang="es-E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100X.</a:t>
            </a:r>
            <a:endParaRPr lang="es-EC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06044" y="4848288"/>
            <a:ext cx="337683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Métodos habituales: 95</a:t>
            </a:r>
            <a:r>
              <a:rPr lang="es-EC" sz="1600" dirty="0"/>
              <a:t>% de los actinomicetos aislados del suelo son del género </a:t>
            </a:r>
            <a:r>
              <a:rPr lang="es-EC" sz="1600" i="1" dirty="0" err="1" smtClean="0"/>
              <a:t>Streptomyces</a:t>
            </a:r>
            <a:endParaRPr lang="es-EC" sz="1600" i="1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4532716" y="4698728"/>
            <a:ext cx="340535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Características: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C" sz="1600" dirty="0" smtClean="0"/>
              <a:t>Disponibilidad </a:t>
            </a:r>
            <a:r>
              <a:rPr lang="es-EC" sz="1600" dirty="0"/>
              <a:t>de nutrientes en el </a:t>
            </a:r>
            <a:r>
              <a:rPr lang="es-EC" sz="1600" dirty="0" smtClean="0"/>
              <a:t>medio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C" sz="1600" dirty="0" smtClean="0"/>
              <a:t>Condiciones ambientales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622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410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RESULTADOS Y DISCUSIÓN</a:t>
            </a:r>
            <a:endParaRPr lang="es-EC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95557" y="788055"/>
            <a:ext cx="3083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/>
              <a:t>Aislamiento de </a:t>
            </a:r>
            <a:r>
              <a:rPr lang="es-EC" sz="1400" b="1" i="1" dirty="0" err="1" smtClean="0"/>
              <a:t>Rhizoctonia</a:t>
            </a:r>
            <a:r>
              <a:rPr lang="es-EC" sz="1400" b="1" i="1" dirty="0" smtClean="0"/>
              <a:t> </a:t>
            </a:r>
            <a:r>
              <a:rPr lang="es-EC" sz="1400" b="1" i="1" dirty="0" err="1" smtClean="0"/>
              <a:t>solani</a:t>
            </a:r>
            <a:endParaRPr lang="es-EC" sz="1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50186" y="1164050"/>
            <a:ext cx="253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/>
              <a:t>Caracterización morfológica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C" sz="1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35" y="1678074"/>
            <a:ext cx="2912402" cy="2879679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1002296" y="45198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100" dirty="0" smtClean="0"/>
              <a:t>Crecimiento de </a:t>
            </a:r>
            <a:r>
              <a:rPr lang="es-EC" sz="1100" i="1" dirty="0" err="1" smtClean="0"/>
              <a:t>Rhizoctonia</a:t>
            </a:r>
            <a:r>
              <a:rPr lang="es-EC" sz="1100" i="1" dirty="0" smtClean="0"/>
              <a:t> </a:t>
            </a:r>
            <a:r>
              <a:rPr lang="es-EC" sz="1100" i="1" dirty="0" err="1" smtClean="0"/>
              <a:t>solani</a:t>
            </a:r>
            <a:r>
              <a:rPr lang="es-EC" sz="1100" i="1" dirty="0" smtClean="0"/>
              <a:t> </a:t>
            </a:r>
            <a:r>
              <a:rPr lang="es-EC" sz="1100" dirty="0" smtClean="0"/>
              <a:t>en medio PDA. A) Ausencia de esclerocios. B) Presencia de esclerocios</a:t>
            </a:r>
            <a:endParaRPr lang="es-EC" sz="1100" dirty="0"/>
          </a:p>
        </p:txBody>
      </p:sp>
      <p:sp>
        <p:nvSpPr>
          <p:cNvPr id="26" name="Rectángulo 25"/>
          <p:cNvSpPr/>
          <p:nvPr/>
        </p:nvSpPr>
        <p:spPr>
          <a:xfrm>
            <a:off x="5038811" y="45577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dirty="0">
                <a:ea typeface="Calibri" panose="020F0502020204030204" pitchFamily="34" charset="0"/>
                <a:cs typeface="Times New Roman" panose="02020603050405020304" pitchFamily="18" charset="0"/>
              </a:rPr>
              <a:t>Estructura microscópica de </a:t>
            </a:r>
            <a:r>
              <a:rPr lang="es-ES" sz="11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Rhizoctonia</a:t>
            </a:r>
            <a:r>
              <a:rPr lang="es-ES" sz="11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solani</a:t>
            </a:r>
            <a:r>
              <a:rPr lang="es-ES" sz="1100" dirty="0"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es-ES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100X)</a:t>
            </a:r>
            <a:endParaRPr lang="es-EC" sz="1100" dirty="0">
              <a:cs typeface="Times New Roman" panose="02020603050405020304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861689" y="5222113"/>
            <a:ext cx="5463122" cy="5977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Se puede </a:t>
            </a:r>
            <a:r>
              <a:rPr lang="es-EC" sz="1600" dirty="0"/>
              <a:t>encontrar individuos con características morfológicas distintas dentro de una misma población y en una zona </a:t>
            </a:r>
            <a:r>
              <a:rPr lang="es-EC" sz="1600" dirty="0" smtClean="0"/>
              <a:t>definida </a:t>
            </a:r>
            <a:endParaRPr lang="es-EC" sz="1600" dirty="0"/>
          </a:p>
        </p:txBody>
      </p:sp>
      <p:sp>
        <p:nvSpPr>
          <p:cNvPr id="19" name="Cuadro de texto 95"/>
          <p:cNvSpPr txBox="1"/>
          <p:nvPr/>
        </p:nvSpPr>
        <p:spPr>
          <a:xfrm>
            <a:off x="17181" y="1678075"/>
            <a:ext cx="299695" cy="3035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sz="1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-84616" y="1745795"/>
            <a:ext cx="5822456" cy="2756804"/>
            <a:chOff x="-475512" y="-51314"/>
            <a:chExt cx="6049542" cy="2870714"/>
          </a:xfrm>
        </p:grpSpPr>
        <p:grpSp>
          <p:nvGrpSpPr>
            <p:cNvPr id="21" name="Grupo 20"/>
            <p:cNvGrpSpPr/>
            <p:nvPr/>
          </p:nvGrpSpPr>
          <p:grpSpPr>
            <a:xfrm>
              <a:off x="-475512" y="-51314"/>
              <a:ext cx="3666387" cy="2870714"/>
              <a:chOff x="-475512" y="-51314"/>
              <a:chExt cx="3666387" cy="2870714"/>
            </a:xfrm>
          </p:grpSpPr>
          <p:pic>
            <p:nvPicPr>
              <p:cNvPr id="24" name="Imagen 23" descr="C:\Users\USUARIO\Desktop\Fotos tesis\DSC_0444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26" t="8422" r="44174" b="27271"/>
              <a:stretch/>
            </p:blipFill>
            <p:spPr bwMode="auto">
              <a:xfrm>
                <a:off x="0" y="0"/>
                <a:ext cx="2808198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7" name="Cuadro de texto 94"/>
              <p:cNvSpPr txBox="1"/>
              <p:nvPr/>
            </p:nvSpPr>
            <p:spPr>
              <a:xfrm>
                <a:off x="-475512" y="-51314"/>
                <a:ext cx="32385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s-EC" sz="12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endParaRPr lang="es-EC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Cuadro de texto 95"/>
              <p:cNvSpPr txBox="1"/>
              <p:nvPr/>
            </p:nvSpPr>
            <p:spPr>
              <a:xfrm>
                <a:off x="2867025" y="0"/>
                <a:ext cx="32385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s-EC" sz="1200" b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endParaRPr lang="es-EC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" t="14253" r="8621" b="20000"/>
            <a:stretch/>
          </p:blipFill>
          <p:spPr>
            <a:xfrm>
              <a:off x="2790825" y="0"/>
              <a:ext cx="2783205" cy="2819400"/>
            </a:xfrm>
            <a:prstGeom prst="rect">
              <a:avLst/>
            </a:prstGeom>
          </p:spPr>
        </p:pic>
        <p:sp>
          <p:nvSpPr>
            <p:cNvPr id="23" name="Cuadro de texto 30"/>
            <p:cNvSpPr txBox="1"/>
            <p:nvPr/>
          </p:nvSpPr>
          <p:spPr>
            <a:xfrm>
              <a:off x="2391513" y="-51313"/>
              <a:ext cx="32385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" name="Conector recto de flecha 4"/>
          <p:cNvCxnSpPr/>
          <p:nvPr/>
        </p:nvCxnSpPr>
        <p:spPr>
          <a:xfrm>
            <a:off x="4056993" y="2596055"/>
            <a:ext cx="136635" cy="241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552497" y="2301766"/>
            <a:ext cx="876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esclerocios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97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410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RESULTADOS Y DISCUSIÓN</a:t>
            </a:r>
            <a:endParaRPr lang="es-EC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177591" y="687344"/>
            <a:ext cx="3933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b="1" dirty="0"/>
              <a:t>Identificación molecular de </a:t>
            </a:r>
            <a:r>
              <a:rPr lang="es-EC" b="1" i="1" dirty="0"/>
              <a:t>R. </a:t>
            </a:r>
            <a:r>
              <a:rPr lang="es-EC" b="1" i="1" dirty="0" err="1"/>
              <a:t>solani</a:t>
            </a:r>
            <a:endParaRPr lang="es-EC" b="1" dirty="0"/>
          </a:p>
        </p:txBody>
      </p:sp>
      <p:sp>
        <p:nvSpPr>
          <p:cNvPr id="3" name="Rectángulo 2"/>
          <p:cNvSpPr/>
          <p:nvPr/>
        </p:nvSpPr>
        <p:spPr>
          <a:xfrm>
            <a:off x="562304" y="109248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s-EC" sz="1600" dirty="0"/>
              <a:t>Extracción de DNA de los </a:t>
            </a:r>
            <a:r>
              <a:rPr lang="es-EC" sz="1600" dirty="0" smtClean="0"/>
              <a:t>aislados </a:t>
            </a:r>
            <a:endParaRPr lang="es-EC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03" y="1874406"/>
            <a:ext cx="5052878" cy="10727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67103" y="15606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Tabla 1. Concentración 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y pureza de muestras de DNA de </a:t>
            </a:r>
            <a:r>
              <a:rPr lang="es-ES" sz="1200" i="1" dirty="0"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es-ES" sz="1200" i="1" dirty="0" err="1"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endParaRPr lang="es-EC" sz="1200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400799" y="1952171"/>
            <a:ext cx="2480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dirty="0" smtClean="0"/>
              <a:t>Buena calidad y </a:t>
            </a:r>
            <a:r>
              <a:rPr lang="es-EC" sz="1400" dirty="0"/>
              <a:t>concentración de DNA de los aislados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562304" y="3030230"/>
            <a:ext cx="3375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/>
              <a:t>2.    Amplificación </a:t>
            </a:r>
            <a:r>
              <a:rPr lang="es-EC" sz="1600" dirty="0"/>
              <a:t>fragmentos de </a:t>
            </a:r>
            <a:r>
              <a:rPr lang="es-EC" sz="1600" dirty="0" smtClean="0"/>
              <a:t>DNA </a:t>
            </a:r>
            <a:endParaRPr lang="es-EC" sz="1600" dirty="0"/>
          </a:p>
        </p:txBody>
      </p:sp>
      <p:pic>
        <p:nvPicPr>
          <p:cNvPr id="14" name="Imagen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-1" b="7557"/>
          <a:stretch/>
        </p:blipFill>
        <p:spPr bwMode="auto">
          <a:xfrm>
            <a:off x="1368410" y="3712092"/>
            <a:ext cx="685165" cy="2142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E:\electroforesi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8"/>
          <a:stretch/>
        </p:blipFill>
        <p:spPr bwMode="auto">
          <a:xfrm>
            <a:off x="2144283" y="3661467"/>
            <a:ext cx="2615565" cy="2174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 de texto 48"/>
          <p:cNvSpPr txBox="1"/>
          <p:nvPr/>
        </p:nvSpPr>
        <p:spPr>
          <a:xfrm>
            <a:off x="1710993" y="3315836"/>
            <a:ext cx="3048855" cy="1870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 algn="l">
              <a:lnSpc>
                <a:spcPct val="200000"/>
              </a:lnSpc>
              <a:spcAft>
                <a:spcPts val="0"/>
              </a:spcAft>
            </a:pPr>
            <a:r>
              <a:rPr lang="es-EC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Ladder</a:t>
            </a:r>
            <a:r>
              <a: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M1        M2         CN        CP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605455" y="5845382"/>
            <a:ext cx="3095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00" dirty="0" smtClean="0"/>
              <a:t>Patrones de bandas amplificadas por PCR de aislados de </a:t>
            </a:r>
            <a:r>
              <a:rPr lang="es-EC" sz="1000" i="1" dirty="0" smtClean="0"/>
              <a:t>R. </a:t>
            </a:r>
            <a:r>
              <a:rPr lang="es-EC" sz="1000" i="1" dirty="0" err="1" smtClean="0"/>
              <a:t>solani</a:t>
            </a:r>
            <a:r>
              <a:rPr lang="es-EC" sz="1000" dirty="0" smtClean="0"/>
              <a:t> con </a:t>
            </a:r>
            <a:r>
              <a:rPr lang="es-EC" sz="1000" dirty="0" err="1" smtClean="0"/>
              <a:t>primers</a:t>
            </a:r>
            <a:r>
              <a:rPr lang="es-EC" sz="1000" dirty="0" smtClean="0"/>
              <a:t> ITS1/ITS4</a:t>
            </a:r>
            <a:endParaRPr lang="es-EC" sz="1000" i="1" dirty="0"/>
          </a:p>
        </p:txBody>
      </p:sp>
      <p:sp>
        <p:nvSpPr>
          <p:cNvPr id="19" name="Rectángulo 18"/>
          <p:cNvSpPr/>
          <p:nvPr/>
        </p:nvSpPr>
        <p:spPr>
          <a:xfrm>
            <a:off x="5270938" y="4377717"/>
            <a:ext cx="343162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Análisis </a:t>
            </a:r>
            <a:r>
              <a:rPr lang="es-EC" sz="1400" dirty="0">
                <a:ea typeface="Calibri" panose="020F0502020204030204" pitchFamily="34" charset="0"/>
                <a:cs typeface="Arial" panose="020B0604020202020204" pitchFamily="34" charset="0"/>
              </a:rPr>
              <a:t>de las secuencias de nucleótidos </a:t>
            </a:r>
            <a:r>
              <a:rPr lang="es-EC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99,56</a:t>
            </a:r>
            <a:r>
              <a:rPr lang="es-EC" sz="1400" dirty="0">
                <a:ea typeface="Calibri" panose="020F0502020204030204" pitchFamily="34" charset="0"/>
                <a:cs typeface="Arial" panose="020B0604020202020204" pitchFamily="34" charset="0"/>
              </a:rPr>
              <a:t>% de identidad con la región ITS </a:t>
            </a:r>
            <a:r>
              <a:rPr lang="es-EC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de las secuencias del </a:t>
            </a:r>
            <a:r>
              <a:rPr lang="es-EC" sz="1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GenBank</a:t>
            </a:r>
            <a:r>
              <a:rPr lang="es-EC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 (GA3)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4067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410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RESULTADOS Y DISCUSIÓN</a:t>
            </a:r>
            <a:endParaRPr lang="es-EC" sz="28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64027" y="809076"/>
            <a:ext cx="4288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/>
              <a:t>Pruebas de antagonismo: actinomiceto vs </a:t>
            </a:r>
            <a:r>
              <a:rPr lang="es-EC" sz="1400" b="1" i="1" dirty="0" smtClean="0"/>
              <a:t>R. </a:t>
            </a:r>
            <a:r>
              <a:rPr lang="es-EC" sz="1400" b="1" i="1" dirty="0" err="1" smtClean="0"/>
              <a:t>solani</a:t>
            </a:r>
            <a:endParaRPr lang="es-EC" sz="1400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177591" y="1315898"/>
            <a:ext cx="4146661" cy="3829417"/>
            <a:chOff x="-402175" y="-103652"/>
            <a:chExt cx="3777863" cy="3461559"/>
          </a:xfrm>
        </p:grpSpPr>
        <p:pic>
          <p:nvPicPr>
            <p:cNvPr id="14" name="Imagen 13" descr="E:\yga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3" y="15902"/>
              <a:ext cx="3359785" cy="3342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Cuadro de texto 109"/>
            <p:cNvSpPr txBox="1"/>
            <p:nvPr/>
          </p:nvSpPr>
          <p:spPr>
            <a:xfrm>
              <a:off x="1317370" y="-103652"/>
              <a:ext cx="344805" cy="3308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uadro de texto 110"/>
            <p:cNvSpPr txBox="1"/>
            <p:nvPr/>
          </p:nvSpPr>
          <p:spPr>
            <a:xfrm>
              <a:off x="-402174" y="-85293"/>
              <a:ext cx="344969" cy="3308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uadro de texto 111"/>
            <p:cNvSpPr txBox="1"/>
            <p:nvPr/>
          </p:nvSpPr>
          <p:spPr>
            <a:xfrm>
              <a:off x="-402175" y="1565927"/>
              <a:ext cx="344969" cy="3308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 de texto 112"/>
            <p:cNvSpPr txBox="1"/>
            <p:nvPr/>
          </p:nvSpPr>
          <p:spPr>
            <a:xfrm>
              <a:off x="1350991" y="1537943"/>
              <a:ext cx="344805" cy="3308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240691" y="1303991"/>
            <a:ext cx="4203714" cy="3841324"/>
            <a:chOff x="-420974" y="-133148"/>
            <a:chExt cx="3636609" cy="3363139"/>
          </a:xfrm>
        </p:grpSpPr>
        <p:pic>
          <p:nvPicPr>
            <p:cNvPr id="20" name="Imagen 19" descr="E:\icc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0" y="-24384"/>
              <a:ext cx="3254375" cy="3254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Cuadro de texto 114"/>
            <p:cNvSpPr txBox="1"/>
            <p:nvPr/>
          </p:nvSpPr>
          <p:spPr>
            <a:xfrm>
              <a:off x="-420973" y="-133148"/>
              <a:ext cx="344969" cy="3308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adro de texto 115"/>
            <p:cNvSpPr txBox="1"/>
            <p:nvPr/>
          </p:nvSpPr>
          <p:spPr>
            <a:xfrm>
              <a:off x="1243478" y="-133148"/>
              <a:ext cx="344969" cy="3308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 de texto 118"/>
            <p:cNvSpPr txBox="1"/>
            <p:nvPr/>
          </p:nvSpPr>
          <p:spPr>
            <a:xfrm>
              <a:off x="-420974" y="1472605"/>
              <a:ext cx="344969" cy="3308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uadro de texto 119"/>
            <p:cNvSpPr txBox="1"/>
            <p:nvPr/>
          </p:nvSpPr>
          <p:spPr>
            <a:xfrm>
              <a:off x="1274356" y="1456829"/>
              <a:ext cx="344969" cy="3308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200000"/>
                </a:lnSpc>
                <a:spcAft>
                  <a:spcPts val="0"/>
                </a:spcAft>
              </a:pPr>
              <a:r>
                <a:rPr lang="es-EC" sz="12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4872403" y="5189754"/>
            <a:ext cx="3572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/>
              <a:t>Pruebas de antagonismo en medio AICC: actinomicetos vs </a:t>
            </a:r>
            <a:r>
              <a:rPr lang="es-EC" sz="1200" i="1" dirty="0" smtClean="0"/>
              <a:t>R. </a:t>
            </a:r>
            <a:r>
              <a:rPr lang="es-EC" sz="1200" i="1" dirty="0" err="1" smtClean="0"/>
              <a:t>solani</a:t>
            </a:r>
            <a:r>
              <a:rPr lang="es-EC" sz="1200" dirty="0" smtClean="0"/>
              <a:t>, cepa P37 (A), cepa P22 (B), cepa P30 (C), control (D)</a:t>
            </a:r>
            <a:endParaRPr lang="es-EC" sz="1200" dirty="0"/>
          </a:p>
        </p:txBody>
      </p:sp>
      <p:sp>
        <p:nvSpPr>
          <p:cNvPr id="6" name="Rectángulo 5"/>
          <p:cNvSpPr/>
          <p:nvPr/>
        </p:nvSpPr>
        <p:spPr>
          <a:xfrm>
            <a:off x="622249" y="5181724"/>
            <a:ext cx="3660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Pruebas 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de antagonismo en medio YGA: actinomicetos vs </a:t>
            </a:r>
            <a:r>
              <a:rPr lang="es-ES" sz="1200" i="1" dirty="0"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es-ES" sz="1200" i="1" dirty="0" err="1"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, cepa P25 (A), cepa P30 (B), cepa P40 (C), control (D</a:t>
            </a:r>
            <a:r>
              <a:rPr lang="es-E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705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410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RESULTADOS Y DISCUSIÓN</a:t>
            </a:r>
            <a:endParaRPr lang="es-EC" sz="2800" b="1" dirty="0"/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9" y="780922"/>
            <a:ext cx="3687490" cy="257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10" y="796828"/>
            <a:ext cx="3657293" cy="2559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5325130" y="3747177"/>
            <a:ext cx="2872939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600" b="1" dirty="0" smtClean="0">
                <a:ea typeface="Calibri" panose="020F0502020204030204" pitchFamily="34" charset="0"/>
                <a:cs typeface="Arial" panose="020B0604020202020204" pitchFamily="34" charset="0"/>
              </a:rPr>
              <a:t>Cepas más antagónicas:</a:t>
            </a:r>
          </a:p>
          <a:p>
            <a:pPr marL="742950" lvl="1" indent="-285750">
              <a:buFontTx/>
              <a:buChar char="-"/>
            </a:pPr>
            <a:r>
              <a:rPr lang="es-EC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YGA: P21 (69,90%)</a:t>
            </a:r>
          </a:p>
          <a:p>
            <a:pPr marL="742950" lvl="1" indent="-285750">
              <a:buFontTx/>
              <a:buChar char="-"/>
            </a:pPr>
            <a:r>
              <a:rPr lang="es-EC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AICC: D4 (43,80%)</a:t>
            </a:r>
          </a:p>
          <a:p>
            <a:pPr marL="742950" lvl="1" indent="-285750">
              <a:buFontTx/>
              <a:buChar char="-"/>
            </a:pPr>
            <a:endParaRPr lang="es-EC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Cepas menos antagónicas:</a:t>
            </a:r>
          </a:p>
          <a:p>
            <a:pPr marL="742950" lvl="1" indent="-285750">
              <a:buFontTx/>
              <a:buChar char="-"/>
            </a:pPr>
            <a:r>
              <a:rPr lang="es-EC" sz="1600" dirty="0" smtClean="0"/>
              <a:t>YGA: P8 </a:t>
            </a:r>
            <a:r>
              <a:rPr lang="es-EC" sz="1600" dirty="0"/>
              <a:t>(8,08%) </a:t>
            </a:r>
            <a:endParaRPr lang="es-EC" sz="1600" dirty="0" smtClean="0"/>
          </a:p>
          <a:p>
            <a:pPr marL="742950" lvl="1" indent="-285750">
              <a:buFontTx/>
              <a:buChar char="-"/>
            </a:pPr>
            <a:r>
              <a:rPr lang="es-EC" sz="1600" dirty="0" smtClean="0"/>
              <a:t>AICC: P40 </a:t>
            </a:r>
            <a:r>
              <a:rPr lang="es-EC" sz="1600" dirty="0"/>
              <a:t>(18,62</a:t>
            </a:r>
            <a:r>
              <a:rPr lang="es-EC" sz="1600" dirty="0" smtClean="0"/>
              <a:t>%)</a:t>
            </a:r>
            <a:endParaRPr lang="es-EC" sz="14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09" y="3398259"/>
            <a:ext cx="3687490" cy="27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25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CONCLUSIONES</a:t>
            </a:r>
            <a:endParaRPr lang="es-EC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1389993" y="696842"/>
            <a:ext cx="636401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 aislaron cepas de actinomicetos procedentes de suelo papero de la provincia de Pichincha, identificadas morfológicamente como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Streptomyces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 con capacidad antagónica a 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endParaRPr lang="es-EC" sz="1400" i="1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EC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11 cepas liofilizadas, se consiguió activar a 10 del género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Streptomyces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y se las mantuvo en medio agar glicerol extracto de levadura (YGA) y agar infusión cerebro corazón (AICC).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EC" sz="14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Los aislados de 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 obtuvieron a partir de tubérculos de papa infectados con esclerocios en la superficie; su caracterización morfológica y molecular permitió confirmar la especie esperada, obteniéndose un 99,56% de similitud con las secuencias del </a:t>
            </a:r>
            <a:r>
              <a:rPr lang="es-EC" sz="14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GenBank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es-ES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C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EC" sz="14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25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CONCLUSIONES</a:t>
            </a:r>
            <a:endParaRPr lang="es-EC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1389993" y="696842"/>
            <a:ext cx="6364014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 aislaron cepas de actinomicetos procedentes de suelo papero de la provincia de Pichincha, identificadas morfológicamente como </a:t>
            </a:r>
            <a:r>
              <a:rPr lang="es-EC" sz="100" i="1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Streptomyces</a:t>
            </a:r>
            <a:r>
              <a:rPr lang="es-EC" sz="100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 con capacidad antagónica a </a:t>
            </a:r>
            <a:r>
              <a:rPr lang="es-EC" sz="100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es-EC" sz="100" i="1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endParaRPr lang="es-EC" sz="100" i="1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EC" sz="100" dirty="0" smtClean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11 cepas liofilizadas, se consiguió activar a 10 del género</a:t>
            </a:r>
            <a:r>
              <a:rPr lang="es-EC" sz="100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00" i="1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Streptomyces</a:t>
            </a:r>
            <a:r>
              <a:rPr lang="es-EC" sz="100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s-EC" sz="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y se las mantuvo en medio agar glicerol extracto de levadura (YGA) y agar infusión cerebro corazón (AICC).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EC" sz="100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Los aislados de </a:t>
            </a:r>
            <a:r>
              <a:rPr lang="es-EC" sz="100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es-EC" sz="100" i="1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r>
              <a:rPr lang="es-EC" sz="100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 obtuvieron a partir de tubérculos de papa infectados con esclerocios en la superficie; su caracterización morfológica y molecular permitió confirmar la especie esperada, obteniéndose un 99,56% de similitud con las secuencias del </a:t>
            </a:r>
            <a:r>
              <a:rPr lang="es-EC" sz="100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GenBank</a:t>
            </a:r>
            <a:r>
              <a:rPr lang="es-EC" sz="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acuerdo a las pruebas de antagonismo 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vitro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todas las cepas de actinomicetos presentaron actividad </a:t>
            </a:r>
            <a:r>
              <a:rPr lang="es-EC" sz="14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antifúngica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frente a 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 los dos medios empleados, comprobándose la hipótesis. La variación del PICR, estuvo influenciada por la interacción entre el medio y la cepa.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EC" sz="14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ea typeface="Calibri" panose="020F0502020204030204" pitchFamily="34" charset="0"/>
                <a:cs typeface="Arial" panose="020B0604020202020204" pitchFamily="34" charset="0"/>
              </a:rPr>
              <a:t>Las cepas de menor inhibición fueron la P8 (8,08%) y P40 (18,62%) en medio YGA y AICC respectivamente, mientras que la P21 (69,90%) y D4 (43,80%) presentaron mayor capacidad antagónica </a:t>
            </a:r>
            <a:r>
              <a:rPr lang="es-EC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respectivamente, </a:t>
            </a:r>
            <a:r>
              <a:rPr lang="es-EC" sz="1400" dirty="0">
                <a:ea typeface="Calibri" panose="020F0502020204030204" pitchFamily="34" charset="0"/>
                <a:cs typeface="Arial" panose="020B0604020202020204" pitchFamily="34" charset="0"/>
              </a:rPr>
              <a:t>siendo esta última, aislada en 2019 y las restantes en 2011.</a:t>
            </a:r>
            <a:endParaRPr lang="es-EC" sz="14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25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INTRODUCCIÓN</a:t>
            </a:r>
            <a:endParaRPr lang="es-EC" sz="2800" b="1" dirty="0"/>
          </a:p>
        </p:txBody>
      </p:sp>
      <p:sp>
        <p:nvSpPr>
          <p:cNvPr id="4" name="Rectángulo 3"/>
          <p:cNvSpPr/>
          <p:nvPr/>
        </p:nvSpPr>
        <p:spPr>
          <a:xfrm>
            <a:off x="492020" y="70385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sz="1600" b="1" dirty="0" smtClean="0"/>
              <a:t>La papa</a:t>
            </a:r>
            <a:r>
              <a:rPr lang="es-EC" sz="1600" b="1" i="1" dirty="0" smtClean="0"/>
              <a:t> </a:t>
            </a:r>
            <a:endParaRPr lang="es-EC" sz="1600" b="1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23" y="972524"/>
            <a:ext cx="2425892" cy="14905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92020" y="2408980"/>
            <a:ext cx="146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Generalidades:</a:t>
            </a:r>
            <a:endParaRPr lang="es-EC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27459" y="2710368"/>
            <a:ext cx="3047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Planta herbácea, dicotiledónea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Familia: </a:t>
            </a:r>
            <a:r>
              <a:rPr lang="es-ES" sz="1600" dirty="0" smtClean="0"/>
              <a:t>Solanácea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Género: </a:t>
            </a:r>
            <a:r>
              <a:rPr lang="es-ES" sz="1600" i="1" dirty="0" err="1" smtClean="0"/>
              <a:t>Solanum</a:t>
            </a:r>
            <a:endParaRPr lang="es-ES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Especie: </a:t>
            </a:r>
            <a:r>
              <a:rPr lang="es-ES" sz="16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Solanum</a:t>
            </a:r>
            <a:r>
              <a:rPr lang="es-ES" sz="16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tuberosum</a:t>
            </a:r>
            <a:r>
              <a:rPr lang="es-ES" sz="16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L.</a:t>
            </a:r>
            <a:endParaRPr lang="es-EC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414981" y="828228"/>
            <a:ext cx="267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Conformada por 2 sistemas: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71752" y="1098094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1600" dirty="0">
              <a:sym typeface="Wingdings" panose="05000000000000000000" pitchFamily="2" charset="2"/>
            </a:endParaRPr>
          </a:p>
          <a:p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7017" y="5357116"/>
            <a:ext cx="1218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Importancia</a:t>
            </a:r>
          </a:p>
        </p:txBody>
      </p:sp>
      <p:pic>
        <p:nvPicPr>
          <p:cNvPr id="13" name="Imagen 12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24" y="1444906"/>
            <a:ext cx="3083627" cy="405338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4144847" y="5473014"/>
            <a:ext cx="4572000" cy="4667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spcAft>
                <a:spcPts val="1000"/>
              </a:spcAft>
            </a:pPr>
            <a:r>
              <a:rPr lang="es-ES" sz="800" dirty="0" smtClean="0">
                <a:ea typeface="Calibri" panose="020F0502020204030204" pitchFamily="34" charset="0"/>
                <a:cs typeface="Arial" panose="020B0604020202020204" pitchFamily="34" charset="0"/>
              </a:rPr>
              <a:t>Planta </a:t>
            </a:r>
            <a:r>
              <a:rPr lang="es-ES" sz="800" dirty="0">
                <a:ea typeface="Calibri" panose="020F0502020204030204" pitchFamily="34" charset="0"/>
                <a:cs typeface="Arial" panose="020B0604020202020204" pitchFamily="34" charset="0"/>
              </a:rPr>
              <a:t>de papa (</a:t>
            </a:r>
            <a:r>
              <a:rPr lang="es-ES" sz="800" i="1" dirty="0" err="1">
                <a:ea typeface="Calibri" panose="020F0502020204030204" pitchFamily="34" charset="0"/>
                <a:cs typeface="Arial" panose="020B0604020202020204" pitchFamily="34" charset="0"/>
              </a:rPr>
              <a:t>Solanum</a:t>
            </a:r>
            <a:r>
              <a:rPr lang="es-ES" sz="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800" i="1" dirty="0" err="1">
                <a:ea typeface="Calibri" panose="020F0502020204030204" pitchFamily="34" charset="0"/>
                <a:cs typeface="Arial" panose="020B0604020202020204" pitchFamily="34" charset="0"/>
              </a:rPr>
              <a:t>tuberosum</a:t>
            </a:r>
            <a:r>
              <a:rPr lang="es-ES" sz="800" dirty="0">
                <a:ea typeface="Calibri" panose="020F0502020204030204" pitchFamily="34" charset="0"/>
                <a:cs typeface="Arial" panose="020B0604020202020204" pitchFamily="34" charset="0"/>
              </a:rPr>
              <a:t> L.) y sus </a:t>
            </a:r>
            <a:r>
              <a:rPr lang="es-ES" sz="800" dirty="0" smtClean="0">
                <a:ea typeface="Calibri" panose="020F0502020204030204" pitchFamily="34" charset="0"/>
                <a:cs typeface="Arial" panose="020B0604020202020204" pitchFamily="34" charset="0"/>
              </a:rPr>
              <a:t>partes</a:t>
            </a:r>
            <a:endParaRPr lang="es-EC" sz="800" i="1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ctr">
              <a:spcAft>
                <a:spcPts val="1000"/>
              </a:spcAft>
            </a:pPr>
            <a:r>
              <a:rPr lang="es-ES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800" i="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Huarte</a:t>
            </a:r>
            <a:r>
              <a:rPr lang="es-EC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s-EC" sz="800" i="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Capezio</a:t>
            </a:r>
            <a:r>
              <a:rPr lang="es-EC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2013)</a:t>
            </a:r>
            <a:endParaRPr lang="es-EC" sz="8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080040" y="735755"/>
            <a:ext cx="1507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err="1" smtClean="0"/>
              <a:t>Áreo</a:t>
            </a:r>
            <a:r>
              <a:rPr lang="es-EC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Subterráneo</a:t>
            </a:r>
            <a:endParaRPr lang="es-EC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34847" y="50449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7" name="Abrir llave 16"/>
          <p:cNvSpPr/>
          <p:nvPr/>
        </p:nvSpPr>
        <p:spPr>
          <a:xfrm>
            <a:off x="1718830" y="5188733"/>
            <a:ext cx="184731" cy="67531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/>
          <p:cNvSpPr txBox="1"/>
          <p:nvPr/>
        </p:nvSpPr>
        <p:spPr>
          <a:xfrm>
            <a:off x="1844615" y="5266535"/>
            <a:ext cx="1385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Agrícola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Económico</a:t>
            </a:r>
            <a:endParaRPr lang="es-EC" sz="1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34024" y="5472949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 smtClean="0"/>
          </a:p>
        </p:txBody>
      </p:sp>
      <p:sp>
        <p:nvSpPr>
          <p:cNvPr id="25" name="CuadroTexto 24"/>
          <p:cNvSpPr txBox="1"/>
          <p:nvPr/>
        </p:nvSpPr>
        <p:spPr>
          <a:xfrm>
            <a:off x="492020" y="3911291"/>
            <a:ext cx="341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Condiciones óptimas:</a:t>
            </a:r>
            <a:endParaRPr lang="es-EC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27459" y="4204871"/>
            <a:ext cx="2770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Zonas: templadas y frías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Temperatura: </a:t>
            </a:r>
            <a:r>
              <a:rPr lang="es-ES" sz="1600" dirty="0"/>
              <a:t>9 °C </a:t>
            </a:r>
            <a:r>
              <a:rPr lang="es-ES" sz="1600" dirty="0" smtClean="0"/>
              <a:t>- </a:t>
            </a:r>
            <a:r>
              <a:rPr lang="es-ES" sz="1600" dirty="0"/>
              <a:t>11 °</a:t>
            </a:r>
            <a:r>
              <a:rPr lang="es-ES" sz="1600" dirty="0" smtClean="0"/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Altura: </a:t>
            </a:r>
            <a:r>
              <a:rPr lang="es-ES" sz="1600" dirty="0"/>
              <a:t>2 700 </a:t>
            </a:r>
            <a:r>
              <a:rPr lang="es-ES" sz="1600" dirty="0" smtClean="0"/>
              <a:t>- 3 </a:t>
            </a:r>
            <a:r>
              <a:rPr lang="es-ES" sz="1600" dirty="0"/>
              <a:t>400 </a:t>
            </a:r>
            <a:r>
              <a:rPr lang="es-ES" sz="1600" dirty="0" smtClean="0"/>
              <a:t>msnm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244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RECOMENDACIONES</a:t>
            </a:r>
            <a:endParaRPr lang="es-EC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1213944" y="1130791"/>
            <a:ext cx="70471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Realizar caracterización molecular de las cepas con mayor capacidad antagónica frente a 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para corroborar su identificación en el género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Streptomyces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endParaRPr lang="es-EC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Utilizar otras especies de </a:t>
            </a:r>
            <a:r>
              <a:rPr lang="es-EC" sz="14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fitopatógenos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en las pruebas de enfrentamiento dual, para establecer los diferentes mecanismos de acción de los actinomicetos.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endParaRPr lang="es-EC" sz="14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Realizar pruebas de antagonismo a </a:t>
            </a:r>
            <a:r>
              <a:rPr lang="es-EC" sz="1400" i="1" dirty="0"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 vivo¸ 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para comprobar si los actinomicetos efectivamente actúan como controladores biológicos de </a:t>
            </a:r>
            <a:r>
              <a:rPr lang="es-EC" sz="14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fitopatógenos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en plantas.</a:t>
            </a:r>
            <a:endParaRPr lang="es-EC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313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AGRADECIMIENTOS</a:t>
            </a:r>
            <a:endParaRPr lang="es-EC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547" y="961702"/>
            <a:ext cx="3714906" cy="958143"/>
          </a:xfrm>
          <a:prstGeom prst="rect">
            <a:avLst/>
          </a:prstGeom>
        </p:spPr>
      </p:pic>
      <p:pic>
        <p:nvPicPr>
          <p:cNvPr id="5" name="Picture 2" descr="Resultado de imagen para logo biotecnologia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43" y="2957495"/>
            <a:ext cx="1736350" cy="171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224624" y="2272726"/>
            <a:ext cx="4820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ALMA KOCH, </a:t>
            </a:r>
            <a:r>
              <a:rPr lang="es-EC" b="1" dirty="0" err="1"/>
              <a:t>MSc</a:t>
            </a:r>
            <a:r>
              <a:rPr lang="es-EC" b="1" dirty="0"/>
              <a:t>.</a:t>
            </a:r>
          </a:p>
          <a:p>
            <a:r>
              <a:rPr lang="es-EC" dirty="0" smtClean="0"/>
              <a:t>Directora - Jefe </a:t>
            </a:r>
            <a:r>
              <a:rPr lang="es-EC" dirty="0"/>
              <a:t>del Laboratorio de </a:t>
            </a:r>
            <a:r>
              <a:rPr lang="es-EC" dirty="0" smtClean="0"/>
              <a:t>Microbiología</a:t>
            </a:r>
          </a:p>
          <a:p>
            <a:endParaRPr lang="es-EC" dirty="0"/>
          </a:p>
          <a:p>
            <a:r>
              <a:rPr lang="es-EC" b="1" dirty="0" smtClean="0"/>
              <a:t>Ing. ANDRÉS IZQUIERDO </a:t>
            </a:r>
            <a:r>
              <a:rPr lang="es-EC" b="1" dirty="0" err="1" smtClean="0"/>
              <a:t>Ph.D</a:t>
            </a:r>
            <a:endParaRPr lang="es-EC" b="1" dirty="0" smtClean="0"/>
          </a:p>
          <a:p>
            <a:r>
              <a:rPr lang="es-EC" dirty="0" smtClean="0"/>
              <a:t>Codirector del Proyecto de Investigación</a:t>
            </a:r>
          </a:p>
          <a:p>
            <a:endParaRPr lang="es-EC" b="1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1224624" y="392394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TESISTAS</a:t>
            </a:r>
          </a:p>
          <a:p>
            <a:r>
              <a:rPr lang="es-EC" dirty="0"/>
              <a:t>Laboratorio de Microbiología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24624" y="480158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FAMILIA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224624" y="540222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AMIGOS</a:t>
            </a:r>
          </a:p>
        </p:txBody>
      </p:sp>
    </p:spTree>
    <p:extLst>
      <p:ext uri="{BB962C8B-B14F-4D97-AF65-F5344CB8AC3E}">
        <p14:creationId xmlns:p14="http://schemas.microsoft.com/office/powerpoint/2010/main" val="15796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25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/>
              <a:t>INTRODUCCIÓN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22322" y="733295"/>
            <a:ext cx="2124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Ecuador </a:t>
            </a:r>
            <a:r>
              <a:rPr lang="es-EC" sz="1600" b="1" dirty="0" smtClean="0">
                <a:sym typeface="Wingdings" panose="05000000000000000000" pitchFamily="2" charset="2"/>
              </a:rPr>
              <a:t> Producción</a:t>
            </a:r>
            <a:endParaRPr lang="es-EC" sz="1600" b="1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482752" y="105606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Carchi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Pichincha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Chimborazo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Loja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048223" y="729531"/>
            <a:ext cx="3677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Rendimiento bajos </a:t>
            </a:r>
            <a:r>
              <a:rPr lang="es-EC" sz="1600" b="1" dirty="0" smtClean="0">
                <a:sym typeface="Wingdings" panose="05000000000000000000" pitchFamily="2" charset="2"/>
              </a:rPr>
              <a:t> Pérdidas 20% -30%</a:t>
            </a:r>
            <a:endParaRPr lang="es-EC" sz="1600" b="1" dirty="0" smtClean="0"/>
          </a:p>
        </p:txBody>
      </p:sp>
      <p:sp>
        <p:nvSpPr>
          <p:cNvPr id="18" name="Rectángulo 17"/>
          <p:cNvSpPr/>
          <p:nvPr/>
        </p:nvSpPr>
        <p:spPr>
          <a:xfrm>
            <a:off x="5202768" y="1038492"/>
            <a:ext cx="3480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Enfermedades por hongos</a:t>
            </a:r>
            <a:r>
              <a:rPr lang="es-EC" sz="1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y plagas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Problemas fitosanitarios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Falta </a:t>
            </a:r>
            <a:r>
              <a:rPr lang="es-EC" sz="1600" dirty="0"/>
              <a:t>de estudios </a:t>
            </a:r>
            <a:r>
              <a:rPr lang="es-EC" sz="1600" dirty="0" smtClean="0"/>
              <a:t>del suelo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11334" y="2146051"/>
            <a:ext cx="2693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err="1" smtClean="0"/>
              <a:t>Rhizoctoniasis</a:t>
            </a:r>
            <a:r>
              <a:rPr lang="es-EC" sz="1600" b="1" dirty="0" smtClean="0"/>
              <a:t> o costra negra: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82752" y="2488668"/>
            <a:ext cx="3218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600" dirty="0" smtClean="0"/>
              <a:t>Enfermedad persistente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600" dirty="0" smtClean="0"/>
              <a:t>Afecciones ( siembra – cosecha)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600" dirty="0" smtClean="0"/>
              <a:t>Agente causal </a:t>
            </a:r>
            <a:r>
              <a:rPr lang="es-EC" sz="16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Rhizoctonia</a:t>
            </a:r>
            <a:r>
              <a:rPr lang="es-EC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solani</a:t>
            </a:r>
            <a:r>
              <a:rPr lang="es-EC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600" dirty="0" smtClean="0"/>
          </a:p>
        </p:txBody>
      </p:sp>
      <p:sp>
        <p:nvSpPr>
          <p:cNvPr id="27" name="CuadroTexto 26"/>
          <p:cNvSpPr txBox="1"/>
          <p:nvPr/>
        </p:nvSpPr>
        <p:spPr>
          <a:xfrm>
            <a:off x="303664" y="3330751"/>
            <a:ext cx="1788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Rhizoctonia</a:t>
            </a:r>
            <a:r>
              <a:rPr lang="es-EC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b="1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solani</a:t>
            </a:r>
            <a:endParaRPr lang="es-EC" sz="1600" b="1" dirty="0" smtClean="0"/>
          </a:p>
        </p:txBody>
      </p:sp>
      <p:pic>
        <p:nvPicPr>
          <p:cNvPr id="28" name="Imagen 27" descr="https://creceideas.work/INIA/admin/uploads/foto03-riz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35" y="1861740"/>
            <a:ext cx="4456386" cy="361512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ángulo 28"/>
          <p:cNvSpPr/>
          <p:nvPr/>
        </p:nvSpPr>
        <p:spPr>
          <a:xfrm>
            <a:off x="4373213" y="5468370"/>
            <a:ext cx="4572000" cy="4667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spcAft>
                <a:spcPts val="1000"/>
              </a:spcAft>
            </a:pPr>
            <a:r>
              <a:rPr lang="es-ES" sz="800" dirty="0">
                <a:ea typeface="Calibri" panose="020F0502020204030204" pitchFamily="34" charset="0"/>
                <a:cs typeface="Arial" panose="020B0604020202020204" pitchFamily="34" charset="0"/>
              </a:rPr>
              <a:t>Descripción del ciclo de vida de</a:t>
            </a:r>
            <a:r>
              <a:rPr lang="es-ES" sz="800" i="1" dirty="0">
                <a:ea typeface="Calibri" panose="020F0502020204030204" pitchFamily="34" charset="0"/>
                <a:cs typeface="Arial" panose="020B0604020202020204" pitchFamily="34" charset="0"/>
              </a:rPr>
              <a:t> R. </a:t>
            </a:r>
            <a:r>
              <a:rPr lang="es-ES" sz="800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endParaRPr lang="es-EC" sz="8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ctr">
              <a:spcAft>
                <a:spcPts val="1000"/>
              </a:spcAft>
            </a:pPr>
            <a:r>
              <a:rPr lang="es-ES" sz="800" dirty="0" smtClean="0"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s-ES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uente:</a:t>
            </a:r>
            <a:r>
              <a:rPr lang="es-ES" sz="8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(INIA-</a:t>
            </a:r>
            <a:r>
              <a:rPr lang="es-EC" sz="800" i="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Remehue</a:t>
            </a:r>
            <a:r>
              <a:rPr lang="es-EC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2017)</a:t>
            </a:r>
            <a:endParaRPr lang="es-EC" sz="8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19739" y="5408586"/>
            <a:ext cx="2899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ym typeface="Wingdings" panose="05000000000000000000" pitchFamily="2" charset="2"/>
              </a:rPr>
              <a:t>Condiciones: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sym typeface="Wingdings" panose="05000000000000000000" pitchFamily="2" charset="2"/>
              </a:rPr>
              <a:t>Alta humedad del suelo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sym typeface="Wingdings" panose="05000000000000000000" pitchFamily="2" charset="2"/>
              </a:rPr>
              <a:t>Temperatura de 18°C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45175" y="364782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smtClean="0"/>
              <a:t>Fase asexual: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sym typeface="Wingdings" panose="05000000000000000000" pitchFamily="2" charset="2"/>
              </a:rPr>
              <a:t>Patógena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sym typeface="Wingdings" panose="05000000000000000000" pitchFamily="2" charset="2"/>
              </a:rPr>
              <a:t>Ausencia de esporas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sym typeface="Wingdings" panose="05000000000000000000" pitchFamily="2" charset="2"/>
              </a:rPr>
              <a:t>Formación de micelio (blanco-marrón)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445175" y="474972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smtClean="0"/>
              <a:t>Grupo de anastomosis (GA):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sym typeface="Wingdings" panose="05000000000000000000" pitchFamily="2" charset="2"/>
              </a:rPr>
              <a:t>GA3  esclerocios</a:t>
            </a:r>
            <a:r>
              <a:rPr lang="es-E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94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25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/>
              <a:t>INTRODUCCIÓN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3623" y="791118"/>
            <a:ext cx="2570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Síntomas de la enfermedad: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87623" y="1123058"/>
            <a:ext cx="41842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600" dirty="0" smtClean="0"/>
              <a:t>Necrosis o cancros: brotes, tallos y estolones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600" dirty="0" smtClean="0"/>
              <a:t>Esclerocios o costras negras: </a:t>
            </a:r>
            <a:r>
              <a:rPr lang="es-EC" sz="1600" dirty="0" err="1" smtClean="0"/>
              <a:t>tubérbulos</a:t>
            </a:r>
            <a:endParaRPr lang="es-EC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600" dirty="0" smtClean="0"/>
              <a:t>Estrangulamiento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600" dirty="0" smtClean="0"/>
              <a:t>Deformaciones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600" dirty="0" smtClean="0"/>
              <a:t>Tubérculos aéreos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1600" dirty="0" smtClean="0"/>
              <a:t>Hojas enroscadas</a:t>
            </a:r>
          </a:p>
          <a:p>
            <a:r>
              <a:rPr lang="es-EC" dirty="0" smtClean="0"/>
              <a:t>                   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92" y="960395"/>
            <a:ext cx="3424516" cy="17949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81729" y="2755371"/>
            <a:ext cx="4572000" cy="4667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spcAft>
                <a:spcPts val="1000"/>
              </a:spcAft>
            </a:pPr>
            <a:r>
              <a:rPr lang="es-ES" sz="800" dirty="0">
                <a:ea typeface="Calibri" panose="020F0502020204030204" pitchFamily="34" charset="0"/>
                <a:cs typeface="Arial" panose="020B0604020202020204" pitchFamily="34" charset="0"/>
              </a:rPr>
              <a:t>Cancros en brotes de papa causados por</a:t>
            </a:r>
            <a:r>
              <a:rPr lang="es-ES" sz="800" i="1" dirty="0">
                <a:ea typeface="Calibri" panose="020F0502020204030204" pitchFamily="34" charset="0"/>
                <a:cs typeface="Arial" panose="020B0604020202020204" pitchFamily="34" charset="0"/>
              </a:rPr>
              <a:t> R. </a:t>
            </a:r>
            <a:r>
              <a:rPr lang="es-ES" sz="800" i="1" dirty="0" err="1"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endParaRPr lang="es-EC" sz="800" i="1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ctr">
              <a:spcAft>
                <a:spcPts val="1000"/>
              </a:spcAft>
            </a:pPr>
            <a:r>
              <a:rPr lang="es-ES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(INIA-</a:t>
            </a:r>
            <a:r>
              <a:rPr lang="es-EC" sz="800" i="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Remehue</a:t>
            </a:r>
            <a:r>
              <a:rPr lang="es-EC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2017)</a:t>
            </a:r>
            <a:endParaRPr lang="es-EC" sz="8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74" y="3386688"/>
            <a:ext cx="3454534" cy="14690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93887" y="4920780"/>
            <a:ext cx="3742768" cy="5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1000"/>
              </a:spcAft>
            </a:pPr>
            <a:r>
              <a:rPr lang="es-ES" sz="800" dirty="0">
                <a:ea typeface="Calibri" panose="020F0502020204030204" pitchFamily="34" charset="0"/>
                <a:cs typeface="Arial" panose="020B0604020202020204" pitchFamily="34" charset="0"/>
              </a:rPr>
              <a:t>A) Tallo de planta de papa estrangulado y formación de tubérculos aéreos. B) Esclerocios en superficie de papa </a:t>
            </a:r>
            <a:endParaRPr lang="es-EC" sz="800" i="1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ctr">
              <a:spcAft>
                <a:spcPts val="1000"/>
              </a:spcAft>
            </a:pPr>
            <a:r>
              <a:rPr lang="es-ES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(INIA-</a:t>
            </a:r>
            <a:r>
              <a:rPr lang="es-EC" sz="800" i="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Remehue</a:t>
            </a:r>
            <a:r>
              <a:rPr lang="es-EC" sz="800" i="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2017)</a:t>
            </a:r>
            <a:endParaRPr lang="es-EC" sz="8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 de texto 16"/>
          <p:cNvSpPr txBox="1"/>
          <p:nvPr/>
        </p:nvSpPr>
        <p:spPr>
          <a:xfrm>
            <a:off x="4654480" y="3216182"/>
            <a:ext cx="342900" cy="304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200000"/>
              </a:lnSpc>
              <a:spcAft>
                <a:spcPts val="0"/>
              </a:spcAft>
            </a:pP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 de texto 16"/>
          <p:cNvSpPr txBox="1"/>
          <p:nvPr/>
        </p:nvSpPr>
        <p:spPr>
          <a:xfrm>
            <a:off x="6874350" y="3234288"/>
            <a:ext cx="342900" cy="304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C" sz="1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200000"/>
              </a:lnSpc>
              <a:spcAft>
                <a:spcPts val="0"/>
              </a:spcAft>
            </a:pP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03623" y="3502180"/>
            <a:ext cx="1834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Método de control: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89033" y="3923901"/>
            <a:ext cx="2300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600" dirty="0" smtClean="0"/>
              <a:t>Químico </a:t>
            </a:r>
            <a:r>
              <a:rPr lang="es-EC" sz="1600" dirty="0" smtClean="0">
                <a:sym typeface="Wingdings" panose="05000000000000000000" pitchFamily="2" charset="2"/>
              </a:rPr>
              <a:t> fungicidas</a:t>
            </a:r>
            <a:endParaRPr lang="es-EC" sz="1600" dirty="0">
              <a:sym typeface="Wingdings" panose="05000000000000000000" pitchFamily="2" charset="2"/>
            </a:endParaRPr>
          </a:p>
          <a:p>
            <a:endParaRPr lang="es-EC" sz="1600" dirty="0" smtClean="0">
              <a:sym typeface="Wingdings" panose="05000000000000000000" pitchFamily="2" charset="2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18509" y="5098524"/>
            <a:ext cx="354424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/>
              <a:t>Control biológico con actinomicetos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03623" y="4431733"/>
            <a:ext cx="1185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Alternativa: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2996936" y="2385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504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25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/>
              <a:t>INTRODUCCIÓN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1303" y="7427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b="1" dirty="0" smtClean="0"/>
              <a:t>Actinomicetos</a:t>
            </a:r>
            <a:endParaRPr lang="es-EC" b="1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92590" y="1543192"/>
            <a:ext cx="4747197" cy="1900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Bacterias: Aerobias </a:t>
            </a:r>
            <a:r>
              <a:rPr lang="es-EC" sz="1600" dirty="0"/>
              <a:t>Gram </a:t>
            </a:r>
            <a:r>
              <a:rPr lang="es-EC" sz="1600" dirty="0" smtClean="0"/>
              <a:t>positivas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Familia: </a:t>
            </a:r>
            <a:r>
              <a:rPr lang="es-EC" sz="1600" dirty="0" err="1" smtClean="0"/>
              <a:t>Actinomycetaceae</a:t>
            </a:r>
            <a:endParaRPr lang="es-EC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Hábitat: </a:t>
            </a:r>
            <a:r>
              <a:rPr lang="es-ES" sz="1600" dirty="0"/>
              <a:t>suelos y en cuerpos de agua dulce o </a:t>
            </a:r>
            <a:r>
              <a:rPr lang="es-ES" sz="1600" dirty="0" smtClean="0"/>
              <a:t>salada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Saprofitos, </a:t>
            </a:r>
            <a:r>
              <a:rPr lang="es-ES" sz="1600" dirty="0" err="1" smtClean="0"/>
              <a:t>mesófilos</a:t>
            </a:r>
            <a:r>
              <a:rPr lang="es-ES" sz="1600" dirty="0" smtClean="0"/>
              <a:t> (25°C y 30°C)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Olor a tierra húmeda (</a:t>
            </a:r>
            <a:r>
              <a:rPr lang="es-EC" sz="1600" dirty="0" err="1" smtClean="0"/>
              <a:t>geosmina</a:t>
            </a:r>
            <a:r>
              <a:rPr lang="es-EC" sz="1600" dirty="0" smtClean="0"/>
              <a:t>)</a:t>
            </a:r>
            <a:endParaRPr lang="es-E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93282" y="1177577"/>
            <a:ext cx="237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Características Generales</a:t>
            </a:r>
            <a:r>
              <a:rPr lang="es-EC" dirty="0" smtClean="0"/>
              <a:t>: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4771308" y="2475498"/>
            <a:ext cx="4572000" cy="4667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spcAft>
                <a:spcPts val="1000"/>
              </a:spcAft>
            </a:pPr>
            <a:r>
              <a:rPr lang="es-EC" sz="800" dirty="0" smtClean="0">
                <a:ea typeface="Calibri" panose="020F0502020204030204" pitchFamily="34" charset="0"/>
                <a:cs typeface="Arial" panose="020B0604020202020204" pitchFamily="34" charset="0"/>
              </a:rPr>
              <a:t>Vista microscópica de actinomicetos</a:t>
            </a:r>
            <a:endParaRPr lang="es-EC" sz="8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ctr">
              <a:spcAft>
                <a:spcPts val="1000"/>
              </a:spcAft>
            </a:pPr>
            <a:r>
              <a:rPr lang="es-ES" sz="800" dirty="0"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800" dirty="0" smtClean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8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Kon</a:t>
            </a:r>
            <a:r>
              <a:rPr lang="es-EC" sz="800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C" sz="800" dirty="0">
                <a:ea typeface="Calibri" panose="020F0502020204030204" pitchFamily="34" charset="0"/>
                <a:cs typeface="Arial" panose="020B0604020202020204" pitchFamily="34" charset="0"/>
              </a:rPr>
              <a:t>2017)</a:t>
            </a:r>
            <a:endParaRPr lang="es-EC" sz="800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9607" y="3549349"/>
            <a:ext cx="119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Morfología</a:t>
            </a:r>
            <a:r>
              <a:rPr lang="es-EC" dirty="0" smtClean="0"/>
              <a:t>: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69607" y="3976084"/>
            <a:ext cx="2012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Similares a los hongos</a:t>
            </a:r>
            <a:endParaRPr lang="es-EC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823457" y="3854677"/>
            <a:ext cx="2829674" cy="58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Células alargadas, ramificadas, filamentosas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15356" t="6067" r="18012" b="6790"/>
          <a:stretch/>
        </p:blipFill>
        <p:spPr>
          <a:xfrm>
            <a:off x="6440875" y="3047672"/>
            <a:ext cx="1650124" cy="161859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92590" y="5070854"/>
            <a:ext cx="2869324" cy="60589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énero mejor caracterizado </a:t>
            </a:r>
            <a:r>
              <a:rPr lang="es-ES" sz="1600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Streptomyces</a:t>
            </a:r>
            <a:endParaRPr lang="es-EC" sz="1600" dirty="0"/>
          </a:p>
        </p:txBody>
      </p:sp>
      <p:sp>
        <p:nvSpPr>
          <p:cNvPr id="15" name="Flecha derecha 14"/>
          <p:cNvSpPr/>
          <p:nvPr/>
        </p:nvSpPr>
        <p:spPr>
          <a:xfrm>
            <a:off x="3777511" y="5202598"/>
            <a:ext cx="499240" cy="3057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4533246" y="4805319"/>
            <a:ext cx="399064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C" sz="1600" dirty="0" smtClean="0"/>
              <a:t>Productores de antibióticos y enzimas extracelulares</a:t>
            </a:r>
          </a:p>
          <a:p>
            <a:pPr marL="285750" indent="-285750" algn="just">
              <a:buFontTx/>
              <a:buChar char="-"/>
            </a:pPr>
            <a:r>
              <a:rPr lang="es-ES" sz="1600" dirty="0" smtClean="0"/>
              <a:t>Supresores del </a:t>
            </a:r>
            <a:r>
              <a:rPr lang="es-ES" sz="1600" dirty="0"/>
              <a:t>crecimiento de diferentes </a:t>
            </a:r>
            <a:r>
              <a:rPr lang="es-ES" sz="1600" dirty="0" smtClean="0"/>
              <a:t>hongos </a:t>
            </a:r>
            <a:r>
              <a:rPr lang="es-ES" sz="1600" dirty="0" err="1" smtClean="0"/>
              <a:t>fitopatógenos</a:t>
            </a:r>
            <a:endParaRPr lang="es-EC" sz="1600" dirty="0"/>
          </a:p>
        </p:txBody>
      </p:sp>
      <p:sp>
        <p:nvSpPr>
          <p:cNvPr id="18" name="Abrir llave 17"/>
          <p:cNvSpPr/>
          <p:nvPr/>
        </p:nvSpPr>
        <p:spPr>
          <a:xfrm>
            <a:off x="2633795" y="3809584"/>
            <a:ext cx="135898" cy="72915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378" y="874186"/>
            <a:ext cx="1747031" cy="16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1812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OBJETIVOS</a:t>
            </a:r>
            <a:endParaRPr lang="es-EC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917027" y="857006"/>
            <a:ext cx="730994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2385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1600" b="1" dirty="0" smtClean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Objetivo general</a:t>
            </a:r>
          </a:p>
          <a:p>
            <a:pPr marR="32385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Seleccionar actinomicetos aislados de suelos paperos de la provincia de Pichincha por su grado de antagonismo a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Rhizoctonia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Kühn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mediante ensayos 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vitro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32385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endParaRPr lang="es-EC" sz="14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2385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1600" b="1" dirty="0" smtClean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Objetivos específicos</a:t>
            </a:r>
            <a:endParaRPr lang="es-EC" sz="14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38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Aislar y mantener cepas de actinomicetos de muestras de suelo de cultivo de papa de la provincia de Pichincha. </a:t>
            </a:r>
          </a:p>
          <a:p>
            <a:pPr marL="342900" marR="3238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Activar y mantener las cepas liofilizadas de actinomicetos aisladas de suelos paperos de la provincia de Pichincha en el 2011.</a:t>
            </a:r>
          </a:p>
          <a:p>
            <a:pPr marL="342900" marR="3238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Aislar y mantener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Rhizoctonia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tubérculos que presentan la enfermedad.</a:t>
            </a:r>
          </a:p>
          <a:p>
            <a:pPr marL="342900" marR="3238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Efectuar pruebas de antagonismo de actinomicetos contra 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mediante técnica de cultivo dual a nivel de laboratorio.</a:t>
            </a:r>
          </a:p>
          <a:p>
            <a:pPr marL="342900" marR="32385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Determinar las cepas de actinomicetos que muestran una mayor y menor inhibición al patógeno 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es-EC" sz="1400" i="1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solani</a:t>
            </a:r>
            <a:r>
              <a:rPr lang="es-EC" sz="1400" i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171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HIPÓTESIS</a:t>
            </a:r>
            <a:endParaRPr lang="es-EC" sz="28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019503" y="1513489"/>
            <a:ext cx="71049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400" dirty="0" smtClean="0"/>
              <a:t>Las cepas de actinomicetos aisladas de suelos paperos de la provincia de Pichincha, muestran actividad antagónica estadísticamente significativa contra el patógeno </a:t>
            </a:r>
            <a:r>
              <a:rPr lang="es-EC" sz="1400" i="1" dirty="0" err="1" smtClean="0"/>
              <a:t>Rhizoctonia</a:t>
            </a:r>
            <a:r>
              <a:rPr lang="es-EC" sz="1400" i="1" dirty="0" smtClean="0"/>
              <a:t> </a:t>
            </a:r>
            <a:r>
              <a:rPr lang="es-EC" sz="1400" i="1" dirty="0" err="1" smtClean="0"/>
              <a:t>solani</a:t>
            </a:r>
            <a:r>
              <a:rPr lang="es-EC" sz="1400" i="1" dirty="0" smtClean="0"/>
              <a:t> </a:t>
            </a:r>
            <a:r>
              <a:rPr lang="es-EC" sz="1400" dirty="0" smtClean="0"/>
              <a:t>mediante ensayos </a:t>
            </a:r>
            <a:r>
              <a:rPr lang="es-EC" sz="1400" i="1" dirty="0" smtClean="0"/>
              <a:t>in vitro.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7198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393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MATERIALES Y MÉTODOS</a:t>
            </a:r>
            <a:endParaRPr lang="es-EC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46475" y="1008296"/>
            <a:ext cx="979371" cy="338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1600" b="1" dirty="0"/>
              <a:t>M</a:t>
            </a:r>
            <a:r>
              <a:rPr lang="es-EC" sz="1600" b="1" dirty="0" smtClean="0"/>
              <a:t>uestras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593676" y="885185"/>
            <a:ext cx="3997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Suelo </a:t>
            </a:r>
            <a:r>
              <a:rPr lang="es-EC" sz="1600" dirty="0"/>
              <a:t>de </a:t>
            </a:r>
            <a:r>
              <a:rPr lang="es-EC" sz="1600" dirty="0" smtClean="0"/>
              <a:t>papa de la provincia de Pichincha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11 cepas liofilizadas (aisladas en 2011) </a:t>
            </a:r>
            <a:endParaRPr lang="es-EC" sz="1600" dirty="0"/>
          </a:p>
        </p:txBody>
      </p:sp>
      <p:sp>
        <p:nvSpPr>
          <p:cNvPr id="6" name="Abrir llave 5"/>
          <p:cNvSpPr/>
          <p:nvPr/>
        </p:nvSpPr>
        <p:spPr>
          <a:xfrm>
            <a:off x="1404490" y="936250"/>
            <a:ext cx="189186" cy="50970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-574644" y="1531402"/>
            <a:ext cx="4852354" cy="462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0150" lvl="2" indent="-285750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C" sz="1400" b="1" dirty="0" smtClean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Aislamiento de nuevas cepas de actinomicetos</a:t>
            </a:r>
            <a:endParaRPr lang="es-EC" sz="1400" b="1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9140" t="5005" r="18215" b="11182"/>
          <a:stretch/>
        </p:blipFill>
        <p:spPr>
          <a:xfrm>
            <a:off x="2745006" y="2146041"/>
            <a:ext cx="1080261" cy="178249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65506" y="2808080"/>
            <a:ext cx="177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Diluciones seriadas</a:t>
            </a:r>
            <a:endParaRPr lang="es-EC" sz="1600" dirty="0"/>
          </a:p>
        </p:txBody>
      </p:sp>
      <p:sp>
        <p:nvSpPr>
          <p:cNvPr id="14" name="Flecha derecha 13"/>
          <p:cNvSpPr/>
          <p:nvPr/>
        </p:nvSpPr>
        <p:spPr>
          <a:xfrm>
            <a:off x="2202117" y="2850116"/>
            <a:ext cx="336332" cy="2627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derecha 16"/>
          <p:cNvSpPr/>
          <p:nvPr/>
        </p:nvSpPr>
        <p:spPr>
          <a:xfrm>
            <a:off x="4061042" y="2850116"/>
            <a:ext cx="336332" cy="2627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5690" t="7281" r="10057" b="7049"/>
          <a:stretch/>
        </p:blipFill>
        <p:spPr>
          <a:xfrm>
            <a:off x="4580751" y="2046671"/>
            <a:ext cx="2662767" cy="203067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390805" y="3933147"/>
            <a:ext cx="183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Agitación </a:t>
            </a:r>
            <a:r>
              <a:rPr lang="es-EC" sz="1200" dirty="0"/>
              <a:t>durante 30 min a 70°C</a:t>
            </a:r>
          </a:p>
        </p:txBody>
      </p:sp>
      <p:sp>
        <p:nvSpPr>
          <p:cNvPr id="21" name="Flecha derecha 20"/>
          <p:cNvSpPr/>
          <p:nvPr/>
        </p:nvSpPr>
        <p:spPr>
          <a:xfrm>
            <a:off x="7500919" y="2866895"/>
            <a:ext cx="336332" cy="2627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/>
          <p:cNvSpPr txBox="1"/>
          <p:nvPr/>
        </p:nvSpPr>
        <p:spPr>
          <a:xfrm>
            <a:off x="7995404" y="2808080"/>
            <a:ext cx="850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siembra</a:t>
            </a:r>
            <a:endParaRPr lang="es-EC" sz="16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/>
          <a:srcRect t="925" r="49598"/>
          <a:stretch/>
        </p:blipFill>
        <p:spPr>
          <a:xfrm>
            <a:off x="348894" y="4417230"/>
            <a:ext cx="1953903" cy="1170174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424380" y="5576370"/>
            <a:ext cx="183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Medio YGA – AICC: </a:t>
            </a:r>
            <a:r>
              <a:rPr lang="es-EC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Incubación a 28°C durante 4 d </a:t>
            </a:r>
            <a:endParaRPr lang="es-EC" sz="1200" dirty="0" smtClean="0"/>
          </a:p>
          <a:p>
            <a:pPr algn="ctr"/>
            <a:endParaRPr lang="es-EC" sz="1200" dirty="0"/>
          </a:p>
        </p:txBody>
      </p:sp>
      <p:sp>
        <p:nvSpPr>
          <p:cNvPr id="29" name="Flecha derecha 28"/>
          <p:cNvSpPr/>
          <p:nvPr/>
        </p:nvSpPr>
        <p:spPr>
          <a:xfrm>
            <a:off x="2294073" y="5083702"/>
            <a:ext cx="336332" cy="2627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/>
          <p:cNvSpPr/>
          <p:nvPr/>
        </p:nvSpPr>
        <p:spPr>
          <a:xfrm>
            <a:off x="3374181" y="5121804"/>
            <a:ext cx="1807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1600" dirty="0"/>
          </a:p>
        </p:txBody>
      </p:sp>
      <p:sp>
        <p:nvSpPr>
          <p:cNvPr id="31" name="Flecha derecha 30"/>
          <p:cNvSpPr/>
          <p:nvPr/>
        </p:nvSpPr>
        <p:spPr>
          <a:xfrm>
            <a:off x="5228585" y="5083702"/>
            <a:ext cx="336332" cy="2627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/>
          <a:srcRect l="16111" t="15655" r="22154" b="1069"/>
          <a:stretch/>
        </p:blipFill>
        <p:spPr>
          <a:xfrm rot="16200000">
            <a:off x="3235810" y="4049338"/>
            <a:ext cx="1325694" cy="2384341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250387" y="5882179"/>
            <a:ext cx="1330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Recuento en placa</a:t>
            </a:r>
            <a:endParaRPr lang="es-EC" sz="12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5494517" y="4848740"/>
            <a:ext cx="1613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Selección de colonias (actinomicetos)</a:t>
            </a:r>
            <a:endParaRPr lang="es-EC" sz="1400" dirty="0"/>
          </a:p>
        </p:txBody>
      </p:sp>
      <p:sp>
        <p:nvSpPr>
          <p:cNvPr id="38" name="Flecha derecha 37"/>
          <p:cNvSpPr/>
          <p:nvPr/>
        </p:nvSpPr>
        <p:spPr>
          <a:xfrm>
            <a:off x="7122547" y="5083702"/>
            <a:ext cx="336332" cy="2627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CuadroTexto 38"/>
          <p:cNvSpPr txBox="1"/>
          <p:nvPr/>
        </p:nvSpPr>
        <p:spPr>
          <a:xfrm>
            <a:off x="7381139" y="4937138"/>
            <a:ext cx="161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Caracterización morfológica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5203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7591" y="86811"/>
            <a:ext cx="393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MATERIALES Y MÉTODOS</a:t>
            </a:r>
            <a:endParaRPr lang="es-EC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25820" y="809297"/>
            <a:ext cx="4080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b="1" dirty="0" smtClean="0"/>
              <a:t>Activación de cepas </a:t>
            </a:r>
            <a:r>
              <a:rPr lang="es-EC" sz="1400" b="1" dirty="0"/>
              <a:t>de actinomicetos liofilizadas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1655" t="9529" r="6160" b="19675"/>
          <a:stretch/>
        </p:blipFill>
        <p:spPr>
          <a:xfrm>
            <a:off x="1591751" y="4300958"/>
            <a:ext cx="973254" cy="12727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1699" t="14960" r="-425" b="12931"/>
          <a:stretch/>
        </p:blipFill>
        <p:spPr>
          <a:xfrm>
            <a:off x="3246981" y="4300957"/>
            <a:ext cx="909775" cy="1272717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572235826"/>
              </p:ext>
            </p:extLst>
          </p:nvPr>
        </p:nvGraphicFramePr>
        <p:xfrm>
          <a:off x="522366" y="1266084"/>
          <a:ext cx="8099268" cy="309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0"/>
          <a:srcRect t="148" r="29672"/>
          <a:stretch/>
        </p:blipFill>
        <p:spPr>
          <a:xfrm>
            <a:off x="4679122" y="4300957"/>
            <a:ext cx="2404850" cy="133153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957849" y="5240414"/>
            <a:ext cx="399393" cy="371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68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2531</TotalTime>
  <Words>1388</Words>
  <Application>Microsoft Office PowerPoint</Application>
  <PresentationFormat>Presentación en pantalla (4:3)</PresentationFormat>
  <Paragraphs>276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Salazar</dc:creator>
  <cp:lastModifiedBy>Belen Salazar</cp:lastModifiedBy>
  <cp:revision>132</cp:revision>
  <dcterms:created xsi:type="dcterms:W3CDTF">2019-05-25T18:05:01Z</dcterms:created>
  <dcterms:modified xsi:type="dcterms:W3CDTF">2019-06-09T22:53:43Z</dcterms:modified>
</cp:coreProperties>
</file>