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6" r:id="rId3"/>
    <p:sldId id="265" r:id="rId4"/>
    <p:sldId id="263" r:id="rId5"/>
    <p:sldId id="266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81" r:id="rId18"/>
    <p:sldId id="280" r:id="rId19"/>
    <p:sldId id="276" r:id="rId20"/>
    <p:sldId id="277" r:id="rId21"/>
    <p:sldId id="278" r:id="rId22"/>
    <p:sldId id="261" r:id="rId23"/>
    <p:sldId id="262" r:id="rId24"/>
    <p:sldId id="26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00"/>
    <a:srgbClr val="001000"/>
    <a:srgbClr val="004200"/>
    <a:srgbClr val="001E00"/>
    <a:srgbClr val="001A00"/>
    <a:srgbClr val="006600"/>
    <a:srgbClr val="5D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1665F-A70A-454D-8F17-8AE6E0FFEAA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95409539-3E71-4981-BC66-60531098A222}">
      <dgm:prSet phldrT="[Texto]" custT="1"/>
      <dgm:spPr>
        <a:ln>
          <a:solidFill>
            <a:srgbClr val="004200"/>
          </a:solidFill>
        </a:ln>
      </dgm:spPr>
      <dgm:t>
        <a:bodyPr/>
        <a:lstStyle/>
        <a:p>
          <a:r>
            <a:rPr lang="es-EC" sz="18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1er  y 2do aislado </a:t>
          </a:r>
          <a:r>
            <a:rPr lang="es-EC" sz="1800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Trichoderma</a:t>
          </a:r>
        </a:p>
      </dgm:t>
    </dgm:pt>
    <dgm:pt modelId="{9D51320B-DA63-4EC1-A321-0FC5566C70FD}" type="parTrans" cxnId="{E42199F0-645E-4B10-84EF-34E577EAA847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444FF-5EDA-400B-82B5-1D9D35E6197A}" type="sibTrans" cxnId="{E42199F0-645E-4B10-84EF-34E577EAA847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EC752-060E-46C2-AE9F-AD346EEC6C8E}">
      <dgm:prSet phldrT="[Texto]" custT="1"/>
      <dgm:spPr>
        <a:ln>
          <a:solidFill>
            <a:srgbClr val="004200"/>
          </a:solidFill>
        </a:ln>
      </dgm:spPr>
      <dgm:t>
        <a:bodyPr/>
        <a:lstStyle/>
        <a:p>
          <a:r>
            <a:rPr lang="es-EC" sz="1450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s-EC" sz="1450" i="1" dirty="0" err="1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vredenhoekensis</a:t>
          </a:r>
          <a:endParaRPr lang="es-EC" sz="1450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05979-C19A-4DB6-BCCE-8E6FD60C59DD}" type="parTrans" cxnId="{FCD96E49-1611-4A2B-A915-FCDD373E5A92}">
      <dgm:prSet/>
      <dgm:spPr>
        <a:ln>
          <a:solidFill>
            <a:srgbClr val="004200"/>
          </a:solidFill>
        </a:ln>
      </dgm:spPr>
      <dgm:t>
        <a:bodyPr/>
        <a:lstStyle/>
        <a:p>
          <a:endParaRPr lang="es-EC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96278-8EDE-4C66-92D7-51BF9D84D58E}" type="sibTrans" cxnId="{FCD96E49-1611-4A2B-A915-FCDD373E5A92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02BE1-E477-42D3-AE85-802BA12B814E}">
      <dgm:prSet phldrT="[Texto]" custT="1"/>
      <dgm:spPr>
        <a:ln>
          <a:solidFill>
            <a:srgbClr val="004200"/>
          </a:solidFill>
        </a:ln>
      </dgm:spPr>
      <dgm:t>
        <a:bodyPr/>
        <a:lstStyle/>
        <a:p>
          <a:r>
            <a:rPr lang="es-EC" sz="1600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s-EC" sz="1600" i="1" dirty="0" err="1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venezuelensis</a:t>
          </a:r>
          <a:endParaRPr lang="es-EC" sz="1600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093E-80DA-45DA-897C-B52D49177EE9}" type="parTrans" cxnId="{6CB02564-D02B-4E9A-AC60-5FD859A6C494}">
      <dgm:prSet/>
      <dgm:spPr>
        <a:ln>
          <a:solidFill>
            <a:srgbClr val="004200"/>
          </a:solidFill>
        </a:ln>
      </dgm:spPr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46FC2-A9E1-477A-93D6-434C0A5639C3}" type="sibTrans" cxnId="{6CB02564-D02B-4E9A-AC60-5FD859A6C494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77ECA-1948-4CB5-BE31-3303716D1CE0}">
      <dgm:prSet phldrT="[Texto]" custT="1"/>
      <dgm:spPr>
        <a:ln>
          <a:solidFill>
            <a:srgbClr val="004200"/>
          </a:solidFill>
        </a:ln>
      </dgm:spPr>
      <dgm:t>
        <a:bodyPr/>
        <a:lstStyle/>
        <a:p>
          <a:r>
            <a:rPr lang="es-EC" sz="1800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robusta</a:t>
          </a:r>
          <a:endParaRPr lang="es-EC" sz="1800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46577-4C75-46DE-9CF9-3FB32532C1A3}" type="parTrans" cxnId="{9F3FB509-1A40-438E-8482-175A84F09246}">
      <dgm:prSet/>
      <dgm:spPr>
        <a:ln>
          <a:solidFill>
            <a:srgbClr val="004200"/>
          </a:solidFill>
        </a:ln>
      </dgm:spPr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A219B-D95D-4BD9-BCFC-B9649FE0CF04}" type="sibTrans" cxnId="{9F3FB509-1A40-438E-8482-175A84F09246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EFC19-7A6C-464D-9A30-96DED2B79CC8}" type="pres">
      <dgm:prSet presAssocID="{B191665F-A70A-454D-8F17-8AE6E0FFEA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3DF458-EA9A-4553-8776-8011A1DE53C4}" type="pres">
      <dgm:prSet presAssocID="{95409539-3E71-4981-BC66-60531098A222}" presName="root1" presStyleCnt="0"/>
      <dgm:spPr/>
    </dgm:pt>
    <dgm:pt modelId="{D66810B1-B43B-4F74-99D5-0E594E72A9BA}" type="pres">
      <dgm:prSet presAssocID="{95409539-3E71-4981-BC66-60531098A222}" presName="LevelOneTextNode" presStyleLbl="node0" presStyleIdx="0" presStyleCnt="1" custScaleX="135376">
        <dgm:presLayoutVars>
          <dgm:chPref val="3"/>
        </dgm:presLayoutVars>
      </dgm:prSet>
      <dgm:spPr/>
    </dgm:pt>
    <dgm:pt modelId="{83677684-86F0-43BE-B770-1911560E8FA9}" type="pres">
      <dgm:prSet presAssocID="{95409539-3E71-4981-BC66-60531098A222}" presName="level2hierChild" presStyleCnt="0"/>
      <dgm:spPr/>
    </dgm:pt>
    <dgm:pt modelId="{61D905EA-2BEB-44CB-9DBB-B424F24DB195}" type="pres">
      <dgm:prSet presAssocID="{B9E05979-C19A-4DB6-BCCE-8E6FD60C59DD}" presName="conn2-1" presStyleLbl="parChTrans1D2" presStyleIdx="0" presStyleCnt="3"/>
      <dgm:spPr/>
    </dgm:pt>
    <dgm:pt modelId="{9CDD7796-915A-4919-AC6B-99CFE9DB5847}" type="pres">
      <dgm:prSet presAssocID="{B9E05979-C19A-4DB6-BCCE-8E6FD60C59DD}" presName="connTx" presStyleLbl="parChTrans1D2" presStyleIdx="0" presStyleCnt="3"/>
      <dgm:spPr/>
    </dgm:pt>
    <dgm:pt modelId="{C9CA9CA1-1B69-49F8-BD5B-62E3C47B5FB5}" type="pres">
      <dgm:prSet presAssocID="{A0CEC752-060E-46C2-AE9F-AD346EEC6C8E}" presName="root2" presStyleCnt="0"/>
      <dgm:spPr/>
    </dgm:pt>
    <dgm:pt modelId="{012F5988-8F60-4610-A6C4-E046299DE9FA}" type="pres">
      <dgm:prSet presAssocID="{A0CEC752-060E-46C2-AE9F-AD346EEC6C8E}" presName="LevelTwoTextNode" presStyleLbl="node2" presStyleIdx="0" presStyleCnt="3">
        <dgm:presLayoutVars>
          <dgm:chPref val="3"/>
        </dgm:presLayoutVars>
      </dgm:prSet>
      <dgm:spPr/>
    </dgm:pt>
    <dgm:pt modelId="{3126CC95-5F09-4EE5-B7C8-F7A33AC35A37}" type="pres">
      <dgm:prSet presAssocID="{A0CEC752-060E-46C2-AE9F-AD346EEC6C8E}" presName="level3hierChild" presStyleCnt="0"/>
      <dgm:spPr/>
    </dgm:pt>
    <dgm:pt modelId="{3D0B8928-A65B-4FFF-85F1-C6259BF1471C}" type="pres">
      <dgm:prSet presAssocID="{F669093E-80DA-45DA-897C-B52D49177EE9}" presName="conn2-1" presStyleLbl="parChTrans1D2" presStyleIdx="1" presStyleCnt="3"/>
      <dgm:spPr/>
    </dgm:pt>
    <dgm:pt modelId="{F0CA5C66-879E-4AD0-BE7C-BC441DA38856}" type="pres">
      <dgm:prSet presAssocID="{F669093E-80DA-45DA-897C-B52D49177EE9}" presName="connTx" presStyleLbl="parChTrans1D2" presStyleIdx="1" presStyleCnt="3"/>
      <dgm:spPr/>
    </dgm:pt>
    <dgm:pt modelId="{06EA97C7-EEE5-4F3D-8604-2EC996B19AF3}" type="pres">
      <dgm:prSet presAssocID="{37C02BE1-E477-42D3-AE85-802BA12B814E}" presName="root2" presStyleCnt="0"/>
      <dgm:spPr/>
    </dgm:pt>
    <dgm:pt modelId="{E7D20CA4-6FEE-4BC0-94A7-9A1BBCE94EAB}" type="pres">
      <dgm:prSet presAssocID="{37C02BE1-E477-42D3-AE85-802BA12B814E}" presName="LevelTwoTextNode" presStyleLbl="node2" presStyleIdx="1" presStyleCnt="3">
        <dgm:presLayoutVars>
          <dgm:chPref val="3"/>
        </dgm:presLayoutVars>
      </dgm:prSet>
      <dgm:spPr/>
    </dgm:pt>
    <dgm:pt modelId="{567A5094-3CFA-4614-92EE-1CE49376F317}" type="pres">
      <dgm:prSet presAssocID="{37C02BE1-E477-42D3-AE85-802BA12B814E}" presName="level3hierChild" presStyleCnt="0"/>
      <dgm:spPr/>
    </dgm:pt>
    <dgm:pt modelId="{ED3D6BF8-C2AC-4D3A-BADD-9363A7663026}" type="pres">
      <dgm:prSet presAssocID="{48B46577-4C75-46DE-9CF9-3FB32532C1A3}" presName="conn2-1" presStyleLbl="parChTrans1D2" presStyleIdx="2" presStyleCnt="3"/>
      <dgm:spPr/>
    </dgm:pt>
    <dgm:pt modelId="{3E1CC7CB-2D97-41C0-ABC0-463F3C94AD72}" type="pres">
      <dgm:prSet presAssocID="{48B46577-4C75-46DE-9CF9-3FB32532C1A3}" presName="connTx" presStyleLbl="parChTrans1D2" presStyleIdx="2" presStyleCnt="3"/>
      <dgm:spPr/>
    </dgm:pt>
    <dgm:pt modelId="{1925CFBA-645E-48E8-BF8F-A092E3496C5C}" type="pres">
      <dgm:prSet presAssocID="{0EB77ECA-1948-4CB5-BE31-3303716D1CE0}" presName="root2" presStyleCnt="0"/>
      <dgm:spPr/>
    </dgm:pt>
    <dgm:pt modelId="{B7C74F36-7C1A-4FA9-9EAC-0C3E80D5D0EE}" type="pres">
      <dgm:prSet presAssocID="{0EB77ECA-1948-4CB5-BE31-3303716D1CE0}" presName="LevelTwoTextNode" presStyleLbl="node2" presStyleIdx="2" presStyleCnt="3">
        <dgm:presLayoutVars>
          <dgm:chPref val="3"/>
        </dgm:presLayoutVars>
      </dgm:prSet>
      <dgm:spPr/>
    </dgm:pt>
    <dgm:pt modelId="{95AEDEE8-C2D2-4D5A-9E3B-C51AE3A4C8FC}" type="pres">
      <dgm:prSet presAssocID="{0EB77ECA-1948-4CB5-BE31-3303716D1CE0}" presName="level3hierChild" presStyleCnt="0"/>
      <dgm:spPr/>
    </dgm:pt>
  </dgm:ptLst>
  <dgm:cxnLst>
    <dgm:cxn modelId="{9F3FB509-1A40-438E-8482-175A84F09246}" srcId="{95409539-3E71-4981-BC66-60531098A222}" destId="{0EB77ECA-1948-4CB5-BE31-3303716D1CE0}" srcOrd="2" destOrd="0" parTransId="{48B46577-4C75-46DE-9CF9-3FB32532C1A3}" sibTransId="{D94A219B-D95D-4BD9-BCFC-B9649FE0CF04}"/>
    <dgm:cxn modelId="{82775725-9DE5-4679-A27A-CC38AE23D0DF}" type="presOf" srcId="{F669093E-80DA-45DA-897C-B52D49177EE9}" destId="{F0CA5C66-879E-4AD0-BE7C-BC441DA38856}" srcOrd="1" destOrd="0" presId="urn:microsoft.com/office/officeart/2005/8/layout/hierarchy2"/>
    <dgm:cxn modelId="{9666A926-3D45-4265-8DB0-4A139CBD6A18}" type="presOf" srcId="{B9E05979-C19A-4DB6-BCCE-8E6FD60C59DD}" destId="{61D905EA-2BEB-44CB-9DBB-B424F24DB195}" srcOrd="0" destOrd="0" presId="urn:microsoft.com/office/officeart/2005/8/layout/hierarchy2"/>
    <dgm:cxn modelId="{47277B2F-9375-4F0C-B10D-367A319E0A57}" type="presOf" srcId="{B9E05979-C19A-4DB6-BCCE-8E6FD60C59DD}" destId="{9CDD7796-915A-4919-AC6B-99CFE9DB5847}" srcOrd="1" destOrd="0" presId="urn:microsoft.com/office/officeart/2005/8/layout/hierarchy2"/>
    <dgm:cxn modelId="{CA15073B-644A-4323-89F5-D7DD6C9657AF}" type="presOf" srcId="{95409539-3E71-4981-BC66-60531098A222}" destId="{D66810B1-B43B-4F74-99D5-0E594E72A9BA}" srcOrd="0" destOrd="0" presId="urn:microsoft.com/office/officeart/2005/8/layout/hierarchy2"/>
    <dgm:cxn modelId="{ABACEF3B-338D-430E-B5E1-196A7907EC58}" type="presOf" srcId="{48B46577-4C75-46DE-9CF9-3FB32532C1A3}" destId="{3E1CC7CB-2D97-41C0-ABC0-463F3C94AD72}" srcOrd="1" destOrd="0" presId="urn:microsoft.com/office/officeart/2005/8/layout/hierarchy2"/>
    <dgm:cxn modelId="{6CB02564-D02B-4E9A-AC60-5FD859A6C494}" srcId="{95409539-3E71-4981-BC66-60531098A222}" destId="{37C02BE1-E477-42D3-AE85-802BA12B814E}" srcOrd="1" destOrd="0" parTransId="{F669093E-80DA-45DA-897C-B52D49177EE9}" sibTransId="{33846FC2-A9E1-477A-93D6-434C0A5639C3}"/>
    <dgm:cxn modelId="{FCD96E49-1611-4A2B-A915-FCDD373E5A92}" srcId="{95409539-3E71-4981-BC66-60531098A222}" destId="{A0CEC752-060E-46C2-AE9F-AD346EEC6C8E}" srcOrd="0" destOrd="0" parTransId="{B9E05979-C19A-4DB6-BCCE-8E6FD60C59DD}" sibTransId="{DC596278-8EDE-4C66-92D7-51BF9D84D58E}"/>
    <dgm:cxn modelId="{87B90959-CDCF-4E94-B8B0-C4C45CF91996}" type="presOf" srcId="{F669093E-80DA-45DA-897C-B52D49177EE9}" destId="{3D0B8928-A65B-4FFF-85F1-C6259BF1471C}" srcOrd="0" destOrd="0" presId="urn:microsoft.com/office/officeart/2005/8/layout/hierarchy2"/>
    <dgm:cxn modelId="{26E99284-9876-4708-905A-6C2B23840334}" type="presOf" srcId="{0EB77ECA-1948-4CB5-BE31-3303716D1CE0}" destId="{B7C74F36-7C1A-4FA9-9EAC-0C3E80D5D0EE}" srcOrd="0" destOrd="0" presId="urn:microsoft.com/office/officeart/2005/8/layout/hierarchy2"/>
    <dgm:cxn modelId="{1B64F994-ADD3-42CA-A5D1-22CDADDE2FA3}" type="presOf" srcId="{37C02BE1-E477-42D3-AE85-802BA12B814E}" destId="{E7D20CA4-6FEE-4BC0-94A7-9A1BBCE94EAB}" srcOrd="0" destOrd="0" presId="urn:microsoft.com/office/officeart/2005/8/layout/hierarchy2"/>
    <dgm:cxn modelId="{F2E42B98-3552-4F33-AD59-5C0F921C113D}" type="presOf" srcId="{A0CEC752-060E-46C2-AE9F-AD346EEC6C8E}" destId="{012F5988-8F60-4610-A6C4-E046299DE9FA}" srcOrd="0" destOrd="0" presId="urn:microsoft.com/office/officeart/2005/8/layout/hierarchy2"/>
    <dgm:cxn modelId="{B50B7D9C-8B9C-48AF-82E7-04B7D1FB3151}" type="presOf" srcId="{48B46577-4C75-46DE-9CF9-3FB32532C1A3}" destId="{ED3D6BF8-C2AC-4D3A-BADD-9363A7663026}" srcOrd="0" destOrd="0" presId="urn:microsoft.com/office/officeart/2005/8/layout/hierarchy2"/>
    <dgm:cxn modelId="{99E1A0DB-E905-4193-8D9B-1DBAAB74D9E4}" type="presOf" srcId="{B191665F-A70A-454D-8F17-8AE6E0FFEAA1}" destId="{CD0EFC19-7A6C-464D-9A30-96DED2B79CC8}" srcOrd="0" destOrd="0" presId="urn:microsoft.com/office/officeart/2005/8/layout/hierarchy2"/>
    <dgm:cxn modelId="{E42199F0-645E-4B10-84EF-34E577EAA847}" srcId="{B191665F-A70A-454D-8F17-8AE6E0FFEAA1}" destId="{95409539-3E71-4981-BC66-60531098A222}" srcOrd="0" destOrd="0" parTransId="{9D51320B-DA63-4EC1-A321-0FC5566C70FD}" sibTransId="{FE8444FF-5EDA-400B-82B5-1D9D35E6197A}"/>
    <dgm:cxn modelId="{62680E4D-57A6-4539-82D3-81C6BF63D451}" type="presParOf" srcId="{CD0EFC19-7A6C-464D-9A30-96DED2B79CC8}" destId="{6B3DF458-EA9A-4553-8776-8011A1DE53C4}" srcOrd="0" destOrd="0" presId="urn:microsoft.com/office/officeart/2005/8/layout/hierarchy2"/>
    <dgm:cxn modelId="{A2D04BDB-F3CD-4AF3-BC6E-0FA8DA0EA0D1}" type="presParOf" srcId="{6B3DF458-EA9A-4553-8776-8011A1DE53C4}" destId="{D66810B1-B43B-4F74-99D5-0E594E72A9BA}" srcOrd="0" destOrd="0" presId="urn:microsoft.com/office/officeart/2005/8/layout/hierarchy2"/>
    <dgm:cxn modelId="{C928F7AA-A3B3-4C1B-88D4-6E18B76F1FFC}" type="presParOf" srcId="{6B3DF458-EA9A-4553-8776-8011A1DE53C4}" destId="{83677684-86F0-43BE-B770-1911560E8FA9}" srcOrd="1" destOrd="0" presId="urn:microsoft.com/office/officeart/2005/8/layout/hierarchy2"/>
    <dgm:cxn modelId="{FB286B66-32E7-4A23-BDBD-383541E20659}" type="presParOf" srcId="{83677684-86F0-43BE-B770-1911560E8FA9}" destId="{61D905EA-2BEB-44CB-9DBB-B424F24DB195}" srcOrd="0" destOrd="0" presId="urn:microsoft.com/office/officeart/2005/8/layout/hierarchy2"/>
    <dgm:cxn modelId="{9F2CA654-E5E1-4E73-A928-98AB195D826E}" type="presParOf" srcId="{61D905EA-2BEB-44CB-9DBB-B424F24DB195}" destId="{9CDD7796-915A-4919-AC6B-99CFE9DB5847}" srcOrd="0" destOrd="0" presId="urn:microsoft.com/office/officeart/2005/8/layout/hierarchy2"/>
    <dgm:cxn modelId="{FA43754D-7191-4CDE-8B0D-326269836A4D}" type="presParOf" srcId="{83677684-86F0-43BE-B770-1911560E8FA9}" destId="{C9CA9CA1-1B69-49F8-BD5B-62E3C47B5FB5}" srcOrd="1" destOrd="0" presId="urn:microsoft.com/office/officeart/2005/8/layout/hierarchy2"/>
    <dgm:cxn modelId="{6A8B8AEE-EFAE-4B77-BA56-0CAF9ADA7502}" type="presParOf" srcId="{C9CA9CA1-1B69-49F8-BD5B-62E3C47B5FB5}" destId="{012F5988-8F60-4610-A6C4-E046299DE9FA}" srcOrd="0" destOrd="0" presId="urn:microsoft.com/office/officeart/2005/8/layout/hierarchy2"/>
    <dgm:cxn modelId="{10F2DB61-DC33-4676-A5EC-67A87E03A38C}" type="presParOf" srcId="{C9CA9CA1-1B69-49F8-BD5B-62E3C47B5FB5}" destId="{3126CC95-5F09-4EE5-B7C8-F7A33AC35A37}" srcOrd="1" destOrd="0" presId="urn:microsoft.com/office/officeart/2005/8/layout/hierarchy2"/>
    <dgm:cxn modelId="{F41DA781-C543-4B34-8CAF-B9DF778E8A12}" type="presParOf" srcId="{83677684-86F0-43BE-B770-1911560E8FA9}" destId="{3D0B8928-A65B-4FFF-85F1-C6259BF1471C}" srcOrd="2" destOrd="0" presId="urn:microsoft.com/office/officeart/2005/8/layout/hierarchy2"/>
    <dgm:cxn modelId="{F67BB7F1-102A-44BC-8ED7-C094453070FF}" type="presParOf" srcId="{3D0B8928-A65B-4FFF-85F1-C6259BF1471C}" destId="{F0CA5C66-879E-4AD0-BE7C-BC441DA38856}" srcOrd="0" destOrd="0" presId="urn:microsoft.com/office/officeart/2005/8/layout/hierarchy2"/>
    <dgm:cxn modelId="{A9CCC6C2-CB28-4490-B303-3A004D341DD3}" type="presParOf" srcId="{83677684-86F0-43BE-B770-1911560E8FA9}" destId="{06EA97C7-EEE5-4F3D-8604-2EC996B19AF3}" srcOrd="3" destOrd="0" presId="urn:microsoft.com/office/officeart/2005/8/layout/hierarchy2"/>
    <dgm:cxn modelId="{59209C30-4B34-4B75-8CE9-7A411268B303}" type="presParOf" srcId="{06EA97C7-EEE5-4F3D-8604-2EC996B19AF3}" destId="{E7D20CA4-6FEE-4BC0-94A7-9A1BBCE94EAB}" srcOrd="0" destOrd="0" presId="urn:microsoft.com/office/officeart/2005/8/layout/hierarchy2"/>
    <dgm:cxn modelId="{C9A74908-293D-4882-A05C-F4CDAE14BF6D}" type="presParOf" srcId="{06EA97C7-EEE5-4F3D-8604-2EC996B19AF3}" destId="{567A5094-3CFA-4614-92EE-1CE49376F317}" srcOrd="1" destOrd="0" presId="urn:microsoft.com/office/officeart/2005/8/layout/hierarchy2"/>
    <dgm:cxn modelId="{81FEA127-07F9-4E33-971B-59E34A3614FA}" type="presParOf" srcId="{83677684-86F0-43BE-B770-1911560E8FA9}" destId="{ED3D6BF8-C2AC-4D3A-BADD-9363A7663026}" srcOrd="4" destOrd="0" presId="urn:microsoft.com/office/officeart/2005/8/layout/hierarchy2"/>
    <dgm:cxn modelId="{7AF7F0ED-5CEA-4133-B515-6B518B1B61CB}" type="presParOf" srcId="{ED3D6BF8-C2AC-4D3A-BADD-9363A7663026}" destId="{3E1CC7CB-2D97-41C0-ABC0-463F3C94AD72}" srcOrd="0" destOrd="0" presId="urn:microsoft.com/office/officeart/2005/8/layout/hierarchy2"/>
    <dgm:cxn modelId="{4766CC12-0B12-4D24-B442-57D83CBB9073}" type="presParOf" srcId="{83677684-86F0-43BE-B770-1911560E8FA9}" destId="{1925CFBA-645E-48E8-BF8F-A092E3496C5C}" srcOrd="5" destOrd="0" presId="urn:microsoft.com/office/officeart/2005/8/layout/hierarchy2"/>
    <dgm:cxn modelId="{9647A4C3-75B1-4AE9-A4C1-0A61FD360797}" type="presParOf" srcId="{1925CFBA-645E-48E8-BF8F-A092E3496C5C}" destId="{B7C74F36-7C1A-4FA9-9EAC-0C3E80D5D0EE}" srcOrd="0" destOrd="0" presId="urn:microsoft.com/office/officeart/2005/8/layout/hierarchy2"/>
    <dgm:cxn modelId="{8FDAE3CA-F859-4423-9C29-495E084C0C7A}" type="presParOf" srcId="{1925CFBA-645E-48E8-BF8F-A092E3496C5C}" destId="{95AEDEE8-C2D2-4D5A-9E3B-C51AE3A4C8FC}" srcOrd="1" destOrd="0" presId="urn:microsoft.com/office/officeart/2005/8/layout/hierarchy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1665F-A70A-454D-8F17-8AE6E0FFEAA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95409539-3E71-4981-BC66-60531098A222}">
      <dgm:prSet phldrT="[Texto]" custT="1"/>
      <dgm:spPr>
        <a:ln>
          <a:solidFill>
            <a:srgbClr val="004200"/>
          </a:solidFill>
        </a:ln>
      </dgm:spPr>
      <dgm:t>
        <a:bodyPr/>
        <a:lstStyle/>
        <a:p>
          <a:endParaRPr lang="es-EC" sz="1800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800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T. asperellum </a:t>
          </a:r>
          <a:r>
            <a:rPr lang="es-EC" sz="18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comercial</a:t>
          </a:r>
        </a:p>
        <a:p>
          <a:endParaRPr lang="es-EC" sz="1800" i="1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1320B-DA63-4EC1-A321-0FC5566C70FD}" type="parTrans" cxnId="{E42199F0-645E-4B10-84EF-34E577EAA847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444FF-5EDA-400B-82B5-1D9D35E6197A}" type="sibTrans" cxnId="{E42199F0-645E-4B10-84EF-34E577EAA847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EC752-060E-46C2-AE9F-AD346EEC6C8E}">
      <dgm:prSet phldrT="[Texto]"/>
      <dgm:spPr>
        <a:ln>
          <a:solidFill>
            <a:srgbClr val="004200"/>
          </a:solidFill>
        </a:ln>
      </dgm:spPr>
      <dgm:t>
        <a:bodyPr/>
        <a:lstStyle/>
        <a:p>
          <a:r>
            <a:rPr lang="es-EC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s-EC" i="1" dirty="0" err="1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torresensis</a:t>
          </a:r>
          <a:endParaRPr lang="es-EC" i="1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05979-C19A-4DB6-BCCE-8E6FD60C59DD}" type="parTrans" cxnId="{FCD96E49-1611-4A2B-A915-FCDD373E5A92}">
      <dgm:prSet/>
      <dgm:spPr>
        <a:ln>
          <a:solidFill>
            <a:srgbClr val="004200"/>
          </a:solidFill>
        </a:ln>
      </dgm:spPr>
      <dgm:t>
        <a:bodyPr/>
        <a:lstStyle/>
        <a:p>
          <a:endParaRPr lang="es-EC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96278-8EDE-4C66-92D7-51BF9D84D58E}" type="sibTrans" cxnId="{FCD96E49-1611-4A2B-A915-FCDD373E5A92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02BE1-E477-42D3-AE85-802BA12B814E}">
      <dgm:prSet phldrT="[Texto]"/>
      <dgm:spPr>
        <a:ln>
          <a:solidFill>
            <a:srgbClr val="004200"/>
          </a:solidFill>
        </a:ln>
      </dgm:spPr>
      <dgm:t>
        <a:bodyPr/>
        <a:lstStyle/>
        <a:p>
          <a:r>
            <a:rPr lang="es-EC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s-EC" i="1" dirty="0" err="1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venezuelensis</a:t>
          </a:r>
          <a:endParaRPr lang="es-EC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093E-80DA-45DA-897C-B52D49177EE9}" type="parTrans" cxnId="{6CB02564-D02B-4E9A-AC60-5FD859A6C494}">
      <dgm:prSet/>
      <dgm:spPr>
        <a:ln>
          <a:solidFill>
            <a:srgbClr val="004200"/>
          </a:solidFill>
        </a:ln>
      </dgm:spPr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46FC2-A9E1-477A-93D6-434C0A5639C3}" type="sibTrans" cxnId="{6CB02564-D02B-4E9A-AC60-5FD859A6C494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77ECA-1948-4CB5-BE31-3303716D1CE0}">
      <dgm:prSet phldrT="[Texto]" custT="1"/>
      <dgm:spPr>
        <a:ln>
          <a:solidFill>
            <a:srgbClr val="004200"/>
          </a:solidFill>
        </a:ln>
      </dgm:spPr>
      <dgm:t>
        <a:bodyPr/>
        <a:lstStyle/>
        <a:p>
          <a:r>
            <a:rPr lang="es-EC" sz="1800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robusta</a:t>
          </a:r>
          <a:endParaRPr lang="es-EC" sz="1800" dirty="0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46577-4C75-46DE-9CF9-3FB32532C1A3}" type="parTrans" cxnId="{9F3FB509-1A40-438E-8482-175A84F09246}">
      <dgm:prSet/>
      <dgm:spPr>
        <a:ln>
          <a:solidFill>
            <a:srgbClr val="004200"/>
          </a:solidFill>
        </a:ln>
      </dgm:spPr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A219B-D95D-4BD9-BCFC-B9649FE0CF04}" type="sibTrans" cxnId="{9F3FB509-1A40-438E-8482-175A84F09246}">
      <dgm:prSet/>
      <dgm:spPr/>
      <dgm:t>
        <a:bodyPr/>
        <a:lstStyle/>
        <a:p>
          <a:endParaRPr lang="es-EC">
            <a:solidFill>
              <a:srgbClr val="001A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EFC19-7A6C-464D-9A30-96DED2B79CC8}" type="pres">
      <dgm:prSet presAssocID="{B191665F-A70A-454D-8F17-8AE6E0FFEA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3DF458-EA9A-4553-8776-8011A1DE53C4}" type="pres">
      <dgm:prSet presAssocID="{95409539-3E71-4981-BC66-60531098A222}" presName="root1" presStyleCnt="0"/>
      <dgm:spPr/>
    </dgm:pt>
    <dgm:pt modelId="{D66810B1-B43B-4F74-99D5-0E594E72A9BA}" type="pres">
      <dgm:prSet presAssocID="{95409539-3E71-4981-BC66-60531098A222}" presName="LevelOneTextNode" presStyleLbl="node0" presStyleIdx="0" presStyleCnt="1" custScaleX="135376">
        <dgm:presLayoutVars>
          <dgm:chPref val="3"/>
        </dgm:presLayoutVars>
      </dgm:prSet>
      <dgm:spPr/>
    </dgm:pt>
    <dgm:pt modelId="{83677684-86F0-43BE-B770-1911560E8FA9}" type="pres">
      <dgm:prSet presAssocID="{95409539-3E71-4981-BC66-60531098A222}" presName="level2hierChild" presStyleCnt="0"/>
      <dgm:spPr/>
    </dgm:pt>
    <dgm:pt modelId="{61D905EA-2BEB-44CB-9DBB-B424F24DB195}" type="pres">
      <dgm:prSet presAssocID="{B9E05979-C19A-4DB6-BCCE-8E6FD60C59DD}" presName="conn2-1" presStyleLbl="parChTrans1D2" presStyleIdx="0" presStyleCnt="3"/>
      <dgm:spPr/>
    </dgm:pt>
    <dgm:pt modelId="{9CDD7796-915A-4919-AC6B-99CFE9DB5847}" type="pres">
      <dgm:prSet presAssocID="{B9E05979-C19A-4DB6-BCCE-8E6FD60C59DD}" presName="connTx" presStyleLbl="parChTrans1D2" presStyleIdx="0" presStyleCnt="3"/>
      <dgm:spPr/>
    </dgm:pt>
    <dgm:pt modelId="{C9CA9CA1-1B69-49F8-BD5B-62E3C47B5FB5}" type="pres">
      <dgm:prSet presAssocID="{A0CEC752-060E-46C2-AE9F-AD346EEC6C8E}" presName="root2" presStyleCnt="0"/>
      <dgm:spPr/>
    </dgm:pt>
    <dgm:pt modelId="{012F5988-8F60-4610-A6C4-E046299DE9FA}" type="pres">
      <dgm:prSet presAssocID="{A0CEC752-060E-46C2-AE9F-AD346EEC6C8E}" presName="LevelTwoTextNode" presStyleLbl="node2" presStyleIdx="0" presStyleCnt="3">
        <dgm:presLayoutVars>
          <dgm:chPref val="3"/>
        </dgm:presLayoutVars>
      </dgm:prSet>
      <dgm:spPr/>
    </dgm:pt>
    <dgm:pt modelId="{3126CC95-5F09-4EE5-B7C8-F7A33AC35A37}" type="pres">
      <dgm:prSet presAssocID="{A0CEC752-060E-46C2-AE9F-AD346EEC6C8E}" presName="level3hierChild" presStyleCnt="0"/>
      <dgm:spPr/>
    </dgm:pt>
    <dgm:pt modelId="{3D0B8928-A65B-4FFF-85F1-C6259BF1471C}" type="pres">
      <dgm:prSet presAssocID="{F669093E-80DA-45DA-897C-B52D49177EE9}" presName="conn2-1" presStyleLbl="parChTrans1D2" presStyleIdx="1" presStyleCnt="3"/>
      <dgm:spPr/>
    </dgm:pt>
    <dgm:pt modelId="{F0CA5C66-879E-4AD0-BE7C-BC441DA38856}" type="pres">
      <dgm:prSet presAssocID="{F669093E-80DA-45DA-897C-B52D49177EE9}" presName="connTx" presStyleLbl="parChTrans1D2" presStyleIdx="1" presStyleCnt="3"/>
      <dgm:spPr/>
    </dgm:pt>
    <dgm:pt modelId="{06EA97C7-EEE5-4F3D-8604-2EC996B19AF3}" type="pres">
      <dgm:prSet presAssocID="{37C02BE1-E477-42D3-AE85-802BA12B814E}" presName="root2" presStyleCnt="0"/>
      <dgm:spPr/>
    </dgm:pt>
    <dgm:pt modelId="{E7D20CA4-6FEE-4BC0-94A7-9A1BBCE94EAB}" type="pres">
      <dgm:prSet presAssocID="{37C02BE1-E477-42D3-AE85-802BA12B814E}" presName="LevelTwoTextNode" presStyleLbl="node2" presStyleIdx="1" presStyleCnt="3">
        <dgm:presLayoutVars>
          <dgm:chPref val="3"/>
        </dgm:presLayoutVars>
      </dgm:prSet>
      <dgm:spPr/>
    </dgm:pt>
    <dgm:pt modelId="{567A5094-3CFA-4614-92EE-1CE49376F317}" type="pres">
      <dgm:prSet presAssocID="{37C02BE1-E477-42D3-AE85-802BA12B814E}" presName="level3hierChild" presStyleCnt="0"/>
      <dgm:spPr/>
    </dgm:pt>
    <dgm:pt modelId="{ED3D6BF8-C2AC-4D3A-BADD-9363A7663026}" type="pres">
      <dgm:prSet presAssocID="{48B46577-4C75-46DE-9CF9-3FB32532C1A3}" presName="conn2-1" presStyleLbl="parChTrans1D2" presStyleIdx="2" presStyleCnt="3"/>
      <dgm:spPr/>
    </dgm:pt>
    <dgm:pt modelId="{3E1CC7CB-2D97-41C0-ABC0-463F3C94AD72}" type="pres">
      <dgm:prSet presAssocID="{48B46577-4C75-46DE-9CF9-3FB32532C1A3}" presName="connTx" presStyleLbl="parChTrans1D2" presStyleIdx="2" presStyleCnt="3"/>
      <dgm:spPr/>
    </dgm:pt>
    <dgm:pt modelId="{1925CFBA-645E-48E8-BF8F-A092E3496C5C}" type="pres">
      <dgm:prSet presAssocID="{0EB77ECA-1948-4CB5-BE31-3303716D1CE0}" presName="root2" presStyleCnt="0"/>
      <dgm:spPr/>
    </dgm:pt>
    <dgm:pt modelId="{B7C74F36-7C1A-4FA9-9EAC-0C3E80D5D0EE}" type="pres">
      <dgm:prSet presAssocID="{0EB77ECA-1948-4CB5-BE31-3303716D1CE0}" presName="LevelTwoTextNode" presStyleLbl="node2" presStyleIdx="2" presStyleCnt="3">
        <dgm:presLayoutVars>
          <dgm:chPref val="3"/>
        </dgm:presLayoutVars>
      </dgm:prSet>
      <dgm:spPr/>
    </dgm:pt>
    <dgm:pt modelId="{95AEDEE8-C2D2-4D5A-9E3B-C51AE3A4C8FC}" type="pres">
      <dgm:prSet presAssocID="{0EB77ECA-1948-4CB5-BE31-3303716D1CE0}" presName="level3hierChild" presStyleCnt="0"/>
      <dgm:spPr/>
    </dgm:pt>
  </dgm:ptLst>
  <dgm:cxnLst>
    <dgm:cxn modelId="{9F3FB509-1A40-438E-8482-175A84F09246}" srcId="{95409539-3E71-4981-BC66-60531098A222}" destId="{0EB77ECA-1948-4CB5-BE31-3303716D1CE0}" srcOrd="2" destOrd="0" parTransId="{48B46577-4C75-46DE-9CF9-3FB32532C1A3}" sibTransId="{D94A219B-D95D-4BD9-BCFC-B9649FE0CF04}"/>
    <dgm:cxn modelId="{82775725-9DE5-4679-A27A-CC38AE23D0DF}" type="presOf" srcId="{F669093E-80DA-45DA-897C-B52D49177EE9}" destId="{F0CA5C66-879E-4AD0-BE7C-BC441DA38856}" srcOrd="1" destOrd="0" presId="urn:microsoft.com/office/officeart/2005/8/layout/hierarchy2"/>
    <dgm:cxn modelId="{9666A926-3D45-4265-8DB0-4A139CBD6A18}" type="presOf" srcId="{B9E05979-C19A-4DB6-BCCE-8E6FD60C59DD}" destId="{61D905EA-2BEB-44CB-9DBB-B424F24DB195}" srcOrd="0" destOrd="0" presId="urn:microsoft.com/office/officeart/2005/8/layout/hierarchy2"/>
    <dgm:cxn modelId="{47277B2F-9375-4F0C-B10D-367A319E0A57}" type="presOf" srcId="{B9E05979-C19A-4DB6-BCCE-8E6FD60C59DD}" destId="{9CDD7796-915A-4919-AC6B-99CFE9DB5847}" srcOrd="1" destOrd="0" presId="urn:microsoft.com/office/officeart/2005/8/layout/hierarchy2"/>
    <dgm:cxn modelId="{CA15073B-644A-4323-89F5-D7DD6C9657AF}" type="presOf" srcId="{95409539-3E71-4981-BC66-60531098A222}" destId="{D66810B1-B43B-4F74-99D5-0E594E72A9BA}" srcOrd="0" destOrd="0" presId="urn:microsoft.com/office/officeart/2005/8/layout/hierarchy2"/>
    <dgm:cxn modelId="{ABACEF3B-338D-430E-B5E1-196A7907EC58}" type="presOf" srcId="{48B46577-4C75-46DE-9CF9-3FB32532C1A3}" destId="{3E1CC7CB-2D97-41C0-ABC0-463F3C94AD72}" srcOrd="1" destOrd="0" presId="urn:microsoft.com/office/officeart/2005/8/layout/hierarchy2"/>
    <dgm:cxn modelId="{6CB02564-D02B-4E9A-AC60-5FD859A6C494}" srcId="{95409539-3E71-4981-BC66-60531098A222}" destId="{37C02BE1-E477-42D3-AE85-802BA12B814E}" srcOrd="1" destOrd="0" parTransId="{F669093E-80DA-45DA-897C-B52D49177EE9}" sibTransId="{33846FC2-A9E1-477A-93D6-434C0A5639C3}"/>
    <dgm:cxn modelId="{FCD96E49-1611-4A2B-A915-FCDD373E5A92}" srcId="{95409539-3E71-4981-BC66-60531098A222}" destId="{A0CEC752-060E-46C2-AE9F-AD346EEC6C8E}" srcOrd="0" destOrd="0" parTransId="{B9E05979-C19A-4DB6-BCCE-8E6FD60C59DD}" sibTransId="{DC596278-8EDE-4C66-92D7-51BF9D84D58E}"/>
    <dgm:cxn modelId="{87B90959-CDCF-4E94-B8B0-C4C45CF91996}" type="presOf" srcId="{F669093E-80DA-45DA-897C-B52D49177EE9}" destId="{3D0B8928-A65B-4FFF-85F1-C6259BF1471C}" srcOrd="0" destOrd="0" presId="urn:microsoft.com/office/officeart/2005/8/layout/hierarchy2"/>
    <dgm:cxn modelId="{26E99284-9876-4708-905A-6C2B23840334}" type="presOf" srcId="{0EB77ECA-1948-4CB5-BE31-3303716D1CE0}" destId="{B7C74F36-7C1A-4FA9-9EAC-0C3E80D5D0EE}" srcOrd="0" destOrd="0" presId="urn:microsoft.com/office/officeart/2005/8/layout/hierarchy2"/>
    <dgm:cxn modelId="{1B64F994-ADD3-42CA-A5D1-22CDADDE2FA3}" type="presOf" srcId="{37C02BE1-E477-42D3-AE85-802BA12B814E}" destId="{E7D20CA4-6FEE-4BC0-94A7-9A1BBCE94EAB}" srcOrd="0" destOrd="0" presId="urn:microsoft.com/office/officeart/2005/8/layout/hierarchy2"/>
    <dgm:cxn modelId="{F2E42B98-3552-4F33-AD59-5C0F921C113D}" type="presOf" srcId="{A0CEC752-060E-46C2-AE9F-AD346EEC6C8E}" destId="{012F5988-8F60-4610-A6C4-E046299DE9FA}" srcOrd="0" destOrd="0" presId="urn:microsoft.com/office/officeart/2005/8/layout/hierarchy2"/>
    <dgm:cxn modelId="{B50B7D9C-8B9C-48AF-82E7-04B7D1FB3151}" type="presOf" srcId="{48B46577-4C75-46DE-9CF9-3FB32532C1A3}" destId="{ED3D6BF8-C2AC-4D3A-BADD-9363A7663026}" srcOrd="0" destOrd="0" presId="urn:microsoft.com/office/officeart/2005/8/layout/hierarchy2"/>
    <dgm:cxn modelId="{99E1A0DB-E905-4193-8D9B-1DBAAB74D9E4}" type="presOf" srcId="{B191665F-A70A-454D-8F17-8AE6E0FFEAA1}" destId="{CD0EFC19-7A6C-464D-9A30-96DED2B79CC8}" srcOrd="0" destOrd="0" presId="urn:microsoft.com/office/officeart/2005/8/layout/hierarchy2"/>
    <dgm:cxn modelId="{E42199F0-645E-4B10-84EF-34E577EAA847}" srcId="{B191665F-A70A-454D-8F17-8AE6E0FFEAA1}" destId="{95409539-3E71-4981-BC66-60531098A222}" srcOrd="0" destOrd="0" parTransId="{9D51320B-DA63-4EC1-A321-0FC5566C70FD}" sibTransId="{FE8444FF-5EDA-400B-82B5-1D9D35E6197A}"/>
    <dgm:cxn modelId="{62680E4D-57A6-4539-82D3-81C6BF63D451}" type="presParOf" srcId="{CD0EFC19-7A6C-464D-9A30-96DED2B79CC8}" destId="{6B3DF458-EA9A-4553-8776-8011A1DE53C4}" srcOrd="0" destOrd="0" presId="urn:microsoft.com/office/officeart/2005/8/layout/hierarchy2"/>
    <dgm:cxn modelId="{A2D04BDB-F3CD-4AF3-BC6E-0FA8DA0EA0D1}" type="presParOf" srcId="{6B3DF458-EA9A-4553-8776-8011A1DE53C4}" destId="{D66810B1-B43B-4F74-99D5-0E594E72A9BA}" srcOrd="0" destOrd="0" presId="urn:microsoft.com/office/officeart/2005/8/layout/hierarchy2"/>
    <dgm:cxn modelId="{C928F7AA-A3B3-4C1B-88D4-6E18B76F1FFC}" type="presParOf" srcId="{6B3DF458-EA9A-4553-8776-8011A1DE53C4}" destId="{83677684-86F0-43BE-B770-1911560E8FA9}" srcOrd="1" destOrd="0" presId="urn:microsoft.com/office/officeart/2005/8/layout/hierarchy2"/>
    <dgm:cxn modelId="{FB286B66-32E7-4A23-BDBD-383541E20659}" type="presParOf" srcId="{83677684-86F0-43BE-B770-1911560E8FA9}" destId="{61D905EA-2BEB-44CB-9DBB-B424F24DB195}" srcOrd="0" destOrd="0" presId="urn:microsoft.com/office/officeart/2005/8/layout/hierarchy2"/>
    <dgm:cxn modelId="{9F2CA654-E5E1-4E73-A928-98AB195D826E}" type="presParOf" srcId="{61D905EA-2BEB-44CB-9DBB-B424F24DB195}" destId="{9CDD7796-915A-4919-AC6B-99CFE9DB5847}" srcOrd="0" destOrd="0" presId="urn:microsoft.com/office/officeart/2005/8/layout/hierarchy2"/>
    <dgm:cxn modelId="{FA43754D-7191-4CDE-8B0D-326269836A4D}" type="presParOf" srcId="{83677684-86F0-43BE-B770-1911560E8FA9}" destId="{C9CA9CA1-1B69-49F8-BD5B-62E3C47B5FB5}" srcOrd="1" destOrd="0" presId="urn:microsoft.com/office/officeart/2005/8/layout/hierarchy2"/>
    <dgm:cxn modelId="{6A8B8AEE-EFAE-4B77-BA56-0CAF9ADA7502}" type="presParOf" srcId="{C9CA9CA1-1B69-49F8-BD5B-62E3C47B5FB5}" destId="{012F5988-8F60-4610-A6C4-E046299DE9FA}" srcOrd="0" destOrd="0" presId="urn:microsoft.com/office/officeart/2005/8/layout/hierarchy2"/>
    <dgm:cxn modelId="{10F2DB61-DC33-4676-A5EC-67A87E03A38C}" type="presParOf" srcId="{C9CA9CA1-1B69-49F8-BD5B-62E3C47B5FB5}" destId="{3126CC95-5F09-4EE5-B7C8-F7A33AC35A37}" srcOrd="1" destOrd="0" presId="urn:microsoft.com/office/officeart/2005/8/layout/hierarchy2"/>
    <dgm:cxn modelId="{F41DA781-C543-4B34-8CAF-B9DF778E8A12}" type="presParOf" srcId="{83677684-86F0-43BE-B770-1911560E8FA9}" destId="{3D0B8928-A65B-4FFF-85F1-C6259BF1471C}" srcOrd="2" destOrd="0" presId="urn:microsoft.com/office/officeart/2005/8/layout/hierarchy2"/>
    <dgm:cxn modelId="{F67BB7F1-102A-44BC-8ED7-C094453070FF}" type="presParOf" srcId="{3D0B8928-A65B-4FFF-85F1-C6259BF1471C}" destId="{F0CA5C66-879E-4AD0-BE7C-BC441DA38856}" srcOrd="0" destOrd="0" presId="urn:microsoft.com/office/officeart/2005/8/layout/hierarchy2"/>
    <dgm:cxn modelId="{A9CCC6C2-CB28-4490-B303-3A004D341DD3}" type="presParOf" srcId="{83677684-86F0-43BE-B770-1911560E8FA9}" destId="{06EA97C7-EEE5-4F3D-8604-2EC996B19AF3}" srcOrd="3" destOrd="0" presId="urn:microsoft.com/office/officeart/2005/8/layout/hierarchy2"/>
    <dgm:cxn modelId="{59209C30-4B34-4B75-8CE9-7A411268B303}" type="presParOf" srcId="{06EA97C7-EEE5-4F3D-8604-2EC996B19AF3}" destId="{E7D20CA4-6FEE-4BC0-94A7-9A1BBCE94EAB}" srcOrd="0" destOrd="0" presId="urn:microsoft.com/office/officeart/2005/8/layout/hierarchy2"/>
    <dgm:cxn modelId="{C9A74908-293D-4882-A05C-F4CDAE14BF6D}" type="presParOf" srcId="{06EA97C7-EEE5-4F3D-8604-2EC996B19AF3}" destId="{567A5094-3CFA-4614-92EE-1CE49376F317}" srcOrd="1" destOrd="0" presId="urn:microsoft.com/office/officeart/2005/8/layout/hierarchy2"/>
    <dgm:cxn modelId="{81FEA127-07F9-4E33-971B-59E34A3614FA}" type="presParOf" srcId="{83677684-86F0-43BE-B770-1911560E8FA9}" destId="{ED3D6BF8-C2AC-4D3A-BADD-9363A7663026}" srcOrd="4" destOrd="0" presId="urn:microsoft.com/office/officeart/2005/8/layout/hierarchy2"/>
    <dgm:cxn modelId="{7AF7F0ED-5CEA-4133-B515-6B518B1B61CB}" type="presParOf" srcId="{ED3D6BF8-C2AC-4D3A-BADD-9363A7663026}" destId="{3E1CC7CB-2D97-41C0-ABC0-463F3C94AD72}" srcOrd="0" destOrd="0" presId="urn:microsoft.com/office/officeart/2005/8/layout/hierarchy2"/>
    <dgm:cxn modelId="{4766CC12-0B12-4D24-B442-57D83CBB9073}" type="presParOf" srcId="{83677684-86F0-43BE-B770-1911560E8FA9}" destId="{1925CFBA-645E-48E8-BF8F-A092E3496C5C}" srcOrd="5" destOrd="0" presId="urn:microsoft.com/office/officeart/2005/8/layout/hierarchy2"/>
    <dgm:cxn modelId="{9647A4C3-75B1-4AE9-A4C1-0A61FD360797}" type="presParOf" srcId="{1925CFBA-645E-48E8-BF8F-A092E3496C5C}" destId="{B7C74F36-7C1A-4FA9-9EAC-0C3E80D5D0EE}" srcOrd="0" destOrd="0" presId="urn:microsoft.com/office/officeart/2005/8/layout/hierarchy2"/>
    <dgm:cxn modelId="{8FDAE3CA-F859-4423-9C29-495E084C0C7A}" type="presParOf" srcId="{1925CFBA-645E-48E8-BF8F-A092E3496C5C}" destId="{95AEDEE8-C2D2-4D5A-9E3B-C51AE3A4C8FC}" srcOrd="1" destOrd="0" presId="urn:microsoft.com/office/officeart/2005/8/layout/hierarchy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AB1D-4DC8-4969-A7F2-E8F22F84856B}" type="datetimeFigureOut">
              <a:rPr lang="es-EC" smtClean="0"/>
              <a:t>7/6/2019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DC2F2-95E2-4DF0-96B5-0F9FF9F482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997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8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fld id="{E3C81D2D-2AA2-4DE6-8353-7DADEE28CC20}" type="datetimeFigureOut">
              <a:rPr lang="es-EC" smtClean="0"/>
              <a:t>7/6/2019</a:t>
            </a:fld>
            <a:endParaRPr lang="es-EC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fld id="{DEEBC0A1-6293-4DF3-9F80-14C675CE83D6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4602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43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1D2D-2AA2-4DE6-8353-7DADEE28CC20}" type="datetimeFigureOut">
              <a:rPr lang="es-EC" smtClean="0"/>
              <a:t>7/6/2019</a:t>
            </a:fld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BC0A1-6293-4DF3-9F80-14C675CE83D6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75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54097-CFB1-418C-843F-443BE5171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97B141-C678-4D45-8CE5-A8FB44217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D4B1B7-7836-456E-B230-AB55614F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1D2D-2AA2-4DE6-8353-7DADEE28CC20}" type="datetimeFigureOut">
              <a:rPr lang="es-EC" smtClean="0"/>
              <a:t>7/6/2019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A02FD-DE07-4322-A1B4-1371937A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31331-66D7-4AAA-8387-07E0ACE0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C0A1-6293-4DF3-9F80-14C675CE83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9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822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003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699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4080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905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25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149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110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35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6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6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6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fld id="{E3C81D2D-2AA2-4DE6-8353-7DADEE28CC20}" type="datetimeFigureOut">
              <a:rPr lang="es-EC" smtClean="0"/>
              <a:t>7/6/2019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fld id="{DEEBC0A1-6293-4DF3-9F80-14C675CE83D6}" type="slidenum">
              <a:rPr lang="es-EC" smtClean="0"/>
              <a:t>‹Nº›</a:t>
            </a:fld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mp"/><Relationship Id="rId3" Type="http://schemas.openxmlformats.org/officeDocument/2006/relationships/image" Target="../media/image45.tmp"/><Relationship Id="rId7" Type="http://schemas.openxmlformats.org/officeDocument/2006/relationships/image" Target="../media/image49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10" Type="http://schemas.openxmlformats.org/officeDocument/2006/relationships/image" Target="../media/image52.tmp"/><Relationship Id="rId4" Type="http://schemas.openxmlformats.org/officeDocument/2006/relationships/image" Target="../media/image46.tmp"/><Relationship Id="rId9" Type="http://schemas.openxmlformats.org/officeDocument/2006/relationships/image" Target="../media/image51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5.tmp"/><Relationship Id="rId7" Type="http://schemas.openxmlformats.org/officeDocument/2006/relationships/image" Target="../media/image18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dirty="0"/>
              <a:t>VERSIÓN: </a:t>
            </a:r>
            <a:r>
              <a:rPr lang="es-EC" dirty="0"/>
              <a:t>1.0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00" y="110681"/>
            <a:ext cx="1270680" cy="1314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85950" y="1165860"/>
            <a:ext cx="96964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DEPARTAMENTO DE CIENCIAS DE LA VIDA Y LA AGRICULTURA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endParaRPr lang="es-EC" b="1" dirty="0"/>
          </a:p>
          <a:p>
            <a:pPr algn="ctr"/>
            <a:r>
              <a:rPr lang="es-EC" sz="2000" b="1" dirty="0"/>
              <a:t>“</a:t>
            </a:r>
            <a:r>
              <a:rPr lang="es-EC" b="1" dirty="0"/>
              <a:t>CARACTERIZACIÓN DE LA COMUNIDAD FÚNGICA DE LA RIZOSFERA DE PLANTAS DE MORA DE CASTILLA (R</a:t>
            </a:r>
            <a:r>
              <a:rPr lang="es-EC" b="1" i="1" dirty="0"/>
              <a:t>ubus glaucus </a:t>
            </a:r>
            <a:r>
              <a:rPr lang="es-EC" b="1" dirty="0" err="1"/>
              <a:t>Benth</a:t>
            </a:r>
            <a:r>
              <a:rPr lang="es-EC" b="1" dirty="0"/>
              <a:t>), TRATADAS Y NO TRATADAS CON </a:t>
            </a:r>
            <a:r>
              <a:rPr lang="es-EC" b="1" i="1" dirty="0"/>
              <a:t>Trichoderma </a:t>
            </a:r>
            <a:r>
              <a:rPr lang="es-EC" b="1" dirty="0" err="1"/>
              <a:t>spp</a:t>
            </a:r>
            <a:r>
              <a:rPr lang="es-EC" b="1" i="1" dirty="0"/>
              <a:t>.</a:t>
            </a:r>
            <a:r>
              <a:rPr lang="es-EC" b="1" dirty="0"/>
              <a:t> COMO TRATAMIENTO PARA LA ENFERMEDAD DE PIE NEGRO”</a:t>
            </a:r>
            <a:endParaRPr lang="es-EC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763324" y="3548652"/>
            <a:ext cx="347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Autora</a:t>
            </a:r>
          </a:p>
          <a:p>
            <a:pPr algn="ctr"/>
            <a:r>
              <a:rPr lang="es-EC" sz="1600" cap="all" dirty="0"/>
              <a:t>BENÍTEZ TORRES, ERIKA PATRICIA</a:t>
            </a: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4466800" y="4223325"/>
            <a:ext cx="4068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/>
              <a:t>Director</a:t>
            </a:r>
          </a:p>
          <a:p>
            <a:r>
              <a:rPr lang="es-EC" sz="1600" cap="all" dirty="0"/>
              <a:t>ING. FLORES FLOR, FRANCISCO JAVIER </a:t>
            </a:r>
            <a:r>
              <a:rPr lang="es-EC" sz="1600" dirty="0" err="1"/>
              <a:t>Ph.D</a:t>
            </a:r>
            <a:r>
              <a:rPr lang="es-EC" sz="16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86543" y="4923528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/>
              <a:t>SANGOLQUÍ </a:t>
            </a:r>
          </a:p>
          <a:p>
            <a:pPr algn="ctr"/>
            <a:r>
              <a:rPr lang="es-EC" sz="1400" dirty="0"/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METODOLOGÍA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FD1110-4C13-4F30-8D81-C7EC3507F712}"/>
              </a:ext>
            </a:extLst>
          </p:cNvPr>
          <p:cNvSpPr/>
          <p:nvPr/>
        </p:nvSpPr>
        <p:spPr>
          <a:xfrm>
            <a:off x="0" y="950275"/>
            <a:ext cx="539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AISLAMIENTO DE </a:t>
            </a:r>
            <a:r>
              <a:rPr lang="es-EC" sz="2400" b="1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</a:t>
            </a:r>
            <a:endParaRPr lang="es-EC" sz="2400" b="1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0A2632E-7F5D-425E-86E5-33EEF805373E}"/>
              </a:ext>
            </a:extLst>
          </p:cNvPr>
          <p:cNvGrpSpPr/>
          <p:nvPr/>
        </p:nvGrpSpPr>
        <p:grpSpPr>
          <a:xfrm>
            <a:off x="171450" y="1610693"/>
            <a:ext cx="1310400" cy="1245814"/>
            <a:chOff x="171450" y="1610693"/>
            <a:chExt cx="1310400" cy="124581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68E27DF-8D92-4803-84F1-77FFC98F2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" y="1610693"/>
              <a:ext cx="1310400" cy="936000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DF3ADB1-947A-42B3-A2CC-6B98A5002A56}"/>
                </a:ext>
              </a:extLst>
            </p:cNvPr>
            <p:cNvSpPr/>
            <p:nvPr/>
          </p:nvSpPr>
          <p:spPr>
            <a:xfrm>
              <a:off x="532338" y="2487175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dirty="0">
                  <a:solidFill>
                    <a:srgbClr val="001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g</a:t>
              </a:r>
              <a:endParaRPr lang="es-EC" sz="2000" dirty="0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72731D5-7FD6-472A-945B-8B5F0CDA3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8"/>
          <a:stretch/>
        </p:blipFill>
        <p:spPr>
          <a:xfrm>
            <a:off x="532338" y="2918989"/>
            <a:ext cx="5384465" cy="2784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6AA5CA-3CC8-47CD-AACF-E44056172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88235" l="4110" r="94521">
                        <a14:foregroundMark x1="5479" y1="50980" x2="5479" y2="50980"/>
                        <a14:foregroundMark x1="76712" y1="72549" x2="76712" y2="72549"/>
                        <a14:foregroundMark x1="80822" y1="84314" x2="80822" y2="84314"/>
                        <a14:foregroundMark x1="94521" y1="58824" x2="94521" y2="58824"/>
                        <a14:foregroundMark x1="90411" y1="88235" x2="90411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42"/>
          <a:stretch/>
        </p:blipFill>
        <p:spPr>
          <a:xfrm flipH="1">
            <a:off x="5916803" y="3843308"/>
            <a:ext cx="1476196" cy="936000"/>
          </a:xfrm>
          <a:prstGeom prst="rect">
            <a:avLst/>
          </a:prstGeom>
        </p:spPr>
      </p:pic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3D337A22-A6E0-4B88-AA06-4F8A54840DB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41789" y="2078693"/>
            <a:ext cx="531935" cy="973996"/>
          </a:xfrm>
          <a:prstGeom prst="curvedConnector4">
            <a:avLst>
              <a:gd name="adj1" fmla="val -29752"/>
              <a:gd name="adj2" fmla="val 7835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A69AA44-C9A7-4117-9A61-6F8469A08B89}"/>
              </a:ext>
            </a:extLst>
          </p:cNvPr>
          <p:cNvSpPr/>
          <p:nvPr/>
        </p:nvSpPr>
        <p:spPr>
          <a:xfrm>
            <a:off x="1835442" y="2071568"/>
            <a:ext cx="4435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 PDA con Captan al 1% y cloranfenicol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EE755D4-8222-4098-9F78-87556883019C}"/>
              </a:ext>
            </a:extLst>
          </p:cNvPr>
          <p:cNvSpPr/>
          <p:nvPr/>
        </p:nvSpPr>
        <p:spPr>
          <a:xfrm>
            <a:off x="7392999" y="2687975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Amplificación de la región ITS mediante PCR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FFE8E04-0793-413A-9DA9-F8B995A28149}"/>
              </a:ext>
            </a:extLst>
          </p:cNvPr>
          <p:cNvSpPr/>
          <p:nvPr/>
        </p:nvSpPr>
        <p:spPr>
          <a:xfrm>
            <a:off x="7392999" y="3057307"/>
            <a:ext cx="41029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ITS1: TCCGTAGGTGAACCTGCGG</a:t>
            </a:r>
          </a:p>
          <a:p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ITS4: TCCTCCGCTTATTGATATGC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D85810A-9E42-4ABF-8AE2-6EB572335649}"/>
              </a:ext>
            </a:extLst>
          </p:cNvPr>
          <p:cNvSpPr/>
          <p:nvPr/>
        </p:nvSpPr>
        <p:spPr>
          <a:xfrm>
            <a:off x="7392999" y="3734415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pb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Resultado de imagen para macrogen">
            <a:extLst>
              <a:ext uri="{FF2B5EF4-FFF2-40B4-BE49-F238E27FC236}">
                <a16:creationId xmlns:a16="http://schemas.microsoft.com/office/drawing/2014/main" id="{1598A1F9-D1E1-49C8-A4DD-D2BD0988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97" y="4103746"/>
            <a:ext cx="1852493" cy="12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19AE1E1-2C8C-429A-B3FB-32B43B4BB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860" y="4208270"/>
            <a:ext cx="1522499" cy="102100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BD53A32-F5E0-45E3-B5D0-00DE8E3C6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045" y="5229275"/>
            <a:ext cx="1414890" cy="707445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CF7460DE-9677-4810-8796-D83E0A66B48E}"/>
              </a:ext>
            </a:extLst>
          </p:cNvPr>
          <p:cNvSpPr/>
          <p:nvPr/>
        </p:nvSpPr>
        <p:spPr>
          <a:xfrm>
            <a:off x="7392999" y="1095109"/>
            <a:ext cx="28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Tinción con azul de metileno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5EA4F07-24BD-4419-A289-0FF46D70063D}"/>
              </a:ext>
            </a:extLst>
          </p:cNvPr>
          <p:cNvSpPr/>
          <p:nvPr/>
        </p:nvSpPr>
        <p:spPr>
          <a:xfrm>
            <a:off x="7392999" y="1518887"/>
            <a:ext cx="29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Trichoderma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99D40E7-8ED6-4C88-9E5B-4FE6867D3F51}"/>
              </a:ext>
            </a:extLst>
          </p:cNvPr>
          <p:cNvSpPr/>
          <p:nvPr/>
        </p:nvSpPr>
        <p:spPr>
          <a:xfrm>
            <a:off x="7392999" y="1932751"/>
            <a:ext cx="462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 ADN para determinar la especie mediante secuenciación Sanger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6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METODOLOGÍA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FD1110-4C13-4F30-8D81-C7EC3507F712}"/>
              </a:ext>
            </a:extLst>
          </p:cNvPr>
          <p:cNvSpPr/>
          <p:nvPr/>
        </p:nvSpPr>
        <p:spPr>
          <a:xfrm>
            <a:off x="0" y="950275"/>
            <a:ext cx="4377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ENSAYO DE ANTAGONISMO</a:t>
            </a:r>
            <a:endParaRPr lang="es-EC" sz="2400" b="1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2661E7E-C9CA-4375-96F6-F0DFC72B7CB2}"/>
              </a:ext>
            </a:extLst>
          </p:cNvPr>
          <p:cNvGraphicFramePr/>
          <p:nvPr/>
        </p:nvGraphicFramePr>
        <p:xfrm>
          <a:off x="-157486" y="1569048"/>
          <a:ext cx="4823755" cy="215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58D5F90F-A356-493C-A2C8-710F61291CB6}"/>
              </a:ext>
            </a:extLst>
          </p:cNvPr>
          <p:cNvGraphicFramePr/>
          <p:nvPr/>
        </p:nvGraphicFramePr>
        <p:xfrm>
          <a:off x="-157486" y="3872978"/>
          <a:ext cx="4823755" cy="215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80B7EC52-C336-4F1F-B08E-F459DBCA3328}"/>
              </a:ext>
            </a:extLst>
          </p:cNvPr>
          <p:cNvSpPr/>
          <p:nvPr/>
        </p:nvSpPr>
        <p:spPr>
          <a:xfrm>
            <a:off x="22179" y="629796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Duarte, (2017). </a:t>
            </a:r>
            <a:endParaRPr lang="es-EC" sz="1200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102C3418-E94D-4677-A9F2-6877ED0D06AC}"/>
              </a:ext>
            </a:extLst>
          </p:cNvPr>
          <p:cNvGrpSpPr/>
          <p:nvPr/>
        </p:nvGrpSpPr>
        <p:grpSpPr>
          <a:xfrm>
            <a:off x="4958877" y="1569048"/>
            <a:ext cx="1800000" cy="2233497"/>
            <a:chOff x="4666269" y="1564835"/>
            <a:chExt cx="1800000" cy="2233497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35D2ABBE-D766-4CB4-980F-17992DC341EB}"/>
                </a:ext>
              </a:extLst>
            </p:cNvPr>
            <p:cNvSpPr/>
            <p:nvPr/>
          </p:nvSpPr>
          <p:spPr>
            <a:xfrm>
              <a:off x="4666269" y="1564835"/>
              <a:ext cx="1800000" cy="1800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C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Trichoderma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D7010C0-D0C5-4287-8750-ABD544EE4A2F}"/>
                </a:ext>
              </a:extLst>
            </p:cNvPr>
            <p:cNvSpPr/>
            <p:nvPr/>
          </p:nvSpPr>
          <p:spPr>
            <a:xfrm>
              <a:off x="4979833" y="2356835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rgbClr val="006600">
                    <a:tint val="66000"/>
                    <a:satMod val="160000"/>
                  </a:srgbClr>
                </a:gs>
                <a:gs pos="50000">
                  <a:srgbClr val="006600">
                    <a:tint val="44500"/>
                    <a:satMod val="160000"/>
                  </a:srgbClr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C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CC6B5A18-F5F4-4371-B51B-51247151D9F6}"/>
                </a:ext>
              </a:extLst>
            </p:cNvPr>
            <p:cNvSpPr/>
            <p:nvPr/>
          </p:nvSpPr>
          <p:spPr>
            <a:xfrm>
              <a:off x="5979450" y="2356835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C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44414EFF-AE27-4FC3-8CAC-2B8B401FC5B6}"/>
                </a:ext>
              </a:extLst>
            </p:cNvPr>
            <p:cNvSpPr/>
            <p:nvPr/>
          </p:nvSpPr>
          <p:spPr>
            <a:xfrm>
              <a:off x="5146002" y="3429000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dirty="0">
                  <a:solidFill>
                    <a:srgbClr val="001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Ensayo</a:t>
              </a:r>
              <a:endParaRPr lang="es-EC" sz="2000" dirty="0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8449DAC5-4092-4130-B0EA-EF51549A85D3}"/>
              </a:ext>
            </a:extLst>
          </p:cNvPr>
          <p:cNvGrpSpPr/>
          <p:nvPr/>
        </p:nvGrpSpPr>
        <p:grpSpPr>
          <a:xfrm>
            <a:off x="5021189" y="3866710"/>
            <a:ext cx="1800000" cy="2220797"/>
            <a:chOff x="6680631" y="1577535"/>
            <a:chExt cx="1800000" cy="2220797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BC8E096-4AE6-4D7B-BC9E-BFA8152349FF}"/>
                </a:ext>
              </a:extLst>
            </p:cNvPr>
            <p:cNvSpPr/>
            <p:nvPr/>
          </p:nvSpPr>
          <p:spPr>
            <a:xfrm>
              <a:off x="6680631" y="1577535"/>
              <a:ext cx="1800000" cy="1800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C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Trichoderma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6E4796D-4BD5-43E1-AC61-F2568FA4E8DE}"/>
                </a:ext>
              </a:extLst>
            </p:cNvPr>
            <p:cNvSpPr/>
            <p:nvPr/>
          </p:nvSpPr>
          <p:spPr>
            <a:xfrm>
              <a:off x="7953238" y="2320835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C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019321B8-4FBD-430F-9746-F8D69A7B29BC}"/>
                </a:ext>
              </a:extLst>
            </p:cNvPr>
            <p:cNvSpPr/>
            <p:nvPr/>
          </p:nvSpPr>
          <p:spPr>
            <a:xfrm>
              <a:off x="7135637" y="3429000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dirty="0">
                  <a:solidFill>
                    <a:srgbClr val="001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endParaRPr lang="es-EC" sz="2000" dirty="0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D3D1116B-863A-487B-98E7-E367638119F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5" y="3257576"/>
            <a:ext cx="2551622" cy="934517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A7D12361-9601-4E55-A8D1-74FBAFBB530F}"/>
              </a:ext>
            </a:extLst>
          </p:cNvPr>
          <p:cNvSpPr/>
          <p:nvPr/>
        </p:nvSpPr>
        <p:spPr>
          <a:xfrm>
            <a:off x="7413811" y="4538922"/>
            <a:ext cx="5638800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donde:</a:t>
            </a:r>
          </a:p>
          <a:p>
            <a:pPr>
              <a:spcAft>
                <a:spcPts val="1000"/>
              </a:spcAft>
            </a:pPr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r1 - Crecimiento radial de la colonia en el control.</a:t>
            </a:r>
          </a:p>
          <a:p>
            <a:pPr>
              <a:spcAft>
                <a:spcPts val="1000"/>
              </a:spcAft>
            </a:pPr>
            <a:r>
              <a:rPr lang="es-EC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r2 - Crecimiento radial del aislamiento patógeno enfrentado al antagonista.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13EA763-C825-49B7-8676-6ECE76223B75}"/>
              </a:ext>
            </a:extLst>
          </p:cNvPr>
          <p:cNvSpPr/>
          <p:nvPr/>
        </p:nvSpPr>
        <p:spPr>
          <a:xfrm>
            <a:off x="8262336" y="2319078"/>
            <a:ext cx="328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Competencia por espacio</a:t>
            </a:r>
            <a:endParaRPr lang="es-EC" sz="2000" i="1" dirty="0">
              <a:solidFill>
                <a:srgbClr val="001A00"/>
              </a:solidFill>
            </a:endParaRP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057ED3A8-74C6-4EB9-9126-28931F71EBC7}"/>
              </a:ext>
            </a:extLst>
          </p:cNvPr>
          <p:cNvCxnSpPr/>
          <p:nvPr/>
        </p:nvCxnSpPr>
        <p:spPr>
          <a:xfrm flipH="1">
            <a:off x="5858877" y="2505048"/>
            <a:ext cx="5571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F7CE3E7-FBFC-417A-B955-EB1C76F674FD}"/>
              </a:ext>
            </a:extLst>
          </p:cNvPr>
          <p:cNvCxnSpPr/>
          <p:nvPr/>
        </p:nvCxnSpPr>
        <p:spPr>
          <a:xfrm flipV="1">
            <a:off x="6437796" y="2111188"/>
            <a:ext cx="0" cy="393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E4A267-2C23-42C0-B15C-83CF59925C42}"/>
              </a:ext>
            </a:extLst>
          </p:cNvPr>
          <p:cNvSpPr/>
          <p:nvPr/>
        </p:nvSpPr>
        <p:spPr>
          <a:xfrm>
            <a:off x="0" y="751522"/>
            <a:ext cx="437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Procesamiento de las secuencias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E8CD33-2D69-417F-A6E2-7D35D473D123}"/>
              </a:ext>
            </a:extLst>
          </p:cNvPr>
          <p:cNvGraphicFramePr>
            <a:graphicFrameLocks noGrp="1"/>
          </p:cNvGraphicFramePr>
          <p:nvPr/>
        </p:nvGraphicFramePr>
        <p:xfrm>
          <a:off x="735486" y="1472224"/>
          <a:ext cx="4849592" cy="4227653"/>
        </p:xfrm>
        <a:graphic>
          <a:graphicData uri="http://schemas.openxmlformats.org/drawingml/2006/table">
            <a:tbl>
              <a:tblPr firstRow="1" firstCol="1" bandRow="1"/>
              <a:tblGrid>
                <a:gridCol w="1009112">
                  <a:extLst>
                    <a:ext uri="{9D8B030D-6E8A-4147-A177-3AD203B41FA5}">
                      <a16:colId xmlns:a16="http://schemas.microsoft.com/office/drawing/2014/main" val="2365190661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40140237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32231987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1004271986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3934597257"/>
                    </a:ext>
                  </a:extLst>
                </a:gridCol>
              </a:tblGrid>
              <a:tr h="577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</a:t>
                      </a:r>
                      <a:endParaRPr lang="es-EC" sz="20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Lecturas totales</a:t>
                      </a:r>
                      <a:endParaRPr lang="es-EC" sz="20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GC(%)</a:t>
                      </a:r>
                      <a:endParaRPr lang="es-EC" sz="20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Q20(%)</a:t>
                      </a:r>
                      <a:endParaRPr lang="es-EC" sz="20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Q30(%)</a:t>
                      </a:r>
                      <a:endParaRPr lang="es-EC" sz="20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850716"/>
                  </a:ext>
                </a:extLst>
              </a:tr>
              <a:tr h="29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530 314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37926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490 180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60709"/>
                  </a:ext>
                </a:extLst>
              </a:tr>
              <a:tr h="44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491 182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616934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517 770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138938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459 776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71685"/>
                  </a:ext>
                </a:extLst>
              </a:tr>
              <a:tr h="495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517 054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272646"/>
                  </a:ext>
                </a:extLst>
              </a:tr>
              <a:tr h="46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541 614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948129"/>
                  </a:ext>
                </a:extLst>
              </a:tr>
              <a:tr h="476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496 214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38261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09C1761-227F-4D75-BF3F-540393344F2D}"/>
              </a:ext>
            </a:extLst>
          </p:cNvPr>
          <p:cNvSpPr/>
          <p:nvPr/>
        </p:nvSpPr>
        <p:spPr>
          <a:xfrm>
            <a:off x="9139616" y="3257905"/>
            <a:ext cx="1440000" cy="402060"/>
          </a:xfrm>
          <a:prstGeom prst="rect">
            <a:avLst/>
          </a:prstGeom>
          <a:ln>
            <a:solidFill>
              <a:srgbClr val="002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125 254 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EE068F-CA11-412C-B9B4-5E889E50260D}"/>
              </a:ext>
            </a:extLst>
          </p:cNvPr>
          <p:cNvSpPr/>
          <p:nvPr/>
        </p:nvSpPr>
        <p:spPr>
          <a:xfrm>
            <a:off x="8075160" y="3864614"/>
            <a:ext cx="3574467" cy="954107"/>
          </a:xfrm>
          <a:prstGeom prst="rect">
            <a:avLst/>
          </a:prstGeom>
          <a:ln>
            <a:solidFill>
              <a:srgbClr val="002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289 </a:t>
            </a:r>
          </a:p>
          <a:p>
            <a:pPr algn="ctr"/>
            <a:r>
              <a:rPr lang="es-EC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Unidades taxonómicas operativas (OTUs)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B9122C8-2BBE-46BD-8514-5B2BA4E4634C}"/>
              </a:ext>
            </a:extLst>
          </p:cNvPr>
          <p:cNvSpPr/>
          <p:nvPr/>
        </p:nvSpPr>
        <p:spPr>
          <a:xfrm>
            <a:off x="9126915" y="1310245"/>
            <a:ext cx="1440000" cy="402060"/>
          </a:xfrm>
          <a:prstGeom prst="rect">
            <a:avLst/>
          </a:prstGeom>
          <a:ln>
            <a:solidFill>
              <a:srgbClr val="002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505 513 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6A4097E-0916-4AD9-9B50-E0801B3B1412}"/>
              </a:ext>
            </a:extLst>
          </p:cNvPr>
          <p:cNvSpPr/>
          <p:nvPr/>
        </p:nvSpPr>
        <p:spPr>
          <a:xfrm>
            <a:off x="9126915" y="2025352"/>
            <a:ext cx="1440000" cy="402060"/>
          </a:xfrm>
          <a:prstGeom prst="rect">
            <a:avLst/>
          </a:prstGeom>
          <a:ln>
            <a:solidFill>
              <a:srgbClr val="002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203 451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499B48-F031-4091-A0D1-00F4035B6608}"/>
              </a:ext>
            </a:extLst>
          </p:cNvPr>
          <p:cNvSpPr/>
          <p:nvPr/>
        </p:nvSpPr>
        <p:spPr>
          <a:xfrm>
            <a:off x="9126915" y="2661790"/>
            <a:ext cx="1440000" cy="402060"/>
          </a:xfrm>
          <a:prstGeom prst="rect">
            <a:avLst/>
          </a:prstGeom>
          <a:ln>
            <a:solidFill>
              <a:srgbClr val="002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196 862</a:t>
            </a: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23864BCD-9C49-41E9-8E89-23AF5BBADBB2}"/>
              </a:ext>
            </a:extLst>
          </p:cNvPr>
          <p:cNvCxnSpPr>
            <a:stCxn id="10" idx="1"/>
            <a:endCxn id="11" idx="1"/>
          </p:cNvCxnSpPr>
          <p:nvPr/>
        </p:nvCxnSpPr>
        <p:spPr>
          <a:xfrm rot="10800000" flipV="1">
            <a:off x="9126915" y="1511274"/>
            <a:ext cx="12700" cy="715107"/>
          </a:xfrm>
          <a:prstGeom prst="curvedConnector3">
            <a:avLst>
              <a:gd name="adj1" fmla="val 1800000"/>
            </a:avLst>
          </a:prstGeom>
          <a:ln w="28575">
            <a:solidFill>
              <a:srgbClr val="002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0BA7D85-A8FC-4462-B711-C5DE1C4E401C}"/>
              </a:ext>
            </a:extLst>
          </p:cNvPr>
          <p:cNvSpPr/>
          <p:nvPr/>
        </p:nvSpPr>
        <p:spPr>
          <a:xfrm>
            <a:off x="7322527" y="1616030"/>
            <a:ext cx="2181476" cy="4020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80%</a:t>
            </a:r>
            <a:endParaRPr lang="es-EC" sz="2000" dirty="0">
              <a:solidFill>
                <a:srgbClr val="001000"/>
              </a:solidFill>
            </a:endParaRPr>
          </a:p>
        </p:txBody>
      </p: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8351D375-46AE-459F-9A05-3F6BAE3046F5}"/>
              </a:ext>
            </a:extLst>
          </p:cNvPr>
          <p:cNvCxnSpPr>
            <a:cxnSpLocks/>
            <a:stCxn id="10" idx="1"/>
            <a:endCxn id="7" idx="1"/>
          </p:cNvCxnSpPr>
          <p:nvPr/>
        </p:nvCxnSpPr>
        <p:spPr>
          <a:xfrm rot="10800000" flipH="1" flipV="1">
            <a:off x="9126914" y="1511275"/>
            <a:ext cx="12701" cy="1947660"/>
          </a:xfrm>
          <a:prstGeom prst="curvedConnector3">
            <a:avLst>
              <a:gd name="adj1" fmla="val -1799858"/>
            </a:avLst>
          </a:prstGeom>
          <a:ln w="28575">
            <a:solidFill>
              <a:srgbClr val="002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F615ACE8-DB87-4DE2-BFC0-97BCE27A526B}"/>
              </a:ext>
            </a:extLst>
          </p:cNvPr>
          <p:cNvCxnSpPr>
            <a:stCxn id="10" idx="3"/>
            <a:endCxn id="12" idx="3"/>
          </p:cNvCxnSpPr>
          <p:nvPr/>
        </p:nvCxnSpPr>
        <p:spPr>
          <a:xfrm>
            <a:off x="10566915" y="1511275"/>
            <a:ext cx="12700" cy="1351545"/>
          </a:xfrm>
          <a:prstGeom prst="curvedConnector3">
            <a:avLst>
              <a:gd name="adj1" fmla="val 1800000"/>
            </a:avLst>
          </a:prstGeom>
          <a:ln w="28575">
            <a:solidFill>
              <a:srgbClr val="001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FB299-0E7E-46DA-ACEA-AD4BDB83A4BF}"/>
              </a:ext>
            </a:extLst>
          </p:cNvPr>
          <p:cNvSpPr/>
          <p:nvPr/>
        </p:nvSpPr>
        <p:spPr>
          <a:xfrm>
            <a:off x="10150714" y="1959863"/>
            <a:ext cx="2181476" cy="4020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78%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955C659-7DB5-4B43-8FCF-AEF2D9E3024F}"/>
              </a:ext>
            </a:extLst>
          </p:cNvPr>
          <p:cNvSpPr/>
          <p:nvPr/>
        </p:nvSpPr>
        <p:spPr>
          <a:xfrm>
            <a:off x="6958140" y="3045591"/>
            <a:ext cx="2181476" cy="4020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50%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FE09B6D-3AA4-4986-8CA0-780E7E6619CE}"/>
              </a:ext>
            </a:extLst>
          </p:cNvPr>
          <p:cNvSpPr/>
          <p:nvPr/>
        </p:nvSpPr>
        <p:spPr>
          <a:xfrm>
            <a:off x="5433032" y="4119864"/>
            <a:ext cx="2181476" cy="4020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Q20= 1 en 100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B6AF331-609B-4AEF-A472-B69137063C73}"/>
              </a:ext>
            </a:extLst>
          </p:cNvPr>
          <p:cNvSpPr/>
          <p:nvPr/>
        </p:nvSpPr>
        <p:spPr>
          <a:xfrm>
            <a:off x="5433032" y="4544493"/>
            <a:ext cx="2181476" cy="4020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Q30= 1 en 1000</a:t>
            </a:r>
            <a:endParaRPr lang="es-EC" sz="2000" dirty="0">
              <a:solidFill>
                <a:srgbClr val="001000"/>
              </a:solidFill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A89E298-B7F4-432E-A270-A3337AFB6AE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859616" y="3659965"/>
            <a:ext cx="2778" cy="204649"/>
          </a:xfrm>
          <a:prstGeom prst="straightConnector1">
            <a:avLst/>
          </a:prstGeom>
          <a:ln>
            <a:solidFill>
              <a:srgbClr val="002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5" grpId="0"/>
      <p:bldP spid="18" grpId="0"/>
      <p:bldP spid="21" grpId="0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CA89CC3-C825-4416-B185-2A8A28B8AF52}"/>
              </a:ext>
            </a:extLst>
          </p:cNvPr>
          <p:cNvSpPr/>
          <p:nvPr/>
        </p:nvSpPr>
        <p:spPr>
          <a:xfrm>
            <a:off x="0" y="751522"/>
            <a:ext cx="458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Perfiles taxonómicos y diversidad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C:\Users\DELL\AppData\Local\Microsoft\Windows\INetCache\Content.MSO\74DF15D8.tmp">
            <a:extLst>
              <a:ext uri="{FF2B5EF4-FFF2-40B4-BE49-F238E27FC236}">
                <a16:creationId xmlns:a16="http://schemas.microsoft.com/office/drawing/2014/main" id="{36DD4160-866C-4F8B-A9F2-015CB73132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5" t="10971"/>
          <a:stretch/>
        </p:blipFill>
        <p:spPr bwMode="auto">
          <a:xfrm>
            <a:off x="3467654" y="1326906"/>
            <a:ext cx="7999891" cy="4779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C537CB5-AE69-4CCF-9942-8EC9FC8901AC}"/>
              </a:ext>
            </a:extLst>
          </p:cNvPr>
          <p:cNvSpPr/>
          <p:nvPr/>
        </p:nvSpPr>
        <p:spPr>
          <a:xfrm>
            <a:off x="0" y="5938092"/>
            <a:ext cx="3172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Phyla presentes en las muestras de suelo.</a:t>
            </a:r>
            <a:endParaRPr lang="es-EC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43AA59-421C-4F4F-9E23-A5634CAC76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6" y="751522"/>
            <a:ext cx="9884898" cy="53549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4A2E5D-ED40-46D7-9158-4EB4FE5DE296}"/>
              </a:ext>
            </a:extLst>
          </p:cNvPr>
          <p:cNvSpPr/>
          <p:nvPr/>
        </p:nvSpPr>
        <p:spPr>
          <a:xfrm>
            <a:off x="-135113" y="4212255"/>
            <a:ext cx="3392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Keiblinger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et al. (2018) y </a:t>
            </a:r>
            <a:r>
              <a:rPr lang="es-EC" sz="2000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Klaubauf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al. (2010) 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 suelos agrícolas es común la presencia dominante.</a:t>
            </a:r>
            <a:endParaRPr lang="es-EC" sz="2000" dirty="0">
              <a:solidFill>
                <a:srgbClr val="001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9E4FAA-A9B4-4F1B-8FBD-75A1AC366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9"/>
          <a:stretch/>
        </p:blipFill>
        <p:spPr>
          <a:xfrm>
            <a:off x="6793399" y="4024633"/>
            <a:ext cx="1811570" cy="3752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2C4072-3069-43F8-9257-A108A0349E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0"/>
          <a:stretch/>
        </p:blipFill>
        <p:spPr>
          <a:xfrm>
            <a:off x="6793399" y="4877933"/>
            <a:ext cx="1927652" cy="3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A13BB18-ECE7-4245-83F7-307749D897B8}"/>
              </a:ext>
            </a:extLst>
          </p:cNvPr>
          <p:cNvSpPr/>
          <p:nvPr/>
        </p:nvSpPr>
        <p:spPr>
          <a:xfrm>
            <a:off x="0" y="751522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Diversidad fúngica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8E5DE1-8556-492A-A0DE-C3489DB2582E}"/>
              </a:ext>
            </a:extLst>
          </p:cNvPr>
          <p:cNvSpPr/>
          <p:nvPr/>
        </p:nvSpPr>
        <p:spPr>
          <a:xfrm>
            <a:off x="0" y="592368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Barras con una letra común no son significativamente diferentes (p&gt; 0,05).</a:t>
            </a:r>
            <a:endParaRPr lang="es-EC" sz="1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6E051B6-95E9-4A75-820C-FFBE4E497B63}"/>
              </a:ext>
            </a:extLst>
          </p:cNvPr>
          <p:cNvSpPr/>
          <p:nvPr/>
        </p:nvSpPr>
        <p:spPr>
          <a:xfrm>
            <a:off x="0" y="6246850"/>
            <a:ext cx="2561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(Allen, Kon, &amp; Bar-</a:t>
            </a:r>
            <a:r>
              <a:rPr lang="es-EC" sz="1400" dirty="0" err="1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Yam</a:t>
            </a:r>
            <a:r>
              <a:rPr lang="es-EC" sz="14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2013) </a:t>
            </a:r>
            <a:endParaRPr lang="es-EC" sz="1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90AC0C6-313D-4DDE-BBBD-D3BD73DCC75A}"/>
              </a:ext>
            </a:extLst>
          </p:cNvPr>
          <p:cNvSpPr/>
          <p:nvPr/>
        </p:nvSpPr>
        <p:spPr>
          <a:xfrm>
            <a:off x="0" y="649991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Wagg</a:t>
            </a:r>
            <a:r>
              <a:rPr lang="es-EC" sz="14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Bender, Widmer, &amp; Van </a:t>
            </a:r>
            <a:r>
              <a:rPr lang="es-EC" sz="14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der</a:t>
            </a:r>
            <a:r>
              <a:rPr lang="es-EC" sz="14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Heijden</a:t>
            </a:r>
            <a:r>
              <a:rPr lang="es-EC" sz="14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2014; Nie, et al., (2018) </a:t>
            </a:r>
            <a:endParaRPr lang="es-EC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89E38C-CCA9-4160-83BA-A56185DE1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94" y="1088844"/>
            <a:ext cx="5850671" cy="48348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159A78-054D-4BF4-818F-78C39A9C4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9" y="1246438"/>
            <a:ext cx="5493032" cy="454301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E05456-C2CA-44D8-80B4-DAC18F7AAD6D}"/>
              </a:ext>
            </a:extLst>
          </p:cNvPr>
          <p:cNvSpPr/>
          <p:nvPr/>
        </p:nvSpPr>
        <p:spPr>
          <a:xfrm>
            <a:off x="5832165" y="132155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Caracteriza diversidad, número de género presentes y abundancia de organismo por género.</a:t>
            </a:r>
            <a:endParaRPr lang="es-EC" sz="2000" dirty="0">
              <a:solidFill>
                <a:srgbClr val="001A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C93D05-29D6-4D5B-B899-86CF417282A9}"/>
              </a:ext>
            </a:extLst>
          </p:cNvPr>
          <p:cNvSpPr/>
          <p:nvPr/>
        </p:nvSpPr>
        <p:spPr>
          <a:xfrm>
            <a:off x="5827006" y="23211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Somarriba (1999) 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valores entre 2 y 3 biodiversidad normal, valores &gt;3 biodiversidad alta</a:t>
            </a:r>
            <a:endParaRPr lang="es-EC" sz="2000" dirty="0">
              <a:solidFill>
                <a:srgbClr val="0022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92F34F-C169-492E-8C91-8F6299BF8688}"/>
              </a:ext>
            </a:extLst>
          </p:cNvPr>
          <p:cNvSpPr/>
          <p:nvPr/>
        </p:nvSpPr>
        <p:spPr>
          <a:xfrm>
            <a:off x="5832165" y="23667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Diversidad y composición depende de muchos factores</a:t>
            </a:r>
            <a:endParaRPr lang="es-EC" sz="2000" dirty="0">
              <a:solidFill>
                <a:srgbClr val="00220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992A947-768F-4BF0-B63C-C9C05881893C}"/>
              </a:ext>
            </a:extLst>
          </p:cNvPr>
          <p:cNvSpPr/>
          <p:nvPr/>
        </p:nvSpPr>
        <p:spPr>
          <a:xfrm>
            <a:off x="1854266" y="1328407"/>
            <a:ext cx="1493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2,05 ± 0,23</a:t>
            </a:r>
            <a:endParaRPr lang="es-EC" sz="2000" b="1" dirty="0">
              <a:solidFill>
                <a:srgbClr val="0022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A5599B2-13A6-43DD-87ED-7077BCD5AD21}"/>
              </a:ext>
            </a:extLst>
          </p:cNvPr>
          <p:cNvSpPr/>
          <p:nvPr/>
        </p:nvSpPr>
        <p:spPr>
          <a:xfrm>
            <a:off x="3347634" y="1069054"/>
            <a:ext cx="1493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2,21 ± 0,46 </a:t>
            </a:r>
            <a:endParaRPr lang="es-EC" sz="2000" b="1" dirty="0">
              <a:solidFill>
                <a:srgbClr val="00220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E980A68-6963-41D2-844E-D0797F545EA4}"/>
              </a:ext>
            </a:extLst>
          </p:cNvPr>
          <p:cNvSpPr/>
          <p:nvPr/>
        </p:nvSpPr>
        <p:spPr>
          <a:xfrm>
            <a:off x="5813659" y="31058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Tipo de cultivo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Manejo del suelo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Uso de abono y/o fungicidas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2200"/>
                </a:solidFill>
                <a:latin typeface="Times New Roman" panose="02020603050405020304" pitchFamily="18" charset="0"/>
              </a:rPr>
              <a:t>Propiedades físico- químicas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2200"/>
                </a:solidFill>
                <a:latin typeface="Times New Roman" panose="02020603050405020304" pitchFamily="18" charset="0"/>
              </a:rPr>
              <a:t>Altitud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99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1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465D8AC-0294-49B7-89E3-B9019E43E87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"/>
          <a:stretch/>
        </p:blipFill>
        <p:spPr bwMode="auto">
          <a:xfrm>
            <a:off x="255704" y="676060"/>
            <a:ext cx="10623954" cy="5430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C53171-4B8D-42E2-B8EC-F1DEE7D4BC5D}"/>
              </a:ext>
            </a:extLst>
          </p:cNvPr>
          <p:cNvSpPr/>
          <p:nvPr/>
        </p:nvSpPr>
        <p:spPr>
          <a:xfrm>
            <a:off x="190080" y="755841"/>
            <a:ext cx="2244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Grupos tróficos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FD3E9F-1301-40AA-BD6B-82D1AE46DE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7" y="1213187"/>
            <a:ext cx="5843254" cy="49687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FFFA59E-35DE-4065-BD33-EE3E7618005A}"/>
              </a:ext>
            </a:extLst>
          </p:cNvPr>
          <p:cNvSpPr/>
          <p:nvPr/>
        </p:nvSpPr>
        <p:spPr>
          <a:xfrm>
            <a:off x="190080" y="755840"/>
            <a:ext cx="272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Grupos ecológicos  </a:t>
            </a:r>
            <a:endParaRPr lang="es-EC" sz="2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4DEC5CA-2D38-454F-BCA8-E4D4C3E6D386}"/>
              </a:ext>
            </a:extLst>
          </p:cNvPr>
          <p:cNvGraphicFramePr>
            <a:graphicFrameLocks noGrp="1"/>
          </p:cNvGraphicFramePr>
          <p:nvPr/>
        </p:nvGraphicFramePr>
        <p:xfrm>
          <a:off x="7687159" y="4087901"/>
          <a:ext cx="43932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89">
                  <a:extLst>
                    <a:ext uri="{9D8B030D-6E8A-4147-A177-3AD203B41FA5}">
                      <a16:colId xmlns:a16="http://schemas.microsoft.com/office/drawing/2014/main" val="663805533"/>
                    </a:ext>
                  </a:extLst>
                </a:gridCol>
                <a:gridCol w="3639084">
                  <a:extLst>
                    <a:ext uri="{9D8B030D-6E8A-4147-A177-3AD203B41FA5}">
                      <a16:colId xmlns:a16="http://schemas.microsoft.com/office/drawing/2014/main" val="3495630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Código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2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Suelo de planta enferma CON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9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Suelo de planta asintomática CON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Suelo de planta enferma SIN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9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Suelo de planta asintomática SIN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6727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BF14DDE-F96A-46D2-A6FE-647FEB4030A9}"/>
              </a:ext>
            </a:extLst>
          </p:cNvPr>
          <p:cNvSpPr txBox="1"/>
          <p:nvPr/>
        </p:nvSpPr>
        <p:spPr>
          <a:xfrm>
            <a:off x="7687159" y="1490633"/>
            <a:ext cx="439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Prueba Duncan 95% nivel de confianza.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BC0DFA-D568-4299-BF2D-1642809C716C}"/>
              </a:ext>
            </a:extLst>
          </p:cNvPr>
          <p:cNvSpPr txBox="1"/>
          <p:nvPr/>
        </p:nvSpPr>
        <p:spPr>
          <a:xfrm>
            <a:off x="7694738" y="2061488"/>
            <a:ext cx="439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No diferencia estadísticamente significativa</a:t>
            </a:r>
          </a:p>
        </p:txBody>
      </p:sp>
    </p:spTree>
    <p:extLst>
      <p:ext uri="{BB962C8B-B14F-4D97-AF65-F5344CB8AC3E}">
        <p14:creationId xmlns:p14="http://schemas.microsoft.com/office/powerpoint/2010/main" val="39268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60C42FB-6A33-401B-8728-A8C5CC50C8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1255700"/>
            <a:ext cx="5220000" cy="460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C939AE-0FD7-45AB-BE38-76BC47BDD7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4" y="1255700"/>
            <a:ext cx="5220000" cy="460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296C5F-9F1B-4A7F-A77A-EA85CCE630B2}"/>
              </a:ext>
            </a:extLst>
          </p:cNvPr>
          <p:cNvSpPr/>
          <p:nvPr/>
        </p:nvSpPr>
        <p:spPr>
          <a:xfrm>
            <a:off x="0" y="751522"/>
            <a:ext cx="293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Patógenos de plantas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BB9E12-FF65-4C89-AF56-486BCD0E240F}"/>
              </a:ext>
            </a:extLst>
          </p:cNvPr>
          <p:cNvSpPr/>
          <p:nvPr/>
        </p:nvSpPr>
        <p:spPr>
          <a:xfrm>
            <a:off x="0" y="6275830"/>
            <a:ext cx="680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Abundancia de hongos de géneros patógenos de plantas, comparación en los cuatro tratamientos. Barras con una letra común no son significativamente diferentes (p&gt; 0,05).</a:t>
            </a:r>
            <a:endParaRPr lang="es-EC" sz="1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2CF9E80-0492-4D31-BB6D-19E7CB0C6D9A}"/>
              </a:ext>
            </a:extLst>
          </p:cNvPr>
          <p:cNvSpPr/>
          <p:nvPr/>
        </p:nvSpPr>
        <p:spPr>
          <a:xfrm>
            <a:off x="0" y="6298255"/>
            <a:ext cx="858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Abundancia de los principales géneros de hongos patógenos encontrados en muestras con tratamiento de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Trichoderma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y muestras sin tratamiento. Barras con una letra común no son significativamente diferentes (p&gt; 0,05).</a:t>
            </a:r>
            <a:endParaRPr lang="es-EC" sz="1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280797-862E-4B00-80F9-35FCDD0566A9}"/>
              </a:ext>
            </a:extLst>
          </p:cNvPr>
          <p:cNvSpPr/>
          <p:nvPr/>
        </p:nvSpPr>
        <p:spPr>
          <a:xfrm>
            <a:off x="6629036" y="1684738"/>
            <a:ext cx="522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Frąc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Hannula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Bełka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&amp; </a:t>
            </a:r>
            <a:r>
              <a:rPr lang="es-EC" sz="20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Jędryczka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(2018) 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hongos indicadores de baja calidad del suelo. </a:t>
            </a:r>
            <a:endParaRPr lang="es-EC" sz="2000" dirty="0">
              <a:solidFill>
                <a:srgbClr val="0022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D1097B-9095-4105-90E4-AD964D44FE34}"/>
              </a:ext>
            </a:extLst>
          </p:cNvPr>
          <p:cNvSpPr/>
          <p:nvPr/>
        </p:nvSpPr>
        <p:spPr>
          <a:xfrm>
            <a:off x="6629036" y="2650305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000" i="1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Rhizoctonia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Fusarium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Alternaria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sz="2000" dirty="0">
              <a:solidFill>
                <a:srgbClr val="00100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8BFF790-96A7-4435-8E80-245C7B0726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5" y="1300330"/>
            <a:ext cx="5220000" cy="4608000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2E31C26-D85A-4F58-88B8-341F86C34E52}"/>
              </a:ext>
            </a:extLst>
          </p:cNvPr>
          <p:cNvGraphicFramePr>
            <a:graphicFrameLocks noGrp="1"/>
          </p:cNvGraphicFramePr>
          <p:nvPr/>
        </p:nvGraphicFramePr>
        <p:xfrm>
          <a:off x="7782118" y="4054130"/>
          <a:ext cx="43932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89">
                  <a:extLst>
                    <a:ext uri="{9D8B030D-6E8A-4147-A177-3AD203B41FA5}">
                      <a16:colId xmlns:a16="http://schemas.microsoft.com/office/drawing/2014/main" val="663805533"/>
                    </a:ext>
                  </a:extLst>
                </a:gridCol>
                <a:gridCol w="3639084">
                  <a:extLst>
                    <a:ext uri="{9D8B030D-6E8A-4147-A177-3AD203B41FA5}">
                      <a16:colId xmlns:a16="http://schemas.microsoft.com/office/drawing/2014/main" val="3495630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Código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2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Suelo de planta enferma CON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9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Suelo de planta asintomática CON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Suelo de planta enferma SIN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9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Suelo de planta asintomática SIN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6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86938A-F603-4500-AD61-C9ADAB5E9096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C6BDA0-E6F9-4EE5-BE80-64FDE248D523}"/>
              </a:ext>
            </a:extLst>
          </p:cNvPr>
          <p:cNvSpPr/>
          <p:nvPr/>
        </p:nvSpPr>
        <p:spPr>
          <a:xfrm>
            <a:off x="0" y="6334780"/>
            <a:ext cx="8221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Abundancia relativa del género Dactylonectria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Ilyonectria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 muestras con tratamiento de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Trichoderma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y muestras sin tratamiento. Barras con una letra común no son significativamente diferentes (p&gt; 0,05).</a:t>
            </a:r>
            <a:endParaRPr lang="es-EC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6D0227C-CD77-4DDB-A50F-2928768E9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2" y="956768"/>
            <a:ext cx="5868000" cy="47262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13E8C49-99CB-4D11-8044-7B5DC455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6235"/>
            <a:ext cx="5938459" cy="47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86938A-F603-4500-AD61-C9ADAB5E9096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16DFB5-C4F9-4A42-BA9E-90C00CF3677E}"/>
              </a:ext>
            </a:extLst>
          </p:cNvPr>
          <p:cNvSpPr/>
          <p:nvPr/>
        </p:nvSpPr>
        <p:spPr>
          <a:xfrm>
            <a:off x="0" y="6278508"/>
            <a:ext cx="803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Abundancia relativa de </a:t>
            </a:r>
            <a:r>
              <a:rPr lang="es-EC" sz="14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 </a:t>
            </a:r>
            <a:r>
              <a:rPr lang="es-EC" sz="14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los cuatro tratamientos.</a:t>
            </a:r>
            <a:endParaRPr lang="es-EC" sz="1200" i="1" dirty="0">
              <a:solidFill>
                <a:srgbClr val="001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5A7FD4-C3F2-461B-8137-4C435B8205F3}"/>
              </a:ext>
            </a:extLst>
          </p:cNvPr>
          <p:cNvSpPr/>
          <p:nvPr/>
        </p:nvSpPr>
        <p:spPr>
          <a:xfrm>
            <a:off x="718493" y="1270771"/>
            <a:ext cx="3768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err="1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Frąc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al. (2018) </a:t>
            </a:r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hongos indicadores de salud del suelo. </a:t>
            </a:r>
            <a:endParaRPr lang="es-EC" sz="2000" dirty="0">
              <a:solidFill>
                <a:srgbClr val="0022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1B32006-4EC4-4421-9485-483BDBD607FD}"/>
              </a:ext>
            </a:extLst>
          </p:cNvPr>
          <p:cNvSpPr/>
          <p:nvPr/>
        </p:nvSpPr>
        <p:spPr>
          <a:xfrm>
            <a:off x="718493" y="2547034"/>
            <a:ext cx="3741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Hongos saprofitos, simbiótrofos y los antagonistas: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Trichoderma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spp.</a:t>
            </a:r>
            <a:endParaRPr lang="es-EC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2F6BC-17BF-42D0-9AC3-490DD26E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64" y="885582"/>
            <a:ext cx="5627391" cy="486864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2E251D8-E7BE-4B17-BE80-16AED870476D}"/>
              </a:ext>
            </a:extLst>
          </p:cNvPr>
          <p:cNvGraphicFramePr>
            <a:graphicFrameLocks noGrp="1"/>
          </p:cNvGraphicFramePr>
          <p:nvPr/>
        </p:nvGraphicFramePr>
        <p:xfrm>
          <a:off x="0" y="4320376"/>
          <a:ext cx="43932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89">
                  <a:extLst>
                    <a:ext uri="{9D8B030D-6E8A-4147-A177-3AD203B41FA5}">
                      <a16:colId xmlns:a16="http://schemas.microsoft.com/office/drawing/2014/main" val="663805533"/>
                    </a:ext>
                  </a:extLst>
                </a:gridCol>
                <a:gridCol w="3639084">
                  <a:extLst>
                    <a:ext uri="{9D8B030D-6E8A-4147-A177-3AD203B41FA5}">
                      <a16:colId xmlns:a16="http://schemas.microsoft.com/office/drawing/2014/main" val="3495630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Código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2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Suelo de planta enferma CON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9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Suelo de planta asintomática CON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Suelo de planta enferma SIN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9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Suelo de planta asintomática SIN Trichoderma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6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01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540338-0EDA-414B-B32B-44ED41989CE5}"/>
              </a:ext>
            </a:extLst>
          </p:cNvPr>
          <p:cNvSpPr/>
          <p:nvPr/>
        </p:nvSpPr>
        <p:spPr>
          <a:xfrm>
            <a:off x="0" y="751522"/>
            <a:ext cx="3932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Aislamiento de </a:t>
            </a:r>
            <a:r>
              <a:rPr lang="es-EC" sz="2400" b="1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</a:t>
            </a:r>
            <a:endParaRPr lang="es-EC" sz="2400" b="1" i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5C595C-A3D1-464F-8F64-014C708875E6}"/>
              </a:ext>
            </a:extLst>
          </p:cNvPr>
          <p:cNvSpPr/>
          <p:nvPr/>
        </p:nvSpPr>
        <p:spPr>
          <a:xfrm>
            <a:off x="560644" y="1752420"/>
            <a:ext cx="253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cultivos puros </a:t>
            </a:r>
          </a:p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Trichoderma</a:t>
            </a:r>
            <a:endParaRPr lang="es-EC" sz="2000" i="1" dirty="0">
              <a:solidFill>
                <a:srgbClr val="001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249BC-EFBE-4044-9BBC-E2763B507E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1738" r="6020" b="2139"/>
          <a:stretch/>
        </p:blipFill>
        <p:spPr bwMode="auto">
          <a:xfrm>
            <a:off x="653382" y="2627143"/>
            <a:ext cx="2442908" cy="244146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78242B5-3ACF-436B-B9E0-280DE9606A71}"/>
              </a:ext>
            </a:extLst>
          </p:cNvPr>
          <p:cNvSpPr/>
          <p:nvPr/>
        </p:nvSpPr>
        <p:spPr>
          <a:xfrm>
            <a:off x="653382" y="5068608"/>
            <a:ext cx="2760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Conidióforos de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Trichoderma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(40X)</a:t>
            </a:r>
            <a:endParaRPr lang="es-EC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40E37E-4CDC-4793-B8EF-4B293F1C6A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5" y="1325478"/>
            <a:ext cx="3571875" cy="31623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55FE9F5-ED4E-4A1B-8BD9-047A56D2A2DA}"/>
              </a:ext>
            </a:extLst>
          </p:cNvPr>
          <p:cNvSpPr/>
          <p:nvPr/>
        </p:nvSpPr>
        <p:spPr>
          <a:xfrm>
            <a:off x="8263084" y="4501661"/>
            <a:ext cx="3672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Electroforesis en gel de agarosa 1% de los productos amplificados de la región ITS de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Trichoderma 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por PCR con primers ITS1 y 4. C(+) control positivo, C(-) control negativo. </a:t>
            </a:r>
            <a:endParaRPr lang="es-EC" sz="1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AC1F35-5488-477E-8875-F26C5DF4D4CC}"/>
              </a:ext>
            </a:extLst>
          </p:cNvPr>
          <p:cNvSpPr/>
          <p:nvPr/>
        </p:nvSpPr>
        <p:spPr>
          <a:xfrm>
            <a:off x="8220777" y="3365337"/>
            <a:ext cx="810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600 pb</a:t>
            </a:r>
            <a:endParaRPr lang="es-EC" sz="1600" i="1" dirty="0">
              <a:solidFill>
                <a:srgbClr val="00100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C08F022-93AA-4765-BADA-E3277CD6E38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1260" y="834614"/>
            <a:ext cx="2700000" cy="2700000"/>
          </a:xfrm>
          <a:prstGeom prst="ellipse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D138A92-3ED5-43F6-93B9-BB0BD4027B2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t="2140"/>
          <a:stretch/>
        </p:blipFill>
        <p:spPr>
          <a:xfrm>
            <a:off x="4351260" y="3607019"/>
            <a:ext cx="2700000" cy="2700000"/>
          </a:xfrm>
          <a:prstGeom prst="ellipse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BC239E2-1E8B-4668-AED9-8E3A78182267}"/>
              </a:ext>
            </a:extLst>
          </p:cNvPr>
          <p:cNvSpPr/>
          <p:nvPr/>
        </p:nvSpPr>
        <p:spPr>
          <a:xfrm>
            <a:off x="5731500" y="3280952"/>
            <a:ext cx="253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Trichoderma </a:t>
            </a:r>
            <a:r>
              <a:rPr lang="es-EC" sz="2000" b="1" i="1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hamatum</a:t>
            </a:r>
            <a:endParaRPr lang="es-EC" sz="2000" b="1" i="1" dirty="0">
              <a:solidFill>
                <a:srgbClr val="0010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BAD04D0-EDA7-48DB-9F5D-2B652E02BF13}"/>
              </a:ext>
            </a:extLst>
          </p:cNvPr>
          <p:cNvSpPr/>
          <p:nvPr/>
        </p:nvSpPr>
        <p:spPr>
          <a:xfrm>
            <a:off x="6213556" y="5494193"/>
            <a:ext cx="253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Trichoderma asperellum</a:t>
            </a:r>
            <a:endParaRPr lang="es-EC" sz="2000" b="1" i="1" dirty="0">
              <a:solidFill>
                <a:srgbClr val="001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C471DDF-D4E9-4EB5-9723-0F99CB4B653E}"/>
              </a:ext>
            </a:extLst>
          </p:cNvPr>
          <p:cNvSpPr/>
          <p:nvPr/>
        </p:nvSpPr>
        <p:spPr>
          <a:xfrm>
            <a:off x="7350970" y="527708"/>
            <a:ext cx="4863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rgbClr val="001E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Ortiz et al. (2015) ITS permiten identificar exitosamente aislados de Trichoderma. </a:t>
            </a:r>
            <a:endParaRPr lang="es-EC" sz="2000" dirty="0">
              <a:solidFill>
                <a:srgbClr val="001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7910-F49B-4E37-93E2-08C3F1047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" y="-95488"/>
            <a:ext cx="3726180" cy="847010"/>
          </a:xfrm>
        </p:spPr>
        <p:txBody>
          <a:bodyPr/>
          <a:lstStyle/>
          <a:p>
            <a:r>
              <a:rPr lang="es-EC" sz="405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INTRODUCCIÓN</a:t>
            </a:r>
          </a:p>
        </p:txBody>
      </p:sp>
      <p:pic>
        <p:nvPicPr>
          <p:cNvPr id="2050" name="Picture 2" descr="Resultado de imagen para Ecuador mapa">
            <a:extLst>
              <a:ext uri="{FF2B5EF4-FFF2-40B4-BE49-F238E27FC236}">
                <a16:creationId xmlns:a16="http://schemas.microsoft.com/office/drawing/2014/main" id="{8B4E5FD7-D4CE-40DF-95E2-704D5CAD4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9" b="96979" l="10700" r="95370">
                        <a14:foregroundMark x1="42593" y1="4129" x2="42593" y2="4129"/>
                        <a14:foregroundMark x1="95473" y1="25881" x2="95473" y2="25881"/>
                        <a14:foregroundMark x1="39712" y1="96979" x2="39712" y2="9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" t="3061" r="3449" b="2735"/>
          <a:stretch/>
        </p:blipFill>
        <p:spPr bwMode="auto">
          <a:xfrm>
            <a:off x="3749040" y="1055933"/>
            <a:ext cx="3672217" cy="37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E290D5-C32F-45B9-91FC-AAB1B3B57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" y="1633336"/>
            <a:ext cx="3037267" cy="25890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CAC036-7169-4D77-BCB5-F48B6DB595DE}"/>
              </a:ext>
            </a:extLst>
          </p:cNvPr>
          <p:cNvSpPr txBox="1"/>
          <p:nvPr/>
        </p:nvSpPr>
        <p:spPr>
          <a:xfrm>
            <a:off x="235636" y="1096331"/>
            <a:ext cx="328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i="1" dirty="0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Rubus glaucus </a:t>
            </a:r>
            <a:r>
              <a:rPr lang="es-EC" sz="2400" dirty="0" err="1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Benth</a:t>
            </a:r>
            <a:endParaRPr lang="es-EC" sz="2400" dirty="0">
              <a:solidFill>
                <a:srgbClr val="001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794EB0-51A4-412C-B716-448CB5CFBE62}"/>
              </a:ext>
            </a:extLst>
          </p:cNvPr>
          <p:cNvSpPr/>
          <p:nvPr/>
        </p:nvSpPr>
        <p:spPr>
          <a:xfrm>
            <a:off x="285523" y="4329976"/>
            <a:ext cx="313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Frutal andino nativo de climas fríos y moderados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CBBA79-972A-461B-A8DA-5022B8BD4CAF}"/>
              </a:ext>
            </a:extLst>
          </p:cNvPr>
          <p:cNvSpPr/>
          <p:nvPr/>
        </p:nvSpPr>
        <p:spPr>
          <a:xfrm>
            <a:off x="356366" y="5099683"/>
            <a:ext cx="3130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Arbusto perenne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F0135B-4ACB-439D-BB92-14417325A219}"/>
              </a:ext>
            </a:extLst>
          </p:cNvPr>
          <p:cNvSpPr/>
          <p:nvPr/>
        </p:nvSpPr>
        <p:spPr>
          <a:xfrm>
            <a:off x="356366" y="5561614"/>
            <a:ext cx="3130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Familia: </a:t>
            </a:r>
            <a:r>
              <a:rPr lang="es-EC" sz="2000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Rosacea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E5BEDE3B-BCA7-48D1-B7A5-324178D53630}"/>
              </a:ext>
            </a:extLst>
          </p:cNvPr>
          <p:cNvSpPr/>
          <p:nvPr/>
        </p:nvSpPr>
        <p:spPr>
          <a:xfrm>
            <a:off x="5596600" y="1601374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6F0DF117-50B2-4BC6-9A21-659D9DAE344F}"/>
              </a:ext>
            </a:extLst>
          </p:cNvPr>
          <p:cNvSpPr/>
          <p:nvPr/>
        </p:nvSpPr>
        <p:spPr>
          <a:xfrm>
            <a:off x="5756111" y="1439569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id="{3989020B-6C46-4230-BECC-F62C6FF38225}"/>
              </a:ext>
            </a:extLst>
          </p:cNvPr>
          <p:cNvSpPr/>
          <p:nvPr/>
        </p:nvSpPr>
        <p:spPr>
          <a:xfrm>
            <a:off x="5495778" y="1950724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B7EA820C-D417-45E8-A308-8465AC2D031A}"/>
              </a:ext>
            </a:extLst>
          </p:cNvPr>
          <p:cNvSpPr/>
          <p:nvPr/>
        </p:nvSpPr>
        <p:spPr>
          <a:xfrm>
            <a:off x="5268350" y="2314142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F5C8F01D-55A6-4ADE-A08C-61CAE78E8DB2}"/>
              </a:ext>
            </a:extLst>
          </p:cNvPr>
          <p:cNvSpPr/>
          <p:nvPr/>
        </p:nvSpPr>
        <p:spPr>
          <a:xfrm>
            <a:off x="5139397" y="2733831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id="{25036A17-7F48-4B31-B1A5-430338746F2E}"/>
              </a:ext>
            </a:extLst>
          </p:cNvPr>
          <p:cNvSpPr/>
          <p:nvPr/>
        </p:nvSpPr>
        <p:spPr>
          <a:xfrm>
            <a:off x="5364480" y="2958912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Estrella: 5 puntas 18">
            <a:extLst>
              <a:ext uri="{FF2B5EF4-FFF2-40B4-BE49-F238E27FC236}">
                <a16:creationId xmlns:a16="http://schemas.microsoft.com/office/drawing/2014/main" id="{0F1FF20C-4242-492A-A22F-EB2AC9187F03}"/>
              </a:ext>
            </a:extLst>
          </p:cNvPr>
          <p:cNvSpPr/>
          <p:nvPr/>
        </p:nvSpPr>
        <p:spPr>
          <a:xfrm>
            <a:off x="5448886" y="2579084"/>
            <a:ext cx="108000" cy="108000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89AC43-AD7C-4043-B7A2-60BFBAE1DE6B}"/>
              </a:ext>
            </a:extLst>
          </p:cNvPr>
          <p:cNvSpPr/>
          <p:nvPr/>
        </p:nvSpPr>
        <p:spPr>
          <a:xfrm>
            <a:off x="3990535" y="4683918"/>
            <a:ext cx="3430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Gran importancia económica en Ecuador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1DE3495-52E2-4B78-A94F-7046BC06C078}"/>
              </a:ext>
            </a:extLst>
          </p:cNvPr>
          <p:cNvSpPr/>
          <p:nvPr/>
        </p:nvSpPr>
        <p:spPr>
          <a:xfrm>
            <a:off x="4117968" y="5561614"/>
            <a:ext cx="30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5 247 ha de mora cultivadas</a:t>
            </a:r>
            <a:endParaRPr lang="es-EC" sz="2000" dirty="0">
              <a:solidFill>
                <a:srgbClr val="001A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FB94BF-631B-403D-834B-F719DA84F619}"/>
              </a:ext>
            </a:extLst>
          </p:cNvPr>
          <p:cNvSpPr/>
          <p:nvPr/>
        </p:nvSpPr>
        <p:spPr>
          <a:xfrm>
            <a:off x="4103" y="6238430"/>
            <a:ext cx="3517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(Plantas Nativas de la Hoya de Quito, 2016, Martínez, Vásquez, Viteri, Jácome, &amp; Ayala, 2013)</a:t>
            </a:r>
            <a:endParaRPr lang="es-EC" sz="14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41A7108-C8BA-4ABA-B125-68425E9B526F}"/>
              </a:ext>
            </a:extLst>
          </p:cNvPr>
          <p:cNvSpPr/>
          <p:nvPr/>
        </p:nvSpPr>
        <p:spPr>
          <a:xfrm>
            <a:off x="7925417" y="3446583"/>
            <a:ext cx="4137941" cy="226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reducción en la biomasa de la raíz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pelos radiculares con lesiones necróticas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troncos de menor tamaño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follaje escaso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hojas pequeñas con clorosis y necrosis intervenales</a:t>
            </a:r>
            <a:endParaRPr lang="es-EC" sz="20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E725A08-C2B4-4EB0-BDB4-4B476007386E}"/>
              </a:ext>
            </a:extLst>
          </p:cNvPr>
          <p:cNvSpPr/>
          <p:nvPr/>
        </p:nvSpPr>
        <p:spPr>
          <a:xfrm>
            <a:off x="7925417" y="650587"/>
            <a:ext cx="3954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ENFERMEDAD DEL PIE NEGRO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1DDA75E-331C-4EE2-9031-EA6C9B5E2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94" y="1269780"/>
            <a:ext cx="3370940" cy="157788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4B4D496C-2112-4D9C-B00B-5872C2A3C7D8}"/>
              </a:ext>
            </a:extLst>
          </p:cNvPr>
          <p:cNvSpPr txBox="1"/>
          <p:nvPr/>
        </p:nvSpPr>
        <p:spPr>
          <a:xfrm>
            <a:off x="8226694" y="2841831"/>
            <a:ext cx="3370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Cuello y raíces de R. glaucus con síntomas de pie negro Fuente: (Iturralde, 2017)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A3945AE-4ABD-46F6-8B94-557107F9A2DB}"/>
              </a:ext>
            </a:extLst>
          </p:cNvPr>
          <p:cNvSpPr/>
          <p:nvPr/>
        </p:nvSpPr>
        <p:spPr>
          <a:xfrm>
            <a:off x="3990535" y="6263037"/>
            <a:ext cx="343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(Martínez, Vásquez, Viteri, Jácome, &amp; Ayala, 2013)</a:t>
            </a:r>
            <a:endParaRPr lang="es-EC" sz="14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0986D5F-7EE9-4241-88A6-8715CD4F561E}"/>
              </a:ext>
            </a:extLst>
          </p:cNvPr>
          <p:cNvSpPr/>
          <p:nvPr/>
        </p:nvSpPr>
        <p:spPr>
          <a:xfrm>
            <a:off x="8226694" y="5653947"/>
            <a:ext cx="2178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(Agustí &amp; Armengol, 2013)</a:t>
            </a:r>
            <a:endParaRPr lang="es-EC" sz="14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C40D6FC-D352-400E-818C-4F6D0467672E}"/>
              </a:ext>
            </a:extLst>
          </p:cNvPr>
          <p:cNvSpPr/>
          <p:nvPr/>
        </p:nvSpPr>
        <p:spPr>
          <a:xfrm>
            <a:off x="8226694" y="3948173"/>
            <a:ext cx="3430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Agente causal: Hongos de las géneros  </a:t>
            </a:r>
            <a:r>
              <a:rPr lang="es-EC" sz="20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Dactylonectria e Ilyonectria</a:t>
            </a:r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5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/>
      <p:bldP spid="21" grpId="0"/>
      <p:bldP spid="22" grpId="0"/>
      <p:bldP spid="23" grpId="0"/>
      <p:bldP spid="23" grpId="1"/>
      <p:bldP spid="25" grpId="0"/>
      <p:bldP spid="27" grpId="0"/>
      <p:bldP spid="28" grpId="0"/>
      <p:bldP spid="29" grpId="0"/>
      <p:bldP spid="29" grpId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540338-0EDA-414B-B32B-44ED41989CE5}"/>
              </a:ext>
            </a:extLst>
          </p:cNvPr>
          <p:cNvSpPr/>
          <p:nvPr/>
        </p:nvSpPr>
        <p:spPr>
          <a:xfrm>
            <a:off x="0" y="751522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Ensayo de antagonismo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D09B133-0F96-4D09-B280-2F09DEAB9E83}"/>
              </a:ext>
            </a:extLst>
          </p:cNvPr>
          <p:cNvGraphicFramePr>
            <a:graphicFrameLocks noGrp="1"/>
          </p:cNvGraphicFramePr>
          <p:nvPr/>
        </p:nvGraphicFramePr>
        <p:xfrm>
          <a:off x="271730" y="1569445"/>
          <a:ext cx="7310756" cy="553292"/>
        </p:xfrm>
        <a:graphic>
          <a:graphicData uri="http://schemas.openxmlformats.org/drawingml/2006/table">
            <a:tbl>
              <a:tblPr firstRow="1" firstCol="1" bandRow="1"/>
              <a:tblGrid>
                <a:gridCol w="3639089">
                  <a:extLst>
                    <a:ext uri="{9D8B030D-6E8A-4147-A177-3AD203B41FA5}">
                      <a16:colId xmlns:a16="http://schemas.microsoft.com/office/drawing/2014/main" val="478467780"/>
                    </a:ext>
                  </a:extLst>
                </a:gridCol>
                <a:gridCol w="3671667">
                  <a:extLst>
                    <a:ext uri="{9D8B030D-6E8A-4147-A177-3AD203B41FA5}">
                      <a16:colId xmlns:a16="http://schemas.microsoft.com/office/drawing/2014/main" val="901261141"/>
                    </a:ext>
                  </a:extLst>
                </a:gridCol>
              </a:tblGrid>
              <a:tr h="55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Ensayo a las 144h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49116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458EBF7-B97B-4A73-AA9C-009D6765E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0" y="2094646"/>
            <a:ext cx="7311600" cy="28236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ED5FB1-1338-49B1-B7A6-AD556376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0" y="2094646"/>
            <a:ext cx="7311600" cy="28610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B945644-5B17-44D9-B5FE-289ACBFA5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6" y="2104409"/>
            <a:ext cx="7311600" cy="282366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D904926-B341-4933-9C19-C1B756E2C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6" y="2113345"/>
            <a:ext cx="7311600" cy="282366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ACC105-ACDC-4561-B59C-3EF882FE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6" y="2132494"/>
            <a:ext cx="7311600" cy="281431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0442098-8449-4B4B-877A-24388AA05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2" y="2134054"/>
            <a:ext cx="7311600" cy="2823661"/>
          </a:xfrm>
          <a:prstGeom prst="rect">
            <a:avLst/>
          </a:prstGeom>
        </p:spPr>
      </p:pic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A4AC7245-6459-4BFF-8A6A-6E9F3A584927}"/>
              </a:ext>
            </a:extLst>
          </p:cNvPr>
          <p:cNvGraphicFramePr>
            <a:graphicFrameLocks noGrp="1"/>
          </p:cNvGraphicFramePr>
          <p:nvPr/>
        </p:nvGraphicFramePr>
        <p:xfrm>
          <a:off x="277294" y="1588594"/>
          <a:ext cx="7310755" cy="553292"/>
        </p:xfrm>
        <a:graphic>
          <a:graphicData uri="http://schemas.openxmlformats.org/drawingml/2006/table">
            <a:tbl>
              <a:tblPr firstRow="1" firstCol="1" bandRow="1"/>
              <a:tblGrid>
                <a:gridCol w="3667223">
                  <a:extLst>
                    <a:ext uri="{9D8B030D-6E8A-4147-A177-3AD203B41FA5}">
                      <a16:colId xmlns:a16="http://schemas.microsoft.com/office/drawing/2014/main" val="1407345873"/>
                    </a:ext>
                  </a:extLst>
                </a:gridCol>
                <a:gridCol w="3643532">
                  <a:extLst>
                    <a:ext uri="{9D8B030D-6E8A-4147-A177-3AD203B41FA5}">
                      <a16:colId xmlns:a16="http://schemas.microsoft.com/office/drawing/2014/main" val="149285802"/>
                    </a:ext>
                  </a:extLst>
                </a:gridCol>
              </a:tblGrid>
              <a:tr h="5532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Ensayo 2 a las 144h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602656"/>
                  </a:ext>
                </a:extLst>
              </a:tr>
            </a:tbl>
          </a:graphicData>
        </a:graphic>
      </p:graphicFrame>
      <p:pic>
        <p:nvPicPr>
          <p:cNvPr id="33" name="Imagen 32">
            <a:extLst>
              <a:ext uri="{FF2B5EF4-FFF2-40B4-BE49-F238E27FC236}">
                <a16:creationId xmlns:a16="http://schemas.microsoft.com/office/drawing/2014/main" id="{BC8EB443-E37B-4C0E-9318-C3226BB12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3" y="2141886"/>
            <a:ext cx="7310755" cy="309605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4E1A4BB-9829-491B-8140-20119B0B2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1" y="2102222"/>
            <a:ext cx="7311600" cy="325375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95D897F-3A12-470A-8E84-2FD82FDB5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4" y="2141886"/>
            <a:ext cx="7311600" cy="323505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08E2A99E-2438-4A98-8E3B-3BC8C7721A1B}"/>
              </a:ext>
            </a:extLst>
          </p:cNvPr>
          <p:cNvSpPr/>
          <p:nvPr/>
        </p:nvSpPr>
        <p:spPr>
          <a:xfrm>
            <a:off x="7794756" y="3606727"/>
            <a:ext cx="4277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Verma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Brar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Tyagi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Surampalli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&amp;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Valéro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(2007)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T. </a:t>
            </a:r>
            <a:r>
              <a:rPr lang="es-EC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hamatum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T. asperellum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competencia, micoparasitismo, producción de sustancias inhibitorias.</a:t>
            </a:r>
            <a:endParaRPr lang="es-EC" sz="2000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2D64CC9-9276-4E5A-8319-726F3B92A843}"/>
              </a:ext>
            </a:extLst>
          </p:cNvPr>
          <p:cNvSpPr/>
          <p:nvPr/>
        </p:nvSpPr>
        <p:spPr>
          <a:xfrm>
            <a:off x="7794756" y="1758921"/>
            <a:ext cx="4277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Cambios: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</a:rPr>
              <a:t>Tamaño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</a:rPr>
              <a:t>Color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9892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4AACB8-9962-47D6-8A06-BC1AEF64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1" y="780412"/>
            <a:ext cx="6721712" cy="528464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9DD5AE-EAD1-4D83-B298-9BBEE25B9D59}"/>
              </a:ext>
            </a:extLst>
          </p:cNvPr>
          <p:cNvSpPr/>
          <p:nvPr/>
        </p:nvSpPr>
        <p:spPr>
          <a:xfrm>
            <a:off x="-1" y="6237701"/>
            <a:ext cx="7673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Porcentaje de Inhibición de crecimiento radial. Barras con una letra común no son significativamente diferentes (p&gt; 0,05).</a:t>
            </a:r>
            <a:endParaRPr lang="es-EC" sz="14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49A499A-F283-401E-93F5-7B24A7B2990E}"/>
              </a:ext>
            </a:extLst>
          </p:cNvPr>
          <p:cNvSpPr/>
          <p:nvPr/>
        </p:nvSpPr>
        <p:spPr>
          <a:xfrm>
            <a:off x="1832343" y="5494738"/>
            <a:ext cx="562708" cy="36048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006600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57D6E8B-C2B8-46B8-8683-F3F6A074DD78}"/>
              </a:ext>
            </a:extLst>
          </p:cNvPr>
          <p:cNvSpPr txBox="1"/>
          <p:nvPr/>
        </p:nvSpPr>
        <p:spPr>
          <a:xfrm>
            <a:off x="6736548" y="890888"/>
            <a:ext cx="12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</a:rPr>
              <a:t>59,52%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188321B-3E83-4BA3-B30E-E3C62182D2BC}"/>
              </a:ext>
            </a:extLst>
          </p:cNvPr>
          <p:cNvSpPr/>
          <p:nvPr/>
        </p:nvSpPr>
        <p:spPr>
          <a:xfrm>
            <a:off x="7985085" y="2851905"/>
            <a:ext cx="4073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22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García, et al. (2017) </a:t>
            </a:r>
            <a:r>
              <a:rPr lang="es-EC" sz="2000" dirty="0">
                <a:latin typeface="Times New Roman" panose="02020603050405020304" pitchFamily="18" charset="0"/>
                <a:sym typeface="Wingdings" panose="05000000000000000000" pitchFamily="2" charset="2"/>
              </a:rPr>
              <a:t> medio nivel de competencia</a:t>
            </a:r>
            <a:r>
              <a:rPr lang="es-EC" sz="2000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C6BD29-BCBB-4425-9B1D-B455146C85EC}"/>
              </a:ext>
            </a:extLst>
          </p:cNvPr>
          <p:cNvSpPr/>
          <p:nvPr/>
        </p:nvSpPr>
        <p:spPr>
          <a:xfrm>
            <a:off x="7985084" y="3976372"/>
            <a:ext cx="4277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Ezziyyani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Pérez, Ahmed, Requena, &amp; Candela, (2004) 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T. </a:t>
            </a:r>
            <a:r>
              <a:rPr lang="es-EC" sz="2000" i="1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harzianum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 invade totalmente a </a:t>
            </a:r>
            <a:r>
              <a:rPr lang="es-EC" sz="2000" i="1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Phytophthora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i="1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capsici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esporula, reducción del patógeno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4D24307-366F-44FF-9E83-31B561861F75}"/>
              </a:ext>
            </a:extLst>
          </p:cNvPr>
          <p:cNvSpPr/>
          <p:nvPr/>
        </p:nvSpPr>
        <p:spPr>
          <a:xfrm>
            <a:off x="7985084" y="1013999"/>
            <a:ext cx="2268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Dos Santos, et al. (2016) </a:t>
            </a:r>
            <a:endParaRPr lang="es-EC" sz="16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16C06D-4E37-4A1E-A3D6-1CA799F1D4DF}"/>
              </a:ext>
            </a:extLst>
          </p:cNvPr>
          <p:cNvSpPr/>
          <p:nvPr/>
        </p:nvSpPr>
        <p:spPr>
          <a:xfrm>
            <a:off x="7914332" y="1572839"/>
            <a:ext cx="4277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T. asperellum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vs </a:t>
            </a:r>
            <a:r>
              <a:rPr lang="es-EC" sz="2000" i="1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s-EC" sz="2000" i="1" dirty="0" err="1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macrodidyma</a:t>
            </a:r>
            <a:endParaRPr lang="es-EC" sz="2000" i="1" dirty="0">
              <a:solidFill>
                <a:srgbClr val="001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Mayor PICR= 44,2%,14 días.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E82B244-190F-44AB-9731-19FA5B352FA5}"/>
              </a:ext>
            </a:extLst>
          </p:cNvPr>
          <p:cNvSpPr/>
          <p:nvPr/>
        </p:nvSpPr>
        <p:spPr>
          <a:xfrm>
            <a:off x="6385789" y="5508435"/>
            <a:ext cx="562708" cy="36048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00660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E4B530A-8124-4489-828D-B8BE8216EE9E}"/>
              </a:ext>
            </a:extLst>
          </p:cNvPr>
          <p:cNvSpPr txBox="1"/>
          <p:nvPr/>
        </p:nvSpPr>
        <p:spPr>
          <a:xfrm>
            <a:off x="1503545" y="4823237"/>
            <a:ext cx="12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</a:rPr>
              <a:t>33,3%</a:t>
            </a:r>
          </a:p>
        </p:txBody>
      </p:sp>
    </p:spTree>
    <p:extLst>
      <p:ext uri="{BB962C8B-B14F-4D97-AF65-F5344CB8AC3E}">
        <p14:creationId xmlns:p14="http://schemas.microsoft.com/office/powerpoint/2010/main" val="32100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  <p:bldP spid="40" grpId="0"/>
      <p:bldP spid="2" grpId="0"/>
      <p:bldP spid="5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6858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D501859-C154-4436-8869-62206172F11E}"/>
              </a:ext>
            </a:extLst>
          </p:cNvPr>
          <p:cNvSpPr/>
          <p:nvPr/>
        </p:nvSpPr>
        <p:spPr>
          <a:xfrm>
            <a:off x="389467" y="1225387"/>
            <a:ext cx="11413066" cy="258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comunidades fúngicas de los suelos tanto con tratamiento como sin tratamiento de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encuentran dominados por el phylum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Ascomycota.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los cuatro tratamientos, se encontró hongos patótrofos, saprótrofos y simbiótrofos. La muestra TE tiene el mayor porcentaje de hongos patógenos presentes.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FA-0C95-4E5B-86C5-4E762A28C7EE}"/>
              </a:ext>
            </a:extLst>
          </p:cNvPr>
          <p:cNvSpPr/>
          <p:nvPr/>
        </p:nvSpPr>
        <p:spPr>
          <a:xfrm>
            <a:off x="389467" y="1225387"/>
            <a:ext cx="11413066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aisló hongos del género Trichoderma (</a:t>
            </a:r>
            <a:r>
              <a:rPr lang="es-MX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asperellum 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s-MX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hamatum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 se determinó que tienen capacidad inhibitoria frente a hongos patógenos relacionados con la enfermedad del pie negro en la mora. 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rechazada:  No diferencias significativas en el porcentaje de organismos benéficos y patógenos entre los distintos tratamientos.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Limitaciones: 2 repeticiones por muestra en un solo sitio, otras metodologías para el muestreo. </a:t>
            </a:r>
          </a:p>
        </p:txBody>
      </p:sp>
    </p:spTree>
    <p:extLst>
      <p:ext uri="{BB962C8B-B14F-4D97-AF65-F5344CB8AC3E}">
        <p14:creationId xmlns:p14="http://schemas.microsoft.com/office/powerpoint/2010/main" val="35186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3B869B0-58A8-48CA-B840-3AD8427D5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-54864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RECOMENDACIONES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09FCF8-2340-4C6A-AD06-BC075EC4876B}"/>
              </a:ext>
            </a:extLst>
          </p:cNvPr>
          <p:cNvSpPr/>
          <p:nvPr/>
        </p:nvSpPr>
        <p:spPr>
          <a:xfrm>
            <a:off x="914399" y="1421912"/>
            <a:ext cx="10498667" cy="320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para futuros análisis de la rizosfera extraer ADN de la tierra que está directamente en contacto con las raíces de las plantas de mora, siguiendo el protocolo descrito por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Herre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Julian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Marschner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(2018). </a:t>
            </a: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poder establecer diferencias significativas es necesario analizar un mayor número de muestras por lo cual se recomienda aumentar el número de repeticiones. </a:t>
            </a:r>
          </a:p>
        </p:txBody>
      </p:sp>
    </p:spTree>
    <p:extLst>
      <p:ext uri="{BB962C8B-B14F-4D97-AF65-F5344CB8AC3E}">
        <p14:creationId xmlns:p14="http://schemas.microsoft.com/office/powerpoint/2010/main" val="16132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-54864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AGRADECIMIENTOS</a:t>
            </a:r>
          </a:p>
        </p:txBody>
      </p:sp>
      <p:pic>
        <p:nvPicPr>
          <p:cNvPr id="5" name="Picture 4" descr="Resultado de imagen para INIAP">
            <a:extLst>
              <a:ext uri="{FF2B5EF4-FFF2-40B4-BE49-F238E27FC236}">
                <a16:creationId xmlns:a16="http://schemas.microsoft.com/office/drawing/2014/main" id="{C8D25646-FBDC-4E4E-B8A5-E6E58906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67" y="2998463"/>
            <a:ext cx="1946891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ABORATORIO idGEN">
            <a:extLst>
              <a:ext uri="{FF2B5EF4-FFF2-40B4-BE49-F238E27FC236}">
                <a16:creationId xmlns:a16="http://schemas.microsoft.com/office/drawing/2014/main" id="{76C0D4BF-1A75-4B59-8A6E-118FBEA3D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1"/>
          <a:stretch/>
        </p:blipFill>
        <p:spPr bwMode="auto">
          <a:xfrm>
            <a:off x="7772805" y="830992"/>
            <a:ext cx="2684790" cy="11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6BC3D2-E4AE-4130-8994-BD3AF7F9CD2C}"/>
              </a:ext>
            </a:extLst>
          </p:cNvPr>
          <p:cNvSpPr txBox="1"/>
          <p:nvPr/>
        </p:nvSpPr>
        <p:spPr>
          <a:xfrm>
            <a:off x="1604276" y="1977211"/>
            <a:ext cx="44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Flores,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 de Investigación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32932B-1393-475E-BE55-CE3249376833}"/>
              </a:ext>
            </a:extLst>
          </p:cNvPr>
          <p:cNvSpPr txBox="1"/>
          <p:nvPr/>
        </p:nvSpPr>
        <p:spPr>
          <a:xfrm>
            <a:off x="1496264" y="4046920"/>
            <a:ext cx="471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William Viera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de fruticultura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75EC77-566A-4897-82FE-CC1F7225D7FF}"/>
              </a:ext>
            </a:extLst>
          </p:cNvPr>
          <p:cNvSpPr txBox="1"/>
          <p:nvPr/>
        </p:nvSpPr>
        <p:spPr>
          <a:xfrm>
            <a:off x="6640605" y="1977211"/>
            <a:ext cx="522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Alejandra Oviedo, Fiama Guevara, Jorge García  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 IDgen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907C306-6B2F-4780-8F4D-FBF25FD45297}"/>
              </a:ext>
            </a:extLst>
          </p:cNvPr>
          <p:cNvSpPr txBox="1"/>
          <p:nvPr/>
        </p:nvSpPr>
        <p:spPr>
          <a:xfrm>
            <a:off x="6640605" y="4046920"/>
            <a:ext cx="522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Familia, amigas y amigos.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D776A4-A2CC-44FD-8ED1-B29D64221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" y="-95488"/>
            <a:ext cx="3726180" cy="847010"/>
          </a:xfrm>
        </p:spPr>
        <p:txBody>
          <a:bodyPr/>
          <a:lstStyle/>
          <a:p>
            <a:r>
              <a:rPr lang="es-EC" sz="405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INTRODUCCIÓN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FFDC451-3848-4CFB-AC81-7E008F022EFF}"/>
              </a:ext>
            </a:extLst>
          </p:cNvPr>
          <p:cNvSpPr/>
          <p:nvPr/>
        </p:nvSpPr>
        <p:spPr>
          <a:xfrm>
            <a:off x="3180520" y="6239325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(Howell, 2003)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8BCD90A-745B-432E-B7C0-B386801179AC}"/>
              </a:ext>
            </a:extLst>
          </p:cNvPr>
          <p:cNvSpPr/>
          <p:nvPr/>
        </p:nvSpPr>
        <p:spPr>
          <a:xfrm>
            <a:off x="7964557" y="3477070"/>
            <a:ext cx="4227443" cy="202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de antagonismo: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 por el espacio y nutrientes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Micoparasitismo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Antibiosis.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E901DF-4DEB-4E71-BE49-60D88CB3D909}"/>
              </a:ext>
            </a:extLst>
          </p:cNvPr>
          <p:cNvSpPr/>
          <p:nvPr/>
        </p:nvSpPr>
        <p:spPr>
          <a:xfrm>
            <a:off x="7964557" y="1213895"/>
            <a:ext cx="4227443" cy="199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rápido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Principalmente conidios de color verde brillante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de conidióforos repetidamente ramificada.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8C49048-D563-42E0-A68A-A84D9302D76C}"/>
              </a:ext>
            </a:extLst>
          </p:cNvPr>
          <p:cNvSpPr/>
          <p:nvPr/>
        </p:nvSpPr>
        <p:spPr>
          <a:xfrm>
            <a:off x="3253636" y="4605414"/>
            <a:ext cx="443947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Colonizadoras de materiales celulósicos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0361223-B608-4656-BDEA-DB8C7A15C54B}"/>
              </a:ext>
            </a:extLst>
          </p:cNvPr>
          <p:cNvSpPr/>
          <p:nvPr/>
        </p:nvSpPr>
        <p:spPr>
          <a:xfrm>
            <a:off x="3333149" y="5124799"/>
            <a:ext cx="4359966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 vegetal en descomposición y en la rizosfera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A427B2F-DE56-457B-A66C-170924CD6959}"/>
              </a:ext>
            </a:extLst>
          </p:cNvPr>
          <p:cNvSpPr/>
          <p:nvPr/>
        </p:nvSpPr>
        <p:spPr>
          <a:xfrm>
            <a:off x="0" y="1185898"/>
            <a:ext cx="33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del 13,3%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EB80E-088C-45D8-A828-C9A2DF19403F}"/>
              </a:ext>
            </a:extLst>
          </p:cNvPr>
          <p:cNvSpPr/>
          <p:nvPr/>
        </p:nvSpPr>
        <p:spPr>
          <a:xfrm>
            <a:off x="0" y="1808215"/>
            <a:ext cx="334800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Pérdida económica a los agricultores.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7D21529-4C1F-47A2-8630-86DD13DD6F8D}"/>
              </a:ext>
            </a:extLst>
          </p:cNvPr>
          <p:cNvSpPr/>
          <p:nvPr/>
        </p:nvSpPr>
        <p:spPr>
          <a:xfrm>
            <a:off x="0" y="2821613"/>
            <a:ext cx="334800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fruticultura Sierra- Central del INIAP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F4EF02B-AC88-4D3E-B2DC-F856E90CFDB1}"/>
              </a:ext>
            </a:extLst>
          </p:cNvPr>
          <p:cNvSpPr/>
          <p:nvPr/>
        </p:nvSpPr>
        <p:spPr>
          <a:xfrm>
            <a:off x="69913" y="3812349"/>
            <a:ext cx="3263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Cultivos de mora de castilla en Tisaleo tratados con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Trichoderma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spp. para el manejo limpio y orgánico del cultivo de la mora. </a:t>
            </a:r>
            <a:endParaRPr lang="es-EC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3CD4DDB8-3870-4AB6-9FF0-139E1DE9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50" y="670450"/>
            <a:ext cx="2703411" cy="2757479"/>
          </a:xfrm>
          <a:prstGeom prst="ellipse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8DD8C7B-9795-406B-B8E2-1C453AF9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35" y="3550339"/>
            <a:ext cx="2804526" cy="252000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9F0E242D-C68A-44E0-B72B-3C6CEFAF758F}"/>
              </a:ext>
            </a:extLst>
          </p:cNvPr>
          <p:cNvGrpSpPr/>
          <p:nvPr/>
        </p:nvGrpSpPr>
        <p:grpSpPr>
          <a:xfrm>
            <a:off x="3478921" y="902508"/>
            <a:ext cx="3923098" cy="3510006"/>
            <a:chOff x="2994538" y="991464"/>
            <a:chExt cx="3923098" cy="351000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2FEDA0E-30A1-4CFB-AA52-30961EEFD9E4}"/>
                </a:ext>
              </a:extLst>
            </p:cNvPr>
            <p:cNvSpPr/>
            <p:nvPr/>
          </p:nvSpPr>
          <p:spPr>
            <a:xfrm>
              <a:off x="2994538" y="991464"/>
              <a:ext cx="1555362" cy="400110"/>
            </a:xfrm>
            <a:prstGeom prst="rect">
              <a:avLst/>
            </a:prstGeom>
            <a:ln w="19050">
              <a:solidFill>
                <a:srgbClr val="004200"/>
              </a:solidFill>
            </a:ln>
          </p:spPr>
          <p:txBody>
            <a:bodyPr wrap="none">
              <a:spAutoFit/>
            </a:bodyPr>
            <a:lstStyle/>
            <a:p>
              <a:r>
                <a:rPr lang="es-EC" sz="2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Trichoderma</a:t>
              </a:r>
              <a:endParaRPr lang="es-EC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B7922B2-3BE8-4460-9DF1-99752DD6FE99}"/>
                </a:ext>
              </a:extLst>
            </p:cNvPr>
            <p:cNvSpPr/>
            <p:nvPr/>
          </p:nvSpPr>
          <p:spPr>
            <a:xfrm>
              <a:off x="3544504" y="1631514"/>
              <a:ext cx="3373132" cy="707886"/>
            </a:xfrm>
            <a:prstGeom prst="rect">
              <a:avLst/>
            </a:prstGeom>
            <a:ln w="19050">
              <a:solidFill>
                <a:srgbClr val="0042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C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Agentes potenciales de control biológico desde 1930.</a:t>
              </a:r>
            </a:p>
          </p:txBody>
        </p:sp>
        <p:cxnSp>
          <p:nvCxnSpPr>
            <p:cNvPr id="7" name="Conector: angular 6">
              <a:extLst>
                <a:ext uri="{FF2B5EF4-FFF2-40B4-BE49-F238E27FC236}">
                  <a16:creationId xmlns:a16="http://schemas.microsoft.com/office/drawing/2014/main" id="{47EF154D-6ED9-4128-A52E-809F74CC8B66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rot="16200000" flipH="1">
              <a:off x="3025814" y="1466767"/>
              <a:ext cx="593884" cy="443496"/>
            </a:xfrm>
            <a:prstGeom prst="bentConnector2">
              <a:avLst/>
            </a:prstGeom>
            <a:ln w="19050">
              <a:solidFill>
                <a:srgbClr val="004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D5513E-7F5F-48F3-92DC-8E78CFA80E0D}"/>
                </a:ext>
              </a:extLst>
            </p:cNvPr>
            <p:cNvSpPr/>
            <p:nvPr/>
          </p:nvSpPr>
          <p:spPr>
            <a:xfrm>
              <a:off x="3544504" y="2557388"/>
              <a:ext cx="3373132" cy="400110"/>
            </a:xfrm>
            <a:prstGeom prst="rect">
              <a:avLst/>
            </a:prstGeom>
            <a:ln>
              <a:solidFill>
                <a:srgbClr val="0042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C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Crecimiento de las plantas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4C76FF6-76D5-4937-B240-8F2BDF8F5C88}"/>
                </a:ext>
              </a:extLst>
            </p:cNvPr>
            <p:cNvSpPr/>
            <p:nvPr/>
          </p:nvSpPr>
          <p:spPr>
            <a:xfrm>
              <a:off x="3544504" y="3175486"/>
              <a:ext cx="3373132" cy="400110"/>
            </a:xfrm>
            <a:prstGeom prst="rect">
              <a:avLst/>
            </a:prstGeom>
            <a:ln>
              <a:solidFill>
                <a:srgbClr val="0042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C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Nutrición</a:t>
              </a:r>
              <a:endParaRPr lang="es-EC" sz="20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105BE91-F4A6-4B25-986E-F15792D27297}"/>
                </a:ext>
              </a:extLst>
            </p:cNvPr>
            <p:cNvSpPr/>
            <p:nvPr/>
          </p:nvSpPr>
          <p:spPr>
            <a:xfrm>
              <a:off x="3544504" y="3793584"/>
              <a:ext cx="3373132" cy="707886"/>
            </a:xfrm>
            <a:prstGeom prst="rect">
              <a:avLst/>
            </a:prstGeom>
            <a:ln>
              <a:solidFill>
                <a:srgbClr val="0042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C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Resistencia sistémica contra microorganismos patógenos</a:t>
              </a:r>
              <a:endParaRPr lang="es-EC" sz="2000" dirty="0"/>
            </a:p>
          </p:txBody>
        </p:sp>
        <p:cxnSp>
          <p:nvCxnSpPr>
            <p:cNvPr id="14" name="Conector: angular 13">
              <a:extLst>
                <a:ext uri="{FF2B5EF4-FFF2-40B4-BE49-F238E27FC236}">
                  <a16:creationId xmlns:a16="http://schemas.microsoft.com/office/drawing/2014/main" id="{23E30500-571D-47D8-AE5E-5E3176D0A51D}"/>
                </a:ext>
              </a:extLst>
            </p:cNvPr>
            <p:cNvCxnSpPr>
              <a:endCxn id="10" idx="1"/>
            </p:cNvCxnSpPr>
            <p:nvPr/>
          </p:nvCxnSpPr>
          <p:spPr>
            <a:xfrm rot="16200000" flipH="1">
              <a:off x="2639821" y="1852759"/>
              <a:ext cx="1365871" cy="443496"/>
            </a:xfrm>
            <a:prstGeom prst="bentConnector2">
              <a:avLst/>
            </a:prstGeom>
            <a:ln>
              <a:solidFill>
                <a:srgbClr val="004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: angular 15">
              <a:extLst>
                <a:ext uri="{FF2B5EF4-FFF2-40B4-BE49-F238E27FC236}">
                  <a16:creationId xmlns:a16="http://schemas.microsoft.com/office/drawing/2014/main" id="{92ABF12F-E725-4817-A388-606A7105DC2F}"/>
                </a:ext>
              </a:extLst>
            </p:cNvPr>
            <p:cNvCxnSpPr>
              <a:endCxn id="12" idx="1"/>
            </p:cNvCxnSpPr>
            <p:nvPr/>
          </p:nvCxnSpPr>
          <p:spPr>
            <a:xfrm rot="16200000" flipH="1">
              <a:off x="2627714" y="3230737"/>
              <a:ext cx="1390084" cy="443496"/>
            </a:xfrm>
            <a:prstGeom prst="bentConnector2">
              <a:avLst/>
            </a:prstGeom>
            <a:ln>
              <a:solidFill>
                <a:srgbClr val="004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: angular 17">
              <a:extLst>
                <a:ext uri="{FF2B5EF4-FFF2-40B4-BE49-F238E27FC236}">
                  <a16:creationId xmlns:a16="http://schemas.microsoft.com/office/drawing/2014/main" id="{F2157E27-DEA8-48B8-AF14-EE30FE4BD410}"/>
                </a:ext>
              </a:extLst>
            </p:cNvPr>
            <p:cNvCxnSpPr>
              <a:endCxn id="11" idx="1"/>
            </p:cNvCxnSpPr>
            <p:nvPr/>
          </p:nvCxnSpPr>
          <p:spPr>
            <a:xfrm rot="16200000" flipH="1">
              <a:off x="2324719" y="2155755"/>
              <a:ext cx="1996075" cy="443496"/>
            </a:xfrm>
            <a:prstGeom prst="bentConnector2">
              <a:avLst/>
            </a:prstGeom>
            <a:ln>
              <a:solidFill>
                <a:srgbClr val="0042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3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3B869B0-58A8-48CA-B840-3AD8427D5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OBJETIVOS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BBDC5D-430B-45F5-A935-B3812F93DCC9}"/>
              </a:ext>
            </a:extLst>
          </p:cNvPr>
          <p:cNvSpPr/>
          <p:nvPr/>
        </p:nvSpPr>
        <p:spPr>
          <a:xfrm>
            <a:off x="422030" y="3048322"/>
            <a:ext cx="1134793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2400" b="1" dirty="0">
                <a:solidFill>
                  <a:srgbClr val="0066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Objetivos específicos</a:t>
            </a:r>
            <a:endParaRPr lang="es-EC" sz="2400" b="1" dirty="0">
              <a:solidFill>
                <a:srgbClr val="0066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los perfiles taxonómicos de cada una de las muestras de suelo. 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Comparar la composición fúngica de las diferentes muestras de acuerdo a su clasificación en grupos tróficos.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la presencia de especies de </a:t>
            </a:r>
            <a:r>
              <a:rPr lang="es-ES" sz="20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</a:t>
            </a:r>
            <a:r>
              <a:rPr lang="es-ES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suelo y determinar su capacidad inhibitoria frente a hongos asociados con la enfermedad de pie negro. </a:t>
            </a:r>
            <a:endParaRPr lang="es-EC" sz="2000" dirty="0">
              <a:solidFill>
                <a:srgbClr val="001A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265FC53-4929-4622-886E-B1B3BF63C647}"/>
              </a:ext>
            </a:extLst>
          </p:cNvPr>
          <p:cNvSpPr/>
          <p:nvPr/>
        </p:nvSpPr>
        <p:spPr>
          <a:xfrm>
            <a:off x="422030" y="771524"/>
            <a:ext cx="11347938" cy="209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24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 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Caracterizar la comunidad fúngica de la rizosfera de plantas de mora de Castilla, tratadas y no tratadas con </a:t>
            </a:r>
            <a:r>
              <a:rPr lang="es-EC" sz="20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 </a:t>
            </a:r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sz="20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tratamiento para la enfermedad de pie negro.</a:t>
            </a:r>
          </a:p>
        </p:txBody>
      </p:sp>
    </p:spTree>
    <p:extLst>
      <p:ext uri="{BB962C8B-B14F-4D97-AF65-F5344CB8AC3E}">
        <p14:creationId xmlns:p14="http://schemas.microsoft.com/office/powerpoint/2010/main" val="17246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7E0667D-A6FA-4AB3-B1D7-E00DF3292DC8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HIPÓTESIS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C2A61D4-DB3C-4668-81AA-643C264AA784}"/>
              </a:ext>
            </a:extLst>
          </p:cNvPr>
          <p:cNvSpPr/>
          <p:nvPr/>
        </p:nvSpPr>
        <p:spPr>
          <a:xfrm>
            <a:off x="2792730" y="2506407"/>
            <a:ext cx="6949440" cy="1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 diferencias significativas en la composición de la comunidad fúngica de la rizosfera de mora de castilla tratada o no tratada con </a:t>
            </a:r>
            <a:r>
              <a:rPr lang="es-E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Trichoderma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spp. 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2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METODOLOGÍA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37A113-B56A-4E32-91A7-EAC4E6CB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443937"/>
            <a:ext cx="6106885" cy="3887717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18B8D58-43FA-4C5C-9691-E2B045B65FBB}"/>
              </a:ext>
            </a:extLst>
          </p:cNvPr>
          <p:cNvGraphicFramePr>
            <a:graphicFrameLocks noGrp="1"/>
          </p:cNvGraphicFramePr>
          <p:nvPr/>
        </p:nvGraphicFramePr>
        <p:xfrm>
          <a:off x="6654638" y="3964866"/>
          <a:ext cx="5397305" cy="1366788"/>
        </p:xfrm>
        <a:graphic>
          <a:graphicData uri="http://schemas.openxmlformats.org/drawingml/2006/table">
            <a:tbl>
              <a:tblPr/>
              <a:tblGrid>
                <a:gridCol w="5397305">
                  <a:extLst>
                    <a:ext uri="{9D8B030D-6E8A-4147-A177-3AD203B41FA5}">
                      <a16:colId xmlns:a16="http://schemas.microsoft.com/office/drawing/2014/main" val="610782733"/>
                    </a:ext>
                  </a:extLst>
                </a:gridCol>
              </a:tblGrid>
              <a:tr h="1184918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600" dirty="0">
                          <a:solidFill>
                            <a:srgbClr val="001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ENSAYO PREVIO: Validación de los componentes tecnológicos limpio y orgánico, con y sin </a:t>
                      </a:r>
                      <a:r>
                        <a:rPr lang="es-MX" sz="1600" i="1" dirty="0">
                          <a:solidFill>
                            <a:srgbClr val="001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Trichoderma</a:t>
                      </a:r>
                      <a:r>
                        <a:rPr lang="es-MX" sz="1600" dirty="0">
                          <a:solidFill>
                            <a:srgbClr val="001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 el manejo del cultivo de mora de castilla (</a:t>
                      </a:r>
                      <a:r>
                        <a:rPr lang="es-MX" sz="1600" i="1" dirty="0">
                          <a:solidFill>
                            <a:srgbClr val="001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Rubus glaucus </a:t>
                      </a:r>
                      <a:r>
                        <a:rPr lang="es-MX" sz="1600" dirty="0" err="1">
                          <a:solidFill>
                            <a:srgbClr val="001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Benth</a:t>
                      </a:r>
                      <a:r>
                        <a:rPr lang="es-MX" sz="1600" dirty="0">
                          <a:solidFill>
                            <a:srgbClr val="001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en los cantones Cevallos y Tisaleo pertenecientes a la provincia de Tungurahua. (Espín, 2013)</a:t>
                      </a:r>
                    </a:p>
                  </a:txBody>
                  <a:tcPr marL="73794" marR="73794" marT="73794" marB="7379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2157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40D4A61-F397-4A18-8FDB-7981AE71290D}"/>
              </a:ext>
            </a:extLst>
          </p:cNvPr>
          <p:cNvSpPr/>
          <p:nvPr/>
        </p:nvSpPr>
        <p:spPr>
          <a:xfrm>
            <a:off x="6654638" y="1443937"/>
            <a:ext cx="5205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Cultivo de mora </a:t>
            </a:r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Castilla, en el cantón Tisaleo- Tungurahua. </a:t>
            </a:r>
            <a:endParaRPr lang="es-EC" sz="2000" dirty="0">
              <a:solidFill>
                <a:srgbClr val="001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099EE8-AFE8-4A59-AEEA-CDAF68558C97}"/>
              </a:ext>
            </a:extLst>
          </p:cNvPr>
          <p:cNvSpPr/>
          <p:nvPr/>
        </p:nvSpPr>
        <p:spPr>
          <a:xfrm>
            <a:off x="6654638" y="2274713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01°21'30"S 078°39'30"W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4216A7A-CE98-4B89-8B99-C684DFF6EBB4}"/>
              </a:ext>
            </a:extLst>
          </p:cNvPr>
          <p:cNvSpPr/>
          <p:nvPr/>
        </p:nvSpPr>
        <p:spPr>
          <a:xfrm>
            <a:off x="6654638" y="2813433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3120m.s.n.m</a:t>
            </a:r>
            <a:endParaRPr lang="es-EC" sz="2000" dirty="0">
              <a:solidFill>
                <a:srgbClr val="001A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8EA61C3-054B-4478-8476-184BA361D56C}"/>
              </a:ext>
            </a:extLst>
          </p:cNvPr>
          <p:cNvSpPr/>
          <p:nvPr/>
        </p:nvSpPr>
        <p:spPr>
          <a:xfrm>
            <a:off x="6654638" y="3352153"/>
            <a:ext cx="2877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Temperatura media: 15° C</a:t>
            </a:r>
            <a:endParaRPr lang="es-EC" sz="2000" dirty="0">
              <a:solidFill>
                <a:srgbClr val="00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METODOLOGÍA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620F80-6A08-44F8-8981-8623A707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0" y="1509016"/>
            <a:ext cx="5150119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6716EB-E736-4666-87C5-4BC1046FC0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07"/>
          <a:stretch/>
        </p:blipFill>
        <p:spPr>
          <a:xfrm>
            <a:off x="6812404" y="751522"/>
            <a:ext cx="1429870" cy="19538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041D0C5-5E54-4F65-AC55-D4F5FA4E12CD}"/>
              </a:ext>
            </a:extLst>
          </p:cNvPr>
          <p:cNvSpPr/>
          <p:nvPr/>
        </p:nvSpPr>
        <p:spPr>
          <a:xfrm>
            <a:off x="6450307" y="2665837"/>
            <a:ext cx="2440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 cm de profundidad</a:t>
            </a:r>
            <a:endParaRPr lang="es-EC" sz="2000" dirty="0">
              <a:solidFill>
                <a:srgbClr val="001A00"/>
              </a:solidFill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320C5B9-9B23-4438-BEE5-15E01B9B941F}"/>
              </a:ext>
            </a:extLst>
          </p:cNvPr>
          <p:cNvSpPr/>
          <p:nvPr/>
        </p:nvSpPr>
        <p:spPr>
          <a:xfrm>
            <a:off x="8655849" y="1365374"/>
            <a:ext cx="551329" cy="363071"/>
          </a:xfrm>
          <a:prstGeom prst="rightArrow">
            <a:avLst/>
          </a:prstGeom>
          <a:solidFill>
            <a:srgbClr val="001A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7F11929-8823-4BD8-98D8-056E8A22F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30" y="613853"/>
            <a:ext cx="1926856" cy="206543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9FF31FC-176B-4B3B-906A-4123E145E520}"/>
              </a:ext>
            </a:extLst>
          </p:cNvPr>
          <p:cNvSpPr/>
          <p:nvPr/>
        </p:nvSpPr>
        <p:spPr>
          <a:xfrm>
            <a:off x="0" y="6277327"/>
            <a:ext cx="319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Bach, Williams, Hargreaves, (2018) </a:t>
            </a:r>
            <a:endParaRPr lang="es-EC" sz="16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0F76C91-A1D5-4860-8AA3-E5331DE3089A}"/>
              </a:ext>
            </a:extLst>
          </p:cNvPr>
          <p:cNvGraphicFramePr>
            <a:graphicFrameLocks noGrp="1"/>
          </p:cNvGraphicFramePr>
          <p:nvPr/>
        </p:nvGraphicFramePr>
        <p:xfrm>
          <a:off x="6638814" y="3216499"/>
          <a:ext cx="1859728" cy="27964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25651">
                  <a:extLst>
                    <a:ext uri="{9D8B030D-6E8A-4147-A177-3AD203B41FA5}">
                      <a16:colId xmlns:a16="http://schemas.microsoft.com/office/drawing/2014/main" val="2378232255"/>
                    </a:ext>
                  </a:extLst>
                </a:gridCol>
                <a:gridCol w="934077">
                  <a:extLst>
                    <a:ext uri="{9D8B030D-6E8A-4147-A177-3AD203B41FA5}">
                      <a16:colId xmlns:a16="http://schemas.microsoft.com/office/drawing/2014/main" val="36472335"/>
                    </a:ext>
                  </a:extLst>
                </a:gridCol>
              </a:tblGrid>
              <a:tr h="7060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Código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Código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406993"/>
                  </a:ext>
                </a:extLst>
              </a:tr>
              <a:tr h="5153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TE1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NE1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574642"/>
                  </a:ext>
                </a:extLst>
              </a:tr>
              <a:tr h="5153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TE2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NE2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711749"/>
                  </a:ext>
                </a:extLst>
              </a:tr>
              <a:tr h="5153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TS1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NS1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441393"/>
                  </a:ext>
                </a:extLst>
              </a:tr>
              <a:tr h="5153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TS2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  <a:tabLst>
                          <a:tab pos="247650" algn="l"/>
                        </a:tabLst>
                      </a:pPr>
                      <a:r>
                        <a:rPr lang="es-EC" sz="2000" dirty="0">
                          <a:effectLst/>
                        </a:rPr>
                        <a:t>NS2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72684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A5AB8875-1D28-4ACD-B310-396BF73A2E43}"/>
              </a:ext>
            </a:extLst>
          </p:cNvPr>
          <p:cNvSpPr/>
          <p:nvPr/>
        </p:nvSpPr>
        <p:spPr>
          <a:xfrm>
            <a:off x="8655849" y="3936183"/>
            <a:ext cx="328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muestras con tratamiento de </a:t>
            </a:r>
            <a:r>
              <a:rPr lang="es-EC" sz="20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Trichoderma</a:t>
            </a:r>
            <a:endParaRPr lang="es-EC" sz="2000" i="1" dirty="0">
              <a:solidFill>
                <a:srgbClr val="001A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2EEAE78-9EC7-4865-B687-3EA01470B38B}"/>
              </a:ext>
            </a:extLst>
          </p:cNvPr>
          <p:cNvSpPr/>
          <p:nvPr/>
        </p:nvSpPr>
        <p:spPr>
          <a:xfrm>
            <a:off x="8645114" y="4755073"/>
            <a:ext cx="328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muestras sin tratamiento de </a:t>
            </a:r>
            <a:r>
              <a:rPr lang="es-EC" sz="2000" i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Trichoderma</a:t>
            </a:r>
            <a:endParaRPr lang="es-EC" sz="2000" i="1" dirty="0">
              <a:solidFill>
                <a:srgbClr val="00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METODOLOGÍA   </a:t>
            </a:r>
          </a:p>
        </p:txBody>
      </p:sp>
      <p:pic>
        <p:nvPicPr>
          <p:cNvPr id="6" name="Picture 4" descr="Resultado de imagen para LABORATORIO idGEN">
            <a:extLst>
              <a:ext uri="{FF2B5EF4-FFF2-40B4-BE49-F238E27FC236}">
                <a16:creationId xmlns:a16="http://schemas.microsoft.com/office/drawing/2014/main" id="{79624F52-E260-4304-B955-3FF25B399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7839" r="17093" b="9739"/>
          <a:stretch/>
        </p:blipFill>
        <p:spPr bwMode="auto">
          <a:xfrm>
            <a:off x="434165" y="888150"/>
            <a:ext cx="1966944" cy="12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DE43B896-2EC5-4FA0-B4D3-895C5417D484}"/>
              </a:ext>
            </a:extLst>
          </p:cNvPr>
          <p:cNvGrpSpPr/>
          <p:nvPr/>
        </p:nvGrpSpPr>
        <p:grpSpPr>
          <a:xfrm>
            <a:off x="617513" y="2086769"/>
            <a:ext cx="1338602" cy="4137409"/>
            <a:chOff x="279527" y="2086769"/>
            <a:chExt cx="1338602" cy="413740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9EB2748-26A1-46DF-B888-6EFFB208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29" y="5288178"/>
              <a:ext cx="1310400" cy="936000"/>
            </a:xfrm>
            <a:prstGeom prst="rect">
              <a:avLst/>
            </a:prstGeom>
          </p:spPr>
        </p:pic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556BF435-7345-4062-9C5F-66F83BCE2072}"/>
                </a:ext>
              </a:extLst>
            </p:cNvPr>
            <p:cNvGrpSpPr/>
            <p:nvPr/>
          </p:nvGrpSpPr>
          <p:grpSpPr>
            <a:xfrm>
              <a:off x="279527" y="2086769"/>
              <a:ext cx="1338602" cy="3153160"/>
              <a:chOff x="279527" y="2086769"/>
              <a:chExt cx="1338602" cy="3153160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D9370CCC-B2CD-4E7C-89B2-E7F96BCF0B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76" t="29596" r="10419" b="38541"/>
              <a:stretch/>
            </p:blipFill>
            <p:spPr>
              <a:xfrm>
                <a:off x="502833" y="3682745"/>
                <a:ext cx="891988" cy="622565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AB4B0F32-8966-4BF6-8133-BF96D23E9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27" y="2086769"/>
                <a:ext cx="1338602" cy="937021"/>
              </a:xfrm>
              <a:prstGeom prst="rect">
                <a:avLst/>
              </a:prstGeom>
            </p:spPr>
          </p:pic>
          <p:sp>
            <p:nvSpPr>
              <p:cNvPr id="8" name="Flecha: a la derecha 7">
                <a:extLst>
                  <a:ext uri="{FF2B5EF4-FFF2-40B4-BE49-F238E27FC236}">
                    <a16:creationId xmlns:a16="http://schemas.microsoft.com/office/drawing/2014/main" id="{E65F2AC5-7536-410C-AFF3-0006765A7B2F}"/>
                  </a:ext>
                </a:extLst>
              </p:cNvPr>
              <p:cNvSpPr/>
              <p:nvPr/>
            </p:nvSpPr>
            <p:spPr>
              <a:xfrm rot="5400000">
                <a:off x="673163" y="3171732"/>
                <a:ext cx="551329" cy="363071"/>
              </a:xfrm>
              <a:prstGeom prst="rightArrow">
                <a:avLst/>
              </a:prstGeom>
              <a:solidFill>
                <a:srgbClr val="001A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9" name="Flecha: a la derecha 8">
                <a:extLst>
                  <a:ext uri="{FF2B5EF4-FFF2-40B4-BE49-F238E27FC236}">
                    <a16:creationId xmlns:a16="http://schemas.microsoft.com/office/drawing/2014/main" id="{F5856335-41FA-45F3-BBDF-7F8A9D23EEB7}"/>
                  </a:ext>
                </a:extLst>
              </p:cNvPr>
              <p:cNvSpPr/>
              <p:nvPr/>
            </p:nvSpPr>
            <p:spPr>
              <a:xfrm rot="5400000">
                <a:off x="673163" y="4782729"/>
                <a:ext cx="551329" cy="363071"/>
              </a:xfrm>
              <a:prstGeom prst="rightArrow">
                <a:avLst/>
              </a:prstGeom>
              <a:solidFill>
                <a:srgbClr val="001A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E36C00DB-2E79-411A-9008-397C9DD01DED}"/>
                  </a:ext>
                </a:extLst>
              </p:cNvPr>
              <p:cNvSpPr/>
              <p:nvPr/>
            </p:nvSpPr>
            <p:spPr>
              <a:xfrm>
                <a:off x="496818" y="4246993"/>
                <a:ext cx="89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>
                    <a:solidFill>
                      <a:srgbClr val="001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 µm</a:t>
                </a:r>
                <a:endParaRPr lang="es-EC" sz="2000" dirty="0">
                  <a:solidFill>
                    <a:srgbClr val="001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085A2B3-5666-47BC-9C5D-6DD1F1FC1C54}"/>
              </a:ext>
            </a:extLst>
          </p:cNvPr>
          <p:cNvGrpSpPr/>
          <p:nvPr/>
        </p:nvGrpSpPr>
        <p:grpSpPr>
          <a:xfrm>
            <a:off x="3328618" y="1303316"/>
            <a:ext cx="2890407" cy="2166756"/>
            <a:chOff x="2678384" y="1345200"/>
            <a:chExt cx="2890407" cy="216675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D3E1D33-09F4-4C2C-B6C1-30D892CA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596" y="1345200"/>
              <a:ext cx="2543984" cy="1854880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DFF47FC-24F9-4130-B80B-E946DD3C986F}"/>
                </a:ext>
              </a:extLst>
            </p:cNvPr>
            <p:cNvSpPr/>
            <p:nvPr/>
          </p:nvSpPr>
          <p:spPr>
            <a:xfrm>
              <a:off x="2678384" y="3173402"/>
              <a:ext cx="28904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 err="1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SurePrep</a:t>
              </a:r>
              <a:r>
                <a:rPr lang="es-EC" sz="1600" dirty="0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1600" dirty="0" err="1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Soil</a:t>
              </a:r>
              <a:r>
                <a:rPr lang="es-EC" sz="1600" dirty="0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DNA </a:t>
              </a:r>
              <a:r>
                <a:rPr lang="es-EC" sz="1600" dirty="0" err="1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Isolation</a:t>
              </a:r>
              <a:r>
                <a:rPr lang="es-EC" sz="1600" dirty="0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Kit</a:t>
              </a:r>
              <a:endParaRPr lang="es-EC" sz="1600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3640F02-73BD-4446-8D10-F05DB5A18807}"/>
              </a:ext>
            </a:extLst>
          </p:cNvPr>
          <p:cNvSpPr/>
          <p:nvPr/>
        </p:nvSpPr>
        <p:spPr>
          <a:xfrm>
            <a:off x="3415284" y="832613"/>
            <a:ext cx="2732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Extracción de ADN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7B87C82-B254-4C82-9316-0F24755F370A}"/>
              </a:ext>
            </a:extLst>
          </p:cNvPr>
          <p:cNvSpPr/>
          <p:nvPr/>
        </p:nvSpPr>
        <p:spPr>
          <a:xfrm>
            <a:off x="3575416" y="3488198"/>
            <a:ext cx="2638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rgbClr val="001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g del suelo cribado</a:t>
            </a:r>
            <a:endParaRPr lang="es-EC" sz="2400" dirty="0">
              <a:solidFill>
                <a:srgbClr val="001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C351B9AA-A790-4FE3-BEEB-38DEB64529BA}"/>
              </a:ext>
            </a:extLst>
          </p:cNvPr>
          <p:cNvGrpSpPr/>
          <p:nvPr/>
        </p:nvGrpSpPr>
        <p:grpSpPr>
          <a:xfrm>
            <a:off x="3690872" y="4055278"/>
            <a:ext cx="2091896" cy="2071310"/>
            <a:chOff x="3040638" y="4097162"/>
            <a:chExt cx="2091896" cy="207131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194EF20-9237-43B9-8CA3-E67C0691A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043" y="4097162"/>
              <a:ext cx="2002491" cy="1862239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DE528BF-78BB-40C1-AE1F-CCED38EDB1E5}"/>
                </a:ext>
              </a:extLst>
            </p:cNvPr>
            <p:cNvSpPr/>
            <p:nvPr/>
          </p:nvSpPr>
          <p:spPr>
            <a:xfrm>
              <a:off x="3040638" y="5860695"/>
              <a:ext cx="19335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 err="1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NanoDrop</a:t>
              </a:r>
              <a:r>
                <a:rPr lang="es-EC" sz="1400" dirty="0">
                  <a:solidFill>
                    <a:srgbClr val="001A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8000 UV-Vis</a:t>
              </a:r>
              <a:endParaRPr lang="es-EC" sz="1400" dirty="0">
                <a:solidFill>
                  <a:srgbClr val="001A00"/>
                </a:solidFill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19D939B2-19F8-4201-AC0A-52C171E6D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39" y="1463585"/>
            <a:ext cx="2226100" cy="1246368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919490A4-D9F1-4AA7-880D-D69A1E6C4748}"/>
              </a:ext>
            </a:extLst>
          </p:cNvPr>
          <p:cNvSpPr/>
          <p:nvPr/>
        </p:nvSpPr>
        <p:spPr>
          <a:xfrm>
            <a:off x="6910691" y="828178"/>
            <a:ext cx="516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Secuenciación de siguiente generación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3852886-1CAB-40EB-AACB-996373597B8D}"/>
              </a:ext>
            </a:extLst>
          </p:cNvPr>
          <p:cNvSpPr/>
          <p:nvPr/>
        </p:nvSpPr>
        <p:spPr>
          <a:xfrm>
            <a:off x="7764740" y="3107890"/>
            <a:ext cx="3546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Amplificación de la región ITS</a:t>
            </a:r>
            <a:endParaRPr lang="es-EC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BBDA064-6CB1-47D5-9CCD-5873424BB06C}"/>
              </a:ext>
            </a:extLst>
          </p:cNvPr>
          <p:cNvSpPr/>
          <p:nvPr/>
        </p:nvSpPr>
        <p:spPr>
          <a:xfrm>
            <a:off x="7331678" y="3916490"/>
            <a:ext cx="4412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ITS3F GCATCGATGAAGAACGCAGC	</a:t>
            </a:r>
          </a:p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ITS4R TCCTCCGCTTATTGATATGC  </a:t>
            </a:r>
          </a:p>
          <a:p>
            <a:endParaRPr lang="es-EC" sz="20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1027C72-B26D-42D8-9B83-03CEE0395E2D}"/>
              </a:ext>
            </a:extLst>
          </p:cNvPr>
          <p:cNvSpPr/>
          <p:nvPr/>
        </p:nvSpPr>
        <p:spPr>
          <a:xfrm>
            <a:off x="8580002" y="5194360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462 pares de bases.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5823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7" grpId="0"/>
      <p:bldP spid="2" grpId="0"/>
      <p:bldP spid="1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2F98A5-1FB7-447F-BA1B-0200EA478A27}"/>
              </a:ext>
            </a:extLst>
          </p:cNvPr>
          <p:cNvSpPr txBox="1">
            <a:spLocks/>
          </p:cNvSpPr>
          <p:nvPr/>
        </p:nvSpPr>
        <p:spPr>
          <a:xfrm>
            <a:off x="171450" y="-95488"/>
            <a:ext cx="6096000" cy="84701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50" kern="0" dirty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METODOLOGÍA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D7D59BD-3D78-44CD-805D-31B900BCEDEC}"/>
              </a:ext>
            </a:extLst>
          </p:cNvPr>
          <p:cNvSpPr/>
          <p:nvPr/>
        </p:nvSpPr>
        <p:spPr>
          <a:xfrm>
            <a:off x="171450" y="1017511"/>
            <a:ext cx="617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solidFill>
                  <a:srgbClr val="00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PROCESAMIENTO DE LAS SECUENCIAS</a:t>
            </a:r>
            <a:endParaRPr lang="es-EC" sz="24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D03A32-C9A2-43D1-86AF-9E8E4DDDAABE}"/>
              </a:ext>
            </a:extLst>
          </p:cNvPr>
          <p:cNvSpPr/>
          <p:nvPr/>
        </p:nvSpPr>
        <p:spPr>
          <a:xfrm>
            <a:off x="250891" y="1745165"/>
            <a:ext cx="3154846" cy="707886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Cluster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HPC de Universidad de las Fuerzas Armadas</a:t>
            </a:r>
            <a:endParaRPr lang="es-EC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FD1C67-6947-48AB-8642-33FC60A62819}"/>
              </a:ext>
            </a:extLst>
          </p:cNvPr>
          <p:cNvSpPr/>
          <p:nvPr/>
        </p:nvSpPr>
        <p:spPr>
          <a:xfrm>
            <a:off x="754300" y="2619384"/>
            <a:ext cx="2115259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Trimmomatic-0,36</a:t>
            </a:r>
            <a:endParaRPr lang="es-EC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B9262FB-0C7A-4AE3-B378-F330341C51AD}"/>
              </a:ext>
            </a:extLst>
          </p:cNvPr>
          <p:cNvSpPr/>
          <p:nvPr/>
        </p:nvSpPr>
        <p:spPr>
          <a:xfrm>
            <a:off x="1260417" y="3266055"/>
            <a:ext cx="1119409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Bbmerge</a:t>
            </a:r>
            <a:endParaRPr lang="es-EC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87A7E4-187B-488E-AC04-51937EA1401D}"/>
              </a:ext>
            </a:extLst>
          </p:cNvPr>
          <p:cNvSpPr/>
          <p:nvPr/>
        </p:nvSpPr>
        <p:spPr>
          <a:xfrm>
            <a:off x="725734" y="3864133"/>
            <a:ext cx="2172390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Swarm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VSEARCH</a:t>
            </a:r>
            <a:r>
              <a:rPr lang="es-EC" dirty="0"/>
              <a:t> </a:t>
            </a:r>
            <a:endParaRPr lang="es-EC" sz="20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997230-F9EB-421F-8004-95FE92599EFD}"/>
              </a:ext>
            </a:extLst>
          </p:cNvPr>
          <p:cNvSpPr/>
          <p:nvPr/>
        </p:nvSpPr>
        <p:spPr>
          <a:xfrm>
            <a:off x="1314036" y="4513659"/>
            <a:ext cx="995785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Uchime</a:t>
            </a:r>
            <a:endParaRPr lang="es-EC" sz="2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2C3EE1-764E-4458-B3C3-4F92FA8D43D7}"/>
              </a:ext>
            </a:extLst>
          </p:cNvPr>
          <p:cNvSpPr/>
          <p:nvPr/>
        </p:nvSpPr>
        <p:spPr>
          <a:xfrm>
            <a:off x="1213704" y="5162626"/>
            <a:ext cx="1184940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BLASTN</a:t>
            </a:r>
            <a:endParaRPr lang="es-EC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05F80DD-F2CD-4FC9-930A-E2312D927197}"/>
              </a:ext>
            </a:extLst>
          </p:cNvPr>
          <p:cNvSpPr/>
          <p:nvPr/>
        </p:nvSpPr>
        <p:spPr>
          <a:xfrm>
            <a:off x="1154626" y="5787576"/>
            <a:ext cx="1322798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Kronatools</a:t>
            </a:r>
            <a:endParaRPr lang="es-EC" sz="20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E34052-170B-4E95-AA8A-9F2771CB3867}"/>
              </a:ext>
            </a:extLst>
          </p:cNvPr>
          <p:cNvSpPr/>
          <p:nvPr/>
        </p:nvSpPr>
        <p:spPr>
          <a:xfrm>
            <a:off x="3949149" y="2636119"/>
            <a:ext cx="6096000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Eliminar secuencias de mala calidad y los adaptadores.</a:t>
            </a:r>
            <a:endParaRPr lang="es-EC" sz="20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EF71D16-08EA-4195-ACED-926CCF925CB7}"/>
              </a:ext>
            </a:extLst>
          </p:cNvPr>
          <p:cNvSpPr/>
          <p:nvPr/>
        </p:nvSpPr>
        <p:spPr>
          <a:xfrm>
            <a:off x="3935896" y="3261721"/>
            <a:ext cx="1272209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Empalmar</a:t>
            </a:r>
            <a:endParaRPr lang="es-EC" sz="20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4AC213-0F50-48AF-8205-CE7D4372D8DD}"/>
              </a:ext>
            </a:extLst>
          </p:cNvPr>
          <p:cNvSpPr/>
          <p:nvPr/>
        </p:nvSpPr>
        <p:spPr>
          <a:xfrm>
            <a:off x="3935896" y="3869284"/>
            <a:ext cx="4664765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Agrupar y contabilizar secuencias idénticas</a:t>
            </a:r>
            <a:endParaRPr lang="es-EC" sz="20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237FBA5-8B80-4884-A1AF-E56E2D899EFD}"/>
              </a:ext>
            </a:extLst>
          </p:cNvPr>
          <p:cNvSpPr/>
          <p:nvPr/>
        </p:nvSpPr>
        <p:spPr>
          <a:xfrm>
            <a:off x="3949149" y="4494234"/>
            <a:ext cx="2146852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Eliminar quimeras</a:t>
            </a:r>
            <a:endParaRPr lang="es-EC" sz="20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0075E09-7BEA-4FBE-95AD-84D8A30A996D}"/>
              </a:ext>
            </a:extLst>
          </p:cNvPr>
          <p:cNvSpPr/>
          <p:nvPr/>
        </p:nvSpPr>
        <p:spPr>
          <a:xfrm>
            <a:off x="3949149" y="5162626"/>
            <a:ext cx="2703442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Asignación taxonómica</a:t>
            </a:r>
            <a:endParaRPr lang="es-EC" sz="20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3F0CF8A-41DF-4F1A-A68F-78E2E0B781CE}"/>
              </a:ext>
            </a:extLst>
          </p:cNvPr>
          <p:cNvSpPr/>
          <p:nvPr/>
        </p:nvSpPr>
        <p:spPr>
          <a:xfrm>
            <a:off x="6997147" y="5162626"/>
            <a:ext cx="2796209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UNITE ITS + </a:t>
            </a:r>
            <a:r>
              <a:rPr lang="es-EC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Oomycota</a:t>
            </a:r>
            <a:endParaRPr lang="es-EC" sz="2000" i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7C10014-8BA8-499F-9992-2900C1047CB9}"/>
              </a:ext>
            </a:extLst>
          </p:cNvPr>
          <p:cNvSpPr/>
          <p:nvPr/>
        </p:nvSpPr>
        <p:spPr>
          <a:xfrm>
            <a:off x="3949149" y="5787576"/>
            <a:ext cx="3047998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Visualización de resultados</a:t>
            </a:r>
            <a:endParaRPr lang="es-EC" sz="2000" dirty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B4CBEB1-AD88-4D87-B92D-F4F69249D8C6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flipH="1">
            <a:off x="1811930" y="2453051"/>
            <a:ext cx="16384" cy="166333"/>
          </a:xfrm>
          <a:prstGeom prst="straightConnector1">
            <a:avLst/>
          </a:prstGeom>
          <a:ln w="28575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E6D122F-BCC3-46F4-8956-96BBB3D6518B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1811930" y="3019494"/>
            <a:ext cx="8192" cy="246561"/>
          </a:xfrm>
          <a:prstGeom prst="straightConnector1">
            <a:avLst/>
          </a:prstGeom>
          <a:ln w="1905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D146DBC-55F1-41BF-9670-1197EF04527B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1811929" y="3666165"/>
            <a:ext cx="8193" cy="197968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E72AA55-5C6D-4323-BCCB-A0F8EA66EC1F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811929" y="4264243"/>
            <a:ext cx="0" cy="249416"/>
          </a:xfrm>
          <a:prstGeom prst="straightConnector1">
            <a:avLst/>
          </a:prstGeom>
          <a:ln w="1905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80F4A9C-ED21-4E2D-9731-90FEAF79D1D8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1806174" y="4913769"/>
            <a:ext cx="5755" cy="248857"/>
          </a:xfrm>
          <a:prstGeom prst="straightConnector1">
            <a:avLst/>
          </a:prstGeom>
          <a:ln w="1905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3314A93-7B48-4D82-989D-D9E097DFE5E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1806174" y="5562736"/>
            <a:ext cx="9851" cy="224840"/>
          </a:xfrm>
          <a:prstGeom prst="straightConnector1">
            <a:avLst/>
          </a:prstGeom>
          <a:ln w="1905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6D17E377-9A1C-47F3-8E82-96C6B1B633D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>
            <a:off x="2869559" y="2819439"/>
            <a:ext cx="1079590" cy="16735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4783D778-76B5-4E0B-896C-A5D7F5077180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2379826" y="3461776"/>
            <a:ext cx="1556070" cy="4334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4E2A823B-CD27-44BD-A6E6-2E5ABCF5BE08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2898124" y="4064188"/>
            <a:ext cx="1037772" cy="5151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90389C51-C7F7-4009-9919-8D5E9AB6FEE4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 flipV="1">
            <a:off x="2309821" y="4694289"/>
            <a:ext cx="1639328" cy="19425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3B9F2173-5BB7-4323-B719-7C782CD2317D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2398644" y="5362681"/>
            <a:ext cx="1550505" cy="0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DF892478-CC8C-405F-8022-889F8CFDEA2E}"/>
              </a:ext>
            </a:extLst>
          </p:cNvPr>
          <p:cNvCxnSpPr>
            <a:stCxn id="13" idx="3"/>
            <a:endCxn id="20" idx="1"/>
          </p:cNvCxnSpPr>
          <p:nvPr/>
        </p:nvCxnSpPr>
        <p:spPr>
          <a:xfrm>
            <a:off x="2477424" y="5987631"/>
            <a:ext cx="1471725" cy="0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D67BC9B5-3929-475C-8491-AD6669F58EDE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6652591" y="5362681"/>
            <a:ext cx="344556" cy="0"/>
          </a:xfrm>
          <a:prstGeom prst="straightConnector1">
            <a:avLst/>
          </a:prstGeom>
          <a:ln w="1905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7E58563-60D9-42E7-B6CA-EB7A4E9D18FF}"/>
              </a:ext>
            </a:extLst>
          </p:cNvPr>
          <p:cNvSpPr/>
          <p:nvPr/>
        </p:nvSpPr>
        <p:spPr>
          <a:xfrm>
            <a:off x="1161254" y="6258030"/>
            <a:ext cx="1282723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non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FUNGuild</a:t>
            </a:r>
            <a:endParaRPr lang="es-EC" sz="200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14D359B-7237-4F2C-B82C-FD0E9489B01A}"/>
              </a:ext>
            </a:extLst>
          </p:cNvPr>
          <p:cNvSpPr/>
          <p:nvPr/>
        </p:nvSpPr>
        <p:spPr>
          <a:xfrm>
            <a:off x="3955777" y="6258030"/>
            <a:ext cx="3240154" cy="400110"/>
          </a:xfrm>
          <a:prstGeom prst="rect">
            <a:avLst/>
          </a:prstGeom>
          <a:ln>
            <a:solidFill>
              <a:srgbClr val="004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Asignación de grupos tróficos</a:t>
            </a:r>
            <a:endParaRPr lang="es-EC" sz="2000" dirty="0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A8AC2DB-E83B-4A37-BBD1-06775E7FF38D}"/>
              </a:ext>
            </a:extLst>
          </p:cNvPr>
          <p:cNvCxnSpPr>
            <a:endCxn id="32" idx="0"/>
          </p:cNvCxnSpPr>
          <p:nvPr/>
        </p:nvCxnSpPr>
        <p:spPr>
          <a:xfrm flipH="1">
            <a:off x="1802616" y="6033190"/>
            <a:ext cx="10188" cy="224840"/>
          </a:xfrm>
          <a:prstGeom prst="straightConnector1">
            <a:avLst/>
          </a:prstGeom>
          <a:ln w="1905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F9D38A0-A212-4EA4-8AC9-03D6DB182753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2443977" y="6458085"/>
            <a:ext cx="1511800" cy="0"/>
          </a:xfrm>
          <a:prstGeom prst="straightConnector1">
            <a:avLst/>
          </a:prstGeom>
          <a:ln w="12700">
            <a:solidFill>
              <a:srgbClr val="004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2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21074</TotalTime>
  <Words>1743</Words>
  <Application>Microsoft Office PowerPoint</Application>
  <PresentationFormat>Panorámica</PresentationFormat>
  <Paragraphs>315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Symbol</vt:lpstr>
      <vt:lpstr>Times New Roman</vt:lpstr>
      <vt:lpstr>Diseño predeterminado</vt:lpstr>
      <vt:lpstr>CorelDRAW</vt:lpstr>
      <vt:lpstr>Presentación de PowerPoint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Benítez</dc:creator>
  <cp:lastModifiedBy>Erika Benítez</cp:lastModifiedBy>
  <cp:revision>115</cp:revision>
  <dcterms:created xsi:type="dcterms:W3CDTF">2019-04-02T15:25:50Z</dcterms:created>
  <dcterms:modified xsi:type="dcterms:W3CDTF">2019-06-07T08:49:22Z</dcterms:modified>
</cp:coreProperties>
</file>