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3" r:id="rId3"/>
    <p:sldId id="264" r:id="rId4"/>
    <p:sldId id="277" r:id="rId5"/>
    <p:sldId id="260" r:id="rId6"/>
    <p:sldId id="262" r:id="rId7"/>
    <p:sldId id="266" r:id="rId8"/>
    <p:sldId id="286" r:id="rId9"/>
    <p:sldId id="269" r:id="rId10"/>
    <p:sldId id="278" r:id="rId11"/>
    <p:sldId id="271" r:id="rId12"/>
    <p:sldId id="279" r:id="rId13"/>
    <p:sldId id="273" r:id="rId14"/>
    <p:sldId id="274" r:id="rId15"/>
    <p:sldId id="276" r:id="rId16"/>
    <p:sldId id="275" r:id="rId17"/>
    <p:sldId id="281" r:id="rId18"/>
    <p:sldId id="283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340FA76-1A9B-46F0-B822-51552D268BED}">
          <p14:sldIdLst>
            <p14:sldId id="256"/>
          </p14:sldIdLst>
        </p14:section>
        <p14:section name="CAPÍTULO 1" id="{9178053F-E87B-4146-8959-5A6177ABC6C0}">
          <p14:sldIdLst>
            <p14:sldId id="263"/>
            <p14:sldId id="264"/>
            <p14:sldId id="277"/>
          </p14:sldIdLst>
        </p14:section>
        <p14:section name="CAPITULO 2" id="{AF84C94F-8EC2-4C22-847D-24DD6B9ABDDE}">
          <p14:sldIdLst>
            <p14:sldId id="260"/>
            <p14:sldId id="262"/>
            <p14:sldId id="266"/>
            <p14:sldId id="286"/>
            <p14:sldId id="269"/>
            <p14:sldId id="278"/>
            <p14:sldId id="271"/>
            <p14:sldId id="279"/>
          </p14:sldIdLst>
        </p14:section>
        <p14:section name="CAPITULO 3" id="{BC93677D-212F-48DB-A571-D866B6C15540}">
          <p14:sldIdLst>
            <p14:sldId id="273"/>
          </p14:sldIdLst>
        </p14:section>
        <p14:section name="CAPITULO 4" id="{4152421A-F359-4D87-A7F6-40EFF0DDDD66}">
          <p14:sldIdLst>
            <p14:sldId id="274"/>
            <p14:sldId id="276"/>
          </p14:sldIdLst>
        </p14:section>
        <p14:section name="CAPITULO 5" id="{5169C950-5C16-452A-B78E-257416EB5AEF}">
          <p14:sldIdLst>
            <p14:sldId id="275"/>
            <p14:sldId id="281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9778" autoAdjust="0"/>
  </p:normalViewPr>
  <p:slideViewPr>
    <p:cSldViewPr snapToGrid="0">
      <p:cViewPr varScale="1">
        <p:scale>
          <a:sx n="81" d="100"/>
          <a:sy n="8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sz="1800" i="1" dirty="0">
                <a:effectLst/>
              </a:rPr>
              <a:t>Me emocionó aprender sobre la cultura y tradiciones del lugar que visité</a:t>
            </a:r>
            <a:endParaRPr lang="es-EC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5F6-4DF1-B345-4F3D83DBE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5F6-4DF1-B345-4F3D83DBE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5F6-4DF1-B345-4F3D83DBE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5F6-4DF1-B345-4F3D83DBE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5F6-4DF1-B345-4F3D83DBEB30}"/>
              </c:ext>
            </c:extLst>
          </c:dPt>
          <c:dLbls>
            <c:dLbl>
              <c:idx val="0"/>
              <c:layout>
                <c:manualLayout>
                  <c:x val="-1.9445812807881772E-2"/>
                  <c:y val="-2.43062548079027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F6-4DF1-B345-4F3D83DBEB30}"/>
                </c:ext>
              </c:extLst>
            </c:dLbl>
            <c:dLbl>
              <c:idx val="1"/>
              <c:layout>
                <c:manualLayout>
                  <c:x val="-3.2655831814127133E-3"/>
                  <c:y val="-4.996341303246546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F6-4DF1-B345-4F3D83DBEB30}"/>
                </c:ext>
              </c:extLst>
            </c:dLbl>
            <c:dLbl>
              <c:idx val="2"/>
              <c:layout>
                <c:manualLayout>
                  <c:x val="-3.4641305612660489E-2"/>
                  <c:y val="-2.27924924793455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F6-4DF1-B345-4F3D83DBEB30}"/>
                </c:ext>
              </c:extLst>
            </c:dLbl>
            <c:dLbl>
              <c:idx val="3"/>
              <c:layout>
                <c:manualLayout>
                  <c:x val="6.6082677165354334E-2"/>
                  <c:y val="-9.49359884422707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F6-4DF1-B345-4F3D83DBEB30}"/>
                </c:ext>
              </c:extLst>
            </c:dLbl>
            <c:dLbl>
              <c:idx val="4"/>
              <c:layout>
                <c:manualLayout>
                  <c:x val="5.7076044373763624E-2"/>
                  <c:y val="-6.91494937239278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F6-4DF1-B345-4F3D83DBEB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TOTALMENTE EN DESACUERDO</c:v>
                </c:pt>
                <c:pt idx="1">
                  <c:v>EN DESACUERDO</c:v>
                </c:pt>
                <c:pt idx="2">
                  <c:v>NI DE ACUERDO NI EN DESACUERDO</c:v>
                </c:pt>
                <c:pt idx="3">
                  <c:v>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2.7</c:v>
                </c:pt>
                <c:pt idx="1">
                  <c:v>4.5</c:v>
                </c:pt>
                <c:pt idx="2">
                  <c:v>14.3</c:v>
                </c:pt>
                <c:pt idx="3">
                  <c:v>39.700000000000003</c:v>
                </c:pt>
                <c:pt idx="4">
                  <c:v>38.799999999999997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6-4DF1-B345-4F3D83DBEB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303179894959"/>
          <c:y val="0.34118833759994477"/>
          <c:w val="0.34573536424830725"/>
          <c:h val="0.45582865156993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C" sz="1800" i="1" dirty="0">
                <a:effectLst/>
              </a:rPr>
              <a:t>Califique la calidad de los atractivos turísticos del destino</a:t>
            </a:r>
            <a:endParaRPr lang="es-EC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51647714090438E-2"/>
          <c:y val="0.22077884977417375"/>
          <c:w val="0.58457565558039581"/>
          <c:h val="0.626174756786707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5F6-4DF1-B345-4F3D83DBE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5F6-4DF1-B345-4F3D83DBE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5F6-4DF1-B345-4F3D83DBE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5F6-4DF1-B345-4F3D83DBE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5F6-4DF1-B345-4F3D83DBEB30}"/>
              </c:ext>
            </c:extLst>
          </c:dPt>
          <c:dLbls>
            <c:dLbl>
              <c:idx val="0"/>
              <c:layout>
                <c:manualLayout>
                  <c:x val="-1.9445812807881772E-2"/>
                  <c:y val="-2.43062548079027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F6-4DF1-B345-4F3D83DBEB30}"/>
                </c:ext>
              </c:extLst>
            </c:dLbl>
            <c:dLbl>
              <c:idx val="1"/>
              <c:layout>
                <c:manualLayout>
                  <c:x val="-3.2655831814127133E-3"/>
                  <c:y val="-4.996341303246546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F6-4DF1-B345-4F3D83DBEB30}"/>
                </c:ext>
              </c:extLst>
            </c:dLbl>
            <c:dLbl>
              <c:idx val="2"/>
              <c:layout>
                <c:manualLayout>
                  <c:x val="-3.4641305612660489E-2"/>
                  <c:y val="-2.27924924793455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F6-4DF1-B345-4F3D83DBEB30}"/>
                </c:ext>
              </c:extLst>
            </c:dLbl>
            <c:dLbl>
              <c:idx val="3"/>
              <c:layout>
                <c:manualLayout>
                  <c:x val="6.6082677165354334E-2"/>
                  <c:y val="-9.49359884422707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F6-4DF1-B345-4F3D83DBEB30}"/>
                </c:ext>
              </c:extLst>
            </c:dLbl>
            <c:dLbl>
              <c:idx val="4"/>
              <c:layout>
                <c:manualLayout>
                  <c:x val="5.7076044373763624E-2"/>
                  <c:y val="-6.91494937239278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F6-4DF1-B345-4F3D83DBEB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MUY BAJA</c:v>
                </c:pt>
                <c:pt idx="1">
                  <c:v>BAJA</c:v>
                </c:pt>
                <c:pt idx="2">
                  <c:v>MEDIA</c:v>
                </c:pt>
                <c:pt idx="3">
                  <c:v>ALTA</c:v>
                </c:pt>
                <c:pt idx="4">
                  <c:v>MUY ALTA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0.5</c:v>
                </c:pt>
                <c:pt idx="1">
                  <c:v>2.5</c:v>
                </c:pt>
                <c:pt idx="2">
                  <c:v>23.8</c:v>
                </c:pt>
                <c:pt idx="3">
                  <c:v>47.3</c:v>
                </c:pt>
                <c:pt idx="4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6-4DF1-B345-4F3D83DBEB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02694686821789"/>
          <c:y val="0.27854560341723511"/>
          <c:w val="0.20020431799137964"/>
          <c:h val="0.45582865156993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F06F0-C5C6-4648-B1A9-222DE78D0AA5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B366A-8AC9-4F22-AD8C-2AAAB6291D3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315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Buenas tardes con todos, el día de hoy presentaremos el tema… como defensa de grado, bienvenidos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7042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En la siguiente tabla se han cruzado 2 preguntas, leer la una y la otra, en el resultado se evidencia que 161 encuestados………..percibiendo una calidad alta mas no una calidad excelente sobre los atractivos turísticos.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4454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El presente análisis es el más importante de la investigación, en el cual se plantean 2 hip, ………… para ello se ha utilizado la técnica de Estaninos……..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30425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El </a:t>
            </a:r>
            <a:r>
              <a:rPr lang="es-EC" dirty="0" err="1"/>
              <a:t>sig</a:t>
            </a:r>
            <a:r>
              <a:rPr lang="es-EC" dirty="0"/>
              <a:t> </a:t>
            </a:r>
            <a:r>
              <a:rPr lang="es-EC" dirty="0" err="1"/>
              <a:t>cap</a:t>
            </a:r>
            <a:r>
              <a:rPr lang="es-EC" dirty="0"/>
              <a:t> trata sobre el estudio técnico, en el cual hemos desarrollado una tabla que permite identificar los tipos de experiencia que debe tener un cliente</a:t>
            </a:r>
          </a:p>
          <a:p>
            <a:r>
              <a:rPr lang="es-EC" dirty="0"/>
              <a:t>En base a la fase de viaje en el que se encuentra, tomando en cuenta el modelo de marketing experiencial 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13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1162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14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753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Esta campaña desea generar un vínculo emocional con los turistas extranjeros desde el momento de su arribo al país, por medio de una experiencia única, </a:t>
            </a:r>
          </a:p>
          <a:p>
            <a:r>
              <a:rPr lang="es-EC" dirty="0"/>
              <a:t>La cual tiene 3 componentes: 1.-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15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22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Para iniciar es importante conocer los antecedentes.</a:t>
            </a:r>
          </a:p>
          <a:p>
            <a:r>
              <a:rPr lang="es-EC" dirty="0"/>
              <a:t>En la década de los 90s, investigadores como </a:t>
            </a:r>
            <a:r>
              <a:rPr lang="es-EC" dirty="0" err="1"/>
              <a:t>Smit</a:t>
            </a:r>
            <a:r>
              <a:rPr lang="es-EC" dirty="0"/>
              <a:t>, sugirieron integrar al factor emocional para establecer una relación entre la marca y el cliente por medio de la experiencia.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7016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En el desarrollo de la investigación, se utilizó teorías que sustentan el estudio de cada variable, tenemos:</a:t>
            </a:r>
          </a:p>
          <a:p>
            <a:r>
              <a:rPr lang="es-EC" dirty="0"/>
              <a:t>Marketing de </a:t>
            </a:r>
            <a:r>
              <a:rPr lang="es-EC" dirty="0" err="1"/>
              <a:t>exp</a:t>
            </a:r>
            <a:r>
              <a:rPr lang="es-EC" dirty="0"/>
              <a:t>: Dimensiones, cruce, que obtienes y q representa, ejemplo, explicar cada cuadrante.</a:t>
            </a:r>
          </a:p>
          <a:p>
            <a:r>
              <a:rPr lang="es-EC" dirty="0" err="1"/>
              <a:t>Satisf</a:t>
            </a:r>
            <a:r>
              <a:rPr lang="es-EC" dirty="0"/>
              <a:t> del cliente: La satisfacción se da por 2 cosas, el R y las </a:t>
            </a:r>
            <a:r>
              <a:rPr lang="es-EC" dirty="0" err="1"/>
              <a:t>Exp</a:t>
            </a:r>
            <a:r>
              <a:rPr lang="es-EC" dirty="0"/>
              <a:t>, explicar cada una, luego de la satisfacción puede haber Reclamos (explicar) o generarse una lealtad (explicar)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19270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err="1"/>
              <a:t>Tambien</a:t>
            </a:r>
            <a:r>
              <a:rPr lang="es-EC" dirty="0"/>
              <a:t> hemos sustentado la investigación con algunos </a:t>
            </a:r>
            <a:r>
              <a:rPr lang="es-EC" dirty="0" err="1"/>
              <a:t>papers</a:t>
            </a:r>
            <a:r>
              <a:rPr lang="es-EC" dirty="0"/>
              <a:t> internacionales, hemos escogido los más representativos. 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7036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Para realizar la fase cualitativa nos enfocamos en conocer…… para ello hemos detallado los componentes del estudio de mercado, </a:t>
            </a:r>
          </a:p>
          <a:p>
            <a:r>
              <a:rPr lang="es-EC" dirty="0"/>
              <a:t>En la muestra;  decir los destinos,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6278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9733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Luego de eso se procedió a realizar el diseño de la encuesta</a:t>
            </a:r>
          </a:p>
          <a:p>
            <a:r>
              <a:rPr lang="es-EC" dirty="0"/>
              <a:t>DISEÑO; Se </a:t>
            </a:r>
            <a:r>
              <a:rPr lang="es-EC" dirty="0" err="1"/>
              <a:t>vazó</a:t>
            </a:r>
            <a:r>
              <a:rPr lang="es-EC" dirty="0"/>
              <a:t> en la metodología aplicada por el Ministerio de Turismo de México, el cual ocupa el primer lugar en el sector turístico de la región , aplicando preguntas de tipo Likert.</a:t>
            </a:r>
          </a:p>
          <a:p>
            <a:r>
              <a:rPr lang="es-EC" dirty="0"/>
              <a:t>VALIDACIÓN: Todas las preguntas fueron validadas por expertos: El secretario general de Aviación Civil, Byron </a:t>
            </a:r>
            <a:r>
              <a:rPr lang="es-EC" dirty="0" err="1"/>
              <a:t>Ganchala</a:t>
            </a:r>
            <a:r>
              <a:rPr lang="es-EC" dirty="0"/>
              <a:t>, El economista Lorenzo Armijos y nuestro Tutor de tesis, el Ing. Farid Mantilla presente.</a:t>
            </a:r>
          </a:p>
          <a:p>
            <a:r>
              <a:rPr lang="es-EC" dirty="0"/>
              <a:t>PRUEBA PILOTO: A 30 Personas, tomar tiempos de respuesta, obtener comentarios, resultados, correcciones</a:t>
            </a:r>
          </a:p>
          <a:p>
            <a:r>
              <a:rPr lang="es-EC" dirty="0"/>
              <a:t>Diseño final: 19 preguntas, clasificadas por las 2 variables de estudio, la cual fue aplicada a la muestra final.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99540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err="1"/>
              <a:t>Despues</a:t>
            </a:r>
            <a:r>
              <a:rPr lang="es-EC" dirty="0"/>
              <a:t> del trabajo de campo, procedimos a realizar los análisis por medio del </a:t>
            </a:r>
            <a:r>
              <a:rPr lang="es-EC" dirty="0" err="1"/>
              <a:t>sofware</a:t>
            </a:r>
            <a:r>
              <a:rPr lang="es-EC" dirty="0"/>
              <a:t> SPSS, </a:t>
            </a:r>
          </a:p>
          <a:p>
            <a:r>
              <a:rPr lang="es-EC" dirty="0"/>
              <a:t>utilizando los métodos univariado y bivariado, que serán explicados a continuación.</a:t>
            </a:r>
          </a:p>
          <a:p>
            <a:r>
              <a:rPr lang="es-EC" dirty="0"/>
              <a:t>Cabe recalcar que se expondrán los análisis más representativos por motivos de tiempo.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59029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366A-8AC9-4F22-AD8C-2AAAB6291D3B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137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13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60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778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211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311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207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955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892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905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2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525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C0474-D192-429A-95ED-E13024D445EC}" type="datetimeFigureOut">
              <a:rPr lang="es-EC" smtClean="0"/>
              <a:t>28/4/2019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793DE-3D13-40A6-9D4C-6A1601CE94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355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331C9E6-8E10-41A3-A385-E8730FC51D79}"/>
              </a:ext>
            </a:extLst>
          </p:cNvPr>
          <p:cNvSpPr/>
          <p:nvPr/>
        </p:nvSpPr>
        <p:spPr>
          <a:xfrm>
            <a:off x="952333" y="1469115"/>
            <a:ext cx="108114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100" b="1" dirty="0"/>
              <a:t>DEPARTAMENTO DE CIENCIAS ECONÓMICAS, ADMINISTRATIVAS Y DE COMERCIO</a:t>
            </a:r>
          </a:p>
          <a:p>
            <a:pPr algn="ctr"/>
            <a:endParaRPr lang="es-MX" sz="2100" dirty="0"/>
          </a:p>
          <a:p>
            <a:pPr algn="ctr"/>
            <a:r>
              <a:rPr lang="es-MX" sz="2100" dirty="0"/>
              <a:t>CARRERA DE INGENIERÍA EN MERCADOTECNIA </a:t>
            </a:r>
          </a:p>
          <a:p>
            <a:pPr algn="ctr"/>
            <a:endParaRPr lang="es-MX" sz="2100" dirty="0"/>
          </a:p>
          <a:p>
            <a:pPr algn="ctr"/>
            <a:r>
              <a:rPr lang="es-MX" sz="2100" dirty="0"/>
              <a:t>TRABAJO DE TITULACIÓN PREVIO A LA OBTENCIÓN DEL TÍTULO DE INGENIERO EN MERCADOTECNIA</a:t>
            </a:r>
          </a:p>
          <a:p>
            <a:pPr algn="ctr"/>
            <a:endParaRPr lang="es-MX" sz="2100" dirty="0"/>
          </a:p>
          <a:p>
            <a:pPr algn="ctr"/>
            <a:r>
              <a:rPr lang="es-MX" sz="2100" b="1" dirty="0"/>
              <a:t>TEMA: </a:t>
            </a:r>
            <a:r>
              <a:rPr lang="es-MX" sz="2100" dirty="0"/>
              <a:t>INCIDENCIA DEL MARKETING EXPERIENCIAL EN LA SATISFACCIÓN DEL CLIENTE EN LOS 4 PRINCIPALES DESTINOS DEL ECUADOR PARA TURISMO RECEPTIVO.</a:t>
            </a:r>
          </a:p>
          <a:p>
            <a:pPr algn="ctr"/>
            <a:endParaRPr lang="es-MX" sz="2100" dirty="0"/>
          </a:p>
          <a:p>
            <a:pPr algn="ctr"/>
            <a:r>
              <a:rPr lang="es-MX" sz="2100" dirty="0"/>
              <a:t>AUTORES: </a:t>
            </a:r>
          </a:p>
          <a:p>
            <a:pPr algn="ctr"/>
            <a:r>
              <a:rPr lang="es-MX" sz="2100" dirty="0"/>
              <a:t>CONDE VEGA JONATHAN DARIO </a:t>
            </a:r>
          </a:p>
          <a:p>
            <a:pPr algn="ctr"/>
            <a:r>
              <a:rPr lang="es-MX" sz="2100" dirty="0"/>
              <a:t>MORALES IMBACUÁN CÉSAR DAVID</a:t>
            </a:r>
          </a:p>
          <a:p>
            <a:pPr algn="ctr"/>
            <a:r>
              <a:rPr lang="es-MX" sz="2100" dirty="0"/>
              <a:t>DIRECTOR: ING. MANTILLA VARGAS ALFREDO FARID</a:t>
            </a:r>
          </a:p>
          <a:p>
            <a:pPr algn="ctr"/>
            <a:r>
              <a:rPr lang="es-MX" sz="2100" dirty="0"/>
              <a:t>SANGOLQUÍ</a:t>
            </a:r>
          </a:p>
          <a:p>
            <a:pPr algn="ctr"/>
            <a:r>
              <a:rPr lang="es-MX" sz="2100" dirty="0"/>
              <a:t>2019</a:t>
            </a:r>
            <a:endParaRPr lang="es-EC" sz="2100" dirty="0"/>
          </a:p>
        </p:txBody>
      </p:sp>
      <p:pic>
        <p:nvPicPr>
          <p:cNvPr id="6" name="image4.png" descr="Resultado de imagen para espe">
            <a:extLst>
              <a:ext uri="{FF2B5EF4-FFF2-40B4-BE49-F238E27FC236}">
                <a16:creationId xmlns:a16="http://schemas.microsoft.com/office/drawing/2014/main" id="{9BCC6B2B-1D57-42D3-9CCF-FEBA1722521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083918" y="262889"/>
            <a:ext cx="3760671" cy="95230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58306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Análisis univariado</a:t>
            </a:r>
          </a:p>
        </p:txBody>
      </p:sp>
      <p:graphicFrame>
        <p:nvGraphicFramePr>
          <p:cNvPr id="16" name="Marcador de contenido 15">
            <a:extLst>
              <a:ext uri="{FF2B5EF4-FFF2-40B4-BE49-F238E27FC236}">
                <a16:creationId xmlns:a16="http://schemas.microsoft.com/office/drawing/2014/main" id="{8E226C0E-F710-446A-9370-F6AA3A80851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5859927"/>
              </p:ext>
            </p:extLst>
          </p:nvPr>
        </p:nvGraphicFramePr>
        <p:xfrm>
          <a:off x="210961" y="1535113"/>
          <a:ext cx="6370462" cy="486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DD448EF8-B88C-41CB-B12F-339DA852C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49218" y="1169194"/>
            <a:ext cx="5157787" cy="639762"/>
          </a:xfrm>
        </p:spPr>
        <p:txBody>
          <a:bodyPr/>
          <a:lstStyle/>
          <a:p>
            <a:r>
              <a:rPr lang="es-EC" dirty="0"/>
              <a:t>Análisis</a:t>
            </a:r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3A5701EE-FFA4-43B0-BC25-87E10D206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49218" y="2124635"/>
            <a:ext cx="4198232" cy="4129409"/>
          </a:xfrm>
        </p:spPr>
        <p:txBody>
          <a:bodyPr>
            <a:normAutofit fontScale="92500" lnSpcReduction="10000"/>
          </a:bodyPr>
          <a:lstStyle/>
          <a:p>
            <a:r>
              <a:rPr lang="es-EC" sz="2600" dirty="0"/>
              <a:t>Ejecutivo</a:t>
            </a:r>
          </a:p>
          <a:p>
            <a:pPr marL="0" indent="0">
              <a:buNone/>
            </a:pPr>
            <a:r>
              <a:rPr lang="es-EC" sz="2600" dirty="0"/>
              <a:t>El 47% de los encuestados percibió una calidad alta en los atractivos turísticos.</a:t>
            </a:r>
          </a:p>
          <a:p>
            <a:endParaRPr lang="es-EC" sz="2600" dirty="0"/>
          </a:p>
          <a:p>
            <a:r>
              <a:rPr lang="es-EC" sz="2600" dirty="0"/>
              <a:t>Comparativo</a:t>
            </a:r>
          </a:p>
          <a:p>
            <a:pPr marL="0" indent="0">
              <a:buNone/>
            </a:pPr>
            <a:r>
              <a:rPr lang="es-MX" sz="2600" dirty="0"/>
              <a:t>Ecuador se ubicaba en el puesto 8 de 20 en Latinoamérica en cuanto a competitividad en el área de turismo.</a:t>
            </a:r>
          </a:p>
          <a:p>
            <a:pPr marL="0" indent="0">
              <a:buNone/>
            </a:pPr>
            <a:r>
              <a:rPr lang="es-EC" sz="1200" dirty="0"/>
              <a:t>		(Word </a:t>
            </a:r>
            <a:r>
              <a:rPr lang="es-EC" sz="1200" dirty="0" err="1"/>
              <a:t>Economic</a:t>
            </a:r>
            <a:r>
              <a:rPr lang="es-EC" sz="1200" dirty="0"/>
              <a:t> </a:t>
            </a:r>
            <a:r>
              <a:rPr lang="es-EC" sz="1200" dirty="0" err="1"/>
              <a:t>Fourum</a:t>
            </a:r>
            <a:r>
              <a:rPr lang="es-EC" sz="1200" dirty="0"/>
              <a:t>, 2017).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4F2B00A-2F64-4412-A4DE-A56B69E1A265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</a:t>
            </a:r>
          </a:p>
        </p:txBody>
      </p:sp>
    </p:spTree>
    <p:extLst>
      <p:ext uri="{BB962C8B-B14F-4D97-AF65-F5344CB8AC3E}">
        <p14:creationId xmlns:p14="http://schemas.microsoft.com/office/powerpoint/2010/main" val="750245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665368" cy="1012741"/>
          </a:xfrm>
        </p:spPr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Análisis bivariado – Tabla cruzada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78B807F-2C9A-4520-9020-5A96372081F1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</a:t>
            </a:r>
          </a:p>
        </p:txBody>
      </p:sp>
      <p:sp>
        <p:nvSpPr>
          <p:cNvPr id="8" name="Marcador de contenido 12">
            <a:extLst>
              <a:ext uri="{FF2B5EF4-FFF2-40B4-BE49-F238E27FC236}">
                <a16:creationId xmlns:a16="http://schemas.microsoft.com/office/drawing/2014/main" id="{0E07CC1A-19E3-4609-8B08-E3F753AB461A}"/>
              </a:ext>
            </a:extLst>
          </p:cNvPr>
          <p:cNvSpPr txBox="1">
            <a:spLocks/>
          </p:cNvSpPr>
          <p:nvPr/>
        </p:nvSpPr>
        <p:spPr>
          <a:xfrm>
            <a:off x="838200" y="5184608"/>
            <a:ext cx="10529711" cy="11966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600" dirty="0"/>
              <a:t>Ejecutivo</a:t>
            </a:r>
          </a:p>
          <a:p>
            <a:pPr marL="0" indent="0">
              <a:buNone/>
            </a:pPr>
            <a:r>
              <a:rPr lang="es-MX" sz="2600" dirty="0"/>
              <a:t>161 encuestados estuvieron de acuerdo en que los sitios de entretenimiento son interesantes, calificándolos con una calidad alta. </a:t>
            </a:r>
            <a:endParaRPr lang="es-EC" sz="26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B729BDC-EE91-436D-A02C-A1DC2CC99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66" y="1165365"/>
            <a:ext cx="10783963" cy="3711435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80B52CBA-DEC5-4C2D-80F4-8155790C9D11}"/>
              </a:ext>
            </a:extLst>
          </p:cNvPr>
          <p:cNvSpPr/>
          <p:nvPr/>
        </p:nvSpPr>
        <p:spPr>
          <a:xfrm>
            <a:off x="8525339" y="3719476"/>
            <a:ext cx="812800" cy="4741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1273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Análisis bivariado – Chi cuadrado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A86BB16B-BF8F-48B8-93C7-DE734B290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9663" y="3334567"/>
            <a:ext cx="5157787" cy="639762"/>
          </a:xfrm>
        </p:spPr>
        <p:txBody>
          <a:bodyPr/>
          <a:lstStyle/>
          <a:p>
            <a:r>
              <a:rPr lang="es-EC" dirty="0"/>
              <a:t>Técnica de Estaninos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4573F304-ADFE-413D-AD21-A915DC143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2363" y="4011438"/>
            <a:ext cx="5157787" cy="1928459"/>
          </a:xfrm>
        </p:spPr>
        <p:txBody>
          <a:bodyPr>
            <a:normAutofit fontScale="92500" lnSpcReduction="10000"/>
          </a:bodyPr>
          <a:lstStyle/>
          <a:p>
            <a:r>
              <a:rPr lang="es-EC" dirty="0"/>
              <a:t>Creación de variables Experiencia y Satisfacción</a:t>
            </a:r>
          </a:p>
          <a:p>
            <a:r>
              <a:rPr lang="es-EC" dirty="0"/>
              <a:t>Clasificación por rangos</a:t>
            </a:r>
          </a:p>
          <a:p>
            <a:r>
              <a:rPr lang="es-EC" dirty="0"/>
              <a:t>Cruce de variables por Chi cuadrado</a:t>
            </a:r>
          </a:p>
          <a:p>
            <a:r>
              <a:rPr lang="es-EC" dirty="0"/>
              <a:t>Confirmación de la Hipótesis alternativa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78B807F-2C9A-4520-9020-5A96372081F1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6770FF3-47BE-42A0-8385-D4BCB6A81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266" y="1417638"/>
            <a:ext cx="4980487" cy="188418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D600A85-389B-4738-8195-3707BA26C6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850" y="3301821"/>
            <a:ext cx="4915998" cy="2636135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1A135AC8-A836-4802-A315-9929F4F253C1}"/>
              </a:ext>
            </a:extLst>
          </p:cNvPr>
          <p:cNvSpPr/>
          <p:nvPr/>
        </p:nvSpPr>
        <p:spPr>
          <a:xfrm>
            <a:off x="6096000" y="1449227"/>
            <a:ext cx="59153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 (Hipótesis nula): </a:t>
            </a: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existe relación entre las variables Marketing de Experiencias y Satisfacción del cliente. </a:t>
            </a:r>
          </a:p>
          <a:p>
            <a:pPr indent="180340">
              <a:spcAft>
                <a:spcPts val="0"/>
              </a:spcAft>
            </a:pP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>
              <a:spcAft>
                <a:spcPts val="0"/>
              </a:spcAft>
            </a:pP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H1 (Hipótesis alternativa): </a:t>
            </a: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 existe relación entre las variables Marketing de Experiencias y Satisfacción del cliente. </a:t>
            </a:r>
          </a:p>
        </p:txBody>
      </p:sp>
    </p:spTree>
    <p:extLst>
      <p:ext uri="{BB962C8B-B14F-4D97-AF65-F5344CB8AC3E}">
        <p14:creationId xmlns:p14="http://schemas.microsoft.com/office/powerpoint/2010/main" val="305108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5598695" cy="1012741"/>
          </a:xfrm>
        </p:spPr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Estudio técnico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FE20F0D-1972-4754-860D-2F0954F9B2B7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III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25C4284-11F8-4A7A-9DD8-FDF7CD36A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554" y="1521399"/>
            <a:ext cx="10712891" cy="406494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EA035EF-C0B9-4D37-A0BD-91353532F18B}"/>
              </a:ext>
            </a:extLst>
          </p:cNvPr>
          <p:cNvSpPr txBox="1"/>
          <p:nvPr/>
        </p:nvSpPr>
        <p:spPr>
          <a:xfrm>
            <a:off x="739554" y="5651087"/>
            <a:ext cx="592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/>
              <a:t>Elaboración propia</a:t>
            </a:r>
          </a:p>
        </p:txBody>
      </p:sp>
    </p:spTree>
    <p:extLst>
      <p:ext uri="{BB962C8B-B14F-4D97-AF65-F5344CB8AC3E}">
        <p14:creationId xmlns:p14="http://schemas.microsoft.com/office/powerpoint/2010/main" val="1324514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Estrategia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06BE0BCD-C6E4-4A47-B874-32F8C1674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0133" y="1140178"/>
            <a:ext cx="3856756" cy="1038754"/>
          </a:xfrm>
        </p:spPr>
        <p:txBody>
          <a:bodyPr>
            <a:normAutofit/>
          </a:bodyPr>
          <a:lstStyle/>
          <a:p>
            <a:r>
              <a:rPr lang="es-EC" dirty="0"/>
              <a:t>Crecimiento Intensivo de desarrollo de servicios.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CA64D4AB-DA97-4362-93DA-308D152FD3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70133" y="2438400"/>
            <a:ext cx="4777317" cy="3733800"/>
          </a:xfrm>
        </p:spPr>
        <p:txBody>
          <a:bodyPr>
            <a:normAutofit/>
          </a:bodyPr>
          <a:lstStyle/>
          <a:p>
            <a:endParaRPr lang="es-ES" dirty="0"/>
          </a:p>
          <a:p>
            <a:r>
              <a:rPr lang="es-ES" dirty="0"/>
              <a:t>Impulsar los mercados actuales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Crear nuevos servicios</a:t>
            </a:r>
          </a:p>
          <a:p>
            <a:endParaRPr lang="es-ES" dirty="0"/>
          </a:p>
          <a:p>
            <a:r>
              <a:rPr lang="es-ES" dirty="0"/>
              <a:t>Aprovechar el posicionamiento </a:t>
            </a: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262DB20-EA5B-4E74-A733-0BE28E2CD4A9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IV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593132DA-9AA0-4B0D-98C6-BB5FC11BBF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98"/>
          <a:stretch/>
        </p:blipFill>
        <p:spPr>
          <a:xfrm>
            <a:off x="666045" y="1140178"/>
            <a:ext cx="5739494" cy="540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59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378"/>
            <a:ext cx="10515600" cy="1143000"/>
          </a:xfrm>
        </p:spPr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Propuesta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85ED2E99-9444-492A-AB45-5B0F59939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139" y="2051136"/>
            <a:ext cx="5156200" cy="639762"/>
          </a:xfrm>
        </p:spPr>
        <p:txBody>
          <a:bodyPr>
            <a:normAutofit/>
          </a:bodyPr>
          <a:lstStyle/>
          <a:p>
            <a:r>
              <a:rPr lang="es-EC" dirty="0"/>
              <a:t>Componentes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04A55B72-55F2-48B3-AB1D-D891D30F7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7628" y="2801759"/>
            <a:ext cx="5156200" cy="3760257"/>
          </a:xfrm>
        </p:spPr>
        <p:txBody>
          <a:bodyPr>
            <a:normAutofit/>
          </a:bodyPr>
          <a:lstStyle/>
          <a:p>
            <a:r>
              <a:rPr lang="es-ES" dirty="0"/>
              <a:t>Pasaporte de los 4 mundos.</a:t>
            </a:r>
          </a:p>
          <a:p>
            <a:endParaRPr lang="es-EC" dirty="0"/>
          </a:p>
          <a:p>
            <a:r>
              <a:rPr lang="es-ES" dirty="0"/>
              <a:t>Creación de una oficina de información por cada destino turístico.</a:t>
            </a:r>
          </a:p>
          <a:p>
            <a:endParaRPr lang="es-EC" dirty="0"/>
          </a:p>
          <a:p>
            <a:r>
              <a:rPr lang="es-ES" dirty="0"/>
              <a:t>Capacitación de guías de turismo enfocados en brindar un servicio experiencial.</a:t>
            </a: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8ABB2F2-9B13-4496-AAEC-33D008E7AEF3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IV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4E36CD1-4769-49E5-9025-2148E124874E}"/>
              </a:ext>
            </a:extLst>
          </p:cNvPr>
          <p:cNvSpPr txBox="1">
            <a:spLocks/>
          </p:cNvSpPr>
          <p:nvPr/>
        </p:nvSpPr>
        <p:spPr>
          <a:xfrm>
            <a:off x="838200" y="1172280"/>
            <a:ext cx="10050639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900" dirty="0">
                <a:ln w="0"/>
                <a:solidFill>
                  <a:schemeClr val="accent5">
                    <a:lumMod val="50000"/>
                  </a:schemeClr>
                </a:solidFill>
              </a:rPr>
              <a:t>Campaña de marketing experiencial para los turistas que permita su interacción con el destino Ecuador.</a:t>
            </a:r>
          </a:p>
          <a:p>
            <a:endParaRPr lang="es-EC" sz="1400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Marcador de texto 7">
            <a:extLst>
              <a:ext uri="{FF2B5EF4-FFF2-40B4-BE49-F238E27FC236}">
                <a16:creationId xmlns:a16="http://schemas.microsoft.com/office/drawing/2014/main" id="{99543158-8205-44B9-8957-A93C95D0B8DE}"/>
              </a:ext>
            </a:extLst>
          </p:cNvPr>
          <p:cNvSpPr txBox="1">
            <a:spLocks/>
          </p:cNvSpPr>
          <p:nvPr/>
        </p:nvSpPr>
        <p:spPr>
          <a:xfrm>
            <a:off x="6295673" y="2249660"/>
            <a:ext cx="51562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C" dirty="0"/>
          </a:p>
        </p:txBody>
      </p:sp>
      <p:sp>
        <p:nvSpPr>
          <p:cNvPr id="14" name="Marcador de contenido 8">
            <a:extLst>
              <a:ext uri="{FF2B5EF4-FFF2-40B4-BE49-F238E27FC236}">
                <a16:creationId xmlns:a16="http://schemas.microsoft.com/office/drawing/2014/main" id="{1F0D4B5D-151B-4413-B96B-1DE2952D59C7}"/>
              </a:ext>
            </a:extLst>
          </p:cNvPr>
          <p:cNvSpPr txBox="1">
            <a:spLocks/>
          </p:cNvSpPr>
          <p:nvPr/>
        </p:nvSpPr>
        <p:spPr>
          <a:xfrm>
            <a:off x="6295673" y="2889422"/>
            <a:ext cx="5156200" cy="322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C" dirty="0"/>
          </a:p>
        </p:txBody>
      </p:sp>
      <p:pic>
        <p:nvPicPr>
          <p:cNvPr id="5124" name="Picture 4" descr="Resultado de imagen para 4 mundos ecuador">
            <a:extLst>
              <a:ext uri="{FF2B5EF4-FFF2-40B4-BE49-F238E27FC236}">
                <a16:creationId xmlns:a16="http://schemas.microsoft.com/office/drawing/2014/main" id="{FA74C127-A073-4D36-946B-9B60A4CAC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073" y="2426140"/>
            <a:ext cx="5563539" cy="393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700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Conclusiones y recomendaciones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90364AD-B467-40E2-9083-2A064811AA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Conclusión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FC32AFEF-CA12-434A-8781-D1FA131609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La creación del marketing de </a:t>
            </a:r>
            <a:r>
              <a:rPr lang="es-ES"/>
              <a:t>experiencia da </a:t>
            </a:r>
            <a:r>
              <a:rPr lang="es-ES" dirty="0"/>
              <a:t>un </a:t>
            </a:r>
            <a:r>
              <a:rPr lang="es-ES"/>
              <a:t>giro al marketing </a:t>
            </a:r>
            <a:r>
              <a:rPr lang="es-ES" dirty="0"/>
              <a:t>tradicional mediante el contacto con los clientes por medio de los sentidos</a:t>
            </a:r>
          </a:p>
          <a:p>
            <a:endParaRPr lang="es-ES" dirty="0"/>
          </a:p>
          <a:p>
            <a:r>
              <a:rPr lang="es-MX" dirty="0"/>
              <a:t>A los turistas les emociona mucho aprender sobre la cultura y tradiciones debido a que existe una gran diversidad de estas en el territorio ecuatoriano.</a:t>
            </a:r>
            <a:endParaRPr lang="es-ES" dirty="0"/>
          </a:p>
          <a:p>
            <a:endParaRPr lang="es-EC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06142DE-1F8E-4606-9EFF-F70D6A1CC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C" dirty="0"/>
              <a:t>Recomendación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FE6D0447-E10E-47FE-B026-582E2952F2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C" dirty="0"/>
              <a:t>El modelo de “Experiencias determinantes en el cliente” nos permite vincular los atractivos del Ecuador con el turista.</a:t>
            </a:r>
          </a:p>
          <a:p>
            <a:endParaRPr lang="es-EC" dirty="0"/>
          </a:p>
          <a:p>
            <a:r>
              <a:rPr lang="es-ES" dirty="0"/>
              <a:t>Enfocar los esfuerzos de Marketing para generar experiencias únicas en el ámbito cultural con la finalidad de posicionar al Ecuador como un destino turístico reconocido por sus tradiciones.</a:t>
            </a:r>
            <a:endParaRPr lang="es-EC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909D554-F8DC-4FBF-922D-54AB32B04178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V</a:t>
            </a:r>
          </a:p>
        </p:txBody>
      </p:sp>
    </p:spTree>
    <p:extLst>
      <p:ext uri="{BB962C8B-B14F-4D97-AF65-F5344CB8AC3E}">
        <p14:creationId xmlns:p14="http://schemas.microsoft.com/office/powerpoint/2010/main" val="3251056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Conclusiones y recomendaciones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90364AD-B467-40E2-9083-2A064811AA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Conclusión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FC32AFEF-CA12-434A-8781-D1FA131609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De acuerdo a los resultados la aplicación del Marketing de Experiencias en el turismo receptivo causó una percepción de alta satisfacción en los turistas.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Al cruzar las etapas de viaje con el modelo de marketing de experiencias se obtuvo una tabla para identificar el tipo de experiencias para cada etapa.</a:t>
            </a:r>
            <a:endParaRPr lang="es-EC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06142DE-1F8E-4606-9EFF-F70D6A1CC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535113"/>
            <a:ext cx="5157787" cy="639762"/>
          </a:xfrm>
        </p:spPr>
        <p:txBody>
          <a:bodyPr/>
          <a:lstStyle/>
          <a:p>
            <a:r>
              <a:rPr lang="es-EC" dirty="0"/>
              <a:t>Recomendación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FE6D0447-E10E-47FE-B026-582E2952F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2" y="2174875"/>
            <a:ext cx="5141912" cy="3997325"/>
          </a:xfrm>
        </p:spPr>
        <p:txBody>
          <a:bodyPr>
            <a:normAutofit lnSpcReduction="10000"/>
          </a:bodyPr>
          <a:lstStyle/>
          <a:p>
            <a:r>
              <a:rPr lang="es-ES" dirty="0"/>
              <a:t>Mejorar las experiencias en cada una de las etapas del viaje que atraviesa el turista con el objetivo de llegar a la satisfacción total.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r>
              <a:rPr lang="es-ES" dirty="0"/>
              <a:t>Es importante crear un proceso de experiencia para cada destino turístico, de este modo se logra que el turista se sienta involucrado con el destino. </a:t>
            </a:r>
            <a:endParaRPr lang="es-EC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909D554-F8DC-4FBF-922D-54AB32B04178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V</a:t>
            </a:r>
          </a:p>
        </p:txBody>
      </p:sp>
    </p:spTree>
    <p:extLst>
      <p:ext uri="{BB962C8B-B14F-4D97-AF65-F5344CB8AC3E}">
        <p14:creationId xmlns:p14="http://schemas.microsoft.com/office/powerpoint/2010/main" val="2601090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Conclusiones y recomendaciones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90364AD-B467-40E2-9083-2A064811A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772180"/>
            <a:ext cx="5156200" cy="639762"/>
          </a:xfrm>
        </p:spPr>
        <p:txBody>
          <a:bodyPr/>
          <a:lstStyle/>
          <a:p>
            <a:r>
              <a:rPr lang="es-EC" dirty="0"/>
              <a:t>Conclusión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FC32AFEF-CA12-434A-8781-D1FA13160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1850" y="2968977"/>
            <a:ext cx="5156200" cy="3203223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La aplicación de la estrategia de crecimiento intensivo permitió desarrollar una propuesta para que el sector turístico pueda desarrollar servicios basados en las fortalezas que tiene el país. </a:t>
            </a:r>
          </a:p>
          <a:p>
            <a:pPr lvl="0"/>
            <a:endParaRPr lang="es-EC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06142DE-1F8E-4606-9EFF-F70D6A1CC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772180"/>
            <a:ext cx="5157787" cy="639762"/>
          </a:xfrm>
        </p:spPr>
        <p:txBody>
          <a:bodyPr/>
          <a:lstStyle/>
          <a:p>
            <a:r>
              <a:rPr lang="es-EC" dirty="0"/>
              <a:t>Recomendación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FE6D0447-E10E-47FE-B026-582E2952F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2" y="2968977"/>
            <a:ext cx="5141912" cy="3203224"/>
          </a:xfrm>
        </p:spPr>
        <p:txBody>
          <a:bodyPr>
            <a:normAutofit/>
          </a:bodyPr>
          <a:lstStyle/>
          <a:p>
            <a:r>
              <a:rPr lang="es-ES" dirty="0"/>
              <a:t>Es necesario el uso de la estrategia de mercado de crecimiento intensivo ya que permite desarrollar nuevos servicios para los sectores involucrados en el turismo generando nuevas experiencias.</a:t>
            </a:r>
            <a:endParaRPr lang="es-EC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909D554-F8DC-4FBF-922D-54AB32B04178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V</a:t>
            </a:r>
          </a:p>
        </p:txBody>
      </p:sp>
    </p:spTree>
    <p:extLst>
      <p:ext uri="{BB962C8B-B14F-4D97-AF65-F5344CB8AC3E}">
        <p14:creationId xmlns:p14="http://schemas.microsoft.com/office/powerpoint/2010/main" val="402755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A73FEC41-FDE2-4E0A-B8D9-CFA890274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0378"/>
            <a:ext cx="9144000" cy="2796822"/>
          </a:xfrm>
        </p:spPr>
        <p:txBody>
          <a:bodyPr>
            <a:normAutofit/>
          </a:bodyPr>
          <a:lstStyle/>
          <a:p>
            <a:r>
              <a:rPr lang="es-EC" sz="1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GRACIAS </a:t>
            </a:r>
          </a:p>
        </p:txBody>
      </p:sp>
    </p:spTree>
    <p:extLst>
      <p:ext uri="{BB962C8B-B14F-4D97-AF65-F5344CB8AC3E}">
        <p14:creationId xmlns:p14="http://schemas.microsoft.com/office/powerpoint/2010/main" val="249864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5598695" cy="1012741"/>
          </a:xfrm>
        </p:spPr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Antecedentes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7C40223-A68E-4702-B66F-B160C77D8E07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D605F4B6-B88D-4EC6-9486-3D147F431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84" y="1949803"/>
            <a:ext cx="10515600" cy="4351337"/>
          </a:xfrm>
        </p:spPr>
        <p:txBody>
          <a:bodyPr/>
          <a:lstStyle/>
          <a:p>
            <a:r>
              <a:rPr lang="es-EC" dirty="0"/>
              <a:t>Desarrollo del Marketing Tradicional al Experiencial</a:t>
            </a:r>
          </a:p>
          <a:p>
            <a:endParaRPr lang="es-EC" dirty="0"/>
          </a:p>
          <a:p>
            <a:r>
              <a:rPr lang="es-EC" dirty="0"/>
              <a:t>Las organizaciones buscan mejorar la satisfacción del cliente</a:t>
            </a:r>
          </a:p>
          <a:p>
            <a:pPr marL="0" indent="0">
              <a:buNone/>
            </a:pPr>
            <a:endParaRPr lang="es-EC" dirty="0"/>
          </a:p>
          <a:p>
            <a:r>
              <a:rPr lang="es-EC" dirty="0"/>
              <a:t>El turismo en el Ecuador mantiene un crecimiento constante</a:t>
            </a:r>
          </a:p>
        </p:txBody>
      </p:sp>
    </p:spTree>
    <p:extLst>
      <p:ext uri="{BB962C8B-B14F-4D97-AF65-F5344CB8AC3E}">
        <p14:creationId xmlns:p14="http://schemas.microsoft.com/office/powerpoint/2010/main" val="238058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775229"/>
          </a:xfrm>
        </p:spPr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Teorías de soporte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0E66229C-6473-4D87-8AD4-09B5E730D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1066634"/>
            <a:ext cx="5156200" cy="639762"/>
          </a:xfrm>
        </p:spPr>
        <p:txBody>
          <a:bodyPr/>
          <a:lstStyle/>
          <a:p>
            <a:r>
              <a:rPr lang="es-EC" dirty="0"/>
              <a:t>Marketing de experiencias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A13AAA-ABBC-4D79-B0E6-88B3DCEBE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1850" y="1713804"/>
            <a:ext cx="5156200" cy="4201783"/>
          </a:xfrm>
        </p:spPr>
        <p:txBody>
          <a:bodyPr/>
          <a:lstStyle/>
          <a:p>
            <a:r>
              <a:rPr lang="es-EC" dirty="0"/>
              <a:t>Experiencias determinantes en el cliente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endParaRPr lang="es-EC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9A5C662-61A2-4C61-AF5E-D0C658410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9661" y="1074042"/>
            <a:ext cx="5157787" cy="639762"/>
          </a:xfrm>
        </p:spPr>
        <p:txBody>
          <a:bodyPr/>
          <a:lstStyle/>
          <a:p>
            <a:r>
              <a:rPr lang="es-EC" dirty="0"/>
              <a:t>Satisfacción del cliente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8ED25D53-6657-4570-A6D3-33665D6C6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9661" y="1918262"/>
            <a:ext cx="5157787" cy="3997325"/>
          </a:xfrm>
        </p:spPr>
        <p:txBody>
          <a:bodyPr/>
          <a:lstStyle/>
          <a:p>
            <a:r>
              <a:rPr lang="es-EC" dirty="0"/>
              <a:t>Modelo sueco de satisfacción del cliente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93148CD-CC93-47C8-AA4E-2FFFD5FD02A8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083B3DD-FC19-469E-AE89-99B4A10547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84"/>
          <a:stretch/>
        </p:blipFill>
        <p:spPr>
          <a:xfrm>
            <a:off x="649579" y="2582200"/>
            <a:ext cx="5324178" cy="399732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3C02635-C4AB-4E4A-9CB0-715404C980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18" b="6042"/>
          <a:stretch/>
        </p:blipFill>
        <p:spPr>
          <a:xfrm>
            <a:off x="6203952" y="2879372"/>
            <a:ext cx="5359400" cy="303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7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0E66229C-6473-4D87-8AD4-09B5E730D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6139" y="1631399"/>
            <a:ext cx="5156200" cy="639762"/>
          </a:xfrm>
        </p:spPr>
        <p:txBody>
          <a:bodyPr/>
          <a:lstStyle/>
          <a:p>
            <a:r>
              <a:rPr lang="es-EC" dirty="0"/>
              <a:t>Marketing de experiencias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A13AAA-ABBC-4D79-B0E6-88B3DCEBE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1850" y="2428413"/>
            <a:ext cx="4981928" cy="3997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Fernández, E. (2015) México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r>
              <a:rPr lang="es-EC" dirty="0"/>
              <a:t>“Generar un valor de la marca, es generar un vínculo con el cliente”</a:t>
            </a:r>
          </a:p>
          <a:p>
            <a:endParaRPr lang="es-EC" dirty="0"/>
          </a:p>
          <a:p>
            <a:r>
              <a:rPr lang="es-EC" dirty="0"/>
              <a:t>Las organizaciones con reconocimiento, generan marketing mediante las experiencias</a:t>
            </a:r>
          </a:p>
          <a:p>
            <a:pPr marL="0" indent="0">
              <a:buNone/>
            </a:pPr>
            <a:endParaRPr lang="es-EC" dirty="0"/>
          </a:p>
          <a:p>
            <a:endParaRPr lang="es-EC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9A5C662-61A2-4C61-AF5E-D0C658410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8074" y="1643994"/>
            <a:ext cx="5157787" cy="639762"/>
          </a:xfrm>
        </p:spPr>
        <p:txBody>
          <a:bodyPr/>
          <a:lstStyle/>
          <a:p>
            <a:r>
              <a:rPr lang="es-EC" dirty="0"/>
              <a:t>Satisfacción del cliente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8ED25D53-6657-4570-A6D3-33665D6C6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8074" y="2428413"/>
            <a:ext cx="5157787" cy="3997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Pasquotto, R. (2013) Colombia 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r>
              <a:rPr lang="es-MX" dirty="0"/>
              <a:t>Se identificaron los elementos que influyen en el nivel de satisfacción de los consumidores de servicios turísticos.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	Accesibilidad</a:t>
            </a:r>
          </a:p>
          <a:p>
            <a:pPr marL="0" indent="0">
              <a:buNone/>
            </a:pPr>
            <a:r>
              <a:rPr lang="es-MX" dirty="0"/>
              <a:t>	Actividades</a:t>
            </a:r>
          </a:p>
          <a:p>
            <a:pPr marL="0" indent="0">
              <a:buNone/>
            </a:pPr>
            <a:r>
              <a:rPr lang="es-MX" dirty="0"/>
              <a:t>	Infraestructura</a:t>
            </a:r>
          </a:p>
          <a:p>
            <a:pPr marL="0" indent="0">
              <a:buNone/>
            </a:pPr>
            <a:r>
              <a:rPr lang="es-MX" dirty="0"/>
              <a:t> </a:t>
            </a:r>
            <a:endParaRPr lang="es-EC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93148CD-CC93-47C8-AA4E-2FFFD5FD02A8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6B2645-5689-46E9-AAF0-341EC6E8E255}"/>
              </a:ext>
            </a:extLst>
          </p:cNvPr>
          <p:cNvSpPr txBox="1">
            <a:spLocks/>
          </p:cNvSpPr>
          <p:nvPr/>
        </p:nvSpPr>
        <p:spPr>
          <a:xfrm>
            <a:off x="831850" y="274638"/>
            <a:ext cx="10515600" cy="775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Marco referencial</a:t>
            </a:r>
          </a:p>
        </p:txBody>
      </p:sp>
    </p:spTree>
    <p:extLst>
      <p:ext uri="{BB962C8B-B14F-4D97-AF65-F5344CB8AC3E}">
        <p14:creationId xmlns:p14="http://schemas.microsoft.com/office/powerpoint/2010/main" val="227441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Fase cualitativa 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C002F7DC-6BE1-4BCD-88B1-014FBF7B2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48424"/>
            <a:ext cx="5156200" cy="639762"/>
          </a:xfrm>
        </p:spPr>
        <p:txBody>
          <a:bodyPr/>
          <a:lstStyle/>
          <a:p>
            <a:r>
              <a:rPr lang="es-EC" dirty="0"/>
              <a:t>Propósito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A13AAA-ABBC-4D79-B0E6-88B3DCEBE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4550" y="1978030"/>
            <a:ext cx="3728861" cy="3541889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Conocer de qué manera influye la aplicación del marketing experiencial en la satisfacción del cliente de los destinos de turismo receptivo del país</a:t>
            </a: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FB0A585-7698-4F77-B640-04CBA509B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60974" y="1154953"/>
            <a:ext cx="5157787" cy="639762"/>
          </a:xfrm>
        </p:spPr>
        <p:txBody>
          <a:bodyPr/>
          <a:lstStyle/>
          <a:p>
            <a:r>
              <a:rPr lang="es-EC" dirty="0"/>
              <a:t>Estudio de mercado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0C1F5EF-C8FA-44B1-B35D-CB222149555C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E74F840-EA06-4AAD-9F53-826DC519B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844590"/>
              </p:ext>
            </p:extLst>
          </p:nvPr>
        </p:nvGraphicFramePr>
        <p:xfrm>
          <a:off x="5162574" y="2168305"/>
          <a:ext cx="6388075" cy="4064891"/>
        </p:xfrm>
        <a:graphic>
          <a:graphicData uri="http://schemas.openxmlformats.org/drawingml/2006/table">
            <a:tbl>
              <a:tblPr firstRow="1" firstCol="1">
                <a:tableStyleId>{616DA210-FB5B-4158-B5E0-FEB733F419BA}</a:tableStyleId>
              </a:tblPr>
              <a:tblGrid>
                <a:gridCol w="1976941">
                  <a:extLst>
                    <a:ext uri="{9D8B030D-6E8A-4147-A177-3AD203B41FA5}">
                      <a16:colId xmlns:a16="http://schemas.microsoft.com/office/drawing/2014/main" val="957589905"/>
                    </a:ext>
                  </a:extLst>
                </a:gridCol>
                <a:gridCol w="4411134">
                  <a:extLst>
                    <a:ext uri="{9D8B030D-6E8A-4147-A177-3AD203B41FA5}">
                      <a16:colId xmlns:a16="http://schemas.microsoft.com/office/drawing/2014/main" val="3438051652"/>
                    </a:ext>
                  </a:extLst>
                </a:gridCol>
              </a:tblGrid>
              <a:tr h="7604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Población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Turistas nacionales y extranjeros que desarrollan turismo en el Ecuador.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0818096"/>
                  </a:ext>
                </a:extLst>
              </a:tr>
              <a:tr h="86225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Muestra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 Turistas de los 4 principales destinos con turismo receptivo del Ecuador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2998145"/>
                  </a:ext>
                </a:extLst>
              </a:tr>
              <a:tr h="44044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Marco muestral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Listado de turistas en el Ecuador obtenido del Ministerio de Turismo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562693"/>
                  </a:ext>
                </a:extLst>
              </a:tr>
              <a:tr h="40370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Unidad muestral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Plazas turísticas principales de cada destino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6700353"/>
                  </a:ext>
                </a:extLst>
              </a:tr>
              <a:tr h="49612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Unidad de análisis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Encuesta y observación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0937426"/>
                  </a:ext>
                </a:extLst>
              </a:tr>
              <a:tr h="87454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Unidad de observación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340" algn="ctr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Atracciones turísticas zonales</a:t>
                      </a:r>
                      <a:endParaRPr lang="es-EC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89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58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Fase metodológica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95517788-A66B-49E9-A43B-D3D091B21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0884" y="1156494"/>
            <a:ext cx="5157787" cy="535782"/>
          </a:xfrm>
        </p:spPr>
        <p:txBody>
          <a:bodyPr/>
          <a:lstStyle/>
          <a:p>
            <a:r>
              <a:rPr lang="es-EC" dirty="0"/>
              <a:t>Tipo de muestreo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40C2146E-E924-4C78-9F9F-A640B97F6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0884" y="1858523"/>
            <a:ext cx="4923402" cy="4304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Probabilístico estratificado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Población = </a:t>
            </a:r>
            <a:r>
              <a:rPr lang="es-EC" dirty="0"/>
              <a:t>3’814.021 turistas anuales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Muestra total  = 600 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S" dirty="0"/>
              <a:t>Estrato 1 (NH1): Quito = 103</a:t>
            </a:r>
            <a:endParaRPr lang="es-EC" dirty="0"/>
          </a:p>
          <a:p>
            <a:pPr marL="0" indent="0">
              <a:buNone/>
            </a:pPr>
            <a:r>
              <a:rPr lang="es-ES" dirty="0"/>
              <a:t>Estrato 2 (NH2): Galápagos = 38</a:t>
            </a:r>
            <a:endParaRPr lang="es-EC" dirty="0"/>
          </a:p>
          <a:p>
            <a:pPr marL="0" indent="0">
              <a:buNone/>
            </a:pPr>
            <a:r>
              <a:rPr lang="es-ES" dirty="0"/>
              <a:t>Estrato 3 (NH3): Guayaquil = 332</a:t>
            </a:r>
          </a:p>
          <a:p>
            <a:pPr marL="0" indent="0">
              <a:buNone/>
            </a:pPr>
            <a:r>
              <a:rPr lang="es-ES" dirty="0"/>
              <a:t>Estrato 4 (NH4): Otavalo = 127</a:t>
            </a: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C47263F-642E-4595-AF21-DEFF5DBF0B59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466A618-BC22-4DBC-8950-2EE6A5240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50" y="1417638"/>
            <a:ext cx="4923402" cy="491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3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2723" y="1188387"/>
            <a:ext cx="5075061" cy="1097762"/>
          </a:xfrm>
        </p:spPr>
        <p:txBody>
          <a:bodyPr>
            <a:normAutofit fontScale="90000"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Diseño de la Encuesta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01E29652-FA7E-4568-A84E-7F1D11469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301987" y="2619400"/>
            <a:ext cx="3553493" cy="3431114"/>
          </a:xfrm>
        </p:spPr>
        <p:txBody>
          <a:bodyPr>
            <a:normAutofit/>
          </a:bodyPr>
          <a:lstStyle/>
          <a:p>
            <a:r>
              <a:rPr lang="es-EC" dirty="0"/>
              <a:t>Diseño inicial</a:t>
            </a:r>
          </a:p>
          <a:p>
            <a:endParaRPr lang="es-EC" dirty="0"/>
          </a:p>
          <a:p>
            <a:r>
              <a:rPr lang="es-EC" dirty="0"/>
              <a:t>Validación</a:t>
            </a:r>
          </a:p>
          <a:p>
            <a:endParaRPr lang="es-EC" dirty="0"/>
          </a:p>
          <a:p>
            <a:r>
              <a:rPr lang="es-EC" dirty="0"/>
              <a:t>Prueba piloto</a:t>
            </a:r>
          </a:p>
          <a:p>
            <a:endParaRPr lang="es-EC" dirty="0"/>
          </a:p>
          <a:p>
            <a:r>
              <a:rPr lang="es-EC" dirty="0"/>
              <a:t>Diseño final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65EC060-B434-408C-A627-CC25F0A48F9E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BA8E77A0-DD2F-4233-B445-4E95EE605B8E}"/>
              </a:ext>
            </a:extLst>
          </p:cNvPr>
          <p:cNvGrpSpPr/>
          <p:nvPr/>
        </p:nvGrpSpPr>
        <p:grpSpPr>
          <a:xfrm>
            <a:off x="529306" y="477186"/>
            <a:ext cx="4783766" cy="5874311"/>
            <a:chOff x="642195" y="639378"/>
            <a:chExt cx="4783766" cy="587431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409D68AF-658C-48A2-9FA4-E90D8EE643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3979" t="7136" r="25823" b="1893"/>
            <a:stretch/>
          </p:blipFill>
          <p:spPr>
            <a:xfrm>
              <a:off x="642195" y="1008944"/>
              <a:ext cx="4783766" cy="5504745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image4.png" descr="Resultado de imagen para espe">
              <a:extLst>
                <a:ext uri="{FF2B5EF4-FFF2-40B4-BE49-F238E27FC236}">
                  <a16:creationId xmlns:a16="http://schemas.microsoft.com/office/drawing/2014/main" id="{1C6EB989-A608-4655-BFE7-AE0CEE230277}"/>
                </a:ext>
              </a:extLst>
            </p:cNvPr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2101415" y="639378"/>
              <a:ext cx="1865325" cy="309639"/>
            </a:xfrm>
            <a:prstGeom prst="rect">
              <a:avLst/>
            </a:prstGeom>
            <a:noFill/>
            <a:ln>
              <a:noFill/>
              <a:prstDash/>
            </a:ln>
          </p:spPr>
        </p:pic>
      </p:grpSp>
    </p:spTree>
    <p:extLst>
      <p:ext uri="{BB962C8B-B14F-4D97-AF65-F5344CB8AC3E}">
        <p14:creationId xmlns:p14="http://schemas.microsoft.com/office/powerpoint/2010/main" val="362988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Análisis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4AD49591-E70C-4B1C-872E-415801D3E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Univariado</a:t>
            </a:r>
          </a:p>
          <a:p>
            <a:r>
              <a:rPr lang="es-EC" dirty="0"/>
              <a:t>Bivariado (Tablas Cruzadas y Chi cuadrado)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4F2B00A-2F64-4412-A4DE-A56B69E1A265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</a:t>
            </a:r>
          </a:p>
        </p:txBody>
      </p:sp>
    </p:spTree>
    <p:extLst>
      <p:ext uri="{BB962C8B-B14F-4D97-AF65-F5344CB8AC3E}">
        <p14:creationId xmlns:p14="http://schemas.microsoft.com/office/powerpoint/2010/main" val="229740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0B0E5-0736-407B-91E9-99F7B1DD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Análisis univariado</a:t>
            </a:r>
          </a:p>
        </p:txBody>
      </p:sp>
      <p:graphicFrame>
        <p:nvGraphicFramePr>
          <p:cNvPr id="16" name="Marcador de contenido 15">
            <a:extLst>
              <a:ext uri="{FF2B5EF4-FFF2-40B4-BE49-F238E27FC236}">
                <a16:creationId xmlns:a16="http://schemas.microsoft.com/office/drawing/2014/main" id="{8E226C0E-F710-446A-9370-F6AA3A80851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9303475"/>
              </p:ext>
            </p:extLst>
          </p:nvPr>
        </p:nvGraphicFramePr>
        <p:xfrm>
          <a:off x="210961" y="1535113"/>
          <a:ext cx="6370462" cy="486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DD448EF8-B88C-41CB-B12F-339DA852C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49218" y="1169194"/>
            <a:ext cx="5157787" cy="639762"/>
          </a:xfrm>
        </p:spPr>
        <p:txBody>
          <a:bodyPr/>
          <a:lstStyle/>
          <a:p>
            <a:r>
              <a:rPr lang="es-EC" dirty="0"/>
              <a:t>Análisis</a:t>
            </a:r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3A5701EE-FFA4-43B0-BC25-87E10D206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61956" y="2256719"/>
            <a:ext cx="3885494" cy="3997325"/>
          </a:xfrm>
        </p:spPr>
        <p:txBody>
          <a:bodyPr>
            <a:normAutofit lnSpcReduction="10000"/>
          </a:bodyPr>
          <a:lstStyle/>
          <a:p>
            <a:r>
              <a:rPr lang="es-EC" dirty="0"/>
              <a:t>Ejecutivo</a:t>
            </a:r>
          </a:p>
          <a:p>
            <a:pPr marL="0" indent="0">
              <a:buNone/>
            </a:pPr>
            <a:r>
              <a:rPr lang="es-EC" dirty="0"/>
              <a:t>La mayor parte de la muestra (80%) se sintió emocionada por aprender sobre la cultura</a:t>
            </a:r>
          </a:p>
          <a:p>
            <a:endParaRPr lang="es-EC" dirty="0"/>
          </a:p>
          <a:p>
            <a:r>
              <a:rPr lang="es-EC" dirty="0"/>
              <a:t>Comparativo</a:t>
            </a:r>
          </a:p>
          <a:p>
            <a:pPr marL="0" indent="0">
              <a:buNone/>
            </a:pPr>
            <a:r>
              <a:rPr lang="es-EC" dirty="0"/>
              <a:t>La campaña </a:t>
            </a:r>
            <a:r>
              <a:rPr lang="es-EC" dirty="0" err="1"/>
              <a:t>All</a:t>
            </a:r>
            <a:r>
              <a:rPr lang="es-EC" dirty="0"/>
              <a:t> </a:t>
            </a:r>
            <a:r>
              <a:rPr lang="es-EC" dirty="0" err="1"/>
              <a:t>You</a:t>
            </a:r>
            <a:r>
              <a:rPr lang="es-EC" dirty="0"/>
              <a:t> </a:t>
            </a:r>
            <a:r>
              <a:rPr lang="es-EC" dirty="0" err="1"/>
              <a:t>Need</a:t>
            </a:r>
            <a:r>
              <a:rPr lang="es-EC" dirty="0"/>
              <a:t> </a:t>
            </a:r>
            <a:r>
              <a:rPr lang="es-EC" dirty="0" err="1"/>
              <a:t>is</a:t>
            </a:r>
            <a:r>
              <a:rPr lang="es-EC" dirty="0"/>
              <a:t> Ecuador, logró motivar a los turistas a conocer la cultura del país</a:t>
            </a:r>
          </a:p>
          <a:p>
            <a:pPr marL="0" indent="0" algn="r">
              <a:buNone/>
            </a:pPr>
            <a:r>
              <a:rPr lang="es-EC" sz="1200" dirty="0"/>
              <a:t>(Ministerio de Turismo, 2018)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4F2B00A-2F64-4412-A4DE-A56B69E1A265}"/>
              </a:ext>
            </a:extLst>
          </p:cNvPr>
          <p:cNvSpPr txBox="1">
            <a:spLocks/>
          </p:cNvSpPr>
          <p:nvPr/>
        </p:nvSpPr>
        <p:spPr>
          <a:xfrm>
            <a:off x="10503568" y="0"/>
            <a:ext cx="168843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2400" dirty="0"/>
              <a:t>CAPÍTULO II</a:t>
            </a:r>
          </a:p>
        </p:txBody>
      </p:sp>
    </p:spTree>
    <p:extLst>
      <p:ext uri="{BB962C8B-B14F-4D97-AF65-F5344CB8AC3E}">
        <p14:creationId xmlns:p14="http://schemas.microsoft.com/office/powerpoint/2010/main" val="12202997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508</TotalTime>
  <Words>1450</Words>
  <Application>Microsoft Office PowerPoint</Application>
  <PresentationFormat>Panorámica</PresentationFormat>
  <Paragraphs>225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Blank</vt:lpstr>
      <vt:lpstr>Presentación de PowerPoint</vt:lpstr>
      <vt:lpstr>Antecedentes</vt:lpstr>
      <vt:lpstr>Teorías de soporte</vt:lpstr>
      <vt:lpstr>Presentación de PowerPoint</vt:lpstr>
      <vt:lpstr>Fase cualitativa </vt:lpstr>
      <vt:lpstr>Fase metodológica</vt:lpstr>
      <vt:lpstr>Diseño de la Encuesta</vt:lpstr>
      <vt:lpstr>Análisis</vt:lpstr>
      <vt:lpstr>Análisis univariado</vt:lpstr>
      <vt:lpstr>Análisis univariado</vt:lpstr>
      <vt:lpstr>Análisis bivariado – Tabla cruzada </vt:lpstr>
      <vt:lpstr>Análisis bivariado – Chi cuadrado</vt:lpstr>
      <vt:lpstr>Estudio técnico</vt:lpstr>
      <vt:lpstr>Estrategia</vt:lpstr>
      <vt:lpstr>Propuesta</vt:lpstr>
      <vt:lpstr>Conclusiones y recomendaciones</vt:lpstr>
      <vt:lpstr>Conclusiones y recomendaciones</vt:lpstr>
      <vt:lpstr>Conclusiones y recomendaciones</vt:lpstr>
      <vt:lpstr>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 conde</dc:creator>
  <cp:lastModifiedBy>jonathan conde</cp:lastModifiedBy>
  <cp:revision>56</cp:revision>
  <dcterms:created xsi:type="dcterms:W3CDTF">2019-04-27T16:55:21Z</dcterms:created>
  <dcterms:modified xsi:type="dcterms:W3CDTF">2019-04-28T17:36:27Z</dcterms:modified>
</cp:coreProperties>
</file>