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 bookmarkIdSeed="3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83" r:id="rId3"/>
    <p:sldId id="257" r:id="rId4"/>
    <p:sldId id="329" r:id="rId5"/>
    <p:sldId id="286" r:id="rId6"/>
    <p:sldId id="287" r:id="rId7"/>
    <p:sldId id="288" r:id="rId8"/>
    <p:sldId id="289" r:id="rId9"/>
    <p:sldId id="285" r:id="rId10"/>
    <p:sldId id="290" r:id="rId11"/>
    <p:sldId id="293" r:id="rId12"/>
    <p:sldId id="292" r:id="rId13"/>
    <p:sldId id="297" r:id="rId14"/>
    <p:sldId id="300" r:id="rId15"/>
    <p:sldId id="326" r:id="rId16"/>
    <p:sldId id="327" r:id="rId17"/>
    <p:sldId id="301" r:id="rId18"/>
    <p:sldId id="307" r:id="rId19"/>
    <p:sldId id="350" r:id="rId20"/>
    <p:sldId id="330" r:id="rId21"/>
    <p:sldId id="309" r:id="rId22"/>
    <p:sldId id="331" r:id="rId23"/>
    <p:sldId id="311" r:id="rId24"/>
    <p:sldId id="313" r:id="rId25"/>
    <p:sldId id="314" r:id="rId26"/>
    <p:sldId id="332" r:id="rId27"/>
    <p:sldId id="315" r:id="rId28"/>
    <p:sldId id="318" r:id="rId29"/>
    <p:sldId id="319" r:id="rId30"/>
    <p:sldId id="321" r:id="rId31"/>
    <p:sldId id="322" r:id="rId32"/>
    <p:sldId id="343" r:id="rId33"/>
    <p:sldId id="342" r:id="rId34"/>
    <p:sldId id="260" r:id="rId35"/>
    <p:sldId id="262" r:id="rId36"/>
    <p:sldId id="334" r:id="rId37"/>
    <p:sldId id="335" r:id="rId38"/>
    <p:sldId id="336" r:id="rId39"/>
    <p:sldId id="337" r:id="rId40"/>
    <p:sldId id="338" r:id="rId41"/>
    <p:sldId id="340" r:id="rId42"/>
    <p:sldId id="352" r:id="rId43"/>
    <p:sldId id="341" r:id="rId44"/>
    <p:sldId id="344" r:id="rId45"/>
    <p:sldId id="345" r:id="rId46"/>
    <p:sldId id="346" r:id="rId47"/>
    <p:sldId id="347" r:id="rId48"/>
    <p:sldId id="348" r:id="rId49"/>
    <p:sldId id="353" r:id="rId50"/>
    <p:sldId id="349" r:id="rId5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3164"/>
    <a:srgbClr val="225B5F"/>
    <a:srgbClr val="E6E6E6"/>
    <a:srgbClr val="0F1722"/>
    <a:srgbClr val="348151"/>
    <a:srgbClr val="1B2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5899" autoAdjust="0"/>
  </p:normalViewPr>
  <p:slideViewPr>
    <p:cSldViewPr snapToGrid="0" showGuides="1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  <p:guide orient="horz" pos="31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[Libro1]Hoja3!Tabla dinámica8</c:name>
    <c:fmtId val="4"/>
  </c:pivotSource>
  <c:chart>
    <c:autoTitleDeleted val="0"/>
    <c:pivotFmts>
      <c:pivotFmt>
        <c:idx val="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Hoja3!$B$3:$B$4</c:f>
              <c:strCache>
                <c:ptCount val="1"/>
                <c:pt idx="0">
                  <c:v>CONTROL DE ESTACIONAMIENTO Y PERSONAS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Hoja3!$A$5:$A$7</c:f>
              <c:strCache>
                <c:ptCount val="2"/>
                <c:pt idx="0">
                  <c:v>MALO</c:v>
                </c:pt>
                <c:pt idx="1">
                  <c:v>REGULAR</c:v>
                </c:pt>
              </c:strCache>
            </c:strRef>
          </c:cat>
          <c:val>
            <c:numRef>
              <c:f>Hoja3!$B$5:$B$7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Hoja3!$C$3:$C$4</c:f>
              <c:strCache>
                <c:ptCount val="1"/>
                <c:pt idx="0">
                  <c:v>INSTALACION Y PERIMETRO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Hoja3!$A$5:$A$7</c:f>
              <c:strCache>
                <c:ptCount val="2"/>
                <c:pt idx="0">
                  <c:v>MALO</c:v>
                </c:pt>
                <c:pt idx="1">
                  <c:v>REGULAR</c:v>
                </c:pt>
              </c:strCache>
            </c:strRef>
          </c:cat>
          <c:val>
            <c:numRef>
              <c:f>Hoja3!$C$5:$C$7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Hoja3!$D$3:$D$4</c:f>
              <c:strCache>
                <c:ptCount val="1"/>
                <c:pt idx="0">
                  <c:v>PUERTAS Y CERRADURAS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Hoja3!$A$5:$A$7</c:f>
              <c:strCache>
                <c:ptCount val="2"/>
                <c:pt idx="0">
                  <c:v>MALO</c:v>
                </c:pt>
                <c:pt idx="1">
                  <c:v>REGULAR</c:v>
                </c:pt>
              </c:strCache>
            </c:strRef>
          </c:cat>
          <c:val>
            <c:numRef>
              <c:f>Hoja3!$D$5:$D$7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Hoja3!$E$3:$E$4</c:f>
              <c:strCache>
                <c:ptCount val="1"/>
                <c:pt idx="0">
                  <c:v>SISTEMAS DE ILUMINACION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Hoja3!$A$5:$A$7</c:f>
              <c:strCache>
                <c:ptCount val="2"/>
                <c:pt idx="0">
                  <c:v>MALO</c:v>
                </c:pt>
                <c:pt idx="1">
                  <c:v>REGULAR</c:v>
                </c:pt>
              </c:strCache>
            </c:strRef>
          </c:cat>
          <c:val>
            <c:numRef>
              <c:f>Hoja3!$E$5:$E$7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</c:ser>
        <c:ser>
          <c:idx val="4"/>
          <c:order val="4"/>
          <c:tx>
            <c:strRef>
              <c:f>Hoja3!$F$3:$F$4</c:f>
              <c:strCache>
                <c:ptCount val="1"/>
                <c:pt idx="0">
                  <c:v>SISTEMAS DE SEGURIDAD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Hoja3!$A$5:$A$7</c:f>
              <c:strCache>
                <c:ptCount val="2"/>
                <c:pt idx="0">
                  <c:v>MALO</c:v>
                </c:pt>
                <c:pt idx="1">
                  <c:v>REGULAR</c:v>
                </c:pt>
              </c:strCache>
            </c:strRef>
          </c:cat>
          <c:val>
            <c:numRef>
              <c:f>Hoja3!$F$5:$F$7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</c:ser>
        <c:ser>
          <c:idx val="5"/>
          <c:order val="5"/>
          <c:tx>
            <c:strRef>
              <c:f>Hoja3!$G$3:$G$4</c:f>
              <c:strCache>
                <c:ptCount val="1"/>
                <c:pt idx="0">
                  <c:v>VIGILANCIA HUMANA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Hoja3!$A$5:$A$7</c:f>
              <c:strCache>
                <c:ptCount val="2"/>
                <c:pt idx="0">
                  <c:v>MALO</c:v>
                </c:pt>
                <c:pt idx="1">
                  <c:v>REGULAR</c:v>
                </c:pt>
              </c:strCache>
            </c:strRef>
          </c:cat>
          <c:val>
            <c:numRef>
              <c:f>Hoja3!$G$5:$G$7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28517520"/>
        <c:axId val="728506640"/>
      </c:barChart>
      <c:catAx>
        <c:axId val="72851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506640"/>
        <c:crosses val="autoZero"/>
        <c:auto val="1"/>
        <c:lblAlgn val="ctr"/>
        <c:lblOffset val="100"/>
        <c:noMultiLvlLbl val="0"/>
      </c:catAx>
      <c:valAx>
        <c:axId val="728506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51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ayout>
        <c:manualLayout>
          <c:xMode val="edge"/>
          <c:yMode val="edge"/>
          <c:x val="0.6429995125685426"/>
          <c:y val="5.3817238870558289E-2"/>
          <c:w val="0.3570004874314574"/>
          <c:h val="0.90649355561439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5E4FC509-A25D-4AC1-956B-244FAC61AF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1EDCBDF-04F2-4646-A118-9A2CBABEDF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5FE0AF3-657A-4E64-8B4C-651EB68D869B}" type="datetime1">
              <a:rPr lang="es-ES" smtClean="0"/>
              <a:t>07/06/2019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5BD4EF4-9023-4CAF-937E-F78CF009DB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C0300887-CA61-4CEF-BD28-E51D6F957D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00C303-0EDA-42E1-9745-6C6A39A7B5C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6766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9664E-6627-40F9-B79F-FE99D62F0A5D}" type="datetime1">
              <a:rPr lang="es-ES" smtClean="0"/>
              <a:pPr/>
              <a:t>07/06/2019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FC40A10-6036-4879-816D-55C01FC94846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6573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833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772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5112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300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3364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6071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0174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581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491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3194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425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1482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4613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9655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4048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181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613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0825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1613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521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757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047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logot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" noProof="0" dirty="0"/>
              <a:t>HAGA CLIC PARA EDITAR EL ESTILO DEL TÍTULO DEL PATRÓN</a:t>
            </a:r>
            <a:endParaRPr lang="en-U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MM.DD.20XX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xmlns="" id="{EA313B4B-5B98-4B33-885A-DF7669E72D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5336" y="117298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9" name="Grupo 14"/>
          <p:cNvGrpSpPr/>
          <p:nvPr userDrawn="1"/>
        </p:nvGrpSpPr>
        <p:grpSpPr>
          <a:xfrm>
            <a:off x="3448056" y="2253996"/>
            <a:ext cx="5225025" cy="100584"/>
            <a:chOff x="3464532" y="2253996"/>
            <a:chExt cx="5225025" cy="100584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585C7755-9394-4129-AB48-1AC32DA80C75}"/>
                </a:ext>
              </a:extLst>
            </p:cNvPr>
            <p:cNvSpPr/>
            <p:nvPr userDrawn="1"/>
          </p:nvSpPr>
          <p:spPr>
            <a:xfrm>
              <a:off x="346453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64C71ABE-575A-48CF-82B1-EDE8535F3993}"/>
                </a:ext>
              </a:extLst>
            </p:cNvPr>
            <p:cNvCxnSpPr/>
            <p:nvPr userDrawn="1"/>
          </p:nvCxnSpPr>
          <p:spPr>
            <a:xfrm>
              <a:off x="3514824" y="2307679"/>
              <a:ext cx="5112000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E3C1EA63-78B2-4715-B4DC-63D98AC7F354}"/>
                </a:ext>
              </a:extLst>
            </p:cNvPr>
            <p:cNvSpPr/>
            <p:nvPr userDrawn="1"/>
          </p:nvSpPr>
          <p:spPr>
            <a:xfrm>
              <a:off x="8588973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grpSp>
        <p:nvGrpSpPr>
          <p:cNvPr id="12" name="Grupo 15"/>
          <p:cNvGrpSpPr/>
          <p:nvPr userDrawn="1"/>
        </p:nvGrpSpPr>
        <p:grpSpPr>
          <a:xfrm>
            <a:off x="3002888" y="5305363"/>
            <a:ext cx="6214506" cy="100584"/>
            <a:chOff x="3002888" y="5305363"/>
            <a:chExt cx="6214506" cy="100584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xmlns="" id="{73D0026E-5270-4C52-A1AF-5631E8192DCD}"/>
                </a:ext>
              </a:extLst>
            </p:cNvPr>
            <p:cNvSpPr/>
            <p:nvPr userDrawn="1"/>
          </p:nvSpPr>
          <p:spPr>
            <a:xfrm>
              <a:off x="3002888" y="5305363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xmlns="" id="{A6085D92-5F70-4097-A2FF-C15B13788D08}"/>
                </a:ext>
              </a:extLst>
            </p:cNvPr>
            <p:cNvCxnSpPr/>
            <p:nvPr userDrawn="1"/>
          </p:nvCxnSpPr>
          <p:spPr>
            <a:xfrm>
              <a:off x="3041188" y="5359046"/>
              <a:ext cx="612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xmlns="" id="{BE68EB6C-48D0-4EBF-8541-926D16790F52}"/>
                </a:ext>
              </a:extLst>
            </p:cNvPr>
            <p:cNvSpPr/>
            <p:nvPr userDrawn="1"/>
          </p:nvSpPr>
          <p:spPr>
            <a:xfrm>
              <a:off x="9116594" y="5305363"/>
              <a:ext cx="100800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463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de núme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16" y="707529"/>
            <a:ext cx="7118056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2016" y="1625821"/>
            <a:ext cx="7096709" cy="978407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4314481" y="1375202"/>
            <a:ext cx="7877519" cy="100800"/>
            <a:chOff x="245550" y="3240138"/>
            <a:chExt cx="4015976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  <a:endCxn id="13" idx="6"/>
            </p:cNvCxnSpPr>
            <p:nvPr userDrawn="1"/>
          </p:nvCxnSpPr>
          <p:spPr>
            <a:xfrm>
              <a:off x="245550" y="3290538"/>
              <a:ext cx="40159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xmlns="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3723" y="3301941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12 345 €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xmlns="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16329" y="3394494"/>
            <a:ext cx="5678300" cy="978407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292016" y="3394494"/>
            <a:ext cx="1399099" cy="978407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26" name="Marcador de texto 15">
            <a:extLst>
              <a:ext uri="{FF2B5EF4-FFF2-40B4-BE49-F238E27FC236}">
                <a16:creationId xmlns:a16="http://schemas.microsoft.com/office/drawing/2014/main" xmlns="" id="{EA5D8D7D-F37C-49AD-98F0-641CE42B8A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723" y="4594663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6 789 €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xmlns="" id="{521FF93D-8384-4E22-8645-BDE6AB983488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716329" y="4687216"/>
            <a:ext cx="5678300" cy="978407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xmlns="" id="{BA358F36-EA77-462E-9158-AFDF1D449A1A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292016" y="4687216"/>
            <a:ext cx="1399099" cy="978407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0411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con círc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3242645"/>
            <a:ext cx="4464049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4872948"/>
            <a:ext cx="4443165" cy="88206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4581382"/>
            <a:ext cx="4495525" cy="100800"/>
            <a:chOff x="-1228304" y="3240138"/>
            <a:chExt cx="4495525" cy="100800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444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3166421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3023" y="4551485"/>
            <a:ext cx="5855702" cy="1208079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ADC059E4-36DE-4100-8F15-85A9F37E84FE}"/>
              </a:ext>
            </a:extLst>
          </p:cNvPr>
          <p:cNvSpPr/>
          <p:nvPr userDrawn="1"/>
        </p:nvSpPr>
        <p:spPr>
          <a:xfrm>
            <a:off x="3616960" y="859665"/>
            <a:ext cx="2121408" cy="212140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34E475F8-9B44-4A3E-9F99-CF0346C89B8E}"/>
              </a:ext>
            </a:extLst>
          </p:cNvPr>
          <p:cNvSpPr/>
          <p:nvPr userDrawn="1"/>
        </p:nvSpPr>
        <p:spPr>
          <a:xfrm>
            <a:off x="5522965" y="836613"/>
            <a:ext cx="2816352" cy="28163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EF5FAF95-28E9-4D03-884C-A89CBC8B61DC}"/>
              </a:ext>
            </a:extLst>
          </p:cNvPr>
          <p:cNvSpPr/>
          <p:nvPr userDrawn="1"/>
        </p:nvSpPr>
        <p:spPr>
          <a:xfrm>
            <a:off x="8123915" y="859665"/>
            <a:ext cx="3273552" cy="32735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27" name="Marcador de texto 15">
            <a:extLst>
              <a:ext uri="{FF2B5EF4-FFF2-40B4-BE49-F238E27FC236}">
                <a16:creationId xmlns:a16="http://schemas.microsoft.com/office/drawing/2014/main" xmlns="" id="{5F221D05-AC12-4B7C-A00B-E28F93E23D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51931" y="1382322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25 €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xmlns="" id="{A3904B01-A725-4CE3-9321-D42F3E29670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927524" y="2363691"/>
            <a:ext cx="1519848" cy="617093"/>
          </a:xfrm>
        </p:spPr>
        <p:txBody>
          <a:bodyPr lIns="0" tIns="0" rIns="0" bIns="0" rtlCol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Sección 1</a:t>
            </a:r>
            <a:br>
              <a:rPr lang="es-ES" noProof="0" dirty="0"/>
            </a:br>
            <a:r>
              <a:rPr lang="es-ES" noProof="0" dirty="0"/>
              <a:t>Título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xmlns="" id="{D9CE08AF-782B-4514-BE33-D3AED71A734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06132" y="1185842"/>
            <a:ext cx="1519848" cy="250619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MIL MILLONES</a:t>
            </a:r>
          </a:p>
        </p:txBody>
      </p:sp>
      <p:sp>
        <p:nvSpPr>
          <p:cNvPr id="30" name="Marcador de texto 15">
            <a:extLst>
              <a:ext uri="{FF2B5EF4-FFF2-40B4-BE49-F238E27FC236}">
                <a16:creationId xmlns:a16="http://schemas.microsoft.com/office/drawing/2014/main" xmlns="" id="{614098B4-704D-42A8-B776-2C93C30C3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3495" y="1767897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50 €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xmlns="" id="{CE6465F4-0B4D-4B43-BE59-BC984FE8EF05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189088" y="2753338"/>
            <a:ext cx="1519848" cy="617093"/>
          </a:xfrm>
        </p:spPr>
        <p:txBody>
          <a:bodyPr lIns="0" tIns="0" rIns="0" bIns="0" rtlCol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Sección 1</a:t>
            </a:r>
            <a:br>
              <a:rPr lang="es-ES" noProof="0" dirty="0"/>
            </a:br>
            <a:r>
              <a:rPr lang="es-ES" noProof="0" dirty="0"/>
              <a:t>Título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xmlns="" id="{4DBC997E-F996-4F59-A610-3C8558F180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67696" y="1537655"/>
            <a:ext cx="1519848" cy="250619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MIL MILLONES</a:t>
            </a:r>
          </a:p>
        </p:txBody>
      </p:sp>
      <p:sp>
        <p:nvSpPr>
          <p:cNvPr id="33" name="Marcador de texto 15">
            <a:extLst>
              <a:ext uri="{FF2B5EF4-FFF2-40B4-BE49-F238E27FC236}">
                <a16:creationId xmlns:a16="http://schemas.microsoft.com/office/drawing/2014/main" xmlns="" id="{D2098E46-8023-469E-86ED-39848BCA69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14444" y="2049128"/>
            <a:ext cx="2010420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100 €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xmlns="" id="{93715D94-9DBE-476D-B2A4-208BC6D40C3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981735" y="3034569"/>
            <a:ext cx="1519848" cy="617093"/>
          </a:xfrm>
        </p:spPr>
        <p:txBody>
          <a:bodyPr lIns="0" tIns="0" rIns="0" bIns="0" rtlCol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Sección 1</a:t>
            </a:r>
            <a:br>
              <a:rPr lang="es-ES" noProof="0" dirty="0"/>
            </a:br>
            <a:r>
              <a:rPr lang="es-ES" noProof="0" dirty="0"/>
              <a:t>Título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xmlns="" id="{C6E1A50B-8AFF-497B-8AEC-C61D95DC068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089050" y="1818886"/>
            <a:ext cx="1519848" cy="250619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MIL MILLONES</a:t>
            </a:r>
          </a:p>
        </p:txBody>
      </p:sp>
    </p:spTree>
    <p:extLst>
      <p:ext uri="{BB962C8B-B14F-4D97-AF65-F5344CB8AC3E}">
        <p14:creationId xmlns:p14="http://schemas.microsoft.com/office/powerpoint/2010/main" val="394292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on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es-ES" noProof="0" dirty="0"/>
              <a:t>HAGA CLIC PARA EDITAR EL TÍTULO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1625821"/>
            <a:ext cx="5292725" cy="978407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xmlns="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1851" y="3335524"/>
            <a:ext cx="4817836" cy="2248846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905291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xmlns="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xmlns="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8826" y="2905291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808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105" y="707529"/>
            <a:ext cx="3704150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>
            <a:off x="-14" y="1374243"/>
            <a:ext cx="4482678" cy="100800"/>
            <a:chOff x="646008" y="3239179"/>
            <a:chExt cx="2285279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08" y="3290538"/>
              <a:ext cx="2257404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2879899" y="3239179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1" name="Marcador de posición de imagen 11" descr="Cuadrante con los logotipos de los competidores">
            <a:extLst>
              <a:ext uri="{FF2B5EF4-FFF2-40B4-BE49-F238E27FC236}">
                <a16:creationId xmlns:a16="http://schemas.microsoft.com/office/drawing/2014/main" xmlns="" id="{58A093A6-410B-4E4B-BA54-D31E8313D9B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28670" y="2872719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Competidor 2</a:t>
            </a:r>
          </a:p>
          <a:p>
            <a:pPr rtl="0"/>
            <a:r>
              <a:rPr lang="es-ES" noProof="0" dirty="0"/>
              <a:t>Logotipo</a:t>
            </a:r>
          </a:p>
        </p:txBody>
      </p:sp>
      <p:sp>
        <p:nvSpPr>
          <p:cNvPr id="22" name="Marcador de posición de imagen 11" descr="Cuadrante con los logotipos de los competidores">
            <a:extLst>
              <a:ext uri="{FF2B5EF4-FFF2-40B4-BE49-F238E27FC236}">
                <a16:creationId xmlns:a16="http://schemas.microsoft.com/office/drawing/2014/main" xmlns="" id="{C852F764-614E-4E0D-B231-E5EF9B5D3AF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06105" y="2171148"/>
            <a:ext cx="1655064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Competidor 1</a:t>
            </a:r>
          </a:p>
          <a:p>
            <a:pPr rtl="0"/>
            <a:r>
              <a:rPr lang="es-ES" noProof="0" dirty="0"/>
              <a:t>Logotipo</a:t>
            </a:r>
          </a:p>
        </p:txBody>
      </p:sp>
      <p:sp>
        <p:nvSpPr>
          <p:cNvPr id="25" name="Marcador de posición de imagen 11" descr="Cuadrante con los logotipos de los competidores">
            <a:extLst>
              <a:ext uri="{FF2B5EF4-FFF2-40B4-BE49-F238E27FC236}">
                <a16:creationId xmlns:a16="http://schemas.microsoft.com/office/drawing/2014/main" xmlns="" id="{0349F007-C349-4EF3-A61F-86C43BEB54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729582" y="4456262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Competidor 3</a:t>
            </a:r>
          </a:p>
          <a:p>
            <a:pPr rtl="0"/>
            <a:r>
              <a:rPr lang="es-ES" noProof="0" dirty="0"/>
              <a:t>Logotipo</a:t>
            </a:r>
          </a:p>
        </p:txBody>
      </p:sp>
      <p:sp>
        <p:nvSpPr>
          <p:cNvPr id="26" name="Marcador de posición de imagen 11" descr="Cuadrante con los logotipos de los competidores">
            <a:extLst>
              <a:ext uri="{FF2B5EF4-FFF2-40B4-BE49-F238E27FC236}">
                <a16:creationId xmlns:a16="http://schemas.microsoft.com/office/drawing/2014/main" xmlns="" id="{FEA8BDDC-623F-4C67-AD04-E7801B53701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Competidor 4</a:t>
            </a:r>
          </a:p>
          <a:p>
            <a:pPr rtl="0"/>
            <a:r>
              <a:rPr lang="es-ES" noProof="0" dirty="0"/>
              <a:t>Logotipo</a:t>
            </a:r>
          </a:p>
        </p:txBody>
      </p:sp>
      <p:sp>
        <p:nvSpPr>
          <p:cNvPr id="27" name="Marcador de posición de imagen 11" descr="Cuadrante con los logotipos de los competidores">
            <a:extLst>
              <a:ext uri="{FF2B5EF4-FFF2-40B4-BE49-F238E27FC236}">
                <a16:creationId xmlns:a16="http://schemas.microsoft.com/office/drawing/2014/main" xmlns="" id="{28B0D00B-97E7-4133-B35A-AC2EF334CD2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10067" y="4588832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Competidor 5</a:t>
            </a:r>
          </a:p>
          <a:p>
            <a:pPr rtl="0"/>
            <a:r>
              <a:rPr lang="es-ES" noProof="0" dirty="0"/>
              <a:t>Logotipo</a:t>
            </a:r>
          </a:p>
        </p:txBody>
      </p:sp>
      <p:sp>
        <p:nvSpPr>
          <p:cNvPr id="28" name="Marcador de posición de imagen 11" descr="Cuadrante con los logotipos de los competidores">
            <a:extLst>
              <a:ext uri="{FF2B5EF4-FFF2-40B4-BE49-F238E27FC236}">
                <a16:creationId xmlns:a16="http://schemas.microsoft.com/office/drawing/2014/main" xmlns="" id="{8D1A7417-EFAD-46F6-ADA5-117D4C7B1A9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4977452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Competidor 6</a:t>
            </a:r>
          </a:p>
          <a:p>
            <a:pPr rtl="0"/>
            <a:r>
              <a:rPr lang="es-ES" noProof="0" dirty="0"/>
              <a:t>Logotipo</a:t>
            </a:r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xmlns="" id="{D4B80E14-BBC8-42CC-8777-FFF50D168A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9869" y="3642757"/>
            <a:ext cx="2741612" cy="248888"/>
          </a:xfrm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es-ES" noProof="0" dirty="0"/>
              <a:t>Más caro</a:t>
            </a: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xmlns="" id="{95033551-3DD0-4EBE-8DFD-9335F8BA92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15481" y="5884080"/>
            <a:ext cx="2741612" cy="248888"/>
          </a:xfrm>
        </p:spPr>
        <p:txBody>
          <a:bodyPr wrap="square" lIns="0" tIns="0" rIns="0" bIns="0" rtlCol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es-ES" noProof="0" dirty="0"/>
              <a:t>Menos conveniente</a:t>
            </a:r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xmlns="" id="{CC507E62-D7F3-4E81-8DE2-5A7084588A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15481" y="1343118"/>
            <a:ext cx="2741612" cy="248888"/>
          </a:xfrm>
        </p:spPr>
        <p:txBody>
          <a:bodyPr wrap="square" lIns="0" tIns="0" rIns="0" bIns="0" rtlCol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es-ES" noProof="0" dirty="0"/>
              <a:t>Más conveniente</a:t>
            </a:r>
          </a:p>
        </p:txBody>
      </p:sp>
      <p:sp>
        <p:nvSpPr>
          <p:cNvPr id="32" name="Marcador de posición de imagen 13">
            <a:extLst>
              <a:ext uri="{FF2B5EF4-FFF2-40B4-BE49-F238E27FC236}">
                <a16:creationId xmlns:a16="http://schemas.microsoft.com/office/drawing/2014/main" xmlns="" id="{61EF622D-8E08-41C3-BEBA-2274C2AB487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17999" y="1977257"/>
            <a:ext cx="1481328" cy="758952"/>
          </a:xfrm>
          <a:noFill/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xmlns="" id="{690ADA54-0156-49A9-AEF7-A4972EEB15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51686" y="3642757"/>
            <a:ext cx="2741612" cy="24888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es-ES" noProof="0" dirty="0"/>
              <a:t>Menos caro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32193FB7-0142-40DD-9186-F3156B0AE4B0}"/>
              </a:ext>
            </a:extLst>
          </p:cNvPr>
          <p:cNvGrpSpPr/>
          <p:nvPr userDrawn="1"/>
        </p:nvGrpSpPr>
        <p:grpSpPr>
          <a:xfrm>
            <a:off x="6045600" y="1376748"/>
            <a:ext cx="100800" cy="5481252"/>
            <a:chOff x="6045600" y="1376748"/>
            <a:chExt cx="100800" cy="5481252"/>
          </a:xfrm>
        </p:grpSpPr>
        <p:cxnSp>
          <p:nvCxnSpPr>
            <p:cNvPr id="3" name="Conector recto 2">
              <a:extLst>
                <a:ext uri="{FF2B5EF4-FFF2-40B4-BE49-F238E27FC236}">
                  <a16:creationId xmlns:a16="http://schemas.microsoft.com/office/drawing/2014/main" xmlns="" id="{CD1389D4-2EB7-40E2-B21B-4EE70FCA2236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3389377" y="4151376"/>
              <a:ext cx="54132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xmlns="" id="{BA48E795-AD00-4819-94E4-A5211D331715}"/>
                </a:ext>
              </a:extLst>
            </p:cNvPr>
            <p:cNvSpPr/>
            <p:nvPr userDrawn="1"/>
          </p:nvSpPr>
          <p:spPr>
            <a:xfrm>
              <a:off x="6045600" y="137674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xmlns="" id="{41BD97BD-35F4-4534-8B74-24D44A99BC58}"/>
              </a:ext>
            </a:extLst>
          </p:cNvPr>
          <p:cNvGrpSpPr/>
          <p:nvPr userDrawn="1"/>
        </p:nvGrpSpPr>
        <p:grpSpPr>
          <a:xfrm rot="5400000">
            <a:off x="5669857" y="-1673474"/>
            <a:ext cx="100800" cy="11440514"/>
            <a:chOff x="6045600" y="1329588"/>
            <a:chExt cx="100800" cy="11440514"/>
          </a:xfrm>
        </p:grpSpPr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xmlns="" id="{D8351F13-467F-49F8-8279-C5B29A51798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08032" y="7082102"/>
              <a:ext cx="1137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xmlns="" id="{09AA12FA-7959-4581-B344-DF9E7B0AD37A}"/>
                </a:ext>
              </a:extLst>
            </p:cNvPr>
            <p:cNvSpPr/>
            <p:nvPr userDrawn="1"/>
          </p:nvSpPr>
          <p:spPr>
            <a:xfrm>
              <a:off x="6045600" y="132958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9558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tres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512271"/>
            <a:ext cx="2828198" cy="12868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148315"/>
            <a:ext cx="2216876" cy="2098138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897696"/>
            <a:ext cx="4246252" cy="100800"/>
            <a:chOff x="0" y="3240138"/>
            <a:chExt cx="4246252" cy="100800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417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4145452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texto 15">
            <a:extLst>
              <a:ext uri="{FF2B5EF4-FFF2-40B4-BE49-F238E27FC236}">
                <a16:creationId xmlns:a16="http://schemas.microsoft.com/office/drawing/2014/main" xmlns="" id="{DA80730C-5AC9-41A0-ACC5-624F0652D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75261" y="2631676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7200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1</a:t>
            </a:r>
          </a:p>
        </p:txBody>
      </p:sp>
      <p:sp>
        <p:nvSpPr>
          <p:cNvPr id="22" name="Marcador de texto 15">
            <a:extLst>
              <a:ext uri="{FF2B5EF4-FFF2-40B4-BE49-F238E27FC236}">
                <a16:creationId xmlns:a16="http://schemas.microsoft.com/office/drawing/2014/main" xmlns="" id="{515B23A8-23EB-4E6E-A24C-4154570D7D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6251" y="2015540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2</a:t>
            </a:r>
          </a:p>
        </p:txBody>
      </p:sp>
      <p:sp>
        <p:nvSpPr>
          <p:cNvPr id="23" name="Marcador de texto 15">
            <a:extLst>
              <a:ext uri="{FF2B5EF4-FFF2-40B4-BE49-F238E27FC236}">
                <a16:creationId xmlns:a16="http://schemas.microsoft.com/office/drawing/2014/main" xmlns="" id="{C12919ED-FD55-4081-BB4A-2B2FDA3BED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97240" y="1239687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3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56A6259C-432B-4405-9E82-995AF092FB7A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4068065" y="1728891"/>
            <a:ext cx="179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13BC485E-8BCE-479F-A7E9-7F9E193E6E96}"/>
              </a:ext>
            </a:extLst>
          </p:cNvPr>
          <p:cNvCxnSpPr>
            <a:cxnSpLocks/>
          </p:cNvCxnSpPr>
          <p:nvPr userDrawn="1"/>
        </p:nvCxnSpPr>
        <p:spPr>
          <a:xfrm>
            <a:off x="4964465" y="836613"/>
            <a:ext cx="592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D5094BC6-BA16-4E05-868C-3AE971AF3DA4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10688444" y="1030491"/>
            <a:ext cx="39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F9130EC6-4A8D-447F-862E-E5A693E68C8C}"/>
              </a:ext>
            </a:extLst>
          </p:cNvPr>
          <p:cNvCxnSpPr>
            <a:cxnSpLocks/>
          </p:cNvCxnSpPr>
          <p:nvPr userDrawn="1"/>
        </p:nvCxnSpPr>
        <p:spPr>
          <a:xfrm flipV="1">
            <a:off x="7925455" y="837355"/>
            <a:ext cx="0" cy="1178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rcador de texto 2">
            <a:extLst>
              <a:ext uri="{FF2B5EF4-FFF2-40B4-BE49-F238E27FC236}">
                <a16:creationId xmlns:a16="http://schemas.microsoft.com/office/drawing/2014/main" xmlns="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151266" y="4543170"/>
            <a:ext cx="2589369" cy="1280958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xmlns="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151265" y="4246467"/>
            <a:ext cx="2415199" cy="236141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xmlns="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151265" y="3883902"/>
            <a:ext cx="2415199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sp>
        <p:nvSpPr>
          <p:cNvPr id="43" name="Marcador de texto 2">
            <a:extLst>
              <a:ext uri="{FF2B5EF4-FFF2-40B4-BE49-F238E27FC236}">
                <a16:creationId xmlns:a16="http://schemas.microsoft.com/office/drawing/2014/main" xmlns="" id="{EFE2A8C5-F462-436C-B748-BBE5D58CB8B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48861" y="3849559"/>
            <a:ext cx="2589369" cy="178695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4" name="Marcador de texto 2">
            <a:extLst>
              <a:ext uri="{FF2B5EF4-FFF2-40B4-BE49-F238E27FC236}">
                <a16:creationId xmlns:a16="http://schemas.microsoft.com/office/drawing/2014/main" xmlns="" id="{586DAC0D-9859-40A1-8456-F0B43D96718B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048860" y="3552857"/>
            <a:ext cx="2415199" cy="236141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5" name="Marcador de texto 2">
            <a:extLst>
              <a:ext uri="{FF2B5EF4-FFF2-40B4-BE49-F238E27FC236}">
                <a16:creationId xmlns:a16="http://schemas.microsoft.com/office/drawing/2014/main" xmlns="" id="{37B983EE-F89D-4F09-8A9F-2347FA36421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048860" y="3190292"/>
            <a:ext cx="2415199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sp>
        <p:nvSpPr>
          <p:cNvPr id="46" name="Marcador de texto 2">
            <a:extLst>
              <a:ext uri="{FF2B5EF4-FFF2-40B4-BE49-F238E27FC236}">
                <a16:creationId xmlns:a16="http://schemas.microsoft.com/office/drawing/2014/main" xmlns="" id="{D30DD128-A937-4A2F-B070-523A5BAAE260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975159" y="3147170"/>
            <a:ext cx="2589369" cy="2311934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7" name="Marcador de texto 2">
            <a:extLst>
              <a:ext uri="{FF2B5EF4-FFF2-40B4-BE49-F238E27FC236}">
                <a16:creationId xmlns:a16="http://schemas.microsoft.com/office/drawing/2014/main" xmlns="" id="{5737B87C-E3C0-46B2-8B79-63EB6049150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8975158" y="2850467"/>
            <a:ext cx="2415199" cy="236141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8" name="Marcador de texto 2">
            <a:extLst>
              <a:ext uri="{FF2B5EF4-FFF2-40B4-BE49-F238E27FC236}">
                <a16:creationId xmlns:a16="http://schemas.microsoft.com/office/drawing/2014/main" xmlns="" id="{22F76863-7DCD-4365-80F0-001D51F08779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8975158" y="2487902"/>
            <a:ext cx="2415199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7827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tabla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es-ES" noProof="0" dirty="0"/>
              <a:t>HAGA CLIC PARA EDITAR EL TÍTULO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031832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xmlns="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6000" y="2031832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D36F8EF-728B-45C1-87D8-4AD8FA8F371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03275" y="2524125"/>
            <a:ext cx="4970463" cy="2935288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xmlns="" id="{7395C5B4-6B03-4F70-96F8-3AE3A7817B5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000" y="2524125"/>
            <a:ext cx="4970463" cy="2935288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78915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la 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466" y="707529"/>
            <a:ext cx="2673606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es-ES" noProof="0" dirty="0"/>
              <a:t>ESCALA DE TIEMPO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7803" y="1625821"/>
            <a:ext cx="2262267" cy="2021536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9012962" y="1375202"/>
            <a:ext cx="3176159" cy="100800"/>
            <a:chOff x="2730651" y="3240138"/>
            <a:chExt cx="1619204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30651" y="3290538"/>
              <a:ext cx="1596692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4298467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xmlns="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8284" y="685667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20XX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xmlns="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930241" y="1079309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930241" y="786637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1AD3A3AB-488E-4090-9FD5-E005D5A9ECF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094269" y="3429000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BD6729DC-C5B3-485B-B5CD-F06FC3CAFD9A}"/>
              </a:ext>
            </a:extLst>
          </p:cNvPr>
          <p:cNvSpPr/>
          <p:nvPr userDrawn="1"/>
        </p:nvSpPr>
        <p:spPr>
          <a:xfrm>
            <a:off x="5372392" y="959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C4046DD7-8FB2-43D4-8E94-3D35DC3E2891}"/>
              </a:ext>
            </a:extLst>
          </p:cNvPr>
          <p:cNvSpPr/>
          <p:nvPr userDrawn="1"/>
        </p:nvSpPr>
        <p:spPr>
          <a:xfrm>
            <a:off x="5372392" y="5362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A320A73A-D3CB-4E04-B7E2-F3696B8ACDEA}"/>
              </a:ext>
            </a:extLst>
          </p:cNvPr>
          <p:cNvSpPr/>
          <p:nvPr userDrawn="1"/>
        </p:nvSpPr>
        <p:spPr>
          <a:xfrm>
            <a:off x="5372392" y="2427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3E2B01F0-78A8-41AE-95B8-811603402031}"/>
              </a:ext>
            </a:extLst>
          </p:cNvPr>
          <p:cNvSpPr/>
          <p:nvPr userDrawn="1"/>
        </p:nvSpPr>
        <p:spPr>
          <a:xfrm>
            <a:off x="5372392" y="3894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xmlns="" id="{A70E382B-B932-45B7-BD95-6D722A4A2480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930241" y="2532448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xmlns="" id="{2F096B52-06C2-46DF-BB33-70D931283F16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30241" y="2239776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xmlns="" id="{5D87FD43-95C9-4217-AD5F-FE02E28AD4C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930241" y="3985587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xmlns="" id="{A6706CEB-523E-4248-9A66-5D139D8B0DE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930241" y="3692915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xmlns="" id="{6ADC931C-F9B2-467E-A024-CB5BE74BAD8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930241" y="5438727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xmlns="" id="{0A301DE6-2E75-41F5-9314-B269815BA3F3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930241" y="5146055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0" name="Marcador de texto 15">
            <a:extLst>
              <a:ext uri="{FF2B5EF4-FFF2-40B4-BE49-F238E27FC236}">
                <a16:creationId xmlns:a16="http://schemas.microsoft.com/office/drawing/2014/main" xmlns="" id="{B9154606-4DE0-4DC7-830A-371423BE42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18284" y="2153566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20XX</a:t>
            </a:r>
          </a:p>
        </p:txBody>
      </p:sp>
      <p:sp>
        <p:nvSpPr>
          <p:cNvPr id="41" name="Marcador de texto 15">
            <a:extLst>
              <a:ext uri="{FF2B5EF4-FFF2-40B4-BE49-F238E27FC236}">
                <a16:creationId xmlns:a16="http://schemas.microsoft.com/office/drawing/2014/main" xmlns="" id="{5AC8C127-0F88-413C-B7BA-2ED0F81E7D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18284" y="3621465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20XX</a:t>
            </a:r>
          </a:p>
        </p:txBody>
      </p:sp>
      <p:sp>
        <p:nvSpPr>
          <p:cNvPr id="42" name="Marcador de texto 15">
            <a:extLst>
              <a:ext uri="{FF2B5EF4-FFF2-40B4-BE49-F238E27FC236}">
                <a16:creationId xmlns:a16="http://schemas.microsoft.com/office/drawing/2014/main" xmlns="" id="{63C5707A-6E08-4B58-A5FE-40063DB65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18284" y="5089363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627535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60000"/>
            <a:ext cx="3911599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890303"/>
            <a:ext cx="3275463" cy="88206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3598737"/>
            <a:ext cx="3321993" cy="100800"/>
            <a:chOff x="-1228304" y="3240138"/>
            <a:chExt cx="3321993" cy="100800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27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1992889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posición de tabla 9">
            <a:extLst>
              <a:ext uri="{FF2B5EF4-FFF2-40B4-BE49-F238E27FC236}">
                <a16:creationId xmlns:a16="http://schemas.microsoft.com/office/drawing/2014/main" xmlns="" id="{3F646CE6-E75B-4112-896D-5A26E1F1520E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518150" y="860425"/>
            <a:ext cx="5870575" cy="486727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smtClean="0"/>
              <a:t>Haga clic en el icono para agregar una tabla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83923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608523"/>
            <a:ext cx="2828198" cy="12868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244567"/>
            <a:ext cx="2828198" cy="2098138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220579" cy="100800"/>
            <a:chOff x="0" y="3240138"/>
            <a:chExt cx="3220579" cy="100800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168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3119779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rcador de texto 2">
            <a:extLst>
              <a:ext uri="{FF2B5EF4-FFF2-40B4-BE49-F238E27FC236}">
                <a16:creationId xmlns:a16="http://schemas.microsoft.com/office/drawing/2014/main" xmlns="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128617" y="4355032"/>
            <a:ext cx="2066544" cy="128095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xmlns="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28616" y="4042831"/>
            <a:ext cx="2066544" cy="282991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xmlns="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128616" y="3428999"/>
            <a:ext cx="2066544" cy="615618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xmlns="" id="{B284A57B-147A-4287-AA6B-E508A9222F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130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5" name="Marcador de posición de imagen 8">
            <a:extLst>
              <a:ext uri="{FF2B5EF4-FFF2-40B4-BE49-F238E27FC236}">
                <a16:creationId xmlns:a16="http://schemas.microsoft.com/office/drawing/2014/main" xmlns="" id="{9DBE0996-CEA3-41C3-A75A-84DC3C2B519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8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6" name="Marcador de posición de imagen 8">
            <a:extLst>
              <a:ext uri="{FF2B5EF4-FFF2-40B4-BE49-F238E27FC236}">
                <a16:creationId xmlns:a16="http://schemas.microsoft.com/office/drawing/2014/main" xmlns="" id="{F7B28261-CB14-4E4E-AA66-A0239B3DD28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629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xmlns="" id="{BAA53E0C-9536-4177-A63F-0E2565EC53C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127048" y="4355032"/>
            <a:ext cx="2066400" cy="128095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xmlns="" id="{67EF8E36-183B-420B-AF25-17CFA963987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9127047" y="4042831"/>
            <a:ext cx="2066400" cy="282991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xmlns="" id="{58DA6E86-8039-4690-AFE1-7CCF07B7CBAF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127047" y="3428999"/>
            <a:ext cx="2066400" cy="615618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xmlns="" id="{933214B9-0452-4C8B-AB10-922F3C3BCF01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6629217" y="4355032"/>
            <a:ext cx="2066400" cy="128095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xmlns="" id="{A5C23113-D98B-48C7-A675-4FD5F50333F3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6629216" y="4042831"/>
            <a:ext cx="2066400" cy="282991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xmlns="" id="{09781257-B563-41E0-B9E6-9C7330084BCC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627903" y="3428999"/>
            <a:ext cx="2066400" cy="615618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9A32EC27-ACD8-47C0-A3ED-E4ED58D88358}"/>
              </a:ext>
            </a:extLst>
          </p:cNvPr>
          <p:cNvCxnSpPr/>
          <p:nvPr userDrawn="1"/>
        </p:nvCxnSpPr>
        <p:spPr>
          <a:xfrm>
            <a:off x="6195160" y="2217849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99E8819A-135C-4A5C-9F6A-A3BE05AA294F}"/>
              </a:ext>
            </a:extLst>
          </p:cNvPr>
          <p:cNvCxnSpPr/>
          <p:nvPr userDrawn="1"/>
        </p:nvCxnSpPr>
        <p:spPr>
          <a:xfrm>
            <a:off x="8703909" y="2216687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2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diseño de contenido de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5142950" y="1375202"/>
            <a:ext cx="7044185" cy="100800"/>
            <a:chOff x="442529" y="3240138"/>
            <a:chExt cx="4398139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2529" y="3290538"/>
              <a:ext cx="43718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4774944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958968" y="3372939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xmlns="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958968" y="2960253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6FF07C5-314A-4EA8-B78F-7A51C234D3A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1841" y="2764036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B691060D-E361-43B0-BFD7-43D7CC4E5CCD}"/>
              </a:ext>
            </a:extLst>
          </p:cNvPr>
          <p:cNvCxnSpPr>
            <a:cxnSpLocks/>
          </p:cNvCxnSpPr>
          <p:nvPr userDrawn="1"/>
        </p:nvCxnSpPr>
        <p:spPr>
          <a:xfrm>
            <a:off x="0" y="3288596"/>
            <a:ext cx="72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Marcador de texto 2">
            <a:extLst>
              <a:ext uri="{FF2B5EF4-FFF2-40B4-BE49-F238E27FC236}">
                <a16:creationId xmlns:a16="http://schemas.microsoft.com/office/drawing/2014/main" xmlns="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957127" y="4800796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xmlns="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957127" y="4388110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sp>
        <p:nvSpPr>
          <p:cNvPr id="42" name="Marcador de posición de imagen 2">
            <a:extLst>
              <a:ext uri="{FF2B5EF4-FFF2-40B4-BE49-F238E27FC236}">
                <a16:creationId xmlns:a16="http://schemas.microsoft.com/office/drawing/2014/main" xmlns="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20000" y="4191893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xmlns="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11670" y="4028309"/>
            <a:ext cx="32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arcador de texto 2">
            <a:extLst>
              <a:ext uri="{FF2B5EF4-FFF2-40B4-BE49-F238E27FC236}">
                <a16:creationId xmlns:a16="http://schemas.microsoft.com/office/drawing/2014/main" xmlns="" id="{BACF15AB-FF8A-422B-840D-88503024E5D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708709" y="3372939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5" name="Marcador de texto 2">
            <a:extLst>
              <a:ext uri="{FF2B5EF4-FFF2-40B4-BE49-F238E27FC236}">
                <a16:creationId xmlns:a16="http://schemas.microsoft.com/office/drawing/2014/main" xmlns="" id="{EFC2028F-7DFE-412D-97DF-707D128D95E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708709" y="2960253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sp>
        <p:nvSpPr>
          <p:cNvPr id="47" name="Marcador de texto 2">
            <a:extLst>
              <a:ext uri="{FF2B5EF4-FFF2-40B4-BE49-F238E27FC236}">
                <a16:creationId xmlns:a16="http://schemas.microsoft.com/office/drawing/2014/main" xmlns="" id="{4349A4F0-1181-4A58-BFD4-4783CD13035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704578" y="4800796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8" name="Marcador de texto 2">
            <a:extLst>
              <a:ext uri="{FF2B5EF4-FFF2-40B4-BE49-F238E27FC236}">
                <a16:creationId xmlns:a16="http://schemas.microsoft.com/office/drawing/2014/main" xmlns="" id="{DC1D5D83-8D32-491F-87EB-9DA9360D4F2B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704578" y="4388110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sp>
        <p:nvSpPr>
          <p:cNvPr id="50" name="Marcador de texto 2">
            <a:extLst>
              <a:ext uri="{FF2B5EF4-FFF2-40B4-BE49-F238E27FC236}">
                <a16:creationId xmlns:a16="http://schemas.microsoft.com/office/drawing/2014/main" xmlns="" id="{8120723F-A42C-4B81-97FD-6F575E5C2584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9453870" y="3372939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51" name="Marcador de texto 2">
            <a:extLst>
              <a:ext uri="{FF2B5EF4-FFF2-40B4-BE49-F238E27FC236}">
                <a16:creationId xmlns:a16="http://schemas.microsoft.com/office/drawing/2014/main" xmlns="" id="{27D068F1-398F-4D11-977C-080C8151C786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9453870" y="2960253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sp>
        <p:nvSpPr>
          <p:cNvPr id="53" name="Marcador de texto 2">
            <a:extLst>
              <a:ext uri="{FF2B5EF4-FFF2-40B4-BE49-F238E27FC236}">
                <a16:creationId xmlns:a16="http://schemas.microsoft.com/office/drawing/2014/main" xmlns="" id="{B795705E-C5CB-46CC-9E41-D2269E07BC15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452029" y="4800796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54" name="Marcador de texto 2">
            <a:extLst>
              <a:ext uri="{FF2B5EF4-FFF2-40B4-BE49-F238E27FC236}">
                <a16:creationId xmlns:a16="http://schemas.microsoft.com/office/drawing/2014/main" xmlns="" id="{80211A2B-0F3C-4DBE-AE01-069AE7FC3468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9452029" y="4388110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texto del patrón</a:t>
            </a:r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xmlns="" id="{2E5E9742-C670-47AB-AA69-AE65D7915B06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31847" y="5364000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xmlns="" id="{158712DB-5183-45D8-9ABB-6E07956580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7274194" y="5363999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posición de imagen 2">
            <a:extLst>
              <a:ext uri="{FF2B5EF4-FFF2-40B4-BE49-F238E27FC236}">
                <a16:creationId xmlns:a16="http://schemas.microsoft.com/office/drawing/2014/main" xmlns="" id="{417A32F4-3459-4A31-A90E-AA771FD4D49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467451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55" name="Marcador de posición de imagen 2">
            <a:extLst>
              <a:ext uri="{FF2B5EF4-FFF2-40B4-BE49-F238E27FC236}">
                <a16:creationId xmlns:a16="http://schemas.microsoft.com/office/drawing/2014/main" xmlns="" id="{63549FA7-92E5-4DB1-92FA-15902DFD37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214902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6" name="Marcador de posición de imagen 2">
            <a:extLst>
              <a:ext uri="{FF2B5EF4-FFF2-40B4-BE49-F238E27FC236}">
                <a16:creationId xmlns:a16="http://schemas.microsoft.com/office/drawing/2014/main" xmlns="" id="{0F62D330-6A30-4A65-89DA-EDFE4AAD343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469292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52" name="Marcador de posición de imagen 2">
            <a:extLst>
              <a:ext uri="{FF2B5EF4-FFF2-40B4-BE49-F238E27FC236}">
                <a16:creationId xmlns:a16="http://schemas.microsoft.com/office/drawing/2014/main" xmlns="" id="{A3FC286B-05E7-4E48-A7FD-19780034911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16743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443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xmlns="" id="{C799DC18-D353-427C-B849-0204F13D9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8330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rtlCol="0" anchor="b" anchorCtr="0">
            <a:noAutofit/>
          </a:bodyPr>
          <a:lstStyle>
            <a:lvl1pPr>
              <a:defRPr sz="5900"/>
            </a:lvl1pPr>
          </a:lstStyle>
          <a:p>
            <a:pPr rtl="0"/>
            <a:r>
              <a:rPr lang="es-ES" noProof="0" dirty="0"/>
              <a:t>PRESENTACIÓN </a:t>
            </a:r>
            <a:br>
              <a:rPr lang="es-ES" noProof="0" dirty="0"/>
            </a:br>
            <a:r>
              <a:rPr lang="es-ES" noProof="0" dirty="0"/>
              <a:t>A INVERSORES</a:t>
            </a:r>
            <a:br>
              <a:rPr lang="es-ES" noProof="0" dirty="0"/>
            </a:br>
            <a:r>
              <a:rPr lang="es-ES" noProof="0" dirty="0"/>
              <a:t>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19" name="Grupo 8"/>
          <p:cNvGrpSpPr/>
          <p:nvPr userDrawn="1"/>
        </p:nvGrpSpPr>
        <p:grpSpPr>
          <a:xfrm>
            <a:off x="6769768" y="1947412"/>
            <a:ext cx="4612919" cy="102440"/>
            <a:chOff x="6769768" y="1947412"/>
            <a:chExt cx="4612919" cy="10244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681504C4-12AC-4251-8E47-0089784BDB9B}"/>
                </a:ext>
              </a:extLst>
            </p:cNvPr>
            <p:cNvSpPr/>
            <p:nvPr userDrawn="1"/>
          </p:nvSpPr>
          <p:spPr>
            <a:xfrm>
              <a:off x="6769768" y="1949268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xmlns="" id="{192040D0-01C2-4643-8F84-3B8F334E545C}"/>
                </a:ext>
              </a:extLst>
            </p:cNvPr>
            <p:cNvCxnSpPr/>
            <p:nvPr userDrawn="1"/>
          </p:nvCxnSpPr>
          <p:spPr>
            <a:xfrm>
              <a:off x="6798642" y="2002951"/>
              <a:ext cx="4536000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xmlns="" id="{7ED601E9-2BFC-460B-A2A8-69A787A4988E}"/>
                </a:ext>
              </a:extLst>
            </p:cNvPr>
            <p:cNvSpPr/>
            <p:nvPr userDrawn="1"/>
          </p:nvSpPr>
          <p:spPr>
            <a:xfrm>
              <a:off x="11281887" y="1947412"/>
              <a:ext cx="100800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grpSp>
        <p:nvGrpSpPr>
          <p:cNvPr id="3" name="Grupo 12"/>
          <p:cNvGrpSpPr/>
          <p:nvPr userDrawn="1"/>
        </p:nvGrpSpPr>
        <p:grpSpPr>
          <a:xfrm>
            <a:off x="6769768" y="4654084"/>
            <a:ext cx="4612918" cy="100584"/>
            <a:chOff x="6769768" y="4654084"/>
            <a:chExt cx="4612918" cy="10058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C2F65998-5EC3-446A-8307-1CF81A348CE3}"/>
                </a:ext>
              </a:extLst>
            </p:cNvPr>
            <p:cNvSpPr/>
            <p:nvPr userDrawn="1"/>
          </p:nvSpPr>
          <p:spPr>
            <a:xfrm>
              <a:off x="6769768" y="4654084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xmlns="" id="{7CC5D776-F60A-4A0C-AA7C-EFACDA2CEA88}"/>
                </a:ext>
              </a:extLst>
            </p:cNvPr>
            <p:cNvCxnSpPr/>
            <p:nvPr userDrawn="1"/>
          </p:nvCxnSpPr>
          <p:spPr>
            <a:xfrm>
              <a:off x="6798642" y="4707767"/>
              <a:ext cx="4536000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xmlns="" id="{AEAFE309-55C5-409C-92ED-748307C74318}"/>
                </a:ext>
              </a:extLst>
            </p:cNvPr>
            <p:cNvSpPr/>
            <p:nvPr userDrawn="1"/>
          </p:nvSpPr>
          <p:spPr>
            <a:xfrm>
              <a:off x="11281886" y="4654084"/>
              <a:ext cx="100800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7" name="Subtítulo 2">
            <a:extLst>
              <a:ext uri="{FF2B5EF4-FFF2-40B4-BE49-F238E27FC236}">
                <a16:creationId xmlns:a16="http://schemas.microsoft.com/office/drawing/2014/main" xmlns="" id="{5B77B20B-76F5-4912-803D-5709F730D4F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18" name="Marcador de posición de imagen 9">
            <a:extLst>
              <a:ext uri="{FF2B5EF4-FFF2-40B4-BE49-F238E27FC236}">
                <a16:creationId xmlns:a16="http://schemas.microsoft.com/office/drawing/2014/main" xmlns="" id="{4293BA4F-7776-4C41-BE4F-7247935D5CCC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3706368" y="307960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07692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gráfico circ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461974"/>
            <a:ext cx="4464049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092276"/>
            <a:ext cx="4443165" cy="1008841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811097"/>
            <a:ext cx="4525570" cy="100800"/>
            <a:chOff x="-1228304" y="3250524"/>
            <a:chExt cx="4525570" cy="100800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446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3196466" y="3250524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arcador de texto 2">
            <a:extLst>
              <a:ext uri="{FF2B5EF4-FFF2-40B4-BE49-F238E27FC236}">
                <a16:creationId xmlns:a16="http://schemas.microsoft.com/office/drawing/2014/main" xmlns="" id="{9A5180A6-7D2B-4341-A749-16387D907EEF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62770" y="4138611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1 500 000 €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xmlns="" id="{79DFBEE7-50AA-4F4F-8B5D-AD23ECAD9919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62769" y="4499972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xmlns="" id="{306EAF0C-F17D-47D6-BAA1-16745F4F70D9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3193135" y="4138611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1 500 000 €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xmlns="" id="{D091E31C-C1DC-4D72-8C9E-3B6BD91E72AF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3193134" y="4499972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xmlns="" id="{F62E753C-C8BE-457D-9B22-6A8227347A67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5123499" y="4142294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1 500 000 €</a:t>
            </a:r>
          </a:p>
        </p:txBody>
      </p:sp>
      <p:sp>
        <p:nvSpPr>
          <p:cNvPr id="43" name="Marcador de texto 2">
            <a:extLst>
              <a:ext uri="{FF2B5EF4-FFF2-40B4-BE49-F238E27FC236}">
                <a16:creationId xmlns:a16="http://schemas.microsoft.com/office/drawing/2014/main" xmlns="" id="{BC1E8F6C-0BDD-4AFA-9E8D-5EF61AA59F50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123498" y="4503655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45" name="Marcador de texto 2">
            <a:extLst>
              <a:ext uri="{FF2B5EF4-FFF2-40B4-BE49-F238E27FC236}">
                <a16:creationId xmlns:a16="http://schemas.microsoft.com/office/drawing/2014/main" xmlns="" id="{C70C9772-55FF-4449-988F-6CDDE075E730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1262770" y="4826750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1 500 000 €</a:t>
            </a:r>
          </a:p>
        </p:txBody>
      </p:sp>
      <p:sp>
        <p:nvSpPr>
          <p:cNvPr id="46" name="Marcador de texto 2">
            <a:extLst>
              <a:ext uri="{FF2B5EF4-FFF2-40B4-BE49-F238E27FC236}">
                <a16:creationId xmlns:a16="http://schemas.microsoft.com/office/drawing/2014/main" xmlns="" id="{75EE6DCE-6A55-4D95-85F7-E22E3E268256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1262769" y="5188111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48" name="Marcador de texto 2">
            <a:extLst>
              <a:ext uri="{FF2B5EF4-FFF2-40B4-BE49-F238E27FC236}">
                <a16:creationId xmlns:a16="http://schemas.microsoft.com/office/drawing/2014/main" xmlns="" id="{84DC7882-7541-4AEA-95FE-DDBCF6F9CA32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3193135" y="4826750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1 500 000 €</a:t>
            </a:r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xmlns="" id="{5542D500-4CD6-4FDE-9133-F8020797D9B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3193134" y="5188111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51" name="Marcador de texto 2">
            <a:extLst>
              <a:ext uri="{FF2B5EF4-FFF2-40B4-BE49-F238E27FC236}">
                <a16:creationId xmlns:a16="http://schemas.microsoft.com/office/drawing/2014/main" xmlns="" id="{500C362B-BA02-4F7D-86F6-3F6F2EF20D04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5123499" y="4830433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1 500 000 €</a:t>
            </a:r>
          </a:p>
        </p:txBody>
      </p:sp>
      <p:sp>
        <p:nvSpPr>
          <p:cNvPr id="52" name="Marcador de texto 2">
            <a:extLst>
              <a:ext uri="{FF2B5EF4-FFF2-40B4-BE49-F238E27FC236}">
                <a16:creationId xmlns:a16="http://schemas.microsoft.com/office/drawing/2014/main" xmlns="" id="{E213E497-634E-40E7-BF08-765CC21529E2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5123498" y="5191794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Título de la categoría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FA01C659-0131-449B-BA07-5BC568F00BF0}"/>
              </a:ext>
            </a:extLst>
          </p:cNvPr>
          <p:cNvSpPr/>
          <p:nvPr userDrawn="1"/>
        </p:nvSpPr>
        <p:spPr>
          <a:xfrm>
            <a:off x="790959" y="4258650"/>
            <a:ext cx="384048" cy="384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xmlns="" id="{69CB80EA-A8D6-4099-9412-0C14095755FF}"/>
              </a:ext>
            </a:extLst>
          </p:cNvPr>
          <p:cNvSpPr/>
          <p:nvPr userDrawn="1"/>
        </p:nvSpPr>
        <p:spPr>
          <a:xfrm>
            <a:off x="790959" y="4965077"/>
            <a:ext cx="384048" cy="384048"/>
          </a:xfrm>
          <a:prstGeom prst="ellipse">
            <a:avLst/>
          </a:prstGeom>
          <a:solidFill>
            <a:srgbClr val="22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2E20CCE5-B889-49FE-8FA6-A6F0F11A5D91}"/>
              </a:ext>
            </a:extLst>
          </p:cNvPr>
          <p:cNvSpPr/>
          <p:nvPr userDrawn="1"/>
        </p:nvSpPr>
        <p:spPr>
          <a:xfrm>
            <a:off x="2725217" y="4261982"/>
            <a:ext cx="384048" cy="38404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xmlns="" id="{769A77E3-4AFB-45BB-8FDC-4AD084EA9D23}"/>
              </a:ext>
            </a:extLst>
          </p:cNvPr>
          <p:cNvSpPr/>
          <p:nvPr userDrawn="1"/>
        </p:nvSpPr>
        <p:spPr>
          <a:xfrm>
            <a:off x="2725217" y="4968409"/>
            <a:ext cx="384048" cy="384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xmlns="" id="{53A8B986-3280-4EAC-846B-9167ECC55646}"/>
              </a:ext>
            </a:extLst>
          </p:cNvPr>
          <p:cNvSpPr/>
          <p:nvPr userDrawn="1"/>
        </p:nvSpPr>
        <p:spPr>
          <a:xfrm>
            <a:off x="4660323" y="4257848"/>
            <a:ext cx="384048" cy="384048"/>
          </a:xfrm>
          <a:prstGeom prst="ellipse">
            <a:avLst/>
          </a:prstGeom>
          <a:solidFill>
            <a:srgbClr val="B53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xmlns="" id="{0AE6D315-5EC0-4956-B7BF-B94D2AFE679B}"/>
              </a:ext>
            </a:extLst>
          </p:cNvPr>
          <p:cNvSpPr/>
          <p:nvPr userDrawn="1"/>
        </p:nvSpPr>
        <p:spPr>
          <a:xfrm>
            <a:off x="4660323" y="4964275"/>
            <a:ext cx="384048" cy="3840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12" name="Marcador de posición de gráfico 11">
            <a:extLst>
              <a:ext uri="{FF2B5EF4-FFF2-40B4-BE49-F238E27FC236}">
                <a16:creationId xmlns:a16="http://schemas.microsoft.com/office/drawing/2014/main" xmlns="" id="{9ED8422E-0C74-45EF-B794-252146C6639A}"/>
              </a:ext>
            </a:extLst>
          </p:cNvPr>
          <p:cNvSpPr>
            <a:spLocks noGrp="1"/>
          </p:cNvSpPr>
          <p:nvPr>
            <p:ph type="chart" sz="quarter" idx="55"/>
          </p:nvPr>
        </p:nvSpPr>
        <p:spPr>
          <a:xfrm>
            <a:off x="6924675" y="860425"/>
            <a:ext cx="4483100" cy="457358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 gráfico</a:t>
            </a:r>
            <a:endParaRPr lang="es-ES" noProof="0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xmlns="" id="{E8B7C827-F016-49F6-B775-FAC0E6420466}"/>
              </a:ext>
            </a:extLst>
          </p:cNvPr>
          <p:cNvSpPr/>
          <p:nvPr userDrawn="1"/>
        </p:nvSpPr>
        <p:spPr>
          <a:xfrm>
            <a:off x="6905624" y="905669"/>
            <a:ext cx="4483100" cy="448310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xmlns="" id="{C0F8D2C7-9093-4F92-B8A4-D819FEE69F1F}"/>
              </a:ext>
            </a:extLst>
          </p:cNvPr>
          <p:cNvSpPr/>
          <p:nvPr userDrawn="1"/>
        </p:nvSpPr>
        <p:spPr>
          <a:xfrm>
            <a:off x="8294757" y="2294802"/>
            <a:ext cx="1704834" cy="1704834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xmlns="" id="{0DE9D0C0-04C1-4621-8B2D-E65A25A8DCF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75514" y="450000"/>
            <a:ext cx="90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9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411243"/>
            <a:ext cx="4494133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564787"/>
            <a:ext cx="4473108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2314168"/>
            <a:ext cx="5267325" cy="100800"/>
            <a:chOff x="0" y="3240138"/>
            <a:chExt cx="3434400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3189568"/>
            <a:ext cx="4482996" cy="243260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Marcador de posición de imagen 7">
            <a:extLst>
              <a:ext uri="{FF2B5EF4-FFF2-40B4-BE49-F238E27FC236}">
                <a16:creationId xmlns:a16="http://schemas.microsoft.com/office/drawing/2014/main" xmlns="" id="{CF430BFB-0A7C-4FB8-B93B-8DA19F3E6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710" y="1792784"/>
            <a:ext cx="6073999" cy="372160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86978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6EF099F-79D2-486F-A4B2-DD4F699752C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8965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xmlns="" id="{1FF22294-F2E5-4C74-A30C-46BA988FD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959" y="1546091"/>
            <a:ext cx="4846923" cy="1091078"/>
          </a:xfrm>
        </p:spPr>
        <p:txBody>
          <a:bodyPr lIns="0" tIns="0" rIns="0" bIns="0" rtlCol="0" anchor="b" anchorCtr="0">
            <a:noAutofit/>
          </a:bodyPr>
          <a:lstStyle>
            <a:lvl1pPr>
              <a:defRPr sz="5500"/>
            </a:lvl1pPr>
          </a:lstStyle>
          <a:p>
            <a:pPr rtl="0"/>
            <a:r>
              <a:rPr lang="es-ES" noProof="0" dirty="0"/>
              <a:t>¡GRACIAS!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xmlns="" id="{FC5C0DA6-1B31-4BDF-BAEB-BF7978102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35" y="3083960"/>
            <a:ext cx="4586288" cy="509472"/>
          </a:xfrm>
        </p:spPr>
        <p:txBody>
          <a:bodyPr lIns="0" tIns="0" rIns="0" bIns="0" rtlCol="0" anchor="b" anchorCtr="0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es-ES" noProof="0" dirty="0"/>
              <a:t>Sergio Valladares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xmlns="" id="{5E1647C9-9AC1-4500-A56E-94CABC656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3703834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7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es-ES" noProof="0" dirty="0"/>
              <a:t>Teléfono: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xmlns="" id="{8605CECB-8164-4428-B478-98C42902F9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950" y="3946707"/>
            <a:ext cx="4586288" cy="2901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es-ES" noProof="0" dirty="0"/>
              <a:t>+7 888 999-000-11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xmlns="" id="{D39B56C4-E128-4995-91CC-64C268BC76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50" y="4423954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es-ES" noProof="0" dirty="0"/>
              <a:t>Correo electrónico:</a:t>
            </a:r>
          </a:p>
        </p:txBody>
      </p:sp>
      <p:sp>
        <p:nvSpPr>
          <p:cNvPr id="26" name="Marcador de texto 3">
            <a:extLst>
              <a:ext uri="{FF2B5EF4-FFF2-40B4-BE49-F238E27FC236}">
                <a16:creationId xmlns:a16="http://schemas.microsoft.com/office/drawing/2014/main" xmlns="" id="{94772DA1-74CC-430C-9A8E-5A6586692C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50" y="4650785"/>
            <a:ext cx="4586288" cy="36447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es-ES" noProof="0" dirty="0"/>
              <a:t>Bergqvist@vanarsdelltd.com</a:t>
            </a:r>
          </a:p>
        </p:txBody>
      </p:sp>
      <p:sp>
        <p:nvSpPr>
          <p:cNvPr id="27" name="Marcador de texto 3">
            <a:extLst>
              <a:ext uri="{FF2B5EF4-FFF2-40B4-BE49-F238E27FC236}">
                <a16:creationId xmlns:a16="http://schemas.microsoft.com/office/drawing/2014/main" xmlns="" id="{7A073B5B-2BE3-49D1-A646-1492F534C9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50" y="5153025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 dirty="0"/>
              <a:t>Sitio web:</a:t>
            </a:r>
          </a:p>
        </p:txBody>
      </p:sp>
      <p:sp>
        <p:nvSpPr>
          <p:cNvPr id="28" name="Marcador de texto 3">
            <a:extLst>
              <a:ext uri="{FF2B5EF4-FFF2-40B4-BE49-F238E27FC236}">
                <a16:creationId xmlns:a16="http://schemas.microsoft.com/office/drawing/2014/main" xmlns="" id="{52D10EDD-0329-4443-8665-7603E4A83B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50" y="5363814"/>
            <a:ext cx="4586288" cy="36447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es-ES" noProof="0" dirty="0"/>
              <a:t>www.vanarsdelltd.com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5F591C52-0202-44BA-A6BE-E2362516B893}"/>
              </a:ext>
            </a:extLst>
          </p:cNvPr>
          <p:cNvGrpSpPr/>
          <p:nvPr userDrawn="1"/>
        </p:nvGrpSpPr>
        <p:grpSpPr>
          <a:xfrm>
            <a:off x="801544" y="2750589"/>
            <a:ext cx="3761394" cy="100800"/>
            <a:chOff x="808549" y="2750589"/>
            <a:chExt cx="3761394" cy="10080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xmlns="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808549" y="2750589"/>
              <a:ext cx="3749298" cy="100800"/>
              <a:chOff x="989785" y="3240138"/>
              <a:chExt cx="2444615" cy="100800"/>
            </a:xfrm>
          </p:grpSpPr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xmlns="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989785" y="3285674"/>
                <a:ext cx="2394215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xmlns="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s-ES" noProof="0" dirty="0"/>
              </a:p>
            </p:txBody>
          </p:sp>
        </p:grp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xmlns="" id="{BECBEDE0-51BB-48BD-AAAD-63B6F60C1D57}"/>
                </a:ext>
              </a:extLst>
            </p:cNvPr>
            <p:cNvSpPr/>
            <p:nvPr userDrawn="1"/>
          </p:nvSpPr>
          <p:spPr>
            <a:xfrm flipH="1">
              <a:off x="4469142" y="2750589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xmlns="" id="{63E1608D-F119-4C0D-8D91-7CB089C037C8}"/>
              </a:ext>
            </a:extLst>
          </p:cNvPr>
          <p:cNvGrpSpPr/>
          <p:nvPr userDrawn="1"/>
        </p:nvGrpSpPr>
        <p:grpSpPr>
          <a:xfrm>
            <a:off x="801534" y="1660573"/>
            <a:ext cx="3757301" cy="105664"/>
            <a:chOff x="808539" y="2745725"/>
            <a:chExt cx="3757301" cy="105664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xmlns="" id="{EBDC0121-6865-4B65-A28B-1CEDB16AAD9E}"/>
                </a:ext>
              </a:extLst>
            </p:cNvPr>
            <p:cNvGrpSpPr/>
            <p:nvPr userDrawn="1"/>
          </p:nvGrpSpPr>
          <p:grpSpPr>
            <a:xfrm flipH="1">
              <a:off x="808539" y="2750589"/>
              <a:ext cx="3749297" cy="100800"/>
              <a:chOff x="989788" y="3240138"/>
              <a:chExt cx="2444612" cy="100800"/>
            </a:xfrm>
          </p:grpSpPr>
          <p:cxnSp>
            <p:nvCxnSpPr>
              <p:cNvPr id="35" name="Conector recto 34">
                <a:extLst>
                  <a:ext uri="{FF2B5EF4-FFF2-40B4-BE49-F238E27FC236}">
                    <a16:creationId xmlns:a16="http://schemas.microsoft.com/office/drawing/2014/main" xmlns="" id="{386E3714-07DE-4318-B5BC-25F879B97D59}"/>
                  </a:ext>
                </a:extLst>
              </p:cNvPr>
              <p:cNvCxnSpPr/>
              <p:nvPr userDrawn="1"/>
            </p:nvCxnSpPr>
            <p:spPr>
              <a:xfrm>
                <a:off x="989788" y="3285674"/>
                <a:ext cx="239421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xmlns="" id="{2ECCE30B-E848-4C5E-83A1-A811D489E7B8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s-ES" noProof="0" dirty="0"/>
              </a:p>
            </p:txBody>
          </p:sp>
        </p:grp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xmlns="" id="{09817AEC-C67C-49A3-AC5A-669FD4D6D586}"/>
                </a:ext>
              </a:extLst>
            </p:cNvPr>
            <p:cNvSpPr/>
            <p:nvPr userDrawn="1"/>
          </p:nvSpPr>
          <p:spPr>
            <a:xfrm flipH="1">
              <a:off x="4465039" y="2745725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839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apé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96C5B5AA-0D95-4C33-8EBC-90401B51B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2" y="1912946"/>
            <a:ext cx="12185968" cy="349300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8934" y="457496"/>
            <a:ext cx="4494133" cy="804338"/>
          </a:xfrm>
        </p:spPr>
        <p:txBody>
          <a:bodyPr lIns="0" tIns="0" rIns="0" bIns="0"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es-ES" noProof="0" dirty="0"/>
              <a:t>APÉNDICE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908B302A-0F76-466E-9FCE-DCEECCBCF6C9}"/>
              </a:ext>
            </a:extLst>
          </p:cNvPr>
          <p:cNvGrpSpPr/>
          <p:nvPr userDrawn="1"/>
        </p:nvGrpSpPr>
        <p:grpSpPr>
          <a:xfrm>
            <a:off x="4765026" y="1509426"/>
            <a:ext cx="2661947" cy="100800"/>
            <a:chOff x="4732221" y="1509426"/>
            <a:chExt cx="2661947" cy="10080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xmlns="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4732221" y="1509426"/>
              <a:ext cx="2597297" cy="100800"/>
              <a:chOff x="1740914" y="3240138"/>
              <a:chExt cx="1693486" cy="100800"/>
            </a:xfrm>
          </p:grpSpPr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xmlns="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1740914" y="3290538"/>
                <a:ext cx="164308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xmlns="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s-ES" noProof="0" dirty="0"/>
              </a:p>
            </p:txBody>
          </p:sp>
        </p:grp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xmlns="" id="{427C0C4F-6341-4BE0-931E-AAA6EA2AF137}"/>
                </a:ext>
              </a:extLst>
            </p:cNvPr>
            <p:cNvSpPr/>
            <p:nvPr userDrawn="1"/>
          </p:nvSpPr>
          <p:spPr>
            <a:xfrm flipH="1">
              <a:off x="7293367" y="1509426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6448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testimon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es-ES" noProof="0" dirty="0"/>
              <a:t>TESTIMONIOS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7956142" y="1375202"/>
            <a:ext cx="4219416" cy="100800"/>
            <a:chOff x="685770" y="3240138"/>
            <a:chExt cx="2634457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5770" y="3290538"/>
              <a:ext cx="2614093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254503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xmlns="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22459" y="4996962"/>
            <a:ext cx="1625324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Cargo del cliente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xmlns="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22459" y="4191894"/>
            <a:ext cx="1625324" cy="72072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patrón</a:t>
            </a:r>
            <a:br>
              <a:rPr lang="es-ES" noProof="0" dirty="0"/>
            </a:br>
            <a:r>
              <a:rPr lang="es-ES" noProof="0" dirty="0"/>
              <a:t>texto</a:t>
            </a:r>
          </a:p>
        </p:txBody>
      </p:sp>
      <p:sp>
        <p:nvSpPr>
          <p:cNvPr id="42" name="Marcador de posición de imagen 2">
            <a:extLst>
              <a:ext uri="{FF2B5EF4-FFF2-40B4-BE49-F238E27FC236}">
                <a16:creationId xmlns:a16="http://schemas.microsoft.com/office/drawing/2014/main" xmlns="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447783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xmlns="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00995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2D92A7B-1C40-4AEB-92C3-C35F8C01F1F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03253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F2E312F1-B417-47B6-97E4-7CCA31034F82}"/>
              </a:ext>
            </a:extLst>
          </p:cNvPr>
          <p:cNvSpPr/>
          <p:nvPr userDrawn="1"/>
        </p:nvSpPr>
        <p:spPr>
          <a:xfrm>
            <a:off x="2950595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58" name="Marcador de texto 2">
            <a:extLst>
              <a:ext uri="{FF2B5EF4-FFF2-40B4-BE49-F238E27FC236}">
                <a16:creationId xmlns:a16="http://schemas.microsoft.com/office/drawing/2014/main" xmlns="" id="{13DB5D84-04D8-4536-A06B-AED76E7C51D7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4586638" y="4996962"/>
            <a:ext cx="1625324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Cargo del cliente</a:t>
            </a:r>
          </a:p>
        </p:txBody>
      </p:sp>
      <p:sp>
        <p:nvSpPr>
          <p:cNvPr id="59" name="Marcador de texto 2">
            <a:extLst>
              <a:ext uri="{FF2B5EF4-FFF2-40B4-BE49-F238E27FC236}">
                <a16:creationId xmlns:a16="http://schemas.microsoft.com/office/drawing/2014/main" xmlns="" id="{3AB0AC7E-7919-422E-95A1-82E8B125756D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4586638" y="4191894"/>
            <a:ext cx="1625324" cy="72072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patrón</a:t>
            </a:r>
            <a:br>
              <a:rPr lang="es-ES" noProof="0" dirty="0"/>
            </a:br>
            <a:r>
              <a:rPr lang="es-ES" noProof="0" dirty="0"/>
              <a:t>texto</a:t>
            </a:r>
          </a:p>
        </p:txBody>
      </p:sp>
      <p:sp>
        <p:nvSpPr>
          <p:cNvPr id="60" name="Marcador de posición de imagen 2">
            <a:extLst>
              <a:ext uri="{FF2B5EF4-FFF2-40B4-BE49-F238E27FC236}">
                <a16:creationId xmlns:a16="http://schemas.microsoft.com/office/drawing/2014/main" xmlns="" id="{B44FD76B-D1AE-458B-AF32-E4AA246B088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11962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xmlns="" id="{07D22CD4-7F86-495D-B381-7D706058B916}"/>
              </a:ext>
            </a:extLst>
          </p:cNvPr>
          <p:cNvCxnSpPr>
            <a:cxnSpLocks/>
          </p:cNvCxnSpPr>
          <p:nvPr userDrawn="1"/>
        </p:nvCxnSpPr>
        <p:spPr>
          <a:xfrm flipV="1">
            <a:off x="6765174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Marcador de texto 3">
            <a:extLst>
              <a:ext uri="{FF2B5EF4-FFF2-40B4-BE49-F238E27FC236}">
                <a16:creationId xmlns:a16="http://schemas.microsoft.com/office/drawing/2014/main" xmlns="" id="{1BA0EB90-BA97-4A18-AD3D-1E839B636DE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6743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xmlns="" id="{ED057A87-963C-4F8A-BD4C-959BF8AF699B}"/>
              </a:ext>
            </a:extLst>
          </p:cNvPr>
          <p:cNvSpPr/>
          <p:nvPr userDrawn="1"/>
        </p:nvSpPr>
        <p:spPr>
          <a:xfrm>
            <a:off x="6714774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64" name="Marcador de texto 2">
            <a:extLst>
              <a:ext uri="{FF2B5EF4-FFF2-40B4-BE49-F238E27FC236}">
                <a16:creationId xmlns:a16="http://schemas.microsoft.com/office/drawing/2014/main" xmlns="" id="{B6BAFE05-9EC0-4C3C-AB0F-89A83361452F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8350818" y="4992196"/>
            <a:ext cx="1625324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Cargo del cliente</a:t>
            </a:r>
          </a:p>
        </p:txBody>
      </p:sp>
      <p:sp>
        <p:nvSpPr>
          <p:cNvPr id="65" name="Marcador de texto 2">
            <a:extLst>
              <a:ext uri="{FF2B5EF4-FFF2-40B4-BE49-F238E27FC236}">
                <a16:creationId xmlns:a16="http://schemas.microsoft.com/office/drawing/2014/main" xmlns="" id="{290BF8E2-78CA-4427-9231-3C5EDC272DEE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8350818" y="4187128"/>
            <a:ext cx="1625324" cy="72072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patrón</a:t>
            </a:r>
            <a:br>
              <a:rPr lang="es-ES" noProof="0" dirty="0"/>
            </a:br>
            <a:r>
              <a:rPr lang="es-ES" noProof="0" dirty="0"/>
              <a:t>texto</a:t>
            </a:r>
          </a:p>
        </p:txBody>
      </p:sp>
      <p:sp>
        <p:nvSpPr>
          <p:cNvPr id="66" name="Marcador de posición de imagen 2">
            <a:extLst>
              <a:ext uri="{FF2B5EF4-FFF2-40B4-BE49-F238E27FC236}">
                <a16:creationId xmlns:a16="http://schemas.microsoft.com/office/drawing/2014/main" xmlns="" id="{ACA8732F-AB9E-4253-BB5A-5ADD5BA9B15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976142" y="4430694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xmlns="" id="{BB9A566A-8C97-4AE6-B9EF-7015874998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29354" y="3980054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Marcador de posición de texto 3">
            <a:extLst>
              <a:ext uri="{FF2B5EF4-FFF2-40B4-BE49-F238E27FC236}">
                <a16:creationId xmlns:a16="http://schemas.microsoft.com/office/drawing/2014/main" xmlns="" id="{45B69021-5E85-4B37-B529-366AC57512F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33161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xmlns="" id="{E407CD49-808A-445A-96C0-E3083C9FB390}"/>
              </a:ext>
            </a:extLst>
          </p:cNvPr>
          <p:cNvSpPr/>
          <p:nvPr userDrawn="1"/>
        </p:nvSpPr>
        <p:spPr>
          <a:xfrm>
            <a:off x="10478954" y="3925610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64131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caso práct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980591"/>
            <a:ext cx="4187903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CASO PRÁCTICO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610893"/>
            <a:ext cx="4168311" cy="189753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3319328"/>
            <a:ext cx="4925183" cy="100800"/>
            <a:chOff x="-1228304" y="3240138"/>
            <a:chExt cx="4925183" cy="100800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4860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3596079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arcador de texto 2">
            <a:extLst>
              <a:ext uri="{FF2B5EF4-FFF2-40B4-BE49-F238E27FC236}">
                <a16:creationId xmlns:a16="http://schemas.microsoft.com/office/drawing/2014/main" xmlns="" id="{82DA762C-1D45-43AA-9DB3-3D8DBE3EACF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267325" y="1126345"/>
            <a:ext cx="6086475" cy="2662466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xmlns="" id="{4C3C1BF4-C955-4D71-87E4-BE0F7B61957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269967" y="3909256"/>
            <a:ext cx="6086475" cy="1822399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05956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léfono móvil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294387"/>
            <a:ext cx="5314072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es-ES" noProof="0" dirty="0"/>
              <a:t>HAGA CLIC PARA EDITAR EL TÍTULO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2212679"/>
            <a:ext cx="5292725" cy="978407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970230"/>
            <a:ext cx="6096000" cy="100800"/>
            <a:chOff x="646015" y="3248308"/>
            <a:chExt cx="3107749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xmlns="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96B07E0-C579-4C5F-9AD4-6AF791562924}"/>
              </a:ext>
            </a:extLst>
          </p:cNvPr>
          <p:cNvSpPr/>
          <p:nvPr userDrawn="1"/>
        </p:nvSpPr>
        <p:spPr>
          <a:xfrm>
            <a:off x="963549" y="1819285"/>
            <a:ext cx="4306824" cy="3648456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t="-195" b="-1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21" name="Marcador de posición de imagen 2">
            <a:extLst>
              <a:ext uri="{FF2B5EF4-FFF2-40B4-BE49-F238E27FC236}">
                <a16:creationId xmlns:a16="http://schemas.microsoft.com/office/drawing/2014/main" xmlns="" id="{D5639F99-011E-49CF-8ABD-A4DB4439FB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5505" y="1976894"/>
            <a:ext cx="1819656" cy="3108960"/>
          </a:xfrm>
          <a:ln w="254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2" name="Marcador de posición de imagen 2">
            <a:extLst>
              <a:ext uri="{FF2B5EF4-FFF2-40B4-BE49-F238E27FC236}">
                <a16:creationId xmlns:a16="http://schemas.microsoft.com/office/drawing/2014/main" xmlns="" id="{028483B2-B562-448D-AEE1-556BC9366BB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102188" y="3517926"/>
            <a:ext cx="2057400" cy="1819656"/>
          </a:xfrm>
          <a:ln w="254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95763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42737603-04DB-411C-B2D9-BDFF9AEE89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xmlns="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45920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xmlns="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84584" y="2023761"/>
            <a:ext cx="2469965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Texto del patrón</a:t>
            </a:r>
            <a:br>
              <a:rPr lang="es-ES" noProof="0" dirty="0"/>
            </a:br>
            <a:r>
              <a:rPr lang="es-ES" noProof="0" dirty="0"/>
              <a:t>estilos</a:t>
            </a:r>
          </a:p>
        </p:txBody>
      </p:sp>
      <p:sp>
        <p:nvSpPr>
          <p:cNvPr id="23" name="Marcador de posición de texto 3">
            <a:extLst>
              <a:ext uri="{FF2B5EF4-FFF2-40B4-BE49-F238E27FC236}">
                <a16:creationId xmlns:a16="http://schemas.microsoft.com/office/drawing/2014/main" xmlns="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96444" y="3054194"/>
            <a:ext cx="1389888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24" name="Marcador de posición de imagen 12">
            <a:extLst>
              <a:ext uri="{FF2B5EF4-FFF2-40B4-BE49-F238E27FC236}">
                <a16:creationId xmlns:a16="http://schemas.microsoft.com/office/drawing/2014/main" xmlns="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73178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5" name="Marcador de posición de imagen 12">
            <a:extLst>
              <a:ext uri="{FF2B5EF4-FFF2-40B4-BE49-F238E27FC236}">
                <a16:creationId xmlns:a16="http://schemas.microsoft.com/office/drawing/2014/main" xmlns="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73178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6" name="Marcador de posición de texto 3">
            <a:extLst>
              <a:ext uri="{FF2B5EF4-FFF2-40B4-BE49-F238E27FC236}">
                <a16:creationId xmlns:a16="http://schemas.microsoft.com/office/drawing/2014/main" xmlns="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40427" y="3054194"/>
            <a:ext cx="2113508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27" name="Marcador de texto 3">
            <a:extLst>
              <a:ext uri="{FF2B5EF4-FFF2-40B4-BE49-F238E27FC236}">
                <a16:creationId xmlns:a16="http://schemas.microsoft.com/office/drawing/2014/main" xmlns="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494328" y="2023761"/>
            <a:ext cx="1943702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Texto del patrón</a:t>
            </a:r>
            <a:br>
              <a:rPr lang="es-ES" noProof="0" dirty="0"/>
            </a:br>
            <a:r>
              <a:rPr lang="es-ES" noProof="0" dirty="0"/>
              <a:t>estilos</a:t>
            </a:r>
          </a:p>
        </p:txBody>
      </p:sp>
      <p:sp>
        <p:nvSpPr>
          <p:cNvPr id="28" name="Marcador de posición de imagen 12">
            <a:extLst>
              <a:ext uri="{FF2B5EF4-FFF2-40B4-BE49-F238E27FC236}">
                <a16:creationId xmlns:a16="http://schemas.microsoft.com/office/drawing/2014/main" xmlns="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46407" y="3731781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9" name="Marcador de posición de texto 3">
            <a:extLst>
              <a:ext uri="{FF2B5EF4-FFF2-40B4-BE49-F238E27FC236}">
                <a16:creationId xmlns:a16="http://schemas.microsoft.com/office/drawing/2014/main" xmlns="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00319" y="3054194"/>
            <a:ext cx="2197045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xmlns="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54220" y="2023761"/>
            <a:ext cx="1943702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Texto del patrón</a:t>
            </a:r>
            <a:br>
              <a:rPr lang="es-ES" noProof="0" dirty="0"/>
            </a:br>
            <a:r>
              <a:rPr lang="es-ES" noProof="0" dirty="0"/>
              <a:t>estilos</a:t>
            </a:r>
          </a:p>
        </p:txBody>
      </p:sp>
      <p:sp>
        <p:nvSpPr>
          <p:cNvPr id="32" name="Marcador de posición de texto 3">
            <a:extLst>
              <a:ext uri="{FF2B5EF4-FFF2-40B4-BE49-F238E27FC236}">
                <a16:creationId xmlns:a16="http://schemas.microsoft.com/office/drawing/2014/main" xmlns="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900319" y="4671712"/>
            <a:ext cx="2223939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33" name="Marcador de posición de texto 3">
            <a:extLst>
              <a:ext uri="{FF2B5EF4-FFF2-40B4-BE49-F238E27FC236}">
                <a16:creationId xmlns:a16="http://schemas.microsoft.com/office/drawing/2014/main" xmlns="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40427" y="4830765"/>
            <a:ext cx="2048256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xmlns="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es-ES" noProof="0" dirty="0"/>
              <a:t>1</a:t>
            </a:r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199949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 dirty="0"/>
              <a:t>1</a:t>
            </a:r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xmlns="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02966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 dirty="0"/>
              <a:t>1</a:t>
            </a:r>
          </a:p>
        </p:txBody>
      </p:sp>
      <p:sp>
        <p:nvSpPr>
          <p:cNvPr id="40" name="Marcador de posición de texto 3">
            <a:extLst>
              <a:ext uri="{FF2B5EF4-FFF2-40B4-BE49-F238E27FC236}">
                <a16:creationId xmlns:a16="http://schemas.microsoft.com/office/drawing/2014/main" xmlns="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xmlns="" id="{7E5CF6DE-4761-4BA5-A429-30AC8BBAD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80001"/>
            <a:ext cx="10512424" cy="606677"/>
          </a:xfrm>
        </p:spPr>
        <p:txBody>
          <a:bodyPr lIns="0" tIns="0" rIns="0" bIns="0" rtlCol="0" anchor="t" anchorCtr="0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 dirty="0"/>
              <a:t>CÓMO USAR ESTA PLANTILLA</a:t>
            </a:r>
          </a:p>
        </p:txBody>
      </p:sp>
      <p:sp>
        <p:nvSpPr>
          <p:cNvPr id="41" name="Marcador de posición de imagen 9">
            <a:extLst>
              <a:ext uri="{FF2B5EF4-FFF2-40B4-BE49-F238E27FC236}">
                <a16:creationId xmlns:a16="http://schemas.microsoft.com/office/drawing/2014/main" xmlns="" id="{8A4896B5-1C5E-47F0-8F0C-4EF97E356C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0319" y="3779907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D87F4783-C8BA-411C-A188-4A4DAED10C02}"/>
              </a:ext>
            </a:extLst>
          </p:cNvPr>
          <p:cNvGrpSpPr/>
          <p:nvPr userDrawn="1"/>
        </p:nvGrpSpPr>
        <p:grpSpPr>
          <a:xfrm flipH="1">
            <a:off x="4416000" y="1375202"/>
            <a:ext cx="7776000" cy="100800"/>
            <a:chOff x="-322289" y="3240138"/>
            <a:chExt cx="5070122" cy="100800"/>
          </a:xfrm>
        </p:grpSpPr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xmlns="" id="{959A2713-966D-4694-A067-D6BE1B298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89" y="3290538"/>
              <a:ext cx="5070122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xmlns="" id="{FCA15F19-C2FE-4F13-9359-69E884CA83B9}"/>
                </a:ext>
              </a:extLst>
            </p:cNvPr>
            <p:cNvSpPr/>
            <p:nvPr userDrawn="1"/>
          </p:nvSpPr>
          <p:spPr>
            <a:xfrm>
              <a:off x="4682109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577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-ES" noProof="0" dirty="0"/>
              <a:t>HAGA CLIC PARA EDITAR EL ESTILO DEL 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MM.DD.20XX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676B4374-8F24-43DE-860D-E5C6EA850AB4}"/>
              </a:ext>
            </a:extLst>
          </p:cNvPr>
          <p:cNvGrpSpPr/>
          <p:nvPr userDrawn="1"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585C7755-9394-4129-AB48-1AC32DA80C75}"/>
                </a:ext>
              </a:extLst>
            </p:cNvPr>
            <p:cNvSpPr/>
            <p:nvPr userDrawn="1"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64C71ABE-575A-48CF-82B1-EDE8535F3993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E3C1EA63-78B2-4715-B4DC-63D98AC7F354}"/>
                </a:ext>
              </a:extLst>
            </p:cNvPr>
            <p:cNvSpPr/>
            <p:nvPr userDrawn="1"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xmlns="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xmlns="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xmlns="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189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rtlCol="0" anchor="b" anchorCtr="0">
            <a:noAutofit/>
          </a:bodyPr>
          <a:lstStyle>
            <a:lvl1pPr>
              <a:defRPr sz="5900"/>
            </a:lvl1pPr>
          </a:lstStyle>
          <a:p>
            <a:pPr rtl="0"/>
            <a:r>
              <a:rPr lang="es-ES" noProof="0" dirty="0"/>
              <a:t>PRESENTACIÓN </a:t>
            </a:r>
            <a:br>
              <a:rPr lang="es-ES" noProof="0" dirty="0"/>
            </a:br>
            <a:r>
              <a:rPr lang="es-ES" noProof="0" dirty="0"/>
              <a:t>A INVERSORES</a:t>
            </a:r>
            <a:br>
              <a:rPr lang="es-ES" noProof="0" dirty="0"/>
            </a:br>
            <a:r>
              <a:rPr lang="es-ES" noProof="0" dirty="0"/>
              <a:t>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xmlns="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5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xmlns="" id="{7ED601E9-2BFC-460B-A2A8-69A787A4988E}"/>
                </a:ext>
              </a:extLst>
            </p:cNvPr>
            <p:cNvSpPr/>
            <p:nvPr userDrawn="1"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xmlns="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4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xmlns="" id="{AEAFE309-55C5-409C-92ED-748307C74318}"/>
                </a:ext>
              </a:extLst>
            </p:cNvPr>
            <p:cNvSpPr/>
            <p:nvPr userDrawn="1"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7" name="Subtítulo 2">
            <a:extLst>
              <a:ext uri="{FF2B5EF4-FFF2-40B4-BE49-F238E27FC236}">
                <a16:creationId xmlns:a16="http://schemas.microsoft.com/office/drawing/2014/main" xmlns="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9195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5021940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205904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4926316" cy="100800"/>
            <a:chOff x="0" y="3240138"/>
            <a:chExt cx="4926316" cy="100800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48672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482551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215201" cy="132833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posición de imagen 7">
            <a:extLst>
              <a:ext uri="{FF2B5EF4-FFF2-40B4-BE49-F238E27FC236}">
                <a16:creationId xmlns:a16="http://schemas.microsoft.com/office/drawing/2014/main" xmlns="" id="{DE71F7A0-F439-470D-A1B8-556C960D11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3003" y="2490534"/>
            <a:ext cx="6083300" cy="25877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39969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contenido 2">
            <a:extLst>
              <a:ext uri="{FF2B5EF4-FFF2-40B4-BE49-F238E27FC236}">
                <a16:creationId xmlns:a16="http://schemas.microsoft.com/office/drawing/2014/main" xmlns="" id="{DEA943F6-C418-4339-8C7E-A12127BD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777"/>
            <a:ext cx="10515600" cy="4534293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84468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B6FE9A2-5CE4-4652-97CE-3FF947D548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contenido 2">
            <a:extLst>
              <a:ext uri="{FF2B5EF4-FFF2-40B4-BE49-F238E27FC236}">
                <a16:creationId xmlns:a16="http://schemas.microsoft.com/office/drawing/2014/main" xmlns="" id="{3FD6D4E1-CC57-4556-9CB7-31B375477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9497"/>
            <a:ext cx="5181600" cy="4543719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8" name="Marcador de posición de contenido 3">
            <a:extLst>
              <a:ext uri="{FF2B5EF4-FFF2-40B4-BE49-F238E27FC236}">
                <a16:creationId xmlns:a16="http://schemas.microsoft.com/office/drawing/2014/main" xmlns="" id="{2AE7A31C-D605-4363-B037-1938B9304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9497"/>
            <a:ext cx="5181600" cy="4543719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84915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A4B5E40D-C1A5-4C5A-BBA0-C3E41F028D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texto 2">
            <a:extLst>
              <a:ext uri="{FF2B5EF4-FFF2-40B4-BE49-F238E27FC236}">
                <a16:creationId xmlns:a16="http://schemas.microsoft.com/office/drawing/2014/main" xmlns="" id="{85C650EE-495E-44EB-870B-AC85B18EB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6955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8" name="Marcador de posición de contenido 3">
            <a:extLst>
              <a:ext uri="{FF2B5EF4-FFF2-40B4-BE49-F238E27FC236}">
                <a16:creationId xmlns:a16="http://schemas.microsoft.com/office/drawing/2014/main" xmlns="" id="{77DCC2A5-8A6A-431F-BD6C-93E32539A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03414"/>
            <a:ext cx="5157787" cy="339763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9" name="Marcador de posición de texto 4">
            <a:extLst>
              <a:ext uri="{FF2B5EF4-FFF2-40B4-BE49-F238E27FC236}">
                <a16:creationId xmlns:a16="http://schemas.microsoft.com/office/drawing/2014/main" xmlns="" id="{7FE620E9-8AD3-4771-8897-E65B461E2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6955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10" name="Marcador de posición de contenido 5">
            <a:extLst>
              <a:ext uri="{FF2B5EF4-FFF2-40B4-BE49-F238E27FC236}">
                <a16:creationId xmlns:a16="http://schemas.microsoft.com/office/drawing/2014/main" xmlns="" id="{B75F265B-9F81-4A64-A8D4-7D0A31CEA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3414"/>
            <a:ext cx="5183188" cy="339763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40803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posición de texto 3">
            <a:extLst>
              <a:ext uri="{FF2B5EF4-FFF2-40B4-BE49-F238E27FC236}">
                <a16:creationId xmlns:a16="http://schemas.microsoft.com/office/drawing/2014/main" xmlns="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10" name="Marcador de posición de contenido 2">
            <a:extLst>
              <a:ext uri="{FF2B5EF4-FFF2-40B4-BE49-F238E27FC236}">
                <a16:creationId xmlns:a16="http://schemas.microsoft.com/office/drawing/2014/main" xmlns="" id="{3AE79E65-3D1E-4444-9BD4-8578BF0C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27999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posición de texto 3">
            <a:extLst>
              <a:ext uri="{FF2B5EF4-FFF2-40B4-BE49-F238E27FC236}">
                <a16:creationId xmlns:a16="http://schemas.microsoft.com/office/drawing/2014/main" xmlns="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xmlns="" id="{1D23A006-AC57-4A0B-BC20-6D226A80C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85305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9F05564D-C546-470F-B93C-274AA86CE0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83991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9E60A5F-CE74-4F00-A5C2-F9742DDFFF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3171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ítulo, 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090118"/>
            <a:ext cx="4494133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243662"/>
            <a:ext cx="4473108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1993043"/>
            <a:ext cx="5267325" cy="100800"/>
            <a:chOff x="0" y="3240138"/>
            <a:chExt cx="3434400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2868443"/>
            <a:ext cx="4482996" cy="243260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Marcador de posición de imagen 7">
            <a:extLst>
              <a:ext uri="{FF2B5EF4-FFF2-40B4-BE49-F238E27FC236}">
                <a16:creationId xmlns:a16="http://schemas.microsoft.com/office/drawing/2014/main" xmlns="" id="{F0861AA2-8248-462C-B6D8-FFD829F41E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4411" y="1472184"/>
            <a:ext cx="3246204" cy="538581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476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ítulo y contenido vers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19359"/>
            <a:ext cx="5021940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3122284"/>
            <a:ext cx="3463275" cy="100800"/>
            <a:chOff x="0" y="3240138"/>
            <a:chExt cx="3463275" cy="100800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420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3362475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4C9D5785-B116-4BE7-AC26-5CD6481FFA6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392200"/>
            <a:ext cx="5009495" cy="221017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23" name="Marcador de posición de imagen 7">
            <a:extLst>
              <a:ext uri="{FF2B5EF4-FFF2-40B4-BE49-F238E27FC236}">
                <a16:creationId xmlns:a16="http://schemas.microsoft.com/office/drawing/2014/main" xmlns="" id="{278C2B8F-0B29-449C-AFFD-42BB56FA15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356" y="-20834"/>
            <a:ext cx="5245444" cy="538581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10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i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-26633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317" y="707529"/>
            <a:ext cx="4494133" cy="569086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0317" y="1625821"/>
            <a:ext cx="4473108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6430402" y="1375202"/>
            <a:ext cx="5761598" cy="100800"/>
            <a:chOff x="-322276" y="3240138"/>
            <a:chExt cx="3756676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76" y="3290538"/>
              <a:ext cx="37062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920469" y="3291840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xmlns="" id="{1EDA47E0-9B2C-45BF-A34A-E7069690AE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90460" y="3273552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xmlns="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1850" y="3291840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xmlns="" id="{C7A796C4-1255-4B26-B034-EFB1284B77E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920469" y="4427608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24" name="Marcador de posición de imagen 3">
            <a:extLst>
              <a:ext uri="{FF2B5EF4-FFF2-40B4-BE49-F238E27FC236}">
                <a16:creationId xmlns:a16="http://schemas.microsoft.com/office/drawing/2014/main" xmlns="" id="{7F406E84-6EA1-4D34-8016-6A41F065FF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90460" y="4409320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xmlns="" id="{7965133B-076D-4FAD-8D2A-C24FE2619C8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31850" y="4427608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xmlns="" id="{CABE6307-1A20-419D-A352-17FF0286600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549426" y="3291840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D2C5C227-18EE-4D6A-AA31-30B8F7CD20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19417" y="3273552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xmlns="" id="{6ABEA821-83E0-4C10-98A8-5F29E246F74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60807" y="3291840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xmlns="" id="{CA1DC741-B44F-4275-A1D5-B8D26A3390B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549426" y="4427608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xmlns="" id="{C550F6C4-BE33-415F-B0BC-B47EDC1BDA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19417" y="4409320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xmlns="" id="{4C0830D2-D692-4161-8ECB-338703C9435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460807" y="4427608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3114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monitor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4464049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443165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4ACF4ED1-C6C8-4C5C-8C14-4FF197588C03}"/>
              </a:ext>
            </a:extLst>
          </p:cNvPr>
          <p:cNvSpPr/>
          <p:nvPr userDrawn="1"/>
        </p:nvSpPr>
        <p:spPr>
          <a:xfrm>
            <a:off x="6192163" y="1435133"/>
            <a:ext cx="5175504" cy="418795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t="1504" b="15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752035" cy="100800"/>
            <a:chOff x="0" y="3240138"/>
            <a:chExt cx="3752035" cy="100800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708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1BBC5D9C-B8FB-455B-9398-36DB21F2765E}"/>
                </a:ext>
              </a:extLst>
            </p:cNvPr>
            <p:cNvSpPr/>
            <p:nvPr userDrawn="1"/>
          </p:nvSpPr>
          <p:spPr>
            <a:xfrm>
              <a:off x="3651235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452987" cy="1328330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xmlns="" id="{6B8B3AB3-C02D-418C-A9E2-AA65DE7835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2829" y="1673942"/>
            <a:ext cx="4853962" cy="3141406"/>
          </a:xfrm>
          <a:ln w="254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988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ntenido de 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posición de imagen 7">
            <a:extLst>
              <a:ext uri="{FF2B5EF4-FFF2-40B4-BE49-F238E27FC236}">
                <a16:creationId xmlns:a16="http://schemas.microsoft.com/office/drawing/2014/main" xmlns="" id="{093DA11F-BC94-447C-B660-9C906BED01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82496"/>
            <a:ext cx="12191999" cy="349300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3976" y="696584"/>
            <a:ext cx="4464049" cy="569086"/>
          </a:xfrm>
        </p:spPr>
        <p:txBody>
          <a:bodyPr lIns="0" tIns="0" rIns="0" bIns="0"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es-ES" noProof="0" dirty="0"/>
              <a:t>HAGA CLIC PARA EDITAR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84860" y="1983086"/>
            <a:ext cx="4443165" cy="569085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78842051-6173-4CC2-8C4A-8AE31FE7BA54}"/>
              </a:ext>
            </a:extLst>
          </p:cNvPr>
          <p:cNvGrpSpPr/>
          <p:nvPr userDrawn="1"/>
        </p:nvGrpSpPr>
        <p:grpSpPr>
          <a:xfrm>
            <a:off x="4681640" y="1373283"/>
            <a:ext cx="2876847" cy="100800"/>
            <a:chOff x="2774097" y="1373283"/>
            <a:chExt cx="2876847" cy="100800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xmlns="" id="{B7317392-EF87-4050-8BBE-32F74B0CF15A}"/>
                </a:ext>
              </a:extLst>
            </p:cNvPr>
            <p:cNvGrpSpPr/>
            <p:nvPr userDrawn="1"/>
          </p:nvGrpSpPr>
          <p:grpSpPr>
            <a:xfrm>
              <a:off x="2831852" y="1373283"/>
              <a:ext cx="2819092" cy="100800"/>
              <a:chOff x="-317626" y="3237441"/>
              <a:chExt cx="2819092" cy="100800"/>
            </a:xfrm>
          </p:grpSpPr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xmlns="" id="{785A4134-866D-4143-AC1E-8A2FFDB49855}"/>
                  </a:ext>
                </a:extLst>
              </p:cNvPr>
              <p:cNvCxnSpPr/>
              <p:nvPr userDrawn="1"/>
            </p:nvCxnSpPr>
            <p:spPr>
              <a:xfrm>
                <a:off x="-317626" y="3290538"/>
                <a:ext cx="27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xmlns="" id="{1BBC5D9C-B8FB-455B-9398-36DB21F2765E}"/>
                  </a:ext>
                </a:extLst>
              </p:cNvPr>
              <p:cNvSpPr/>
              <p:nvPr userDrawn="1"/>
            </p:nvSpPr>
            <p:spPr>
              <a:xfrm>
                <a:off x="2400666" y="3237441"/>
                <a:ext cx="100800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s-ES" noProof="0" dirty="0"/>
              </a:p>
            </p:txBody>
          </p:sp>
        </p:grp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xmlns="" id="{5D1C3636-C306-4492-8D46-194288459CAF}"/>
                </a:ext>
              </a:extLst>
            </p:cNvPr>
            <p:cNvSpPr/>
            <p:nvPr userDrawn="1"/>
          </p:nvSpPr>
          <p:spPr>
            <a:xfrm>
              <a:off x="2774097" y="1373283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50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re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xmlns="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9E4D57E-4989-4939-A31F-637543FAB606}"/>
              </a:ext>
            </a:extLst>
          </p:cNvPr>
          <p:cNvGrpSpPr/>
          <p:nvPr userDrawn="1"/>
        </p:nvGrpSpPr>
        <p:grpSpPr>
          <a:xfrm flipH="1">
            <a:off x="5976087" y="1375202"/>
            <a:ext cx="6205287" cy="100800"/>
            <a:chOff x="311262" y="3240138"/>
            <a:chExt cx="3874362" cy="1008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xmlns="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1262" y="3282866"/>
              <a:ext cx="3843589" cy="17297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01ED729F-F8A5-4244-9776-4935C260F11F}"/>
                </a:ext>
              </a:extLst>
            </p:cNvPr>
            <p:cNvSpPr/>
            <p:nvPr userDrawn="1"/>
          </p:nvSpPr>
          <p:spPr>
            <a:xfrm>
              <a:off x="4119900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26927" y="4271296"/>
            <a:ext cx="2944368" cy="141982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xmlns="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26927" y="3858610"/>
            <a:ext cx="2944368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xmlns="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6927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1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xmlns="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871314" y="4271296"/>
            <a:ext cx="2944368" cy="141982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5" name="Marcador de texto 15">
            <a:extLst>
              <a:ext uri="{FF2B5EF4-FFF2-40B4-BE49-F238E27FC236}">
                <a16:creationId xmlns:a16="http://schemas.microsoft.com/office/drawing/2014/main" xmlns="" id="{7A54608E-523B-47AC-B8A6-3E8FE9A158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1314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2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xmlns="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871314" y="3858610"/>
            <a:ext cx="2944368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xmlns="" id="{E0D32F26-CEE2-4420-A43D-B008AE2D1DDC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515702" y="4271296"/>
            <a:ext cx="2944368" cy="141982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38" name="Marcador de texto 15">
            <a:extLst>
              <a:ext uri="{FF2B5EF4-FFF2-40B4-BE49-F238E27FC236}">
                <a16:creationId xmlns:a16="http://schemas.microsoft.com/office/drawing/2014/main" xmlns="" id="{DBC2890A-FFF7-4606-A262-6D464BA5D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5702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es-ES" noProof="0" dirty="0"/>
              <a:t>3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xmlns="" id="{268E1254-8C59-4B9B-A775-45CA3D65551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515702" y="3858610"/>
            <a:ext cx="2944368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8E47DC43-D8A0-4F17-B897-D8B07A6F1B47}"/>
              </a:ext>
            </a:extLst>
          </p:cNvPr>
          <p:cNvCxnSpPr/>
          <p:nvPr userDrawn="1"/>
        </p:nvCxnSpPr>
        <p:spPr>
          <a:xfrm>
            <a:off x="2205335" y="3256107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D201F265-08ED-497A-BE5C-62220829348F}"/>
              </a:ext>
            </a:extLst>
          </p:cNvPr>
          <p:cNvCxnSpPr/>
          <p:nvPr userDrawn="1"/>
        </p:nvCxnSpPr>
        <p:spPr>
          <a:xfrm>
            <a:off x="5849839" y="3255785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34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967058B-89E0-4460-AB21-21747CB3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7201C5EB-04D6-4050-930C-5F690752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732220F-109C-4A57-81E9-C6279EDA1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rtl="0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 smtClean="0"/>
              <a:t>DD.MM.20XX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A25404F-F26F-42E5-BA15-C0373FC1C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1725174-FA04-488F-9F0C-3CD1D1483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643" y="5879656"/>
            <a:ext cx="354492" cy="297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fld id="{8D581BC7-E183-40DB-AC97-C19EA4EB889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7FEF1588-F385-48F3-800A-554A9423E77A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440B0943-F568-4674-8FA4-B435B1E466AF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62DE7FD5-7941-43A1-8663-42AE40546A4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97791EE5-EF06-4BF8-84C6-EC24114E73F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86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90" r:id="rId33"/>
    <p:sldLayoutId id="2147483691" r:id="rId34"/>
    <p:sldLayoutId id="2147483688" r:id="rId35"/>
    <p:sldLayoutId id="2147483689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7174">
          <p15:clr>
            <a:srgbClr val="F26B43"/>
          </p15:clr>
        </p15:guide>
        <p15:guide id="3" pos="506">
          <p15:clr>
            <a:srgbClr val="F26B43"/>
          </p15:clr>
        </p15:guide>
        <p15:guide id="4" orient="horz" pos="379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3318">
          <p15:clr>
            <a:srgbClr val="F26B43"/>
          </p15:clr>
        </p15:guide>
        <p15:guide id="8" pos="4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54F6FF42-70E3-4A7F-B5D8-2928FCB71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25564"/>
            <a:ext cx="9144000" cy="1910141"/>
          </a:xfrm>
        </p:spPr>
        <p:txBody>
          <a:bodyPr rtlCol="0">
            <a:noAutofit/>
          </a:bodyPr>
          <a:lstStyle/>
          <a:p>
            <a:pPr rtl="0"/>
            <a:r>
              <a:rPr lang="es-ES" sz="4400" dirty="0"/>
              <a:t>PRESENTACIÓN A INVERSORES</a:t>
            </a:r>
            <a:br>
              <a:rPr lang="es-ES" sz="4400" dirty="0"/>
            </a:br>
            <a:r>
              <a:rPr lang="es-ES" sz="4400" dirty="0"/>
              <a:t>TÍTULO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F40A11AA-C85D-4AF4-92B2-0F4E36F4E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 de la presentación a inversores</a:t>
            </a:r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7306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40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73486" y="220455"/>
            <a:ext cx="502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OBJETIVOS</a:t>
            </a:r>
            <a:endParaRPr lang="es-MX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682120"/>
            <a:ext cx="120675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principales riesgos de origen 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antrópico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así como el </a:t>
            </a: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impacto y las consecuencias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pueden producir los riesgos en las personas, las viviendas y con ello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sus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bienes al momento de su materialización.</a:t>
            </a:r>
            <a:endParaRPr lang="es-MX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el nivel de seguridad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mantiene la Urbanización San José del Valle, mediante un estudio de seguridad y análisis de riesgos el cual permita identificar las estrategias que deben ejecutarse,</a:t>
            </a:r>
            <a:endParaRPr lang="es-MX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los </a:t>
            </a: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puntos críticos o áreas de sensibilidad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puntos estratégicos y zonas de acceso, que requieran la implementación de mecanismos de seguridad física y electrónica, para poder prevenir o mitigar el accionar de los riesgos de origen antrópico, los cuales pueden afectar a la seguridad de los moradores</a:t>
            </a:r>
            <a:endParaRPr lang="es-MX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Proponer un sistema de seguridad física y electrónica a fin de minimizar las afectaciones a la seguridad de la Urbanización San José del Valle</a:t>
            </a:r>
            <a:r>
              <a:rPr lang="es-EC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MX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2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559" y="2155289"/>
            <a:ext cx="11551277" cy="652969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INTERROGANTE</a:t>
            </a:r>
            <a:br>
              <a:rPr lang="es-EC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EC" dirty="0"/>
              <a:t>¿</a:t>
            </a:r>
            <a:r>
              <a:rPr lang="es-EC" b="0" dirty="0"/>
              <a:t>La implementación de un sistema de seguridad física y electrónica </a:t>
            </a:r>
            <a:r>
              <a:rPr lang="es-EC" b="0" dirty="0" smtClean="0"/>
              <a:t>permitirá </a:t>
            </a:r>
            <a:r>
              <a:rPr lang="es-EC" b="0" dirty="0"/>
              <a:t>prevenir </a:t>
            </a:r>
            <a:r>
              <a:rPr lang="es-EC" b="0" dirty="0" smtClean="0"/>
              <a:t>y contrarrestar </a:t>
            </a:r>
            <a:r>
              <a:rPr lang="es-EC" b="0" dirty="0"/>
              <a:t>la materialización de riesgos de origen antrópico en la Urbanización San José del Valle?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6398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 descr="Fondo abstracto&#10;">
            <a:extLst>
              <a:ext uri="{FF2B5EF4-FFF2-40B4-BE49-F238E27FC236}">
                <a16:creationId xmlns:a16="http://schemas.microsoft.com/office/drawing/2014/main" xmlns="" id="{403E5740-1FF0-42AF-A459-70BE0BD24F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4B7241-C2B7-4F61-A69C-236E16A5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009" y="1490330"/>
            <a:ext cx="4618957" cy="2492461"/>
          </a:xfrm>
        </p:spPr>
        <p:txBody>
          <a:bodyPr rtlCol="0"/>
          <a:lstStyle/>
          <a:p>
            <a:pPr rtl="0"/>
            <a:r>
              <a:rPr lang="es-ES" sz="4400" dirty="0" smtClean="0"/>
              <a:t>MARCO REFERENCIAL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40046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 descr="Fondo abstracto&#10;">
            <a:extLst>
              <a:ext uri="{FF2B5EF4-FFF2-40B4-BE49-F238E27FC236}">
                <a16:creationId xmlns:a16="http://schemas.microsoft.com/office/drawing/2014/main" xmlns="" id="{403E5740-1FF0-42AF-A459-70BE0BD24F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4B7241-C2B7-4F61-A69C-236E16A5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615" y="2378971"/>
            <a:ext cx="5104555" cy="2492461"/>
          </a:xfrm>
        </p:spPr>
        <p:txBody>
          <a:bodyPr rtlCol="0"/>
          <a:lstStyle/>
          <a:p>
            <a:r>
              <a:rPr lang="es-EC" sz="4400" dirty="0" smtClean="0"/>
              <a:t>METODOLOGÍA DE INVESTIGACIÓN</a:t>
            </a:r>
            <a:r>
              <a:rPr lang="es-MX" sz="4400" dirty="0"/>
              <a:t/>
            </a:r>
            <a:br>
              <a:rPr lang="es-MX" sz="4400" dirty="0"/>
            </a:b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34470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30558" y="516768"/>
            <a:ext cx="114664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 utilizaron técnicas de investigación a fin de recopilar los datos sobre la situación existente de seguridad. Para tal efecto se utilizaron diversos instrumentos, los cuales debido a las características y resultados que cada una posee se utilizaron los siguientes: </a:t>
            </a:r>
            <a:endParaRPr lang="es-MX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58271" y="3302895"/>
            <a:ext cx="2502794" cy="369332"/>
          </a:xfrm>
          <a:prstGeom prst="rect">
            <a:avLst/>
          </a:prstGeom>
          <a:solidFill>
            <a:schemeClr val="accent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Estudio de seguridad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58271" y="4852639"/>
            <a:ext cx="2502794" cy="369332"/>
          </a:xfrm>
          <a:prstGeom prst="rect">
            <a:avLst/>
          </a:prstGeom>
          <a:solidFill>
            <a:schemeClr val="accent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Método Mosler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58271" y="5965085"/>
            <a:ext cx="2502794" cy="369332"/>
          </a:xfrm>
          <a:prstGeom prst="rect">
            <a:avLst/>
          </a:prstGeom>
          <a:solidFill>
            <a:schemeClr val="accent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Mapa de riesgos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2152" y="2460576"/>
            <a:ext cx="2502794" cy="369332"/>
          </a:xfrm>
          <a:prstGeom prst="rect">
            <a:avLst/>
          </a:prstGeom>
          <a:solidFill>
            <a:schemeClr val="accent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Encuestas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496615" y="3964603"/>
            <a:ext cx="5402686" cy="369332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P</a:t>
            </a:r>
            <a:r>
              <a:rPr lang="es-EC" b="1" dirty="0" smtClean="0">
                <a:solidFill>
                  <a:schemeClr val="bg1"/>
                </a:solidFill>
              </a:rPr>
              <a:t>untos </a:t>
            </a:r>
            <a:r>
              <a:rPr lang="es-EC" b="1" dirty="0">
                <a:solidFill>
                  <a:schemeClr val="bg1"/>
                </a:solidFill>
              </a:rPr>
              <a:t>críticos que deben atenderse en </a:t>
            </a:r>
            <a:r>
              <a:rPr lang="es-EC" b="1" dirty="0" smtClean="0">
                <a:solidFill>
                  <a:schemeClr val="bg1"/>
                </a:solidFill>
              </a:rPr>
              <a:t>prioridad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461731" y="3349863"/>
            <a:ext cx="5285707" cy="369332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/>
              <a:t>S</a:t>
            </a:r>
            <a:r>
              <a:rPr lang="es-EC" b="1" dirty="0" smtClean="0"/>
              <a:t>eñalar </a:t>
            </a:r>
            <a:r>
              <a:rPr lang="es-EC" b="1" dirty="0"/>
              <a:t>las debilidades que deben solucionarse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461730" y="5821305"/>
            <a:ext cx="8567137" cy="923330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b="1" dirty="0" smtClean="0"/>
              <a:t>Representación </a:t>
            </a:r>
            <a:r>
              <a:rPr lang="es-EC" b="1" dirty="0"/>
              <a:t>con gráficos de los riesgos con sus respetivas variables y  su evaluación, permitiendo un mejor entendimiento en relación a la situación de los riesgos de origen antrópico en los diversos escenarios de la Urbanización.</a:t>
            </a:r>
            <a:endParaRPr lang="es-MX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496615" y="4589860"/>
            <a:ext cx="7798157" cy="646331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/>
              <a:t>I</a:t>
            </a:r>
            <a:r>
              <a:rPr lang="es-EC" b="1" dirty="0" smtClean="0"/>
              <a:t>dentificación</a:t>
            </a:r>
            <a:r>
              <a:rPr lang="es-EC" b="1" dirty="0"/>
              <a:t>, análisis y evaluación de los factores que pueden influir en la manifestación y materialización de un riesgo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484806" y="5343996"/>
            <a:ext cx="4372378" cy="369332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/>
              <a:t>C</a:t>
            </a:r>
            <a:r>
              <a:rPr lang="es-EC" b="1" dirty="0" smtClean="0"/>
              <a:t>alcular </a:t>
            </a:r>
            <a:r>
              <a:rPr lang="es-EC" b="1" dirty="0"/>
              <a:t>la clase y dimensión de riesgo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403242" y="2358179"/>
            <a:ext cx="7373154" cy="646331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Recopilar </a:t>
            </a:r>
            <a:r>
              <a:rPr lang="es-EC" b="1" dirty="0"/>
              <a:t>datos mediante un cuestionario previamente </a:t>
            </a:r>
            <a:r>
              <a:rPr lang="es-EC" b="1" dirty="0" smtClean="0"/>
              <a:t>diseñado para medir el nivel de seguridad percibido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0" name="Abrir llave 9"/>
          <p:cNvSpPr/>
          <p:nvPr/>
        </p:nvSpPr>
        <p:spPr>
          <a:xfrm>
            <a:off x="3100051" y="5945877"/>
            <a:ext cx="162059" cy="587372"/>
          </a:xfrm>
          <a:prstGeom prst="leftBrace">
            <a:avLst/>
          </a:prstGeom>
          <a:noFill/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Abrir llave 24"/>
          <p:cNvSpPr/>
          <p:nvPr/>
        </p:nvSpPr>
        <p:spPr>
          <a:xfrm>
            <a:off x="3123662" y="3462179"/>
            <a:ext cx="257578" cy="824634"/>
          </a:xfrm>
          <a:prstGeom prst="leftBrace">
            <a:avLst/>
          </a:prstGeom>
          <a:noFill/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Abrir llave 25"/>
          <p:cNvSpPr/>
          <p:nvPr/>
        </p:nvSpPr>
        <p:spPr>
          <a:xfrm>
            <a:off x="3100051" y="4704028"/>
            <a:ext cx="257578" cy="824634"/>
          </a:xfrm>
          <a:prstGeom prst="leftBrace">
            <a:avLst/>
          </a:prstGeom>
          <a:noFill/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Abrir llave 26"/>
          <p:cNvSpPr/>
          <p:nvPr/>
        </p:nvSpPr>
        <p:spPr>
          <a:xfrm>
            <a:off x="3136540" y="2246886"/>
            <a:ext cx="257578" cy="824634"/>
          </a:xfrm>
          <a:prstGeom prst="leftBrace">
            <a:avLst/>
          </a:prstGeom>
          <a:noFill/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35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408" y="365126"/>
            <a:ext cx="10515600" cy="652969"/>
          </a:xfrm>
        </p:spPr>
        <p:txBody>
          <a:bodyPr/>
          <a:lstStyle/>
          <a:p>
            <a:r>
              <a:rPr lang="es-MX" dirty="0" smtClean="0"/>
              <a:t>ENCUESTAS</a:t>
            </a:r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 smtClean="0"/>
              <a:t>DD.MM.20XX</a:t>
            </a:r>
            <a:endParaRPr lang="es-ES" noProof="0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1" y="1468191"/>
            <a:ext cx="4944414" cy="380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22" y="1455312"/>
            <a:ext cx="6538125" cy="3803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97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408" y="326489"/>
            <a:ext cx="10515600" cy="652969"/>
          </a:xfrm>
        </p:spPr>
        <p:txBody>
          <a:bodyPr/>
          <a:lstStyle/>
          <a:p>
            <a:r>
              <a:rPr lang="es-MX" dirty="0" smtClean="0"/>
              <a:t>FACTORES INFLUYENTES</a:t>
            </a:r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D581BC7-E183-40DB-AC97-C19EA4EB8894}" type="slidenum">
              <a:rPr lang="es-ES" noProof="0" smtClean="0"/>
              <a:pPr rtl="0"/>
              <a:t>16</a:t>
            </a:fld>
            <a:endParaRPr lang="es-ES" noProof="0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1" y="1201701"/>
            <a:ext cx="4738737" cy="264727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22" y="1090076"/>
            <a:ext cx="5847276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1" y="4071215"/>
            <a:ext cx="4738737" cy="259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21" y="4071215"/>
            <a:ext cx="5847277" cy="2609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5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3216" y="313610"/>
            <a:ext cx="6322453" cy="652969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s-MX" dirty="0" smtClean="0"/>
              <a:t>ESTUDIO DE SEGURIDAD 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78643" y="1300766"/>
            <a:ext cx="1056764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Identificar las debilidades que deben solucionarse y los puntos críticos que deben atenderse en prioridad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598295" y="2004285"/>
            <a:ext cx="3052293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EL TERRENO CIRCUADANTE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32533" y="3020775"/>
            <a:ext cx="338874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Status económico del área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015213" y="2987585"/>
            <a:ext cx="276895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Panorama </a:t>
            </a:r>
            <a:r>
              <a:rPr lang="es-EC" b="1" dirty="0" smtClean="0">
                <a:solidFill>
                  <a:schemeClr val="bg1"/>
                </a:solidFill>
              </a:rPr>
              <a:t>social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955187" y="4097615"/>
            <a:ext cx="2008029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Clase media/alta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10290220" y="3961272"/>
            <a:ext cx="1737036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Positivo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7933926" y="3961272"/>
            <a:ext cx="2008029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Interno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933925" y="4856485"/>
            <a:ext cx="2008029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Externo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0290220" y="4856485"/>
            <a:ext cx="17370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Negativo</a:t>
            </a:r>
            <a:endParaRPr lang="es-MX" dirty="0">
              <a:solidFill>
                <a:schemeClr val="bg1"/>
              </a:solidFill>
            </a:endParaRPr>
          </a:p>
        </p:txBody>
      </p:sp>
      <p:cxnSp>
        <p:nvCxnSpPr>
          <p:cNvPr id="34" name="Conector recto 33"/>
          <p:cNvCxnSpPr>
            <a:stCxn id="18" idx="2"/>
          </p:cNvCxnSpPr>
          <p:nvPr/>
        </p:nvCxnSpPr>
        <p:spPr>
          <a:xfrm>
            <a:off x="10399691" y="3356917"/>
            <a:ext cx="0" cy="262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 flipH="1">
            <a:off x="8822029" y="3606085"/>
            <a:ext cx="15776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8822028" y="3606085"/>
            <a:ext cx="0" cy="318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8822028" y="4330604"/>
            <a:ext cx="0" cy="525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>
            <a:stCxn id="30" idx="3"/>
            <a:endCxn id="29" idx="1"/>
          </p:cNvCxnSpPr>
          <p:nvPr/>
        </p:nvCxnSpPr>
        <p:spPr>
          <a:xfrm>
            <a:off x="9941955" y="4145938"/>
            <a:ext cx="348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>
            <a:stCxn id="31" idx="3"/>
            <a:endCxn id="32" idx="1"/>
          </p:cNvCxnSpPr>
          <p:nvPr/>
        </p:nvCxnSpPr>
        <p:spPr>
          <a:xfrm>
            <a:off x="9941954" y="5041151"/>
            <a:ext cx="348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V="1">
            <a:off x="1841679" y="2653048"/>
            <a:ext cx="8558012" cy="25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>
            <a:off x="1841679" y="2665927"/>
            <a:ext cx="0" cy="370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/>
          <p:cNvCxnSpPr/>
          <p:nvPr/>
        </p:nvCxnSpPr>
        <p:spPr>
          <a:xfrm flipH="1">
            <a:off x="1841679" y="3452033"/>
            <a:ext cx="1" cy="518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/>
          <p:cNvCxnSpPr>
            <a:stCxn id="18" idx="0"/>
          </p:cNvCxnSpPr>
          <p:nvPr/>
        </p:nvCxnSpPr>
        <p:spPr>
          <a:xfrm flipV="1">
            <a:off x="10399691" y="2665927"/>
            <a:ext cx="7511" cy="321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/>
          <p:cNvSpPr txBox="1"/>
          <p:nvPr/>
        </p:nvSpPr>
        <p:spPr>
          <a:xfrm>
            <a:off x="4536317" y="6112236"/>
            <a:ext cx="3052293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INSPECCION DEL AREA </a:t>
            </a:r>
            <a:endParaRPr lang="es-MX" b="1" dirty="0">
              <a:solidFill>
                <a:schemeClr val="bg1"/>
              </a:solidFill>
            </a:endParaRPr>
          </a:p>
        </p:txBody>
      </p:sp>
      <p:cxnSp>
        <p:nvCxnSpPr>
          <p:cNvPr id="66" name="Conector recto 65"/>
          <p:cNvCxnSpPr/>
          <p:nvPr/>
        </p:nvCxnSpPr>
        <p:spPr>
          <a:xfrm flipV="1">
            <a:off x="1818338" y="5761017"/>
            <a:ext cx="7003690" cy="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>
            <a:off x="1818338" y="4506086"/>
            <a:ext cx="23341" cy="1229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>
            <a:off x="8822028" y="5250891"/>
            <a:ext cx="0" cy="485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/>
          <p:cNvCxnSpPr>
            <a:endCxn id="65" idx="0"/>
          </p:cNvCxnSpPr>
          <p:nvPr/>
        </p:nvCxnSpPr>
        <p:spPr>
          <a:xfrm>
            <a:off x="6062464" y="5761017"/>
            <a:ext cx="0" cy="351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/>
          <p:cNvCxnSpPr>
            <a:stCxn id="6" idx="2"/>
          </p:cNvCxnSpPr>
          <p:nvPr/>
        </p:nvCxnSpPr>
        <p:spPr>
          <a:xfrm flipH="1">
            <a:off x="6062464" y="1670098"/>
            <a:ext cx="1" cy="334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/>
          <p:cNvCxnSpPr/>
          <p:nvPr/>
        </p:nvCxnSpPr>
        <p:spPr>
          <a:xfrm>
            <a:off x="6062464" y="2373617"/>
            <a:ext cx="0" cy="292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/>
          <p:cNvCxnSpPr>
            <a:endCxn id="6" idx="0"/>
          </p:cNvCxnSpPr>
          <p:nvPr/>
        </p:nvCxnSpPr>
        <p:spPr>
          <a:xfrm>
            <a:off x="6062464" y="966579"/>
            <a:ext cx="1" cy="334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1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51" y="862885"/>
            <a:ext cx="7881869" cy="575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502276" y="206062"/>
            <a:ext cx="327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CLASIFICACIÓN DE ZONAS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34" y="251134"/>
            <a:ext cx="7094651" cy="560235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s-MX" sz="2000" dirty="0" smtClean="0"/>
              <a:t>AUDITORIA DE LA INSTALACION </a:t>
            </a:r>
            <a:r>
              <a:rPr lang="es-MX" sz="2000" dirty="0" smtClean="0"/>
              <a:t> Y </a:t>
            </a:r>
            <a:r>
              <a:rPr lang="es-MX" sz="2000" dirty="0" smtClean="0"/>
              <a:t>EL PERMIETRO</a:t>
            </a:r>
            <a:endParaRPr lang="es-MX" sz="2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309058"/>
              </p:ext>
            </p:extLst>
          </p:nvPr>
        </p:nvGraphicFramePr>
        <p:xfrm>
          <a:off x="2540000" y="1207504"/>
          <a:ext cx="6637103" cy="1862337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87893"/>
                <a:gridCol w="1010099"/>
                <a:gridCol w="1260725"/>
                <a:gridCol w="1933204"/>
                <a:gridCol w="1545182"/>
              </a:tblGrid>
              <a:tr h="1313697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u="sng" dirty="0">
                          <a:solidFill>
                            <a:schemeClr val="tx1"/>
                          </a:solidFill>
                          <a:effectLst/>
                        </a:rPr>
                        <a:t>ZONA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solidFill>
                            <a:schemeClr val="tx1"/>
                          </a:solidFill>
                          <a:effectLst/>
                        </a:rPr>
                        <a:t>VALOR TOTAL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No. De ITEMS AUDITADOS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CUANTIFICACION DEL PARAMETRO AUDITADO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ESCALA DE CALIFICACION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7899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1 Y 2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79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2.3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79962" y="5285624"/>
            <a:ext cx="6134377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perímetro no </a:t>
            </a: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encuentran en las condiciones adecuadas.</a:t>
            </a:r>
            <a:endParaRPr lang="es-MX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05915" y="3426449"/>
            <a:ext cx="58166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 perímetro no cubre </a:t>
            </a: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su totalidad todas las áreas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705915" y="4028282"/>
            <a:ext cx="5382884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barreras físicas presentan falencias de seguridad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705915" y="4698530"/>
            <a:ext cx="5536772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perímetro no limitan el ingreso fortuito de personas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7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54F6FF42-70E3-4A7F-B5D8-2928FCB71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632" y="1060685"/>
            <a:ext cx="10285927" cy="622254"/>
          </a:xfrm>
        </p:spPr>
        <p:txBody>
          <a:bodyPr rtlCol="0">
            <a:no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DEPARTAMENTO DE SEGURIDAD Y DEFENSA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F40A11AA-C85D-4AF4-92B2-0F4E36F4E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595" y="4734696"/>
            <a:ext cx="9144000" cy="1211923"/>
          </a:xfrm>
        </p:spPr>
        <p:txBody>
          <a:bodyPr rtlCol="0">
            <a:normAutofit lnSpcReduction="10000"/>
          </a:bodyPr>
          <a:lstStyle/>
          <a:p>
            <a:r>
              <a:rPr lang="es-EC" dirty="0">
                <a:solidFill>
                  <a:schemeClr val="bg1"/>
                </a:solidFill>
                <a:latin typeface="+mj-lt"/>
              </a:rPr>
              <a:t>AUTOR: DENNIS LEONARDO ROSERO BUSTILLOS</a:t>
            </a:r>
            <a:endParaRPr lang="es-MX" dirty="0">
              <a:solidFill>
                <a:schemeClr val="bg1"/>
              </a:solidFill>
              <a:latin typeface="+mj-lt"/>
            </a:endParaRPr>
          </a:p>
          <a:p>
            <a:r>
              <a:rPr lang="es-EC" dirty="0">
                <a:solidFill>
                  <a:schemeClr val="bg1"/>
                </a:solidFill>
                <a:latin typeface="+mj-lt"/>
              </a:rPr>
              <a:t> </a:t>
            </a:r>
            <a:endParaRPr lang="es-MX" dirty="0">
              <a:solidFill>
                <a:schemeClr val="bg1"/>
              </a:solidFill>
              <a:latin typeface="+mj-lt"/>
            </a:endParaRPr>
          </a:p>
          <a:p>
            <a:r>
              <a:rPr lang="es-EC" dirty="0">
                <a:solidFill>
                  <a:schemeClr val="bg1"/>
                </a:solidFill>
                <a:latin typeface="+mj-lt"/>
              </a:rPr>
              <a:t>DIRECTOR: </a:t>
            </a:r>
            <a:r>
              <a:rPr lang="es-EC" dirty="0" smtClean="0">
                <a:solidFill>
                  <a:schemeClr val="bg1"/>
                </a:solidFill>
                <a:latin typeface="+mj-lt"/>
              </a:rPr>
              <a:t>CRNL. </a:t>
            </a:r>
            <a:r>
              <a:rPr lang="es-EC" dirty="0">
                <a:solidFill>
                  <a:schemeClr val="bg1"/>
                </a:solidFill>
                <a:latin typeface="+mj-lt"/>
              </a:rPr>
              <a:t>(SP) RENE VÁSQUEZ BRIONES</a:t>
            </a:r>
            <a:endParaRPr lang="es-MX" dirty="0">
              <a:solidFill>
                <a:schemeClr val="bg1"/>
              </a:solidFill>
              <a:latin typeface="+mj-lt"/>
            </a:endParaRPr>
          </a:p>
          <a:p>
            <a:pPr rtl="0"/>
            <a:endParaRPr lang="es-ES" dirty="0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xmlns="" id="{54F6FF42-70E3-4A7F-B5D8-2928FCB71A74}"/>
              </a:ext>
            </a:extLst>
          </p:cNvPr>
          <p:cNvSpPr txBox="1">
            <a:spLocks/>
          </p:cNvSpPr>
          <p:nvPr/>
        </p:nvSpPr>
        <p:spPr>
          <a:xfrm>
            <a:off x="1137632" y="407944"/>
            <a:ext cx="10285927" cy="6222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bg1"/>
                </a:solidFill>
              </a:rPr>
              <a:t>UNIVERSIDAD DE LAS FUERZAS ARMADAS ESPE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xmlns="" id="{54F6FF42-70E3-4A7F-B5D8-2928FCB71A74}"/>
              </a:ext>
            </a:extLst>
          </p:cNvPr>
          <p:cNvSpPr txBox="1">
            <a:spLocks/>
          </p:cNvSpPr>
          <p:nvPr/>
        </p:nvSpPr>
        <p:spPr>
          <a:xfrm>
            <a:off x="953036" y="4081955"/>
            <a:ext cx="10285927" cy="6222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 smtClean="0">
                <a:solidFill>
                  <a:schemeClr val="bg1"/>
                </a:solidFill>
              </a:rPr>
              <a:t>TEMA:  </a:t>
            </a:r>
            <a:r>
              <a:rPr lang="es-ES" sz="2400" dirty="0" smtClean="0">
                <a:solidFill>
                  <a:schemeClr val="bg1"/>
                </a:solidFill>
              </a:rPr>
              <a:t>SISTEMA </a:t>
            </a:r>
            <a:r>
              <a:rPr lang="es-ES" sz="2400" dirty="0">
                <a:solidFill>
                  <a:schemeClr val="bg1"/>
                </a:solidFill>
              </a:rPr>
              <a:t>DE SEGURIDAD FÍSICA Y ELECTRÓNICA ANTE RIESGOS DE ORIGEN ANTRÓPICO QUE PUEDEN AFECTAR LA SEGURIDAD DE LA URBANIZACIÓN “SAN JOSÉ DEL VALLE” UBICADA EN EL SECTOR DE CONOCOTO 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- PROPUESTA</a:t>
            </a:r>
            <a:r>
              <a:rPr lang="es-ES" sz="3200" dirty="0">
                <a:solidFill>
                  <a:schemeClr val="bg1"/>
                </a:solidFill>
              </a:rPr>
              <a:t>.</a:t>
            </a:r>
            <a:endParaRPr lang="es-MX" sz="3200" dirty="0">
              <a:solidFill>
                <a:schemeClr val="bg1"/>
              </a:solidFill>
            </a:endParaRPr>
          </a:p>
          <a:p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xmlns="" id="{54F6FF42-70E3-4A7F-B5D8-2928FCB71A74}"/>
              </a:ext>
            </a:extLst>
          </p:cNvPr>
          <p:cNvSpPr txBox="1">
            <a:spLocks/>
          </p:cNvSpPr>
          <p:nvPr/>
        </p:nvSpPr>
        <p:spPr>
          <a:xfrm>
            <a:off x="953036" y="6235746"/>
            <a:ext cx="10285927" cy="6222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>
                <a:solidFill>
                  <a:schemeClr val="tx2">
                    <a:lumMod val="75000"/>
                  </a:schemeClr>
                </a:solidFill>
              </a:rPr>
              <a:t>SANGOLQUÌ, JUNIO DE 2019</a:t>
            </a:r>
            <a:endParaRPr lang="es-MX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8769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 smtClean="0"/>
              <a:t>DD.MM.20XX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D581BC7-E183-40DB-AC97-C19EA4EB8894}" type="slidenum">
              <a:rPr lang="es-ES" noProof="0" smtClean="0"/>
              <a:pPr rtl="0"/>
              <a:t>20</a:t>
            </a:fld>
            <a:endParaRPr lang="es-ES" noProof="0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2" y="695459"/>
            <a:ext cx="5834130" cy="54815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540912" y="100502"/>
            <a:ext cx="185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Zona este</a:t>
            </a:r>
            <a:endParaRPr lang="es-MX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48" y="695459"/>
            <a:ext cx="5177307" cy="38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65" y="1030526"/>
            <a:ext cx="6091708" cy="20842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5248" y="205055"/>
            <a:ext cx="10515600" cy="652969"/>
          </a:xfrm>
        </p:spPr>
        <p:txBody>
          <a:bodyPr>
            <a:normAutofit/>
          </a:bodyPr>
          <a:lstStyle/>
          <a:p>
            <a:r>
              <a:rPr lang="es-MX" sz="2400" dirty="0" smtClean="0"/>
              <a:t>Zona norte</a:t>
            </a:r>
            <a:endParaRPr lang="es-MX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79548" y="1299716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Acceso 5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0" name="Título 2"/>
          <p:cNvSpPr txBox="1">
            <a:spLocks/>
          </p:cNvSpPr>
          <p:nvPr/>
        </p:nvSpPr>
        <p:spPr>
          <a:xfrm>
            <a:off x="387895" y="4197124"/>
            <a:ext cx="10515600" cy="652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 smtClean="0"/>
              <a:t>Zona sur</a:t>
            </a:r>
            <a:endParaRPr lang="es-MX" sz="2400" dirty="0"/>
          </a:p>
        </p:txBody>
      </p:sp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65" y="3772122"/>
            <a:ext cx="4421505" cy="270002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585" y="3813882"/>
            <a:ext cx="3880415" cy="153752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405" y="3742218"/>
            <a:ext cx="2127349" cy="272992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79547" y="5233335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Acceso 12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9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5248" y="205055"/>
            <a:ext cx="10515600" cy="652969"/>
          </a:xfrm>
        </p:spPr>
        <p:txBody>
          <a:bodyPr>
            <a:normAutofit/>
          </a:bodyPr>
          <a:lstStyle/>
          <a:p>
            <a:r>
              <a:rPr lang="es-MX" sz="2400" dirty="0" smtClean="0"/>
              <a:t>Zona oeste</a:t>
            </a:r>
            <a:endParaRPr lang="es-MX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79548" y="1299716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Acceso 8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79548" y="5259448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Acceso 11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78" y="531539"/>
            <a:ext cx="3343140" cy="3928190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78" y="4595317"/>
            <a:ext cx="5429250" cy="206692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Imagen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61" y="1548812"/>
            <a:ext cx="4686300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34" y="251134"/>
            <a:ext cx="7931777" cy="560235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s-MX" sz="2000" dirty="0" smtClean="0"/>
              <a:t>AUDITORIA DE LOS SERVICIOS DE VIGILANCIA HUMANA</a:t>
            </a:r>
            <a:endParaRPr lang="es-MX" sz="20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376188"/>
              </p:ext>
            </p:extLst>
          </p:nvPr>
        </p:nvGraphicFramePr>
        <p:xfrm>
          <a:off x="2966790" y="1089987"/>
          <a:ext cx="6104255" cy="1759631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22640"/>
                <a:gridCol w="922975"/>
                <a:gridCol w="1159510"/>
                <a:gridCol w="1778000"/>
                <a:gridCol w="1421130"/>
              </a:tblGrid>
              <a:tr h="1210991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u="sng" dirty="0">
                          <a:solidFill>
                            <a:schemeClr val="tx1"/>
                          </a:solidFill>
                          <a:effectLst/>
                        </a:rPr>
                        <a:t>ZONA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solidFill>
                            <a:schemeClr val="tx1"/>
                          </a:solidFill>
                          <a:effectLst/>
                        </a:rPr>
                        <a:t>VALOR TOTAL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solidFill>
                            <a:schemeClr val="tx1"/>
                          </a:solidFill>
                          <a:effectLst/>
                        </a:rPr>
                        <a:t>No. De ITEMS AUDITADOS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CUANTIFICACION DEL PARAMETRO AUDITADO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ESCALA DE CALIFICACION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23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1 Y</a:t>
                      </a:r>
                      <a:r>
                        <a:rPr lang="es-ES" sz="18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E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72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MALO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648859" y="3153149"/>
            <a:ext cx="6096000" cy="646331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just"/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 urbanización no dispone de puntos de vigilancia suficientes para cubrir toda el área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48859" y="4007775"/>
            <a:ext cx="6096000" cy="369332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just"/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 se aplican protocolos de seguridad efectivos</a:t>
            </a:r>
            <a:endParaRPr lang="es-EC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48859" y="5152063"/>
            <a:ext cx="6096000" cy="1200329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just"/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personal de seguridad no ha recibido la capacitación y entrenamiento necesario para cumplir sus funciones, tampoco cuentan con el equipo de seguridad necesario, situación que ha generado niveles de eficacia bajos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48859" y="4585402"/>
            <a:ext cx="3803285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personal de seguridad es reducido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56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34" y="251134"/>
            <a:ext cx="11537862" cy="560235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/>
            <a:r>
              <a:rPr lang="es-MX" sz="2000" dirty="0" smtClean="0"/>
              <a:t>AUDITORIA D</a:t>
            </a:r>
            <a:r>
              <a:rPr lang="es-EC" sz="2000" dirty="0" smtClean="0">
                <a:solidFill>
                  <a:schemeClr val="bg1"/>
                </a:solidFill>
              </a:rPr>
              <a:t>EL ESTACIONAMIENTO DE AUTOMÓVILES Y CONTROL DE VEHÍCULOS Y PERSONAS</a:t>
            </a:r>
            <a:endParaRPr lang="es-MX" sz="20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918515"/>
              </p:ext>
            </p:extLst>
          </p:nvPr>
        </p:nvGraphicFramePr>
        <p:xfrm>
          <a:off x="2541596" y="1312185"/>
          <a:ext cx="6104255" cy="164592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16610"/>
                <a:gridCol w="929005"/>
                <a:gridCol w="1159510"/>
                <a:gridCol w="1778000"/>
                <a:gridCol w="1421130"/>
              </a:tblGrid>
              <a:tr h="108140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u="sng" dirty="0">
                          <a:solidFill>
                            <a:schemeClr val="tx1"/>
                          </a:solidFill>
                          <a:effectLst/>
                        </a:rPr>
                        <a:t>ZONA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VALOR TOTAL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solidFill>
                            <a:schemeClr val="tx1"/>
                          </a:solidFill>
                          <a:effectLst/>
                        </a:rPr>
                        <a:t>No. De ITEMS AUDITADOS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CUANTIFICACION DEL PARAMETRO AUDITADO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ESCALA DE CALIFICACION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23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1 Y 2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2.15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444500" y="3903345"/>
            <a:ext cx="6096000" cy="646331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existe la señalización respectiva sobre los sectores de estacionamiento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444500" y="3316282"/>
            <a:ext cx="6096000" cy="369332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just"/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 se aplican protocolos de seguridad efectivos</a:t>
            </a:r>
            <a:endParaRPr lang="es-EC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4500" y="4767407"/>
            <a:ext cx="6096000" cy="111594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existe un control del tráfico o movimiento de los vehículos al encontrarse dentro de la urbanización</a:t>
            </a:r>
            <a:endParaRPr lang="es-MX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34" y="251134"/>
            <a:ext cx="8060566" cy="560235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/>
            <a:r>
              <a:rPr lang="es-MX" sz="2000" dirty="0" smtClean="0"/>
              <a:t>AUDITORIA D</a:t>
            </a:r>
            <a:r>
              <a:rPr lang="es-EC" sz="2000" dirty="0" smtClean="0">
                <a:solidFill>
                  <a:schemeClr val="bg1"/>
                </a:solidFill>
              </a:rPr>
              <a:t>EL SISTEMA DE ILUMINACIÓN PROTECTIVA</a:t>
            </a:r>
            <a:endParaRPr lang="es-MX" sz="20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810887"/>
              </p:ext>
            </p:extLst>
          </p:nvPr>
        </p:nvGraphicFramePr>
        <p:xfrm>
          <a:off x="3069630" y="1180821"/>
          <a:ext cx="6104255" cy="219456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16610"/>
                <a:gridCol w="929005"/>
                <a:gridCol w="1159510"/>
                <a:gridCol w="1778000"/>
                <a:gridCol w="1421130"/>
              </a:tblGrid>
              <a:tr h="108140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u="sng" dirty="0">
                          <a:solidFill>
                            <a:schemeClr val="tx1"/>
                          </a:solidFill>
                          <a:effectLst/>
                        </a:rPr>
                        <a:t>ZONA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solidFill>
                            <a:schemeClr val="tx1"/>
                          </a:solidFill>
                          <a:effectLst/>
                        </a:rPr>
                        <a:t>VALOR TOTAL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solidFill>
                            <a:schemeClr val="tx1"/>
                          </a:solidFill>
                          <a:effectLst/>
                        </a:rPr>
                        <a:t>No. De ITEMS AUDITADOS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solidFill>
                            <a:schemeClr val="tx1"/>
                          </a:solidFill>
                          <a:effectLst/>
                        </a:rPr>
                        <a:t>CUANTIFICACION DEL PARAMETRO AUDITADO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ESCALA DE CALIFICACION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23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2.23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480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chemeClr val="bg1"/>
                          </a:solidFill>
                          <a:effectLst/>
                        </a:rPr>
                        <a:t>2.25</a:t>
                      </a:r>
                      <a:endParaRPr lang="es-MX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s-MX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596900" y="4599323"/>
            <a:ext cx="6946007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os </a:t>
            </a: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accesos y zonas verdes no cuentan con la iluminación 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adecuada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96900" y="3664635"/>
            <a:ext cx="6096000" cy="646331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perímetro en toda su extensión cuenta solamente con el alumnado publico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646807" y="5269712"/>
            <a:ext cx="5284093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existe </a:t>
            </a: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 sistema de iluminación de </a:t>
            </a: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emergencia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0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D581BC7-E183-40DB-AC97-C19EA4EB8894}" type="slidenum">
              <a:rPr lang="es-ES" noProof="0" smtClean="0"/>
              <a:pPr rtl="0"/>
              <a:t>26</a:t>
            </a:fld>
            <a:endParaRPr lang="es-ES" noProof="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52" y="342954"/>
            <a:ext cx="7192156" cy="37308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59" y="2783380"/>
            <a:ext cx="4524777" cy="339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713" y="4197582"/>
            <a:ext cx="4243571" cy="250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36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0608" y="225378"/>
            <a:ext cx="5628068" cy="521598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/>
            <a:r>
              <a:rPr lang="es-MX" sz="2000" dirty="0" smtClean="0"/>
              <a:t>AUDITORIA D</a:t>
            </a:r>
            <a:r>
              <a:rPr lang="es-EC" sz="2000" dirty="0" smtClean="0">
                <a:solidFill>
                  <a:schemeClr val="bg1"/>
                </a:solidFill>
              </a:rPr>
              <a:t>E PUERTAS Y CERRADURAS</a:t>
            </a:r>
            <a:endParaRPr lang="es-MX" sz="20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907855"/>
              </p:ext>
            </p:extLst>
          </p:nvPr>
        </p:nvGraphicFramePr>
        <p:xfrm>
          <a:off x="2824931" y="1270973"/>
          <a:ext cx="6104255" cy="182880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16610"/>
                <a:gridCol w="929005"/>
                <a:gridCol w="1159510"/>
                <a:gridCol w="1778000"/>
                <a:gridCol w="1421130"/>
              </a:tblGrid>
              <a:tr h="108140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u="sng">
                          <a:solidFill>
                            <a:schemeClr val="tx1"/>
                          </a:solidFill>
                          <a:effectLst/>
                        </a:rPr>
                        <a:t>ZONA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solidFill>
                            <a:schemeClr val="tx1"/>
                          </a:solidFill>
                          <a:effectLst/>
                        </a:rPr>
                        <a:t>VALOR TOTAL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solidFill>
                            <a:schemeClr val="tx1"/>
                          </a:solidFill>
                          <a:effectLst/>
                        </a:rPr>
                        <a:t>No. De ITEMS AUDITADOS</a:t>
                      </a:r>
                      <a:endParaRPr lang="es-MX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CUANTIFICACION DEL PARAMETRO AUDITADO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solidFill>
                            <a:schemeClr val="tx1"/>
                          </a:solidFill>
                          <a:effectLst/>
                        </a:rPr>
                        <a:t>ESCALA DE CALIFICACION</a:t>
                      </a:r>
                      <a:endParaRPr lang="es-MX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23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MX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s-MX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s-MX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MX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</a:rPr>
                        <a:t>MALO</a:t>
                      </a:r>
                      <a:endParaRPr lang="es-MX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480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MX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s-MX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s-MX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MX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MALO</a:t>
                      </a:r>
                      <a:endParaRPr lang="es-MX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227785" y="3896630"/>
            <a:ext cx="9521782" cy="56194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xisten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demasiados ingresos sin el control respectivo, hacia el interior de la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urbanización</a:t>
            </a:r>
            <a:endParaRPr lang="es-MX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53543" y="5708719"/>
            <a:ext cx="3871573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existe un control y registro de llaves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1245070" y="4886104"/>
            <a:ext cx="4833374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han cambiado las cerraduras en varios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años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9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06062" y="418561"/>
            <a:ext cx="8989454" cy="52159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dirty="0" smtClean="0"/>
              <a:t>RESULTADOS GENERALES DE LA AUDITORIA DE SEGURIDAD</a:t>
            </a:r>
            <a:endParaRPr lang="es-MX" sz="2000" dirty="0">
              <a:solidFill>
                <a:schemeClr val="bg1"/>
              </a:solidFill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8215271"/>
              </p:ext>
            </p:extLst>
          </p:nvPr>
        </p:nvGraphicFramePr>
        <p:xfrm>
          <a:off x="5480831" y="1631156"/>
          <a:ext cx="6329095" cy="359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169566"/>
              </p:ext>
            </p:extLst>
          </p:nvPr>
        </p:nvGraphicFramePr>
        <p:xfrm>
          <a:off x="206062" y="2326569"/>
          <a:ext cx="4468970" cy="4170635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234485"/>
                <a:gridCol w="2234485"/>
              </a:tblGrid>
              <a:tr h="208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AUDITORIA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NIVEL DE SEGURIDAD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8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INSTALACION Y PERIMETRO</a:t>
                      </a:r>
                      <a:endParaRPr lang="es-MX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s-MX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8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VIGILANCIA HUMANA</a:t>
                      </a:r>
                      <a:endParaRPr lang="es-MX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MALO</a:t>
                      </a:r>
                      <a:endParaRPr lang="es-MX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6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CONTROL DE ESTACIONAMIENTO Y PERSONAS</a:t>
                      </a:r>
                      <a:endParaRPr lang="es-MX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s-MX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8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SISTEMAS DE ILUMINACION </a:t>
                      </a:r>
                      <a:endParaRPr lang="es-MX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s-MX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9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PUERTAS Y CERRADURAS</a:t>
                      </a:r>
                      <a:endParaRPr lang="es-MX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MALO</a:t>
                      </a:r>
                      <a:endParaRPr lang="es-MX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8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SISTEMAS DE SEGURIDAD</a:t>
                      </a:r>
                      <a:endParaRPr lang="es-MX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MALO</a:t>
                      </a:r>
                      <a:endParaRPr lang="es-MX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963216" y="313610"/>
            <a:ext cx="6322453" cy="65296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 smtClean="0"/>
              <a:t>METODO MOSLER 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-101956" y="1018487"/>
            <a:ext cx="10084158" cy="45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95">
              <a:lnSpc>
                <a:spcPct val="150000"/>
              </a:lnSpc>
            </a:pPr>
            <a:r>
              <a:rPr lang="es-ES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Definición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Riesgos de Origen Antrópico de la urbanización “San José del Valle”</a:t>
            </a:r>
            <a:endParaRPr lang="es-MX" sz="11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009294"/>
              </p:ext>
            </p:extLst>
          </p:nvPr>
        </p:nvGraphicFramePr>
        <p:xfrm>
          <a:off x="1848391" y="1539155"/>
          <a:ext cx="7566067" cy="512064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3709305"/>
                <a:gridCol w="3856762"/>
              </a:tblGrid>
              <a:tr h="243764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 u="sng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Generador de riesgos</a:t>
                      </a:r>
                      <a:endParaRPr lang="es-MX" sz="10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  <a:tc>
                  <a:txBody>
                    <a:bodyPr/>
                    <a:lstStyle/>
                    <a:p>
                      <a:pPr marL="180340"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sng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Riesgos seleccionados para el análisis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</a:tr>
              <a:tr h="9043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Delincuencia común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Bandas delictivas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Crimen organizado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  <a:tc>
                  <a:txBody>
                    <a:bodyPr/>
                    <a:lstStyle/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Riesgo 1: Asalto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</a:tr>
              <a:tr h="43848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Delincuencia común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  <a:tc>
                  <a:txBody>
                    <a:bodyPr/>
                    <a:lstStyle/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Riesgo 2: Robos/Hurtos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</a:tr>
              <a:tr h="43848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Delincuencia común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  <a:tc>
                  <a:txBody>
                    <a:bodyPr/>
                    <a:lstStyle/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Riesgo 3: Acciones vandálicas</a:t>
                      </a:r>
                      <a:endParaRPr lang="es-MX" sz="1400" b="1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</a:tr>
              <a:tr h="67141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Delincuencia común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Bandas delictivas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  <a:tc>
                  <a:txBody>
                    <a:bodyPr/>
                    <a:lstStyle/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Riesgo 4: Incendio provocados</a:t>
                      </a:r>
                      <a:endParaRPr lang="es-MX" sz="1400" b="1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</a:tr>
              <a:tr h="67141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Bandas delictivas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Delincuencia común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Crimen organizado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  <a:tc>
                  <a:txBody>
                    <a:bodyPr/>
                    <a:lstStyle/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Riesgo 5: Explosiones provocadas</a:t>
                      </a:r>
                      <a:endParaRPr lang="es-MX" sz="1400" b="1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</a:tr>
              <a:tr h="67141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Delincuencia común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Bandas delictivas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Crimen organizado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  <a:tc>
                  <a:txBody>
                    <a:bodyPr/>
                    <a:lstStyle/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Riesgo 6: Agresiones Físicas</a:t>
                      </a:r>
                      <a:endParaRPr lang="es-MX" sz="1400" b="1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</a:tr>
              <a:tr h="43848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Bandas delictivas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Crimen organizado</a:t>
                      </a:r>
                      <a:endParaRPr lang="es-MX" sz="1000" b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  <a:tc>
                  <a:txBody>
                    <a:bodyPr/>
                    <a:lstStyle/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Riesgo 7: Secuestros</a:t>
                      </a:r>
                      <a:endParaRPr lang="es-MX" sz="1400" b="1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</a:tr>
              <a:tr h="43848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Bandas delictivas</a:t>
                      </a:r>
                      <a:endParaRPr lang="es-MX" sz="1000" b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0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Delincuencia común</a:t>
                      </a:r>
                      <a:endParaRPr lang="es-MX" sz="10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  <a:tc>
                  <a:txBody>
                    <a:bodyPr/>
                    <a:lstStyle/>
                    <a:p>
                      <a:pPr marL="180340"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Riesgo 8: Intrusiones Indebidas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63" marR="4836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4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 descr="Fondo abstracto&#10;">
            <a:extLst>
              <a:ext uri="{FF2B5EF4-FFF2-40B4-BE49-F238E27FC236}">
                <a16:creationId xmlns:a16="http://schemas.microsoft.com/office/drawing/2014/main" xmlns="" id="{403E5740-1FF0-42AF-A459-70BE0BD24F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4B7241-C2B7-4F61-A69C-236E16A5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555" y="1155479"/>
            <a:ext cx="4618957" cy="2492461"/>
          </a:xfrm>
        </p:spPr>
        <p:txBody>
          <a:bodyPr rtlCol="0"/>
          <a:lstStyle/>
          <a:p>
            <a:pPr rtl="0"/>
            <a:r>
              <a:rPr lang="es-ES" sz="4400" dirty="0" smtClean="0"/>
              <a:t>EL PROBLEMA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29822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621" y="0"/>
            <a:ext cx="10515600" cy="652969"/>
          </a:xfrm>
        </p:spPr>
        <p:txBody>
          <a:bodyPr>
            <a:normAutofit/>
          </a:bodyPr>
          <a:lstStyle/>
          <a:p>
            <a:r>
              <a:rPr lang="es-MX" sz="2000" dirty="0" smtClean="0"/>
              <a:t>MATRIZ DE RIESGOS</a:t>
            </a:r>
            <a:endParaRPr lang="es-MX" sz="200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 smtClean="0"/>
              <a:t>DD.MM.20XX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D581BC7-E183-40DB-AC97-C19EA4EB8894}" type="slidenum">
              <a:rPr lang="es-ES" noProof="0" smtClean="0"/>
              <a:pPr rtl="0"/>
              <a:t>30</a:t>
            </a:fld>
            <a:endParaRPr lang="es-ES" noProof="0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1" y="669701"/>
            <a:ext cx="11792757" cy="59629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7560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55369"/>
            <a:ext cx="10515600" cy="652969"/>
          </a:xfrm>
        </p:spPr>
        <p:txBody>
          <a:bodyPr>
            <a:normAutofit/>
          </a:bodyPr>
          <a:lstStyle/>
          <a:p>
            <a:r>
              <a:rPr lang="es-MX" sz="2400" dirty="0" smtClean="0"/>
              <a:t>MAPAS DE RIESGOS</a:t>
            </a:r>
            <a:endParaRPr lang="es-MX" sz="2400" dirty="0"/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45" y="597600"/>
            <a:ext cx="7683839" cy="610741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28612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2961068" cy="523516"/>
          </a:xfrm>
        </p:spPr>
        <p:txBody>
          <a:bodyPr>
            <a:normAutofit/>
          </a:bodyPr>
          <a:lstStyle/>
          <a:p>
            <a:r>
              <a:rPr lang="es-MX" sz="2400" dirty="0" smtClean="0"/>
              <a:t>CONCLUSIONES  </a:t>
            </a:r>
            <a:endParaRPr lang="es-MX" sz="2400" dirty="0"/>
          </a:p>
        </p:txBody>
      </p:sp>
      <p:sp>
        <p:nvSpPr>
          <p:cNvPr id="11" name="Rectángulo 10"/>
          <p:cNvSpPr/>
          <p:nvPr/>
        </p:nvSpPr>
        <p:spPr>
          <a:xfrm>
            <a:off x="8326859" y="4194496"/>
            <a:ext cx="3153315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Afectaciones graves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sus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moradores</a:t>
            </a:r>
          </a:p>
          <a:p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Perdidas significativas.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295103" y="942025"/>
            <a:ext cx="3065171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Grupos delictivos en la zona</a:t>
            </a:r>
            <a:endParaRPr lang="es-MX" b="1" dirty="0"/>
          </a:p>
        </p:txBody>
      </p:sp>
      <p:sp>
        <p:nvSpPr>
          <p:cNvPr id="4" name="Rectángulo 3"/>
          <p:cNvSpPr/>
          <p:nvPr/>
        </p:nvSpPr>
        <p:spPr>
          <a:xfrm>
            <a:off x="7704781" y="942025"/>
            <a:ext cx="3775393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Amenaza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 la seguridad ciudadana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310417" y="2444954"/>
            <a:ext cx="3630519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Diversas falencias en </a:t>
            </a:r>
            <a:r>
              <a:rPr lang="es-EC" b="1" dirty="0" smtClean="0">
                <a:solidFill>
                  <a:schemeClr val="bg1"/>
                </a:solidFill>
              </a:rPr>
              <a:t>seguridad física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112158" y="5275908"/>
            <a:ext cx="2324675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S</a:t>
            </a:r>
            <a:r>
              <a:rPr lang="es-EC" dirty="0" smtClean="0">
                <a:solidFill>
                  <a:schemeClr val="bg1"/>
                </a:solidFill>
              </a:rPr>
              <a:t>ituación de debilidad</a:t>
            </a:r>
            <a:endParaRPr lang="es-MX" dirty="0"/>
          </a:p>
        </p:txBody>
      </p:sp>
      <p:sp>
        <p:nvSpPr>
          <p:cNvPr id="12" name="Rectángulo 11"/>
          <p:cNvSpPr/>
          <p:nvPr/>
        </p:nvSpPr>
        <p:spPr>
          <a:xfrm>
            <a:off x="8219344" y="2869967"/>
            <a:ext cx="2746265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Situación de riesgo latente</a:t>
            </a:r>
            <a:endParaRPr lang="es-MX" b="1" dirty="0"/>
          </a:p>
        </p:txBody>
      </p:sp>
      <p:sp>
        <p:nvSpPr>
          <p:cNvPr id="13" name="Rectángulo 12"/>
          <p:cNvSpPr/>
          <p:nvPr/>
        </p:nvSpPr>
        <p:spPr>
          <a:xfrm>
            <a:off x="5112158" y="6061972"/>
            <a:ext cx="215071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MX" b="1" dirty="0" smtClean="0"/>
              <a:t>Temor e inseguridad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620193" y="1757077"/>
            <a:ext cx="317907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EC" b="1" dirty="0"/>
              <a:t>Nivel de seguridad bajo/medio</a:t>
            </a:r>
            <a:endParaRPr lang="es-MX" b="1" dirty="0"/>
          </a:p>
        </p:txBody>
      </p:sp>
      <p:sp>
        <p:nvSpPr>
          <p:cNvPr id="14" name="Rectángulo 13"/>
          <p:cNvSpPr/>
          <p:nvPr/>
        </p:nvSpPr>
        <p:spPr>
          <a:xfrm>
            <a:off x="310416" y="4098344"/>
            <a:ext cx="3630520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/>
            <a:r>
              <a:rPr lang="es-EC" b="1" dirty="0">
                <a:solidFill>
                  <a:schemeClr val="bg1"/>
                </a:solidFill>
              </a:rPr>
              <a:t>Falta de vigilancia y control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10416" y="3251904"/>
            <a:ext cx="3630520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/>
            <a:r>
              <a:rPr lang="es-EC" b="1" dirty="0" smtClean="0">
                <a:solidFill>
                  <a:schemeClr val="bg1"/>
                </a:solidFill>
              </a:rPr>
              <a:t>Ausencia de mecanismos de </a:t>
            </a:r>
            <a:r>
              <a:rPr lang="es-EC" b="1" dirty="0" smtClean="0">
                <a:solidFill>
                  <a:schemeClr val="bg1"/>
                </a:solidFill>
              </a:rPr>
              <a:t>seguridad y protocolos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10416" y="4705186"/>
            <a:ext cx="3630520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/>
            <a:r>
              <a:rPr lang="es-EC" b="1" dirty="0" smtClean="0">
                <a:solidFill>
                  <a:schemeClr val="bg1"/>
                </a:solidFill>
              </a:rPr>
              <a:t>Cobertura de área deficiente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670252" y="3548165"/>
            <a:ext cx="303453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Nivel de exposición al riesgo significativo</a:t>
            </a:r>
            <a:endParaRPr lang="es-MX" b="1" dirty="0"/>
          </a:p>
        </p:txBody>
      </p:sp>
      <p:cxnSp>
        <p:nvCxnSpPr>
          <p:cNvPr id="19" name="Conector recto 18"/>
          <p:cNvCxnSpPr>
            <a:stCxn id="3" idx="3"/>
          </p:cNvCxnSpPr>
          <p:nvPr/>
        </p:nvCxnSpPr>
        <p:spPr>
          <a:xfrm>
            <a:off x="7360274" y="1126691"/>
            <a:ext cx="3445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>
            <a:stCxn id="3" idx="2"/>
          </p:cNvCxnSpPr>
          <p:nvPr/>
        </p:nvCxnSpPr>
        <p:spPr>
          <a:xfrm flipH="1">
            <a:off x="5827688" y="1311357"/>
            <a:ext cx="1" cy="192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H="1">
            <a:off x="2125676" y="1504125"/>
            <a:ext cx="3702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2125676" y="1504125"/>
            <a:ext cx="0" cy="252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r 36"/>
          <p:cNvCxnSpPr/>
          <p:nvPr/>
        </p:nvCxnSpPr>
        <p:spPr>
          <a:xfrm rot="5400000">
            <a:off x="1280638" y="1599916"/>
            <a:ext cx="318545" cy="137153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>
            <a:stCxn id="6" idx="2"/>
            <a:endCxn id="15" idx="0"/>
          </p:cNvCxnSpPr>
          <p:nvPr/>
        </p:nvCxnSpPr>
        <p:spPr>
          <a:xfrm flipH="1">
            <a:off x="2125676" y="3091285"/>
            <a:ext cx="1" cy="160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>
            <a:stCxn id="15" idx="2"/>
          </p:cNvCxnSpPr>
          <p:nvPr/>
        </p:nvCxnSpPr>
        <p:spPr>
          <a:xfrm>
            <a:off x="2125676" y="3898235"/>
            <a:ext cx="0" cy="200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2138555" y="4467676"/>
            <a:ext cx="0" cy="237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errar llave 43"/>
          <p:cNvSpPr/>
          <p:nvPr/>
        </p:nvSpPr>
        <p:spPr>
          <a:xfrm>
            <a:off x="3966693" y="2730321"/>
            <a:ext cx="522675" cy="21250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47" name="Conector recto 46"/>
          <p:cNvCxnSpPr>
            <a:stCxn id="17" idx="3"/>
            <a:endCxn id="12" idx="1"/>
          </p:cNvCxnSpPr>
          <p:nvPr/>
        </p:nvCxnSpPr>
        <p:spPr>
          <a:xfrm flipV="1">
            <a:off x="7704782" y="3054633"/>
            <a:ext cx="514562" cy="8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>
            <a:stCxn id="17" idx="3"/>
            <a:endCxn id="11" idx="1"/>
          </p:cNvCxnSpPr>
          <p:nvPr/>
        </p:nvCxnSpPr>
        <p:spPr>
          <a:xfrm>
            <a:off x="7704782" y="3871331"/>
            <a:ext cx="622077" cy="784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>
            <a:stCxn id="17" idx="2"/>
          </p:cNvCxnSpPr>
          <p:nvPr/>
        </p:nvCxnSpPr>
        <p:spPr>
          <a:xfrm>
            <a:off x="6187517" y="4194496"/>
            <a:ext cx="0" cy="1081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>
            <a:off x="6187517" y="5645240"/>
            <a:ext cx="0" cy="408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903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718" y="249216"/>
            <a:ext cx="10515600" cy="652969"/>
          </a:xfrm>
        </p:spPr>
        <p:txBody>
          <a:bodyPr/>
          <a:lstStyle/>
          <a:p>
            <a:r>
              <a:rPr lang="es-MX" dirty="0" smtClean="0"/>
              <a:t>Recomendaciones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528439" y="2195943"/>
            <a:ext cx="271744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Protocolos de seguridad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066502" y="1131023"/>
            <a:ext cx="358247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Cultura de seguridad comunitaria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066502" y="5659314"/>
            <a:ext cx="3582473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Sistema de seguridad física y electrónica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03318" y="4073250"/>
            <a:ext cx="358862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Z</a:t>
            </a:r>
            <a:r>
              <a:rPr lang="es-EC" b="1" dirty="0" smtClean="0">
                <a:solidFill>
                  <a:schemeClr val="tx1"/>
                </a:solidFill>
              </a:rPr>
              <a:t>onas </a:t>
            </a:r>
            <a:r>
              <a:rPr lang="es-EC" b="1" dirty="0">
                <a:solidFill>
                  <a:schemeClr val="tx1"/>
                </a:solidFill>
              </a:rPr>
              <a:t>de </a:t>
            </a:r>
            <a:r>
              <a:rPr lang="es-EC" b="1" dirty="0" smtClean="0">
                <a:solidFill>
                  <a:schemeClr val="tx1"/>
                </a:solidFill>
              </a:rPr>
              <a:t>estacionamiento exclusivas para visitantes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140296" y="2907168"/>
            <a:ext cx="2717442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En Caso de Riesgo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69718" y="2907168"/>
            <a:ext cx="2717442" cy="6463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Procedimientos preventivos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360528" y="2999501"/>
            <a:ext cx="3582473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Capacitación a los servicios de vigilancia humana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875428" y="2284139"/>
            <a:ext cx="271744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Experto en seguridad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360528" y="4124988"/>
            <a:ext cx="2717442" cy="6463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Dotar de los medios necesarios</a:t>
            </a:r>
            <a:endParaRPr lang="es-MX" b="1" dirty="0">
              <a:solidFill>
                <a:schemeClr val="bg1"/>
              </a:solidFill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2657338" y="1888094"/>
            <a:ext cx="6400800" cy="11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>
            <a:stCxn id="7" idx="2"/>
          </p:cNvCxnSpPr>
          <p:nvPr/>
        </p:nvCxnSpPr>
        <p:spPr>
          <a:xfrm flipH="1">
            <a:off x="5857738" y="1500355"/>
            <a:ext cx="1" cy="387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2657338" y="1893621"/>
            <a:ext cx="0" cy="302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9058138" y="1899149"/>
            <a:ext cx="0" cy="296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1345985" y="2732701"/>
            <a:ext cx="3303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2657338" y="2565275"/>
            <a:ext cx="0" cy="13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1345985" y="2704563"/>
            <a:ext cx="0" cy="160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4649273" y="2732701"/>
            <a:ext cx="0" cy="13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1345985" y="3553499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1345985" y="3738165"/>
            <a:ext cx="3303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4649273" y="3276500"/>
            <a:ext cx="0" cy="461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2887160" y="3755657"/>
            <a:ext cx="0" cy="259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9058138" y="2704563"/>
            <a:ext cx="0" cy="2067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>
            <a:off x="9058138" y="3676861"/>
            <a:ext cx="0" cy="417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>
            <a:stCxn id="6" idx="3"/>
          </p:cNvCxnSpPr>
          <p:nvPr/>
        </p:nvCxnSpPr>
        <p:spPr>
          <a:xfrm>
            <a:off x="4245881" y="2380609"/>
            <a:ext cx="2515527" cy="22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>
            <a:off x="6800045" y="2397616"/>
            <a:ext cx="0" cy="936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/>
          <p:cNvCxnSpPr/>
          <p:nvPr/>
        </p:nvCxnSpPr>
        <p:spPr>
          <a:xfrm>
            <a:off x="6800045" y="3322666"/>
            <a:ext cx="1638833" cy="11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/>
          <p:cNvCxnSpPr/>
          <p:nvPr/>
        </p:nvCxnSpPr>
        <p:spPr>
          <a:xfrm>
            <a:off x="9058138" y="4771319"/>
            <a:ext cx="0" cy="496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/>
          <p:cNvCxnSpPr/>
          <p:nvPr/>
        </p:nvCxnSpPr>
        <p:spPr>
          <a:xfrm flipH="1" flipV="1">
            <a:off x="5857738" y="5280338"/>
            <a:ext cx="3200400" cy="25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>
            <a:off x="5857738" y="5267459"/>
            <a:ext cx="0" cy="333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465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406C22-D0C4-4D8E-86F7-1A902F1C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12" y="2269905"/>
            <a:ext cx="5021940" cy="804338"/>
          </a:xfrm>
        </p:spPr>
        <p:txBody>
          <a:bodyPr rtlCol="0"/>
          <a:lstStyle/>
          <a:p>
            <a:pPr rtl="0"/>
            <a:r>
              <a:rPr lang="es-ES" dirty="0" smtClean="0"/>
              <a:t>PROPUESTA</a:t>
            </a:r>
            <a:endParaRPr lang="es-ES" dirty="0"/>
          </a:p>
        </p:txBody>
      </p:sp>
      <p:pic>
        <p:nvPicPr>
          <p:cNvPr id="18" name="Marcador de posición de imagen 17" descr="Fondo abstracto">
            <a:extLst>
              <a:ext uri="{FF2B5EF4-FFF2-40B4-BE49-F238E27FC236}">
                <a16:creationId xmlns:a16="http://schemas.microsoft.com/office/drawing/2014/main" xmlns="" id="{FA9DAA9F-5926-4BC1-8F7B-06E0B1C2F01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94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6E18C9-A34F-49C5-973E-6760D1EF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976" y="365760"/>
            <a:ext cx="4464049" cy="89991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 smtClean="0"/>
              <a:t>DESARROLLO DE LA PROPUESTA</a:t>
            </a:r>
            <a:endParaRPr lang="es-ES" dirty="0"/>
          </a:p>
        </p:txBody>
      </p:sp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79F2E6-BA14-4C8A-ABD2-DF5060934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LOREM IPSUM DOLOR SIT AMET, CONSECTETUER ADIPISCING ELIT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35</a:t>
            </a:fld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601014" y="1682496"/>
            <a:ext cx="105134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 a la información de seguridad recolectada y analizada de la Urbanización, se procedió a establecer el diseño del sistema de seguridad física y electrónica, para tal efecto, se ha considerado ciertos parámetros en su diseño, tales como:</a:t>
            </a:r>
            <a:endParaRPr lang="es-MX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Efectividad</a:t>
            </a:r>
            <a:endParaRPr lang="es-MX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Costo</a:t>
            </a:r>
            <a:endParaRPr lang="es-MX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Beneficios en su implementación</a:t>
            </a:r>
            <a:endParaRPr lang="es-MX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6E18C9-A34F-49C5-973E-6760D1EF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976" y="365760"/>
            <a:ext cx="4464049" cy="899910"/>
          </a:xfrm>
        </p:spPr>
        <p:txBody>
          <a:bodyPr rtlCol="0">
            <a:normAutofit/>
          </a:bodyPr>
          <a:lstStyle/>
          <a:p>
            <a:r>
              <a:rPr lang="es-EC" dirty="0"/>
              <a:t>Verjas Fijas</a:t>
            </a:r>
            <a:endParaRPr lang="es-ES" dirty="0"/>
          </a:p>
        </p:txBody>
      </p:sp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79F2E6-BA14-4C8A-ABD2-DF5060934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LOREM IPSUM DOLOR SIT AMET, CONSECTETUER ADIPISCING ELIT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36</a:t>
            </a:fld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240404" y="1759056"/>
            <a:ext cx="11736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propone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medida de seguridad  a implementar “verjas”, las cuales son consideradas como barreras físicas, capaces de brindar protección y disuadir los intentos de intrusiones indebidas.  </a:t>
            </a:r>
            <a:endParaRPr lang="es-MX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55" y="3333252"/>
            <a:ext cx="6284703" cy="2843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3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79F2E6-BA14-4C8A-ABD2-DF5060934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LOREM IPSUM DOLOR SIT AMET, CONSECTETUER ADIPISCING ELIT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37</a:t>
            </a:fld>
            <a:endParaRPr lang="es-ES" dirty="0"/>
          </a:p>
        </p:txBody>
      </p:sp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2" y="1822986"/>
            <a:ext cx="3809295" cy="273032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14" y="1822985"/>
            <a:ext cx="3048918" cy="273032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Imagen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91" y="1822985"/>
            <a:ext cx="3282681" cy="2730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0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6E18C9-A34F-49C5-973E-6760D1EF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976" y="365760"/>
            <a:ext cx="4464049" cy="899910"/>
          </a:xfrm>
        </p:spPr>
        <p:txBody>
          <a:bodyPr rtlCol="0">
            <a:normAutofit fontScale="90000"/>
          </a:bodyPr>
          <a:lstStyle/>
          <a:p>
            <a:r>
              <a:rPr lang="es-EC" dirty="0"/>
              <a:t>Sistema de Vigilancia (CCTV)</a:t>
            </a:r>
            <a:endParaRPr lang="es-ES" dirty="0"/>
          </a:p>
        </p:txBody>
      </p:sp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2" y="1442230"/>
            <a:ext cx="12191999" cy="3493008"/>
          </a:xfr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79F2E6-BA14-4C8A-ABD2-DF5060934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LOREM IPSUM DOLOR SIT AMET, CONSECTETUER ADIPISCING ELIT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38</a:t>
            </a:fld>
            <a:endParaRPr lang="es-ES" dirty="0"/>
          </a:p>
        </p:txBody>
      </p:sp>
      <p:pic>
        <p:nvPicPr>
          <p:cNvPr id="16388" name="Picture 4" descr="Resultado de imagen para red de camaras cct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2163281"/>
            <a:ext cx="4422775" cy="294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sultado de imagen para red de camaras cct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65" y="1983086"/>
            <a:ext cx="483036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82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2" y="1442230"/>
            <a:ext cx="12191999" cy="3493008"/>
          </a:xfr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79F2E6-BA14-4C8A-ABD2-DF5060934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LOREM IPSUM DOLOR SIT AMET, CONSECTETUER ADIPISCING ELIT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39</a:t>
            </a:fld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75" y="163485"/>
            <a:ext cx="8243332" cy="653353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180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772" y="339369"/>
            <a:ext cx="10515600" cy="652969"/>
          </a:xfrm>
        </p:spPr>
        <p:txBody>
          <a:bodyPr/>
          <a:lstStyle/>
          <a:p>
            <a:r>
              <a:rPr lang="es-MX" dirty="0"/>
              <a:t>DELINCUENCIA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D581BC7-E183-40DB-AC97-C19EA4EB8894}" type="slidenum">
              <a:rPr lang="es-ES" noProof="0" smtClean="0"/>
              <a:pPr rtl="0"/>
              <a:t>4</a:t>
            </a:fld>
            <a:endParaRPr lang="es-ES" noProof="0" dirty="0"/>
          </a:p>
        </p:txBody>
      </p:sp>
      <p:pic>
        <p:nvPicPr>
          <p:cNvPr id="13316" name="Picture 4" descr="Resultado de imagen para delincue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3" y="1068419"/>
            <a:ext cx="3836874" cy="2389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8" name="Picture 6" descr="Resultado de imagen para delincue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307" y="1077310"/>
            <a:ext cx="4749040" cy="238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sultado de imagen para delincuencia ecu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3777779"/>
            <a:ext cx="4849969" cy="2780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22" name="Picture 10" descr="Resultado de imagen para delincuencia ecua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35" y="2688277"/>
            <a:ext cx="2999526" cy="169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20" y="4298598"/>
            <a:ext cx="5430749" cy="21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55109"/>
            <a:ext cx="12073653" cy="3493008"/>
          </a:xfr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79F2E6-BA14-4C8A-ABD2-DF5060934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LOREM IPSUM DOLOR SIT AMET, CONSECTETUER ADIPISCING ELIT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40</a:t>
            </a:fld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0" dirty="0"/>
              <a:t>Características del sistema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0" y="1770452"/>
            <a:ext cx="70579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ámaras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fijas tipo tubo para exteriores con visión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nocturna,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Resolución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1080 Pixeles o superior, con 2.8 mm dado que ofrece un ángulo de visión entre los  90° y 100° en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horizontal.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Las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cámaras estarán conectadas mediante cable coaxial resistente a altas temperaturas, a dos DVR de 32 canales cada uno, con un sistema de fácil descarga de videos e imágenes full color en tiempo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iscos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duros de 10 TB, el cual además debe tener la capacidad de permitir el control y monitoreo vía internet. </a:t>
            </a:r>
            <a:endParaRPr lang="es-EC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grabación deben ser visualizadas en monitores de 32 pulgadas o </a:t>
            </a: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superior</a:t>
            </a: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981" y="2901383"/>
            <a:ext cx="5134019" cy="26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2" y="1442230"/>
            <a:ext cx="12191999" cy="3493008"/>
          </a:xfr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79F2E6-BA14-4C8A-ABD2-DF5060934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LOREM IPSUM DOLOR SIT AMET, CONSECTETUER ADIPISCING ELIT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41</a:t>
            </a:fld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884860" y="497812"/>
            <a:ext cx="4464049" cy="569086"/>
          </a:xfrm>
        </p:spPr>
        <p:txBody>
          <a:bodyPr>
            <a:normAutofit fontScale="90000"/>
          </a:bodyPr>
          <a:lstStyle/>
          <a:p>
            <a:r>
              <a:rPr lang="es-EC" dirty="0"/>
              <a:t>Controles de accesos</a:t>
            </a:r>
            <a:endParaRPr lang="es-MX" dirty="0"/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45" y="1615125"/>
            <a:ext cx="8844592" cy="379232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51326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2" y="1442230"/>
            <a:ext cx="12191999" cy="3493008"/>
          </a:xfr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42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" name="Imagen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23" y="63606"/>
            <a:ext cx="7566694" cy="665916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1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2" y="1442230"/>
            <a:ext cx="12191999" cy="3493008"/>
          </a:xfr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43</a:t>
            </a:fld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567023" y="497812"/>
            <a:ext cx="5078836" cy="569086"/>
          </a:xfrm>
        </p:spPr>
        <p:txBody>
          <a:bodyPr>
            <a:normAutofit fontScale="90000"/>
          </a:bodyPr>
          <a:lstStyle/>
          <a:p>
            <a:r>
              <a:rPr lang="es-EC" dirty="0"/>
              <a:t>Características del Sistema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524643" y="1823692"/>
            <a:ext cx="83369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Metálico anti vandálico para exteriores</a:t>
            </a: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Accesibilidad en base a tarjetas electromagnéticas para ingresos y salidas. </a:t>
            </a: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registro</a:t>
            </a:r>
            <a:endParaRPr lang="es-MX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1499746"/>
            <a:ext cx="3460892" cy="34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2" y="1442230"/>
            <a:ext cx="12191999" cy="3493008"/>
          </a:xfr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44</a:t>
            </a:fld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567023" y="497812"/>
            <a:ext cx="5078836" cy="569086"/>
          </a:xfrm>
        </p:spPr>
        <p:txBody>
          <a:bodyPr>
            <a:normAutofit fontScale="90000"/>
          </a:bodyPr>
          <a:lstStyle/>
          <a:p>
            <a:r>
              <a:rPr lang="es-EC" dirty="0"/>
              <a:t>Sistema de alarma con sensores</a:t>
            </a:r>
            <a:endParaRPr lang="es-MX" dirty="0"/>
          </a:p>
        </p:txBody>
      </p:sp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47" y="2188872"/>
            <a:ext cx="9247664" cy="3351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8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2" y="1442230"/>
            <a:ext cx="12191999" cy="3493008"/>
          </a:xfr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45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912" y="242887"/>
            <a:ext cx="825817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21" descr="Fondo abstracto">
            <a:extLst>
              <a:ext uri="{FF2B5EF4-FFF2-40B4-BE49-F238E27FC236}">
                <a16:creationId xmlns:a16="http://schemas.microsoft.com/office/drawing/2014/main" xmlns="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2" y="1442230"/>
            <a:ext cx="12191999" cy="3493008"/>
          </a:xfr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46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74416" y="497812"/>
            <a:ext cx="4464049" cy="569086"/>
          </a:xfrm>
        </p:spPr>
        <p:txBody>
          <a:bodyPr>
            <a:normAutofit fontScale="90000"/>
          </a:bodyPr>
          <a:lstStyle/>
          <a:p>
            <a:r>
              <a:rPr lang="es-EC" dirty="0"/>
              <a:t>Sistema de iluminación</a:t>
            </a:r>
            <a:endParaRPr lang="es-MX" dirty="0"/>
          </a:p>
        </p:txBody>
      </p:sp>
      <p:pic>
        <p:nvPicPr>
          <p:cNvPr id="15364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3" y="1972528"/>
            <a:ext cx="5860692" cy="39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esultado de imagen para reflector"/>
          <p:cNvSpPr>
            <a:spLocks noChangeAspect="1" noChangeArrowheads="1"/>
          </p:cNvSpPr>
          <p:nvPr/>
        </p:nvSpPr>
        <p:spPr bwMode="auto">
          <a:xfrm>
            <a:off x="6387921" y="781495"/>
            <a:ext cx="2559631" cy="25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5368" name="Picture 8" descr="Resultado de imagen para refl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08" y="1751527"/>
            <a:ext cx="2645224" cy="2645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70" name="Picture 10" descr="Resultado de imagen para reflector con senso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70" y="4066692"/>
            <a:ext cx="1961617" cy="1961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5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Resultado de imagen para reflector"/>
          <p:cNvSpPr>
            <a:spLocks noChangeAspect="1" noChangeArrowheads="1"/>
          </p:cNvSpPr>
          <p:nvPr/>
        </p:nvSpPr>
        <p:spPr bwMode="auto">
          <a:xfrm>
            <a:off x="6387921" y="781495"/>
            <a:ext cx="2559631" cy="25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10" y="74432"/>
            <a:ext cx="7355062" cy="65334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89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48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42" y="21294"/>
            <a:ext cx="4464049" cy="569086"/>
          </a:xfrm>
        </p:spPr>
        <p:txBody>
          <a:bodyPr>
            <a:normAutofit/>
          </a:bodyPr>
          <a:lstStyle/>
          <a:p>
            <a:r>
              <a:rPr lang="es-EC" dirty="0" smtClean="0"/>
              <a:t>Sistema de mando</a:t>
            </a:r>
            <a:endParaRPr lang="es-MX" dirty="0"/>
          </a:p>
        </p:txBody>
      </p:sp>
      <p:sp>
        <p:nvSpPr>
          <p:cNvPr id="3" name="AutoShape 6" descr="Resultado de imagen para reflector"/>
          <p:cNvSpPr>
            <a:spLocks noChangeAspect="1" noChangeArrowheads="1"/>
          </p:cNvSpPr>
          <p:nvPr/>
        </p:nvSpPr>
        <p:spPr bwMode="auto">
          <a:xfrm>
            <a:off x="6387921" y="781495"/>
            <a:ext cx="2559631" cy="25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72" y="781495"/>
            <a:ext cx="7587379" cy="5705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0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es-ES" smtClean="0"/>
              <a:pPr rtl="0"/>
              <a:t>49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2409"/>
            <a:ext cx="4464049" cy="569086"/>
          </a:xfrm>
        </p:spPr>
        <p:txBody>
          <a:bodyPr>
            <a:normAutofit/>
          </a:bodyPr>
          <a:lstStyle/>
          <a:p>
            <a:r>
              <a:rPr lang="es-MX" dirty="0" smtClean="0"/>
              <a:t>PRESUPUESTO</a:t>
            </a:r>
            <a:endParaRPr lang="es-MX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372165"/>
              </p:ext>
            </p:extLst>
          </p:nvPr>
        </p:nvGraphicFramePr>
        <p:xfrm>
          <a:off x="1609653" y="1262129"/>
          <a:ext cx="6190400" cy="3728698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263827"/>
                <a:gridCol w="3650433"/>
                <a:gridCol w="1276140"/>
              </a:tblGrid>
              <a:tr h="299310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 dirty="0">
                          <a:effectLst/>
                        </a:rPr>
                        <a:t>Ítem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</a:rPr>
                        <a:t>Descripción 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u="sng">
                          <a:effectLst/>
                        </a:rPr>
                        <a:t>Costo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068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MX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</a:rPr>
                        <a:t>Verjas de hierro.</a:t>
                      </a:r>
                      <a:endParaRPr lang="es-MX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</a:rPr>
                        <a:t>1.496$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4813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Sistema de vigilancia CCTV.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</a:rPr>
                        <a:t>23. 496$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4813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Control de accesos.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bg1"/>
                          </a:solidFill>
                          <a:effectLst/>
                        </a:rPr>
                        <a:t>9.386$</a:t>
                      </a:r>
                      <a:endParaRPr lang="es-MX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068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Sistema de alarma.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</a:rPr>
                        <a:t>1.345$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4813"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Sistema de iluminacion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chemeClr val="bg1"/>
                          </a:solidFill>
                          <a:effectLst/>
                        </a:rPr>
                        <a:t>770.00$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4813">
                <a:tc gridSpan="2"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bg1"/>
                          </a:solidFill>
                          <a:effectLst/>
                        </a:rPr>
                        <a:t>Presupuesto Total</a:t>
                      </a:r>
                      <a:endParaRPr lang="es-MX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bg1"/>
                          </a:solidFill>
                          <a:effectLst/>
                        </a:rPr>
                        <a:t>36.493$</a:t>
                      </a:r>
                      <a:endParaRPr lang="es-MX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718" y="3053100"/>
            <a:ext cx="10515600" cy="652969"/>
          </a:xfrm>
        </p:spPr>
        <p:txBody>
          <a:bodyPr/>
          <a:lstStyle/>
          <a:p>
            <a:r>
              <a:rPr lang="es-MX" dirty="0" smtClean="0"/>
              <a:t>DELINCUENCIA</a:t>
            </a:r>
            <a:endParaRPr lang="es-MX" dirty="0"/>
          </a:p>
        </p:txBody>
      </p:sp>
      <p:sp>
        <p:nvSpPr>
          <p:cNvPr id="8" name="Abrir corchete 7"/>
          <p:cNvSpPr/>
          <p:nvPr/>
        </p:nvSpPr>
        <p:spPr>
          <a:xfrm>
            <a:off x="4676696" y="1057899"/>
            <a:ext cx="261827" cy="4454259"/>
          </a:xfrm>
          <a:prstGeom prst="leftBracket">
            <a:avLst/>
          </a:prstGeom>
          <a:noFill/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6207617" y="734096"/>
            <a:ext cx="291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4938523" y="856817"/>
            <a:ext cx="7092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Alto índice de inmigración de países vecinos</a:t>
            </a:r>
            <a:endParaRPr lang="es-MX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971947" y="2047826"/>
            <a:ext cx="7220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Problemas en la Administración de la Justicia</a:t>
            </a:r>
            <a:endParaRPr lang="es-MX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012067" y="3120493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Desintegración social</a:t>
            </a:r>
            <a:endParaRPr lang="es-MX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012067" y="4098708"/>
            <a:ext cx="4427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Falta de fuentes de trabajo</a:t>
            </a:r>
            <a:endParaRPr lang="es-MX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012067" y="5209854"/>
            <a:ext cx="3248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Falta de 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seguridad</a:t>
            </a:r>
            <a:endParaRPr lang="es-MX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2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 descr="Fondo abstracto&#10;">
            <a:extLst>
              <a:ext uri="{FF2B5EF4-FFF2-40B4-BE49-F238E27FC236}">
                <a16:creationId xmlns:a16="http://schemas.microsoft.com/office/drawing/2014/main" xmlns="" id="{403E5740-1FF0-42AF-A459-70BE0BD24F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4B7241-C2B7-4F61-A69C-236E16A5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755" y="1599979"/>
            <a:ext cx="4618957" cy="2492461"/>
          </a:xfrm>
        </p:spPr>
        <p:txBody>
          <a:bodyPr rtlCol="0"/>
          <a:lstStyle/>
          <a:p>
            <a:pPr rtl="0"/>
            <a:r>
              <a:rPr lang="es-ES" sz="4400" dirty="0" smtClean="0"/>
              <a:t>PREGUNTAS POR PARTE DEL TRIBUNAL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93485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 smtClean="0"/>
              <a:t>DD.MM.20XX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D581BC7-E183-40DB-AC97-C19EA4EB8894}" type="slidenum">
              <a:rPr lang="es-ES" noProof="0" smtClean="0"/>
              <a:pPr rtl="0"/>
              <a:t>6</a:t>
            </a:fld>
            <a:endParaRPr lang="es-ES" noProof="0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8" y="412124"/>
            <a:ext cx="11294770" cy="6009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75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718" y="313610"/>
            <a:ext cx="10515600" cy="652969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bg1"/>
                </a:solidFill>
              </a:rPr>
              <a:t>URBANIZACIÓN SAN JOSÉ DEL VALLE </a:t>
            </a:r>
            <a:endParaRPr lang="es-MX" sz="32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7" y="1159762"/>
            <a:ext cx="7418624" cy="54897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59" y="1159762"/>
            <a:ext cx="3975658" cy="329004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7868075" y="4642989"/>
            <a:ext cx="43239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200000"/>
              </a:lnSpc>
              <a:spcAft>
                <a:spcPts val="0"/>
              </a:spcAft>
            </a:pPr>
            <a:r>
              <a:rPr lang="es-EC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Dirección: 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Provincia de Pichincha,  en el cantón de Quito, parroquia de Conocoto. Limitado al norte por la Av. </a:t>
            </a:r>
            <a:r>
              <a:rPr lang="es-EC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Ilalo</a:t>
            </a:r>
            <a:r>
              <a:rPr lang="es-EC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 oeste por la calle Gribaldo Miño y al sur por la Administración Municipal Zonal Valle de los Chillos</a:t>
            </a:r>
            <a:r>
              <a:rPr lang="es-EC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                                         </a:t>
            </a:r>
            <a:endParaRPr lang="es-MX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718" y="120427"/>
            <a:ext cx="10515600" cy="652969"/>
          </a:xfrm>
        </p:spPr>
        <p:txBody>
          <a:bodyPr>
            <a:normAutofit/>
          </a:bodyPr>
          <a:lstStyle/>
          <a:p>
            <a:r>
              <a:rPr lang="es-MX" sz="2800" dirty="0" smtClean="0"/>
              <a:t>PRINCIPALES DELITOS EN LA ZONA</a:t>
            </a:r>
            <a:endParaRPr lang="es-MX" sz="2800" dirty="0"/>
          </a:p>
        </p:txBody>
      </p:sp>
      <p:sp>
        <p:nvSpPr>
          <p:cNvPr id="6" name="Rectángulo 5"/>
          <p:cNvSpPr/>
          <p:nvPr/>
        </p:nvSpPr>
        <p:spPr>
          <a:xfrm>
            <a:off x="0" y="1528069"/>
            <a:ext cx="490685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8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Homicidio/Asesinatos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8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Robo </a:t>
            </a:r>
            <a:r>
              <a:rPr lang="es-EC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a </a:t>
            </a:r>
            <a:r>
              <a:rPr lang="es-EC" sz="28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personas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</a:t>
            </a:r>
            <a:r>
              <a:rPr lang="es-EC" sz="28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obo </a:t>
            </a:r>
            <a:r>
              <a:rPr lang="es-EC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de </a:t>
            </a:r>
            <a:r>
              <a:rPr lang="es-EC" sz="28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vehículos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R</a:t>
            </a:r>
            <a:r>
              <a:rPr lang="es-EC" sz="28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obo </a:t>
            </a:r>
            <a:r>
              <a:rPr lang="es-EC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de accesorios de </a:t>
            </a:r>
            <a:r>
              <a:rPr lang="es-EC" sz="28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vehículos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R</a:t>
            </a:r>
            <a:r>
              <a:rPr lang="es-EC" sz="28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obo </a:t>
            </a:r>
            <a:r>
              <a:rPr lang="es-EC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de </a:t>
            </a:r>
            <a:r>
              <a:rPr lang="es-EC" sz="28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motocicletas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</a:t>
            </a:r>
            <a:r>
              <a:rPr lang="es-EC" sz="28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obo </a:t>
            </a:r>
            <a:r>
              <a:rPr lang="es-EC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a </a:t>
            </a:r>
            <a:r>
              <a:rPr lang="es-EC" sz="28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domicilios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R</a:t>
            </a:r>
            <a:r>
              <a:rPr lang="es-EC" sz="28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obo </a:t>
            </a:r>
            <a:r>
              <a:rPr lang="es-EC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en ejes transversales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</a:t>
            </a:r>
            <a:r>
              <a:rPr lang="es-EC" sz="28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obo </a:t>
            </a:r>
            <a:r>
              <a:rPr lang="es-EC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a locales comerciales</a:t>
            </a:r>
            <a:endParaRPr lang="es-MX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10" y="1195734"/>
            <a:ext cx="7521261" cy="5254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4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304" y="407611"/>
            <a:ext cx="10515600" cy="652969"/>
          </a:xfrm>
        </p:spPr>
        <p:txBody>
          <a:bodyPr/>
          <a:lstStyle/>
          <a:p>
            <a:r>
              <a:rPr lang="es-MX" dirty="0" smtClean="0"/>
              <a:t>MATERIALIZACION DEL RIESGO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6207617" y="734096"/>
            <a:ext cx="291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25063" y="1893702"/>
            <a:ext cx="10515600" cy="1756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/>
              <a:t>Un individuo con tendencias </a:t>
            </a:r>
            <a:r>
              <a:rPr lang="es-ES" sz="2800" dirty="0" smtClean="0"/>
              <a:t>delictivas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/>
              <a:t>Objetos interesantes para un acto </a:t>
            </a:r>
            <a:r>
              <a:rPr lang="es-ES" sz="2800" dirty="0" smtClean="0"/>
              <a:t>delictivo</a:t>
            </a:r>
            <a:endParaRPr lang="es-MX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/>
              <a:t>Ausencia de protección </a:t>
            </a:r>
            <a:r>
              <a:rPr lang="es-ES" sz="2800" dirty="0" smtClean="0"/>
              <a:t>suficiente</a:t>
            </a:r>
            <a:endParaRPr lang="es-MX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-236115" y="3825413"/>
            <a:ext cx="121104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</a:pPr>
            <a:r>
              <a:rPr lang="es-EC" sz="2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FORMULACIÓN DEL PROBLEMA.</a:t>
            </a:r>
          </a:p>
          <a:p>
            <a:pPr marL="1028700" lvl="1" indent="-571500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3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400" b="1" dirty="0">
                <a:solidFill>
                  <a:schemeClr val="bg1"/>
                </a:solidFill>
                <a:latin typeface="+mj-lt"/>
              </a:rPr>
              <a:t>¿De qué manera puede ser afectada la Urbanización San José del Valle a causa de la materialización de  riesgos de origen antrópico?</a:t>
            </a:r>
            <a:endParaRPr lang="es-MX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59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3">
      <a:majorFont>
        <a:latin typeface="Gill Sans M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740535_TF56488565.potx" id="{4003CE8D-8F4A-4C82-9ACF-E5397669F97C}" vid="{61EDFF39-DF27-4D4B-AE88-B4F4E5B11A3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0</TotalTime>
  <Words>1587</Words>
  <Application>Microsoft Office PowerPoint</Application>
  <PresentationFormat>Panorámica</PresentationFormat>
  <Paragraphs>334</Paragraphs>
  <Slides>50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2" baseType="lpstr">
      <vt:lpstr>Arial</vt:lpstr>
      <vt:lpstr>Calibri</vt:lpstr>
      <vt:lpstr>Courier New</vt:lpstr>
      <vt:lpstr>Gill Sans MT</vt:lpstr>
      <vt:lpstr>Segoe UI</vt:lpstr>
      <vt:lpstr>Segoe UI Light</vt:lpstr>
      <vt:lpstr>Segoe UI Semibold</vt:lpstr>
      <vt:lpstr>Symbol</vt:lpstr>
      <vt:lpstr>Tahoma</vt:lpstr>
      <vt:lpstr>Times New Roman</vt:lpstr>
      <vt:lpstr>Wingdings</vt:lpstr>
      <vt:lpstr>Tema de Office</vt:lpstr>
      <vt:lpstr>PRESENTACIÓN A INVERSORES TÍTULO</vt:lpstr>
      <vt:lpstr>DEPARTAMENTO DE SEGURIDAD Y DEFENSA</vt:lpstr>
      <vt:lpstr>EL PROBLEMA</vt:lpstr>
      <vt:lpstr>DELINCUENCIA</vt:lpstr>
      <vt:lpstr>DELINCUENCIA</vt:lpstr>
      <vt:lpstr>Presentación de PowerPoint</vt:lpstr>
      <vt:lpstr>URBANIZACIÓN SAN JOSÉ DEL VALLE </vt:lpstr>
      <vt:lpstr>PRINCIPALES DELITOS EN LA ZONA</vt:lpstr>
      <vt:lpstr>MATERIALIZACION DEL RIESGO</vt:lpstr>
      <vt:lpstr>Presentación de PowerPoint</vt:lpstr>
      <vt:lpstr>INTERROGANTE  ¿La implementación de un sistema de seguridad física y electrónica permitirá prevenir y contrarrestar la materialización de riesgos de origen antrópico en la Urbanización San José del Valle? </vt:lpstr>
      <vt:lpstr>MARCO REFERENCIAL</vt:lpstr>
      <vt:lpstr>METODOLOGÍA DE INVESTIGACIÓN </vt:lpstr>
      <vt:lpstr>Presentación de PowerPoint</vt:lpstr>
      <vt:lpstr>ENCUESTAS</vt:lpstr>
      <vt:lpstr>FACTORES INFLUYENTES</vt:lpstr>
      <vt:lpstr>ESTUDIO DE SEGURIDAD </vt:lpstr>
      <vt:lpstr>Presentación de PowerPoint</vt:lpstr>
      <vt:lpstr>AUDITORIA DE LA INSTALACION  Y EL PERMIETRO</vt:lpstr>
      <vt:lpstr>Presentación de PowerPoint</vt:lpstr>
      <vt:lpstr>Zona norte</vt:lpstr>
      <vt:lpstr>Zona oeste</vt:lpstr>
      <vt:lpstr>AUDITORIA DE LOS SERVICIOS DE VIGILANCIA HUMANA</vt:lpstr>
      <vt:lpstr>AUDITORIA DEL ESTACIONAMIENTO DE AUTOMÓVILES Y CONTROL DE VEHÍCULOS Y PERSONAS</vt:lpstr>
      <vt:lpstr>AUDITORIA DEL SISTEMA DE ILUMINACIÓN PROTECTIVA</vt:lpstr>
      <vt:lpstr>Presentación de PowerPoint</vt:lpstr>
      <vt:lpstr>AUDITORIA DE PUERTAS Y CERRADURAS</vt:lpstr>
      <vt:lpstr>Presentación de PowerPoint</vt:lpstr>
      <vt:lpstr>Presentación de PowerPoint</vt:lpstr>
      <vt:lpstr>MATRIZ DE RIESGOS</vt:lpstr>
      <vt:lpstr>MAPAS DE RIESGOS</vt:lpstr>
      <vt:lpstr>CONCLUSIONES  </vt:lpstr>
      <vt:lpstr>Recomendaciones</vt:lpstr>
      <vt:lpstr>PROPUESTA</vt:lpstr>
      <vt:lpstr>DESARROLLO DE LA PROPUESTA</vt:lpstr>
      <vt:lpstr>Verjas Fijas</vt:lpstr>
      <vt:lpstr>Presentación de PowerPoint</vt:lpstr>
      <vt:lpstr>Sistema de Vigilancia (CCTV)</vt:lpstr>
      <vt:lpstr>Presentación de PowerPoint</vt:lpstr>
      <vt:lpstr>Características del sistema</vt:lpstr>
      <vt:lpstr>Controles de accesos</vt:lpstr>
      <vt:lpstr>Presentación de PowerPoint</vt:lpstr>
      <vt:lpstr>Características del Sistema</vt:lpstr>
      <vt:lpstr>Sistema de alarma con sensores</vt:lpstr>
      <vt:lpstr>Presentación de PowerPoint</vt:lpstr>
      <vt:lpstr>Sistema de iluminación</vt:lpstr>
      <vt:lpstr>Presentación de PowerPoint</vt:lpstr>
      <vt:lpstr>Sistema de mando</vt:lpstr>
      <vt:lpstr>PRESUPUESTO</vt:lpstr>
      <vt:lpstr>PREGUNTAS POR PARTE DEL TRIBUNAL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2019-06-03T17:48:14Z</dcterms:created>
  <dcterms:modified xsi:type="dcterms:W3CDTF">2019-06-07T12:26:30Z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2018-08-01T18:26:16.5139576Z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