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732" r:id="rId1"/>
  </p:sldMasterIdLst>
  <p:notesMasterIdLst>
    <p:notesMasterId r:id="rId32"/>
  </p:notesMasterIdLst>
  <p:handoutMasterIdLst>
    <p:handoutMasterId r:id="rId33"/>
  </p:handoutMasterIdLst>
  <p:sldIdLst>
    <p:sldId id="256" r:id="rId2"/>
    <p:sldId id="385" r:id="rId3"/>
    <p:sldId id="386" r:id="rId4"/>
    <p:sldId id="387" r:id="rId5"/>
    <p:sldId id="389" r:id="rId6"/>
    <p:sldId id="388" r:id="rId7"/>
    <p:sldId id="306" r:id="rId8"/>
    <p:sldId id="366" r:id="rId9"/>
    <p:sldId id="390" r:id="rId10"/>
    <p:sldId id="391" r:id="rId11"/>
    <p:sldId id="392" r:id="rId12"/>
    <p:sldId id="393" r:id="rId13"/>
    <p:sldId id="394" r:id="rId14"/>
    <p:sldId id="395" r:id="rId15"/>
    <p:sldId id="396" r:id="rId16"/>
    <p:sldId id="407" r:id="rId17"/>
    <p:sldId id="409" r:id="rId18"/>
    <p:sldId id="410" r:id="rId19"/>
    <p:sldId id="411" r:id="rId20"/>
    <p:sldId id="408" r:id="rId21"/>
    <p:sldId id="400" r:id="rId22"/>
    <p:sldId id="401" r:id="rId23"/>
    <p:sldId id="402" r:id="rId24"/>
    <p:sldId id="403" r:id="rId25"/>
    <p:sldId id="404" r:id="rId26"/>
    <p:sldId id="373" r:id="rId27"/>
    <p:sldId id="405" r:id="rId28"/>
    <p:sldId id="374" r:id="rId29"/>
    <p:sldId id="412" r:id="rId30"/>
    <p:sldId id="344" r:id="rId31"/>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CC00"/>
    <a:srgbClr val="008080"/>
    <a:srgbClr val="477DB9"/>
    <a:srgbClr val="FF00FF"/>
    <a:srgbClr val="CC6600"/>
    <a:srgbClr val="F7897A"/>
    <a:srgbClr val="0DAB27"/>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79529" autoAdjust="0"/>
  </p:normalViewPr>
  <p:slideViewPr>
    <p:cSldViewPr>
      <p:cViewPr varScale="1">
        <p:scale>
          <a:sx n="59" d="100"/>
          <a:sy n="59" d="100"/>
        </p:scale>
        <p:origin x="1866" y="42"/>
      </p:cViewPr>
      <p:guideLst>
        <p:guide orient="horz" pos="2160"/>
        <p:guide pos="2880"/>
      </p:guideLst>
    </p:cSldViewPr>
  </p:slideViewPr>
  <p:notesTextViewPr>
    <p:cViewPr>
      <p:scale>
        <a:sx n="3" d="2"/>
        <a:sy n="3" d="2"/>
      </p:scale>
      <p:origin x="0" y="0"/>
    </p:cViewPr>
  </p:notesTextViewPr>
  <p:sorterViewPr>
    <p:cViewPr>
      <p:scale>
        <a:sx n="66" d="100"/>
        <a:sy n="66" d="100"/>
      </p:scale>
      <p:origin x="0" y="-39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AAFA8-0999-4801-8A9E-2973D68BEDC6}" type="doc">
      <dgm:prSet loTypeId="urn:microsoft.com/office/officeart/2005/8/layout/chevron1" loCatId="process" qsTypeId="urn:microsoft.com/office/officeart/2005/8/quickstyle/simple1" qsCatId="simple" csTypeId="urn:microsoft.com/office/officeart/2005/8/colors/accent1_4" csCatId="accent1" phldr="1"/>
      <dgm:spPr/>
    </dgm:pt>
    <dgm:pt modelId="{8EE2C64B-8CAE-482A-89B8-859F02F15655}">
      <dgm:prSet phldrT="[Texto]"/>
      <dgm:spPr/>
      <dgm:t>
        <a:bodyPr/>
        <a:lstStyle/>
        <a:p>
          <a:r>
            <a:rPr lang="es-ES" dirty="0" smtClean="0">
              <a:solidFill>
                <a:schemeClr val="tx1"/>
              </a:solidFill>
            </a:rPr>
            <a:t>Lavar con agua corriente</a:t>
          </a:r>
          <a:endParaRPr lang="es-ES" dirty="0">
            <a:solidFill>
              <a:schemeClr val="tx1"/>
            </a:solidFill>
          </a:endParaRPr>
        </a:p>
      </dgm:t>
    </dgm:pt>
    <dgm:pt modelId="{DF547675-5515-4567-B9FD-1898522ECE0F}" type="parTrans" cxnId="{096B788B-5DA9-48F4-A951-6899A8E417E8}">
      <dgm:prSet/>
      <dgm:spPr/>
      <dgm:t>
        <a:bodyPr/>
        <a:lstStyle/>
        <a:p>
          <a:endParaRPr lang="es-ES"/>
        </a:p>
      </dgm:t>
    </dgm:pt>
    <dgm:pt modelId="{A4F62B32-50AE-437D-8B61-A1F444488FBC}" type="sibTrans" cxnId="{096B788B-5DA9-48F4-A951-6899A8E417E8}">
      <dgm:prSet/>
      <dgm:spPr/>
      <dgm:t>
        <a:bodyPr/>
        <a:lstStyle/>
        <a:p>
          <a:endParaRPr lang="es-ES"/>
        </a:p>
      </dgm:t>
    </dgm:pt>
    <dgm:pt modelId="{F7DE8833-2A04-4335-84CC-7AE84A8D2FD8}">
      <dgm:prSet phldrT="[Texto]"/>
      <dgm:spPr/>
      <dgm:t>
        <a:bodyPr/>
        <a:lstStyle/>
        <a:p>
          <a:r>
            <a:rPr lang="es-ES" dirty="0" err="1" smtClean="0">
              <a:solidFill>
                <a:schemeClr val="tx1"/>
              </a:solidFill>
            </a:rPr>
            <a:t>NaClO</a:t>
          </a:r>
          <a:r>
            <a:rPr lang="es-ES" dirty="0" smtClean="0">
              <a:solidFill>
                <a:schemeClr val="tx1"/>
              </a:solidFill>
            </a:rPr>
            <a:t> 1,5% x 2 min.</a:t>
          </a:r>
          <a:endParaRPr lang="es-ES" dirty="0">
            <a:solidFill>
              <a:schemeClr val="tx1"/>
            </a:solidFill>
          </a:endParaRPr>
        </a:p>
      </dgm:t>
    </dgm:pt>
    <dgm:pt modelId="{1832DE5D-11A0-45C2-BC85-1301807D55EA}" type="parTrans" cxnId="{A728F1D8-9A0D-462D-8745-5E7F7DD60423}">
      <dgm:prSet/>
      <dgm:spPr/>
      <dgm:t>
        <a:bodyPr/>
        <a:lstStyle/>
        <a:p>
          <a:endParaRPr lang="es-ES"/>
        </a:p>
      </dgm:t>
    </dgm:pt>
    <dgm:pt modelId="{1DC7D3E0-2604-42DF-8CA1-8007BADD29D2}" type="sibTrans" cxnId="{A728F1D8-9A0D-462D-8745-5E7F7DD60423}">
      <dgm:prSet/>
      <dgm:spPr/>
      <dgm:t>
        <a:bodyPr/>
        <a:lstStyle/>
        <a:p>
          <a:endParaRPr lang="es-ES"/>
        </a:p>
      </dgm:t>
    </dgm:pt>
    <dgm:pt modelId="{498B1553-5627-4F95-94BA-86A4B9ED41B9}">
      <dgm:prSet phldrT="[Texto]"/>
      <dgm:spPr/>
      <dgm:t>
        <a:bodyPr/>
        <a:lstStyle/>
        <a:p>
          <a:r>
            <a:rPr lang="es-ES" dirty="0" smtClean="0">
              <a:solidFill>
                <a:schemeClr val="tx1"/>
              </a:solidFill>
            </a:rPr>
            <a:t>ADE x 3veces</a:t>
          </a:r>
          <a:endParaRPr lang="es-ES" dirty="0">
            <a:solidFill>
              <a:schemeClr val="tx1"/>
            </a:solidFill>
          </a:endParaRPr>
        </a:p>
      </dgm:t>
    </dgm:pt>
    <dgm:pt modelId="{33B2CF48-178A-4826-927A-2CE60DDCEA6D}" type="parTrans" cxnId="{12BD4795-952D-4A16-BC47-EAA421A6ECC8}">
      <dgm:prSet/>
      <dgm:spPr/>
      <dgm:t>
        <a:bodyPr/>
        <a:lstStyle/>
        <a:p>
          <a:endParaRPr lang="es-ES"/>
        </a:p>
      </dgm:t>
    </dgm:pt>
    <dgm:pt modelId="{FD8107FC-64B0-4B25-9BCB-B2483B3B5A9D}" type="sibTrans" cxnId="{12BD4795-952D-4A16-BC47-EAA421A6ECC8}">
      <dgm:prSet/>
      <dgm:spPr/>
      <dgm:t>
        <a:bodyPr/>
        <a:lstStyle/>
        <a:p>
          <a:endParaRPr lang="es-ES"/>
        </a:p>
      </dgm:t>
    </dgm:pt>
    <dgm:pt modelId="{8C5ABC22-B945-4B18-A760-A75B3218ED6D}">
      <dgm:prSet phldrT="[Texto]"/>
      <dgm:spPr/>
      <dgm:t>
        <a:bodyPr/>
        <a:lstStyle/>
        <a:p>
          <a:r>
            <a:rPr lang="es-ES" dirty="0" smtClean="0">
              <a:solidFill>
                <a:schemeClr val="tx1"/>
              </a:solidFill>
            </a:rPr>
            <a:t>Siembra en PDA</a:t>
          </a:r>
          <a:endParaRPr lang="es-ES" dirty="0">
            <a:solidFill>
              <a:schemeClr val="tx1"/>
            </a:solidFill>
          </a:endParaRPr>
        </a:p>
      </dgm:t>
    </dgm:pt>
    <dgm:pt modelId="{B9FFF417-CEF3-4FDA-820B-75991CB5E35D}" type="parTrans" cxnId="{8B979665-BC7A-4FDE-806F-B86547C1F5E4}">
      <dgm:prSet/>
      <dgm:spPr/>
      <dgm:t>
        <a:bodyPr/>
        <a:lstStyle/>
        <a:p>
          <a:endParaRPr lang="es-ES"/>
        </a:p>
      </dgm:t>
    </dgm:pt>
    <dgm:pt modelId="{756476D2-C213-4AFE-B670-25B8B3B699FA}" type="sibTrans" cxnId="{8B979665-BC7A-4FDE-806F-B86547C1F5E4}">
      <dgm:prSet/>
      <dgm:spPr/>
      <dgm:t>
        <a:bodyPr/>
        <a:lstStyle/>
        <a:p>
          <a:endParaRPr lang="es-ES"/>
        </a:p>
      </dgm:t>
    </dgm:pt>
    <dgm:pt modelId="{C5A981F1-D0E3-4CD8-801B-E8147E349450}" type="pres">
      <dgm:prSet presAssocID="{246AAFA8-0999-4801-8A9E-2973D68BEDC6}" presName="Name0" presStyleCnt="0">
        <dgm:presLayoutVars>
          <dgm:dir/>
          <dgm:animLvl val="lvl"/>
          <dgm:resizeHandles val="exact"/>
        </dgm:presLayoutVars>
      </dgm:prSet>
      <dgm:spPr/>
    </dgm:pt>
    <dgm:pt modelId="{16FC0C09-03C2-4FAA-9508-FA045B437D22}" type="pres">
      <dgm:prSet presAssocID="{8EE2C64B-8CAE-482A-89B8-859F02F15655}" presName="parTxOnly" presStyleLbl="node1" presStyleIdx="0" presStyleCnt="4">
        <dgm:presLayoutVars>
          <dgm:chMax val="0"/>
          <dgm:chPref val="0"/>
          <dgm:bulletEnabled val="1"/>
        </dgm:presLayoutVars>
      </dgm:prSet>
      <dgm:spPr/>
      <dgm:t>
        <a:bodyPr/>
        <a:lstStyle/>
        <a:p>
          <a:endParaRPr lang="es-ES"/>
        </a:p>
      </dgm:t>
    </dgm:pt>
    <dgm:pt modelId="{07F4E6E7-5991-4970-9BE6-EF7CC8B7893E}" type="pres">
      <dgm:prSet presAssocID="{A4F62B32-50AE-437D-8B61-A1F444488FBC}" presName="parTxOnlySpace" presStyleCnt="0"/>
      <dgm:spPr/>
    </dgm:pt>
    <dgm:pt modelId="{43D2FDE2-4B6D-4C2C-B791-0C33CB8E2390}" type="pres">
      <dgm:prSet presAssocID="{F7DE8833-2A04-4335-84CC-7AE84A8D2FD8}" presName="parTxOnly" presStyleLbl="node1" presStyleIdx="1" presStyleCnt="4">
        <dgm:presLayoutVars>
          <dgm:chMax val="0"/>
          <dgm:chPref val="0"/>
          <dgm:bulletEnabled val="1"/>
        </dgm:presLayoutVars>
      </dgm:prSet>
      <dgm:spPr/>
      <dgm:t>
        <a:bodyPr/>
        <a:lstStyle/>
        <a:p>
          <a:endParaRPr lang="es-ES"/>
        </a:p>
      </dgm:t>
    </dgm:pt>
    <dgm:pt modelId="{3B565009-072B-4CA5-8E27-52A33A738A59}" type="pres">
      <dgm:prSet presAssocID="{1DC7D3E0-2604-42DF-8CA1-8007BADD29D2}" presName="parTxOnlySpace" presStyleCnt="0"/>
      <dgm:spPr/>
    </dgm:pt>
    <dgm:pt modelId="{DD4FCD0E-6F0A-42C9-A82F-A6D0905C97CA}" type="pres">
      <dgm:prSet presAssocID="{498B1553-5627-4F95-94BA-86A4B9ED41B9}" presName="parTxOnly" presStyleLbl="node1" presStyleIdx="2" presStyleCnt="4">
        <dgm:presLayoutVars>
          <dgm:chMax val="0"/>
          <dgm:chPref val="0"/>
          <dgm:bulletEnabled val="1"/>
        </dgm:presLayoutVars>
      </dgm:prSet>
      <dgm:spPr/>
      <dgm:t>
        <a:bodyPr/>
        <a:lstStyle/>
        <a:p>
          <a:endParaRPr lang="es-ES"/>
        </a:p>
      </dgm:t>
    </dgm:pt>
    <dgm:pt modelId="{40220411-AB3F-4ACC-A878-5F3B6CDA5C86}" type="pres">
      <dgm:prSet presAssocID="{FD8107FC-64B0-4B25-9BCB-B2483B3B5A9D}" presName="parTxOnlySpace" presStyleCnt="0"/>
      <dgm:spPr/>
    </dgm:pt>
    <dgm:pt modelId="{D8A1032F-E42B-4558-BB93-2A87134ECE74}" type="pres">
      <dgm:prSet presAssocID="{8C5ABC22-B945-4B18-A760-A75B3218ED6D}" presName="parTxOnly" presStyleLbl="node1" presStyleIdx="3" presStyleCnt="4">
        <dgm:presLayoutVars>
          <dgm:chMax val="0"/>
          <dgm:chPref val="0"/>
          <dgm:bulletEnabled val="1"/>
        </dgm:presLayoutVars>
      </dgm:prSet>
      <dgm:spPr/>
      <dgm:t>
        <a:bodyPr/>
        <a:lstStyle/>
        <a:p>
          <a:endParaRPr lang="es-ES"/>
        </a:p>
      </dgm:t>
    </dgm:pt>
  </dgm:ptLst>
  <dgm:cxnLst>
    <dgm:cxn modelId="{8CCFD94A-54D3-4405-98C7-FE9B9C9251FE}" type="presOf" srcId="{F7DE8833-2A04-4335-84CC-7AE84A8D2FD8}" destId="{43D2FDE2-4B6D-4C2C-B791-0C33CB8E2390}" srcOrd="0" destOrd="0" presId="urn:microsoft.com/office/officeart/2005/8/layout/chevron1"/>
    <dgm:cxn modelId="{12BD4795-952D-4A16-BC47-EAA421A6ECC8}" srcId="{246AAFA8-0999-4801-8A9E-2973D68BEDC6}" destId="{498B1553-5627-4F95-94BA-86A4B9ED41B9}" srcOrd="2" destOrd="0" parTransId="{33B2CF48-178A-4826-927A-2CE60DDCEA6D}" sibTransId="{FD8107FC-64B0-4B25-9BCB-B2483B3B5A9D}"/>
    <dgm:cxn modelId="{48C61D1B-E818-4B2D-96C1-02AB64A49524}" type="presOf" srcId="{498B1553-5627-4F95-94BA-86A4B9ED41B9}" destId="{DD4FCD0E-6F0A-42C9-A82F-A6D0905C97CA}" srcOrd="0" destOrd="0" presId="urn:microsoft.com/office/officeart/2005/8/layout/chevron1"/>
    <dgm:cxn modelId="{3AEDA583-225D-435D-8CA0-0D6CE3AE5009}" type="presOf" srcId="{8EE2C64B-8CAE-482A-89B8-859F02F15655}" destId="{16FC0C09-03C2-4FAA-9508-FA045B437D22}" srcOrd="0" destOrd="0" presId="urn:microsoft.com/office/officeart/2005/8/layout/chevron1"/>
    <dgm:cxn modelId="{8CFE5567-D628-45CC-80E7-9F728985BAE8}" type="presOf" srcId="{246AAFA8-0999-4801-8A9E-2973D68BEDC6}" destId="{C5A981F1-D0E3-4CD8-801B-E8147E349450}" srcOrd="0" destOrd="0" presId="urn:microsoft.com/office/officeart/2005/8/layout/chevron1"/>
    <dgm:cxn modelId="{096B788B-5DA9-48F4-A951-6899A8E417E8}" srcId="{246AAFA8-0999-4801-8A9E-2973D68BEDC6}" destId="{8EE2C64B-8CAE-482A-89B8-859F02F15655}" srcOrd="0" destOrd="0" parTransId="{DF547675-5515-4567-B9FD-1898522ECE0F}" sibTransId="{A4F62B32-50AE-437D-8B61-A1F444488FBC}"/>
    <dgm:cxn modelId="{A728F1D8-9A0D-462D-8745-5E7F7DD60423}" srcId="{246AAFA8-0999-4801-8A9E-2973D68BEDC6}" destId="{F7DE8833-2A04-4335-84CC-7AE84A8D2FD8}" srcOrd="1" destOrd="0" parTransId="{1832DE5D-11A0-45C2-BC85-1301807D55EA}" sibTransId="{1DC7D3E0-2604-42DF-8CA1-8007BADD29D2}"/>
    <dgm:cxn modelId="{8B979665-BC7A-4FDE-806F-B86547C1F5E4}" srcId="{246AAFA8-0999-4801-8A9E-2973D68BEDC6}" destId="{8C5ABC22-B945-4B18-A760-A75B3218ED6D}" srcOrd="3" destOrd="0" parTransId="{B9FFF417-CEF3-4FDA-820B-75991CB5E35D}" sibTransId="{756476D2-C213-4AFE-B670-25B8B3B699FA}"/>
    <dgm:cxn modelId="{693E5530-76C3-4829-A64D-0B2A0EFE2754}" type="presOf" srcId="{8C5ABC22-B945-4B18-A760-A75B3218ED6D}" destId="{D8A1032F-E42B-4558-BB93-2A87134ECE74}" srcOrd="0" destOrd="0" presId="urn:microsoft.com/office/officeart/2005/8/layout/chevron1"/>
    <dgm:cxn modelId="{30AB15A6-5FEC-4A20-B396-15D692E16051}" type="presParOf" srcId="{C5A981F1-D0E3-4CD8-801B-E8147E349450}" destId="{16FC0C09-03C2-4FAA-9508-FA045B437D22}" srcOrd="0" destOrd="0" presId="urn:microsoft.com/office/officeart/2005/8/layout/chevron1"/>
    <dgm:cxn modelId="{2756D1FF-1760-4164-A3A0-83DCB30B71BB}" type="presParOf" srcId="{C5A981F1-D0E3-4CD8-801B-E8147E349450}" destId="{07F4E6E7-5991-4970-9BE6-EF7CC8B7893E}" srcOrd="1" destOrd="0" presId="urn:microsoft.com/office/officeart/2005/8/layout/chevron1"/>
    <dgm:cxn modelId="{CF939C98-52A6-430E-8C08-EC92D0B4691B}" type="presParOf" srcId="{C5A981F1-D0E3-4CD8-801B-E8147E349450}" destId="{43D2FDE2-4B6D-4C2C-B791-0C33CB8E2390}" srcOrd="2" destOrd="0" presId="urn:microsoft.com/office/officeart/2005/8/layout/chevron1"/>
    <dgm:cxn modelId="{BBA83B05-7937-43B1-9DD9-0A2DBAD82206}" type="presParOf" srcId="{C5A981F1-D0E3-4CD8-801B-E8147E349450}" destId="{3B565009-072B-4CA5-8E27-52A33A738A59}" srcOrd="3" destOrd="0" presId="urn:microsoft.com/office/officeart/2005/8/layout/chevron1"/>
    <dgm:cxn modelId="{6BC14C42-F47A-4223-88E3-2ACC9E6D9D88}" type="presParOf" srcId="{C5A981F1-D0E3-4CD8-801B-E8147E349450}" destId="{DD4FCD0E-6F0A-42C9-A82F-A6D0905C97CA}" srcOrd="4" destOrd="0" presId="urn:microsoft.com/office/officeart/2005/8/layout/chevron1"/>
    <dgm:cxn modelId="{20EEC454-C760-43F0-824F-A4414F416830}" type="presParOf" srcId="{C5A981F1-D0E3-4CD8-801B-E8147E349450}" destId="{40220411-AB3F-4ACC-A878-5F3B6CDA5C86}" srcOrd="5" destOrd="0" presId="urn:microsoft.com/office/officeart/2005/8/layout/chevron1"/>
    <dgm:cxn modelId="{1122FA8B-D678-42AF-B575-BC2CB505888C}" type="presParOf" srcId="{C5A981F1-D0E3-4CD8-801B-E8147E349450}" destId="{D8A1032F-E42B-4558-BB93-2A87134ECE7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C0C09-03C2-4FAA-9508-FA045B437D22}">
      <dsp:nvSpPr>
        <dsp:cNvPr id="0" name=""/>
        <dsp:cNvSpPr/>
      </dsp:nvSpPr>
      <dsp:spPr>
        <a:xfrm>
          <a:off x="2827" y="1702792"/>
          <a:ext cx="1646039" cy="658415"/>
        </a:xfrm>
        <a:prstGeom prst="chevr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Lavar con agua corriente</a:t>
          </a:r>
          <a:endParaRPr lang="es-ES" sz="1400" kern="1200" dirty="0">
            <a:solidFill>
              <a:schemeClr val="tx1"/>
            </a:solidFill>
          </a:endParaRPr>
        </a:p>
      </dsp:txBody>
      <dsp:txXfrm>
        <a:off x="332035" y="1702792"/>
        <a:ext cx="987624" cy="658415"/>
      </dsp:txXfrm>
    </dsp:sp>
    <dsp:sp modelId="{43D2FDE2-4B6D-4C2C-B791-0C33CB8E2390}">
      <dsp:nvSpPr>
        <dsp:cNvPr id="0" name=""/>
        <dsp:cNvSpPr/>
      </dsp:nvSpPr>
      <dsp:spPr>
        <a:xfrm>
          <a:off x="1484262" y="1702792"/>
          <a:ext cx="1646039" cy="658415"/>
        </a:xfrm>
        <a:prstGeom prst="chevron">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err="1" smtClean="0">
              <a:solidFill>
                <a:schemeClr val="tx1"/>
              </a:solidFill>
            </a:rPr>
            <a:t>NaClO</a:t>
          </a:r>
          <a:r>
            <a:rPr lang="es-ES" sz="1400" kern="1200" dirty="0" smtClean="0">
              <a:solidFill>
                <a:schemeClr val="tx1"/>
              </a:solidFill>
            </a:rPr>
            <a:t> 1,5% x 2 min.</a:t>
          </a:r>
          <a:endParaRPr lang="es-ES" sz="1400" kern="1200" dirty="0">
            <a:solidFill>
              <a:schemeClr val="tx1"/>
            </a:solidFill>
          </a:endParaRPr>
        </a:p>
      </dsp:txBody>
      <dsp:txXfrm>
        <a:off x="1813470" y="1702792"/>
        <a:ext cx="987624" cy="658415"/>
      </dsp:txXfrm>
    </dsp:sp>
    <dsp:sp modelId="{DD4FCD0E-6F0A-42C9-A82F-A6D0905C97CA}">
      <dsp:nvSpPr>
        <dsp:cNvPr id="0" name=""/>
        <dsp:cNvSpPr/>
      </dsp:nvSpPr>
      <dsp:spPr>
        <a:xfrm>
          <a:off x="2965698" y="1702792"/>
          <a:ext cx="1646039" cy="658415"/>
        </a:xfrm>
        <a:prstGeom prst="chevron">
          <a:avLst/>
        </a:prstGeom>
        <a:solidFill>
          <a:schemeClr val="accent1">
            <a:shade val="50000"/>
            <a:hueOff val="17456"/>
            <a:satOff val="24633"/>
            <a:lumOff val="30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ADE x 3veces</a:t>
          </a:r>
          <a:endParaRPr lang="es-ES" sz="1400" kern="1200" dirty="0">
            <a:solidFill>
              <a:schemeClr val="tx1"/>
            </a:solidFill>
          </a:endParaRPr>
        </a:p>
      </dsp:txBody>
      <dsp:txXfrm>
        <a:off x="3294906" y="1702792"/>
        <a:ext cx="987624" cy="658415"/>
      </dsp:txXfrm>
    </dsp:sp>
    <dsp:sp modelId="{D8A1032F-E42B-4558-BB93-2A87134ECE74}">
      <dsp:nvSpPr>
        <dsp:cNvPr id="0" name=""/>
        <dsp:cNvSpPr/>
      </dsp:nvSpPr>
      <dsp:spPr>
        <a:xfrm>
          <a:off x="4447133" y="1702792"/>
          <a:ext cx="1646039" cy="658415"/>
        </a:xfrm>
        <a:prstGeom prst="chevron">
          <a:avLst/>
        </a:prstGeom>
        <a:solidFill>
          <a:schemeClr val="accent1">
            <a:shade val="50000"/>
            <a:hueOff val="8728"/>
            <a:satOff val="12317"/>
            <a:lumOff val="154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Siembra en PDA</a:t>
          </a:r>
          <a:endParaRPr lang="es-ES" sz="1400" kern="1200" dirty="0">
            <a:solidFill>
              <a:schemeClr val="tx1"/>
            </a:solidFill>
          </a:endParaRPr>
        </a:p>
      </dsp:txBody>
      <dsp:txXfrm>
        <a:off x="4776341" y="1702792"/>
        <a:ext cx="987624" cy="6584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17/06/2019</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17/06/2019</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13</a:t>
            </a:fld>
            <a:endParaRPr lang="es-ES"/>
          </a:p>
        </p:txBody>
      </p:sp>
    </p:spTree>
    <p:extLst>
      <p:ext uri="{BB962C8B-B14F-4D97-AF65-F5344CB8AC3E}">
        <p14:creationId xmlns:p14="http://schemas.microsoft.com/office/powerpoint/2010/main" val="266554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14</a:t>
            </a:fld>
            <a:endParaRPr lang="es-ES"/>
          </a:p>
        </p:txBody>
      </p:sp>
    </p:spTree>
    <p:extLst>
      <p:ext uri="{BB962C8B-B14F-4D97-AF65-F5344CB8AC3E}">
        <p14:creationId xmlns:p14="http://schemas.microsoft.com/office/powerpoint/2010/main" val="3117332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15</a:t>
            </a:fld>
            <a:endParaRPr lang="es-ES"/>
          </a:p>
        </p:txBody>
      </p:sp>
    </p:spTree>
    <p:extLst>
      <p:ext uri="{BB962C8B-B14F-4D97-AF65-F5344CB8AC3E}">
        <p14:creationId xmlns:p14="http://schemas.microsoft.com/office/powerpoint/2010/main" val="114288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smtClean="0"/>
          </a:p>
          <a:p>
            <a:endParaRPr lang="es-ES" dirty="0" smtClean="0"/>
          </a:p>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16</a:t>
            </a:fld>
            <a:endParaRPr lang="es-ES"/>
          </a:p>
        </p:txBody>
      </p:sp>
    </p:spTree>
    <p:extLst>
      <p:ext uri="{BB962C8B-B14F-4D97-AF65-F5344CB8AC3E}">
        <p14:creationId xmlns:p14="http://schemas.microsoft.com/office/powerpoint/2010/main" val="710066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17</a:t>
            </a:fld>
            <a:endParaRPr lang="es-ES"/>
          </a:p>
        </p:txBody>
      </p:sp>
    </p:spTree>
    <p:extLst>
      <p:ext uri="{BB962C8B-B14F-4D97-AF65-F5344CB8AC3E}">
        <p14:creationId xmlns:p14="http://schemas.microsoft.com/office/powerpoint/2010/main" val="2803782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18</a:t>
            </a:fld>
            <a:endParaRPr lang="es-ES"/>
          </a:p>
        </p:txBody>
      </p:sp>
    </p:spTree>
    <p:extLst>
      <p:ext uri="{BB962C8B-B14F-4D97-AF65-F5344CB8AC3E}">
        <p14:creationId xmlns:p14="http://schemas.microsoft.com/office/powerpoint/2010/main" val="2164998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20</a:t>
            </a:fld>
            <a:endParaRPr lang="es-ES"/>
          </a:p>
        </p:txBody>
      </p:sp>
    </p:spTree>
    <p:extLst>
      <p:ext uri="{BB962C8B-B14F-4D97-AF65-F5344CB8AC3E}">
        <p14:creationId xmlns:p14="http://schemas.microsoft.com/office/powerpoint/2010/main" val="277006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23</a:t>
            </a:fld>
            <a:endParaRPr lang="es-ES"/>
          </a:p>
        </p:txBody>
      </p:sp>
    </p:spTree>
    <p:extLst>
      <p:ext uri="{BB962C8B-B14F-4D97-AF65-F5344CB8AC3E}">
        <p14:creationId xmlns:p14="http://schemas.microsoft.com/office/powerpoint/2010/main" val="1273666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25</a:t>
            </a:fld>
            <a:endParaRPr lang="es-ES"/>
          </a:p>
        </p:txBody>
      </p:sp>
    </p:spTree>
    <p:extLst>
      <p:ext uri="{BB962C8B-B14F-4D97-AF65-F5344CB8AC3E}">
        <p14:creationId xmlns:p14="http://schemas.microsoft.com/office/powerpoint/2010/main" val="375228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000"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a:t>
            </a:fld>
            <a:endParaRPr lang="es-ES"/>
          </a:p>
        </p:txBody>
      </p:sp>
    </p:spTree>
    <p:extLst>
      <p:ext uri="{BB962C8B-B14F-4D97-AF65-F5344CB8AC3E}">
        <p14:creationId xmlns:p14="http://schemas.microsoft.com/office/powerpoint/2010/main" val="351567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3</a:t>
            </a:fld>
            <a:endParaRPr lang="es-ES"/>
          </a:p>
        </p:txBody>
      </p:sp>
    </p:spTree>
    <p:extLst>
      <p:ext uri="{BB962C8B-B14F-4D97-AF65-F5344CB8AC3E}">
        <p14:creationId xmlns:p14="http://schemas.microsoft.com/office/powerpoint/2010/main" val="125676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4</a:t>
            </a:fld>
            <a:endParaRPr lang="es-ES"/>
          </a:p>
        </p:txBody>
      </p:sp>
    </p:spTree>
    <p:extLst>
      <p:ext uri="{BB962C8B-B14F-4D97-AF65-F5344CB8AC3E}">
        <p14:creationId xmlns:p14="http://schemas.microsoft.com/office/powerpoint/2010/main" val="212585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5</a:t>
            </a:fld>
            <a:endParaRPr lang="es-ES"/>
          </a:p>
        </p:txBody>
      </p:sp>
    </p:spTree>
    <p:extLst>
      <p:ext uri="{BB962C8B-B14F-4D97-AF65-F5344CB8AC3E}">
        <p14:creationId xmlns:p14="http://schemas.microsoft.com/office/powerpoint/2010/main" val="37990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8</a:t>
            </a:fld>
            <a:endParaRPr lang="es-ES"/>
          </a:p>
        </p:txBody>
      </p:sp>
    </p:spTree>
    <p:extLst>
      <p:ext uri="{BB962C8B-B14F-4D97-AF65-F5344CB8AC3E}">
        <p14:creationId xmlns:p14="http://schemas.microsoft.com/office/powerpoint/2010/main" val="338248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9</a:t>
            </a:fld>
            <a:endParaRPr lang="es-ES"/>
          </a:p>
        </p:txBody>
      </p:sp>
    </p:spTree>
    <p:extLst>
      <p:ext uri="{BB962C8B-B14F-4D97-AF65-F5344CB8AC3E}">
        <p14:creationId xmlns:p14="http://schemas.microsoft.com/office/powerpoint/2010/main" val="322823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10</a:t>
            </a:fld>
            <a:endParaRPr lang="es-ES"/>
          </a:p>
        </p:txBody>
      </p:sp>
    </p:spTree>
    <p:extLst>
      <p:ext uri="{BB962C8B-B14F-4D97-AF65-F5344CB8AC3E}">
        <p14:creationId xmlns:p14="http://schemas.microsoft.com/office/powerpoint/2010/main" val="273006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11</a:t>
            </a:fld>
            <a:endParaRPr lang="es-ES"/>
          </a:p>
        </p:txBody>
      </p:sp>
    </p:spTree>
    <p:extLst>
      <p:ext uri="{BB962C8B-B14F-4D97-AF65-F5344CB8AC3E}">
        <p14:creationId xmlns:p14="http://schemas.microsoft.com/office/powerpoint/2010/main" val="1549632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293"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6" name="5 Marcador de número de diapositiva"/>
          <p:cNvSpPr>
            <a:spLocks noGrp="1"/>
          </p:cNvSpPr>
          <p:nvPr>
            <p:ph type="sldNum" sz="quarter" idx="4"/>
          </p:nvPr>
        </p:nvSpPr>
        <p:spPr/>
        <p:txBody>
          <a:bodyPr/>
          <a:lstStyle/>
          <a:p>
            <a:r>
              <a:rPr lang="es-EC" b="1" dirty="0"/>
              <a:t>VERSIÓN: </a:t>
            </a:r>
            <a:r>
              <a:rPr lang="es-EC" dirty="0"/>
              <a:t>1.0</a:t>
            </a:r>
          </a:p>
        </p:txBody>
      </p:sp>
      <p:sp>
        <p:nvSpPr>
          <p:cNvPr id="7" name="6 Marcador de pie de página"/>
          <p:cNvSpPr>
            <a:spLocks noGrp="1"/>
          </p:cNvSpPr>
          <p:nvPr>
            <p:ph type="ftr" sz="quarter" idx="3"/>
          </p:nvPr>
        </p:nvSpPr>
        <p:spPr/>
        <p:txBody>
          <a:bodyPr/>
          <a:lstStyle/>
          <a:p>
            <a:r>
              <a:rPr lang="es-EC" b="1" dirty="0"/>
              <a:t>CÓDIGO: </a:t>
            </a:r>
            <a:r>
              <a:rPr lang="es-EC" dirty="0"/>
              <a:t>SGC.DI.260</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0"/>
            <a:ext cx="978938" cy="1012694"/>
          </a:xfrm>
          <a:prstGeom prst="rect">
            <a:avLst/>
          </a:prstGeom>
        </p:spPr>
      </p:pic>
      <p:sp>
        <p:nvSpPr>
          <p:cNvPr id="3" name="CuadroTexto 2"/>
          <p:cNvSpPr txBox="1"/>
          <p:nvPr/>
        </p:nvSpPr>
        <p:spPr>
          <a:xfrm>
            <a:off x="827584" y="1163647"/>
            <a:ext cx="7585095" cy="2686967"/>
          </a:xfrm>
          <a:prstGeom prst="rect">
            <a:avLst/>
          </a:prstGeom>
          <a:noFill/>
        </p:spPr>
        <p:txBody>
          <a:bodyPr wrap="square" rtlCol="0">
            <a:spAutoFit/>
          </a:bodyPr>
          <a:lstStyle/>
          <a:p>
            <a:pPr algn="ctr"/>
            <a:r>
              <a:rPr lang="es-EC" sz="1600" b="1" dirty="0"/>
              <a:t>DEPARTAMENTO DE CIENCIAS DE LA VIDA Y LA AGRICULTURA</a:t>
            </a:r>
          </a:p>
          <a:p>
            <a:pPr algn="ctr"/>
            <a:endParaRPr lang="es-EC" sz="1600" b="1" dirty="0"/>
          </a:p>
          <a:p>
            <a:pPr algn="ctr"/>
            <a:r>
              <a:rPr lang="es-EC" sz="1600" b="1" dirty="0"/>
              <a:t>CARRERA DE INGENIERÍA EN BIOTECNOLOGÍA</a:t>
            </a:r>
          </a:p>
          <a:p>
            <a:pPr algn="ctr"/>
            <a:endParaRPr lang="es-EC" b="1" dirty="0"/>
          </a:p>
          <a:p>
            <a:pPr algn="ctr"/>
            <a:r>
              <a:rPr lang="es-EC" sz="1600" b="1" dirty="0"/>
              <a:t>TRABAJO DE TITULACIÓN, PREVIO A LA OBTENCIÓN DEL TÍTULO DE INGENIERO EN BIOTECNOLOGÍA</a:t>
            </a:r>
          </a:p>
          <a:p>
            <a:pPr algn="ctr"/>
            <a:endParaRPr lang="es-EC" b="1" dirty="0" smtClean="0"/>
          </a:p>
          <a:p>
            <a:pPr algn="ctr"/>
            <a:r>
              <a:rPr lang="es-ES" sz="1600" b="1" dirty="0" smtClean="0"/>
              <a:t> </a:t>
            </a:r>
            <a:r>
              <a:rPr lang="es-ES" sz="1600" b="1" dirty="0"/>
              <a:t>“Determinación de la capacidad infectiva de hongos del género </a:t>
            </a:r>
            <a:r>
              <a:rPr lang="es-ES" sz="1600" b="1" i="1" dirty="0"/>
              <a:t>Ilyonectria</a:t>
            </a:r>
            <a:r>
              <a:rPr lang="es-ES" sz="1600" b="1" dirty="0"/>
              <a:t> aislados de raíces y tallos de mora de castilla </a:t>
            </a:r>
            <a:r>
              <a:rPr lang="es-EC" sz="1600" b="1" dirty="0"/>
              <a:t>(</a:t>
            </a:r>
            <a:r>
              <a:rPr lang="es-EC" sz="1600" b="1" i="1" dirty="0"/>
              <a:t>Rubus</a:t>
            </a:r>
            <a:r>
              <a:rPr lang="es-ES" sz="1600" b="1" i="1" dirty="0"/>
              <a:t> </a:t>
            </a:r>
            <a:r>
              <a:rPr lang="es-ES" sz="1600" b="1" i="1" dirty="0" err="1"/>
              <a:t>glaucus</a:t>
            </a:r>
            <a:r>
              <a:rPr lang="es-ES" sz="1600" b="1" i="1" dirty="0"/>
              <a:t> </a:t>
            </a:r>
            <a:r>
              <a:rPr lang="es-ES" sz="1600" b="1" dirty="0" err="1"/>
              <a:t>Benth</a:t>
            </a:r>
            <a:r>
              <a:rPr lang="es-ES" sz="1600" b="1" dirty="0"/>
              <a:t>) con síntomas de pie negro”</a:t>
            </a:r>
            <a:endParaRPr lang="es-ES" sz="1600" dirty="0"/>
          </a:p>
        </p:txBody>
      </p:sp>
      <p:sp>
        <p:nvSpPr>
          <p:cNvPr id="4" name="CuadroTexto 3"/>
          <p:cNvSpPr txBox="1"/>
          <p:nvPr/>
        </p:nvSpPr>
        <p:spPr>
          <a:xfrm>
            <a:off x="3483921" y="4064232"/>
            <a:ext cx="3256275" cy="523220"/>
          </a:xfrm>
          <a:prstGeom prst="rect">
            <a:avLst/>
          </a:prstGeom>
          <a:noFill/>
        </p:spPr>
        <p:txBody>
          <a:bodyPr wrap="square" rtlCol="0">
            <a:spAutoFit/>
          </a:bodyPr>
          <a:lstStyle/>
          <a:p>
            <a:pPr algn="ctr"/>
            <a:r>
              <a:rPr lang="es-EC" sz="1400" b="1" dirty="0"/>
              <a:t>Elaborado por</a:t>
            </a:r>
          </a:p>
          <a:p>
            <a:pPr algn="ctr"/>
            <a:r>
              <a:rPr lang="es-EC" sz="1400" cap="all" dirty="0" smtClean="0"/>
              <a:t>Sánchez Criollo, </a:t>
            </a:r>
            <a:r>
              <a:rPr lang="es-EC" sz="1400" cap="all" dirty="0" err="1" smtClean="0"/>
              <a:t>jessica</a:t>
            </a:r>
            <a:r>
              <a:rPr lang="es-EC" sz="1400" cap="all" dirty="0" smtClean="0"/>
              <a:t> </a:t>
            </a:r>
            <a:r>
              <a:rPr lang="es-EC" sz="1400" cap="all" dirty="0" err="1" smtClean="0"/>
              <a:t>vanessa</a:t>
            </a:r>
            <a:endParaRPr lang="es-EC" sz="1400" dirty="0"/>
          </a:p>
        </p:txBody>
      </p:sp>
      <p:sp>
        <p:nvSpPr>
          <p:cNvPr id="9" name="Rectángulo 8"/>
          <p:cNvSpPr/>
          <p:nvPr/>
        </p:nvSpPr>
        <p:spPr>
          <a:xfrm>
            <a:off x="3321156" y="4587452"/>
            <a:ext cx="3581814" cy="523220"/>
          </a:xfrm>
          <a:prstGeom prst="rect">
            <a:avLst/>
          </a:prstGeom>
        </p:spPr>
        <p:txBody>
          <a:bodyPr wrap="none">
            <a:spAutoFit/>
          </a:bodyPr>
          <a:lstStyle/>
          <a:p>
            <a:pPr algn="ctr"/>
            <a:r>
              <a:rPr lang="es-EC" sz="1400" b="1" dirty="0"/>
              <a:t>Director</a:t>
            </a:r>
          </a:p>
          <a:p>
            <a:r>
              <a:rPr lang="es-EC" sz="1400" cap="all" dirty="0"/>
              <a:t>ING. FLORES FLOR, FRANCISCO JAVIER </a:t>
            </a:r>
            <a:r>
              <a:rPr lang="es-EC" sz="1400" dirty="0" err="1"/>
              <a:t>Ph.D</a:t>
            </a:r>
            <a:r>
              <a:rPr lang="es-EC" sz="1400" dirty="0"/>
              <a:t>.</a:t>
            </a:r>
          </a:p>
        </p:txBody>
      </p:sp>
      <p:sp>
        <p:nvSpPr>
          <p:cNvPr id="8" name="Rectángulo 7"/>
          <p:cNvSpPr/>
          <p:nvPr/>
        </p:nvSpPr>
        <p:spPr>
          <a:xfrm>
            <a:off x="2826059" y="5139231"/>
            <a:ext cx="4572000" cy="523220"/>
          </a:xfrm>
          <a:prstGeom prst="rect">
            <a:avLst/>
          </a:prstGeom>
        </p:spPr>
        <p:txBody>
          <a:bodyPr>
            <a:spAutoFit/>
          </a:bodyPr>
          <a:lstStyle/>
          <a:p>
            <a:pPr algn="ctr"/>
            <a:r>
              <a:rPr lang="es-EC" sz="1400" dirty="0"/>
              <a:t>SANGOLQUÍ </a:t>
            </a:r>
          </a:p>
          <a:p>
            <a:pPr algn="ctr"/>
            <a:r>
              <a:rPr lang="es-EC" sz="1400" dirty="0"/>
              <a:t>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5" name="CuadroTexto 4"/>
          <p:cNvSpPr txBox="1"/>
          <p:nvPr/>
        </p:nvSpPr>
        <p:spPr>
          <a:xfrm>
            <a:off x="179512" y="260648"/>
            <a:ext cx="5241347"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MATERIALES Y MÉTODOS</a:t>
            </a:r>
          </a:p>
        </p:txBody>
      </p:sp>
      <p:sp>
        <p:nvSpPr>
          <p:cNvPr id="8" name="Rectángulo 7"/>
          <p:cNvSpPr/>
          <p:nvPr/>
        </p:nvSpPr>
        <p:spPr>
          <a:xfrm>
            <a:off x="611560" y="980728"/>
            <a:ext cx="2585964"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Inoculación con conidias</a:t>
            </a:r>
          </a:p>
        </p:txBody>
      </p:sp>
      <p:pic>
        <p:nvPicPr>
          <p:cNvPr id="10" name="Imagen 9"/>
          <p:cNvPicPr>
            <a:picLocks noChangeAspect="1"/>
          </p:cNvPicPr>
          <p:nvPr/>
        </p:nvPicPr>
        <p:blipFill>
          <a:blip r:embed="rId3"/>
          <a:stretch>
            <a:fillRect/>
          </a:stretch>
        </p:blipFill>
        <p:spPr>
          <a:xfrm>
            <a:off x="588301" y="1480677"/>
            <a:ext cx="1873103" cy="1680950"/>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l="12201" t="26900" r="2600" b="16902"/>
          <a:stretch/>
        </p:blipFill>
        <p:spPr>
          <a:xfrm>
            <a:off x="3314260" y="1428909"/>
            <a:ext cx="1932614" cy="1699699"/>
          </a:xfrm>
          <a:prstGeom prst="rect">
            <a:avLst/>
          </a:prstGeom>
        </p:spPr>
      </p:pic>
      <p:sp>
        <p:nvSpPr>
          <p:cNvPr id="13" name="CuadroTexto 12"/>
          <p:cNvSpPr txBox="1"/>
          <p:nvPr/>
        </p:nvSpPr>
        <p:spPr>
          <a:xfrm>
            <a:off x="2509328" y="1497828"/>
            <a:ext cx="794069" cy="369332"/>
          </a:xfrm>
          <a:prstGeom prst="rect">
            <a:avLst/>
          </a:prstGeom>
          <a:noFill/>
        </p:spPr>
        <p:txBody>
          <a:bodyPr wrap="square" rtlCol="0">
            <a:spAutoFit/>
          </a:bodyPr>
          <a:lstStyle/>
          <a:p>
            <a:r>
              <a:rPr lang="es-ES" dirty="0" smtClean="0"/>
              <a:t>+ ADE</a:t>
            </a:r>
            <a:endParaRPr lang="es-ES" dirty="0"/>
          </a:p>
        </p:txBody>
      </p:sp>
      <p:cxnSp>
        <p:nvCxnSpPr>
          <p:cNvPr id="15" name="Conector recto de flecha 14"/>
          <p:cNvCxnSpPr/>
          <p:nvPr/>
        </p:nvCxnSpPr>
        <p:spPr>
          <a:xfrm>
            <a:off x="2627784" y="2321152"/>
            <a:ext cx="56974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ector recto de flecha 16"/>
          <p:cNvCxnSpPr/>
          <p:nvPr/>
        </p:nvCxnSpPr>
        <p:spPr>
          <a:xfrm>
            <a:off x="5355172" y="2202741"/>
            <a:ext cx="56974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074" name="Picture 2" descr="Resultado de imagen para camara de neubau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836" y="1536297"/>
            <a:ext cx="1802506" cy="1332888"/>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p:cNvSpPr txBox="1"/>
          <p:nvPr/>
        </p:nvSpPr>
        <p:spPr>
          <a:xfrm>
            <a:off x="6459611" y="2920338"/>
            <a:ext cx="1656184" cy="307777"/>
          </a:xfrm>
          <a:prstGeom prst="rect">
            <a:avLst/>
          </a:prstGeom>
          <a:noFill/>
        </p:spPr>
        <p:txBody>
          <a:bodyPr wrap="square" rtlCol="0">
            <a:spAutoFit/>
          </a:bodyPr>
          <a:lstStyle/>
          <a:p>
            <a:r>
              <a:rPr lang="es-ES" sz="1400" dirty="0"/>
              <a:t>1x10^6 conidias/</a:t>
            </a:r>
            <a:r>
              <a:rPr lang="es-ES" sz="1400" dirty="0" err="1"/>
              <a:t>mL</a:t>
            </a:r>
            <a:endParaRPr lang="es-ES" sz="1400" dirty="0"/>
          </a:p>
        </p:txBody>
      </p:sp>
      <p:cxnSp>
        <p:nvCxnSpPr>
          <p:cNvPr id="21" name="Conector recto de flecha 20"/>
          <p:cNvCxnSpPr/>
          <p:nvPr/>
        </p:nvCxnSpPr>
        <p:spPr>
          <a:xfrm>
            <a:off x="5551090" y="3985116"/>
            <a:ext cx="56974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CuadroTexto 21"/>
          <p:cNvSpPr txBox="1"/>
          <p:nvPr/>
        </p:nvSpPr>
        <p:spPr>
          <a:xfrm>
            <a:off x="1001441" y="3198930"/>
            <a:ext cx="1122287" cy="369332"/>
          </a:xfrm>
          <a:prstGeom prst="rect">
            <a:avLst/>
          </a:prstGeom>
          <a:noFill/>
        </p:spPr>
        <p:txBody>
          <a:bodyPr wrap="square" rtlCol="0">
            <a:spAutoFit/>
          </a:bodyPr>
          <a:lstStyle/>
          <a:p>
            <a:r>
              <a:rPr lang="es-ES" dirty="0" smtClean="0"/>
              <a:t>25 días</a:t>
            </a:r>
            <a:endParaRPr lang="es-ES" dirty="0"/>
          </a:p>
        </p:txBody>
      </p:sp>
      <p:pic>
        <p:nvPicPr>
          <p:cNvPr id="20" name="Imagen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7689" y="3620191"/>
            <a:ext cx="2763170" cy="2072378"/>
          </a:xfrm>
          <a:prstGeom prst="rect">
            <a:avLst/>
          </a:prstGeom>
        </p:spPr>
      </p:pic>
      <p:sp>
        <p:nvSpPr>
          <p:cNvPr id="26" name="CuadroTexto 25"/>
          <p:cNvSpPr txBox="1"/>
          <p:nvPr/>
        </p:nvSpPr>
        <p:spPr>
          <a:xfrm>
            <a:off x="385192" y="4152806"/>
            <a:ext cx="2076212" cy="1384995"/>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t>Agua corriente</a:t>
            </a:r>
          </a:p>
          <a:p>
            <a:pPr marL="285750" indent="-285750">
              <a:buFont typeface="Arial" panose="020B0604020202020204" pitchFamily="34" charset="0"/>
              <a:buChar char="•"/>
            </a:pPr>
            <a:r>
              <a:rPr lang="es-ES" sz="1400" dirty="0" smtClean="0"/>
              <a:t>Desinfección: </a:t>
            </a:r>
            <a:r>
              <a:rPr lang="es-ES" sz="1400" dirty="0" err="1" smtClean="0"/>
              <a:t>NAClO</a:t>
            </a:r>
            <a:r>
              <a:rPr lang="es-ES" sz="1400" dirty="0" smtClean="0"/>
              <a:t> 1% x 2 min.</a:t>
            </a:r>
          </a:p>
          <a:p>
            <a:pPr marL="285750" indent="-285750">
              <a:buFont typeface="Arial" panose="020B0604020202020204" pitchFamily="34" charset="0"/>
              <a:buChar char="•"/>
            </a:pPr>
            <a:r>
              <a:rPr lang="es-ES" sz="1400" dirty="0" smtClean="0"/>
              <a:t>Enjuagar: ADE 2 veces</a:t>
            </a:r>
          </a:p>
          <a:p>
            <a:pPr marL="285750" indent="-285750">
              <a:buFont typeface="Arial" panose="020B0604020202020204" pitchFamily="34" charset="0"/>
              <a:buChar char="•"/>
            </a:pPr>
            <a:r>
              <a:rPr lang="es-ES" sz="1400" dirty="0" smtClean="0"/>
              <a:t>Corte de la raíz </a:t>
            </a:r>
            <a:endParaRPr lang="es-ES" sz="1400" dirty="0"/>
          </a:p>
        </p:txBody>
      </p:sp>
      <p:cxnSp>
        <p:nvCxnSpPr>
          <p:cNvPr id="27" name="Conector recto de flecha 26"/>
          <p:cNvCxnSpPr/>
          <p:nvPr/>
        </p:nvCxnSpPr>
        <p:spPr>
          <a:xfrm>
            <a:off x="2020681" y="4800746"/>
            <a:ext cx="56974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8" name="Rectángulo 27"/>
          <p:cNvSpPr/>
          <p:nvPr/>
        </p:nvSpPr>
        <p:spPr>
          <a:xfrm>
            <a:off x="3571955" y="5681537"/>
            <a:ext cx="1417223" cy="369332"/>
          </a:xfrm>
          <a:prstGeom prst="rect">
            <a:avLst/>
          </a:prstGeom>
        </p:spPr>
        <p:txBody>
          <a:bodyPr wrap="square">
            <a:spAutoFit/>
          </a:bodyPr>
          <a:lstStyle/>
          <a:p>
            <a:r>
              <a:rPr lang="es-ES" dirty="0" smtClean="0"/>
              <a:t>30 minutos</a:t>
            </a:r>
            <a:endParaRPr lang="es-ES" dirty="0"/>
          </a:p>
        </p:txBody>
      </p:sp>
      <p:sp>
        <p:nvSpPr>
          <p:cNvPr id="30" name="Rectángulo 29"/>
          <p:cNvSpPr/>
          <p:nvPr/>
        </p:nvSpPr>
        <p:spPr>
          <a:xfrm>
            <a:off x="6698419" y="3789418"/>
            <a:ext cx="120635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smtClean="0"/>
              <a:t>Trasplante</a:t>
            </a:r>
            <a:endParaRPr lang="es-ES" dirty="0"/>
          </a:p>
        </p:txBody>
      </p:sp>
      <p:sp>
        <p:nvSpPr>
          <p:cNvPr id="32" name="Rectángulo 31"/>
          <p:cNvSpPr/>
          <p:nvPr/>
        </p:nvSpPr>
        <p:spPr>
          <a:xfrm>
            <a:off x="6315836" y="4866460"/>
            <a:ext cx="223971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smtClean="0"/>
              <a:t>Segunda inoculación </a:t>
            </a:r>
            <a:endParaRPr lang="es-ES" dirty="0"/>
          </a:p>
        </p:txBody>
      </p:sp>
      <p:cxnSp>
        <p:nvCxnSpPr>
          <p:cNvPr id="33" name="Conector recto de flecha 32"/>
          <p:cNvCxnSpPr/>
          <p:nvPr/>
        </p:nvCxnSpPr>
        <p:spPr>
          <a:xfrm>
            <a:off x="7287703" y="4288189"/>
            <a:ext cx="0" cy="3589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22386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6" name="CuadroTexto 5"/>
          <p:cNvSpPr txBox="1"/>
          <p:nvPr/>
        </p:nvSpPr>
        <p:spPr>
          <a:xfrm>
            <a:off x="179512" y="260648"/>
            <a:ext cx="5241347"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MATERIALES Y MÉTODOS</a:t>
            </a:r>
          </a:p>
        </p:txBody>
      </p:sp>
      <p:sp>
        <p:nvSpPr>
          <p:cNvPr id="12" name="Rectángulo 11"/>
          <p:cNvSpPr/>
          <p:nvPr/>
        </p:nvSpPr>
        <p:spPr>
          <a:xfrm>
            <a:off x="1606144" y="1802310"/>
            <a:ext cx="6408204" cy="338554"/>
          </a:xfrm>
          <a:prstGeom prst="rect">
            <a:avLst/>
          </a:prstGeom>
        </p:spPr>
        <p:txBody>
          <a:bodyPr wrap="square">
            <a:spAutoFit/>
          </a:bodyPr>
          <a:lstStyle/>
          <a:p>
            <a:r>
              <a:rPr lang="es-ES" sz="1600" dirty="0" smtClean="0"/>
              <a:t>Tabla . Descripción </a:t>
            </a:r>
            <a:r>
              <a:rPr lang="es-ES" sz="1600" dirty="0"/>
              <a:t>de los tratamientos a nivel de invernadero</a:t>
            </a:r>
          </a:p>
        </p:txBody>
      </p:sp>
      <p:pic>
        <p:nvPicPr>
          <p:cNvPr id="14" name="Imagen 13"/>
          <p:cNvPicPr>
            <a:picLocks noChangeAspect="1"/>
          </p:cNvPicPr>
          <p:nvPr/>
        </p:nvPicPr>
        <p:blipFill>
          <a:blip r:embed="rId3"/>
          <a:stretch>
            <a:fillRect/>
          </a:stretch>
        </p:blipFill>
        <p:spPr>
          <a:xfrm>
            <a:off x="1393903" y="2176414"/>
            <a:ext cx="6259122" cy="2723877"/>
          </a:xfrm>
          <a:prstGeom prst="rect">
            <a:avLst/>
          </a:prstGeom>
        </p:spPr>
      </p:pic>
      <p:sp>
        <p:nvSpPr>
          <p:cNvPr id="7" name="CuadroTexto 6"/>
          <p:cNvSpPr txBox="1"/>
          <p:nvPr/>
        </p:nvSpPr>
        <p:spPr>
          <a:xfrm>
            <a:off x="1979712" y="5229200"/>
            <a:ext cx="1080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5x7</a:t>
            </a:r>
            <a:endParaRPr lang="es-ES" dirty="0"/>
          </a:p>
        </p:txBody>
      </p:sp>
    </p:spTree>
    <p:extLst>
      <p:ext uri="{BB962C8B-B14F-4D97-AF65-F5344CB8AC3E}">
        <p14:creationId xmlns:p14="http://schemas.microsoft.com/office/powerpoint/2010/main" val="3321412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5" name="CuadroTexto 4"/>
          <p:cNvSpPr txBox="1"/>
          <p:nvPr/>
        </p:nvSpPr>
        <p:spPr>
          <a:xfrm>
            <a:off x="179512" y="260648"/>
            <a:ext cx="5241347"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MATERIALES Y MÉTODOS</a:t>
            </a:r>
          </a:p>
        </p:txBody>
      </p:sp>
      <p:sp>
        <p:nvSpPr>
          <p:cNvPr id="7" name="Rectángulo 6"/>
          <p:cNvSpPr/>
          <p:nvPr/>
        </p:nvSpPr>
        <p:spPr>
          <a:xfrm>
            <a:off x="539552" y="980728"/>
            <a:ext cx="426270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Identificación morfológica de los aislados</a:t>
            </a:r>
          </a:p>
        </p:txBody>
      </p:sp>
      <p:pic>
        <p:nvPicPr>
          <p:cNvPr id="5124" name="Picture 4" descr="Resultado de imagen para microcultivos de hongos"/>
          <p:cNvPicPr>
            <a:picLocks noChangeAspect="1" noChangeArrowheads="1"/>
          </p:cNvPicPr>
          <p:nvPr/>
        </p:nvPicPr>
        <p:blipFill rotWithShape="1">
          <a:blip r:embed="rId2">
            <a:extLst>
              <a:ext uri="{28A0092B-C50C-407E-A947-70E740481C1C}">
                <a14:useLocalDpi xmlns:a14="http://schemas.microsoft.com/office/drawing/2010/main" val="0"/>
              </a:ext>
            </a:extLst>
          </a:blip>
          <a:srcRect b="12818"/>
          <a:stretch/>
        </p:blipFill>
        <p:spPr bwMode="auto">
          <a:xfrm>
            <a:off x="827560" y="2430994"/>
            <a:ext cx="2210493" cy="1401564"/>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1093062" y="1705861"/>
            <a:ext cx="154401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err="1" smtClean="0"/>
              <a:t>Microcultivos</a:t>
            </a:r>
            <a:endParaRPr lang="es-ES" dirty="0"/>
          </a:p>
        </p:txBody>
      </p:sp>
      <p:sp>
        <p:nvSpPr>
          <p:cNvPr id="13" name="Rectángulo 12"/>
          <p:cNvSpPr/>
          <p:nvPr/>
        </p:nvSpPr>
        <p:spPr>
          <a:xfrm>
            <a:off x="366305" y="3845883"/>
            <a:ext cx="3251211"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100" dirty="0" smtClean="0"/>
              <a:t>Esquema de la técnica de micro cultivos</a:t>
            </a:r>
          </a:p>
          <a:p>
            <a:r>
              <a:rPr lang="es-ES" sz="1100" dirty="0" smtClean="0"/>
              <a:t>Fuente: Roberto Arenas: Micología médica ilustrada</a:t>
            </a:r>
            <a:endParaRPr lang="es-ES" sz="1100" dirty="0"/>
          </a:p>
        </p:txBody>
      </p:sp>
      <p:sp>
        <p:nvSpPr>
          <p:cNvPr id="11" name="Rectángulo 10"/>
          <p:cNvSpPr/>
          <p:nvPr/>
        </p:nvSpPr>
        <p:spPr>
          <a:xfrm>
            <a:off x="1068241" y="4386350"/>
            <a:ext cx="1680268" cy="369332"/>
          </a:xfrm>
          <a:prstGeom prst="rect">
            <a:avLst/>
          </a:prstGeom>
        </p:spPr>
        <p:txBody>
          <a:bodyPr wrap="none">
            <a:spAutoFit/>
          </a:bodyPr>
          <a:lstStyle/>
          <a:p>
            <a:r>
              <a:rPr lang="es-ES" dirty="0">
                <a:solidFill>
                  <a:srgbClr val="000000"/>
                </a:solidFill>
              </a:rPr>
              <a:t>5-7 días a 25 °C. </a:t>
            </a:r>
            <a:endParaRPr lang="es-ES" dirty="0"/>
          </a:p>
        </p:txBody>
      </p:sp>
      <p:sp>
        <p:nvSpPr>
          <p:cNvPr id="12" name="CuadroTexto 11"/>
          <p:cNvSpPr txBox="1"/>
          <p:nvPr/>
        </p:nvSpPr>
        <p:spPr>
          <a:xfrm>
            <a:off x="3698164" y="2710826"/>
            <a:ext cx="1944216" cy="861774"/>
          </a:xfrm>
          <a:prstGeom prst="rect">
            <a:avLst/>
          </a:prstGeom>
          <a:noFill/>
        </p:spPr>
        <p:txBody>
          <a:bodyPr wrap="square" rtlCol="0">
            <a:spAutoFit/>
          </a:bodyPr>
          <a:lstStyle/>
          <a:p>
            <a:r>
              <a:rPr lang="es-ES" sz="1600" dirty="0" smtClean="0"/>
              <a:t>Azul de lactofenol</a:t>
            </a:r>
          </a:p>
          <a:p>
            <a:endParaRPr lang="es-ES" sz="1600" dirty="0" smtClean="0"/>
          </a:p>
          <a:p>
            <a:r>
              <a:rPr lang="es-ES" sz="1600" dirty="0" smtClean="0"/>
              <a:t>Ácido láctico </a:t>
            </a:r>
            <a:endParaRPr lang="es-ES" sz="1600" dirty="0"/>
          </a:p>
        </p:txBody>
      </p:sp>
      <p:sp>
        <p:nvSpPr>
          <p:cNvPr id="16" name="Rectángulo 15"/>
          <p:cNvSpPr/>
          <p:nvPr/>
        </p:nvSpPr>
        <p:spPr>
          <a:xfrm>
            <a:off x="4228485" y="1696162"/>
            <a:ext cx="88357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smtClean="0"/>
              <a:t>Tinción</a:t>
            </a:r>
            <a:endParaRPr lang="es-ES" dirty="0"/>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501" y="2651781"/>
            <a:ext cx="1387891" cy="2467362"/>
          </a:xfrm>
          <a:prstGeom prst="rect">
            <a:avLst/>
          </a:prstGeom>
        </p:spPr>
      </p:pic>
      <p:sp>
        <p:nvSpPr>
          <p:cNvPr id="19" name="Rectángulo 18"/>
          <p:cNvSpPr/>
          <p:nvPr/>
        </p:nvSpPr>
        <p:spPr>
          <a:xfrm>
            <a:off x="6300192" y="1562728"/>
            <a:ext cx="260840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smtClean="0"/>
              <a:t>Fotografías y mediciones</a:t>
            </a:r>
            <a:endParaRPr lang="es-ES" dirty="0"/>
          </a:p>
        </p:txBody>
      </p:sp>
      <p:sp>
        <p:nvSpPr>
          <p:cNvPr id="18" name="Rectángulo 17"/>
          <p:cNvSpPr/>
          <p:nvPr/>
        </p:nvSpPr>
        <p:spPr>
          <a:xfrm>
            <a:off x="6300192" y="5390028"/>
            <a:ext cx="2776722" cy="307777"/>
          </a:xfrm>
          <a:prstGeom prst="rect">
            <a:avLst/>
          </a:prstGeom>
        </p:spPr>
        <p:txBody>
          <a:bodyPr wrap="none">
            <a:spAutoFit/>
          </a:bodyPr>
          <a:lstStyle/>
          <a:p>
            <a:r>
              <a:rPr lang="es-ES" sz="1400" dirty="0" smtClean="0"/>
              <a:t>Microscopio óptico </a:t>
            </a:r>
            <a:r>
              <a:rPr lang="es-ES" sz="1400" dirty="0" err="1"/>
              <a:t>Olympus</a:t>
            </a:r>
            <a:r>
              <a:rPr lang="es-ES" sz="1400" dirty="0"/>
              <a:t> </a:t>
            </a:r>
            <a:r>
              <a:rPr lang="es-ES" sz="1400" dirty="0" smtClean="0"/>
              <a:t>DP73</a:t>
            </a:r>
            <a:endParaRPr lang="es-ES" sz="1200" dirty="0" smtClean="0"/>
          </a:p>
        </p:txBody>
      </p:sp>
      <p:sp>
        <p:nvSpPr>
          <p:cNvPr id="21" name="Rectángulo 20"/>
          <p:cNvSpPr/>
          <p:nvPr/>
        </p:nvSpPr>
        <p:spPr>
          <a:xfrm>
            <a:off x="6208308" y="2045217"/>
            <a:ext cx="2925979" cy="584775"/>
          </a:xfrm>
          <a:prstGeom prst="rect">
            <a:avLst/>
          </a:prstGeom>
        </p:spPr>
        <p:txBody>
          <a:bodyPr wrap="square">
            <a:spAutoFit/>
          </a:bodyPr>
          <a:lstStyle/>
          <a:p>
            <a:r>
              <a:rPr lang="es-ES" sz="1600" dirty="0" smtClean="0"/>
              <a:t>Medidas:  </a:t>
            </a:r>
            <a:r>
              <a:rPr lang="es-ES" sz="1600" dirty="0"/>
              <a:t>software </a:t>
            </a:r>
            <a:r>
              <a:rPr lang="es-ES" sz="1600" dirty="0" err="1"/>
              <a:t>cellSens</a:t>
            </a:r>
            <a:r>
              <a:rPr lang="es-ES" sz="1600" dirty="0"/>
              <a:t> </a:t>
            </a:r>
            <a:r>
              <a:rPr lang="es-ES" sz="1600" dirty="0" err="1"/>
              <a:t>Standar</a:t>
            </a:r>
            <a:endParaRPr lang="es-ES" sz="1600" dirty="0"/>
          </a:p>
        </p:txBody>
      </p:sp>
    </p:spTree>
    <p:extLst>
      <p:ext uri="{BB962C8B-B14F-4D97-AF65-F5344CB8AC3E}">
        <p14:creationId xmlns:p14="http://schemas.microsoft.com/office/powerpoint/2010/main" val="1010186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6" name="Rectángulo 5"/>
          <p:cNvSpPr/>
          <p:nvPr/>
        </p:nvSpPr>
        <p:spPr>
          <a:xfrm>
            <a:off x="1821068" y="1425196"/>
            <a:ext cx="576013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a:t>Evaluación de la capacidad infectiva de los aislados</a:t>
            </a:r>
          </a:p>
        </p:txBody>
      </p:sp>
      <p:sp>
        <p:nvSpPr>
          <p:cNvPr id="7" name="CuadroTexto 6"/>
          <p:cNvSpPr txBox="1"/>
          <p:nvPr/>
        </p:nvSpPr>
        <p:spPr>
          <a:xfrm>
            <a:off x="179512" y="260648"/>
            <a:ext cx="5241347"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MATERIALES Y MÉTODOS</a:t>
            </a:r>
          </a:p>
        </p:txBody>
      </p:sp>
      <p:sp>
        <p:nvSpPr>
          <p:cNvPr id="9" name="Rectángulo 8"/>
          <p:cNvSpPr/>
          <p:nvPr/>
        </p:nvSpPr>
        <p:spPr>
          <a:xfrm>
            <a:off x="793958" y="2404318"/>
            <a:ext cx="2505814"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sz="1600" dirty="0"/>
              <a:t>Marchitez de hojas basales</a:t>
            </a:r>
          </a:p>
        </p:txBody>
      </p:sp>
      <p:sp>
        <p:nvSpPr>
          <p:cNvPr id="11" name="Rectángulo 10"/>
          <p:cNvSpPr/>
          <p:nvPr/>
        </p:nvSpPr>
        <p:spPr>
          <a:xfrm>
            <a:off x="4860032" y="2404318"/>
            <a:ext cx="4047903"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sz="1600" dirty="0"/>
              <a:t>Porcentaje de infección en el cuello de la raíz</a:t>
            </a:r>
          </a:p>
        </p:txBody>
      </p:sp>
      <p:sp>
        <p:nvSpPr>
          <p:cNvPr id="21" name="Rectángulo 20"/>
          <p:cNvSpPr/>
          <p:nvPr/>
        </p:nvSpPr>
        <p:spPr>
          <a:xfrm>
            <a:off x="1151620" y="3600843"/>
            <a:ext cx="741682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err="1"/>
              <a:t>Reaislamiento</a:t>
            </a:r>
            <a:r>
              <a:rPr lang="es-ES" dirty="0"/>
              <a:t> de los </a:t>
            </a:r>
            <a:r>
              <a:rPr lang="es-ES" dirty="0" smtClean="0"/>
              <a:t>hongos desde </a:t>
            </a:r>
            <a:r>
              <a:rPr lang="es-ES" dirty="0"/>
              <a:t>las raíces de mora de castilla</a:t>
            </a:r>
          </a:p>
        </p:txBody>
      </p:sp>
      <p:graphicFrame>
        <p:nvGraphicFramePr>
          <p:cNvPr id="22" name="Diagrama 21"/>
          <p:cNvGraphicFramePr/>
          <p:nvPr>
            <p:extLst>
              <p:ext uri="{D42A27DB-BD31-4B8C-83A1-F6EECF244321}">
                <p14:modId xmlns:p14="http://schemas.microsoft.com/office/powerpoint/2010/main" val="4013834796"/>
              </p:ext>
            </p:extLst>
          </p:nvPr>
        </p:nvGraphicFramePr>
        <p:xfrm>
          <a:off x="1293161" y="335699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ángulo 22"/>
          <p:cNvSpPr/>
          <p:nvPr/>
        </p:nvSpPr>
        <p:spPr>
          <a:xfrm>
            <a:off x="385192" y="4565453"/>
            <a:ext cx="2914580" cy="369332"/>
          </a:xfrm>
          <a:prstGeom prst="rect">
            <a:avLst/>
          </a:prstGeom>
        </p:spPr>
        <p:txBody>
          <a:bodyPr wrap="none">
            <a:spAutoFit/>
          </a:bodyPr>
          <a:lstStyle/>
          <a:p>
            <a:r>
              <a:rPr lang="es-ES" dirty="0" smtClean="0"/>
              <a:t>Trozos de </a:t>
            </a:r>
            <a:r>
              <a:rPr lang="es-ES" dirty="0"/>
              <a:t>tejido de 2 a 3 mm</a:t>
            </a:r>
          </a:p>
        </p:txBody>
      </p:sp>
    </p:spTree>
    <p:extLst>
      <p:ext uri="{BB962C8B-B14F-4D97-AF65-F5344CB8AC3E}">
        <p14:creationId xmlns:p14="http://schemas.microsoft.com/office/powerpoint/2010/main" val="799733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7" name="CuadroTexto 6"/>
          <p:cNvSpPr txBox="1"/>
          <p:nvPr/>
        </p:nvSpPr>
        <p:spPr>
          <a:xfrm>
            <a:off x="179512" y="260648"/>
            <a:ext cx="5241347"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MATERIALES Y MÉTODOS</a:t>
            </a:r>
          </a:p>
        </p:txBody>
      </p:sp>
      <p:sp>
        <p:nvSpPr>
          <p:cNvPr id="11" name="Rectángulo 10"/>
          <p:cNvSpPr/>
          <p:nvPr/>
        </p:nvSpPr>
        <p:spPr>
          <a:xfrm>
            <a:off x="400405" y="878696"/>
            <a:ext cx="237575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smtClean="0"/>
              <a:t>Análisis Filogenético</a:t>
            </a:r>
            <a:endParaRPr lang="es-ES" dirty="0"/>
          </a:p>
        </p:txBody>
      </p:sp>
      <p:sp>
        <p:nvSpPr>
          <p:cNvPr id="13" name="Rectángulo 12"/>
          <p:cNvSpPr/>
          <p:nvPr/>
        </p:nvSpPr>
        <p:spPr>
          <a:xfrm>
            <a:off x="3045867" y="875378"/>
            <a:ext cx="2536272" cy="338554"/>
          </a:xfrm>
          <a:prstGeom prst="rect">
            <a:avLst/>
          </a:prstGeom>
        </p:spPr>
        <p:txBody>
          <a:bodyPr wrap="none">
            <a:spAutoFit/>
          </a:bodyPr>
          <a:lstStyle/>
          <a:p>
            <a:r>
              <a:rPr lang="es-ES" sz="1600" dirty="0" smtClean="0"/>
              <a:t>Ensamble: </a:t>
            </a:r>
            <a:r>
              <a:rPr lang="es-ES" sz="1600" dirty="0" err="1" smtClean="0"/>
              <a:t>Geneious</a:t>
            </a:r>
            <a:r>
              <a:rPr lang="es-ES" sz="1600" dirty="0" smtClean="0"/>
              <a:t> </a:t>
            </a:r>
            <a:r>
              <a:rPr lang="es-ES" sz="1600" dirty="0"/>
              <a:t>v11.1.5 </a:t>
            </a:r>
          </a:p>
        </p:txBody>
      </p:sp>
      <p:sp>
        <p:nvSpPr>
          <p:cNvPr id="16" name="Rectángulo 15"/>
          <p:cNvSpPr/>
          <p:nvPr/>
        </p:nvSpPr>
        <p:spPr>
          <a:xfrm>
            <a:off x="6694463" y="778622"/>
            <a:ext cx="720094" cy="369332"/>
          </a:xfrm>
          <a:prstGeom prst="rect">
            <a:avLst/>
          </a:prstGeom>
        </p:spPr>
        <p:txBody>
          <a:bodyPr wrap="square">
            <a:spAutoFit/>
          </a:bodyPr>
          <a:lstStyle/>
          <a:p>
            <a:pPr>
              <a:defRPr/>
            </a:pPr>
            <a:r>
              <a:rPr lang="es-ES" dirty="0" err="1"/>
              <a:t>Blast</a:t>
            </a:r>
            <a:endParaRPr lang="es-ES" dirty="0"/>
          </a:p>
        </p:txBody>
      </p:sp>
      <p:cxnSp>
        <p:nvCxnSpPr>
          <p:cNvPr id="18" name="Conector recto de flecha 17"/>
          <p:cNvCxnSpPr/>
          <p:nvPr/>
        </p:nvCxnSpPr>
        <p:spPr>
          <a:xfrm>
            <a:off x="5925872" y="955139"/>
            <a:ext cx="43204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Rectángulo 19"/>
          <p:cNvSpPr/>
          <p:nvPr/>
        </p:nvSpPr>
        <p:spPr>
          <a:xfrm>
            <a:off x="347875" y="1412296"/>
            <a:ext cx="3305713" cy="369332"/>
          </a:xfrm>
          <a:prstGeom prst="rect">
            <a:avLst/>
          </a:prstGeom>
        </p:spPr>
        <p:txBody>
          <a:bodyPr wrap="none">
            <a:spAutoFit/>
          </a:bodyPr>
          <a:lstStyle/>
          <a:p>
            <a:r>
              <a:rPr lang="es-ES" dirty="0" smtClean="0"/>
              <a:t>Alineamiento múltiple: TCOFFEE</a:t>
            </a:r>
            <a:endParaRPr lang="es-ES" dirty="0"/>
          </a:p>
        </p:txBody>
      </p:sp>
      <p:cxnSp>
        <p:nvCxnSpPr>
          <p:cNvPr id="21" name="Conector recto de flecha 20"/>
          <p:cNvCxnSpPr/>
          <p:nvPr/>
        </p:nvCxnSpPr>
        <p:spPr>
          <a:xfrm>
            <a:off x="3653588" y="1583882"/>
            <a:ext cx="43204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Rectángulo 22"/>
          <p:cNvSpPr/>
          <p:nvPr/>
        </p:nvSpPr>
        <p:spPr>
          <a:xfrm>
            <a:off x="4325203" y="1414605"/>
            <a:ext cx="3844322" cy="338554"/>
          </a:xfrm>
          <a:prstGeom prst="rect">
            <a:avLst/>
          </a:prstGeom>
        </p:spPr>
        <p:txBody>
          <a:bodyPr wrap="none">
            <a:spAutoFit/>
          </a:bodyPr>
          <a:lstStyle/>
          <a:p>
            <a:r>
              <a:rPr lang="es-ES" sz="1600" dirty="0" smtClean="0"/>
              <a:t>Mejor modelo de sustitución: MEGA </a:t>
            </a:r>
            <a:r>
              <a:rPr lang="es-ES" sz="1600" dirty="0"/>
              <a:t>7 </a:t>
            </a:r>
            <a:r>
              <a:rPr lang="es-ES" sz="1600" dirty="0" smtClean="0"/>
              <a:t>v7.0</a:t>
            </a:r>
            <a:endParaRPr lang="es-ES" dirty="0"/>
          </a:p>
        </p:txBody>
      </p:sp>
      <p:sp>
        <p:nvSpPr>
          <p:cNvPr id="25" name="Rectángulo 24"/>
          <p:cNvSpPr/>
          <p:nvPr/>
        </p:nvSpPr>
        <p:spPr>
          <a:xfrm>
            <a:off x="892138" y="1999775"/>
            <a:ext cx="174919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smtClean="0"/>
              <a:t>Árbol bayesiano</a:t>
            </a:r>
            <a:endParaRPr lang="es-ES" dirty="0"/>
          </a:p>
        </p:txBody>
      </p:sp>
      <p:sp>
        <p:nvSpPr>
          <p:cNvPr id="27" name="Rectángulo 26"/>
          <p:cNvSpPr/>
          <p:nvPr/>
        </p:nvSpPr>
        <p:spPr>
          <a:xfrm>
            <a:off x="400405" y="2483742"/>
            <a:ext cx="3626314" cy="369332"/>
          </a:xfrm>
          <a:prstGeom prst="rect">
            <a:avLst/>
          </a:prstGeom>
        </p:spPr>
        <p:txBody>
          <a:bodyPr wrap="none">
            <a:spAutoFit/>
          </a:bodyPr>
          <a:lstStyle/>
          <a:p>
            <a:r>
              <a:rPr lang="es-ES" dirty="0"/>
              <a:t>BEAST </a:t>
            </a:r>
            <a:r>
              <a:rPr lang="es-ES" dirty="0" smtClean="0"/>
              <a:t>1.8.4: </a:t>
            </a:r>
            <a:r>
              <a:rPr lang="es-ES" dirty="0"/>
              <a:t>dos millones de </a:t>
            </a:r>
            <a:r>
              <a:rPr lang="es-ES" dirty="0" smtClean="0"/>
              <a:t>MCMC</a:t>
            </a:r>
            <a:endParaRPr lang="es-ES" dirty="0"/>
          </a:p>
        </p:txBody>
      </p:sp>
      <p:sp>
        <p:nvSpPr>
          <p:cNvPr id="29" name="Rectángulo 28"/>
          <p:cNvSpPr/>
          <p:nvPr/>
        </p:nvSpPr>
        <p:spPr>
          <a:xfrm>
            <a:off x="514241" y="3161580"/>
            <a:ext cx="2735621" cy="369332"/>
          </a:xfrm>
          <a:prstGeom prst="rect">
            <a:avLst/>
          </a:prstGeom>
        </p:spPr>
        <p:txBody>
          <a:bodyPr wrap="none">
            <a:spAutoFit/>
          </a:bodyPr>
          <a:lstStyle/>
          <a:p>
            <a:r>
              <a:rPr lang="es-ES" dirty="0" err="1" smtClean="0"/>
              <a:t>TreeAnnotator</a:t>
            </a:r>
            <a:r>
              <a:rPr lang="es-ES" dirty="0" smtClean="0"/>
              <a:t>: árbol MCC</a:t>
            </a:r>
            <a:endParaRPr lang="es-ES" dirty="0"/>
          </a:p>
        </p:txBody>
      </p:sp>
      <p:sp>
        <p:nvSpPr>
          <p:cNvPr id="31" name="Rectángulo 30"/>
          <p:cNvSpPr/>
          <p:nvPr/>
        </p:nvSpPr>
        <p:spPr>
          <a:xfrm>
            <a:off x="910452" y="4013549"/>
            <a:ext cx="1501308" cy="369332"/>
          </a:xfrm>
          <a:prstGeom prst="rect">
            <a:avLst/>
          </a:prstGeom>
        </p:spPr>
        <p:txBody>
          <a:bodyPr wrap="none">
            <a:spAutoFit/>
          </a:bodyPr>
          <a:lstStyle/>
          <a:p>
            <a:r>
              <a:rPr lang="es-ES" dirty="0" err="1"/>
              <a:t>FigTree</a:t>
            </a:r>
            <a:r>
              <a:rPr lang="es-ES" dirty="0"/>
              <a:t> v1.4.4</a:t>
            </a:r>
          </a:p>
        </p:txBody>
      </p:sp>
      <p:sp>
        <p:nvSpPr>
          <p:cNvPr id="32" name="Rectángulo 31"/>
          <p:cNvSpPr/>
          <p:nvPr/>
        </p:nvSpPr>
        <p:spPr>
          <a:xfrm>
            <a:off x="5994485" y="2074045"/>
            <a:ext cx="107914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smtClean="0"/>
              <a:t>Árbol ML</a:t>
            </a:r>
            <a:endParaRPr lang="es-ES" dirty="0"/>
          </a:p>
        </p:txBody>
      </p:sp>
      <p:sp>
        <p:nvSpPr>
          <p:cNvPr id="33" name="Rectángulo 32"/>
          <p:cNvSpPr/>
          <p:nvPr/>
        </p:nvSpPr>
        <p:spPr>
          <a:xfrm>
            <a:off x="5975368" y="2614405"/>
            <a:ext cx="1016047" cy="369332"/>
          </a:xfrm>
          <a:prstGeom prst="rect">
            <a:avLst/>
          </a:prstGeom>
        </p:spPr>
        <p:txBody>
          <a:bodyPr wrap="none">
            <a:spAutoFit/>
          </a:bodyPr>
          <a:lstStyle/>
          <a:p>
            <a:r>
              <a:rPr lang="es-ES" dirty="0" err="1">
                <a:solidFill>
                  <a:srgbClr val="000000"/>
                </a:solidFill>
                <a:latin typeface="Times New Roman" panose="02020603050405020304" pitchFamily="18" charset="0"/>
              </a:rPr>
              <a:t>RAxML</a:t>
            </a:r>
            <a:r>
              <a:rPr lang="es-ES" dirty="0">
                <a:solidFill>
                  <a:srgbClr val="000000"/>
                </a:solidFill>
                <a:latin typeface="Times New Roman" panose="02020603050405020304" pitchFamily="18" charset="0"/>
              </a:rPr>
              <a:t> </a:t>
            </a:r>
            <a:endParaRPr lang="es-ES" dirty="0"/>
          </a:p>
        </p:txBody>
      </p:sp>
      <p:sp>
        <p:nvSpPr>
          <p:cNvPr id="35" name="Rectángulo 34"/>
          <p:cNvSpPr/>
          <p:nvPr/>
        </p:nvSpPr>
        <p:spPr>
          <a:xfrm>
            <a:off x="5217029" y="3249549"/>
            <a:ext cx="2634054" cy="369332"/>
          </a:xfrm>
          <a:prstGeom prst="rect">
            <a:avLst/>
          </a:prstGeom>
        </p:spPr>
        <p:txBody>
          <a:bodyPr wrap="none">
            <a:spAutoFit/>
          </a:bodyPr>
          <a:lstStyle/>
          <a:p>
            <a:r>
              <a:rPr lang="es-ES" dirty="0"/>
              <a:t>CIPRES </a:t>
            </a:r>
            <a:r>
              <a:rPr lang="es-ES" dirty="0" err="1"/>
              <a:t>Science</a:t>
            </a:r>
            <a:r>
              <a:rPr lang="es-ES" dirty="0"/>
              <a:t> Gateway.</a:t>
            </a:r>
          </a:p>
        </p:txBody>
      </p:sp>
      <p:cxnSp>
        <p:nvCxnSpPr>
          <p:cNvPr id="37" name="Conector recto de flecha 36"/>
          <p:cNvCxnSpPr/>
          <p:nvPr/>
        </p:nvCxnSpPr>
        <p:spPr>
          <a:xfrm>
            <a:off x="1653462" y="3530912"/>
            <a:ext cx="0" cy="3688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8" name="Conector recto de flecha 37"/>
          <p:cNvCxnSpPr/>
          <p:nvPr/>
        </p:nvCxnSpPr>
        <p:spPr>
          <a:xfrm>
            <a:off x="1653462" y="2825316"/>
            <a:ext cx="0" cy="3688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Conector recto de flecha 38"/>
          <p:cNvCxnSpPr/>
          <p:nvPr/>
        </p:nvCxnSpPr>
        <p:spPr>
          <a:xfrm>
            <a:off x="6534056" y="2905555"/>
            <a:ext cx="0" cy="3688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3" name="Rectángulo 42"/>
          <p:cNvSpPr/>
          <p:nvPr/>
        </p:nvSpPr>
        <p:spPr>
          <a:xfrm>
            <a:off x="583039" y="4876031"/>
            <a:ext cx="201048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a:t>Análisis estadístico</a:t>
            </a:r>
          </a:p>
        </p:txBody>
      </p:sp>
      <p:sp>
        <p:nvSpPr>
          <p:cNvPr id="45" name="Rectángulo 44"/>
          <p:cNvSpPr/>
          <p:nvPr/>
        </p:nvSpPr>
        <p:spPr>
          <a:xfrm>
            <a:off x="2757326" y="4876031"/>
            <a:ext cx="3113353" cy="369332"/>
          </a:xfrm>
          <a:prstGeom prst="rect">
            <a:avLst/>
          </a:prstGeom>
        </p:spPr>
        <p:txBody>
          <a:bodyPr wrap="none">
            <a:spAutoFit/>
          </a:bodyPr>
          <a:lstStyle/>
          <a:p>
            <a:r>
              <a:rPr lang="es-ES" dirty="0" smtClean="0"/>
              <a:t>diseño completamente al azar</a:t>
            </a:r>
            <a:endParaRPr lang="es-ES" dirty="0"/>
          </a:p>
        </p:txBody>
      </p:sp>
      <p:sp>
        <p:nvSpPr>
          <p:cNvPr id="47" name="Rectángulo 46"/>
          <p:cNvSpPr/>
          <p:nvPr/>
        </p:nvSpPr>
        <p:spPr>
          <a:xfrm>
            <a:off x="583039" y="5358668"/>
            <a:ext cx="4703275" cy="369332"/>
          </a:xfrm>
          <a:prstGeom prst="rect">
            <a:avLst/>
          </a:prstGeom>
        </p:spPr>
        <p:txBody>
          <a:bodyPr wrap="none">
            <a:spAutoFit/>
          </a:bodyPr>
          <a:lstStyle/>
          <a:p>
            <a:r>
              <a:rPr lang="es-ES" dirty="0" smtClean="0"/>
              <a:t>Prueba no </a:t>
            </a:r>
            <a:r>
              <a:rPr lang="es-ES" dirty="0"/>
              <a:t>paramétrica de </a:t>
            </a:r>
            <a:r>
              <a:rPr lang="es-ES" dirty="0" err="1" smtClean="0"/>
              <a:t>Kruskal</a:t>
            </a:r>
            <a:r>
              <a:rPr lang="es-ES" dirty="0" smtClean="0"/>
              <a:t>-Wallis </a:t>
            </a:r>
            <a:r>
              <a:rPr lang="es-ES" dirty="0" smtClean="0">
                <a:latin typeface="Times New Roman" panose="02020603050405020304" pitchFamily="18" charset="0"/>
                <a:cs typeface="Times New Roman" panose="02020603050405020304" pitchFamily="18" charset="0"/>
              </a:rPr>
              <a:t>(0,05)</a:t>
            </a:r>
            <a:endParaRPr lang="es-ES" dirty="0"/>
          </a:p>
        </p:txBody>
      </p:sp>
      <p:sp>
        <p:nvSpPr>
          <p:cNvPr id="49" name="Rectángulo 48"/>
          <p:cNvSpPr/>
          <p:nvPr/>
        </p:nvSpPr>
        <p:spPr>
          <a:xfrm>
            <a:off x="583298" y="5803678"/>
            <a:ext cx="2170787" cy="369332"/>
          </a:xfrm>
          <a:prstGeom prst="rect">
            <a:avLst/>
          </a:prstGeom>
        </p:spPr>
        <p:txBody>
          <a:bodyPr wrap="none">
            <a:spAutoFit/>
          </a:bodyPr>
          <a:lstStyle/>
          <a:p>
            <a:r>
              <a:rPr lang="es-ES" dirty="0" smtClean="0"/>
              <a:t>OriginPro8 - </a:t>
            </a:r>
            <a:r>
              <a:rPr lang="es-ES" dirty="0" err="1" smtClean="0"/>
              <a:t>Infostat</a:t>
            </a:r>
            <a:endParaRPr lang="es-ES" dirty="0"/>
          </a:p>
        </p:txBody>
      </p:sp>
    </p:spTree>
    <p:extLst>
      <p:ext uri="{BB962C8B-B14F-4D97-AF65-F5344CB8AC3E}">
        <p14:creationId xmlns:p14="http://schemas.microsoft.com/office/powerpoint/2010/main" val="187470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noGrp="1"/>
          </p:cNvSpPr>
          <p:nvPr>
            <p:ph type="title"/>
          </p:nvPr>
        </p:nvSpPr>
        <p:spPr>
          <a:xfrm>
            <a:off x="2828" y="81753"/>
            <a:ext cx="5579119"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RESULTADOS Y DISCUSIÓN</a:t>
            </a:r>
          </a:p>
        </p:txBody>
      </p:sp>
      <p:sp>
        <p:nvSpPr>
          <p:cNvPr id="5" name="Rectángulo 4"/>
          <p:cNvSpPr/>
          <p:nvPr/>
        </p:nvSpPr>
        <p:spPr>
          <a:xfrm>
            <a:off x="347403" y="688132"/>
            <a:ext cx="443743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Caracterización morfológica de los aislados</a:t>
            </a:r>
          </a:p>
        </p:txBody>
      </p:sp>
      <p:pic>
        <p:nvPicPr>
          <p:cNvPr id="8" name="Imagen 7"/>
          <p:cNvPicPr>
            <a:picLocks noChangeAspect="1"/>
          </p:cNvPicPr>
          <p:nvPr/>
        </p:nvPicPr>
        <p:blipFill>
          <a:blip r:embed="rId3"/>
          <a:stretch>
            <a:fillRect/>
          </a:stretch>
        </p:blipFill>
        <p:spPr>
          <a:xfrm>
            <a:off x="538886" y="1235120"/>
            <a:ext cx="2376720" cy="2132905"/>
          </a:xfrm>
          <a:prstGeom prst="rect">
            <a:avLst/>
          </a:prstGeom>
        </p:spPr>
      </p:pic>
      <p:pic>
        <p:nvPicPr>
          <p:cNvPr id="16" name="Imagen 15"/>
          <p:cNvPicPr>
            <a:picLocks noChangeAspect="1"/>
          </p:cNvPicPr>
          <p:nvPr/>
        </p:nvPicPr>
        <p:blipFill>
          <a:blip r:embed="rId4"/>
          <a:stretch>
            <a:fillRect/>
          </a:stretch>
        </p:blipFill>
        <p:spPr>
          <a:xfrm>
            <a:off x="498318" y="3683041"/>
            <a:ext cx="2437007" cy="2127517"/>
          </a:xfrm>
          <a:prstGeom prst="rect">
            <a:avLst/>
          </a:prstGeom>
        </p:spPr>
      </p:pic>
      <p:sp>
        <p:nvSpPr>
          <p:cNvPr id="18" name="Rectángulo 17"/>
          <p:cNvSpPr/>
          <p:nvPr/>
        </p:nvSpPr>
        <p:spPr>
          <a:xfrm>
            <a:off x="498318" y="5894741"/>
            <a:ext cx="1995512" cy="461665"/>
          </a:xfrm>
          <a:prstGeom prst="rect">
            <a:avLst/>
          </a:prstGeom>
        </p:spPr>
        <p:txBody>
          <a:bodyPr wrap="square">
            <a:spAutoFit/>
          </a:bodyPr>
          <a:lstStyle/>
          <a:p>
            <a:r>
              <a:rPr lang="es-ES" sz="1200" i="1" dirty="0" smtClean="0"/>
              <a:t>I. </a:t>
            </a:r>
            <a:r>
              <a:rPr lang="es-ES" sz="1200" i="1" dirty="0"/>
              <a:t>Robusta de 25 </a:t>
            </a:r>
            <a:r>
              <a:rPr lang="es-ES" sz="1200" i="1" dirty="0" smtClean="0"/>
              <a:t>días en PDA</a:t>
            </a:r>
            <a:endParaRPr lang="es-ES" sz="1200" dirty="0"/>
          </a:p>
          <a:p>
            <a:endParaRPr lang="es-ES" sz="1200" dirty="0"/>
          </a:p>
        </p:txBody>
      </p:sp>
      <p:pic>
        <p:nvPicPr>
          <p:cNvPr id="19" name="Imagen 18"/>
          <p:cNvPicPr>
            <a:picLocks noChangeAspect="1"/>
          </p:cNvPicPr>
          <p:nvPr/>
        </p:nvPicPr>
        <p:blipFill>
          <a:blip r:embed="rId5"/>
          <a:stretch>
            <a:fillRect/>
          </a:stretch>
        </p:blipFill>
        <p:spPr>
          <a:xfrm>
            <a:off x="3179973" y="1211459"/>
            <a:ext cx="2196313" cy="2046584"/>
          </a:xfrm>
          <a:prstGeom prst="rect">
            <a:avLst/>
          </a:prstGeom>
        </p:spPr>
      </p:pic>
      <p:pic>
        <p:nvPicPr>
          <p:cNvPr id="20" name="Imagen 19"/>
          <p:cNvPicPr>
            <a:picLocks noChangeAspect="1"/>
          </p:cNvPicPr>
          <p:nvPr/>
        </p:nvPicPr>
        <p:blipFill>
          <a:blip r:embed="rId6"/>
          <a:stretch>
            <a:fillRect/>
          </a:stretch>
        </p:blipFill>
        <p:spPr>
          <a:xfrm>
            <a:off x="3179973" y="3636130"/>
            <a:ext cx="2196313" cy="2174429"/>
          </a:xfrm>
          <a:prstGeom prst="rect">
            <a:avLst/>
          </a:prstGeom>
        </p:spPr>
      </p:pic>
      <p:sp>
        <p:nvSpPr>
          <p:cNvPr id="22" name="Rectángulo 21"/>
          <p:cNvSpPr/>
          <p:nvPr/>
        </p:nvSpPr>
        <p:spPr>
          <a:xfrm>
            <a:off x="3179973" y="5823114"/>
            <a:ext cx="1800200" cy="646331"/>
          </a:xfrm>
          <a:prstGeom prst="rect">
            <a:avLst/>
          </a:prstGeom>
        </p:spPr>
        <p:txBody>
          <a:bodyPr wrap="square">
            <a:spAutoFit/>
          </a:bodyPr>
          <a:lstStyle/>
          <a:p>
            <a:r>
              <a:rPr lang="es-ES" sz="1200" i="1" dirty="0" smtClean="0"/>
              <a:t>I. </a:t>
            </a:r>
            <a:r>
              <a:rPr lang="es-ES" sz="1200" i="1" dirty="0"/>
              <a:t>Venezuelensis de 25 </a:t>
            </a:r>
            <a:r>
              <a:rPr lang="es-ES" sz="1200" i="1" dirty="0" smtClean="0"/>
              <a:t>días, en PDA</a:t>
            </a:r>
            <a:endParaRPr lang="es-ES" sz="1200" dirty="0"/>
          </a:p>
          <a:p>
            <a:endParaRPr lang="es-ES" sz="1200" dirty="0"/>
          </a:p>
        </p:txBody>
      </p:sp>
      <p:sp>
        <p:nvSpPr>
          <p:cNvPr id="24" name="Rectángulo 23"/>
          <p:cNvSpPr/>
          <p:nvPr/>
        </p:nvSpPr>
        <p:spPr>
          <a:xfrm>
            <a:off x="3179973" y="3270448"/>
            <a:ext cx="2646622" cy="461665"/>
          </a:xfrm>
          <a:prstGeom prst="rect">
            <a:avLst/>
          </a:prstGeom>
        </p:spPr>
        <p:txBody>
          <a:bodyPr wrap="square">
            <a:spAutoFit/>
          </a:bodyPr>
          <a:lstStyle/>
          <a:p>
            <a:r>
              <a:rPr lang="es-ES" sz="1200" i="1" dirty="0" smtClean="0"/>
              <a:t>I. vredenhoekensis </a:t>
            </a:r>
            <a:r>
              <a:rPr lang="es-ES" sz="1200" i="1" dirty="0"/>
              <a:t>de 25 </a:t>
            </a:r>
            <a:r>
              <a:rPr lang="es-ES" sz="1200" i="1" dirty="0" smtClean="0"/>
              <a:t>días en PDA</a:t>
            </a:r>
            <a:endParaRPr lang="es-ES" sz="1200" dirty="0"/>
          </a:p>
          <a:p>
            <a:endParaRPr lang="es-ES" sz="1200" dirty="0"/>
          </a:p>
        </p:txBody>
      </p:sp>
      <p:sp>
        <p:nvSpPr>
          <p:cNvPr id="12" name="Rectángulo 11"/>
          <p:cNvSpPr/>
          <p:nvPr/>
        </p:nvSpPr>
        <p:spPr>
          <a:xfrm>
            <a:off x="539552" y="3362782"/>
            <a:ext cx="2340155" cy="276999"/>
          </a:xfrm>
          <a:prstGeom prst="rect">
            <a:avLst/>
          </a:prstGeom>
        </p:spPr>
        <p:txBody>
          <a:bodyPr wrap="square">
            <a:spAutoFit/>
          </a:bodyPr>
          <a:lstStyle/>
          <a:p>
            <a:r>
              <a:rPr lang="es-ES" sz="1200" i="1" dirty="0" smtClean="0"/>
              <a:t>D. Torresensis de 25 días en PDA</a:t>
            </a:r>
            <a:endParaRPr lang="es-ES" sz="1200" dirty="0"/>
          </a:p>
        </p:txBody>
      </p:sp>
      <p:sp>
        <p:nvSpPr>
          <p:cNvPr id="2" name="Rectángulo 1"/>
          <p:cNvSpPr/>
          <p:nvPr/>
        </p:nvSpPr>
        <p:spPr>
          <a:xfrm>
            <a:off x="5940152" y="2708920"/>
            <a:ext cx="2435282" cy="369332"/>
          </a:xfrm>
          <a:prstGeom prst="rect">
            <a:avLst/>
          </a:prstGeom>
        </p:spPr>
        <p:txBody>
          <a:bodyPr wrap="none">
            <a:spAutoFit/>
          </a:bodyPr>
          <a:lstStyle/>
          <a:p>
            <a:r>
              <a:rPr lang="es-EC" sz="1400" dirty="0">
                <a:ea typeface="Calibri" panose="020F0502020204030204" pitchFamily="34" charset="0"/>
              </a:rPr>
              <a:t>Cabral y colaboradores </a:t>
            </a:r>
            <a:r>
              <a:rPr lang="es-ES" sz="1400" dirty="0">
                <a:ea typeface="Calibri" panose="020F0502020204030204" pitchFamily="34" charset="0"/>
              </a:rPr>
              <a:t>(2012</a:t>
            </a:r>
            <a:r>
              <a:rPr lang="es-ES" dirty="0">
                <a:ea typeface="Calibri" panose="020F0502020204030204" pitchFamily="34" charset="0"/>
              </a:rPr>
              <a:t>)</a:t>
            </a:r>
            <a:endParaRPr lang="es-ES" dirty="0"/>
          </a:p>
        </p:txBody>
      </p:sp>
      <p:sp>
        <p:nvSpPr>
          <p:cNvPr id="7" name="Rectángulo 6"/>
          <p:cNvSpPr/>
          <p:nvPr/>
        </p:nvSpPr>
        <p:spPr>
          <a:xfrm>
            <a:off x="5940152" y="1865419"/>
            <a:ext cx="2643503" cy="738664"/>
          </a:xfrm>
          <a:prstGeom prst="rect">
            <a:avLst/>
          </a:prstGeom>
        </p:spPr>
        <p:txBody>
          <a:bodyPr wrap="square">
            <a:spAutoFit/>
          </a:bodyPr>
          <a:lstStyle/>
          <a:p>
            <a:pPr algn="just"/>
            <a:r>
              <a:rPr lang="es-ES" sz="1400" dirty="0" smtClean="0"/>
              <a:t>Colonias: algodonosas </a:t>
            </a:r>
            <a:r>
              <a:rPr lang="es-ES" sz="1400" dirty="0"/>
              <a:t>de coloración café claro hasta el marrón</a:t>
            </a:r>
          </a:p>
        </p:txBody>
      </p:sp>
      <p:sp>
        <p:nvSpPr>
          <p:cNvPr id="11" name="Rectángulo 10"/>
          <p:cNvSpPr/>
          <p:nvPr/>
        </p:nvSpPr>
        <p:spPr>
          <a:xfrm>
            <a:off x="6372200" y="4581128"/>
            <a:ext cx="2482821" cy="584775"/>
          </a:xfrm>
          <a:prstGeom prst="rect">
            <a:avLst/>
          </a:prstGeom>
        </p:spPr>
        <p:txBody>
          <a:bodyPr wrap="square">
            <a:spAutoFit/>
          </a:bodyPr>
          <a:lstStyle/>
          <a:p>
            <a:r>
              <a:rPr lang="es-ES" sz="1600" dirty="0" smtClean="0"/>
              <a:t>Temperatura 20- 25 </a:t>
            </a:r>
            <a:r>
              <a:rPr lang="es-ES" sz="1600" dirty="0"/>
              <a:t>°</a:t>
            </a:r>
            <a:r>
              <a:rPr lang="es-ES" sz="1600" dirty="0" smtClean="0"/>
              <a:t>C</a:t>
            </a:r>
          </a:p>
          <a:p>
            <a:endParaRPr lang="es-ES" sz="1600" dirty="0"/>
          </a:p>
        </p:txBody>
      </p:sp>
      <p:sp>
        <p:nvSpPr>
          <p:cNvPr id="14" name="Rectángulo 13"/>
          <p:cNvSpPr/>
          <p:nvPr/>
        </p:nvSpPr>
        <p:spPr>
          <a:xfrm>
            <a:off x="5726872" y="4106959"/>
            <a:ext cx="2892138" cy="338554"/>
          </a:xfrm>
          <a:prstGeom prst="rect">
            <a:avLst/>
          </a:prstGeom>
        </p:spPr>
        <p:txBody>
          <a:bodyPr wrap="none">
            <a:spAutoFit/>
          </a:bodyPr>
          <a:lstStyle/>
          <a:p>
            <a:r>
              <a:rPr lang="es-ES" sz="1600" dirty="0" err="1"/>
              <a:t>Halleen</a:t>
            </a:r>
            <a:r>
              <a:rPr lang="es-ES" sz="1600" dirty="0"/>
              <a:t> </a:t>
            </a:r>
            <a:r>
              <a:rPr lang="es-ES" sz="1600" dirty="0" smtClean="0"/>
              <a:t>y colaboradores (2006</a:t>
            </a:r>
            <a:r>
              <a:rPr lang="es-ES" sz="1600" dirty="0"/>
              <a:t>)</a:t>
            </a:r>
            <a:endParaRPr lang="es-ES" dirty="0"/>
          </a:p>
        </p:txBody>
      </p:sp>
    </p:spTree>
    <p:extLst>
      <p:ext uri="{BB962C8B-B14F-4D97-AF65-F5344CB8AC3E}">
        <p14:creationId xmlns:p14="http://schemas.microsoft.com/office/powerpoint/2010/main" val="4182494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512" y="188640"/>
            <a:ext cx="2854628" cy="369332"/>
          </a:xfrm>
          <a:prstGeom prst="rect">
            <a:avLst/>
          </a:prstGeom>
        </p:spPr>
        <p:txBody>
          <a:bodyPr wrap="none">
            <a:spAutoFit/>
          </a:bodyPr>
          <a:lstStyle/>
          <a:p>
            <a:r>
              <a:rPr lang="es-EC" b="1" dirty="0">
                <a:solidFill>
                  <a:srgbClr val="C00000"/>
                </a:solidFill>
                <a:effectLst>
                  <a:outerShdw blurRad="38100" dist="38100" dir="2700000" algn="tl">
                    <a:srgbClr val="000000">
                      <a:alpha val="43137"/>
                    </a:srgbClr>
                  </a:outerShdw>
                </a:effectLst>
              </a:rPr>
              <a:t>RESULTADOS Y DISCUSIÓN</a:t>
            </a:r>
            <a:endParaRPr lang="es-ES" dirty="0"/>
          </a:p>
        </p:txBody>
      </p:sp>
      <p:sp>
        <p:nvSpPr>
          <p:cNvPr id="4" name="Rectángulo 3"/>
          <p:cNvSpPr/>
          <p:nvPr/>
        </p:nvSpPr>
        <p:spPr>
          <a:xfrm>
            <a:off x="199976" y="500527"/>
            <a:ext cx="443743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Caracterización morfológica de los aislados</a:t>
            </a:r>
          </a:p>
        </p:txBody>
      </p:sp>
      <p:pic>
        <p:nvPicPr>
          <p:cNvPr id="5" name="Imagen 4"/>
          <p:cNvPicPr>
            <a:picLocks noChangeAspect="1"/>
          </p:cNvPicPr>
          <p:nvPr/>
        </p:nvPicPr>
        <p:blipFill>
          <a:blip r:embed="rId3"/>
          <a:stretch>
            <a:fillRect/>
          </a:stretch>
        </p:blipFill>
        <p:spPr>
          <a:xfrm>
            <a:off x="539934" y="993633"/>
            <a:ext cx="3754410" cy="3161574"/>
          </a:xfrm>
          <a:prstGeom prst="rect">
            <a:avLst/>
          </a:prstGeom>
        </p:spPr>
      </p:pic>
      <p:pic>
        <p:nvPicPr>
          <p:cNvPr id="6" name="Imagen 5"/>
          <p:cNvPicPr>
            <a:picLocks noChangeAspect="1"/>
          </p:cNvPicPr>
          <p:nvPr/>
        </p:nvPicPr>
        <p:blipFill>
          <a:blip r:embed="rId4"/>
          <a:stretch>
            <a:fillRect/>
          </a:stretch>
        </p:blipFill>
        <p:spPr>
          <a:xfrm>
            <a:off x="4699427" y="1049006"/>
            <a:ext cx="3974628" cy="3172082"/>
          </a:xfrm>
          <a:prstGeom prst="rect">
            <a:avLst/>
          </a:prstGeom>
        </p:spPr>
      </p:pic>
      <p:sp>
        <p:nvSpPr>
          <p:cNvPr id="8" name="CuadroTexto 7"/>
          <p:cNvSpPr txBox="1"/>
          <p:nvPr/>
        </p:nvSpPr>
        <p:spPr>
          <a:xfrm>
            <a:off x="5179059" y="471183"/>
            <a:ext cx="182673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i="1" dirty="0" smtClean="0"/>
              <a:t>D. torresensis</a:t>
            </a:r>
            <a:endParaRPr lang="es-ES" i="1" dirty="0"/>
          </a:p>
        </p:txBody>
      </p:sp>
      <p:sp>
        <p:nvSpPr>
          <p:cNvPr id="13" name="Rectángulo 12"/>
          <p:cNvSpPr/>
          <p:nvPr/>
        </p:nvSpPr>
        <p:spPr>
          <a:xfrm>
            <a:off x="867644" y="5843475"/>
            <a:ext cx="1619354" cy="369332"/>
          </a:xfrm>
          <a:prstGeom prst="rect">
            <a:avLst/>
          </a:prstGeom>
        </p:spPr>
        <p:txBody>
          <a:bodyPr wrap="none">
            <a:spAutoFit/>
          </a:bodyPr>
          <a:lstStyle/>
          <a:p>
            <a:r>
              <a:rPr lang="es-ES" dirty="0" err="1"/>
              <a:t>Himedia</a:t>
            </a:r>
            <a:r>
              <a:rPr lang="es-ES" dirty="0"/>
              <a:t> (2017)</a:t>
            </a:r>
          </a:p>
        </p:txBody>
      </p:sp>
      <p:sp>
        <p:nvSpPr>
          <p:cNvPr id="15" name="Rectángulo 14"/>
          <p:cNvSpPr/>
          <p:nvPr/>
        </p:nvSpPr>
        <p:spPr>
          <a:xfrm>
            <a:off x="553779" y="4876790"/>
            <a:ext cx="4572000" cy="338554"/>
          </a:xfrm>
          <a:prstGeom prst="rect">
            <a:avLst/>
          </a:prstGeom>
        </p:spPr>
        <p:txBody>
          <a:bodyPr>
            <a:spAutoFit/>
          </a:bodyPr>
          <a:lstStyle/>
          <a:p>
            <a:r>
              <a:rPr lang="es-ES" sz="1600" dirty="0" smtClean="0"/>
              <a:t>Ácido láctico: conservación</a:t>
            </a:r>
            <a:endParaRPr lang="es-ES" dirty="0"/>
          </a:p>
        </p:txBody>
      </p:sp>
      <p:sp>
        <p:nvSpPr>
          <p:cNvPr id="17" name="Rectángulo 16"/>
          <p:cNvSpPr/>
          <p:nvPr/>
        </p:nvSpPr>
        <p:spPr>
          <a:xfrm>
            <a:off x="541603" y="5117209"/>
            <a:ext cx="4572000" cy="338554"/>
          </a:xfrm>
          <a:prstGeom prst="rect">
            <a:avLst/>
          </a:prstGeom>
        </p:spPr>
        <p:txBody>
          <a:bodyPr>
            <a:spAutoFit/>
          </a:bodyPr>
          <a:lstStyle/>
          <a:p>
            <a:r>
              <a:rPr lang="es-ES" sz="1600" dirty="0" smtClean="0"/>
              <a:t>Fenol: evita </a:t>
            </a:r>
            <a:r>
              <a:rPr lang="es-ES" sz="1600" dirty="0"/>
              <a:t>la lisis</a:t>
            </a:r>
            <a:endParaRPr lang="es-ES" dirty="0"/>
          </a:p>
        </p:txBody>
      </p:sp>
      <p:sp>
        <p:nvSpPr>
          <p:cNvPr id="19" name="Rectángulo 18"/>
          <p:cNvSpPr/>
          <p:nvPr/>
        </p:nvSpPr>
        <p:spPr>
          <a:xfrm>
            <a:off x="541603" y="5424721"/>
            <a:ext cx="2893741" cy="338554"/>
          </a:xfrm>
          <a:prstGeom prst="rect">
            <a:avLst/>
          </a:prstGeom>
        </p:spPr>
        <p:txBody>
          <a:bodyPr wrap="none">
            <a:spAutoFit/>
          </a:bodyPr>
          <a:lstStyle/>
          <a:p>
            <a:r>
              <a:rPr lang="es-ES" sz="1600" dirty="0" smtClean="0"/>
              <a:t>Azul de algodón: tiñe </a:t>
            </a:r>
            <a:r>
              <a:rPr lang="es-ES" sz="1600" dirty="0"/>
              <a:t>la quitina </a:t>
            </a:r>
          </a:p>
        </p:txBody>
      </p:sp>
      <p:sp>
        <p:nvSpPr>
          <p:cNvPr id="21" name="Rectángulo 20"/>
          <p:cNvSpPr/>
          <p:nvPr/>
        </p:nvSpPr>
        <p:spPr>
          <a:xfrm>
            <a:off x="360040" y="4395626"/>
            <a:ext cx="4572000" cy="338554"/>
          </a:xfrm>
          <a:prstGeom prst="rect">
            <a:avLst/>
          </a:prstGeom>
        </p:spPr>
        <p:txBody>
          <a:bodyPr>
            <a:spAutoFit/>
          </a:bodyPr>
          <a:lstStyle/>
          <a:p>
            <a:r>
              <a:rPr lang="es-ES" sz="1600" dirty="0"/>
              <a:t>Macro y </a:t>
            </a:r>
            <a:r>
              <a:rPr lang="es-ES" sz="1600" dirty="0" smtClean="0"/>
              <a:t>microconidias: azul </a:t>
            </a:r>
            <a:r>
              <a:rPr lang="es-ES" sz="1600" dirty="0"/>
              <a:t>de </a:t>
            </a:r>
            <a:r>
              <a:rPr lang="es-ES" sz="1600" dirty="0" smtClean="0"/>
              <a:t>lactofenol 40X </a:t>
            </a:r>
            <a:endParaRPr lang="es-ES" sz="1600" dirty="0"/>
          </a:p>
        </p:txBody>
      </p:sp>
      <p:sp>
        <p:nvSpPr>
          <p:cNvPr id="25" name="Rectángulo 24"/>
          <p:cNvSpPr/>
          <p:nvPr/>
        </p:nvSpPr>
        <p:spPr>
          <a:xfrm>
            <a:off x="5148064" y="5843475"/>
            <a:ext cx="1587294" cy="338554"/>
          </a:xfrm>
          <a:prstGeom prst="rect">
            <a:avLst/>
          </a:prstGeom>
        </p:spPr>
        <p:txBody>
          <a:bodyPr wrap="none">
            <a:spAutoFit/>
          </a:bodyPr>
          <a:lstStyle/>
          <a:p>
            <a:r>
              <a:rPr lang="es-ES" sz="1600" dirty="0" smtClean="0"/>
              <a:t>(</a:t>
            </a:r>
            <a:r>
              <a:rPr lang="es-ES" sz="1600" dirty="0" err="1" smtClean="0"/>
              <a:t>Lombard</a:t>
            </a:r>
            <a:r>
              <a:rPr lang="es-ES" sz="1600" dirty="0" smtClean="0"/>
              <a:t> ,2013</a:t>
            </a:r>
            <a:r>
              <a:rPr lang="es-ES" sz="1600" dirty="0"/>
              <a:t>)</a:t>
            </a:r>
          </a:p>
        </p:txBody>
      </p:sp>
      <p:sp>
        <p:nvSpPr>
          <p:cNvPr id="27" name="Rectángulo 26"/>
          <p:cNvSpPr/>
          <p:nvPr/>
        </p:nvSpPr>
        <p:spPr>
          <a:xfrm>
            <a:off x="5609009" y="4725803"/>
            <a:ext cx="3534991" cy="369332"/>
          </a:xfrm>
          <a:prstGeom prst="rect">
            <a:avLst/>
          </a:prstGeom>
        </p:spPr>
        <p:txBody>
          <a:bodyPr wrap="square">
            <a:spAutoFit/>
          </a:bodyPr>
          <a:lstStyle/>
          <a:p>
            <a:r>
              <a:rPr lang="es-ES" dirty="0" smtClean="0"/>
              <a:t>Conidióforos</a:t>
            </a:r>
            <a:endParaRPr lang="es-ES" dirty="0"/>
          </a:p>
        </p:txBody>
      </p:sp>
    </p:spTree>
    <p:extLst>
      <p:ext uri="{BB962C8B-B14F-4D97-AF65-F5344CB8AC3E}">
        <p14:creationId xmlns:p14="http://schemas.microsoft.com/office/powerpoint/2010/main" val="1212473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512" y="188640"/>
            <a:ext cx="2854628" cy="369332"/>
          </a:xfrm>
          <a:prstGeom prst="rect">
            <a:avLst/>
          </a:prstGeom>
        </p:spPr>
        <p:txBody>
          <a:bodyPr wrap="none">
            <a:spAutoFit/>
          </a:bodyPr>
          <a:lstStyle/>
          <a:p>
            <a:r>
              <a:rPr lang="es-EC" b="1" dirty="0">
                <a:solidFill>
                  <a:srgbClr val="C00000"/>
                </a:solidFill>
                <a:effectLst>
                  <a:outerShdw blurRad="38100" dist="38100" dir="2700000" algn="tl">
                    <a:srgbClr val="000000">
                      <a:alpha val="43137"/>
                    </a:srgbClr>
                  </a:outerShdw>
                </a:effectLst>
              </a:rPr>
              <a:t>RESULTADOS Y DISCUSIÓN</a:t>
            </a:r>
            <a:endParaRPr lang="es-ES" dirty="0"/>
          </a:p>
        </p:txBody>
      </p:sp>
      <p:pic>
        <p:nvPicPr>
          <p:cNvPr id="4" name="Imagen 3"/>
          <p:cNvPicPr>
            <a:picLocks noChangeAspect="1"/>
          </p:cNvPicPr>
          <p:nvPr/>
        </p:nvPicPr>
        <p:blipFill>
          <a:blip r:embed="rId3"/>
          <a:stretch>
            <a:fillRect/>
          </a:stretch>
        </p:blipFill>
        <p:spPr>
          <a:xfrm>
            <a:off x="284800" y="1259468"/>
            <a:ext cx="4332145" cy="3640470"/>
          </a:xfrm>
          <a:prstGeom prst="rect">
            <a:avLst/>
          </a:prstGeom>
        </p:spPr>
      </p:pic>
      <p:sp>
        <p:nvSpPr>
          <p:cNvPr id="5" name="Rectángulo 4"/>
          <p:cNvSpPr/>
          <p:nvPr/>
        </p:nvSpPr>
        <p:spPr>
          <a:xfrm>
            <a:off x="395536" y="539388"/>
            <a:ext cx="443743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Caracterización morfológica de los aislados</a:t>
            </a:r>
          </a:p>
        </p:txBody>
      </p:sp>
      <p:pic>
        <p:nvPicPr>
          <p:cNvPr id="9" name="Imagen 8"/>
          <p:cNvPicPr>
            <a:picLocks noChangeAspect="1"/>
          </p:cNvPicPr>
          <p:nvPr/>
        </p:nvPicPr>
        <p:blipFill>
          <a:blip r:embed="rId4"/>
          <a:stretch>
            <a:fillRect/>
          </a:stretch>
        </p:blipFill>
        <p:spPr>
          <a:xfrm>
            <a:off x="4530609" y="1261850"/>
            <a:ext cx="4129498" cy="3638088"/>
          </a:xfrm>
          <a:prstGeom prst="rect">
            <a:avLst/>
          </a:prstGeom>
        </p:spPr>
      </p:pic>
      <p:sp>
        <p:nvSpPr>
          <p:cNvPr id="10" name="CuadroTexto 9"/>
          <p:cNvSpPr txBox="1"/>
          <p:nvPr/>
        </p:nvSpPr>
        <p:spPr>
          <a:xfrm>
            <a:off x="5374386" y="533344"/>
            <a:ext cx="182673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i="1" dirty="0" smtClean="0"/>
              <a:t>I. robusta</a:t>
            </a:r>
            <a:endParaRPr lang="es-ES" i="1" dirty="0"/>
          </a:p>
        </p:txBody>
      </p:sp>
      <p:sp>
        <p:nvSpPr>
          <p:cNvPr id="6" name="Rectángulo 5"/>
          <p:cNvSpPr/>
          <p:nvPr/>
        </p:nvSpPr>
        <p:spPr>
          <a:xfrm>
            <a:off x="5596349" y="5589240"/>
            <a:ext cx="3209533" cy="369332"/>
          </a:xfrm>
          <a:prstGeom prst="rect">
            <a:avLst/>
          </a:prstGeom>
        </p:spPr>
        <p:txBody>
          <a:bodyPr wrap="none">
            <a:spAutoFit/>
          </a:bodyPr>
          <a:lstStyle/>
          <a:p>
            <a:r>
              <a:rPr lang="es-ES" dirty="0" err="1" smtClean="0"/>
              <a:t>Chaverri</a:t>
            </a:r>
            <a:r>
              <a:rPr lang="es-ES" dirty="0" smtClean="0"/>
              <a:t> y colaboradores (2011)</a:t>
            </a:r>
            <a:endParaRPr lang="es-ES" dirty="0"/>
          </a:p>
        </p:txBody>
      </p:sp>
      <p:sp>
        <p:nvSpPr>
          <p:cNvPr id="11" name="Rectángulo 10"/>
          <p:cNvSpPr/>
          <p:nvPr/>
        </p:nvSpPr>
        <p:spPr>
          <a:xfrm>
            <a:off x="5379322" y="5081409"/>
            <a:ext cx="4572000" cy="338554"/>
          </a:xfrm>
          <a:prstGeom prst="rect">
            <a:avLst/>
          </a:prstGeom>
        </p:spPr>
        <p:txBody>
          <a:bodyPr>
            <a:spAutoFit/>
          </a:bodyPr>
          <a:lstStyle/>
          <a:p>
            <a:r>
              <a:rPr lang="es-ES" sz="1600" dirty="0" smtClean="0"/>
              <a:t>Clamidosporas de </a:t>
            </a:r>
            <a:r>
              <a:rPr lang="es-ES" sz="1600" dirty="0"/>
              <a:t>forma </a:t>
            </a:r>
            <a:r>
              <a:rPr lang="es-ES" sz="1600" dirty="0" smtClean="0"/>
              <a:t>globosa</a:t>
            </a:r>
            <a:endParaRPr lang="es-ES" sz="1600" dirty="0"/>
          </a:p>
        </p:txBody>
      </p:sp>
      <p:sp>
        <p:nvSpPr>
          <p:cNvPr id="13" name="Rectángulo 12"/>
          <p:cNvSpPr/>
          <p:nvPr/>
        </p:nvSpPr>
        <p:spPr>
          <a:xfrm>
            <a:off x="581799" y="5250686"/>
            <a:ext cx="4600940" cy="338554"/>
          </a:xfrm>
          <a:prstGeom prst="rect">
            <a:avLst/>
          </a:prstGeom>
        </p:spPr>
        <p:txBody>
          <a:bodyPr wrap="none">
            <a:spAutoFit/>
          </a:bodyPr>
          <a:lstStyle/>
          <a:p>
            <a:r>
              <a:rPr lang="es-ES" sz="1600" dirty="0"/>
              <a:t>Macro y microconidias con azul de </a:t>
            </a:r>
            <a:r>
              <a:rPr lang="es-ES" sz="1600" dirty="0" smtClean="0"/>
              <a:t>lactofenol, 40 X.</a:t>
            </a:r>
            <a:endParaRPr lang="es-ES" sz="1600" dirty="0"/>
          </a:p>
        </p:txBody>
      </p:sp>
    </p:spTree>
    <p:extLst>
      <p:ext uri="{BB962C8B-B14F-4D97-AF65-F5344CB8AC3E}">
        <p14:creationId xmlns:p14="http://schemas.microsoft.com/office/powerpoint/2010/main" val="2518088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512" y="188640"/>
            <a:ext cx="2854628" cy="369332"/>
          </a:xfrm>
          <a:prstGeom prst="rect">
            <a:avLst/>
          </a:prstGeom>
        </p:spPr>
        <p:txBody>
          <a:bodyPr wrap="none">
            <a:spAutoFit/>
          </a:bodyPr>
          <a:lstStyle/>
          <a:p>
            <a:r>
              <a:rPr lang="es-EC" b="1" dirty="0">
                <a:solidFill>
                  <a:srgbClr val="C00000"/>
                </a:solidFill>
                <a:effectLst>
                  <a:outerShdw blurRad="38100" dist="38100" dir="2700000" algn="tl">
                    <a:srgbClr val="000000">
                      <a:alpha val="43137"/>
                    </a:srgbClr>
                  </a:outerShdw>
                </a:effectLst>
              </a:rPr>
              <a:t>RESULTADOS Y DISCUSIÓN</a:t>
            </a:r>
            <a:endParaRPr lang="es-ES" dirty="0"/>
          </a:p>
        </p:txBody>
      </p:sp>
      <p:sp>
        <p:nvSpPr>
          <p:cNvPr id="4" name="Rectángulo 3"/>
          <p:cNvSpPr/>
          <p:nvPr/>
        </p:nvSpPr>
        <p:spPr>
          <a:xfrm>
            <a:off x="278583" y="611396"/>
            <a:ext cx="443743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Caracterización morfológica de los aislados</a:t>
            </a:r>
          </a:p>
        </p:txBody>
      </p:sp>
      <p:sp>
        <p:nvSpPr>
          <p:cNvPr id="6" name="Rectángulo 5"/>
          <p:cNvSpPr/>
          <p:nvPr/>
        </p:nvSpPr>
        <p:spPr>
          <a:xfrm>
            <a:off x="5025943" y="611396"/>
            <a:ext cx="192232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i="1" dirty="0" smtClean="0"/>
              <a:t>I. </a:t>
            </a:r>
            <a:r>
              <a:rPr lang="es-ES" i="1" dirty="0"/>
              <a:t>vredenhoekensis</a:t>
            </a:r>
          </a:p>
        </p:txBody>
      </p:sp>
      <p:pic>
        <p:nvPicPr>
          <p:cNvPr id="7" name="Imagen 6"/>
          <p:cNvPicPr>
            <a:picLocks noChangeAspect="1"/>
          </p:cNvPicPr>
          <p:nvPr/>
        </p:nvPicPr>
        <p:blipFill>
          <a:blip r:embed="rId3"/>
          <a:stretch>
            <a:fillRect/>
          </a:stretch>
        </p:blipFill>
        <p:spPr>
          <a:xfrm>
            <a:off x="355178" y="1165797"/>
            <a:ext cx="4360838" cy="3681314"/>
          </a:xfrm>
          <a:prstGeom prst="rect">
            <a:avLst/>
          </a:prstGeom>
        </p:spPr>
      </p:pic>
      <p:pic>
        <p:nvPicPr>
          <p:cNvPr id="9" name="Imagen 8"/>
          <p:cNvPicPr>
            <a:picLocks noChangeAspect="1"/>
          </p:cNvPicPr>
          <p:nvPr/>
        </p:nvPicPr>
        <p:blipFill>
          <a:blip r:embed="rId4"/>
          <a:stretch>
            <a:fillRect/>
          </a:stretch>
        </p:blipFill>
        <p:spPr>
          <a:xfrm>
            <a:off x="4735905" y="1165797"/>
            <a:ext cx="4209978" cy="3629152"/>
          </a:xfrm>
          <a:prstGeom prst="rect">
            <a:avLst/>
          </a:prstGeom>
        </p:spPr>
      </p:pic>
      <p:sp>
        <p:nvSpPr>
          <p:cNvPr id="5" name="Rectángulo 4"/>
          <p:cNvSpPr/>
          <p:nvPr/>
        </p:nvSpPr>
        <p:spPr>
          <a:xfrm>
            <a:off x="1384014" y="5076473"/>
            <a:ext cx="6664004" cy="584775"/>
          </a:xfrm>
          <a:prstGeom prst="rect">
            <a:avLst/>
          </a:prstGeom>
        </p:spPr>
        <p:txBody>
          <a:bodyPr wrap="none">
            <a:spAutoFit/>
          </a:bodyPr>
          <a:lstStyle/>
          <a:p>
            <a:r>
              <a:rPr lang="es-ES" sz="1600" dirty="0" smtClean="0"/>
              <a:t>(A) Macroconidias con azul de lactofenol . (B) </a:t>
            </a:r>
            <a:r>
              <a:rPr lang="es-ES" sz="1600" dirty="0" err="1"/>
              <a:t>Clamidospora</a:t>
            </a:r>
            <a:r>
              <a:rPr lang="es-ES" sz="1600" dirty="0"/>
              <a:t>: Café a marrón</a:t>
            </a:r>
          </a:p>
          <a:p>
            <a:endParaRPr lang="es-ES" sz="1600" dirty="0"/>
          </a:p>
        </p:txBody>
      </p:sp>
      <p:sp>
        <p:nvSpPr>
          <p:cNvPr id="10" name="CuadroTexto 9"/>
          <p:cNvSpPr txBox="1"/>
          <p:nvPr/>
        </p:nvSpPr>
        <p:spPr>
          <a:xfrm>
            <a:off x="3726925" y="1360879"/>
            <a:ext cx="295825" cy="369332"/>
          </a:xfrm>
          <a:prstGeom prst="rect">
            <a:avLst/>
          </a:prstGeom>
          <a:noFill/>
        </p:spPr>
        <p:txBody>
          <a:bodyPr wrap="square" rtlCol="0">
            <a:spAutoFit/>
          </a:bodyPr>
          <a:lstStyle/>
          <a:p>
            <a:r>
              <a:rPr lang="es-ES" dirty="0" smtClean="0"/>
              <a:t>A</a:t>
            </a:r>
            <a:endParaRPr lang="es-ES" dirty="0"/>
          </a:p>
        </p:txBody>
      </p:sp>
      <p:sp>
        <p:nvSpPr>
          <p:cNvPr id="11" name="CuadroTexto 10"/>
          <p:cNvSpPr txBox="1"/>
          <p:nvPr/>
        </p:nvSpPr>
        <p:spPr>
          <a:xfrm>
            <a:off x="5468259" y="1283335"/>
            <a:ext cx="408331" cy="369332"/>
          </a:xfrm>
          <a:prstGeom prst="rect">
            <a:avLst/>
          </a:prstGeom>
          <a:noFill/>
        </p:spPr>
        <p:txBody>
          <a:bodyPr wrap="square" rtlCol="0">
            <a:spAutoFit/>
          </a:bodyPr>
          <a:lstStyle/>
          <a:p>
            <a:r>
              <a:rPr lang="es-ES" dirty="0" smtClean="0"/>
              <a:t>B</a:t>
            </a:r>
            <a:endParaRPr lang="es-ES" dirty="0"/>
          </a:p>
        </p:txBody>
      </p:sp>
      <p:sp>
        <p:nvSpPr>
          <p:cNvPr id="13" name="Rectángulo 12"/>
          <p:cNvSpPr/>
          <p:nvPr/>
        </p:nvSpPr>
        <p:spPr>
          <a:xfrm>
            <a:off x="5580112" y="5661248"/>
            <a:ext cx="3209533" cy="369332"/>
          </a:xfrm>
          <a:prstGeom prst="rect">
            <a:avLst/>
          </a:prstGeom>
        </p:spPr>
        <p:txBody>
          <a:bodyPr wrap="none">
            <a:spAutoFit/>
          </a:bodyPr>
          <a:lstStyle/>
          <a:p>
            <a:r>
              <a:rPr lang="es-ES" dirty="0" err="1" smtClean="0"/>
              <a:t>Chaverri</a:t>
            </a:r>
            <a:r>
              <a:rPr lang="es-ES" dirty="0" smtClean="0"/>
              <a:t> y colaboradores (2011)</a:t>
            </a:r>
            <a:endParaRPr lang="es-ES" dirty="0"/>
          </a:p>
        </p:txBody>
      </p:sp>
    </p:spTree>
    <p:extLst>
      <p:ext uri="{BB962C8B-B14F-4D97-AF65-F5344CB8AC3E}">
        <p14:creationId xmlns:p14="http://schemas.microsoft.com/office/powerpoint/2010/main" val="2956034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92080" y="611396"/>
            <a:ext cx="163378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i="1" dirty="0" smtClean="0"/>
              <a:t>I. </a:t>
            </a:r>
            <a:r>
              <a:rPr lang="es-ES" i="1" dirty="0"/>
              <a:t>venezuelensis</a:t>
            </a:r>
          </a:p>
        </p:txBody>
      </p:sp>
      <p:sp>
        <p:nvSpPr>
          <p:cNvPr id="5" name="Rectángulo 4"/>
          <p:cNvSpPr/>
          <p:nvPr/>
        </p:nvSpPr>
        <p:spPr>
          <a:xfrm>
            <a:off x="179512" y="188640"/>
            <a:ext cx="2854628" cy="369332"/>
          </a:xfrm>
          <a:prstGeom prst="rect">
            <a:avLst/>
          </a:prstGeom>
        </p:spPr>
        <p:txBody>
          <a:bodyPr wrap="none">
            <a:spAutoFit/>
          </a:bodyPr>
          <a:lstStyle/>
          <a:p>
            <a:r>
              <a:rPr lang="es-EC" b="1" dirty="0">
                <a:solidFill>
                  <a:srgbClr val="C00000"/>
                </a:solidFill>
                <a:effectLst>
                  <a:outerShdw blurRad="38100" dist="38100" dir="2700000" algn="tl">
                    <a:srgbClr val="000000">
                      <a:alpha val="43137"/>
                    </a:srgbClr>
                  </a:outerShdw>
                </a:effectLst>
              </a:rPr>
              <a:t>RESULTADOS Y DISCUSIÓN</a:t>
            </a:r>
            <a:endParaRPr lang="es-ES" dirty="0"/>
          </a:p>
        </p:txBody>
      </p:sp>
      <p:sp>
        <p:nvSpPr>
          <p:cNvPr id="6" name="Rectángulo 5"/>
          <p:cNvSpPr/>
          <p:nvPr/>
        </p:nvSpPr>
        <p:spPr>
          <a:xfrm>
            <a:off x="278583" y="611396"/>
            <a:ext cx="443743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Caracterización morfológica de los aislados</a:t>
            </a:r>
          </a:p>
        </p:txBody>
      </p:sp>
      <p:pic>
        <p:nvPicPr>
          <p:cNvPr id="7" name="Imagen 6"/>
          <p:cNvPicPr>
            <a:picLocks noChangeAspect="1"/>
          </p:cNvPicPr>
          <p:nvPr/>
        </p:nvPicPr>
        <p:blipFill>
          <a:blip r:embed="rId2"/>
          <a:stretch>
            <a:fillRect/>
          </a:stretch>
        </p:blipFill>
        <p:spPr>
          <a:xfrm>
            <a:off x="542093" y="1163465"/>
            <a:ext cx="4176464" cy="3345372"/>
          </a:xfrm>
          <a:prstGeom prst="rect">
            <a:avLst/>
          </a:prstGeom>
        </p:spPr>
      </p:pic>
      <p:pic>
        <p:nvPicPr>
          <p:cNvPr id="8" name="Imagen 7"/>
          <p:cNvPicPr>
            <a:picLocks noChangeAspect="1"/>
          </p:cNvPicPr>
          <p:nvPr/>
        </p:nvPicPr>
        <p:blipFill rotWithShape="1">
          <a:blip r:embed="rId3"/>
          <a:srcRect l="31411" t="24484"/>
          <a:stretch/>
        </p:blipFill>
        <p:spPr>
          <a:xfrm>
            <a:off x="4635996" y="1174691"/>
            <a:ext cx="3862839" cy="3334429"/>
          </a:xfrm>
          <a:prstGeom prst="rect">
            <a:avLst/>
          </a:prstGeom>
        </p:spPr>
      </p:pic>
      <p:sp>
        <p:nvSpPr>
          <p:cNvPr id="3" name="Rectángulo 2"/>
          <p:cNvSpPr/>
          <p:nvPr/>
        </p:nvSpPr>
        <p:spPr>
          <a:xfrm>
            <a:off x="511819" y="4730937"/>
            <a:ext cx="3970959" cy="338554"/>
          </a:xfrm>
          <a:prstGeom prst="rect">
            <a:avLst/>
          </a:prstGeom>
        </p:spPr>
        <p:txBody>
          <a:bodyPr wrap="none">
            <a:spAutoFit/>
          </a:bodyPr>
          <a:lstStyle/>
          <a:p>
            <a:r>
              <a:rPr lang="es-ES" sz="1600" dirty="0"/>
              <a:t>Macro y microconidias en azul de lactofenol</a:t>
            </a:r>
          </a:p>
        </p:txBody>
      </p:sp>
      <p:sp>
        <p:nvSpPr>
          <p:cNvPr id="10" name="Rectángulo 9"/>
          <p:cNvSpPr/>
          <p:nvPr/>
        </p:nvSpPr>
        <p:spPr>
          <a:xfrm>
            <a:off x="4716016" y="4691574"/>
            <a:ext cx="3970959" cy="338554"/>
          </a:xfrm>
          <a:prstGeom prst="rect">
            <a:avLst/>
          </a:prstGeom>
        </p:spPr>
        <p:txBody>
          <a:bodyPr wrap="square">
            <a:spAutoFit/>
          </a:bodyPr>
          <a:lstStyle/>
          <a:p>
            <a:r>
              <a:rPr lang="es-ES" sz="1600" dirty="0"/>
              <a:t>Macro y microconidias </a:t>
            </a:r>
            <a:r>
              <a:rPr lang="es-ES" sz="1600" dirty="0" smtClean="0"/>
              <a:t>con ácido láctico</a:t>
            </a:r>
            <a:endParaRPr lang="es-ES" sz="1600" dirty="0"/>
          </a:p>
        </p:txBody>
      </p:sp>
      <p:sp>
        <p:nvSpPr>
          <p:cNvPr id="11" name="CuadroTexto 10"/>
          <p:cNvSpPr txBox="1"/>
          <p:nvPr/>
        </p:nvSpPr>
        <p:spPr>
          <a:xfrm>
            <a:off x="2979812" y="5805264"/>
            <a:ext cx="3312368" cy="369332"/>
          </a:xfrm>
          <a:prstGeom prst="rect">
            <a:avLst/>
          </a:prstGeom>
          <a:noFill/>
        </p:spPr>
        <p:txBody>
          <a:bodyPr wrap="square" rtlCol="0">
            <a:spAutoFit/>
          </a:bodyPr>
          <a:lstStyle/>
          <a:p>
            <a:r>
              <a:rPr lang="es-ES" dirty="0" smtClean="0"/>
              <a:t>(Cabral y colaboradores, 2012)</a:t>
            </a:r>
            <a:endParaRPr lang="es-ES" dirty="0"/>
          </a:p>
        </p:txBody>
      </p:sp>
    </p:spTree>
    <p:extLst>
      <p:ext uri="{BB962C8B-B14F-4D97-AF65-F5344CB8AC3E}">
        <p14:creationId xmlns:p14="http://schemas.microsoft.com/office/powerpoint/2010/main" val="2986599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latin typeface="Arial" panose="020B0604020202020204" pitchFamily="34" charset="0"/>
                <a:cs typeface="Arial" panose="020B0604020202020204" pitchFamily="34" charset="0"/>
              </a:rPr>
              <a:t>FECHA ÚLTIMA REVISIÓN: 13/12/11</a:t>
            </a:r>
            <a:endParaRPr lang="es-EC" dirty="0">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1"/>
          </p:nvPr>
        </p:nvSpPr>
        <p:spPr/>
        <p:txBody>
          <a:bodyPr/>
          <a:lstStyle/>
          <a:p>
            <a:r>
              <a:rPr lang="es-EC" b="1" smtClean="0">
                <a:latin typeface="Arial" panose="020B0604020202020204" pitchFamily="34" charset="0"/>
                <a:cs typeface="Arial" panose="020B0604020202020204" pitchFamily="34" charset="0"/>
              </a:rPr>
              <a:t>VERSIÓN: </a:t>
            </a:r>
            <a:r>
              <a:rPr lang="es-EC" smtClean="0">
                <a:latin typeface="Arial" panose="020B0604020202020204" pitchFamily="34" charset="0"/>
                <a:cs typeface="Arial" panose="020B0604020202020204" pitchFamily="34" charset="0"/>
              </a:rPr>
              <a:t>1.0</a:t>
            </a:r>
            <a:endParaRPr lang="es-EC"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2"/>
          </p:nvPr>
        </p:nvSpPr>
        <p:spPr/>
        <p:txBody>
          <a:bodyPr/>
          <a:lstStyle/>
          <a:p>
            <a:r>
              <a:rPr lang="es-EC" b="1" smtClean="0">
                <a:latin typeface="Arial" panose="020B0604020202020204" pitchFamily="34" charset="0"/>
                <a:cs typeface="Arial" panose="020B0604020202020204" pitchFamily="34" charset="0"/>
              </a:rPr>
              <a:t>CÓDIGO: </a:t>
            </a:r>
            <a:r>
              <a:rPr lang="es-EC" smtClean="0">
                <a:latin typeface="Arial" panose="020B0604020202020204" pitchFamily="34" charset="0"/>
                <a:cs typeface="Arial" panose="020B0604020202020204" pitchFamily="34" charset="0"/>
              </a:rPr>
              <a:t>SGC.DI.260</a:t>
            </a:r>
            <a:endParaRPr lang="es-EC" dirty="0">
              <a:latin typeface="Arial" panose="020B0604020202020204" pitchFamily="34" charset="0"/>
              <a:cs typeface="Arial" panose="020B0604020202020204" pitchFamily="34" charset="0"/>
            </a:endParaRPr>
          </a:p>
        </p:txBody>
      </p:sp>
      <p:sp>
        <p:nvSpPr>
          <p:cNvPr id="5" name="CuadroTexto 4"/>
          <p:cNvSpPr txBox="1"/>
          <p:nvPr/>
        </p:nvSpPr>
        <p:spPr>
          <a:xfrm>
            <a:off x="107504" y="155809"/>
            <a:ext cx="3600400"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p:txBody>
      </p:sp>
      <p:sp>
        <p:nvSpPr>
          <p:cNvPr id="6" name="CuadroTexto 5"/>
          <p:cNvSpPr txBox="1"/>
          <p:nvPr/>
        </p:nvSpPr>
        <p:spPr>
          <a:xfrm>
            <a:off x="572362" y="866735"/>
            <a:ext cx="2054681"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b="1" dirty="0" smtClean="0">
                <a:latin typeface="Arial" panose="020B0604020202020204" pitchFamily="34" charset="0"/>
                <a:cs typeface="Arial" panose="020B0604020202020204" pitchFamily="34" charset="0"/>
              </a:rPr>
              <a:t>Mora de </a:t>
            </a:r>
            <a:r>
              <a:rPr lang="es-EC" b="1" dirty="0">
                <a:latin typeface="Arial" panose="020B0604020202020204" pitchFamily="34" charset="0"/>
                <a:cs typeface="Arial" panose="020B0604020202020204" pitchFamily="34" charset="0"/>
              </a:rPr>
              <a:t>castilla</a:t>
            </a:r>
          </a:p>
        </p:txBody>
      </p:sp>
      <p:sp>
        <p:nvSpPr>
          <p:cNvPr id="7" name="Rectángulo 6"/>
          <p:cNvSpPr/>
          <p:nvPr/>
        </p:nvSpPr>
        <p:spPr>
          <a:xfrm>
            <a:off x="346825" y="1371893"/>
            <a:ext cx="3706464" cy="338554"/>
          </a:xfrm>
          <a:prstGeom prst="rect">
            <a:avLst/>
          </a:prstGeom>
        </p:spPr>
        <p:txBody>
          <a:bodyPr wrap="none">
            <a:spAutoFit/>
          </a:bodyPr>
          <a:lstStyle/>
          <a:p>
            <a:r>
              <a:rPr lang="es-ES" sz="1600" dirty="0">
                <a:solidFill>
                  <a:srgbClr val="000000"/>
                </a:solidFill>
                <a:cs typeface="Arial" panose="020B0604020202020204" pitchFamily="34" charset="0"/>
              </a:rPr>
              <a:t>Familia: </a:t>
            </a:r>
            <a:r>
              <a:rPr lang="es-ES" sz="1600" dirty="0" err="1" smtClean="0">
                <a:solidFill>
                  <a:srgbClr val="000000"/>
                </a:solidFill>
                <a:cs typeface="Arial" panose="020B0604020202020204" pitchFamily="34" charset="0"/>
              </a:rPr>
              <a:t>Rosaceae</a:t>
            </a:r>
            <a:r>
              <a:rPr lang="es-ES" sz="1600" dirty="0" smtClean="0">
                <a:solidFill>
                  <a:srgbClr val="000000"/>
                </a:solidFill>
                <a:cs typeface="Arial" panose="020B0604020202020204" pitchFamily="34" charset="0"/>
              </a:rPr>
              <a:t> </a:t>
            </a:r>
            <a:r>
              <a:rPr lang="es-ES" sz="1600" i="1" dirty="0" smtClean="0">
                <a:solidFill>
                  <a:srgbClr val="000000"/>
                </a:solidFill>
                <a:cs typeface="Arial" panose="020B0604020202020204" pitchFamily="34" charset="0"/>
              </a:rPr>
              <a:t>(Rubus </a:t>
            </a:r>
            <a:r>
              <a:rPr lang="es-ES" sz="1600" i="1" dirty="0" err="1">
                <a:solidFill>
                  <a:srgbClr val="000000"/>
                </a:solidFill>
                <a:cs typeface="Arial" panose="020B0604020202020204" pitchFamily="34" charset="0"/>
              </a:rPr>
              <a:t>glaucus</a:t>
            </a:r>
            <a:r>
              <a:rPr lang="es-ES" sz="1600" i="1" dirty="0">
                <a:solidFill>
                  <a:srgbClr val="000000"/>
                </a:solidFill>
                <a:cs typeface="Arial" panose="020B0604020202020204" pitchFamily="34" charset="0"/>
              </a:rPr>
              <a:t> </a:t>
            </a:r>
            <a:r>
              <a:rPr lang="es-ES" sz="1600" dirty="0" err="1" smtClean="0">
                <a:solidFill>
                  <a:srgbClr val="000000"/>
                </a:solidFill>
                <a:cs typeface="Arial" panose="020B0604020202020204" pitchFamily="34" charset="0"/>
              </a:rPr>
              <a:t>Benth</a:t>
            </a:r>
            <a:r>
              <a:rPr lang="es-ES" sz="1600" dirty="0" smtClean="0">
                <a:solidFill>
                  <a:srgbClr val="000000"/>
                </a:solidFill>
                <a:cs typeface="Arial" panose="020B0604020202020204" pitchFamily="34" charset="0"/>
              </a:rPr>
              <a:t>)</a:t>
            </a:r>
            <a:r>
              <a:rPr lang="es-ES" sz="1600" i="1" dirty="0" smtClean="0">
                <a:solidFill>
                  <a:srgbClr val="000000"/>
                </a:solidFill>
                <a:cs typeface="Arial" panose="020B0604020202020204" pitchFamily="34" charset="0"/>
              </a:rPr>
              <a:t> </a:t>
            </a:r>
            <a:endParaRPr lang="es-ES" sz="1600" i="1" dirty="0">
              <a:cs typeface="Arial" panose="020B0604020202020204" pitchFamily="34" charset="0"/>
            </a:endParaRPr>
          </a:p>
        </p:txBody>
      </p:sp>
      <p:pic>
        <p:nvPicPr>
          <p:cNvPr id="8" name="Imagen 7"/>
          <p:cNvPicPr>
            <a:picLocks noChangeAspect="1"/>
          </p:cNvPicPr>
          <p:nvPr/>
        </p:nvPicPr>
        <p:blipFill rotWithShape="1">
          <a:blip r:embed="rId3"/>
          <a:srcRect t="32211"/>
          <a:stretch/>
        </p:blipFill>
        <p:spPr>
          <a:xfrm>
            <a:off x="453192" y="1750440"/>
            <a:ext cx="2966680" cy="2665239"/>
          </a:xfrm>
          <a:prstGeom prst="rect">
            <a:avLst/>
          </a:prstGeom>
        </p:spPr>
      </p:pic>
      <p:sp>
        <p:nvSpPr>
          <p:cNvPr id="11" name="Rectángulo 10"/>
          <p:cNvSpPr/>
          <p:nvPr/>
        </p:nvSpPr>
        <p:spPr>
          <a:xfrm>
            <a:off x="365384" y="4582861"/>
            <a:ext cx="3586238" cy="338554"/>
          </a:xfrm>
          <a:prstGeom prst="rect">
            <a:avLst/>
          </a:prstGeom>
        </p:spPr>
        <p:txBody>
          <a:bodyPr wrap="none">
            <a:spAutoFit/>
          </a:bodyPr>
          <a:lstStyle/>
          <a:p>
            <a:r>
              <a:rPr lang="es-ES" sz="1600" dirty="0" smtClean="0">
                <a:cs typeface="Arial" panose="020B0604020202020204" pitchFamily="34" charset="0"/>
              </a:rPr>
              <a:t>Cultiva: 2 200 </a:t>
            </a:r>
            <a:r>
              <a:rPr lang="es-ES" sz="1600" dirty="0">
                <a:cs typeface="Arial" panose="020B0604020202020204" pitchFamily="34" charset="0"/>
              </a:rPr>
              <a:t>a </a:t>
            </a:r>
            <a:r>
              <a:rPr lang="es-ES" sz="1600" dirty="0" smtClean="0">
                <a:cs typeface="Arial" panose="020B0604020202020204" pitchFamily="34" charset="0"/>
              </a:rPr>
              <a:t>3 200 </a:t>
            </a:r>
            <a:r>
              <a:rPr lang="es-ES" sz="1600" dirty="0" err="1" smtClean="0">
                <a:cs typeface="Arial" panose="020B0604020202020204" pitchFamily="34" charset="0"/>
              </a:rPr>
              <a:t>m.s.n.m</a:t>
            </a:r>
            <a:r>
              <a:rPr lang="es-ES" sz="1600" dirty="0">
                <a:cs typeface="Arial" panose="020B0604020202020204" pitchFamily="34" charset="0"/>
              </a:rPr>
              <a:t> </a:t>
            </a:r>
            <a:r>
              <a:rPr lang="es-ES" sz="1600" dirty="0" smtClean="0">
                <a:cs typeface="Arial" panose="020B0604020202020204" pitchFamily="34" charset="0"/>
              </a:rPr>
              <a:t>(12 - 14°C)</a:t>
            </a:r>
            <a:endParaRPr lang="es-ES" sz="1600" dirty="0">
              <a:cs typeface="Arial" panose="020B0604020202020204" pitchFamily="34" charset="0"/>
            </a:endParaRPr>
          </a:p>
        </p:txBody>
      </p:sp>
      <p:pic>
        <p:nvPicPr>
          <p:cNvPr id="12" name="Imagen 11"/>
          <p:cNvPicPr/>
          <p:nvPr/>
        </p:nvPicPr>
        <p:blipFill>
          <a:blip r:embed="rId4"/>
          <a:stretch>
            <a:fillRect/>
          </a:stretch>
        </p:blipFill>
        <p:spPr>
          <a:xfrm>
            <a:off x="5438881" y="2387745"/>
            <a:ext cx="3007902" cy="2898027"/>
          </a:xfrm>
          <a:prstGeom prst="rect">
            <a:avLst/>
          </a:prstGeom>
        </p:spPr>
      </p:pic>
      <p:sp>
        <p:nvSpPr>
          <p:cNvPr id="13" name="Rectángulo 12"/>
          <p:cNvSpPr/>
          <p:nvPr/>
        </p:nvSpPr>
        <p:spPr>
          <a:xfrm>
            <a:off x="608084" y="5610623"/>
            <a:ext cx="1983235" cy="369332"/>
          </a:xfrm>
          <a:prstGeom prst="rect">
            <a:avLst/>
          </a:prstGeom>
        </p:spPr>
        <p:txBody>
          <a:bodyPr wrap="none">
            <a:spAutoFit/>
          </a:bodyPr>
          <a:lstStyle/>
          <a:p>
            <a:pPr algn="ctr"/>
            <a:r>
              <a:rPr lang="es-ES" sz="1600" dirty="0">
                <a:solidFill>
                  <a:srgbClr val="000000"/>
                </a:solidFill>
                <a:cs typeface="Arial" panose="020B0604020202020204" pitchFamily="34" charset="0"/>
              </a:rPr>
              <a:t>5247 ha </a:t>
            </a:r>
            <a:r>
              <a:rPr lang="es-ES" sz="1600" dirty="0" smtClean="0">
                <a:solidFill>
                  <a:srgbClr val="000000"/>
                </a:solidFill>
                <a:cs typeface="Arial" panose="020B0604020202020204" pitchFamily="34" charset="0"/>
              </a:rPr>
              <a:t>(INEC, 2000</a:t>
            </a:r>
            <a:r>
              <a:rPr lang="es-ES" dirty="0" smtClean="0">
                <a:solidFill>
                  <a:srgbClr val="000000"/>
                </a:solidFill>
                <a:cs typeface="Arial" panose="020B0604020202020204" pitchFamily="34" charset="0"/>
              </a:rPr>
              <a:t>)</a:t>
            </a:r>
            <a:endParaRPr lang="es-ES" dirty="0">
              <a:cs typeface="Arial" panose="020B0604020202020204" pitchFamily="34" charset="0"/>
            </a:endParaRPr>
          </a:p>
        </p:txBody>
      </p:sp>
      <p:sp>
        <p:nvSpPr>
          <p:cNvPr id="15" name="Rectángulo 14"/>
          <p:cNvSpPr/>
          <p:nvPr/>
        </p:nvSpPr>
        <p:spPr>
          <a:xfrm>
            <a:off x="326210" y="5087189"/>
            <a:ext cx="3509519" cy="338554"/>
          </a:xfrm>
          <a:prstGeom prst="rect">
            <a:avLst/>
          </a:prstGeom>
        </p:spPr>
        <p:txBody>
          <a:bodyPr wrap="square">
            <a:spAutoFit/>
          </a:bodyPr>
          <a:lstStyle/>
          <a:p>
            <a:r>
              <a:rPr lang="es-ES" sz="1600" dirty="0" smtClean="0">
                <a:cs typeface="Arial" panose="020B0604020202020204" pitchFamily="34" charset="0"/>
              </a:rPr>
              <a:t>Fructificación: 8 meses - 10 años</a:t>
            </a:r>
            <a:endParaRPr lang="es-ES" dirty="0">
              <a:cs typeface="Arial" panose="020B0604020202020204" pitchFamily="34" charset="0"/>
            </a:endParaRPr>
          </a:p>
        </p:txBody>
      </p:sp>
      <p:sp>
        <p:nvSpPr>
          <p:cNvPr id="17" name="Rectángulo 16"/>
          <p:cNvSpPr/>
          <p:nvPr/>
        </p:nvSpPr>
        <p:spPr>
          <a:xfrm>
            <a:off x="5438881" y="644054"/>
            <a:ext cx="2940420" cy="369332"/>
          </a:xfrm>
          <a:prstGeom prst="rect">
            <a:avLst/>
          </a:prstGeom>
        </p:spPr>
        <p:txBody>
          <a:bodyPr wrap="none">
            <a:spAutoFit/>
          </a:bodyPr>
          <a:lstStyle/>
          <a:p>
            <a:r>
              <a:rPr lang="es-ES" b="1" dirty="0" smtClean="0"/>
              <a:t>IMPORTANCIA ECONÓMICA</a:t>
            </a:r>
            <a:endParaRPr lang="es-ES" b="1" dirty="0"/>
          </a:p>
        </p:txBody>
      </p:sp>
      <p:sp>
        <p:nvSpPr>
          <p:cNvPr id="18" name="Rectángulo 17"/>
          <p:cNvSpPr/>
          <p:nvPr/>
        </p:nvSpPr>
        <p:spPr>
          <a:xfrm>
            <a:off x="5463671" y="5285772"/>
            <a:ext cx="2965323" cy="577081"/>
          </a:xfrm>
          <a:prstGeom prst="rect">
            <a:avLst/>
          </a:prstGeom>
        </p:spPr>
        <p:txBody>
          <a:bodyPr wrap="square">
            <a:spAutoFit/>
          </a:bodyPr>
          <a:lstStyle/>
          <a:p>
            <a:pPr algn="ctr"/>
            <a:r>
              <a:rPr lang="es-ES" sz="1050" dirty="0"/>
              <a:t>Zonas con mayor producción de Rubus en el Ecuador.</a:t>
            </a:r>
          </a:p>
          <a:p>
            <a:pPr algn="ctr"/>
            <a:r>
              <a:rPr lang="es-ES" sz="1050" dirty="0"/>
              <a:t>Fuente: INEC (2000).</a:t>
            </a:r>
            <a:endParaRPr lang="es-EC" sz="1050" dirty="0"/>
          </a:p>
        </p:txBody>
      </p:sp>
      <p:sp>
        <p:nvSpPr>
          <p:cNvPr id="22" name="Rectángulo 21"/>
          <p:cNvSpPr/>
          <p:nvPr/>
        </p:nvSpPr>
        <p:spPr>
          <a:xfrm>
            <a:off x="5129849" y="1038092"/>
            <a:ext cx="3316934" cy="369332"/>
          </a:xfrm>
          <a:prstGeom prst="rect">
            <a:avLst/>
          </a:prstGeom>
        </p:spPr>
        <p:txBody>
          <a:bodyPr wrap="none">
            <a:spAutoFit/>
          </a:bodyPr>
          <a:lstStyle/>
          <a:p>
            <a:r>
              <a:rPr lang="es-ES" dirty="0" smtClean="0"/>
              <a:t>Ecuador: 10 283 </a:t>
            </a:r>
            <a:r>
              <a:rPr lang="es-ES" dirty="0"/>
              <a:t>t de mora al año</a:t>
            </a:r>
          </a:p>
        </p:txBody>
      </p:sp>
      <p:sp>
        <p:nvSpPr>
          <p:cNvPr id="24" name="Rectángulo 23"/>
          <p:cNvSpPr/>
          <p:nvPr/>
        </p:nvSpPr>
        <p:spPr>
          <a:xfrm>
            <a:off x="5380955" y="1737495"/>
            <a:ext cx="2967205" cy="584775"/>
          </a:xfrm>
          <a:prstGeom prst="rect">
            <a:avLst/>
          </a:prstGeom>
        </p:spPr>
        <p:txBody>
          <a:bodyPr wrap="square">
            <a:spAutoFit/>
          </a:bodyPr>
          <a:lstStyle/>
          <a:p>
            <a:r>
              <a:rPr lang="es-ES" sz="1600" dirty="0" smtClean="0"/>
              <a:t>Tungurahua, </a:t>
            </a:r>
            <a:r>
              <a:rPr lang="es-ES" sz="1600" dirty="0"/>
              <a:t>Bolívar, </a:t>
            </a:r>
            <a:r>
              <a:rPr lang="es-ES" sz="1600" dirty="0" smtClean="0"/>
              <a:t>Cotopaxi, </a:t>
            </a:r>
            <a:r>
              <a:rPr lang="es-ES" sz="1600" dirty="0"/>
              <a:t>Chimborazo, Pichincha y Carchi.</a:t>
            </a:r>
          </a:p>
        </p:txBody>
      </p:sp>
      <p:sp>
        <p:nvSpPr>
          <p:cNvPr id="10" name="Rectángulo 9"/>
          <p:cNvSpPr/>
          <p:nvPr/>
        </p:nvSpPr>
        <p:spPr>
          <a:xfrm>
            <a:off x="3740561" y="5716636"/>
            <a:ext cx="1170513" cy="307777"/>
          </a:xfrm>
          <a:prstGeom prst="rect">
            <a:avLst/>
          </a:prstGeom>
        </p:spPr>
        <p:txBody>
          <a:bodyPr wrap="none">
            <a:spAutoFit/>
          </a:bodyPr>
          <a:lstStyle/>
          <a:p>
            <a:r>
              <a:rPr lang="es-ES" sz="1400" dirty="0"/>
              <a:t>(INIAP, 2016</a:t>
            </a:r>
            <a:r>
              <a:rPr lang="es-ES" sz="1400" dirty="0" smtClean="0"/>
              <a:t>)</a:t>
            </a:r>
            <a:endParaRPr lang="es-ES" sz="1400" dirty="0"/>
          </a:p>
        </p:txBody>
      </p:sp>
    </p:spTree>
    <p:extLst>
      <p:ext uri="{BB962C8B-B14F-4D97-AF65-F5344CB8AC3E}">
        <p14:creationId xmlns:p14="http://schemas.microsoft.com/office/powerpoint/2010/main" val="328365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512" y="188640"/>
            <a:ext cx="2854628" cy="369332"/>
          </a:xfrm>
          <a:prstGeom prst="rect">
            <a:avLst/>
          </a:prstGeom>
        </p:spPr>
        <p:txBody>
          <a:bodyPr wrap="none">
            <a:spAutoFit/>
          </a:bodyPr>
          <a:lstStyle/>
          <a:p>
            <a:r>
              <a:rPr lang="es-EC" b="1" dirty="0">
                <a:solidFill>
                  <a:srgbClr val="C00000"/>
                </a:solidFill>
                <a:effectLst>
                  <a:outerShdw blurRad="38100" dist="38100" dir="2700000" algn="tl">
                    <a:srgbClr val="000000">
                      <a:alpha val="43137"/>
                    </a:srgbClr>
                  </a:outerShdw>
                </a:effectLst>
              </a:rPr>
              <a:t>RESULTADOS Y DISCUSIÓN</a:t>
            </a:r>
            <a:endParaRPr lang="es-ES" dirty="0"/>
          </a:p>
        </p:txBody>
      </p:sp>
      <p:graphicFrame>
        <p:nvGraphicFramePr>
          <p:cNvPr id="8" name="Tabla 7"/>
          <p:cNvGraphicFramePr>
            <a:graphicFrameLocks noGrp="1"/>
          </p:cNvGraphicFramePr>
          <p:nvPr>
            <p:extLst>
              <p:ext uri="{D42A27DB-BD31-4B8C-83A1-F6EECF244321}">
                <p14:modId xmlns:p14="http://schemas.microsoft.com/office/powerpoint/2010/main" val="1674534410"/>
              </p:ext>
            </p:extLst>
          </p:nvPr>
        </p:nvGraphicFramePr>
        <p:xfrm>
          <a:off x="683567" y="1268759"/>
          <a:ext cx="7704857" cy="4104462"/>
        </p:xfrm>
        <a:graphic>
          <a:graphicData uri="http://schemas.openxmlformats.org/drawingml/2006/table">
            <a:tbl>
              <a:tblPr/>
              <a:tblGrid>
                <a:gridCol w="1263091"/>
                <a:gridCol w="2526183"/>
                <a:gridCol w="1263091"/>
                <a:gridCol w="2652492"/>
              </a:tblGrid>
              <a:tr h="278944">
                <a:tc>
                  <a:txBody>
                    <a:bodyPr/>
                    <a:lstStyle/>
                    <a:p>
                      <a:pPr algn="l" fontAlgn="b"/>
                      <a:r>
                        <a:rPr lang="es-ES" sz="1100" b="0" i="0" u="none" strike="noStrike">
                          <a:solidFill>
                            <a:srgbClr val="000000"/>
                          </a:solidFill>
                          <a:effectLst/>
                          <a:latin typeface="Calibri" panose="020F0502020204030204" pitchFamily="34" charset="0"/>
                        </a:rPr>
                        <a:t>ESPECIE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ESPECIE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44">
                <a:tc rowSpan="7">
                  <a:txBody>
                    <a:bodyPr/>
                    <a:lstStyle/>
                    <a:p>
                      <a:pPr algn="ctr" fontAlgn="b"/>
                      <a:r>
                        <a:rPr lang="es-ES" sz="1100" b="0" i="1" u="none" strike="noStrike">
                          <a:solidFill>
                            <a:srgbClr val="000000"/>
                          </a:solidFill>
                          <a:effectLst/>
                          <a:latin typeface="Calibri" panose="020F0502020204030204" pitchFamily="34" charset="0"/>
                        </a:rPr>
                        <a:t>D. torresensis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Macroconidias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fontAlgn="b"/>
                      <a:r>
                        <a:rPr lang="es-ES" sz="1100" b="0" i="1" u="none" strike="noStrike">
                          <a:solidFill>
                            <a:srgbClr val="000000"/>
                          </a:solidFill>
                          <a:effectLst/>
                          <a:latin typeface="Calibri" panose="020F0502020204030204" pitchFamily="34" charset="0"/>
                        </a:rPr>
                        <a:t>I. robusta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Macroconidias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661">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1 septo (28.36 x 6.11)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1 septo (28.36 x 6.12)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5661">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2 septos  (31.12 x 6.01)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2 septos (31.11 x 6.10) µm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944">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3 septos (37.26 x 6.12)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3 septos (37.26 x 6.12) µm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8944">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Microconidias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Microconidias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661">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sin septo (10.01 x 3.34)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sin septo (10.02 x  3.34)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8944">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1 septo (13.79 x 3.87)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1 septo (13.79 x 3.87)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8944">
                <a:tc rowSpan="7">
                  <a:txBody>
                    <a:bodyPr/>
                    <a:lstStyle/>
                    <a:p>
                      <a:pPr algn="ctr" fontAlgn="b"/>
                      <a:r>
                        <a:rPr lang="es-EC" sz="1100" b="0" i="1" u="none" strike="noStrike">
                          <a:solidFill>
                            <a:srgbClr val="000000"/>
                          </a:solidFill>
                          <a:effectLst/>
                          <a:latin typeface="Calibri" panose="020F0502020204030204" pitchFamily="34" charset="0"/>
                        </a:rPr>
                        <a:t>I. vredenhoekensis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Macroconidias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ctr" fontAlgn="b"/>
                      <a:r>
                        <a:rPr lang="es-ES" sz="1100" b="0" i="1" u="none" strike="noStrike">
                          <a:solidFill>
                            <a:srgbClr val="000000"/>
                          </a:solidFill>
                          <a:effectLst/>
                          <a:latin typeface="Calibri" panose="020F0502020204030204" pitchFamily="34" charset="0"/>
                        </a:rPr>
                        <a:t>I. venezuelensis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000000"/>
                          </a:solidFill>
                          <a:effectLst/>
                          <a:latin typeface="Calibri" panose="020F0502020204030204" pitchFamily="34" charset="0"/>
                        </a:rPr>
                        <a:t>Macroconidias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661">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1 septo (26.26 x 5.02)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1 septo (24.86 x 4.73)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5661">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2 septos  (28.09 x 5.70)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2 septos (30.58 x 5.48)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944">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3 septos (11.17 x  3.65)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3 septos (34.02 x 5.84)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8944">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Microconidias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Microconidias (µm)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661">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sin septo (11.17 x 3.64)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sin septo (8.87  x  2.61)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8944">
                <a:tc vMerge="1">
                  <a:txBody>
                    <a:bodyPr/>
                    <a:lstStyle/>
                    <a:p>
                      <a:endParaRPr lang="es-ES"/>
                    </a:p>
                  </a:txBody>
                  <a:tcPr/>
                </a:tc>
                <a:tc>
                  <a:txBody>
                    <a:bodyPr/>
                    <a:lstStyle/>
                    <a:p>
                      <a:pPr algn="l" fontAlgn="b"/>
                      <a:r>
                        <a:rPr lang="es-ES" sz="1100" b="0" i="0" u="none" strike="noStrike">
                          <a:solidFill>
                            <a:srgbClr val="000000"/>
                          </a:solidFill>
                          <a:effectLst/>
                          <a:latin typeface="Calibri" panose="020F0502020204030204" pitchFamily="34" charset="0"/>
                        </a:rPr>
                        <a:t>1 septo (15.61 x   4.4)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l" fontAlgn="b"/>
                      <a:r>
                        <a:rPr lang="es-ES" sz="1100" b="0" i="0" u="none" strike="noStrike" dirty="0">
                          <a:solidFill>
                            <a:srgbClr val="000000"/>
                          </a:solidFill>
                          <a:effectLst/>
                          <a:latin typeface="Calibri" panose="020F0502020204030204" pitchFamily="34" charset="0"/>
                        </a:rPr>
                        <a:t>1 septo (14.33 x 3.45)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9" name="CuadroTexto 8"/>
          <p:cNvSpPr txBox="1"/>
          <p:nvPr/>
        </p:nvSpPr>
        <p:spPr>
          <a:xfrm>
            <a:off x="683568" y="836712"/>
            <a:ext cx="8280920" cy="338554"/>
          </a:xfrm>
          <a:prstGeom prst="rect">
            <a:avLst/>
          </a:prstGeom>
          <a:noFill/>
        </p:spPr>
        <p:txBody>
          <a:bodyPr wrap="square" rtlCol="0">
            <a:spAutoFit/>
          </a:bodyPr>
          <a:lstStyle/>
          <a:p>
            <a:r>
              <a:rPr lang="es-ES" sz="1600" dirty="0" smtClean="0"/>
              <a:t>Valores medios  en relación largo/ancho de los hongos </a:t>
            </a:r>
            <a:r>
              <a:rPr lang="es-ES" sz="1600" i="1" dirty="0" smtClean="0"/>
              <a:t>Ilyonectria</a:t>
            </a:r>
            <a:r>
              <a:rPr lang="es-ES" sz="1600" dirty="0" smtClean="0"/>
              <a:t> y </a:t>
            </a:r>
            <a:r>
              <a:rPr lang="es-ES" sz="1600" i="1" dirty="0" smtClean="0"/>
              <a:t>Dactylonectria</a:t>
            </a:r>
            <a:endParaRPr lang="es-ES" sz="1600" i="1" dirty="0"/>
          </a:p>
        </p:txBody>
      </p:sp>
      <p:sp>
        <p:nvSpPr>
          <p:cNvPr id="11" name="Rectángulo 10"/>
          <p:cNvSpPr/>
          <p:nvPr/>
        </p:nvSpPr>
        <p:spPr>
          <a:xfrm>
            <a:off x="683568" y="5733256"/>
            <a:ext cx="3095719" cy="369332"/>
          </a:xfrm>
          <a:prstGeom prst="rect">
            <a:avLst/>
          </a:prstGeom>
        </p:spPr>
        <p:txBody>
          <a:bodyPr wrap="none">
            <a:spAutoFit/>
          </a:bodyPr>
          <a:lstStyle/>
          <a:p>
            <a:r>
              <a:rPr lang="es-ES" dirty="0"/>
              <a:t>Cabral y colaboradores (2012) </a:t>
            </a:r>
          </a:p>
        </p:txBody>
      </p:sp>
      <p:sp>
        <p:nvSpPr>
          <p:cNvPr id="13" name="Rectángulo 12"/>
          <p:cNvSpPr/>
          <p:nvPr/>
        </p:nvSpPr>
        <p:spPr>
          <a:xfrm>
            <a:off x="4427984" y="5651956"/>
            <a:ext cx="3373039" cy="369332"/>
          </a:xfrm>
          <a:prstGeom prst="rect">
            <a:avLst/>
          </a:prstGeom>
        </p:spPr>
        <p:txBody>
          <a:bodyPr wrap="none">
            <a:spAutoFit/>
          </a:bodyPr>
          <a:lstStyle/>
          <a:p>
            <a:r>
              <a:rPr lang="es-ES" dirty="0" err="1"/>
              <a:t>Lombard</a:t>
            </a:r>
            <a:r>
              <a:rPr lang="es-ES" dirty="0"/>
              <a:t> y colaboradores (2013</a:t>
            </a:r>
            <a:r>
              <a:rPr lang="es-ES" dirty="0" smtClean="0"/>
              <a:t>)</a:t>
            </a:r>
            <a:endParaRPr lang="es-ES" dirty="0"/>
          </a:p>
        </p:txBody>
      </p:sp>
    </p:spTree>
    <p:extLst>
      <p:ext uri="{BB962C8B-B14F-4D97-AF65-F5344CB8AC3E}">
        <p14:creationId xmlns:p14="http://schemas.microsoft.com/office/powerpoint/2010/main" val="1913233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87624" y="886361"/>
            <a:ext cx="252024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a:t>Identificación molecular</a:t>
            </a:r>
          </a:p>
        </p:txBody>
      </p:sp>
      <p:pic>
        <p:nvPicPr>
          <p:cNvPr id="4" name="Imagen 3"/>
          <p:cNvPicPr>
            <a:picLocks noChangeAspect="1"/>
          </p:cNvPicPr>
          <p:nvPr/>
        </p:nvPicPr>
        <p:blipFill>
          <a:blip r:embed="rId2"/>
          <a:stretch>
            <a:fillRect/>
          </a:stretch>
        </p:blipFill>
        <p:spPr>
          <a:xfrm>
            <a:off x="-900608" y="157654"/>
            <a:ext cx="7067485" cy="1057505"/>
          </a:xfrm>
          <a:prstGeom prst="rect">
            <a:avLst/>
          </a:prstGeom>
        </p:spPr>
      </p:pic>
      <p:pic>
        <p:nvPicPr>
          <p:cNvPr id="6" name="Imagen 5"/>
          <p:cNvPicPr>
            <a:picLocks noChangeAspect="1"/>
          </p:cNvPicPr>
          <p:nvPr/>
        </p:nvPicPr>
        <p:blipFill rotWithShape="1">
          <a:blip r:embed="rId3"/>
          <a:srcRect l="11202" r="11771"/>
          <a:stretch/>
        </p:blipFill>
        <p:spPr>
          <a:xfrm>
            <a:off x="522087" y="1463194"/>
            <a:ext cx="3041802" cy="2393063"/>
          </a:xfrm>
          <a:prstGeom prst="rect">
            <a:avLst/>
          </a:prstGeom>
        </p:spPr>
      </p:pic>
      <p:sp>
        <p:nvSpPr>
          <p:cNvPr id="8" name="Rectángulo 7"/>
          <p:cNvSpPr/>
          <p:nvPr/>
        </p:nvSpPr>
        <p:spPr>
          <a:xfrm>
            <a:off x="347134" y="3929381"/>
            <a:ext cx="4572000" cy="523220"/>
          </a:xfrm>
          <a:prstGeom prst="rect">
            <a:avLst/>
          </a:prstGeom>
        </p:spPr>
        <p:txBody>
          <a:bodyPr>
            <a:spAutoFit/>
          </a:bodyPr>
          <a:lstStyle/>
          <a:p>
            <a:pPr algn="ctr"/>
            <a:r>
              <a:rPr lang="es-ES" sz="1400" dirty="0" smtClean="0"/>
              <a:t>Electroforesis en gel de agarosa al 1.5% con los primers ITS 4 e ITS 5</a:t>
            </a:r>
            <a:endParaRPr lang="es-ES" sz="1400" dirty="0"/>
          </a:p>
        </p:txBody>
      </p:sp>
      <p:pic>
        <p:nvPicPr>
          <p:cNvPr id="9" name="Imagen 8"/>
          <p:cNvPicPr>
            <a:picLocks noChangeAspect="1"/>
          </p:cNvPicPr>
          <p:nvPr/>
        </p:nvPicPr>
        <p:blipFill rotWithShape="1">
          <a:blip r:embed="rId4"/>
          <a:srcRect l="5298"/>
          <a:stretch/>
        </p:blipFill>
        <p:spPr>
          <a:xfrm>
            <a:off x="3682635" y="1757200"/>
            <a:ext cx="5317387" cy="1864403"/>
          </a:xfrm>
          <a:prstGeom prst="rect">
            <a:avLst/>
          </a:prstGeom>
        </p:spPr>
      </p:pic>
      <p:sp>
        <p:nvSpPr>
          <p:cNvPr id="11" name="Rectángulo 10"/>
          <p:cNvSpPr/>
          <p:nvPr/>
        </p:nvSpPr>
        <p:spPr>
          <a:xfrm>
            <a:off x="4428022" y="1215159"/>
            <a:ext cx="4572000" cy="307777"/>
          </a:xfrm>
          <a:prstGeom prst="rect">
            <a:avLst/>
          </a:prstGeom>
        </p:spPr>
        <p:txBody>
          <a:bodyPr>
            <a:spAutoFit/>
          </a:bodyPr>
          <a:lstStyle/>
          <a:p>
            <a:r>
              <a:rPr lang="es-ES" sz="1400" dirty="0" smtClean="0"/>
              <a:t> Resultados </a:t>
            </a:r>
            <a:r>
              <a:rPr lang="es-ES" sz="1400" dirty="0"/>
              <a:t>de la secuenciación y búsqueda de homólogos</a:t>
            </a:r>
          </a:p>
        </p:txBody>
      </p:sp>
      <p:sp>
        <p:nvSpPr>
          <p:cNvPr id="5" name="Rectángulo 4"/>
          <p:cNvSpPr/>
          <p:nvPr/>
        </p:nvSpPr>
        <p:spPr>
          <a:xfrm>
            <a:off x="347134" y="5661248"/>
            <a:ext cx="3082895" cy="369332"/>
          </a:xfrm>
          <a:prstGeom prst="rect">
            <a:avLst/>
          </a:prstGeom>
        </p:spPr>
        <p:txBody>
          <a:bodyPr wrap="none">
            <a:spAutoFit/>
          </a:bodyPr>
          <a:lstStyle/>
          <a:p>
            <a:r>
              <a:rPr lang="es-ES" dirty="0" err="1"/>
              <a:t>Alaniz</a:t>
            </a:r>
            <a:r>
              <a:rPr lang="es-ES" dirty="0"/>
              <a:t> (2008</a:t>
            </a:r>
            <a:r>
              <a:rPr lang="es-ES" dirty="0" smtClean="0"/>
              <a:t>); Iturralde (2018)</a:t>
            </a:r>
            <a:endParaRPr lang="es-ES" dirty="0"/>
          </a:p>
        </p:txBody>
      </p:sp>
      <p:sp>
        <p:nvSpPr>
          <p:cNvPr id="10" name="Rectángulo 9"/>
          <p:cNvSpPr/>
          <p:nvPr/>
        </p:nvSpPr>
        <p:spPr>
          <a:xfrm>
            <a:off x="347134" y="4760379"/>
            <a:ext cx="5760640" cy="369332"/>
          </a:xfrm>
          <a:prstGeom prst="rect">
            <a:avLst/>
          </a:prstGeom>
        </p:spPr>
        <p:txBody>
          <a:bodyPr wrap="square">
            <a:spAutoFit/>
          </a:bodyPr>
          <a:lstStyle/>
          <a:p>
            <a:r>
              <a:rPr lang="es-ES" dirty="0"/>
              <a:t>Cabral y colaboradores (2012) los primers EF1 y EF2 </a:t>
            </a:r>
          </a:p>
        </p:txBody>
      </p:sp>
    </p:spTree>
    <p:extLst>
      <p:ext uri="{BB962C8B-B14F-4D97-AF65-F5344CB8AC3E}">
        <p14:creationId xmlns:p14="http://schemas.microsoft.com/office/powerpoint/2010/main" val="1051536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9388" r="20408" b="42596"/>
          <a:stretch/>
        </p:blipFill>
        <p:spPr>
          <a:xfrm>
            <a:off x="467544" y="260648"/>
            <a:ext cx="4248473" cy="607050"/>
          </a:xfrm>
          <a:prstGeom prst="rect">
            <a:avLst/>
          </a:prstGeom>
        </p:spPr>
      </p:pic>
      <p:sp>
        <p:nvSpPr>
          <p:cNvPr id="5" name="Rectángulo 4"/>
          <p:cNvSpPr/>
          <p:nvPr/>
        </p:nvSpPr>
        <p:spPr>
          <a:xfrm>
            <a:off x="743551" y="1109355"/>
            <a:ext cx="2818400"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Marchitez en hojas basales</a:t>
            </a:r>
          </a:p>
        </p:txBody>
      </p:sp>
      <p:pic>
        <p:nvPicPr>
          <p:cNvPr id="7" name="Imagen 6"/>
          <p:cNvPicPr>
            <a:picLocks noChangeAspect="1"/>
          </p:cNvPicPr>
          <p:nvPr/>
        </p:nvPicPr>
        <p:blipFill>
          <a:blip r:embed="rId3"/>
          <a:stretch>
            <a:fillRect/>
          </a:stretch>
        </p:blipFill>
        <p:spPr>
          <a:xfrm>
            <a:off x="4368700" y="1486738"/>
            <a:ext cx="4235748" cy="2885219"/>
          </a:xfrm>
          <a:prstGeom prst="rect">
            <a:avLst/>
          </a:prstGeom>
        </p:spPr>
      </p:pic>
      <p:sp>
        <p:nvSpPr>
          <p:cNvPr id="9" name="Rectángulo 8"/>
          <p:cNvSpPr/>
          <p:nvPr/>
        </p:nvSpPr>
        <p:spPr>
          <a:xfrm>
            <a:off x="4434928" y="4371957"/>
            <a:ext cx="4572000" cy="523220"/>
          </a:xfrm>
          <a:prstGeom prst="rect">
            <a:avLst/>
          </a:prstGeom>
        </p:spPr>
        <p:txBody>
          <a:bodyPr>
            <a:spAutoFit/>
          </a:bodyPr>
          <a:lstStyle/>
          <a:p>
            <a:r>
              <a:rPr lang="es-ES" sz="1400" dirty="0"/>
              <a:t>Síntomas aéreos en mora de castilla después de cuatro meses de su inoculación. </a:t>
            </a:r>
          </a:p>
        </p:txBody>
      </p:sp>
      <p:sp>
        <p:nvSpPr>
          <p:cNvPr id="2" name="Rectángulo 1"/>
          <p:cNvSpPr/>
          <p:nvPr/>
        </p:nvSpPr>
        <p:spPr>
          <a:xfrm>
            <a:off x="4434928" y="1124744"/>
            <a:ext cx="1983235" cy="338554"/>
          </a:xfrm>
          <a:prstGeom prst="rect">
            <a:avLst/>
          </a:prstGeom>
        </p:spPr>
        <p:txBody>
          <a:bodyPr wrap="none">
            <a:spAutoFit/>
          </a:bodyPr>
          <a:lstStyle/>
          <a:p>
            <a:r>
              <a:rPr lang="es-ES" sz="1600" dirty="0"/>
              <a:t>T1 (control </a:t>
            </a:r>
            <a:r>
              <a:rPr lang="es-ES" sz="1600" dirty="0" smtClean="0"/>
              <a:t>negativo)</a:t>
            </a:r>
            <a:endParaRPr lang="es-ES" sz="1600" dirty="0"/>
          </a:p>
        </p:txBody>
      </p:sp>
      <p:sp>
        <p:nvSpPr>
          <p:cNvPr id="4" name="Rectángulo 3"/>
          <p:cNvSpPr/>
          <p:nvPr/>
        </p:nvSpPr>
        <p:spPr>
          <a:xfrm>
            <a:off x="6704003" y="1073326"/>
            <a:ext cx="2297014" cy="338554"/>
          </a:xfrm>
          <a:prstGeom prst="rect">
            <a:avLst/>
          </a:prstGeom>
        </p:spPr>
        <p:txBody>
          <a:bodyPr wrap="square">
            <a:spAutoFit/>
          </a:bodyPr>
          <a:lstStyle/>
          <a:p>
            <a:r>
              <a:rPr lang="es-ES" sz="1600" dirty="0"/>
              <a:t>T5 (</a:t>
            </a:r>
            <a:r>
              <a:rPr lang="es-ES" sz="1600" i="1" dirty="0" smtClean="0"/>
              <a:t>I</a:t>
            </a:r>
            <a:r>
              <a:rPr lang="es-ES" sz="1600" i="1" dirty="0"/>
              <a:t>. </a:t>
            </a:r>
            <a:r>
              <a:rPr lang="es-ES" sz="1600" i="1" dirty="0" smtClean="0"/>
              <a:t>vredenhoekensis</a:t>
            </a:r>
            <a:r>
              <a:rPr lang="es-ES" sz="1600" dirty="0" smtClean="0"/>
              <a:t>)</a:t>
            </a:r>
            <a:endParaRPr lang="es-ES" dirty="0"/>
          </a:p>
        </p:txBody>
      </p:sp>
      <p:sp>
        <p:nvSpPr>
          <p:cNvPr id="8" name="Rectángulo 7"/>
          <p:cNvSpPr/>
          <p:nvPr/>
        </p:nvSpPr>
        <p:spPr>
          <a:xfrm>
            <a:off x="611560" y="5275841"/>
            <a:ext cx="4572000" cy="646331"/>
          </a:xfrm>
          <a:prstGeom prst="rect">
            <a:avLst/>
          </a:prstGeom>
        </p:spPr>
        <p:txBody>
          <a:bodyPr>
            <a:spAutoFit/>
          </a:bodyPr>
          <a:lstStyle/>
          <a:p>
            <a:pPr>
              <a:defRPr/>
            </a:pPr>
            <a:r>
              <a:rPr lang="es-ES" dirty="0"/>
              <a:t>Plantas afectadas por estrés, trasplante y poda a nivel de la raíz.</a:t>
            </a:r>
          </a:p>
        </p:txBody>
      </p:sp>
      <p:sp>
        <p:nvSpPr>
          <p:cNvPr id="10" name="Rectángulo 9"/>
          <p:cNvSpPr/>
          <p:nvPr/>
        </p:nvSpPr>
        <p:spPr>
          <a:xfrm>
            <a:off x="7240292" y="5414340"/>
            <a:ext cx="1364156" cy="369332"/>
          </a:xfrm>
          <a:prstGeom prst="rect">
            <a:avLst/>
          </a:prstGeom>
        </p:spPr>
        <p:txBody>
          <a:bodyPr wrap="none">
            <a:spAutoFit/>
          </a:bodyPr>
          <a:lstStyle/>
          <a:p>
            <a:r>
              <a:rPr lang="es-EC" dirty="0" err="1">
                <a:latin typeface="Calibri" panose="020F0502020204030204" pitchFamily="34" charset="0"/>
                <a:ea typeface="Calibri" panose="020F0502020204030204" pitchFamily="34" charset="0"/>
                <a:cs typeface="Times New Roman" panose="02020603050405020304" pitchFamily="18" charset="0"/>
              </a:rPr>
              <a:t>Kluge</a:t>
            </a:r>
            <a:r>
              <a:rPr lang="es-EC"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(1966)</a:t>
            </a:r>
            <a:endParaRPr lang="es-ES" dirty="0"/>
          </a:p>
        </p:txBody>
      </p:sp>
      <p:pic>
        <p:nvPicPr>
          <p:cNvPr id="12" name="Imagen 11"/>
          <p:cNvPicPr>
            <a:picLocks noChangeAspect="1"/>
          </p:cNvPicPr>
          <p:nvPr/>
        </p:nvPicPr>
        <p:blipFill>
          <a:blip r:embed="rId4"/>
          <a:stretch>
            <a:fillRect/>
          </a:stretch>
        </p:blipFill>
        <p:spPr>
          <a:xfrm>
            <a:off x="467544" y="1653459"/>
            <a:ext cx="3715679" cy="3393277"/>
          </a:xfrm>
          <a:prstGeom prst="rect">
            <a:avLst/>
          </a:prstGeom>
        </p:spPr>
      </p:pic>
    </p:spTree>
    <p:extLst>
      <p:ext uri="{BB962C8B-B14F-4D97-AF65-F5344CB8AC3E}">
        <p14:creationId xmlns:p14="http://schemas.microsoft.com/office/powerpoint/2010/main" val="304965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8039" y="753145"/>
            <a:ext cx="502230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b="1" dirty="0"/>
              <a:t>Severidad de la infección en el cuello de la raíz</a:t>
            </a:r>
          </a:p>
        </p:txBody>
      </p:sp>
      <p:pic>
        <p:nvPicPr>
          <p:cNvPr id="5" name="Imagen 4"/>
          <p:cNvPicPr>
            <a:picLocks noChangeAspect="1"/>
          </p:cNvPicPr>
          <p:nvPr/>
        </p:nvPicPr>
        <p:blipFill rotWithShape="1">
          <a:blip r:embed="rId3"/>
          <a:srcRect l="19388" r="20408" b="42596"/>
          <a:stretch/>
        </p:blipFill>
        <p:spPr>
          <a:xfrm>
            <a:off x="288155" y="149488"/>
            <a:ext cx="4248473" cy="607050"/>
          </a:xfrm>
          <a:prstGeom prst="rect">
            <a:avLst/>
          </a:prstGeom>
        </p:spPr>
      </p:pic>
      <p:pic>
        <p:nvPicPr>
          <p:cNvPr id="6" name="Imagen 5"/>
          <p:cNvPicPr>
            <a:picLocks noChangeAspect="1"/>
          </p:cNvPicPr>
          <p:nvPr/>
        </p:nvPicPr>
        <p:blipFill rotWithShape="1">
          <a:blip r:embed="rId4"/>
          <a:srcRect l="5690" t="4176" r="1641" b="8112"/>
          <a:stretch/>
        </p:blipFill>
        <p:spPr>
          <a:xfrm>
            <a:off x="671174" y="4035226"/>
            <a:ext cx="8022553" cy="1477839"/>
          </a:xfrm>
          <a:prstGeom prst="rect">
            <a:avLst/>
          </a:prstGeom>
        </p:spPr>
      </p:pic>
      <p:sp>
        <p:nvSpPr>
          <p:cNvPr id="9" name="Rectángulo 8"/>
          <p:cNvSpPr/>
          <p:nvPr/>
        </p:nvSpPr>
        <p:spPr>
          <a:xfrm>
            <a:off x="797920" y="5513065"/>
            <a:ext cx="7477417" cy="523220"/>
          </a:xfrm>
          <a:prstGeom prst="rect">
            <a:avLst/>
          </a:prstGeom>
        </p:spPr>
        <p:txBody>
          <a:bodyPr wrap="square">
            <a:spAutoFit/>
          </a:bodyPr>
          <a:lstStyle/>
          <a:p>
            <a:r>
              <a:rPr lang="es-ES" sz="1400" dirty="0" smtClean="0">
                <a:solidFill>
                  <a:srgbClr val="000000"/>
                </a:solidFill>
              </a:rPr>
              <a:t>(</a:t>
            </a:r>
            <a:r>
              <a:rPr lang="es-ES" sz="1400" dirty="0">
                <a:solidFill>
                  <a:srgbClr val="000000"/>
                </a:solidFill>
              </a:rPr>
              <a:t>A) T1 (Control negativo). (B) T2 (</a:t>
            </a:r>
            <a:r>
              <a:rPr lang="es-ES" sz="1400" i="1" dirty="0">
                <a:solidFill>
                  <a:srgbClr val="000000"/>
                </a:solidFill>
              </a:rPr>
              <a:t>D. torresensis</a:t>
            </a:r>
            <a:r>
              <a:rPr lang="es-ES" sz="1400" dirty="0">
                <a:solidFill>
                  <a:srgbClr val="000000"/>
                </a:solidFill>
              </a:rPr>
              <a:t>). (C) T3 (</a:t>
            </a:r>
            <a:r>
              <a:rPr lang="es-ES" sz="1400" i="1" dirty="0">
                <a:solidFill>
                  <a:srgbClr val="000000"/>
                </a:solidFill>
              </a:rPr>
              <a:t>I. robusta</a:t>
            </a:r>
            <a:r>
              <a:rPr lang="es-ES" sz="1400" dirty="0">
                <a:solidFill>
                  <a:srgbClr val="000000"/>
                </a:solidFill>
              </a:rPr>
              <a:t>). (D) T4 (</a:t>
            </a:r>
            <a:r>
              <a:rPr lang="es-ES" sz="1400" i="1" dirty="0">
                <a:solidFill>
                  <a:srgbClr val="000000"/>
                </a:solidFill>
              </a:rPr>
              <a:t>I. venezuelensis</a:t>
            </a:r>
            <a:r>
              <a:rPr lang="es-ES" sz="1400" dirty="0">
                <a:solidFill>
                  <a:srgbClr val="000000"/>
                </a:solidFill>
              </a:rPr>
              <a:t>) (E) T5 (</a:t>
            </a:r>
            <a:r>
              <a:rPr lang="es-ES" sz="1400" i="1" dirty="0">
                <a:solidFill>
                  <a:srgbClr val="000000"/>
                </a:solidFill>
              </a:rPr>
              <a:t>I. vredenhoekensis</a:t>
            </a:r>
            <a:r>
              <a:rPr lang="es-ES" sz="1400" dirty="0">
                <a:solidFill>
                  <a:srgbClr val="000000"/>
                </a:solidFill>
              </a:rPr>
              <a:t>). </a:t>
            </a:r>
            <a:endParaRPr lang="es-ES" sz="1400" dirty="0"/>
          </a:p>
        </p:txBody>
      </p:sp>
      <p:sp>
        <p:nvSpPr>
          <p:cNvPr id="8" name="Rectángulo 7"/>
          <p:cNvSpPr/>
          <p:nvPr/>
        </p:nvSpPr>
        <p:spPr>
          <a:xfrm>
            <a:off x="6701676" y="780952"/>
            <a:ext cx="2077597" cy="584775"/>
          </a:xfrm>
          <a:prstGeom prst="rect">
            <a:avLst/>
          </a:prstGeom>
        </p:spPr>
        <p:txBody>
          <a:bodyPr wrap="square">
            <a:spAutoFit/>
          </a:bodyPr>
          <a:lstStyle/>
          <a:p>
            <a:r>
              <a:rPr lang="es-ES" sz="1600" dirty="0" smtClean="0"/>
              <a:t>Sustancia de </a:t>
            </a:r>
            <a:r>
              <a:rPr lang="es-ES" sz="1600" dirty="0"/>
              <a:t>naturaleza fenólica </a:t>
            </a:r>
          </a:p>
        </p:txBody>
      </p:sp>
      <p:sp>
        <p:nvSpPr>
          <p:cNvPr id="15" name="Rectángulo 14"/>
          <p:cNvSpPr/>
          <p:nvPr/>
        </p:nvSpPr>
        <p:spPr>
          <a:xfrm>
            <a:off x="7452320" y="1238124"/>
            <a:ext cx="1414170" cy="369332"/>
          </a:xfrm>
          <a:prstGeom prst="rect">
            <a:avLst/>
          </a:prstGeom>
        </p:spPr>
        <p:txBody>
          <a:bodyPr wrap="none">
            <a:spAutoFit/>
          </a:bodyPr>
          <a:lstStyle/>
          <a:p>
            <a:r>
              <a:rPr lang="es-ES" dirty="0" err="1"/>
              <a:t>Kluge</a:t>
            </a:r>
            <a:r>
              <a:rPr lang="es-ES" dirty="0"/>
              <a:t> (1966)</a:t>
            </a:r>
          </a:p>
        </p:txBody>
      </p:sp>
      <p:sp>
        <p:nvSpPr>
          <p:cNvPr id="17" name="Rectángulo 16"/>
          <p:cNvSpPr/>
          <p:nvPr/>
        </p:nvSpPr>
        <p:spPr>
          <a:xfrm>
            <a:off x="7039540" y="2320699"/>
            <a:ext cx="1654187" cy="584775"/>
          </a:xfrm>
          <a:prstGeom prst="rect">
            <a:avLst/>
          </a:prstGeom>
        </p:spPr>
        <p:txBody>
          <a:bodyPr wrap="square">
            <a:spAutoFit/>
          </a:bodyPr>
          <a:lstStyle/>
          <a:p>
            <a:r>
              <a:rPr lang="es-ES" sz="1600" dirty="0" smtClean="0"/>
              <a:t>Exceso de agua/ déficit de O2 </a:t>
            </a:r>
            <a:endParaRPr lang="es-ES" sz="1600" dirty="0"/>
          </a:p>
        </p:txBody>
      </p:sp>
      <p:sp>
        <p:nvSpPr>
          <p:cNvPr id="19" name="Rectángulo 18"/>
          <p:cNvSpPr/>
          <p:nvPr/>
        </p:nvSpPr>
        <p:spPr>
          <a:xfrm>
            <a:off x="6970923" y="3169207"/>
            <a:ext cx="1911101" cy="338554"/>
          </a:xfrm>
          <a:prstGeom prst="rect">
            <a:avLst/>
          </a:prstGeom>
        </p:spPr>
        <p:txBody>
          <a:bodyPr wrap="none">
            <a:spAutoFit/>
          </a:bodyPr>
          <a:lstStyle/>
          <a:p>
            <a:r>
              <a:rPr lang="es-ES" sz="1600" dirty="0" smtClean="0"/>
              <a:t>(Cedeño </a:t>
            </a:r>
            <a:r>
              <a:rPr lang="es-ES" sz="1600" dirty="0"/>
              <a:t>et al., 2004</a:t>
            </a:r>
          </a:p>
        </p:txBody>
      </p:sp>
      <p:pic>
        <p:nvPicPr>
          <p:cNvPr id="7" name="Imagen 6"/>
          <p:cNvPicPr>
            <a:picLocks noChangeAspect="1"/>
          </p:cNvPicPr>
          <p:nvPr/>
        </p:nvPicPr>
        <p:blipFill>
          <a:blip r:embed="rId5"/>
          <a:stretch>
            <a:fillRect/>
          </a:stretch>
        </p:blipFill>
        <p:spPr>
          <a:xfrm>
            <a:off x="270298" y="1231370"/>
            <a:ext cx="6255597" cy="2680970"/>
          </a:xfrm>
          <a:prstGeom prst="rect">
            <a:avLst/>
          </a:prstGeom>
        </p:spPr>
      </p:pic>
    </p:spTree>
    <p:extLst>
      <p:ext uri="{BB962C8B-B14F-4D97-AF65-F5344CB8AC3E}">
        <p14:creationId xmlns:p14="http://schemas.microsoft.com/office/powerpoint/2010/main" val="78444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08495" y="1283981"/>
            <a:ext cx="595840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b="1" dirty="0" err="1"/>
              <a:t>Reaislamiento</a:t>
            </a:r>
            <a:r>
              <a:rPr lang="es-ES" b="1" dirty="0"/>
              <a:t> de los hongos </a:t>
            </a:r>
            <a:r>
              <a:rPr lang="es-ES" b="1" i="1" dirty="0"/>
              <a:t>Ilyonectria</a:t>
            </a:r>
            <a:r>
              <a:rPr lang="es-ES" b="1" dirty="0"/>
              <a:t> y </a:t>
            </a:r>
            <a:r>
              <a:rPr lang="es-ES" b="1" i="1" dirty="0"/>
              <a:t>Dactylonectria</a:t>
            </a:r>
          </a:p>
        </p:txBody>
      </p:sp>
      <p:pic>
        <p:nvPicPr>
          <p:cNvPr id="6" name="Imagen 5"/>
          <p:cNvPicPr>
            <a:picLocks noChangeAspect="1"/>
          </p:cNvPicPr>
          <p:nvPr/>
        </p:nvPicPr>
        <p:blipFill rotWithShape="1">
          <a:blip r:embed="rId2"/>
          <a:srcRect l="19388" r="20408" b="42596"/>
          <a:stretch/>
        </p:blipFill>
        <p:spPr>
          <a:xfrm>
            <a:off x="288155" y="149488"/>
            <a:ext cx="4248473" cy="607050"/>
          </a:xfrm>
          <a:prstGeom prst="rect">
            <a:avLst/>
          </a:prstGeom>
        </p:spPr>
      </p:pic>
      <p:pic>
        <p:nvPicPr>
          <p:cNvPr id="7" name="Imagen 6"/>
          <p:cNvPicPr>
            <a:picLocks noChangeAspect="1"/>
          </p:cNvPicPr>
          <p:nvPr/>
        </p:nvPicPr>
        <p:blipFill>
          <a:blip r:embed="rId3"/>
          <a:stretch>
            <a:fillRect/>
          </a:stretch>
        </p:blipFill>
        <p:spPr>
          <a:xfrm>
            <a:off x="408495" y="1983589"/>
            <a:ext cx="4324350" cy="2019300"/>
          </a:xfrm>
          <a:prstGeom prst="rect">
            <a:avLst/>
          </a:prstGeom>
        </p:spPr>
      </p:pic>
      <p:pic>
        <p:nvPicPr>
          <p:cNvPr id="8" name="Imagen 7"/>
          <p:cNvPicPr>
            <a:picLocks noChangeAspect="1"/>
          </p:cNvPicPr>
          <p:nvPr/>
        </p:nvPicPr>
        <p:blipFill>
          <a:blip r:embed="rId4"/>
          <a:stretch>
            <a:fillRect/>
          </a:stretch>
        </p:blipFill>
        <p:spPr>
          <a:xfrm>
            <a:off x="4732845" y="1992040"/>
            <a:ext cx="4095400" cy="2002397"/>
          </a:xfrm>
          <a:prstGeom prst="rect">
            <a:avLst/>
          </a:prstGeom>
        </p:spPr>
      </p:pic>
      <p:sp>
        <p:nvSpPr>
          <p:cNvPr id="10" name="Rectángulo 9"/>
          <p:cNvSpPr/>
          <p:nvPr/>
        </p:nvSpPr>
        <p:spPr>
          <a:xfrm>
            <a:off x="566512" y="4238736"/>
            <a:ext cx="8419750" cy="307777"/>
          </a:xfrm>
          <a:prstGeom prst="rect">
            <a:avLst/>
          </a:prstGeom>
        </p:spPr>
        <p:txBody>
          <a:bodyPr wrap="square">
            <a:spAutoFit/>
          </a:bodyPr>
          <a:lstStyle/>
          <a:p>
            <a:r>
              <a:rPr lang="es-ES" sz="1400" dirty="0" smtClean="0"/>
              <a:t>(A) </a:t>
            </a:r>
            <a:r>
              <a:rPr lang="es-ES" sz="1400" i="1" dirty="0" smtClean="0"/>
              <a:t>D. </a:t>
            </a:r>
            <a:r>
              <a:rPr lang="es-ES" sz="1400" i="1" dirty="0"/>
              <a:t>torresensis</a:t>
            </a:r>
            <a:r>
              <a:rPr lang="es-ES" sz="1400" dirty="0"/>
              <a:t> (T2). </a:t>
            </a:r>
            <a:r>
              <a:rPr lang="es-ES" sz="1400" dirty="0" smtClean="0"/>
              <a:t>(B) </a:t>
            </a:r>
            <a:r>
              <a:rPr lang="es-ES" sz="1400" i="1" dirty="0" smtClean="0"/>
              <a:t>I. robusta</a:t>
            </a:r>
            <a:r>
              <a:rPr lang="es-ES" sz="1400" dirty="0" smtClean="0"/>
              <a:t> </a:t>
            </a:r>
            <a:r>
              <a:rPr lang="es-ES" sz="1400" dirty="0"/>
              <a:t>(T3). </a:t>
            </a:r>
            <a:r>
              <a:rPr lang="es-ES" sz="1400" dirty="0" smtClean="0"/>
              <a:t>(C) </a:t>
            </a:r>
            <a:r>
              <a:rPr lang="es-ES" sz="1400" i="1" dirty="0" smtClean="0"/>
              <a:t>I. </a:t>
            </a:r>
            <a:r>
              <a:rPr lang="es-ES" sz="1400" i="1" dirty="0"/>
              <a:t>venezuelensis </a:t>
            </a:r>
            <a:r>
              <a:rPr lang="es-ES" sz="1400" dirty="0"/>
              <a:t>(T4). </a:t>
            </a:r>
            <a:r>
              <a:rPr lang="es-ES" sz="1400" dirty="0" smtClean="0"/>
              <a:t>(D) </a:t>
            </a:r>
            <a:r>
              <a:rPr lang="es-ES" sz="1400" i="1" dirty="0" smtClean="0"/>
              <a:t>I, </a:t>
            </a:r>
            <a:r>
              <a:rPr lang="es-ES" sz="1400" i="1" dirty="0"/>
              <a:t>vredenhoekensis </a:t>
            </a:r>
            <a:r>
              <a:rPr lang="es-ES" sz="1400" dirty="0"/>
              <a:t>(T5</a:t>
            </a:r>
            <a:r>
              <a:rPr lang="es-ES" sz="1400" dirty="0" smtClean="0"/>
              <a:t>). </a:t>
            </a:r>
            <a:r>
              <a:rPr lang="es-ES" sz="1400" dirty="0"/>
              <a:t>Edad: 11 </a:t>
            </a:r>
            <a:r>
              <a:rPr lang="es-ES" sz="1400" dirty="0" smtClean="0"/>
              <a:t>días</a:t>
            </a:r>
            <a:endParaRPr lang="es-ES" sz="1400" dirty="0"/>
          </a:p>
        </p:txBody>
      </p:sp>
      <p:sp>
        <p:nvSpPr>
          <p:cNvPr id="12" name="CuadroTexto 11"/>
          <p:cNvSpPr txBox="1"/>
          <p:nvPr/>
        </p:nvSpPr>
        <p:spPr>
          <a:xfrm>
            <a:off x="489237" y="1988840"/>
            <a:ext cx="482363" cy="369332"/>
          </a:xfrm>
          <a:prstGeom prst="rect">
            <a:avLst/>
          </a:prstGeom>
          <a:noFill/>
        </p:spPr>
        <p:txBody>
          <a:bodyPr wrap="square" rtlCol="0">
            <a:spAutoFit/>
          </a:bodyPr>
          <a:lstStyle/>
          <a:p>
            <a:r>
              <a:rPr lang="es-ES" b="1" dirty="0" smtClean="0">
                <a:solidFill>
                  <a:schemeClr val="bg1"/>
                </a:solidFill>
              </a:rPr>
              <a:t>A</a:t>
            </a:r>
            <a:endParaRPr lang="es-ES" b="1" dirty="0">
              <a:solidFill>
                <a:schemeClr val="bg1"/>
              </a:solidFill>
            </a:endParaRPr>
          </a:p>
        </p:txBody>
      </p:sp>
      <p:sp>
        <p:nvSpPr>
          <p:cNvPr id="13" name="CuadroTexto 12"/>
          <p:cNvSpPr txBox="1"/>
          <p:nvPr/>
        </p:nvSpPr>
        <p:spPr>
          <a:xfrm>
            <a:off x="2631982" y="2123564"/>
            <a:ext cx="545987" cy="369332"/>
          </a:xfrm>
          <a:prstGeom prst="rect">
            <a:avLst/>
          </a:prstGeom>
          <a:noFill/>
        </p:spPr>
        <p:txBody>
          <a:bodyPr wrap="square" rtlCol="0">
            <a:spAutoFit/>
          </a:bodyPr>
          <a:lstStyle/>
          <a:p>
            <a:r>
              <a:rPr lang="es-ES" b="1" dirty="0">
                <a:solidFill>
                  <a:schemeClr val="bg1"/>
                </a:solidFill>
              </a:rPr>
              <a:t>B</a:t>
            </a:r>
          </a:p>
        </p:txBody>
      </p:sp>
      <p:sp>
        <p:nvSpPr>
          <p:cNvPr id="14" name="CuadroTexto 13"/>
          <p:cNvSpPr txBox="1"/>
          <p:nvPr/>
        </p:nvSpPr>
        <p:spPr>
          <a:xfrm>
            <a:off x="5000689" y="2034851"/>
            <a:ext cx="482363" cy="369332"/>
          </a:xfrm>
          <a:prstGeom prst="rect">
            <a:avLst/>
          </a:prstGeom>
          <a:noFill/>
        </p:spPr>
        <p:txBody>
          <a:bodyPr wrap="square" rtlCol="0">
            <a:spAutoFit/>
          </a:bodyPr>
          <a:lstStyle/>
          <a:p>
            <a:r>
              <a:rPr lang="es-ES" b="1" dirty="0" smtClean="0">
                <a:solidFill>
                  <a:schemeClr val="bg1"/>
                </a:solidFill>
              </a:rPr>
              <a:t>C</a:t>
            </a:r>
            <a:endParaRPr lang="es-ES" b="1" dirty="0">
              <a:solidFill>
                <a:schemeClr val="bg1"/>
              </a:solidFill>
            </a:endParaRPr>
          </a:p>
        </p:txBody>
      </p:sp>
      <p:sp>
        <p:nvSpPr>
          <p:cNvPr id="15" name="CuadroTexto 14"/>
          <p:cNvSpPr txBox="1"/>
          <p:nvPr/>
        </p:nvSpPr>
        <p:spPr>
          <a:xfrm>
            <a:off x="7041034" y="2060444"/>
            <a:ext cx="482363" cy="369332"/>
          </a:xfrm>
          <a:prstGeom prst="rect">
            <a:avLst/>
          </a:prstGeom>
          <a:noFill/>
        </p:spPr>
        <p:txBody>
          <a:bodyPr wrap="square" rtlCol="0">
            <a:spAutoFit/>
          </a:bodyPr>
          <a:lstStyle/>
          <a:p>
            <a:r>
              <a:rPr lang="es-ES" b="1" dirty="0" smtClean="0">
                <a:solidFill>
                  <a:schemeClr val="bg1"/>
                </a:solidFill>
              </a:rPr>
              <a:t>D</a:t>
            </a:r>
            <a:endParaRPr lang="es-ES" b="1" dirty="0">
              <a:solidFill>
                <a:schemeClr val="bg1"/>
              </a:solidFill>
            </a:endParaRPr>
          </a:p>
        </p:txBody>
      </p:sp>
      <p:sp>
        <p:nvSpPr>
          <p:cNvPr id="2" name="CuadroTexto 1"/>
          <p:cNvSpPr txBox="1"/>
          <p:nvPr/>
        </p:nvSpPr>
        <p:spPr>
          <a:xfrm>
            <a:off x="1187624" y="5651956"/>
            <a:ext cx="3096344" cy="369332"/>
          </a:xfrm>
          <a:prstGeom prst="rect">
            <a:avLst/>
          </a:prstGeom>
          <a:noFill/>
        </p:spPr>
        <p:txBody>
          <a:bodyPr wrap="square" rtlCol="0">
            <a:spAutoFit/>
          </a:bodyPr>
          <a:lstStyle/>
          <a:p>
            <a:r>
              <a:rPr lang="es-ES" dirty="0" smtClean="0"/>
              <a:t>Cabral y colaboradores (2012)</a:t>
            </a:r>
            <a:endParaRPr lang="es-ES" dirty="0"/>
          </a:p>
        </p:txBody>
      </p:sp>
    </p:spTree>
    <p:extLst>
      <p:ext uri="{BB962C8B-B14F-4D97-AF65-F5344CB8AC3E}">
        <p14:creationId xmlns:p14="http://schemas.microsoft.com/office/powerpoint/2010/main" val="1003599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19388" r="20408" b="42596"/>
          <a:stretch/>
        </p:blipFill>
        <p:spPr>
          <a:xfrm>
            <a:off x="288155" y="149488"/>
            <a:ext cx="4248473" cy="607050"/>
          </a:xfrm>
          <a:prstGeom prst="rect">
            <a:avLst/>
          </a:prstGeom>
        </p:spPr>
      </p:pic>
      <p:sp>
        <p:nvSpPr>
          <p:cNvPr id="5" name="Rectángulo 4"/>
          <p:cNvSpPr/>
          <p:nvPr/>
        </p:nvSpPr>
        <p:spPr>
          <a:xfrm>
            <a:off x="683568" y="774359"/>
            <a:ext cx="217880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Análisis filogenético</a:t>
            </a:r>
          </a:p>
        </p:txBody>
      </p:sp>
      <p:pic>
        <p:nvPicPr>
          <p:cNvPr id="6" name="Imagen 5"/>
          <p:cNvPicPr>
            <a:picLocks noChangeAspect="1"/>
          </p:cNvPicPr>
          <p:nvPr/>
        </p:nvPicPr>
        <p:blipFill>
          <a:blip r:embed="rId4"/>
          <a:stretch>
            <a:fillRect/>
          </a:stretch>
        </p:blipFill>
        <p:spPr>
          <a:xfrm>
            <a:off x="995506" y="1236024"/>
            <a:ext cx="7176894" cy="3868332"/>
          </a:xfrm>
          <a:prstGeom prst="rect">
            <a:avLst/>
          </a:prstGeom>
        </p:spPr>
      </p:pic>
      <p:sp>
        <p:nvSpPr>
          <p:cNvPr id="8" name="Rectángulo 7"/>
          <p:cNvSpPr/>
          <p:nvPr/>
        </p:nvSpPr>
        <p:spPr>
          <a:xfrm>
            <a:off x="1259632" y="5104356"/>
            <a:ext cx="7704856" cy="276999"/>
          </a:xfrm>
          <a:prstGeom prst="rect">
            <a:avLst/>
          </a:prstGeom>
        </p:spPr>
        <p:txBody>
          <a:bodyPr wrap="square">
            <a:spAutoFit/>
          </a:bodyPr>
          <a:lstStyle/>
          <a:p>
            <a:r>
              <a:rPr lang="es-ES" sz="1200" dirty="0"/>
              <a:t>Árbol consenso de los géneros </a:t>
            </a:r>
            <a:r>
              <a:rPr lang="es-ES" sz="1200" i="1" dirty="0"/>
              <a:t>Ilyonectria</a:t>
            </a:r>
            <a:r>
              <a:rPr lang="es-ES" sz="1200" dirty="0"/>
              <a:t> y </a:t>
            </a:r>
            <a:r>
              <a:rPr lang="es-ES" sz="1200" i="1" dirty="0"/>
              <a:t>Dactylonectria</a:t>
            </a:r>
            <a:r>
              <a:rPr lang="es-ES" sz="1200" dirty="0"/>
              <a:t> usando el </a:t>
            </a:r>
            <a:r>
              <a:rPr lang="es-ES" sz="1200" dirty="0" err="1"/>
              <a:t>loci</a:t>
            </a:r>
            <a:r>
              <a:rPr lang="es-ES" sz="1200" dirty="0"/>
              <a:t> HIS3, TEF e ITS. </a:t>
            </a:r>
          </a:p>
        </p:txBody>
      </p:sp>
      <p:sp>
        <p:nvSpPr>
          <p:cNvPr id="2" name="Rectángulo 1"/>
          <p:cNvSpPr/>
          <p:nvPr/>
        </p:nvSpPr>
        <p:spPr>
          <a:xfrm>
            <a:off x="660412" y="5733256"/>
            <a:ext cx="3241015" cy="369332"/>
          </a:xfrm>
          <a:prstGeom prst="rect">
            <a:avLst/>
          </a:prstGeom>
        </p:spPr>
        <p:txBody>
          <a:bodyPr wrap="none">
            <a:spAutoFit/>
          </a:bodyPr>
          <a:lstStyle/>
          <a:p>
            <a:r>
              <a:rPr lang="es-EC">
                <a:latin typeface="Times New Roman" panose="02020603050405020304" pitchFamily="18" charset="0"/>
                <a:ea typeface="Calibri" panose="020F0502020204030204" pitchFamily="34" charset="0"/>
              </a:rPr>
              <a:t>Chaverri y colaboradores (2011) </a:t>
            </a:r>
            <a:endParaRPr lang="es-ES" dirty="0"/>
          </a:p>
        </p:txBody>
      </p:sp>
    </p:spTree>
    <p:extLst>
      <p:ext uri="{BB962C8B-B14F-4D97-AF65-F5344CB8AC3E}">
        <p14:creationId xmlns:p14="http://schemas.microsoft.com/office/powerpoint/2010/main" val="2190599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9552" y="553035"/>
            <a:ext cx="8208912" cy="4801314"/>
          </a:xfrm>
          <a:prstGeom prst="rect">
            <a:avLst/>
          </a:prstGeom>
          <a:noFill/>
        </p:spPr>
        <p:txBody>
          <a:bodyPr wrap="square" rtlCol="0">
            <a:spAutoFit/>
          </a:bodyPr>
          <a:lstStyle/>
          <a:p>
            <a:endParaRPr lang="es-ES" dirty="0"/>
          </a:p>
          <a:p>
            <a:pPr marL="285750" indent="-285750" algn="just">
              <a:buFont typeface="Arial" panose="020B0604020202020204" pitchFamily="34" charset="0"/>
              <a:buChar char="•"/>
            </a:pPr>
            <a:r>
              <a:rPr lang="es-ES" dirty="0"/>
              <a:t>Los aislados de los géneros </a:t>
            </a:r>
            <a:r>
              <a:rPr lang="es-ES" i="1" dirty="0"/>
              <a:t>Ilyonectria </a:t>
            </a:r>
            <a:r>
              <a:rPr lang="es-ES" dirty="0"/>
              <a:t>y </a:t>
            </a:r>
            <a:r>
              <a:rPr lang="es-ES" i="1" dirty="0"/>
              <a:t>Dactylonectria </a:t>
            </a:r>
            <a:r>
              <a:rPr lang="es-ES" dirty="0"/>
              <a:t>presentan textura algodonosa con tonos que van desde el café claro hasta el marrón, crecen a una temperatura de 20 a 25° en un periodo de 15- 25 días. </a:t>
            </a:r>
          </a:p>
          <a:p>
            <a:pPr algn="just"/>
            <a:endParaRPr lang="es-ES" dirty="0"/>
          </a:p>
          <a:p>
            <a:pPr marL="285750" lvl="0" indent="-285750" algn="just">
              <a:buFont typeface="Arial" panose="020B0604020202020204" pitchFamily="34" charset="0"/>
              <a:buChar char="•"/>
            </a:pPr>
            <a:r>
              <a:rPr lang="es-EC" dirty="0"/>
              <a:t>Los primers ITS4 e ITS 5 permitieron confirmar la identidad de </a:t>
            </a:r>
            <a:r>
              <a:rPr lang="es-EC" i="1" dirty="0"/>
              <a:t>I. vredenhoekensis</a:t>
            </a:r>
            <a:r>
              <a:rPr lang="es-EC" dirty="0"/>
              <a:t> con un 99.59% de identidad, </a:t>
            </a:r>
            <a:r>
              <a:rPr lang="es-EC" i="1" dirty="0"/>
              <a:t>I. robusta</a:t>
            </a:r>
            <a:r>
              <a:rPr lang="es-EC" dirty="0"/>
              <a:t> con 99.63% de identidad y </a:t>
            </a:r>
            <a:r>
              <a:rPr lang="es-EC" i="1" dirty="0"/>
              <a:t>D. torresensis</a:t>
            </a:r>
            <a:r>
              <a:rPr lang="es-EC" dirty="0"/>
              <a:t> con un 99.08 % de identidad, sin embargo para la </a:t>
            </a:r>
            <a:r>
              <a:rPr lang="es-EC" i="1" dirty="0"/>
              <a:t>I. venezuelensis</a:t>
            </a:r>
            <a:r>
              <a:rPr lang="es-EC" dirty="0"/>
              <a:t> la secuencia del ITS no está disponible en la base de datos, identificándose tan solo como un aislado del genero </a:t>
            </a:r>
            <a:r>
              <a:rPr lang="es-EC" i="1" dirty="0"/>
              <a:t>Ilyonectria</a:t>
            </a:r>
            <a:r>
              <a:rPr lang="es-EC" dirty="0"/>
              <a:t>.</a:t>
            </a:r>
            <a:endParaRPr lang="es-ES" dirty="0"/>
          </a:p>
          <a:p>
            <a:pPr algn="just"/>
            <a:endParaRPr lang="es-ES" dirty="0"/>
          </a:p>
          <a:p>
            <a:pPr marL="285750" indent="-285750" algn="just">
              <a:buFont typeface="Arial" panose="020B0604020202020204" pitchFamily="34" charset="0"/>
              <a:buChar char="•"/>
            </a:pPr>
            <a:r>
              <a:rPr lang="es-ES" dirty="0"/>
              <a:t>El porcentaje de marchitez en las hojas basales para el control negativo (T1) fue 0%, T2 (</a:t>
            </a:r>
            <a:r>
              <a:rPr lang="es-ES" i="1" dirty="0"/>
              <a:t>D. torresensis</a:t>
            </a:r>
            <a:r>
              <a:rPr lang="es-ES" dirty="0"/>
              <a:t>) 28.14%, T3 (</a:t>
            </a:r>
            <a:r>
              <a:rPr lang="es-ES" i="1" dirty="0"/>
              <a:t>I. robusta</a:t>
            </a:r>
            <a:r>
              <a:rPr lang="es-ES" dirty="0"/>
              <a:t>) </a:t>
            </a:r>
            <a:r>
              <a:rPr lang="es-ES" dirty="0" smtClean="0"/>
              <a:t>27.43%, T4 </a:t>
            </a:r>
            <a:r>
              <a:rPr lang="es-ES" dirty="0"/>
              <a:t>(</a:t>
            </a:r>
            <a:r>
              <a:rPr lang="es-ES" i="1" dirty="0"/>
              <a:t>I. venezuelensis</a:t>
            </a:r>
            <a:r>
              <a:rPr lang="es-ES" dirty="0"/>
              <a:t>) 22</a:t>
            </a:r>
            <a:r>
              <a:rPr lang="es-ES" dirty="0" smtClean="0"/>
              <a:t>% y en </a:t>
            </a:r>
            <a:r>
              <a:rPr lang="es-ES" dirty="0"/>
              <a:t>T5 (</a:t>
            </a:r>
            <a:r>
              <a:rPr lang="es-ES" i="1" dirty="0"/>
              <a:t>I. vredenhoekensis</a:t>
            </a:r>
            <a:r>
              <a:rPr lang="es-ES" dirty="0"/>
              <a:t>) las hojas basales presentaron </a:t>
            </a:r>
            <a:r>
              <a:rPr lang="es-ES" dirty="0" smtClean="0"/>
              <a:t>clorosis, </a:t>
            </a:r>
            <a:r>
              <a:rPr lang="es-ES" dirty="0"/>
              <a:t>pérdida de turgencia, los signos de marchitez en las hojas fueron más severos que en el resto de tratamientos, con un valor de 42.57%. </a:t>
            </a:r>
          </a:p>
          <a:p>
            <a:pPr algn="just"/>
            <a:endParaRPr lang="es-EC" dirty="0"/>
          </a:p>
        </p:txBody>
      </p:sp>
      <p:sp>
        <p:nvSpPr>
          <p:cNvPr id="4" name="CuadroTexto 3"/>
          <p:cNvSpPr txBox="1"/>
          <p:nvPr/>
        </p:nvSpPr>
        <p:spPr>
          <a:xfrm>
            <a:off x="179512" y="260648"/>
            <a:ext cx="4032448"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CONCLUSIONES</a:t>
            </a:r>
          </a:p>
        </p:txBody>
      </p:sp>
    </p:spTree>
    <p:extLst>
      <p:ext uri="{BB962C8B-B14F-4D97-AF65-F5344CB8AC3E}">
        <p14:creationId xmlns:p14="http://schemas.microsoft.com/office/powerpoint/2010/main" val="3374771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9512" y="260648"/>
            <a:ext cx="4032448"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CONCLUSIONES</a:t>
            </a:r>
          </a:p>
        </p:txBody>
      </p:sp>
      <p:sp>
        <p:nvSpPr>
          <p:cNvPr id="4" name="Rectángulo 3"/>
          <p:cNvSpPr/>
          <p:nvPr/>
        </p:nvSpPr>
        <p:spPr>
          <a:xfrm>
            <a:off x="827584" y="845423"/>
            <a:ext cx="7920880" cy="4247317"/>
          </a:xfrm>
          <a:prstGeom prst="rect">
            <a:avLst/>
          </a:prstGeom>
        </p:spPr>
        <p:txBody>
          <a:bodyPr wrap="square">
            <a:spAutoFit/>
          </a:bodyPr>
          <a:lstStyle/>
          <a:p>
            <a:pPr marL="285750" indent="-285750" algn="just">
              <a:buFont typeface="Arial" panose="020B0604020202020204" pitchFamily="34" charset="0"/>
              <a:buChar char="•"/>
            </a:pPr>
            <a:r>
              <a:rPr lang="es-ES" dirty="0" smtClean="0"/>
              <a:t>El porcentaje de </a:t>
            </a:r>
            <a:r>
              <a:rPr lang="es-ES" dirty="0"/>
              <a:t>infección en el cuello de la raíz para T1 (control negativo</a:t>
            </a:r>
            <a:r>
              <a:rPr lang="es-ES" dirty="0" smtClean="0"/>
              <a:t>) fue de 0%, </a:t>
            </a:r>
            <a:r>
              <a:rPr lang="es-ES" dirty="0"/>
              <a:t>T2 </a:t>
            </a:r>
            <a:r>
              <a:rPr lang="es-ES" dirty="0" smtClean="0"/>
              <a:t>(</a:t>
            </a:r>
            <a:r>
              <a:rPr lang="es-ES" i="1" dirty="0"/>
              <a:t>D. torresensis</a:t>
            </a:r>
            <a:r>
              <a:rPr lang="es-ES" dirty="0" smtClean="0"/>
              <a:t>) 40.71</a:t>
            </a:r>
            <a:r>
              <a:rPr lang="es-ES" dirty="0"/>
              <a:t>%, </a:t>
            </a:r>
            <a:r>
              <a:rPr lang="es-ES" dirty="0" smtClean="0"/>
              <a:t>T3 </a:t>
            </a:r>
            <a:r>
              <a:rPr lang="es-ES" dirty="0"/>
              <a:t>(</a:t>
            </a:r>
            <a:r>
              <a:rPr lang="es-ES" i="1" dirty="0"/>
              <a:t>I. robusta</a:t>
            </a:r>
            <a:r>
              <a:rPr lang="es-ES" dirty="0" smtClean="0"/>
              <a:t>) 35.14%, T4 </a:t>
            </a:r>
            <a:r>
              <a:rPr lang="es-ES" dirty="0"/>
              <a:t>(</a:t>
            </a:r>
            <a:r>
              <a:rPr lang="es-ES" i="1" dirty="0"/>
              <a:t>I. venezuelensis</a:t>
            </a:r>
            <a:r>
              <a:rPr lang="es-ES" dirty="0" smtClean="0"/>
              <a:t>) </a:t>
            </a:r>
            <a:r>
              <a:rPr lang="es-ES" dirty="0"/>
              <a:t>38.20%</a:t>
            </a:r>
            <a:r>
              <a:rPr lang="es-ES" dirty="0" smtClean="0"/>
              <a:t>  y T5 (</a:t>
            </a:r>
            <a:r>
              <a:rPr lang="es-ES" i="1" dirty="0" smtClean="0"/>
              <a:t>I</a:t>
            </a:r>
            <a:r>
              <a:rPr lang="es-ES" i="1" dirty="0"/>
              <a:t>. </a:t>
            </a:r>
            <a:r>
              <a:rPr lang="es-ES" i="1" dirty="0" smtClean="0"/>
              <a:t>vredenhoekensis) </a:t>
            </a:r>
            <a:r>
              <a:rPr lang="es-ES" dirty="0"/>
              <a:t>la necrosis cubrió cerca del 70.43% de los haces vasculares y la coloración violeta fue más intensa. </a:t>
            </a:r>
          </a:p>
          <a:p>
            <a:endParaRPr lang="es-ES" dirty="0"/>
          </a:p>
          <a:p>
            <a:pPr marL="285750" indent="-285750" algn="just">
              <a:buFont typeface="Arial" panose="020B0604020202020204" pitchFamily="34" charset="0"/>
              <a:buChar char="•"/>
            </a:pPr>
            <a:r>
              <a:rPr lang="es-ES" dirty="0"/>
              <a:t>Las especies de </a:t>
            </a:r>
            <a:r>
              <a:rPr lang="es-ES" i="1" dirty="0"/>
              <a:t>Ilyonectria </a:t>
            </a:r>
            <a:r>
              <a:rPr lang="es-ES" dirty="0"/>
              <a:t>son monofiléticas y están divididas en dos subclados, en el primer subclado se identificaron a I. </a:t>
            </a:r>
            <a:r>
              <a:rPr lang="es-ES" i="1" dirty="0"/>
              <a:t>crassa, I. robusta, I. venezuelensis e I. vredenhoekensis </a:t>
            </a:r>
            <a:r>
              <a:rPr lang="es-ES" dirty="0"/>
              <a:t>y en el segundo subclado a </a:t>
            </a:r>
            <a:r>
              <a:rPr lang="es-ES" i="1" dirty="0"/>
              <a:t>I. liriodendri </a:t>
            </a:r>
            <a:r>
              <a:rPr lang="es-ES" dirty="0"/>
              <a:t>e </a:t>
            </a:r>
            <a:r>
              <a:rPr lang="es-ES" i="1" dirty="0"/>
              <a:t>I. radicola</a:t>
            </a:r>
            <a:r>
              <a:rPr lang="es-ES" dirty="0"/>
              <a:t>. </a:t>
            </a:r>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smtClean="0"/>
              <a:t>Las especies </a:t>
            </a:r>
            <a:r>
              <a:rPr lang="es-ES" dirty="0"/>
              <a:t>del género </a:t>
            </a:r>
            <a:r>
              <a:rPr lang="es-ES" i="1" dirty="0" smtClean="0"/>
              <a:t>I. </a:t>
            </a:r>
            <a:r>
              <a:rPr lang="es-ES" i="1" dirty="0"/>
              <a:t>vredenhoekensis, </a:t>
            </a:r>
            <a:r>
              <a:rPr lang="es-ES" i="1" dirty="0" smtClean="0"/>
              <a:t>I. </a:t>
            </a:r>
            <a:r>
              <a:rPr lang="es-ES" i="1" dirty="0"/>
              <a:t>robusta </a:t>
            </a:r>
            <a:r>
              <a:rPr lang="es-ES" dirty="0"/>
              <a:t>e </a:t>
            </a:r>
            <a:r>
              <a:rPr lang="es-ES" i="1" dirty="0"/>
              <a:t>I. </a:t>
            </a:r>
            <a:r>
              <a:rPr lang="es-ES" i="1" dirty="0" smtClean="0"/>
              <a:t>venezuelensis</a:t>
            </a:r>
            <a:r>
              <a:rPr lang="es-ES" dirty="0" smtClean="0"/>
              <a:t> </a:t>
            </a:r>
            <a:r>
              <a:rPr lang="es-ES" dirty="0"/>
              <a:t>son agentes causales del pie negro en moras de castilla</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endParaRPr lang="es-ES" dirty="0"/>
          </a:p>
        </p:txBody>
      </p:sp>
    </p:spTree>
    <p:extLst>
      <p:ext uri="{BB962C8B-B14F-4D97-AF65-F5344CB8AC3E}">
        <p14:creationId xmlns:p14="http://schemas.microsoft.com/office/powerpoint/2010/main" val="594635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80504" y="1052736"/>
            <a:ext cx="8352928" cy="4237057"/>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s-ES" dirty="0"/>
              <a:t>En las pruebas de patogenicidad utilizar plantas de mora de castilla en una edad máxima de dos a tres meses. Para evaluar los síntomas de marchitez e infección a nivel de invernadero, se recomienda esperar más de cuatro meses</a:t>
            </a:r>
            <a:r>
              <a:rPr lang="es-ES" dirty="0" smtClean="0"/>
              <a:t>.</a:t>
            </a:r>
          </a:p>
          <a:p>
            <a:pPr marL="285750" indent="-285750" algn="just">
              <a:spcAft>
                <a:spcPts val="800"/>
              </a:spcAft>
              <a:buFont typeface="Arial" panose="020B0604020202020204" pitchFamily="34" charset="0"/>
              <a:buChar char="•"/>
            </a:pPr>
            <a:endParaRPr lang="es-ES" dirty="0"/>
          </a:p>
          <a:p>
            <a:pPr marL="285750" indent="-285750" algn="just">
              <a:spcAft>
                <a:spcPts val="800"/>
              </a:spcAft>
              <a:buFont typeface="Arial" panose="020B0604020202020204" pitchFamily="34" charset="0"/>
              <a:buChar char="•"/>
            </a:pPr>
            <a:r>
              <a:rPr lang="es-ES" dirty="0" smtClean="0"/>
              <a:t>Repetir </a:t>
            </a:r>
            <a:r>
              <a:rPr lang="es-ES" dirty="0"/>
              <a:t>la prueba de patogenicidad con un mayor número de plantas</a:t>
            </a:r>
            <a:r>
              <a:rPr lang="es-ES" dirty="0" smtClean="0"/>
              <a:t>.</a:t>
            </a:r>
          </a:p>
          <a:p>
            <a:pPr marL="285750" indent="-285750" algn="just">
              <a:spcAft>
                <a:spcPts val="800"/>
              </a:spcAft>
              <a:buFont typeface="Arial" panose="020B0604020202020204" pitchFamily="34" charset="0"/>
              <a:buChar char="•"/>
            </a:pPr>
            <a:endParaRPr lang="es-ES" dirty="0"/>
          </a:p>
          <a:p>
            <a:pPr marL="285750" indent="-285750" algn="just">
              <a:spcAft>
                <a:spcPts val="800"/>
              </a:spcAft>
              <a:buFont typeface="Arial" panose="020B0604020202020204" pitchFamily="34" charset="0"/>
              <a:buChar char="•"/>
            </a:pPr>
            <a:r>
              <a:rPr lang="es-ES" dirty="0" smtClean="0"/>
              <a:t>Realizar </a:t>
            </a:r>
            <a:r>
              <a:rPr lang="es-ES" dirty="0"/>
              <a:t>mediciones de las clamidosporas presentes en los aislados para una mejor descripción morfológica de las </a:t>
            </a:r>
            <a:r>
              <a:rPr lang="es-ES" dirty="0" smtClean="0"/>
              <a:t>especies.</a:t>
            </a:r>
          </a:p>
          <a:p>
            <a:pPr marL="285750" indent="-285750" algn="just">
              <a:spcAft>
                <a:spcPts val="800"/>
              </a:spcAft>
              <a:buFont typeface="Arial" panose="020B0604020202020204" pitchFamily="34" charset="0"/>
              <a:buChar char="•"/>
            </a:pPr>
            <a:endParaRPr lang="es-ES" dirty="0"/>
          </a:p>
          <a:p>
            <a:pPr marL="285750" indent="-285750" algn="just">
              <a:spcAft>
                <a:spcPts val="800"/>
              </a:spcAft>
              <a:buFont typeface="Arial" panose="020B0604020202020204" pitchFamily="34" charset="0"/>
              <a:buChar char="•"/>
            </a:pPr>
            <a:r>
              <a:rPr lang="es-EC" dirty="0"/>
              <a:t>Probar primers que permitan identificar a todas las especies de </a:t>
            </a:r>
            <a:r>
              <a:rPr lang="es-EC" i="1" dirty="0"/>
              <a:t>Ilyonectria</a:t>
            </a:r>
            <a:r>
              <a:rPr lang="es-EC" dirty="0"/>
              <a:t>.  </a:t>
            </a:r>
          </a:p>
          <a:p>
            <a:pPr marL="285750" indent="-285750" algn="just">
              <a:spcAft>
                <a:spcPts val="800"/>
              </a:spcAft>
              <a:buFont typeface="Arial" panose="020B0604020202020204" pitchFamily="34" charset="0"/>
              <a:buChar char="•"/>
            </a:pPr>
            <a:endParaRPr lang="es-ES" dirty="0" smtClean="0"/>
          </a:p>
          <a:p>
            <a:pPr marL="285750" indent="-285750" algn="just">
              <a:spcAft>
                <a:spcPts val="800"/>
              </a:spcAft>
              <a:buFont typeface="Arial" panose="020B0604020202020204" pitchFamily="34" charset="0"/>
              <a:buChar char="•"/>
            </a:pPr>
            <a:endParaRPr lang="es-ES" dirty="0"/>
          </a:p>
        </p:txBody>
      </p:sp>
      <p:sp>
        <p:nvSpPr>
          <p:cNvPr id="4" name="CuadroTexto 3"/>
          <p:cNvSpPr txBox="1"/>
          <p:nvPr/>
        </p:nvSpPr>
        <p:spPr>
          <a:xfrm>
            <a:off x="179512" y="260648"/>
            <a:ext cx="4536504"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RECOMENDACIONES</a:t>
            </a:r>
          </a:p>
        </p:txBody>
      </p:sp>
    </p:spTree>
    <p:extLst>
      <p:ext uri="{BB962C8B-B14F-4D97-AF65-F5344CB8AC3E}">
        <p14:creationId xmlns:p14="http://schemas.microsoft.com/office/powerpoint/2010/main" val="4011256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1196752"/>
            <a:ext cx="7931224" cy="1959511"/>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s-EC" dirty="0"/>
              <a:t>Tomar muestras de las principales provincias productores de mora del Ecuador, con la finalidad de ampliar la zona de investigación para determinar la incidencia del pie negro en cultivos de mora de castilla (</a:t>
            </a:r>
            <a:r>
              <a:rPr lang="es-EC" i="1" dirty="0"/>
              <a:t>R. </a:t>
            </a:r>
            <a:r>
              <a:rPr lang="es-EC" i="1" dirty="0" err="1"/>
              <a:t>glaucus</a:t>
            </a:r>
            <a:r>
              <a:rPr lang="es-EC" dirty="0" smtClean="0"/>
              <a:t>).</a:t>
            </a:r>
          </a:p>
          <a:p>
            <a:pPr marL="285750" indent="-285750" algn="just">
              <a:spcAft>
                <a:spcPts val="800"/>
              </a:spcAft>
              <a:buFont typeface="Arial" panose="020B0604020202020204" pitchFamily="34" charset="0"/>
              <a:buChar char="•"/>
            </a:pPr>
            <a:endParaRPr lang="es-ES" dirty="0"/>
          </a:p>
          <a:p>
            <a:pPr marL="285750" indent="-285750" algn="just">
              <a:spcAft>
                <a:spcPts val="800"/>
              </a:spcAft>
              <a:buFont typeface="Arial" panose="020B0604020202020204" pitchFamily="34" charset="0"/>
              <a:buChar char="•"/>
            </a:pPr>
            <a:r>
              <a:rPr lang="es-EC" dirty="0"/>
              <a:t>Investigar si la enfermedad del pie negro está presente otros cultivos diferentes al de</a:t>
            </a:r>
            <a:r>
              <a:rPr lang="es-EC" i="1" dirty="0"/>
              <a:t> R. </a:t>
            </a:r>
            <a:r>
              <a:rPr lang="es-EC" i="1" dirty="0" err="1"/>
              <a:t>glaucus</a:t>
            </a:r>
            <a:r>
              <a:rPr lang="es-EC" dirty="0"/>
              <a:t> </a:t>
            </a:r>
            <a:r>
              <a:rPr lang="es-EC" dirty="0" smtClean="0"/>
              <a:t>produciendo </a:t>
            </a:r>
            <a:r>
              <a:rPr lang="es-EC" dirty="0"/>
              <a:t>síntomas de marchitez.</a:t>
            </a:r>
            <a:r>
              <a:rPr lang="es-EC" b="1" dirty="0"/>
              <a:t> </a:t>
            </a:r>
            <a:endParaRPr lang="es-ES" dirty="0"/>
          </a:p>
        </p:txBody>
      </p:sp>
      <p:sp>
        <p:nvSpPr>
          <p:cNvPr id="4" name="CuadroTexto 3"/>
          <p:cNvSpPr txBox="1"/>
          <p:nvPr/>
        </p:nvSpPr>
        <p:spPr>
          <a:xfrm>
            <a:off x="179512" y="260648"/>
            <a:ext cx="4536504"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RECOMENDACIONES</a:t>
            </a:r>
          </a:p>
        </p:txBody>
      </p:sp>
    </p:spTree>
    <p:extLst>
      <p:ext uri="{BB962C8B-B14F-4D97-AF65-F5344CB8AC3E}">
        <p14:creationId xmlns:p14="http://schemas.microsoft.com/office/powerpoint/2010/main" val="4125063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5" name="CuadroTexto 4"/>
          <p:cNvSpPr txBox="1"/>
          <p:nvPr/>
        </p:nvSpPr>
        <p:spPr>
          <a:xfrm>
            <a:off x="107504" y="155809"/>
            <a:ext cx="3600400"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p:txBody>
      </p:sp>
      <p:pic>
        <p:nvPicPr>
          <p:cNvPr id="6" name="Imagen 5"/>
          <p:cNvPicPr>
            <a:picLocks noChangeAspect="1"/>
          </p:cNvPicPr>
          <p:nvPr/>
        </p:nvPicPr>
        <p:blipFill>
          <a:blip r:embed="rId3"/>
          <a:stretch>
            <a:fillRect/>
          </a:stretch>
        </p:blipFill>
        <p:spPr>
          <a:xfrm>
            <a:off x="417173" y="1078892"/>
            <a:ext cx="3042038" cy="2657847"/>
          </a:xfrm>
          <a:prstGeom prst="rect">
            <a:avLst/>
          </a:prstGeom>
        </p:spPr>
      </p:pic>
      <p:sp>
        <p:nvSpPr>
          <p:cNvPr id="7" name="CuadroTexto 6"/>
          <p:cNvSpPr txBox="1"/>
          <p:nvPr/>
        </p:nvSpPr>
        <p:spPr>
          <a:xfrm>
            <a:off x="664830" y="4129114"/>
            <a:ext cx="1800200"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dirty="0" smtClean="0"/>
              <a:t>Baja producción</a:t>
            </a:r>
          </a:p>
        </p:txBody>
      </p:sp>
      <p:sp>
        <p:nvSpPr>
          <p:cNvPr id="8" name="Rectángulo 7"/>
          <p:cNvSpPr/>
          <p:nvPr/>
        </p:nvSpPr>
        <p:spPr>
          <a:xfrm>
            <a:off x="480139" y="4738101"/>
            <a:ext cx="3244352" cy="830997"/>
          </a:xfrm>
          <a:prstGeom prst="rect">
            <a:avLst/>
          </a:prstGeom>
        </p:spPr>
        <p:txBody>
          <a:bodyPr wrap="square">
            <a:spAutoFit/>
          </a:bodyPr>
          <a:lstStyle/>
          <a:p>
            <a:pPr marL="285750" indent="-285750">
              <a:buFont typeface="Arial" panose="020B0604020202020204" pitchFamily="34" charset="0"/>
              <a:buChar char="•"/>
            </a:pPr>
            <a:r>
              <a:rPr lang="es-ES" sz="1600" dirty="0" smtClean="0"/>
              <a:t>Variaciones climáticas</a:t>
            </a:r>
          </a:p>
          <a:p>
            <a:pPr marL="285750" indent="-285750">
              <a:buFont typeface="Arial" panose="020B0604020202020204" pitchFamily="34" charset="0"/>
              <a:buChar char="•"/>
            </a:pPr>
            <a:r>
              <a:rPr lang="es-ES" sz="1600" dirty="0" smtClean="0"/>
              <a:t>Enfermedades en los cultivos </a:t>
            </a:r>
          </a:p>
          <a:p>
            <a:pPr marL="285750" indent="-285750">
              <a:buFont typeface="Arial" panose="020B0604020202020204" pitchFamily="34" charset="0"/>
              <a:buChar char="•"/>
            </a:pPr>
            <a:r>
              <a:rPr lang="es-ES" sz="1600" dirty="0" smtClean="0"/>
              <a:t>Inadecuado manejo agronómico </a:t>
            </a:r>
            <a:endParaRPr lang="es-ES" sz="1600" dirty="0"/>
          </a:p>
        </p:txBody>
      </p:sp>
      <p:sp>
        <p:nvSpPr>
          <p:cNvPr id="9" name="CuadroTexto 8"/>
          <p:cNvSpPr txBox="1"/>
          <p:nvPr/>
        </p:nvSpPr>
        <p:spPr>
          <a:xfrm>
            <a:off x="5112060" y="555918"/>
            <a:ext cx="27494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dirty="0" smtClean="0"/>
              <a:t>Problemas fitosanitarios </a:t>
            </a:r>
            <a:endParaRPr lang="es-ES" dirty="0"/>
          </a:p>
        </p:txBody>
      </p:sp>
      <p:sp>
        <p:nvSpPr>
          <p:cNvPr id="11" name="Rectángulo 10"/>
          <p:cNvSpPr/>
          <p:nvPr/>
        </p:nvSpPr>
        <p:spPr>
          <a:xfrm>
            <a:off x="3769714" y="1248107"/>
            <a:ext cx="1858534" cy="1569660"/>
          </a:xfrm>
          <a:prstGeom prst="rect">
            <a:avLst/>
          </a:prstGeom>
        </p:spPr>
        <p:txBody>
          <a:bodyPr wrap="square">
            <a:spAutoFit/>
          </a:bodyPr>
          <a:lstStyle/>
          <a:p>
            <a:pPr marL="285750" indent="-285750">
              <a:buFont typeface="Arial" panose="020B0604020202020204" pitchFamily="34" charset="0"/>
              <a:buChar char="•"/>
            </a:pPr>
            <a:r>
              <a:rPr lang="es-ES" sz="1600" dirty="0"/>
              <a:t>Mildiu velloso y </a:t>
            </a:r>
            <a:r>
              <a:rPr lang="es-ES" sz="1600" dirty="0" smtClean="0"/>
              <a:t>polvoso</a:t>
            </a:r>
          </a:p>
          <a:p>
            <a:pPr marL="285750" indent="-285750">
              <a:buFont typeface="Arial" panose="020B0604020202020204" pitchFamily="34" charset="0"/>
              <a:buChar char="•"/>
            </a:pPr>
            <a:r>
              <a:rPr lang="es-ES" sz="1600" dirty="0" smtClean="0"/>
              <a:t>Pudriciones en </a:t>
            </a:r>
            <a:r>
              <a:rPr lang="es-ES" sz="1600" dirty="0"/>
              <a:t>el </a:t>
            </a:r>
            <a:r>
              <a:rPr lang="es-ES" sz="1600" dirty="0" smtClean="0"/>
              <a:t>fruto</a:t>
            </a:r>
            <a:endParaRPr lang="es-ES" sz="1600" dirty="0"/>
          </a:p>
          <a:p>
            <a:pPr marL="285750" indent="-285750">
              <a:buFont typeface="Arial" panose="020B0604020202020204" pitchFamily="34" charset="0"/>
              <a:buChar char="•"/>
            </a:pPr>
            <a:r>
              <a:rPr lang="es-ES" sz="1600" dirty="0"/>
              <a:t>Marchitez</a:t>
            </a:r>
          </a:p>
          <a:p>
            <a:endParaRPr lang="es-ES" sz="1600" dirty="0"/>
          </a:p>
        </p:txBody>
      </p:sp>
      <p:sp>
        <p:nvSpPr>
          <p:cNvPr id="13" name="Flecha derecha 12"/>
          <p:cNvSpPr/>
          <p:nvPr/>
        </p:nvSpPr>
        <p:spPr>
          <a:xfrm>
            <a:off x="5436096" y="1760425"/>
            <a:ext cx="576064" cy="248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6117509" y="1360480"/>
            <a:ext cx="3487969" cy="1600438"/>
          </a:xfrm>
          <a:prstGeom prst="rect">
            <a:avLst/>
          </a:prstGeom>
        </p:spPr>
        <p:txBody>
          <a:bodyPr wrap="square">
            <a:spAutoFit/>
          </a:bodyPr>
          <a:lstStyle/>
          <a:p>
            <a:pPr marL="285750" indent="-285750">
              <a:buFont typeface="Arial" panose="020B0604020202020204" pitchFamily="34" charset="0"/>
              <a:buChar char="•"/>
            </a:pPr>
            <a:r>
              <a:rPr lang="es-ES" sz="1600" i="1" dirty="0" err="1"/>
              <a:t>Oidium</a:t>
            </a:r>
            <a:r>
              <a:rPr lang="es-ES" sz="1600" i="1" dirty="0"/>
              <a:t> </a:t>
            </a:r>
            <a:r>
              <a:rPr lang="es-ES" sz="1600" dirty="0" err="1"/>
              <a:t>sp</a:t>
            </a:r>
            <a:r>
              <a:rPr lang="es-ES" sz="1600" dirty="0" smtClean="0"/>
              <a:t>.</a:t>
            </a:r>
          </a:p>
          <a:p>
            <a:pPr marL="285750" indent="-285750">
              <a:buFont typeface="Arial" panose="020B0604020202020204" pitchFamily="34" charset="0"/>
              <a:buChar char="•"/>
            </a:pPr>
            <a:r>
              <a:rPr lang="es-ES" sz="1600" i="1" dirty="0"/>
              <a:t>Botrytis </a:t>
            </a:r>
            <a:r>
              <a:rPr lang="es-ES" sz="1600" i="1" dirty="0" smtClean="0"/>
              <a:t>cinérea</a:t>
            </a:r>
          </a:p>
          <a:p>
            <a:pPr marL="285750" indent="-285750">
              <a:buFont typeface="Arial" panose="020B0604020202020204" pitchFamily="34" charset="0"/>
              <a:buChar char="•"/>
            </a:pPr>
            <a:r>
              <a:rPr lang="es-ES" sz="1600" i="1" dirty="0" err="1"/>
              <a:t>Verticillium</a:t>
            </a:r>
            <a:r>
              <a:rPr lang="es-ES" sz="1600" i="1" dirty="0"/>
              <a:t> </a:t>
            </a:r>
            <a:r>
              <a:rPr lang="es-ES" sz="1600" dirty="0" err="1"/>
              <a:t>sp</a:t>
            </a:r>
            <a:r>
              <a:rPr lang="es-ES" sz="1600" dirty="0"/>
              <a:t>.</a:t>
            </a:r>
            <a:r>
              <a:rPr lang="es-ES" sz="1600" i="1" dirty="0"/>
              <a:t> ,</a:t>
            </a:r>
            <a:r>
              <a:rPr lang="es-ES" sz="1600" i="1" dirty="0" smtClean="0"/>
              <a:t> </a:t>
            </a:r>
            <a:r>
              <a:rPr lang="es-ES" sz="1600" i="1" dirty="0"/>
              <a:t>Fusarium </a:t>
            </a:r>
            <a:r>
              <a:rPr lang="es-ES" sz="1600" i="1" dirty="0" err="1" smtClean="0"/>
              <a:t>oxisporum</a:t>
            </a:r>
            <a:r>
              <a:rPr lang="es-ES" sz="1600" i="1" dirty="0" smtClean="0"/>
              <a:t>, Cylindrocarpon </a:t>
            </a:r>
            <a:r>
              <a:rPr lang="es-EC" sz="1600" i="1" dirty="0" err="1"/>
              <a:t>destructans</a:t>
            </a:r>
            <a:r>
              <a:rPr lang="es-ES" sz="1600" i="1" dirty="0" smtClean="0"/>
              <a:t>  </a:t>
            </a:r>
          </a:p>
          <a:p>
            <a:endParaRPr lang="es-ES" dirty="0"/>
          </a:p>
        </p:txBody>
      </p:sp>
      <p:sp>
        <p:nvSpPr>
          <p:cNvPr id="17" name="Rectángulo 16"/>
          <p:cNvSpPr/>
          <p:nvPr/>
        </p:nvSpPr>
        <p:spPr>
          <a:xfrm>
            <a:off x="4678582" y="3290192"/>
            <a:ext cx="307167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a:t>pudrición radical </a:t>
            </a:r>
            <a:r>
              <a:rPr lang="es-ES" dirty="0" smtClean="0"/>
              <a:t> y marchitez </a:t>
            </a:r>
            <a:endParaRPr lang="es-ES" dirty="0"/>
          </a:p>
        </p:txBody>
      </p:sp>
      <p:sp>
        <p:nvSpPr>
          <p:cNvPr id="20" name="Rectángulo 19"/>
          <p:cNvSpPr/>
          <p:nvPr/>
        </p:nvSpPr>
        <p:spPr>
          <a:xfrm>
            <a:off x="4588904" y="3834910"/>
            <a:ext cx="4572000" cy="1077218"/>
          </a:xfrm>
          <a:prstGeom prst="rect">
            <a:avLst/>
          </a:prstGeom>
        </p:spPr>
        <p:txBody>
          <a:bodyPr>
            <a:spAutoFit/>
          </a:bodyPr>
          <a:lstStyle/>
          <a:p>
            <a:pPr marL="285750" indent="-285750">
              <a:buFont typeface="Arial" panose="020B0604020202020204" pitchFamily="34" charset="0"/>
              <a:buChar char="•"/>
            </a:pPr>
            <a:r>
              <a:rPr lang="es-ES" sz="1600" dirty="0" smtClean="0"/>
              <a:t>Aguacate (</a:t>
            </a:r>
            <a:r>
              <a:rPr lang="es-ES" sz="1600" i="1" dirty="0" err="1"/>
              <a:t>Persea</a:t>
            </a:r>
            <a:r>
              <a:rPr lang="es-ES" sz="1600" i="1" dirty="0"/>
              <a:t> americana</a:t>
            </a:r>
            <a:r>
              <a:rPr lang="es-ES" sz="1600" dirty="0" smtClean="0"/>
              <a:t>)</a:t>
            </a:r>
          </a:p>
          <a:p>
            <a:pPr marL="285750" indent="-285750">
              <a:buFont typeface="Arial" panose="020B0604020202020204" pitchFamily="34" charset="0"/>
              <a:buChar char="•"/>
            </a:pPr>
            <a:r>
              <a:rPr lang="es-ES" sz="1600" dirty="0" smtClean="0"/>
              <a:t>Olivos (</a:t>
            </a:r>
            <a:r>
              <a:rPr lang="es-ES" sz="1600" i="1" dirty="0" smtClean="0"/>
              <a:t>Olea </a:t>
            </a:r>
            <a:r>
              <a:rPr lang="es-ES" sz="1600" i="1" dirty="0" err="1"/>
              <a:t>europaea</a:t>
            </a:r>
            <a:r>
              <a:rPr lang="es-ES" sz="1600" dirty="0" smtClean="0"/>
              <a:t>)</a:t>
            </a:r>
          </a:p>
          <a:p>
            <a:pPr marL="285750" indent="-285750">
              <a:buFont typeface="Arial" panose="020B0604020202020204" pitchFamily="34" charset="0"/>
              <a:buChar char="•"/>
            </a:pPr>
            <a:r>
              <a:rPr lang="es-ES" sz="1600" dirty="0" smtClean="0"/>
              <a:t> Ginseng (</a:t>
            </a:r>
            <a:r>
              <a:rPr lang="es-ES" sz="1600" i="1" dirty="0" err="1"/>
              <a:t>Panax</a:t>
            </a:r>
            <a:r>
              <a:rPr lang="es-ES" sz="1600" i="1" dirty="0"/>
              <a:t> ginseng</a:t>
            </a:r>
            <a:r>
              <a:rPr lang="es-ES" sz="1600" dirty="0"/>
              <a:t>) </a:t>
            </a:r>
            <a:endParaRPr lang="es-ES" sz="1600" dirty="0" smtClean="0"/>
          </a:p>
          <a:p>
            <a:pPr marL="285750" indent="-285750">
              <a:buFont typeface="Arial" panose="020B0604020202020204" pitchFamily="34" charset="0"/>
              <a:buChar char="•"/>
            </a:pPr>
            <a:r>
              <a:rPr lang="es-ES" sz="1600" dirty="0" smtClean="0"/>
              <a:t>Fresa (</a:t>
            </a:r>
            <a:r>
              <a:rPr lang="es-ES" sz="1600" i="1" dirty="0"/>
              <a:t>Fragaria × </a:t>
            </a:r>
            <a:r>
              <a:rPr lang="es-ES" sz="1600" i="1" dirty="0" err="1" smtClean="0"/>
              <a:t>ananassa</a:t>
            </a:r>
            <a:r>
              <a:rPr lang="es-ES" sz="1600" dirty="0" smtClean="0"/>
              <a:t>)</a:t>
            </a:r>
          </a:p>
        </p:txBody>
      </p:sp>
    </p:spTree>
    <p:extLst>
      <p:ext uri="{BB962C8B-B14F-4D97-AF65-F5344CB8AC3E}">
        <p14:creationId xmlns:p14="http://schemas.microsoft.com/office/powerpoint/2010/main" val="1186524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187917"/>
            <a:ext cx="4320480"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AGRADECIMIENTOS</a:t>
            </a:r>
          </a:p>
        </p:txBody>
      </p:sp>
      <p:pic>
        <p:nvPicPr>
          <p:cNvPr id="2050" name="Picture 2" descr="Resultado de imagen para logo biotecnologia 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671" y="666865"/>
            <a:ext cx="1631676" cy="160744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165588" y="2274308"/>
            <a:ext cx="4248472" cy="646331"/>
          </a:xfrm>
          <a:prstGeom prst="rect">
            <a:avLst/>
          </a:prstGeom>
          <a:noFill/>
        </p:spPr>
        <p:txBody>
          <a:bodyPr wrap="square" rtlCol="0">
            <a:spAutoFit/>
          </a:bodyPr>
          <a:lstStyle/>
          <a:p>
            <a:r>
              <a:rPr lang="es-EC" b="1" dirty="0"/>
              <a:t>FRANCISCO FLORES, </a:t>
            </a:r>
            <a:r>
              <a:rPr lang="es-EC" b="1" dirty="0" err="1"/>
              <a:t>Ph.D</a:t>
            </a:r>
            <a:endParaRPr lang="es-EC" b="1" dirty="0"/>
          </a:p>
          <a:p>
            <a:r>
              <a:rPr lang="es-EC" dirty="0"/>
              <a:t>Director del Proyecto de Investigación</a:t>
            </a:r>
          </a:p>
        </p:txBody>
      </p:sp>
      <p:sp>
        <p:nvSpPr>
          <p:cNvPr id="4" name="CuadroTexto 3"/>
          <p:cNvSpPr txBox="1"/>
          <p:nvPr/>
        </p:nvSpPr>
        <p:spPr>
          <a:xfrm>
            <a:off x="4165588" y="3095472"/>
            <a:ext cx="3960440" cy="646331"/>
          </a:xfrm>
          <a:prstGeom prst="rect">
            <a:avLst/>
          </a:prstGeom>
          <a:noFill/>
        </p:spPr>
        <p:txBody>
          <a:bodyPr wrap="square" rtlCol="0">
            <a:spAutoFit/>
          </a:bodyPr>
          <a:lstStyle/>
          <a:p>
            <a:r>
              <a:rPr lang="es-EC" b="1" dirty="0"/>
              <a:t>ALMA KOCH, </a:t>
            </a:r>
            <a:r>
              <a:rPr lang="es-EC" b="1" dirty="0" err="1"/>
              <a:t>MSc</a:t>
            </a:r>
            <a:r>
              <a:rPr lang="es-EC" b="1" dirty="0"/>
              <a:t>.</a:t>
            </a:r>
          </a:p>
          <a:p>
            <a:r>
              <a:rPr lang="es-EC" dirty="0"/>
              <a:t>Jefe del Laboratorio de Microbiología</a:t>
            </a:r>
          </a:p>
        </p:txBody>
      </p:sp>
      <p:sp>
        <p:nvSpPr>
          <p:cNvPr id="5" name="CuadroTexto 4"/>
          <p:cNvSpPr txBox="1"/>
          <p:nvPr/>
        </p:nvSpPr>
        <p:spPr>
          <a:xfrm>
            <a:off x="4165587" y="3792670"/>
            <a:ext cx="4464496" cy="646331"/>
          </a:xfrm>
          <a:prstGeom prst="rect">
            <a:avLst/>
          </a:prstGeom>
          <a:noFill/>
        </p:spPr>
        <p:txBody>
          <a:bodyPr wrap="square" rtlCol="0">
            <a:spAutoFit/>
          </a:bodyPr>
          <a:lstStyle/>
          <a:p>
            <a:r>
              <a:rPr lang="es-EC" b="1" dirty="0"/>
              <a:t>Ing. WILLIAM VIERA</a:t>
            </a:r>
          </a:p>
          <a:p>
            <a:r>
              <a:rPr lang="es-EC" dirty="0"/>
              <a:t>Programa de fruticultura </a:t>
            </a:r>
          </a:p>
        </p:txBody>
      </p:sp>
      <p:pic>
        <p:nvPicPr>
          <p:cNvPr id="2052" name="Picture 4" descr="Resultado de imagen para INI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3004" y="3786535"/>
            <a:ext cx="1946891" cy="99670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165587" y="4524169"/>
            <a:ext cx="3816424" cy="646331"/>
          </a:xfrm>
          <a:prstGeom prst="rect">
            <a:avLst/>
          </a:prstGeom>
          <a:noFill/>
        </p:spPr>
        <p:txBody>
          <a:bodyPr wrap="square" rtlCol="0">
            <a:spAutoFit/>
          </a:bodyPr>
          <a:lstStyle/>
          <a:p>
            <a:r>
              <a:rPr lang="es-EC" b="1" dirty="0"/>
              <a:t>TESISTAS</a:t>
            </a:r>
          </a:p>
          <a:p>
            <a:r>
              <a:rPr lang="es-EC" dirty="0"/>
              <a:t>Laboratorio de Microbiología</a:t>
            </a:r>
          </a:p>
        </p:txBody>
      </p:sp>
      <p:sp>
        <p:nvSpPr>
          <p:cNvPr id="7" name="CuadroTexto 6"/>
          <p:cNvSpPr txBox="1"/>
          <p:nvPr/>
        </p:nvSpPr>
        <p:spPr>
          <a:xfrm>
            <a:off x="4165587" y="5265085"/>
            <a:ext cx="3168352" cy="369332"/>
          </a:xfrm>
          <a:prstGeom prst="rect">
            <a:avLst/>
          </a:prstGeom>
          <a:noFill/>
        </p:spPr>
        <p:txBody>
          <a:bodyPr wrap="square" rtlCol="0">
            <a:spAutoFit/>
          </a:bodyPr>
          <a:lstStyle/>
          <a:p>
            <a:r>
              <a:rPr lang="es-EC" b="1" dirty="0"/>
              <a:t>AMIGOS</a:t>
            </a:r>
          </a:p>
        </p:txBody>
      </p:sp>
      <p:sp>
        <p:nvSpPr>
          <p:cNvPr id="8" name="CuadroTexto 7"/>
          <p:cNvSpPr txBox="1"/>
          <p:nvPr/>
        </p:nvSpPr>
        <p:spPr>
          <a:xfrm>
            <a:off x="4165587" y="5729002"/>
            <a:ext cx="2520280" cy="369332"/>
          </a:xfrm>
          <a:prstGeom prst="rect">
            <a:avLst/>
          </a:prstGeom>
          <a:noFill/>
        </p:spPr>
        <p:txBody>
          <a:bodyPr wrap="square" rtlCol="0">
            <a:spAutoFit/>
          </a:bodyPr>
          <a:lstStyle/>
          <a:p>
            <a:r>
              <a:rPr lang="es-EC" b="1" dirty="0"/>
              <a:t>FAMILIA</a:t>
            </a:r>
          </a:p>
        </p:txBody>
      </p:sp>
      <p:pic>
        <p:nvPicPr>
          <p:cNvPr id="10" name="Imagen 9"/>
          <p:cNvPicPr>
            <a:picLocks noChangeAspect="1"/>
          </p:cNvPicPr>
          <p:nvPr/>
        </p:nvPicPr>
        <p:blipFill>
          <a:blip r:embed="rId4"/>
          <a:stretch>
            <a:fillRect/>
          </a:stretch>
        </p:blipFill>
        <p:spPr>
          <a:xfrm>
            <a:off x="173921" y="911123"/>
            <a:ext cx="4977057" cy="1283675"/>
          </a:xfrm>
          <a:prstGeom prst="rect">
            <a:avLst/>
          </a:prstGeom>
        </p:spPr>
      </p:pic>
      <p:pic>
        <p:nvPicPr>
          <p:cNvPr id="9" name="Picture 2" descr="https://lh3.googleusercontent.com/r7oLLJIMisdGIYu-tOUOlwLXdSCOEdnlfA4MqaMpGG6Y8ZTAHOOyqAy3Gee8VP_ruqruo7JoIVwwVjfqV4yS2J04-KD_6aqG3-8pFg5IRvVL_pCQAYb-jWf2V65Wq3f11a8ZyXeGfrMn0P408eXwU9E3bYV7OcCPQjycp1AaOhZkjAvclAaQS61Rkv1rbZ4tVmPabHxG6T4Dm-j8_tl61Hh6O6MMJbJ_Hv-ZMtXMYc4t8f2H2XzxRUX15j1G-Uo8VXmuMn3G9E10xLZXS5NuQKCt2Okh8Yw8aJfcmhY_a4L_E3ZKdZ_domQ1oAXqeCcKbN0uQfRSgiQzxJuSXSi2Y3vMPZPTJntMOBlam8H-K4XW2w4omRmSV3QFkFJ-0u5q27q120MEy2mtEO4InkcIqCxh0HGbVmPWmnVcWgk-FZvFnnrMH1XLzrBlFu1PI_msBAkF4HkGT3kA7QM-nzRerK2tlQ1wLnEYrCLv_-gF_vT1V6jSqTNsHEhLXAA0vVNwiiZ4WGrDMDk8OPRkPKjvZo0x51i-eDHI4ETKGV4tc1C7m6X59_8BH_Q6VcLHo9Zr8RwAHT99B58bHa-ddXFK8prfqfr44yytWiK4xQjV7CdAjHdsZi7ewr9KIjHMsDeF2oL46BYwTwcTUmcePCcwdaN9uw=w876-h657-no"/>
          <p:cNvPicPr>
            <a:picLocks noChangeAspect="1" noChangeArrowheads="1"/>
          </p:cNvPicPr>
          <p:nvPr/>
        </p:nvPicPr>
        <p:blipFill rotWithShape="1">
          <a:blip r:embed="rId5">
            <a:extLst>
              <a:ext uri="{28A0092B-C50C-407E-A947-70E740481C1C}">
                <a14:useLocalDpi xmlns:a14="http://schemas.microsoft.com/office/drawing/2010/main" val="0"/>
              </a:ext>
            </a:extLst>
          </a:blip>
          <a:srcRect l="7713" t="18932" r="17206" b="16630"/>
          <a:stretch/>
        </p:blipFill>
        <p:spPr bwMode="auto">
          <a:xfrm>
            <a:off x="173920" y="2787225"/>
            <a:ext cx="3849531" cy="247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7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5" name="CuadroTexto 4"/>
          <p:cNvSpPr txBox="1"/>
          <p:nvPr/>
        </p:nvSpPr>
        <p:spPr>
          <a:xfrm>
            <a:off x="179512" y="332656"/>
            <a:ext cx="3600400"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p:txBody>
      </p:sp>
      <p:sp>
        <p:nvSpPr>
          <p:cNvPr id="6" name="CuadroTexto 5"/>
          <p:cNvSpPr txBox="1"/>
          <p:nvPr/>
        </p:nvSpPr>
        <p:spPr>
          <a:xfrm>
            <a:off x="450607" y="936706"/>
            <a:ext cx="2462212"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1600" b="1" dirty="0" smtClean="0"/>
              <a:t>Enfermedad del pie negro</a:t>
            </a:r>
          </a:p>
        </p:txBody>
      </p:sp>
      <p:sp>
        <p:nvSpPr>
          <p:cNvPr id="7" name="Rectángulo 6"/>
          <p:cNvSpPr/>
          <p:nvPr/>
        </p:nvSpPr>
        <p:spPr>
          <a:xfrm>
            <a:off x="2986739" y="936706"/>
            <a:ext cx="1754006" cy="338554"/>
          </a:xfrm>
          <a:prstGeom prst="rect">
            <a:avLst/>
          </a:prstGeom>
        </p:spPr>
        <p:txBody>
          <a:bodyPr wrap="none">
            <a:spAutoFit/>
          </a:bodyPr>
          <a:lstStyle/>
          <a:p>
            <a:r>
              <a:rPr lang="es-ES" sz="1600" i="1" dirty="0">
                <a:solidFill>
                  <a:srgbClr val="000000"/>
                </a:solidFill>
              </a:rPr>
              <a:t>Cylindrocarpon </a:t>
            </a:r>
            <a:r>
              <a:rPr lang="es-ES" sz="1600" dirty="0" err="1" smtClean="0">
                <a:solidFill>
                  <a:srgbClr val="000000"/>
                </a:solidFill>
              </a:rPr>
              <a:t>sp</a:t>
            </a:r>
            <a:r>
              <a:rPr lang="es-ES" sz="1600" dirty="0" smtClean="0">
                <a:solidFill>
                  <a:srgbClr val="000000"/>
                </a:solidFill>
              </a:rPr>
              <a:t>.</a:t>
            </a:r>
          </a:p>
        </p:txBody>
      </p:sp>
      <p:sp>
        <p:nvSpPr>
          <p:cNvPr id="8" name="Rectángulo 7"/>
          <p:cNvSpPr/>
          <p:nvPr/>
        </p:nvSpPr>
        <p:spPr>
          <a:xfrm>
            <a:off x="7001845" y="936706"/>
            <a:ext cx="2020105" cy="338554"/>
          </a:xfrm>
          <a:prstGeom prst="rect">
            <a:avLst/>
          </a:prstGeom>
        </p:spPr>
        <p:txBody>
          <a:bodyPr wrap="none">
            <a:spAutoFit/>
          </a:bodyPr>
          <a:lstStyle/>
          <a:p>
            <a:r>
              <a:rPr lang="es-ES" sz="1600" dirty="0">
                <a:solidFill>
                  <a:srgbClr val="000000"/>
                </a:solidFill>
              </a:rPr>
              <a:t>Suelo: clamidosporas</a:t>
            </a:r>
            <a:endParaRPr lang="es-ES" sz="1600" dirty="0"/>
          </a:p>
        </p:txBody>
      </p:sp>
      <p:cxnSp>
        <p:nvCxnSpPr>
          <p:cNvPr id="10" name="Conector recto de flecha 9"/>
          <p:cNvCxnSpPr/>
          <p:nvPr/>
        </p:nvCxnSpPr>
        <p:spPr>
          <a:xfrm>
            <a:off x="4752020" y="1120144"/>
            <a:ext cx="3600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CuadroTexto 10"/>
          <p:cNvSpPr txBox="1"/>
          <p:nvPr/>
        </p:nvSpPr>
        <p:spPr>
          <a:xfrm>
            <a:off x="5193940" y="813594"/>
            <a:ext cx="1417273" cy="584775"/>
          </a:xfrm>
          <a:prstGeom prst="rect">
            <a:avLst/>
          </a:prstGeom>
          <a:noFill/>
        </p:spPr>
        <p:txBody>
          <a:bodyPr wrap="square" rtlCol="0">
            <a:spAutoFit/>
          </a:bodyPr>
          <a:lstStyle/>
          <a:p>
            <a:r>
              <a:rPr lang="es-ES" sz="1600" i="1" dirty="0" smtClean="0"/>
              <a:t>Ilyonectria</a:t>
            </a:r>
          </a:p>
          <a:p>
            <a:r>
              <a:rPr lang="es-ES" sz="1600" i="1" dirty="0" smtClean="0"/>
              <a:t>Dactylonectria</a:t>
            </a:r>
            <a:endParaRPr lang="es-ES" sz="1600" i="1" dirty="0"/>
          </a:p>
        </p:txBody>
      </p:sp>
      <p:cxnSp>
        <p:nvCxnSpPr>
          <p:cNvPr id="12" name="Conector recto de flecha 11"/>
          <p:cNvCxnSpPr/>
          <p:nvPr/>
        </p:nvCxnSpPr>
        <p:spPr>
          <a:xfrm>
            <a:off x="6606075" y="1105981"/>
            <a:ext cx="3600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Rectángulo 20"/>
          <p:cNvSpPr/>
          <p:nvPr/>
        </p:nvSpPr>
        <p:spPr>
          <a:xfrm>
            <a:off x="524826" y="3887532"/>
            <a:ext cx="290977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smtClean="0"/>
              <a:t>Incidencia de </a:t>
            </a:r>
            <a:r>
              <a:rPr lang="es-ES" dirty="0"/>
              <a:t>la enfermedad</a:t>
            </a:r>
          </a:p>
        </p:txBody>
      </p:sp>
      <p:sp>
        <p:nvSpPr>
          <p:cNvPr id="24" name="Rectángulo 23"/>
          <p:cNvSpPr/>
          <p:nvPr/>
        </p:nvSpPr>
        <p:spPr>
          <a:xfrm>
            <a:off x="450607" y="4547951"/>
            <a:ext cx="3594909" cy="830997"/>
          </a:xfrm>
          <a:prstGeom prst="rect">
            <a:avLst/>
          </a:prstGeom>
        </p:spPr>
        <p:txBody>
          <a:bodyPr wrap="square">
            <a:spAutoFit/>
          </a:bodyPr>
          <a:lstStyle/>
          <a:p>
            <a:endParaRPr lang="es-ES" sz="1600" dirty="0" smtClean="0"/>
          </a:p>
          <a:p>
            <a:r>
              <a:rPr lang="es-ES" sz="1600" dirty="0" smtClean="0"/>
              <a:t>Suelos pobremente </a:t>
            </a:r>
            <a:r>
              <a:rPr lang="es-ES" sz="1600" dirty="0"/>
              <a:t>drenados y </a:t>
            </a:r>
            <a:r>
              <a:rPr lang="es-ES" sz="1600" dirty="0" smtClean="0"/>
              <a:t>compactados</a:t>
            </a:r>
            <a:endParaRPr lang="es-ES" sz="1600" dirty="0"/>
          </a:p>
        </p:txBody>
      </p:sp>
      <p:sp>
        <p:nvSpPr>
          <p:cNvPr id="25" name="Rectángulo 24"/>
          <p:cNvSpPr/>
          <p:nvPr/>
        </p:nvSpPr>
        <p:spPr>
          <a:xfrm>
            <a:off x="620876" y="2374409"/>
            <a:ext cx="167385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dirty="0" smtClean="0"/>
              <a:t>Sintomatología</a:t>
            </a:r>
            <a:endParaRPr lang="es-ES" dirty="0"/>
          </a:p>
        </p:txBody>
      </p:sp>
      <p:sp>
        <p:nvSpPr>
          <p:cNvPr id="28" name="Rectángulo 27"/>
          <p:cNvSpPr/>
          <p:nvPr/>
        </p:nvSpPr>
        <p:spPr>
          <a:xfrm>
            <a:off x="5356106" y="4522489"/>
            <a:ext cx="3485556" cy="253916"/>
          </a:xfrm>
          <a:prstGeom prst="rect">
            <a:avLst/>
          </a:prstGeom>
        </p:spPr>
        <p:txBody>
          <a:bodyPr wrap="square">
            <a:spAutoFit/>
          </a:bodyPr>
          <a:lstStyle/>
          <a:p>
            <a:r>
              <a:rPr lang="es-ES" sz="1050" dirty="0"/>
              <a:t>Raíz de mora infectada con </a:t>
            </a:r>
            <a:r>
              <a:rPr lang="es-ES" sz="1050" i="1" dirty="0" smtClean="0"/>
              <a:t>Ilyonectria</a:t>
            </a:r>
            <a:r>
              <a:rPr lang="es-ES" sz="1050" dirty="0" smtClean="0"/>
              <a:t> </a:t>
            </a:r>
            <a:r>
              <a:rPr lang="es-ES" sz="1050" i="1" dirty="0" smtClean="0"/>
              <a:t>vredenhoekensis</a:t>
            </a:r>
            <a:endParaRPr lang="es-ES" sz="1050" dirty="0"/>
          </a:p>
        </p:txBody>
      </p:sp>
      <p:cxnSp>
        <p:nvCxnSpPr>
          <p:cNvPr id="29" name="Conector recto de flecha 28"/>
          <p:cNvCxnSpPr/>
          <p:nvPr/>
        </p:nvCxnSpPr>
        <p:spPr>
          <a:xfrm>
            <a:off x="2732799" y="2464734"/>
            <a:ext cx="3600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1" name="Rectángulo 30"/>
          <p:cNvSpPr/>
          <p:nvPr/>
        </p:nvSpPr>
        <p:spPr>
          <a:xfrm>
            <a:off x="3092839" y="2180673"/>
            <a:ext cx="2463203" cy="1077218"/>
          </a:xfrm>
          <a:prstGeom prst="rect">
            <a:avLst/>
          </a:prstGeom>
        </p:spPr>
        <p:txBody>
          <a:bodyPr wrap="square">
            <a:spAutoFit/>
          </a:bodyPr>
          <a:lstStyle/>
          <a:p>
            <a:pPr marL="285750" indent="-285750">
              <a:buFont typeface="Arial" panose="020B0604020202020204" pitchFamily="34" charset="0"/>
              <a:buChar char="•"/>
            </a:pPr>
            <a:r>
              <a:rPr lang="es-ES" sz="1600" dirty="0" smtClean="0"/>
              <a:t>Marchitez/ Hojas cloróticas</a:t>
            </a:r>
          </a:p>
          <a:p>
            <a:pPr marL="285750" indent="-285750">
              <a:buFont typeface="Arial" panose="020B0604020202020204" pitchFamily="34" charset="0"/>
              <a:buChar char="•"/>
            </a:pPr>
            <a:r>
              <a:rPr lang="es-ES" sz="1600" dirty="0" smtClean="0"/>
              <a:t>Raíces ennegrecidas/ grietas transversales </a:t>
            </a:r>
            <a:endParaRPr lang="es-ES" sz="1600" dirty="0"/>
          </a:p>
        </p:txBody>
      </p:sp>
      <p:pic>
        <p:nvPicPr>
          <p:cNvPr id="32" name="Imagen 31"/>
          <p:cNvPicPr>
            <a:picLocks noChangeAspect="1"/>
          </p:cNvPicPr>
          <p:nvPr/>
        </p:nvPicPr>
        <p:blipFill>
          <a:blip r:embed="rId3"/>
          <a:stretch>
            <a:fillRect/>
          </a:stretch>
        </p:blipFill>
        <p:spPr>
          <a:xfrm>
            <a:off x="5811281" y="1772816"/>
            <a:ext cx="2575206" cy="2580916"/>
          </a:xfrm>
          <a:prstGeom prst="rect">
            <a:avLst/>
          </a:prstGeom>
        </p:spPr>
      </p:pic>
    </p:spTree>
    <p:extLst>
      <p:ext uri="{BB962C8B-B14F-4D97-AF65-F5344CB8AC3E}">
        <p14:creationId xmlns:p14="http://schemas.microsoft.com/office/powerpoint/2010/main" val="2352146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xplosión 2 8"/>
          <p:cNvSpPr/>
          <p:nvPr/>
        </p:nvSpPr>
        <p:spPr>
          <a:xfrm>
            <a:off x="511597" y="1289130"/>
            <a:ext cx="3826767" cy="164564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Primer reporte Vid  (</a:t>
            </a:r>
            <a:r>
              <a:rPr lang="es-ES" i="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Vitis</a:t>
            </a:r>
            <a:r>
              <a:rPr lang="es-E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s-ES"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sp</a:t>
            </a:r>
            <a:r>
              <a:rPr lang="es-E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s-ES" dirty="0" smtClean="0">
                <a:solidFill>
                  <a:schemeClr val="tx1"/>
                </a:solidFill>
              </a:rPr>
              <a:t>)</a:t>
            </a:r>
            <a:endParaRPr lang="es-ES" dirty="0">
              <a:solidFill>
                <a:schemeClr val="tx1"/>
              </a:solidFill>
            </a:endParaRPr>
          </a:p>
        </p:txBody>
      </p:sp>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5" name="CuadroTexto 4"/>
          <p:cNvSpPr txBox="1"/>
          <p:nvPr/>
        </p:nvSpPr>
        <p:spPr>
          <a:xfrm>
            <a:off x="251520" y="100683"/>
            <a:ext cx="3600400"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INTRODUCCIÓN</a:t>
            </a:r>
          </a:p>
        </p:txBody>
      </p:sp>
      <p:sp>
        <p:nvSpPr>
          <p:cNvPr id="11" name="Rectángulo 10"/>
          <p:cNvSpPr/>
          <p:nvPr/>
        </p:nvSpPr>
        <p:spPr>
          <a:xfrm>
            <a:off x="5723761" y="900141"/>
            <a:ext cx="273985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smtClean="0"/>
              <a:t>Pruebas </a:t>
            </a:r>
            <a:r>
              <a:rPr lang="es-ES" b="1" dirty="0"/>
              <a:t>de patogenicidad</a:t>
            </a:r>
          </a:p>
        </p:txBody>
      </p:sp>
      <p:sp>
        <p:nvSpPr>
          <p:cNvPr id="13" name="Rectángulo 12"/>
          <p:cNvSpPr/>
          <p:nvPr/>
        </p:nvSpPr>
        <p:spPr>
          <a:xfrm>
            <a:off x="5706127" y="1379174"/>
            <a:ext cx="2775119" cy="338554"/>
          </a:xfrm>
          <a:prstGeom prst="rect">
            <a:avLst/>
          </a:prstGeom>
        </p:spPr>
        <p:txBody>
          <a:bodyPr wrap="none">
            <a:spAutoFit/>
          </a:bodyPr>
          <a:lstStyle/>
          <a:p>
            <a:r>
              <a:rPr lang="es-ES" sz="1600" dirty="0" smtClean="0"/>
              <a:t>Diagnóstico de enfermedades</a:t>
            </a:r>
            <a:endParaRPr lang="es-ES" sz="1600" dirty="0"/>
          </a:p>
        </p:txBody>
      </p:sp>
      <p:sp>
        <p:nvSpPr>
          <p:cNvPr id="15" name="Rectángulo 14"/>
          <p:cNvSpPr/>
          <p:nvPr/>
        </p:nvSpPr>
        <p:spPr>
          <a:xfrm>
            <a:off x="5731291" y="1938318"/>
            <a:ext cx="3017173"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sz="1600" dirty="0" smtClean="0"/>
              <a:t>Identificación del </a:t>
            </a:r>
            <a:r>
              <a:rPr lang="es-ES" sz="1600" dirty="0"/>
              <a:t>agente </a:t>
            </a:r>
            <a:r>
              <a:rPr lang="es-ES" sz="1600" dirty="0" smtClean="0"/>
              <a:t>causal</a:t>
            </a:r>
            <a:endParaRPr lang="es-ES" sz="1600" dirty="0"/>
          </a:p>
        </p:txBody>
      </p:sp>
      <p:cxnSp>
        <p:nvCxnSpPr>
          <p:cNvPr id="17" name="Conector recto de flecha 16"/>
          <p:cNvCxnSpPr/>
          <p:nvPr/>
        </p:nvCxnSpPr>
        <p:spPr>
          <a:xfrm>
            <a:off x="7093686" y="2420888"/>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ángulo 18"/>
          <p:cNvSpPr/>
          <p:nvPr/>
        </p:nvSpPr>
        <p:spPr>
          <a:xfrm>
            <a:off x="5886231" y="2946430"/>
            <a:ext cx="2981907"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sz="1600" dirty="0" smtClean="0"/>
              <a:t>Inocular planta/ material vegetal</a:t>
            </a:r>
            <a:endParaRPr lang="es-ES" sz="1600" dirty="0"/>
          </a:p>
        </p:txBody>
      </p:sp>
      <p:cxnSp>
        <p:nvCxnSpPr>
          <p:cNvPr id="22" name="Conector recto de flecha 21"/>
          <p:cNvCxnSpPr/>
          <p:nvPr/>
        </p:nvCxnSpPr>
        <p:spPr>
          <a:xfrm>
            <a:off x="7239877" y="3515459"/>
            <a:ext cx="0" cy="2880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Rectángulo 23"/>
          <p:cNvSpPr/>
          <p:nvPr/>
        </p:nvSpPr>
        <p:spPr>
          <a:xfrm>
            <a:off x="6261996" y="3990899"/>
            <a:ext cx="2424804" cy="369332"/>
          </a:xfrm>
          <a:prstGeom prst="rect">
            <a:avLst/>
          </a:prstGeom>
        </p:spPr>
        <p:txBody>
          <a:bodyPr wrap="square">
            <a:spAutoFit/>
          </a:bodyPr>
          <a:lstStyle/>
          <a:p>
            <a:r>
              <a:rPr lang="es-ES" dirty="0" smtClean="0"/>
              <a:t>Corroborar o descartar</a:t>
            </a:r>
            <a:endParaRPr lang="es-ES" dirty="0"/>
          </a:p>
        </p:txBody>
      </p:sp>
      <p:sp>
        <p:nvSpPr>
          <p:cNvPr id="8" name="Rectángulo 7"/>
          <p:cNvSpPr/>
          <p:nvPr/>
        </p:nvSpPr>
        <p:spPr>
          <a:xfrm>
            <a:off x="763374" y="728493"/>
            <a:ext cx="258449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Francia por Grasso (1984)</a:t>
            </a:r>
            <a:endParaRPr lang="es-ES" dirty="0"/>
          </a:p>
        </p:txBody>
      </p:sp>
      <p:sp>
        <p:nvSpPr>
          <p:cNvPr id="12" name="Rectángulo 11"/>
          <p:cNvSpPr/>
          <p:nvPr/>
        </p:nvSpPr>
        <p:spPr>
          <a:xfrm>
            <a:off x="449069" y="3618825"/>
            <a:ext cx="3655168" cy="369332"/>
          </a:xfrm>
          <a:prstGeom prst="rect">
            <a:avLst/>
          </a:prstGeom>
        </p:spPr>
        <p:txBody>
          <a:bodyPr wrap="none">
            <a:spAutoFit/>
          </a:bodyPr>
          <a:lstStyle/>
          <a:p>
            <a:r>
              <a:rPr lang="es-ES" dirty="0" smtClean="0"/>
              <a:t>Plantas de </a:t>
            </a:r>
            <a:r>
              <a:rPr lang="es-ES" dirty="0"/>
              <a:t>vivero y parcelas jóvenes</a:t>
            </a:r>
          </a:p>
        </p:txBody>
      </p:sp>
      <p:sp>
        <p:nvSpPr>
          <p:cNvPr id="16" name="Rectángulo 15"/>
          <p:cNvSpPr/>
          <p:nvPr/>
        </p:nvSpPr>
        <p:spPr>
          <a:xfrm>
            <a:off x="3123064" y="4021677"/>
            <a:ext cx="2193485" cy="338554"/>
          </a:xfrm>
          <a:prstGeom prst="rect">
            <a:avLst/>
          </a:prstGeom>
        </p:spPr>
        <p:txBody>
          <a:bodyPr wrap="square">
            <a:spAutoFit/>
          </a:bodyPr>
          <a:lstStyle/>
          <a:p>
            <a:r>
              <a:rPr lang="es-ES" sz="1600" dirty="0"/>
              <a:t>(</a:t>
            </a:r>
            <a:r>
              <a:rPr lang="es-ES" sz="1600" dirty="0" err="1"/>
              <a:t>Petit</a:t>
            </a:r>
            <a:r>
              <a:rPr lang="es-ES" sz="1600" dirty="0"/>
              <a:t> &amp; </a:t>
            </a:r>
            <a:r>
              <a:rPr lang="es-ES" sz="1600" dirty="0" err="1"/>
              <a:t>Gubler</a:t>
            </a:r>
            <a:r>
              <a:rPr lang="es-ES" sz="1600" dirty="0"/>
              <a:t>, 2005</a:t>
            </a:r>
            <a:r>
              <a:rPr lang="es-ES" sz="1600" dirty="0" smtClean="0"/>
              <a:t>)</a:t>
            </a:r>
            <a:endParaRPr lang="es-ES" sz="1600" dirty="0"/>
          </a:p>
        </p:txBody>
      </p:sp>
      <p:sp>
        <p:nvSpPr>
          <p:cNvPr id="23" name="Rectángulo 22"/>
          <p:cNvSpPr/>
          <p:nvPr/>
        </p:nvSpPr>
        <p:spPr>
          <a:xfrm>
            <a:off x="718061" y="5243807"/>
            <a:ext cx="2876108" cy="369332"/>
          </a:xfrm>
          <a:prstGeom prst="rect">
            <a:avLst/>
          </a:prstGeom>
        </p:spPr>
        <p:txBody>
          <a:bodyPr wrap="none">
            <a:spAutoFit/>
          </a:bodyPr>
          <a:lstStyle/>
          <a:p>
            <a:r>
              <a:rPr lang="es-ES" dirty="0" smtClean="0"/>
              <a:t>Fresa (</a:t>
            </a:r>
            <a:r>
              <a:rPr lang="es-ES" i="1" dirty="0"/>
              <a:t>Fragaria x </a:t>
            </a:r>
            <a:r>
              <a:rPr lang="es-ES" i="1" dirty="0" err="1"/>
              <a:t>ananassa</a:t>
            </a:r>
            <a:r>
              <a:rPr lang="es-ES" dirty="0"/>
              <a:t>) </a:t>
            </a:r>
          </a:p>
        </p:txBody>
      </p:sp>
      <p:sp>
        <p:nvSpPr>
          <p:cNvPr id="26" name="Rectángulo 25"/>
          <p:cNvSpPr/>
          <p:nvPr/>
        </p:nvSpPr>
        <p:spPr>
          <a:xfrm>
            <a:off x="3436580" y="5243807"/>
            <a:ext cx="1566454" cy="369332"/>
          </a:xfrm>
          <a:prstGeom prst="rect">
            <a:avLst/>
          </a:prstGeom>
        </p:spPr>
        <p:txBody>
          <a:bodyPr wrap="none">
            <a:spAutoFit/>
          </a:bodyPr>
          <a:lstStyle/>
          <a:p>
            <a:r>
              <a:rPr lang="es-ES" dirty="0"/>
              <a:t>(</a:t>
            </a:r>
            <a:r>
              <a:rPr lang="es-ES" dirty="0" err="1"/>
              <a:t>Botha</a:t>
            </a:r>
            <a:r>
              <a:rPr lang="es-ES" dirty="0"/>
              <a:t>, 2002</a:t>
            </a:r>
            <a:r>
              <a:rPr lang="es-ES" dirty="0" smtClean="0"/>
              <a:t>)</a:t>
            </a:r>
            <a:endParaRPr lang="es-ES" dirty="0"/>
          </a:p>
        </p:txBody>
      </p:sp>
      <p:sp>
        <p:nvSpPr>
          <p:cNvPr id="28" name="Rectángulo 27"/>
          <p:cNvSpPr/>
          <p:nvPr/>
        </p:nvSpPr>
        <p:spPr>
          <a:xfrm>
            <a:off x="5731291" y="404829"/>
            <a:ext cx="2383986" cy="369332"/>
          </a:xfrm>
          <a:prstGeom prst="rect">
            <a:avLst/>
          </a:prstGeom>
        </p:spPr>
        <p:txBody>
          <a:bodyPr wrap="none">
            <a:spAutoFit/>
          </a:bodyPr>
          <a:lstStyle/>
          <a:p>
            <a:r>
              <a:rPr lang="es-ES" dirty="0"/>
              <a:t> (</a:t>
            </a:r>
            <a:r>
              <a:rPr lang="es-ES" dirty="0" err="1"/>
              <a:t>Wingfield</a:t>
            </a:r>
            <a:r>
              <a:rPr lang="es-ES" dirty="0"/>
              <a:t> et al., 2012)</a:t>
            </a:r>
          </a:p>
        </p:txBody>
      </p:sp>
    </p:spTree>
    <p:extLst>
      <p:ext uri="{BB962C8B-B14F-4D97-AF65-F5344CB8AC3E}">
        <p14:creationId xmlns:p14="http://schemas.microsoft.com/office/powerpoint/2010/main" val="378156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dirty="0"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dirty="0" smtClean="0"/>
              <a:t>CÓDIGO: </a:t>
            </a:r>
            <a:r>
              <a:rPr lang="es-EC" dirty="0" smtClean="0"/>
              <a:t>SGC.DI.260</a:t>
            </a:r>
            <a:endParaRPr lang="es-EC" dirty="0"/>
          </a:p>
        </p:txBody>
      </p:sp>
      <p:sp>
        <p:nvSpPr>
          <p:cNvPr id="6" name="CuadroTexto 5"/>
          <p:cNvSpPr txBox="1"/>
          <p:nvPr/>
        </p:nvSpPr>
        <p:spPr>
          <a:xfrm>
            <a:off x="179512" y="116632"/>
            <a:ext cx="2952328"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OBJETIVOS</a:t>
            </a:r>
          </a:p>
        </p:txBody>
      </p:sp>
      <p:sp>
        <p:nvSpPr>
          <p:cNvPr id="7" name="CuadroTexto 6"/>
          <p:cNvSpPr txBox="1"/>
          <p:nvPr/>
        </p:nvSpPr>
        <p:spPr>
          <a:xfrm>
            <a:off x="659474" y="934378"/>
            <a:ext cx="5616624" cy="461665"/>
          </a:xfrm>
          <a:prstGeom prst="rect">
            <a:avLst/>
          </a:prstGeom>
          <a:noFill/>
        </p:spPr>
        <p:txBody>
          <a:bodyPr wrap="square" rtlCol="0">
            <a:spAutoFit/>
          </a:bodyPr>
          <a:lstStyle/>
          <a:p>
            <a:r>
              <a:rPr lang="es-EC" sz="2400" b="1" dirty="0"/>
              <a:t>Objetivo General</a:t>
            </a:r>
          </a:p>
        </p:txBody>
      </p:sp>
      <p:sp>
        <p:nvSpPr>
          <p:cNvPr id="9" name="Rectángulo 8"/>
          <p:cNvSpPr/>
          <p:nvPr/>
        </p:nvSpPr>
        <p:spPr>
          <a:xfrm>
            <a:off x="659474" y="1585319"/>
            <a:ext cx="7728950" cy="646331"/>
          </a:xfrm>
          <a:prstGeom prst="rect">
            <a:avLst/>
          </a:prstGeom>
        </p:spPr>
        <p:txBody>
          <a:bodyPr wrap="square">
            <a:spAutoFit/>
          </a:bodyPr>
          <a:lstStyle/>
          <a:p>
            <a:r>
              <a:rPr lang="es-ES" dirty="0"/>
              <a:t>Determinar la capacidad infectiva de hongos del género </a:t>
            </a:r>
            <a:r>
              <a:rPr lang="es-ES" i="1" dirty="0"/>
              <a:t>Ilyonectria</a:t>
            </a:r>
            <a:r>
              <a:rPr lang="es-ES" dirty="0"/>
              <a:t> asociados con síntomas de pie negro en moras de castilla (</a:t>
            </a:r>
            <a:r>
              <a:rPr lang="es-ES" i="1" dirty="0"/>
              <a:t>Rubus </a:t>
            </a:r>
            <a:r>
              <a:rPr lang="es-ES" i="1" dirty="0" err="1"/>
              <a:t>glaucus</a:t>
            </a:r>
            <a:r>
              <a:rPr lang="es-ES" i="1" dirty="0"/>
              <a:t> </a:t>
            </a:r>
            <a:r>
              <a:rPr lang="es-ES" dirty="0" err="1"/>
              <a:t>Benth</a:t>
            </a:r>
            <a:r>
              <a:rPr lang="es-ES" dirty="0"/>
              <a:t>). </a:t>
            </a:r>
          </a:p>
        </p:txBody>
      </p:sp>
      <p:sp>
        <p:nvSpPr>
          <p:cNvPr id="10" name="CuadroTexto 9"/>
          <p:cNvSpPr txBox="1"/>
          <p:nvPr/>
        </p:nvSpPr>
        <p:spPr>
          <a:xfrm>
            <a:off x="652736" y="2575421"/>
            <a:ext cx="3960440" cy="461665"/>
          </a:xfrm>
          <a:prstGeom prst="rect">
            <a:avLst/>
          </a:prstGeom>
          <a:noFill/>
        </p:spPr>
        <p:txBody>
          <a:bodyPr wrap="square" rtlCol="0">
            <a:spAutoFit/>
          </a:bodyPr>
          <a:lstStyle/>
          <a:p>
            <a:r>
              <a:rPr lang="es-EC" sz="2400" b="1" dirty="0"/>
              <a:t>Objetivos Específicos</a:t>
            </a:r>
          </a:p>
        </p:txBody>
      </p:sp>
      <p:sp>
        <p:nvSpPr>
          <p:cNvPr id="12" name="Rectángulo 11"/>
          <p:cNvSpPr/>
          <p:nvPr/>
        </p:nvSpPr>
        <p:spPr>
          <a:xfrm>
            <a:off x="623853" y="3159258"/>
            <a:ext cx="7625727" cy="2308324"/>
          </a:xfrm>
          <a:prstGeom prst="rect">
            <a:avLst/>
          </a:prstGeom>
        </p:spPr>
        <p:txBody>
          <a:bodyPr wrap="square">
            <a:spAutoFit/>
          </a:bodyPr>
          <a:lstStyle/>
          <a:p>
            <a:pPr marL="285750" indent="-285750" algn="just">
              <a:buFont typeface="Arial" panose="020B0604020202020204" pitchFamily="34" charset="0"/>
              <a:buChar char="•"/>
            </a:pPr>
            <a:r>
              <a:rPr lang="es-ES" dirty="0" smtClean="0"/>
              <a:t>Identificar </a:t>
            </a:r>
            <a:r>
              <a:rPr lang="es-ES" dirty="0"/>
              <a:t>morfológicamente aislados de </a:t>
            </a:r>
            <a:r>
              <a:rPr lang="es-ES" i="1" dirty="0"/>
              <a:t>Ilyonectria</a:t>
            </a:r>
            <a:r>
              <a:rPr lang="es-ES" dirty="0"/>
              <a:t> provenientes de plantas de mora de castilla con síntomas de pie negro. </a:t>
            </a:r>
            <a:endParaRPr lang="es-ES" dirty="0" smtClean="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Reconstruir </a:t>
            </a:r>
            <a:r>
              <a:rPr lang="es-ES" dirty="0"/>
              <a:t>la filogenia de los aislados de hongos del género </a:t>
            </a:r>
            <a:r>
              <a:rPr lang="es-ES" i="1" dirty="0"/>
              <a:t>Ilyonectria</a:t>
            </a:r>
            <a:r>
              <a:rPr lang="es-ES" dirty="0"/>
              <a:t> utilizando métodos </a:t>
            </a:r>
            <a:r>
              <a:rPr lang="es-ES" dirty="0" err="1"/>
              <a:t>multilocus</a:t>
            </a:r>
            <a:r>
              <a:rPr lang="es-ES" dirty="0"/>
              <a:t>. </a:t>
            </a:r>
            <a:endParaRPr lang="es-ES" dirty="0" smtClean="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smtClean="0"/>
              <a:t>Determinar </a:t>
            </a:r>
            <a:r>
              <a:rPr lang="es-ES" dirty="0"/>
              <a:t>el grado de infección de las cepas de </a:t>
            </a:r>
            <a:r>
              <a:rPr lang="es-ES" i="1" dirty="0"/>
              <a:t>Ilyonectria</a:t>
            </a:r>
            <a:r>
              <a:rPr lang="es-ES" dirty="0"/>
              <a:t> en moras de castilla a nivel de invernadero. </a:t>
            </a:r>
          </a:p>
        </p:txBody>
      </p:sp>
    </p:spTree>
    <p:extLst>
      <p:ext uri="{BB962C8B-B14F-4D97-AF65-F5344CB8AC3E}">
        <p14:creationId xmlns:p14="http://schemas.microsoft.com/office/powerpoint/2010/main" val="326910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a:t>VERSIÓN: </a:t>
            </a:r>
            <a:r>
              <a:rPr lang="es-EC"/>
              <a:t>1.0</a:t>
            </a:r>
            <a:endParaRPr lang="es-EC" dirty="0"/>
          </a:p>
        </p:txBody>
      </p:sp>
      <p:sp>
        <p:nvSpPr>
          <p:cNvPr id="4" name="Marcador de pie de página 3"/>
          <p:cNvSpPr>
            <a:spLocks noGrp="1"/>
          </p:cNvSpPr>
          <p:nvPr>
            <p:ph type="ftr" sz="quarter" idx="12"/>
          </p:nvPr>
        </p:nvSpPr>
        <p:spPr/>
        <p:txBody>
          <a:bodyPr/>
          <a:lstStyle/>
          <a:p>
            <a:r>
              <a:rPr lang="es-EC" b="1"/>
              <a:t>CÓDIGO: </a:t>
            </a:r>
            <a:r>
              <a:rPr lang="es-EC"/>
              <a:t>SGC.DI.260</a:t>
            </a:r>
            <a:endParaRPr lang="es-EC" dirty="0"/>
          </a:p>
        </p:txBody>
      </p:sp>
      <p:sp>
        <p:nvSpPr>
          <p:cNvPr id="5" name="CuadroTexto 4"/>
          <p:cNvSpPr txBox="1"/>
          <p:nvPr/>
        </p:nvSpPr>
        <p:spPr>
          <a:xfrm>
            <a:off x="385192" y="143727"/>
            <a:ext cx="2765732"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HIPÓTESIS</a:t>
            </a:r>
          </a:p>
        </p:txBody>
      </p:sp>
      <p:sp>
        <p:nvSpPr>
          <p:cNvPr id="6" name="CuadroTexto 5"/>
          <p:cNvSpPr txBox="1"/>
          <p:nvPr/>
        </p:nvSpPr>
        <p:spPr>
          <a:xfrm>
            <a:off x="745232" y="1700808"/>
            <a:ext cx="7571184" cy="1200329"/>
          </a:xfrm>
          <a:prstGeom prst="rect">
            <a:avLst/>
          </a:prstGeom>
          <a:noFill/>
        </p:spPr>
        <p:txBody>
          <a:bodyPr wrap="square" rtlCol="0">
            <a:spAutoFit/>
          </a:bodyPr>
          <a:lstStyle/>
          <a:p>
            <a:pPr algn="just"/>
            <a:r>
              <a:rPr lang="es-ES" sz="2400" dirty="0"/>
              <a:t>Especies del género </a:t>
            </a:r>
            <a:r>
              <a:rPr lang="es-ES" sz="2400" i="1" dirty="0"/>
              <a:t>Ilyonectria </a:t>
            </a:r>
            <a:r>
              <a:rPr lang="es-ES" sz="2400" dirty="0"/>
              <a:t>(</a:t>
            </a:r>
            <a:r>
              <a:rPr lang="es-ES" sz="2400" i="1" dirty="0"/>
              <a:t>I. vredenhoekensis</a:t>
            </a:r>
            <a:r>
              <a:rPr lang="es-ES" sz="2400" i="1"/>
              <a:t>, </a:t>
            </a:r>
            <a:r>
              <a:rPr lang="es-ES" sz="2400" i="1" smtClean="0"/>
              <a:t>I. </a:t>
            </a:r>
            <a:r>
              <a:rPr lang="es-ES" sz="2400" i="1" dirty="0"/>
              <a:t>robusta </a:t>
            </a:r>
            <a:r>
              <a:rPr lang="es-ES" sz="2400" dirty="0"/>
              <a:t>e </a:t>
            </a:r>
            <a:r>
              <a:rPr lang="es-ES" sz="2400" i="1" dirty="0"/>
              <a:t>I. venezuelensis</a:t>
            </a:r>
            <a:r>
              <a:rPr lang="es-ES" sz="2400" dirty="0"/>
              <a:t>) son agentes causales del pie negro en moras de castilla. </a:t>
            </a:r>
            <a:endParaRPr lang="es-EC"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4787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a:t>VERSIÓN: </a:t>
            </a:r>
            <a:r>
              <a:rPr lang="es-EC"/>
              <a:t>1.0</a:t>
            </a:r>
            <a:endParaRPr lang="es-EC" dirty="0"/>
          </a:p>
        </p:txBody>
      </p:sp>
      <p:sp>
        <p:nvSpPr>
          <p:cNvPr id="4" name="Marcador de pie de página 3"/>
          <p:cNvSpPr>
            <a:spLocks noGrp="1"/>
          </p:cNvSpPr>
          <p:nvPr>
            <p:ph type="ftr" sz="quarter" idx="12"/>
          </p:nvPr>
        </p:nvSpPr>
        <p:spPr/>
        <p:txBody>
          <a:bodyPr/>
          <a:lstStyle/>
          <a:p>
            <a:r>
              <a:rPr lang="es-EC" b="1"/>
              <a:t>CÓDIGO: </a:t>
            </a:r>
            <a:r>
              <a:rPr lang="es-EC"/>
              <a:t>SGC.DI.260</a:t>
            </a:r>
            <a:endParaRPr lang="es-EC" dirty="0"/>
          </a:p>
        </p:txBody>
      </p:sp>
      <p:sp>
        <p:nvSpPr>
          <p:cNvPr id="6" name="Rectángulo 5"/>
          <p:cNvSpPr/>
          <p:nvPr/>
        </p:nvSpPr>
        <p:spPr>
          <a:xfrm>
            <a:off x="630413" y="4094687"/>
            <a:ext cx="3489548" cy="261610"/>
          </a:xfrm>
          <a:prstGeom prst="rect">
            <a:avLst/>
          </a:prstGeom>
        </p:spPr>
        <p:txBody>
          <a:bodyPr wrap="square">
            <a:spAutoFit/>
          </a:bodyPr>
          <a:lstStyle/>
          <a:p>
            <a:pPr algn="ctr"/>
            <a:r>
              <a:rPr lang="pt-BR" sz="1100" dirty="0" smtClean="0"/>
              <a:t>Cepario </a:t>
            </a:r>
            <a:r>
              <a:rPr lang="pt-BR" sz="1100" dirty="0"/>
              <a:t>de </a:t>
            </a:r>
            <a:r>
              <a:rPr lang="pt-BR" sz="1100" dirty="0" err="1"/>
              <a:t>hongos</a:t>
            </a:r>
            <a:r>
              <a:rPr lang="pt-BR" sz="1100" dirty="0"/>
              <a:t> </a:t>
            </a:r>
            <a:r>
              <a:rPr lang="pt-BR" sz="1100" dirty="0" err="1"/>
              <a:t>aislados</a:t>
            </a:r>
            <a:r>
              <a:rPr lang="pt-BR" sz="1100" dirty="0"/>
              <a:t> por </a:t>
            </a:r>
            <a:r>
              <a:rPr lang="pt-BR" sz="1100" dirty="0" err="1"/>
              <a:t>Iturralde</a:t>
            </a:r>
            <a:r>
              <a:rPr lang="pt-BR" sz="1100" dirty="0"/>
              <a:t> (2017)</a:t>
            </a:r>
            <a:r>
              <a:rPr lang="pt-BR" sz="1050" dirty="0"/>
              <a:t>. </a:t>
            </a:r>
            <a:endParaRPr lang="es-EC" sz="1050" dirty="0"/>
          </a:p>
        </p:txBody>
      </p:sp>
      <p:sp>
        <p:nvSpPr>
          <p:cNvPr id="8" name="CuadroTexto 7"/>
          <p:cNvSpPr txBox="1"/>
          <p:nvPr/>
        </p:nvSpPr>
        <p:spPr>
          <a:xfrm>
            <a:off x="87458" y="852167"/>
            <a:ext cx="5142755" cy="369332"/>
          </a:xfrm>
          <a:prstGeom prst="rect">
            <a:avLst/>
          </a:prstGeom>
          <a:noFill/>
        </p:spPr>
        <p:txBody>
          <a:bodyPr wrap="none" rtlCol="0">
            <a:spAutoFit/>
          </a:bodyPr>
          <a:lstStyle/>
          <a:p>
            <a:r>
              <a:rPr lang="es-ES" b="1" dirty="0"/>
              <a:t>Reactivación de los aislados del género </a:t>
            </a:r>
            <a:r>
              <a:rPr lang="es-ES" b="1" i="1" dirty="0"/>
              <a:t>Ilyonectria </a:t>
            </a:r>
            <a:endParaRPr lang="es-EC" b="1" dirty="0"/>
          </a:p>
        </p:txBody>
      </p:sp>
      <p:sp>
        <p:nvSpPr>
          <p:cNvPr id="20" name="CuadroTexto 19"/>
          <p:cNvSpPr txBox="1"/>
          <p:nvPr/>
        </p:nvSpPr>
        <p:spPr>
          <a:xfrm>
            <a:off x="-16768" y="179928"/>
            <a:ext cx="5241347"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MATERIALES Y MÉTODOS</a:t>
            </a:r>
          </a:p>
        </p:txBody>
      </p:sp>
      <p:pic>
        <p:nvPicPr>
          <p:cNvPr id="9" name="Imagen 8"/>
          <p:cNvPicPr>
            <a:picLocks noChangeAspect="1"/>
          </p:cNvPicPr>
          <p:nvPr/>
        </p:nvPicPr>
        <p:blipFill>
          <a:blip r:embed="rId3"/>
          <a:stretch>
            <a:fillRect/>
          </a:stretch>
        </p:blipFill>
        <p:spPr>
          <a:xfrm>
            <a:off x="900007" y="1410587"/>
            <a:ext cx="3010718" cy="2600625"/>
          </a:xfrm>
          <a:prstGeom prst="rect">
            <a:avLst/>
          </a:prstGeom>
        </p:spPr>
      </p:pic>
      <p:pic>
        <p:nvPicPr>
          <p:cNvPr id="10" name="Imagen 9"/>
          <p:cNvPicPr>
            <a:picLocks noChangeAspect="1"/>
          </p:cNvPicPr>
          <p:nvPr/>
        </p:nvPicPr>
        <p:blipFill rotWithShape="1">
          <a:blip r:embed="rId4"/>
          <a:srcRect r="28305"/>
          <a:stretch/>
        </p:blipFill>
        <p:spPr>
          <a:xfrm>
            <a:off x="4329197" y="1760173"/>
            <a:ext cx="3887974" cy="1938573"/>
          </a:xfrm>
          <a:prstGeom prst="rect">
            <a:avLst/>
          </a:prstGeom>
        </p:spPr>
      </p:pic>
      <p:sp>
        <p:nvSpPr>
          <p:cNvPr id="11" name="Rectángulo 10"/>
          <p:cNvSpPr/>
          <p:nvPr/>
        </p:nvSpPr>
        <p:spPr>
          <a:xfrm>
            <a:off x="2159508" y="4565338"/>
            <a:ext cx="3249363" cy="584775"/>
          </a:xfrm>
          <a:prstGeom prst="rect">
            <a:avLst/>
          </a:prstGeom>
        </p:spPr>
        <p:txBody>
          <a:bodyPr wrap="square">
            <a:spAutoFit/>
          </a:bodyPr>
          <a:lstStyle/>
          <a:p>
            <a:pPr algn="ctr"/>
            <a:r>
              <a:rPr lang="es-EC" sz="1600" dirty="0"/>
              <a:t>PDA con cloranfenicol 100 ppm</a:t>
            </a:r>
          </a:p>
          <a:p>
            <a:pPr algn="ctr"/>
            <a:r>
              <a:rPr lang="es-EC" sz="1600" dirty="0" smtClean="0"/>
              <a:t>15 -25 </a:t>
            </a:r>
            <a:r>
              <a:rPr lang="es-EC" sz="1600" dirty="0"/>
              <a:t>días (~25°C)</a:t>
            </a:r>
          </a:p>
        </p:txBody>
      </p:sp>
      <p:sp>
        <p:nvSpPr>
          <p:cNvPr id="13" name="Rectángulo 12"/>
          <p:cNvSpPr/>
          <p:nvPr/>
        </p:nvSpPr>
        <p:spPr>
          <a:xfrm>
            <a:off x="4329197" y="3817688"/>
            <a:ext cx="4572000" cy="276999"/>
          </a:xfrm>
          <a:prstGeom prst="rect">
            <a:avLst/>
          </a:prstGeom>
        </p:spPr>
        <p:txBody>
          <a:bodyPr>
            <a:spAutoFit/>
          </a:bodyPr>
          <a:lstStyle/>
          <a:p>
            <a:r>
              <a:rPr lang="es-ES" sz="1200" dirty="0"/>
              <a:t>Hongos reactivados del cepario del Laboratorio de Microbiología</a:t>
            </a:r>
          </a:p>
        </p:txBody>
      </p:sp>
    </p:spTree>
    <p:extLst>
      <p:ext uri="{BB962C8B-B14F-4D97-AF65-F5344CB8AC3E}">
        <p14:creationId xmlns:p14="http://schemas.microsoft.com/office/powerpoint/2010/main" val="1123568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r>
              <a:rPr lang="es-EC" b="1" smtClean="0"/>
              <a:t>FECHA ÚLTIMA REVISIÓN: 13/12/11</a:t>
            </a:r>
            <a:endParaRPr lang="es-EC" dirty="0"/>
          </a:p>
        </p:txBody>
      </p:sp>
      <p:sp>
        <p:nvSpPr>
          <p:cNvPr id="3" name="Marcador de número de diapositiva 2"/>
          <p:cNvSpPr>
            <a:spLocks noGrp="1"/>
          </p:cNvSpPr>
          <p:nvPr>
            <p:ph type="sldNum" sz="quarter" idx="11"/>
          </p:nvPr>
        </p:nvSpPr>
        <p:spPr/>
        <p:txBody>
          <a:bodyPr/>
          <a:lstStyle/>
          <a:p>
            <a:r>
              <a:rPr lang="es-EC" b="1" smtClean="0"/>
              <a:t>VERSIÓN: </a:t>
            </a:r>
            <a:r>
              <a:rPr lang="es-EC" smtClean="0"/>
              <a:t>1.0</a:t>
            </a:r>
            <a:endParaRPr lang="es-EC" dirty="0"/>
          </a:p>
        </p:txBody>
      </p:sp>
      <p:sp>
        <p:nvSpPr>
          <p:cNvPr id="4" name="Marcador de pie de página 3"/>
          <p:cNvSpPr>
            <a:spLocks noGrp="1"/>
          </p:cNvSpPr>
          <p:nvPr>
            <p:ph type="ftr" sz="quarter" idx="12"/>
          </p:nvPr>
        </p:nvSpPr>
        <p:spPr/>
        <p:txBody>
          <a:bodyPr/>
          <a:lstStyle/>
          <a:p>
            <a:r>
              <a:rPr lang="es-EC" b="1" smtClean="0"/>
              <a:t>CÓDIGO: </a:t>
            </a:r>
            <a:r>
              <a:rPr lang="es-EC" smtClean="0"/>
              <a:t>SGC.DI.260</a:t>
            </a:r>
            <a:endParaRPr lang="es-EC" dirty="0"/>
          </a:p>
        </p:txBody>
      </p:sp>
      <p:sp>
        <p:nvSpPr>
          <p:cNvPr id="5" name="CuadroTexto 4"/>
          <p:cNvSpPr txBox="1"/>
          <p:nvPr/>
        </p:nvSpPr>
        <p:spPr>
          <a:xfrm>
            <a:off x="-162396" y="295711"/>
            <a:ext cx="5241347" cy="584775"/>
          </a:xfrm>
          <a:prstGeom prst="rect">
            <a:avLst/>
          </a:prstGeom>
          <a:noFill/>
        </p:spPr>
        <p:txBody>
          <a:bodyPr wrap="square" rtlCol="0">
            <a:spAutoFit/>
          </a:bodyPr>
          <a:lstStyle/>
          <a:p>
            <a:pPr algn="ctr"/>
            <a:r>
              <a:rPr lang="es-EC" sz="3200" b="1" dirty="0">
                <a:solidFill>
                  <a:srgbClr val="C00000"/>
                </a:solidFill>
                <a:effectLst>
                  <a:outerShdw blurRad="38100" dist="38100" dir="2700000" algn="tl">
                    <a:srgbClr val="000000">
                      <a:alpha val="43137"/>
                    </a:srgbClr>
                  </a:outerShdw>
                </a:effectLst>
              </a:rPr>
              <a:t>MATERIALES Y MÉTODOS</a:t>
            </a:r>
          </a:p>
        </p:txBody>
      </p:sp>
      <p:sp>
        <p:nvSpPr>
          <p:cNvPr id="7" name="Rectángulo 6"/>
          <p:cNvSpPr/>
          <p:nvPr/>
        </p:nvSpPr>
        <p:spPr>
          <a:xfrm>
            <a:off x="429659" y="1093385"/>
            <a:ext cx="200407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a:t>Extracción de ADN</a:t>
            </a:r>
          </a:p>
        </p:txBody>
      </p:sp>
      <p:sp>
        <p:nvSpPr>
          <p:cNvPr id="9" name="Rectángulo 8"/>
          <p:cNvSpPr/>
          <p:nvPr/>
        </p:nvSpPr>
        <p:spPr>
          <a:xfrm>
            <a:off x="238756" y="1843583"/>
            <a:ext cx="3253124" cy="307777"/>
          </a:xfrm>
          <a:prstGeom prst="rect">
            <a:avLst/>
          </a:prstGeom>
        </p:spPr>
        <p:txBody>
          <a:bodyPr wrap="square">
            <a:spAutoFit/>
          </a:bodyPr>
          <a:lstStyle/>
          <a:p>
            <a:r>
              <a:rPr lang="pt-BR" sz="1400" dirty="0" smtClean="0"/>
              <a:t>Protocolo modificado </a:t>
            </a:r>
            <a:r>
              <a:rPr lang="pt-BR" sz="1400" dirty="0"/>
              <a:t>de </a:t>
            </a:r>
            <a:r>
              <a:rPr lang="pt-BR" sz="1400" dirty="0" err="1" smtClean="0"/>
              <a:t>Weising</a:t>
            </a:r>
            <a:r>
              <a:rPr lang="pt-BR" sz="1400" dirty="0" smtClean="0"/>
              <a:t> (2005)</a:t>
            </a:r>
            <a:endParaRPr lang="es-ES" sz="1600" dirty="0"/>
          </a:p>
        </p:txBody>
      </p:sp>
      <p:sp>
        <p:nvSpPr>
          <p:cNvPr id="10" name="Rectángulo 9"/>
          <p:cNvSpPr/>
          <p:nvPr/>
        </p:nvSpPr>
        <p:spPr>
          <a:xfrm>
            <a:off x="3282180" y="1065343"/>
            <a:ext cx="238558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smtClean="0"/>
              <a:t>Cuantificación de ADN</a:t>
            </a:r>
            <a:endParaRPr lang="es-ES" b="1" dirty="0"/>
          </a:p>
        </p:txBody>
      </p:sp>
      <p:pic>
        <p:nvPicPr>
          <p:cNvPr id="2050" name="Picture 2" descr="Resultado de imagen para nano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978" y="1502974"/>
            <a:ext cx="1439992" cy="13961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6516216" y="1076686"/>
            <a:ext cx="233589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smtClean="0"/>
              <a:t>Amplificación de ADN</a:t>
            </a:r>
            <a:endParaRPr lang="es-ES" b="1" dirty="0"/>
          </a:p>
        </p:txBody>
      </p:sp>
      <p:cxnSp>
        <p:nvCxnSpPr>
          <p:cNvPr id="13" name="Conector recto de flecha 12"/>
          <p:cNvCxnSpPr/>
          <p:nvPr/>
        </p:nvCxnSpPr>
        <p:spPr>
          <a:xfrm>
            <a:off x="2534525" y="1261352"/>
            <a:ext cx="5608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5" name="Imagen 14"/>
          <p:cNvPicPr>
            <a:picLocks noChangeAspect="1"/>
          </p:cNvPicPr>
          <p:nvPr/>
        </p:nvPicPr>
        <p:blipFill>
          <a:blip r:embed="rId4"/>
          <a:stretch>
            <a:fillRect/>
          </a:stretch>
        </p:blipFill>
        <p:spPr>
          <a:xfrm>
            <a:off x="6876256" y="1580579"/>
            <a:ext cx="1378496" cy="1318561"/>
          </a:xfrm>
          <a:prstGeom prst="rect">
            <a:avLst/>
          </a:prstGeom>
        </p:spPr>
      </p:pic>
      <p:graphicFrame>
        <p:nvGraphicFramePr>
          <p:cNvPr id="21" name="Tabla 20"/>
          <p:cNvGraphicFramePr>
            <a:graphicFrameLocks noGrp="1"/>
          </p:cNvGraphicFramePr>
          <p:nvPr>
            <p:extLst>
              <p:ext uri="{D42A27DB-BD31-4B8C-83A1-F6EECF244321}">
                <p14:modId xmlns:p14="http://schemas.microsoft.com/office/powerpoint/2010/main" val="3003521817"/>
              </p:ext>
            </p:extLst>
          </p:nvPr>
        </p:nvGraphicFramePr>
        <p:xfrm>
          <a:off x="2848599" y="3301338"/>
          <a:ext cx="5117061" cy="1079429"/>
        </p:xfrm>
        <a:graphic>
          <a:graphicData uri="http://schemas.openxmlformats.org/drawingml/2006/table">
            <a:tbl>
              <a:tblPr firstRow="1" firstCol="1" bandRow="1"/>
              <a:tblGrid>
                <a:gridCol w="987838"/>
                <a:gridCol w="2972334"/>
                <a:gridCol w="1156889"/>
              </a:tblGrid>
              <a:tr h="35645">
                <a:tc>
                  <a:txBody>
                    <a:bodyPr/>
                    <a:lstStyle/>
                    <a:p>
                      <a:pPr algn="ctr">
                        <a:lnSpc>
                          <a:spcPct val="107000"/>
                        </a:lnSpc>
                        <a:spcAft>
                          <a:spcPts val="0"/>
                        </a:spcAft>
                      </a:pPr>
                      <a:r>
                        <a:rPr lang="es-ES" sz="1400" b="1" dirty="0">
                          <a:effectLst/>
                          <a:latin typeface="+mn-lt"/>
                          <a:ea typeface="Calibri" panose="020F0502020204030204" pitchFamily="34" charset="0"/>
                          <a:cs typeface="Times New Roman" panose="02020603050405020304" pitchFamily="18" charset="0"/>
                        </a:rPr>
                        <a:t>Primers</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S" sz="1400" b="1" dirty="0">
                          <a:effectLst/>
                          <a:latin typeface="+mn-lt"/>
                          <a:ea typeface="Calibri" panose="020F0502020204030204" pitchFamily="34" charset="0"/>
                          <a:cs typeface="Times New Roman" panose="02020603050405020304" pitchFamily="18" charset="0"/>
                        </a:rPr>
                        <a:t>Secuencias</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S" sz="1400" b="1" dirty="0" err="1">
                          <a:effectLst/>
                          <a:latin typeface="+mn-lt"/>
                          <a:ea typeface="Calibri" panose="020F0502020204030204" pitchFamily="34" charset="0"/>
                          <a:cs typeface="Times New Roman" panose="02020603050405020304" pitchFamily="18" charset="0"/>
                        </a:rPr>
                        <a:t>Amplicón</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573">
                <a:tc>
                  <a:txBody>
                    <a:bodyPr/>
                    <a:lstStyle/>
                    <a:p>
                      <a:pPr algn="ctr">
                        <a:lnSpc>
                          <a:spcPct val="107000"/>
                        </a:lnSpc>
                        <a:spcAft>
                          <a:spcPts val="0"/>
                        </a:spcAft>
                      </a:pPr>
                      <a:r>
                        <a:rPr lang="es-ES" sz="1400" b="1">
                          <a:effectLst/>
                          <a:latin typeface="+mn-lt"/>
                          <a:ea typeface="Calibri" panose="020F0502020204030204" pitchFamily="34" charset="0"/>
                          <a:cs typeface="Times New Roman" panose="02020603050405020304" pitchFamily="18" charset="0"/>
                        </a:rPr>
                        <a:t>ITS 4</a:t>
                      </a:r>
                      <a:endParaRPr lang="es-ES"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mn-lt"/>
                          <a:ea typeface="Calibri" panose="020F0502020204030204" pitchFamily="34" charset="0"/>
                          <a:cs typeface="Times New Roman" panose="02020603050405020304" pitchFamily="18" charset="0"/>
                        </a:rPr>
                        <a:t>5´-TCCTCCGCTTATTGATATGC-3´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mn-lt"/>
                          <a:ea typeface="Calibri" panose="020F0502020204030204" pitchFamily="34" charset="0"/>
                          <a:cs typeface="Times New Roman" panose="02020603050405020304" pitchFamily="18" charset="0"/>
                        </a:rPr>
                        <a:t>550 </a:t>
                      </a:r>
                      <a:r>
                        <a:rPr lang="es-ES" sz="1400" dirty="0" err="1">
                          <a:effectLst/>
                          <a:latin typeface="+mn-lt"/>
                          <a:ea typeface="Calibri" panose="020F0502020204030204" pitchFamily="34" charset="0"/>
                          <a:cs typeface="Times New Roman" panose="02020603050405020304" pitchFamily="18" charset="0"/>
                        </a:rPr>
                        <a:t>pb</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25573">
                <a:tc>
                  <a:txBody>
                    <a:bodyPr/>
                    <a:lstStyle/>
                    <a:p>
                      <a:pPr algn="ctr">
                        <a:lnSpc>
                          <a:spcPct val="107000"/>
                        </a:lnSpc>
                        <a:spcAft>
                          <a:spcPts val="0"/>
                        </a:spcAft>
                      </a:pPr>
                      <a:r>
                        <a:rPr lang="es-ES" sz="1400" b="1">
                          <a:effectLst/>
                          <a:latin typeface="+mn-lt"/>
                          <a:ea typeface="Calibri" panose="020F0502020204030204" pitchFamily="34" charset="0"/>
                          <a:cs typeface="Times New Roman" panose="02020603050405020304" pitchFamily="18" charset="0"/>
                        </a:rPr>
                        <a:t>ITS 5</a:t>
                      </a:r>
                      <a:endParaRPr lang="es-ES"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mn-lt"/>
                          <a:ea typeface="Calibri" panose="020F0502020204030204" pitchFamily="34" charset="0"/>
                          <a:cs typeface="Times New Roman" panose="02020603050405020304" pitchFamily="18" charset="0"/>
                        </a:rPr>
                        <a:t>5´-GGAAGTAAAAGTCGTAACAAGG-3´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mn-lt"/>
                          <a:ea typeface="Calibri" panose="020F0502020204030204" pitchFamily="34" charset="0"/>
                          <a:cs typeface="Times New Roman" panose="02020603050405020304" pitchFamily="18" charset="0"/>
                        </a:rPr>
                        <a:t>550pb</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23" name="Rectángulo 22"/>
          <p:cNvSpPr/>
          <p:nvPr/>
        </p:nvSpPr>
        <p:spPr>
          <a:xfrm>
            <a:off x="726129" y="3681493"/>
            <a:ext cx="1827744" cy="338554"/>
          </a:xfrm>
          <a:prstGeom prst="rect">
            <a:avLst/>
          </a:prstGeom>
        </p:spPr>
        <p:txBody>
          <a:bodyPr wrap="none">
            <a:spAutoFit/>
          </a:bodyPr>
          <a:lstStyle/>
          <a:p>
            <a:r>
              <a:rPr lang="es-ES" sz="1600" dirty="0" smtClean="0"/>
              <a:t>Primers ITS4 </a:t>
            </a:r>
            <a:r>
              <a:rPr lang="es-ES" sz="1600" dirty="0"/>
              <a:t>e ITS5</a:t>
            </a:r>
          </a:p>
        </p:txBody>
      </p:sp>
      <p:cxnSp>
        <p:nvCxnSpPr>
          <p:cNvPr id="25" name="Conector recto de flecha 24"/>
          <p:cNvCxnSpPr/>
          <p:nvPr/>
        </p:nvCxnSpPr>
        <p:spPr>
          <a:xfrm>
            <a:off x="5835960" y="1278051"/>
            <a:ext cx="5608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6" name="Rectángulo 25"/>
          <p:cNvSpPr/>
          <p:nvPr/>
        </p:nvSpPr>
        <p:spPr>
          <a:xfrm>
            <a:off x="677397" y="4974227"/>
            <a:ext cx="160492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smtClean="0"/>
              <a:t>Electroforesis </a:t>
            </a:r>
            <a:endParaRPr lang="es-ES" b="1" dirty="0"/>
          </a:p>
        </p:txBody>
      </p:sp>
      <p:sp>
        <p:nvSpPr>
          <p:cNvPr id="27" name="Rectángulo 26"/>
          <p:cNvSpPr/>
          <p:nvPr/>
        </p:nvSpPr>
        <p:spPr>
          <a:xfrm>
            <a:off x="3771746" y="4974227"/>
            <a:ext cx="1635384"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 b="1" dirty="0" smtClean="0"/>
              <a:t>Secuenciación </a:t>
            </a:r>
            <a:endParaRPr lang="es-ES" b="1" dirty="0"/>
          </a:p>
        </p:txBody>
      </p:sp>
      <p:cxnSp>
        <p:nvCxnSpPr>
          <p:cNvPr id="28" name="Conector recto de flecha 27"/>
          <p:cNvCxnSpPr/>
          <p:nvPr/>
        </p:nvCxnSpPr>
        <p:spPr>
          <a:xfrm>
            <a:off x="2721380" y="5161195"/>
            <a:ext cx="5608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9" name="Rectángulo 28"/>
          <p:cNvSpPr/>
          <p:nvPr/>
        </p:nvSpPr>
        <p:spPr>
          <a:xfrm>
            <a:off x="635644" y="5541711"/>
            <a:ext cx="1592103" cy="369332"/>
          </a:xfrm>
          <a:prstGeom prst="rect">
            <a:avLst/>
          </a:prstGeom>
        </p:spPr>
        <p:txBody>
          <a:bodyPr wrap="none">
            <a:spAutoFit/>
          </a:bodyPr>
          <a:lstStyle/>
          <a:p>
            <a:r>
              <a:rPr lang="es-ES" dirty="0"/>
              <a:t>agarosa al 1.5%</a:t>
            </a:r>
          </a:p>
        </p:txBody>
      </p:sp>
      <p:sp>
        <p:nvSpPr>
          <p:cNvPr id="31" name="Rectángulo 30"/>
          <p:cNvSpPr/>
          <p:nvPr/>
        </p:nvSpPr>
        <p:spPr>
          <a:xfrm>
            <a:off x="3754978" y="5541711"/>
            <a:ext cx="1636987" cy="369332"/>
          </a:xfrm>
          <a:prstGeom prst="rect">
            <a:avLst/>
          </a:prstGeom>
        </p:spPr>
        <p:txBody>
          <a:bodyPr wrap="none">
            <a:spAutoFit/>
          </a:bodyPr>
          <a:lstStyle/>
          <a:p>
            <a:r>
              <a:rPr lang="es-ES" dirty="0"/>
              <a:t>Macrogen, Inc.</a:t>
            </a:r>
          </a:p>
        </p:txBody>
      </p:sp>
    </p:spTree>
    <p:extLst>
      <p:ext uri="{BB962C8B-B14F-4D97-AF65-F5344CB8AC3E}">
        <p14:creationId xmlns:p14="http://schemas.microsoft.com/office/powerpoint/2010/main" val="2644328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15182</TotalTime>
  <Words>2279</Words>
  <Application>Microsoft Office PowerPoint</Application>
  <PresentationFormat>Presentación en pantalla (4:3)</PresentationFormat>
  <Paragraphs>381</Paragraphs>
  <Slides>30</Slides>
  <Notes>18</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6" baseType="lpstr">
      <vt:lpstr>Arial</vt:lpstr>
      <vt:lpstr>Calibri</vt:lpstr>
      <vt:lpstr>Candara</vt:lpstr>
      <vt:lpstr>Times New Roman</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Windows User</cp:lastModifiedBy>
  <cp:revision>652</cp:revision>
  <dcterms:created xsi:type="dcterms:W3CDTF">2008-08-08T13:28:34Z</dcterms:created>
  <dcterms:modified xsi:type="dcterms:W3CDTF">2019-06-17T13:52:44Z</dcterms:modified>
</cp:coreProperties>
</file>