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2" r:id="rId4"/>
    <p:sldId id="260" r:id="rId5"/>
    <p:sldId id="261" r:id="rId6"/>
    <p:sldId id="286" r:id="rId7"/>
    <p:sldId id="264" r:id="rId8"/>
    <p:sldId id="266" r:id="rId9"/>
    <p:sldId id="269" r:id="rId10"/>
    <p:sldId id="271" r:id="rId11"/>
    <p:sldId id="272" r:id="rId12"/>
    <p:sldId id="275" r:id="rId13"/>
    <p:sldId id="276" r:id="rId14"/>
    <p:sldId id="288" r:id="rId15"/>
    <p:sldId id="289" r:id="rId16"/>
    <p:sldId id="292" r:id="rId17"/>
    <p:sldId id="293" r:id="rId18"/>
    <p:sldId id="295"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290" r:id="rId37"/>
    <p:sldId id="299" r:id="rId38"/>
    <p:sldId id="310" r:id="rId39"/>
    <p:sldId id="336" r:id="rId40"/>
    <p:sldId id="337" r:id="rId41"/>
    <p:sldId id="338" r:id="rId42"/>
    <p:sldId id="339" r:id="rId43"/>
    <p:sldId id="340" r:id="rId44"/>
    <p:sldId id="341" r:id="rId45"/>
    <p:sldId id="342" r:id="rId46"/>
    <p:sldId id="332" r:id="rId47"/>
    <p:sldId id="333" r:id="rId48"/>
    <p:sldId id="334" r:id="rId49"/>
    <p:sldId id="335" r:id="rId5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0" d="100"/>
          <a:sy n="70" d="100"/>
        </p:scale>
        <p:origin x="-690"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A5365C00-278E-4840-B221-9E7BDC60A039}" type="datetimeFigureOut">
              <a:rPr lang="es-ES" smtClean="0"/>
              <a:t>12/06/2019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6B58C03-4807-4AFE-A603-75230491A11E}" type="slidenum">
              <a:rPr lang="es-ES" smtClean="0"/>
              <a:t>‹Nº›</a:t>
            </a:fld>
            <a:endParaRPr lang="es-ES"/>
          </a:p>
        </p:txBody>
      </p:sp>
    </p:spTree>
    <p:extLst>
      <p:ext uri="{BB962C8B-B14F-4D97-AF65-F5344CB8AC3E}">
        <p14:creationId xmlns:p14="http://schemas.microsoft.com/office/powerpoint/2010/main" val="3438230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A5365C00-278E-4840-B221-9E7BDC60A039}" type="datetimeFigureOut">
              <a:rPr lang="es-ES" smtClean="0"/>
              <a:t>12/06/2019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6B58C03-4807-4AFE-A603-75230491A11E}" type="slidenum">
              <a:rPr lang="es-ES" smtClean="0"/>
              <a:t>‹Nº›</a:t>
            </a:fld>
            <a:endParaRPr lang="es-ES"/>
          </a:p>
        </p:txBody>
      </p:sp>
    </p:spTree>
    <p:extLst>
      <p:ext uri="{BB962C8B-B14F-4D97-AF65-F5344CB8AC3E}">
        <p14:creationId xmlns:p14="http://schemas.microsoft.com/office/powerpoint/2010/main" val="1267001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A5365C00-278E-4840-B221-9E7BDC60A039}" type="datetimeFigureOut">
              <a:rPr lang="es-ES" smtClean="0"/>
              <a:t>12/06/2019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6B58C03-4807-4AFE-A603-75230491A11E}" type="slidenum">
              <a:rPr lang="es-ES" smtClean="0"/>
              <a:t>‹Nº›</a:t>
            </a:fld>
            <a:endParaRPr lang="es-ES"/>
          </a:p>
        </p:txBody>
      </p:sp>
    </p:spTree>
    <p:extLst>
      <p:ext uri="{BB962C8B-B14F-4D97-AF65-F5344CB8AC3E}">
        <p14:creationId xmlns:p14="http://schemas.microsoft.com/office/powerpoint/2010/main" val="227865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A5365C00-278E-4840-B221-9E7BDC60A039}" type="datetimeFigureOut">
              <a:rPr lang="es-ES" smtClean="0"/>
              <a:t>12/06/2019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6B58C03-4807-4AFE-A603-75230491A11E}" type="slidenum">
              <a:rPr lang="es-ES" smtClean="0"/>
              <a:t>‹Nº›</a:t>
            </a:fld>
            <a:endParaRPr lang="es-ES"/>
          </a:p>
        </p:txBody>
      </p:sp>
    </p:spTree>
    <p:extLst>
      <p:ext uri="{BB962C8B-B14F-4D97-AF65-F5344CB8AC3E}">
        <p14:creationId xmlns:p14="http://schemas.microsoft.com/office/powerpoint/2010/main" val="1427736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A5365C00-278E-4840-B221-9E7BDC60A039}" type="datetimeFigureOut">
              <a:rPr lang="es-ES" smtClean="0"/>
              <a:t>12/06/2019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6B58C03-4807-4AFE-A603-75230491A11E}" type="slidenum">
              <a:rPr lang="es-ES" smtClean="0"/>
              <a:t>‹Nº›</a:t>
            </a:fld>
            <a:endParaRPr lang="es-ES"/>
          </a:p>
        </p:txBody>
      </p:sp>
    </p:spTree>
    <p:extLst>
      <p:ext uri="{BB962C8B-B14F-4D97-AF65-F5344CB8AC3E}">
        <p14:creationId xmlns:p14="http://schemas.microsoft.com/office/powerpoint/2010/main" val="2002448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A5365C00-278E-4840-B221-9E7BDC60A039}" type="datetimeFigureOut">
              <a:rPr lang="es-ES" smtClean="0"/>
              <a:t>12/06/2019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6B58C03-4807-4AFE-A603-75230491A11E}" type="slidenum">
              <a:rPr lang="es-ES" smtClean="0"/>
              <a:t>‹Nº›</a:t>
            </a:fld>
            <a:endParaRPr lang="es-ES"/>
          </a:p>
        </p:txBody>
      </p:sp>
    </p:spTree>
    <p:extLst>
      <p:ext uri="{BB962C8B-B14F-4D97-AF65-F5344CB8AC3E}">
        <p14:creationId xmlns:p14="http://schemas.microsoft.com/office/powerpoint/2010/main" val="401374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A5365C00-278E-4840-B221-9E7BDC60A039}" type="datetimeFigureOut">
              <a:rPr lang="es-ES" smtClean="0"/>
              <a:t>12/06/2019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16B58C03-4807-4AFE-A603-75230491A11E}" type="slidenum">
              <a:rPr lang="es-ES" smtClean="0"/>
              <a:t>‹Nº›</a:t>
            </a:fld>
            <a:endParaRPr lang="es-ES"/>
          </a:p>
        </p:txBody>
      </p:sp>
    </p:spTree>
    <p:extLst>
      <p:ext uri="{BB962C8B-B14F-4D97-AF65-F5344CB8AC3E}">
        <p14:creationId xmlns:p14="http://schemas.microsoft.com/office/powerpoint/2010/main" val="3148258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A5365C00-278E-4840-B221-9E7BDC60A039}" type="datetimeFigureOut">
              <a:rPr lang="es-ES" smtClean="0"/>
              <a:t>12/06/2019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16B58C03-4807-4AFE-A603-75230491A11E}" type="slidenum">
              <a:rPr lang="es-ES" smtClean="0"/>
              <a:t>‹Nº›</a:t>
            </a:fld>
            <a:endParaRPr lang="es-ES"/>
          </a:p>
        </p:txBody>
      </p:sp>
    </p:spTree>
    <p:extLst>
      <p:ext uri="{BB962C8B-B14F-4D97-AF65-F5344CB8AC3E}">
        <p14:creationId xmlns:p14="http://schemas.microsoft.com/office/powerpoint/2010/main" val="310799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5365C00-278E-4840-B221-9E7BDC60A039}" type="datetimeFigureOut">
              <a:rPr lang="es-ES" smtClean="0"/>
              <a:t>12/06/2019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16B58C03-4807-4AFE-A603-75230491A11E}" type="slidenum">
              <a:rPr lang="es-ES" smtClean="0"/>
              <a:t>‹Nº›</a:t>
            </a:fld>
            <a:endParaRPr lang="es-ES"/>
          </a:p>
        </p:txBody>
      </p:sp>
    </p:spTree>
    <p:extLst>
      <p:ext uri="{BB962C8B-B14F-4D97-AF65-F5344CB8AC3E}">
        <p14:creationId xmlns:p14="http://schemas.microsoft.com/office/powerpoint/2010/main" val="3271261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5365C00-278E-4840-B221-9E7BDC60A039}" type="datetimeFigureOut">
              <a:rPr lang="es-ES" smtClean="0"/>
              <a:t>12/06/2019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6B58C03-4807-4AFE-A603-75230491A11E}" type="slidenum">
              <a:rPr lang="es-ES" smtClean="0"/>
              <a:t>‹Nº›</a:t>
            </a:fld>
            <a:endParaRPr lang="es-ES"/>
          </a:p>
        </p:txBody>
      </p:sp>
    </p:spTree>
    <p:extLst>
      <p:ext uri="{BB962C8B-B14F-4D97-AF65-F5344CB8AC3E}">
        <p14:creationId xmlns:p14="http://schemas.microsoft.com/office/powerpoint/2010/main" val="2991836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5365C00-278E-4840-B221-9E7BDC60A039}" type="datetimeFigureOut">
              <a:rPr lang="es-ES" smtClean="0"/>
              <a:t>12/06/2019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6B58C03-4807-4AFE-A603-75230491A11E}" type="slidenum">
              <a:rPr lang="es-ES" smtClean="0"/>
              <a:t>‹Nº›</a:t>
            </a:fld>
            <a:endParaRPr lang="es-ES"/>
          </a:p>
        </p:txBody>
      </p:sp>
    </p:spTree>
    <p:extLst>
      <p:ext uri="{BB962C8B-B14F-4D97-AF65-F5344CB8AC3E}">
        <p14:creationId xmlns:p14="http://schemas.microsoft.com/office/powerpoint/2010/main" val="2984681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6000" b="-16000"/>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365C00-278E-4840-B221-9E7BDC60A039}" type="datetimeFigureOut">
              <a:rPr lang="es-ES" smtClean="0"/>
              <a:t>12/06/2019</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58C03-4807-4AFE-A603-75230491A11E}" type="slidenum">
              <a:rPr lang="es-ES" smtClean="0"/>
              <a:t>‹Nº›</a:t>
            </a:fld>
            <a:endParaRPr lang="es-ES"/>
          </a:p>
        </p:txBody>
      </p:sp>
    </p:spTree>
    <p:extLst>
      <p:ext uri="{BB962C8B-B14F-4D97-AF65-F5344CB8AC3E}">
        <p14:creationId xmlns:p14="http://schemas.microsoft.com/office/powerpoint/2010/main" val="4074908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4.gif"/><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4.gif"/><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gif"/><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gif"/><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gif"/><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gif"/><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gif"/><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gif"/><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gif"/><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image" Target="../media/image4.gif"/><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3.png"/><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7" Type="http://schemas.microsoft.com/office/2007/relationships/hdphoto" Target="../media/hdphoto3.wdp"/><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4.png"/><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25221" y="321443"/>
            <a:ext cx="5553409" cy="769441"/>
          </a:xfrm>
          <a:prstGeom prst="rect">
            <a:avLst/>
          </a:prstGeom>
          <a:noFill/>
        </p:spPr>
        <p:txBody>
          <a:bodyPr wrap="square" rtlCol="0">
            <a:spAutoFit/>
          </a:bodyPr>
          <a:lstStyle/>
          <a:p>
            <a:pPr algn="ctr"/>
            <a:r>
              <a:rPr lang="es-CO" sz="2200" b="1" dirty="0" smtClean="0">
                <a:solidFill>
                  <a:srgbClr val="FFFFFF"/>
                </a:solidFill>
                <a:latin typeface="Times New Roman" panose="02020603050405020304" pitchFamily="18" charset="0"/>
                <a:cs typeface="Times New Roman" panose="02020603050405020304" pitchFamily="18" charset="0"/>
              </a:rPr>
              <a:t>Departamento de Ciencias Económicas, Administrativas y Comercio</a:t>
            </a:r>
          </a:p>
        </p:txBody>
      </p:sp>
      <p:sp>
        <p:nvSpPr>
          <p:cNvPr id="6" name="3 CuadroTexto"/>
          <p:cNvSpPr txBox="1"/>
          <p:nvPr/>
        </p:nvSpPr>
        <p:spPr>
          <a:xfrm>
            <a:off x="10246053" y="2672296"/>
            <a:ext cx="1542324" cy="369332"/>
          </a:xfrm>
          <a:prstGeom prst="rect">
            <a:avLst/>
          </a:prstGeom>
          <a:noFill/>
        </p:spPr>
        <p:txBody>
          <a:bodyPr wrap="square" rtlCol="0">
            <a:spAutoFit/>
          </a:bodyPr>
          <a:lstStyle/>
          <a:p>
            <a:pPr algn="ctr"/>
            <a:r>
              <a:rPr lang="es-CO" b="1" dirty="0" smtClean="0">
                <a:solidFill>
                  <a:schemeClr val="bg1"/>
                </a:solidFill>
                <a:latin typeface="Times New Roman" panose="02020603050405020304" pitchFamily="18" charset="0"/>
                <a:cs typeface="Times New Roman" panose="02020603050405020304" pitchFamily="18" charset="0"/>
              </a:rPr>
              <a:t>07/02/2019</a:t>
            </a:r>
            <a:endParaRPr lang="es-CO" b="1" dirty="0">
              <a:solidFill>
                <a:schemeClr val="bg1"/>
              </a:solidFill>
              <a:latin typeface="Times New Roman" panose="02020603050405020304" pitchFamily="18" charset="0"/>
              <a:cs typeface="Times New Roman" panose="02020603050405020304" pitchFamily="18" charset="0"/>
            </a:endParaRPr>
          </a:p>
        </p:txBody>
      </p:sp>
      <p:pic>
        <p:nvPicPr>
          <p:cNvPr id="7" name="Imagen 2"/>
          <p:cNvPicPr>
            <a:picLocks noChangeAspect="1"/>
          </p:cNvPicPr>
          <p:nvPr/>
        </p:nvPicPr>
        <p:blipFill rotWithShape="1">
          <a:blip r:embed="rId2"/>
          <a:srcRect l="22944" t="18970" r="55081" b="72051"/>
          <a:stretch/>
        </p:blipFill>
        <p:spPr>
          <a:xfrm>
            <a:off x="152400" y="135996"/>
            <a:ext cx="3544910" cy="814372"/>
          </a:xfrm>
          <a:prstGeom prst="rect">
            <a:avLst/>
          </a:prstGeom>
        </p:spPr>
      </p:pic>
      <p:sp>
        <p:nvSpPr>
          <p:cNvPr id="2" name="1 Rectángulo"/>
          <p:cNvSpPr/>
          <p:nvPr/>
        </p:nvSpPr>
        <p:spPr>
          <a:xfrm>
            <a:off x="1959441" y="973894"/>
            <a:ext cx="8243249" cy="1477328"/>
          </a:xfrm>
          <a:prstGeom prst="rect">
            <a:avLst/>
          </a:prstGeom>
        </p:spPr>
        <p:txBody>
          <a:bodyPr wrap="square">
            <a:spAutoFit/>
          </a:bodyPr>
          <a:lstStyle/>
          <a:p>
            <a:pPr algn="ctr">
              <a:spcBef>
                <a:spcPct val="0"/>
              </a:spcBef>
              <a:defRPr/>
            </a:pPr>
            <a:r>
              <a:rPr lang="es-EC" b="1" dirty="0">
                <a:latin typeface="Times New Roman" pitchFamily="18" charset="0"/>
                <a:cs typeface="Times New Roman" pitchFamily="18" charset="0"/>
              </a:rPr>
              <a:t>DEPARTAMENTO DE CIENCIAS ECONÓMICAS,</a:t>
            </a:r>
            <a:br>
              <a:rPr lang="es-EC" b="1" dirty="0">
                <a:latin typeface="Times New Roman" pitchFamily="18" charset="0"/>
                <a:cs typeface="Times New Roman" pitchFamily="18" charset="0"/>
              </a:rPr>
            </a:br>
            <a:r>
              <a:rPr lang="es-EC" b="1" dirty="0">
                <a:latin typeface="Times New Roman" pitchFamily="18" charset="0"/>
                <a:cs typeface="Times New Roman" pitchFamily="18" charset="0"/>
              </a:rPr>
              <a:t> ADMINISTRATIVAS Y DE COMERCIO</a:t>
            </a:r>
            <a:br>
              <a:rPr lang="es-EC" b="1" dirty="0">
                <a:latin typeface="Times New Roman" pitchFamily="18" charset="0"/>
                <a:cs typeface="Times New Roman" pitchFamily="18" charset="0"/>
              </a:rPr>
            </a:br>
            <a:endParaRPr lang="es-EC" b="1" dirty="0" smtClean="0">
              <a:latin typeface="Times New Roman" pitchFamily="18" charset="0"/>
              <a:cs typeface="Times New Roman" pitchFamily="18" charset="0"/>
            </a:endParaRPr>
          </a:p>
          <a:p>
            <a:pPr algn="ctr">
              <a:spcBef>
                <a:spcPct val="0"/>
              </a:spcBef>
              <a:defRPr/>
            </a:pPr>
            <a:r>
              <a:rPr lang="es-EC" b="1" dirty="0" smtClean="0">
                <a:latin typeface="Times New Roman" pitchFamily="18" charset="0"/>
                <a:cs typeface="Times New Roman" pitchFamily="18" charset="0"/>
              </a:rPr>
              <a:t>TESIS PRESENTADA COMO </a:t>
            </a:r>
            <a:r>
              <a:rPr lang="es-EC" b="1" dirty="0">
                <a:latin typeface="Times New Roman" pitchFamily="18" charset="0"/>
                <a:cs typeface="Times New Roman" pitchFamily="18" charset="0"/>
              </a:rPr>
              <a:t>REQUISITO </a:t>
            </a:r>
            <a:r>
              <a:rPr lang="es-EC" b="1" dirty="0" smtClean="0">
                <a:latin typeface="Times New Roman" pitchFamily="18" charset="0"/>
                <a:cs typeface="Times New Roman" pitchFamily="18" charset="0"/>
              </a:rPr>
              <a:t>PREVIO A </a:t>
            </a:r>
            <a:r>
              <a:rPr lang="es-EC" b="1" dirty="0">
                <a:latin typeface="Times New Roman" pitchFamily="18" charset="0"/>
                <a:cs typeface="Times New Roman" pitchFamily="18" charset="0"/>
              </a:rPr>
              <a:t>LA OBTENCIÓN DEL TÍTULO DE </a:t>
            </a:r>
            <a:r>
              <a:rPr lang="es-EC" b="1" dirty="0" smtClean="0">
                <a:latin typeface="Times New Roman" pitchFamily="18" charset="0"/>
                <a:cs typeface="Times New Roman" pitchFamily="18" charset="0"/>
              </a:rPr>
              <a:t>INGENIERÍA </a:t>
            </a:r>
            <a:r>
              <a:rPr lang="es-EC" b="1" dirty="0">
                <a:latin typeface="Times New Roman" pitchFamily="18" charset="0"/>
                <a:cs typeface="Times New Roman" pitchFamily="18" charset="0"/>
              </a:rPr>
              <a:t>EN MERCADOTECNIA</a:t>
            </a:r>
          </a:p>
        </p:txBody>
      </p:sp>
      <p:sp>
        <p:nvSpPr>
          <p:cNvPr id="3" name="2 Rectángulo"/>
          <p:cNvSpPr/>
          <p:nvPr/>
        </p:nvSpPr>
        <p:spPr>
          <a:xfrm>
            <a:off x="3007056" y="3798155"/>
            <a:ext cx="6177887" cy="646331"/>
          </a:xfrm>
          <a:prstGeom prst="rect">
            <a:avLst/>
          </a:prstGeom>
        </p:spPr>
        <p:txBody>
          <a:bodyPr wrap="square">
            <a:spAutoFit/>
          </a:bodyPr>
          <a:lstStyle/>
          <a:p>
            <a:r>
              <a:rPr lang="es-EC" b="1" dirty="0" smtClean="0">
                <a:latin typeface="Times New Roman" pitchFamily="18" charset="0"/>
                <a:cs typeface="Times New Roman" pitchFamily="18" charset="0"/>
              </a:rPr>
              <a:t>AUTORES</a:t>
            </a:r>
            <a:r>
              <a:rPr lang="es-EC" b="1" dirty="0">
                <a:latin typeface="Times New Roman" pitchFamily="18" charset="0"/>
                <a:cs typeface="Times New Roman" pitchFamily="18" charset="0"/>
              </a:rPr>
              <a:t>:    ESCOBAR MEDINA, GRECIA CAROLINA, </a:t>
            </a:r>
          </a:p>
          <a:p>
            <a:r>
              <a:rPr lang="es-EC" b="1" dirty="0" smtClean="0">
                <a:latin typeface="Times New Roman" pitchFamily="18" charset="0"/>
                <a:cs typeface="Times New Roman" pitchFamily="18" charset="0"/>
              </a:rPr>
              <a:t>                            TAPIA </a:t>
            </a:r>
            <a:r>
              <a:rPr lang="es-EC" b="1" dirty="0">
                <a:latin typeface="Times New Roman" pitchFamily="18" charset="0"/>
                <a:cs typeface="Times New Roman" pitchFamily="18" charset="0"/>
              </a:rPr>
              <a:t>CRIOLLO, ANDRÉS EDUARDO </a:t>
            </a:r>
            <a:endParaRPr lang="es-EC" dirty="0"/>
          </a:p>
        </p:txBody>
      </p:sp>
      <p:sp>
        <p:nvSpPr>
          <p:cNvPr id="8" name="7 Rectángulo"/>
          <p:cNvSpPr/>
          <p:nvPr/>
        </p:nvSpPr>
        <p:spPr>
          <a:xfrm>
            <a:off x="3048000" y="4581632"/>
            <a:ext cx="6096000" cy="646331"/>
          </a:xfrm>
          <a:prstGeom prst="rect">
            <a:avLst/>
          </a:prstGeom>
        </p:spPr>
        <p:txBody>
          <a:bodyPr>
            <a:spAutoFit/>
          </a:bodyPr>
          <a:lstStyle/>
          <a:p>
            <a:pPr algn="ctr"/>
            <a:r>
              <a:rPr lang="es-EC" b="1" dirty="0" smtClean="0">
                <a:latin typeface="Times New Roman" pitchFamily="18" charset="0"/>
                <a:cs typeface="Times New Roman" pitchFamily="18" charset="0"/>
              </a:rPr>
              <a:t>LCDO. JUAN FERNANDO ITURRALDE  MSC.</a:t>
            </a:r>
            <a:endParaRPr lang="es-EC" b="1" dirty="0">
              <a:latin typeface="Times New Roman" pitchFamily="18" charset="0"/>
              <a:cs typeface="Times New Roman" pitchFamily="18" charset="0"/>
            </a:endParaRPr>
          </a:p>
          <a:p>
            <a:pPr algn="ctr"/>
            <a:r>
              <a:rPr lang="es-EC" b="1" dirty="0">
                <a:latin typeface="Times New Roman" pitchFamily="18" charset="0"/>
                <a:cs typeface="Times New Roman" pitchFamily="18" charset="0"/>
              </a:rPr>
              <a:t>DIRECTOR</a:t>
            </a:r>
          </a:p>
        </p:txBody>
      </p:sp>
      <p:sp>
        <p:nvSpPr>
          <p:cNvPr id="9" name="8 Rectángulo"/>
          <p:cNvSpPr/>
          <p:nvPr/>
        </p:nvSpPr>
        <p:spPr>
          <a:xfrm>
            <a:off x="4423105" y="5259943"/>
            <a:ext cx="3345788" cy="369332"/>
          </a:xfrm>
          <a:prstGeom prst="rect">
            <a:avLst/>
          </a:prstGeom>
        </p:spPr>
        <p:txBody>
          <a:bodyPr wrap="none">
            <a:spAutoFit/>
          </a:bodyPr>
          <a:lstStyle/>
          <a:p>
            <a:r>
              <a:rPr lang="es-EC" b="1" dirty="0">
                <a:latin typeface="Times New Roman" panose="02020603050405020304" pitchFamily="18" charset="0"/>
                <a:cs typeface="Times New Roman" panose="02020603050405020304" pitchFamily="18" charset="0"/>
              </a:rPr>
              <a:t>SANGOLQUÍ, </a:t>
            </a:r>
            <a:r>
              <a:rPr lang="es-EC" b="1" dirty="0" smtClean="0">
                <a:latin typeface="Times New Roman" panose="02020603050405020304" pitchFamily="18" charset="0"/>
                <a:cs typeface="Times New Roman" panose="02020603050405020304" pitchFamily="18" charset="0"/>
              </a:rPr>
              <a:t>FEBRERO 2019</a:t>
            </a:r>
            <a:endParaRPr lang="es-EC"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29275"/>
            <a:ext cx="1219200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925221" y="2672296"/>
            <a:ext cx="10091994" cy="923330"/>
          </a:xfrm>
          <a:prstGeom prst="rect">
            <a:avLst/>
          </a:prstGeom>
        </p:spPr>
        <p:txBody>
          <a:bodyPr wrap="square">
            <a:spAutoFit/>
          </a:bodyPr>
          <a:lstStyle/>
          <a:p>
            <a:pPr algn="ctr"/>
            <a:r>
              <a:rPr lang="es-ES_tradnl" b="1" dirty="0" smtClean="0">
                <a:latin typeface="Times New Roman" panose="02020603050405020304" pitchFamily="18" charset="0"/>
                <a:cs typeface="Times New Roman" panose="02020603050405020304" pitchFamily="18" charset="0"/>
              </a:rPr>
              <a:t>¨IMPACTO </a:t>
            </a:r>
            <a:r>
              <a:rPr lang="es-ES_tradnl" b="1" dirty="0">
                <a:latin typeface="Times New Roman" panose="02020603050405020304" pitchFamily="18" charset="0"/>
                <a:cs typeface="Times New Roman" panose="02020603050405020304" pitchFamily="18" charset="0"/>
              </a:rPr>
              <a:t>PSICOSOCIAL DE LA EPIDEMIA DE INFLUENZA A(H1N1) EN LOS ESTUDIANTES DE EDUCACIÓN GENERAL BÁSICA DE LAS UNIDADES EDUCATIVAS DEL DISTRITO METROPOLITANO DE QUITO, DURANTE LOS AÑOS 2013 A </a:t>
            </a:r>
            <a:r>
              <a:rPr lang="es-ES_tradnl" b="1" dirty="0" smtClean="0">
                <a:latin typeface="Times New Roman" panose="02020603050405020304" pitchFamily="18" charset="0"/>
                <a:cs typeface="Times New Roman" panose="02020603050405020304" pitchFamily="18" charset="0"/>
              </a:rPr>
              <a:t>2017¨</a:t>
            </a:r>
            <a:endParaRPr lang="es-C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8177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5 CuadroTexto"/>
          <p:cNvSpPr txBox="1">
            <a:spLocks noChangeArrowheads="1"/>
          </p:cNvSpPr>
          <p:nvPr/>
        </p:nvSpPr>
        <p:spPr bwMode="auto">
          <a:xfrm>
            <a:off x="247650" y="2760663"/>
            <a:ext cx="1895475"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s-PE" altLang="es-PE" sz="1100" dirty="0">
                <a:solidFill>
                  <a:srgbClr val="C00000"/>
                </a:solidFill>
                <a:latin typeface="Arial" panose="020B0604020202020204" pitchFamily="34" charset="0"/>
              </a:rPr>
              <a:t>Problema de Investigación</a:t>
            </a:r>
          </a:p>
          <a:p>
            <a:pPr eaLnBrk="1" hangingPunct="1">
              <a:spcBef>
                <a:spcPct val="0"/>
              </a:spcBef>
              <a:buFontTx/>
              <a:buAutoNum type="arabicPeriod"/>
            </a:pPr>
            <a:endParaRPr lang="es-PE" altLang="es-PE" sz="1100" dirty="0">
              <a:solidFill>
                <a:srgbClr val="C00000"/>
              </a:solidFill>
              <a:latin typeface="Arial" panose="020B0604020202020204" pitchFamily="34" charset="0"/>
            </a:endParaRPr>
          </a:p>
          <a:p>
            <a:pPr eaLnBrk="1" hangingPunct="1">
              <a:spcBef>
                <a:spcPct val="0"/>
              </a:spcBef>
              <a:buFontTx/>
              <a:buAutoNum type="arabicPeriod"/>
            </a:pPr>
            <a:r>
              <a:rPr lang="es-PE" altLang="es-PE" sz="1100" u="sng" dirty="0">
                <a:solidFill>
                  <a:srgbClr val="C00000"/>
                </a:solidFill>
                <a:latin typeface="Arial" panose="020B0604020202020204" pitchFamily="34" charset="0"/>
              </a:rPr>
              <a:t>Fundamentación </a:t>
            </a:r>
            <a:r>
              <a:rPr lang="es-PE" altLang="es-PE" sz="1100" u="sng" dirty="0" smtClean="0">
                <a:solidFill>
                  <a:srgbClr val="C00000"/>
                </a:solidFill>
                <a:latin typeface="Arial" panose="020B0604020202020204" pitchFamily="34" charset="0"/>
              </a:rPr>
              <a:t>Teórica</a:t>
            </a:r>
          </a:p>
          <a:p>
            <a:pPr eaLnBrk="1" hangingPunct="1">
              <a:spcBef>
                <a:spcPct val="0"/>
              </a:spcBef>
              <a:buFontTx/>
              <a:buAutoNum type="arabicPeriod"/>
            </a:pPr>
            <a:endParaRPr lang="es-PE" altLang="es-PE" sz="1100" u="sng" dirty="0" smtClean="0">
              <a:solidFill>
                <a:srgbClr val="C00000"/>
              </a:solidFill>
              <a:latin typeface="Arial" panose="020B0604020202020204" pitchFamily="34" charset="0"/>
            </a:endParaRPr>
          </a:p>
          <a:p>
            <a:pPr lvl="1">
              <a:spcBef>
                <a:spcPct val="0"/>
              </a:spcBef>
              <a:buFontTx/>
              <a:buAutoNum type="arabicPeriod"/>
            </a:pPr>
            <a:r>
              <a:rPr lang="es-PE" altLang="es-PE" sz="700" u="sng" dirty="0" smtClean="0">
                <a:solidFill>
                  <a:srgbClr val="C00000"/>
                </a:solidFill>
                <a:latin typeface="Arial" panose="020B0604020202020204" pitchFamily="34" charset="0"/>
              </a:rPr>
              <a:t>Modelo de estrés y afrontamiento</a:t>
            </a:r>
          </a:p>
          <a:p>
            <a:pPr lvl="1">
              <a:spcBef>
                <a:spcPct val="0"/>
              </a:spcBef>
              <a:buFontTx/>
              <a:buAutoNum type="arabicPeriod"/>
            </a:pPr>
            <a:r>
              <a:rPr lang="es-PE" altLang="es-PE" sz="700" u="sng" dirty="0" smtClean="0">
                <a:solidFill>
                  <a:srgbClr val="C00000"/>
                </a:solidFill>
                <a:latin typeface="Arial" panose="020B0604020202020204" pitchFamily="34" charset="0"/>
              </a:rPr>
              <a:t>Desarrollo psicosocial</a:t>
            </a:r>
          </a:p>
          <a:p>
            <a:pPr lvl="1">
              <a:spcBef>
                <a:spcPct val="0"/>
              </a:spcBef>
              <a:buFontTx/>
              <a:buAutoNum type="arabicPeriod"/>
            </a:pPr>
            <a:r>
              <a:rPr lang="es-PE" altLang="es-PE" sz="700" u="sng" dirty="0" smtClean="0">
                <a:solidFill>
                  <a:srgbClr val="C00000"/>
                </a:solidFill>
                <a:latin typeface="Arial" panose="020B0604020202020204" pitchFamily="34" charset="0"/>
              </a:rPr>
              <a:t>Necesidades de Maslow</a:t>
            </a:r>
          </a:p>
          <a:p>
            <a:pPr lvl="1">
              <a:spcBef>
                <a:spcPct val="0"/>
              </a:spcBef>
              <a:buFontTx/>
              <a:buAutoNum type="arabicPeriod"/>
            </a:pPr>
            <a:r>
              <a:rPr lang="es-PE" altLang="es-PE" sz="700" u="sng" dirty="0" smtClean="0">
                <a:solidFill>
                  <a:srgbClr val="C00000"/>
                </a:solidFill>
                <a:latin typeface="Arial" panose="020B0604020202020204" pitchFamily="34" charset="0"/>
              </a:rPr>
              <a:t>Marketing Social</a:t>
            </a:r>
          </a:p>
          <a:p>
            <a:pPr marL="457200" lvl="1" indent="0">
              <a:spcBef>
                <a:spcPct val="0"/>
              </a:spcBef>
              <a:buNone/>
            </a:pPr>
            <a:endParaRPr lang="es-PE" altLang="es-PE" sz="700" u="sng" dirty="0">
              <a:solidFill>
                <a:srgbClr val="C00000"/>
              </a:solidFill>
              <a:latin typeface="Arial" panose="020B0604020202020204" pitchFamily="34" charset="0"/>
            </a:endParaRPr>
          </a:p>
          <a:p>
            <a:pPr eaLnBrk="1" hangingPunct="1">
              <a:spcBef>
                <a:spcPct val="0"/>
              </a:spcBef>
              <a:buFontTx/>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Hipótesis </a:t>
            </a:r>
            <a:endParaRPr lang="es-PE" altLang="es-PE" sz="1100" dirty="0" smtClean="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endParaRPr lang="es-PE" altLang="es-PE" sz="1100" dirty="0" smtClean="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smtClean="0">
                <a:solidFill>
                  <a:srgbClr val="C00000"/>
                </a:solidFill>
                <a:latin typeface="Arial" panose="020B0604020202020204" pitchFamily="34" charset="0"/>
              </a:rPr>
              <a:t>Metodología</a:t>
            </a: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Resultados y Discusión</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Conclusiones</a:t>
            </a:r>
          </a:p>
        </p:txBody>
      </p:sp>
      <p:sp>
        <p:nvSpPr>
          <p:cNvPr id="5" name="1 Título"/>
          <p:cNvSpPr txBox="1">
            <a:spLocks/>
          </p:cNvSpPr>
          <p:nvPr/>
        </p:nvSpPr>
        <p:spPr>
          <a:xfrm>
            <a:off x="2247900" y="409575"/>
            <a:ext cx="7639050" cy="654050"/>
          </a:xfrm>
          <a:prstGeom prst="rect">
            <a:avLst/>
          </a:prstGeom>
          <a:noFill/>
        </p:spPr>
        <p:txBody>
          <a:bodyPr/>
          <a:lstStyle/>
          <a:p>
            <a:pPr marL="514350" indent="-514350" algn="ctr" eaLnBrk="1" fontAlgn="auto" hangingPunct="1">
              <a:spcAft>
                <a:spcPts val="0"/>
              </a:spcAft>
              <a:defRPr/>
            </a:pPr>
            <a:r>
              <a:rPr lang="es-PE" sz="4000" b="1" dirty="0" smtClean="0">
                <a:solidFill>
                  <a:srgbClr val="C00000"/>
                </a:solidFill>
                <a:latin typeface="Times New Roman" panose="02020603050405020304" pitchFamily="18" charset="0"/>
                <a:ea typeface="+mj-ea"/>
                <a:cs typeface="Times New Roman" panose="02020603050405020304" pitchFamily="18" charset="0"/>
              </a:rPr>
              <a:t>FUNDAMENTACIÓN TEÓRICA</a:t>
            </a:r>
            <a:endParaRPr lang="es-PE" sz="4000" b="1" dirty="0">
              <a:solidFill>
                <a:srgbClr val="C00000"/>
              </a:solidFill>
              <a:latin typeface="Times New Roman" panose="02020603050405020304" pitchFamily="18" charset="0"/>
              <a:ea typeface="+mj-ea"/>
              <a:cs typeface="Times New Roman" panose="02020603050405020304" pitchFamily="18" charset="0"/>
            </a:endParaRPr>
          </a:p>
        </p:txBody>
      </p:sp>
      <p:sp>
        <p:nvSpPr>
          <p:cNvPr id="6" name="Rectángulo 14"/>
          <p:cNvSpPr/>
          <p:nvPr/>
        </p:nvSpPr>
        <p:spPr>
          <a:xfrm>
            <a:off x="2129995" y="1267796"/>
            <a:ext cx="9823879" cy="498663"/>
          </a:xfrm>
          <a:prstGeom prst="rect">
            <a:avLst/>
          </a:prstGeom>
        </p:spPr>
        <p:txBody>
          <a:bodyPr wrap="square">
            <a:spAutoFit/>
          </a:bodyPr>
          <a:lstStyle/>
          <a:p>
            <a:pPr>
              <a:lnSpc>
                <a:spcPct val="150000"/>
              </a:lnSpc>
            </a:pPr>
            <a:r>
              <a:rPr lang="es-ES_tradnl" sz="2000" b="1" dirty="0">
                <a:solidFill>
                  <a:schemeClr val="accent6">
                    <a:lumMod val="75000"/>
                  </a:schemeClr>
                </a:solidFill>
                <a:latin typeface="Times New Roman" panose="02020603050405020304" pitchFamily="18" charset="0"/>
                <a:cs typeface="Times New Roman" panose="02020603050405020304" pitchFamily="18" charset="0"/>
              </a:rPr>
              <a:t>TEORÍA DE LAS NECESIDADES DE </a:t>
            </a:r>
            <a:r>
              <a:rPr lang="es-ES_tradnl" sz="2000" b="1" dirty="0" smtClean="0">
                <a:solidFill>
                  <a:schemeClr val="accent6">
                    <a:lumMod val="75000"/>
                  </a:schemeClr>
                </a:solidFill>
                <a:latin typeface="Times New Roman" panose="02020603050405020304" pitchFamily="18" charset="0"/>
                <a:cs typeface="Times New Roman" panose="02020603050405020304" pitchFamily="18" charset="0"/>
              </a:rPr>
              <a:t>MASLOW</a:t>
            </a:r>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2466975" y="2046287"/>
            <a:ext cx="7448550" cy="4325938"/>
          </a:xfrm>
          <a:prstGeom prst="rect">
            <a:avLst/>
          </a:prstGeom>
          <a:noFill/>
          <a:ln>
            <a:noFill/>
          </a:ln>
        </p:spPr>
      </p:pic>
      <p:pic>
        <p:nvPicPr>
          <p:cNvPr id="8" name="Picture 2" descr="F:\TESIS\graficos diapos\LOGO ESP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63" y="247511"/>
            <a:ext cx="1219200" cy="101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745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5 CuadroTexto"/>
          <p:cNvSpPr txBox="1">
            <a:spLocks noChangeArrowheads="1"/>
          </p:cNvSpPr>
          <p:nvPr/>
        </p:nvSpPr>
        <p:spPr bwMode="auto">
          <a:xfrm>
            <a:off x="247650" y="2760663"/>
            <a:ext cx="1895475"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s-PE" altLang="es-PE" sz="1100" dirty="0">
                <a:solidFill>
                  <a:srgbClr val="C00000"/>
                </a:solidFill>
                <a:latin typeface="Arial" panose="020B0604020202020204" pitchFamily="34" charset="0"/>
              </a:rPr>
              <a:t>Problema de Investigación</a:t>
            </a:r>
          </a:p>
          <a:p>
            <a:pPr eaLnBrk="1" hangingPunct="1">
              <a:spcBef>
                <a:spcPct val="0"/>
              </a:spcBef>
              <a:buFontTx/>
              <a:buAutoNum type="arabicPeriod"/>
            </a:pPr>
            <a:endParaRPr lang="es-PE" altLang="es-PE" sz="1100" dirty="0">
              <a:solidFill>
                <a:srgbClr val="C00000"/>
              </a:solidFill>
              <a:latin typeface="Arial" panose="020B0604020202020204" pitchFamily="34" charset="0"/>
            </a:endParaRPr>
          </a:p>
          <a:p>
            <a:pPr eaLnBrk="1" hangingPunct="1">
              <a:spcBef>
                <a:spcPct val="0"/>
              </a:spcBef>
              <a:buFontTx/>
              <a:buAutoNum type="arabicPeriod"/>
            </a:pPr>
            <a:r>
              <a:rPr lang="es-PE" altLang="es-PE" sz="1100" u="sng" dirty="0">
                <a:solidFill>
                  <a:srgbClr val="C00000"/>
                </a:solidFill>
                <a:latin typeface="Arial" panose="020B0604020202020204" pitchFamily="34" charset="0"/>
              </a:rPr>
              <a:t>Fundamentación </a:t>
            </a:r>
            <a:r>
              <a:rPr lang="es-PE" altLang="es-PE" sz="1100" u="sng" dirty="0" smtClean="0">
                <a:solidFill>
                  <a:srgbClr val="C00000"/>
                </a:solidFill>
                <a:latin typeface="Arial" panose="020B0604020202020204" pitchFamily="34" charset="0"/>
              </a:rPr>
              <a:t>Teórica</a:t>
            </a:r>
          </a:p>
          <a:p>
            <a:pPr eaLnBrk="1" hangingPunct="1">
              <a:spcBef>
                <a:spcPct val="0"/>
              </a:spcBef>
              <a:buFontTx/>
              <a:buAutoNum type="arabicPeriod"/>
            </a:pPr>
            <a:endParaRPr lang="es-PE" altLang="es-PE" sz="1100" u="sng" dirty="0" smtClean="0">
              <a:solidFill>
                <a:srgbClr val="C00000"/>
              </a:solidFill>
              <a:latin typeface="Arial" panose="020B0604020202020204" pitchFamily="34" charset="0"/>
            </a:endParaRPr>
          </a:p>
          <a:p>
            <a:pPr lvl="1">
              <a:spcBef>
                <a:spcPct val="0"/>
              </a:spcBef>
              <a:buFontTx/>
              <a:buAutoNum type="arabicPeriod"/>
            </a:pPr>
            <a:r>
              <a:rPr lang="es-PE" altLang="es-PE" sz="700" u="sng" dirty="0" smtClean="0">
                <a:solidFill>
                  <a:srgbClr val="C00000"/>
                </a:solidFill>
                <a:latin typeface="Arial" panose="020B0604020202020204" pitchFamily="34" charset="0"/>
              </a:rPr>
              <a:t>Modelo de estrés y afrontamiento</a:t>
            </a:r>
          </a:p>
          <a:p>
            <a:pPr lvl="1">
              <a:spcBef>
                <a:spcPct val="0"/>
              </a:spcBef>
              <a:buFontTx/>
              <a:buAutoNum type="arabicPeriod"/>
            </a:pPr>
            <a:r>
              <a:rPr lang="es-PE" altLang="es-PE" sz="700" u="sng" dirty="0" smtClean="0">
                <a:solidFill>
                  <a:srgbClr val="C00000"/>
                </a:solidFill>
                <a:latin typeface="Arial" panose="020B0604020202020204" pitchFamily="34" charset="0"/>
              </a:rPr>
              <a:t>Desarrollo psicosocial</a:t>
            </a:r>
          </a:p>
          <a:p>
            <a:pPr lvl="1">
              <a:spcBef>
                <a:spcPct val="0"/>
              </a:spcBef>
              <a:buFontTx/>
              <a:buAutoNum type="arabicPeriod"/>
            </a:pPr>
            <a:r>
              <a:rPr lang="es-PE" altLang="es-PE" sz="700" u="sng" dirty="0" smtClean="0">
                <a:solidFill>
                  <a:srgbClr val="C00000"/>
                </a:solidFill>
                <a:latin typeface="Arial" panose="020B0604020202020204" pitchFamily="34" charset="0"/>
              </a:rPr>
              <a:t>Necesidades de Maslow</a:t>
            </a:r>
          </a:p>
          <a:p>
            <a:pPr lvl="1">
              <a:spcBef>
                <a:spcPct val="0"/>
              </a:spcBef>
              <a:buFontTx/>
              <a:buAutoNum type="arabicPeriod"/>
            </a:pPr>
            <a:r>
              <a:rPr lang="es-PE" altLang="es-PE" sz="700" u="sng" dirty="0" smtClean="0">
                <a:solidFill>
                  <a:srgbClr val="C00000"/>
                </a:solidFill>
                <a:latin typeface="Arial" panose="020B0604020202020204" pitchFamily="34" charset="0"/>
              </a:rPr>
              <a:t>Marketing Social</a:t>
            </a:r>
          </a:p>
          <a:p>
            <a:pPr marL="457200" lvl="1" indent="0">
              <a:spcBef>
                <a:spcPct val="0"/>
              </a:spcBef>
              <a:buNone/>
            </a:pPr>
            <a:endParaRPr lang="es-PE" altLang="es-PE" sz="700" u="sng" dirty="0">
              <a:solidFill>
                <a:srgbClr val="C00000"/>
              </a:solidFill>
              <a:latin typeface="Arial" panose="020B0604020202020204" pitchFamily="34" charset="0"/>
            </a:endParaRPr>
          </a:p>
          <a:p>
            <a:pPr eaLnBrk="1" hangingPunct="1">
              <a:spcBef>
                <a:spcPct val="0"/>
              </a:spcBef>
              <a:buFontTx/>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Hipótesis </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Metodología</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Resultados y Discusión</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Conclusiones</a:t>
            </a:r>
          </a:p>
        </p:txBody>
      </p:sp>
      <p:sp>
        <p:nvSpPr>
          <p:cNvPr id="5" name="1 Título"/>
          <p:cNvSpPr txBox="1">
            <a:spLocks/>
          </p:cNvSpPr>
          <p:nvPr/>
        </p:nvSpPr>
        <p:spPr>
          <a:xfrm>
            <a:off x="2247900" y="409575"/>
            <a:ext cx="7639050" cy="654050"/>
          </a:xfrm>
          <a:prstGeom prst="rect">
            <a:avLst/>
          </a:prstGeom>
          <a:noFill/>
        </p:spPr>
        <p:txBody>
          <a:bodyPr/>
          <a:lstStyle/>
          <a:p>
            <a:pPr marL="514350" indent="-514350" algn="ctr" eaLnBrk="1" fontAlgn="auto" hangingPunct="1">
              <a:spcAft>
                <a:spcPts val="0"/>
              </a:spcAft>
              <a:defRPr/>
            </a:pPr>
            <a:r>
              <a:rPr lang="es-PE" sz="4000" b="1" dirty="0" smtClean="0">
                <a:solidFill>
                  <a:srgbClr val="C00000"/>
                </a:solidFill>
                <a:latin typeface="Times New Roman" panose="02020603050405020304" pitchFamily="18" charset="0"/>
                <a:ea typeface="+mj-ea"/>
                <a:cs typeface="Times New Roman" panose="02020603050405020304" pitchFamily="18" charset="0"/>
              </a:rPr>
              <a:t>FUNDAMENTACIÓN TEÓRICA</a:t>
            </a:r>
            <a:endParaRPr lang="es-PE" sz="4000" b="1" dirty="0">
              <a:solidFill>
                <a:srgbClr val="C00000"/>
              </a:solidFill>
              <a:latin typeface="Times New Roman" panose="02020603050405020304" pitchFamily="18" charset="0"/>
              <a:ea typeface="+mj-ea"/>
              <a:cs typeface="Times New Roman" panose="02020603050405020304" pitchFamily="18" charset="0"/>
            </a:endParaRPr>
          </a:p>
        </p:txBody>
      </p:sp>
      <p:sp>
        <p:nvSpPr>
          <p:cNvPr id="6" name="Rectángulo 14"/>
          <p:cNvSpPr/>
          <p:nvPr/>
        </p:nvSpPr>
        <p:spPr>
          <a:xfrm>
            <a:off x="2143125" y="1452036"/>
            <a:ext cx="9324975" cy="4708981"/>
          </a:xfrm>
          <a:prstGeom prst="rect">
            <a:avLst/>
          </a:prstGeom>
        </p:spPr>
        <p:txBody>
          <a:bodyPr wrap="square">
            <a:spAutoFit/>
          </a:bodyPr>
          <a:lstStyle/>
          <a:p>
            <a:pPr algn="just">
              <a:lnSpc>
                <a:spcPct val="150000"/>
              </a:lnSpc>
            </a:pPr>
            <a:r>
              <a:rPr lang="es-EC" sz="2000" b="1" dirty="0">
                <a:latin typeface="Times New Roman" panose="02020603050405020304" pitchFamily="18" charset="0"/>
                <a:cs typeface="Times New Roman" panose="02020603050405020304" pitchFamily="18" charset="0"/>
              </a:rPr>
              <a:t>MARKETING SOCIAL</a:t>
            </a:r>
            <a:endParaRPr lang="es-ES" sz="2000" dirty="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es-ES_tradnl" sz="2000" dirty="0" smtClean="0">
                <a:latin typeface="Times New Roman" panose="02020603050405020304" pitchFamily="18" charset="0"/>
                <a:cs typeface="Times New Roman" panose="02020603050405020304" pitchFamily="18" charset="0"/>
              </a:rPr>
              <a:t>″</a:t>
            </a:r>
            <a:r>
              <a:rPr lang="es-ES_tradnl" sz="2000" dirty="0">
                <a:latin typeface="Times New Roman" panose="02020603050405020304" pitchFamily="18" charset="0"/>
                <a:cs typeface="Times New Roman" panose="02020603050405020304" pitchFamily="18" charset="0"/>
              </a:rPr>
              <a:t>El marketing social es el diseño, implementación y control de programas, dirigidos a incitar la aceptación de las ideas </a:t>
            </a:r>
            <a:r>
              <a:rPr lang="es-ES_tradnl" sz="2000" dirty="0" smtClean="0">
                <a:latin typeface="Times New Roman" panose="02020603050405020304" pitchFamily="18" charset="0"/>
                <a:cs typeface="Times New Roman" panose="02020603050405020304" pitchFamily="18" charset="0"/>
              </a:rPr>
              <a:t>sociales″. </a:t>
            </a:r>
            <a:r>
              <a:rPr lang="es-EC" sz="2000" dirty="0">
                <a:latin typeface="Times New Roman" pitchFamily="18" charset="0"/>
                <a:cs typeface="Times New Roman" pitchFamily="18" charset="0"/>
              </a:rPr>
              <a:t>(</a:t>
            </a:r>
            <a:r>
              <a:rPr lang="es-EC" sz="2000" dirty="0" err="1">
                <a:latin typeface="Times New Roman" pitchFamily="18" charset="0"/>
                <a:cs typeface="Times New Roman" pitchFamily="18" charset="0"/>
              </a:rPr>
              <a:t>Kotler</a:t>
            </a:r>
            <a:r>
              <a:rPr lang="es-EC" sz="2000" dirty="0">
                <a:latin typeface="Times New Roman" pitchFamily="18" charset="0"/>
                <a:cs typeface="Times New Roman" pitchFamily="18" charset="0"/>
              </a:rPr>
              <a:t> &amp; </a:t>
            </a:r>
            <a:r>
              <a:rPr lang="es-EC" sz="2000" dirty="0" err="1">
                <a:latin typeface="Times New Roman" pitchFamily="18" charset="0"/>
                <a:cs typeface="Times New Roman" pitchFamily="18" charset="0"/>
              </a:rPr>
              <a:t>Zaltman</a:t>
            </a:r>
            <a:r>
              <a:rPr lang="es-EC" sz="2000" dirty="0">
                <a:latin typeface="Times New Roman" pitchFamily="18" charset="0"/>
                <a:cs typeface="Times New Roman" pitchFamily="18" charset="0"/>
              </a:rPr>
              <a:t>, Marketing </a:t>
            </a:r>
            <a:r>
              <a:rPr lang="es-EC" sz="2000" dirty="0" smtClean="0">
                <a:latin typeface="Times New Roman" pitchFamily="18" charset="0"/>
                <a:cs typeface="Times New Roman" pitchFamily="18" charset="0"/>
              </a:rPr>
              <a:t>social, </a:t>
            </a:r>
            <a:r>
              <a:rPr lang="es-EC" sz="2000" dirty="0">
                <a:latin typeface="Times New Roman" pitchFamily="18" charset="0"/>
                <a:cs typeface="Times New Roman" pitchFamily="18" charset="0"/>
              </a:rPr>
              <a:t>1971</a:t>
            </a:r>
            <a:r>
              <a:rPr lang="es-EC" sz="2000" dirty="0" smtClean="0">
                <a:latin typeface="Times New Roman" pitchFamily="18" charset="0"/>
                <a:cs typeface="Times New Roman" pitchFamily="18" charset="0"/>
              </a:rPr>
              <a:t>).</a:t>
            </a:r>
            <a:endParaRPr lang="es-ES_tradnl" sz="2000"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endParaRPr lang="es-ES_tradnl" sz="2000" dirty="0" smtClean="0">
              <a:latin typeface="Times New Roman" panose="02020603050405020304" pitchFamily="18" charset="0"/>
              <a:cs typeface="Times New Roman" panose="02020603050405020304" pitchFamily="18" charset="0"/>
            </a:endParaRPr>
          </a:p>
          <a:p>
            <a:pPr algn="just">
              <a:lnSpc>
                <a:spcPct val="150000"/>
              </a:lnSpc>
            </a:pPr>
            <a:r>
              <a:rPr lang="es-ES_tradnl" sz="2000" b="1" dirty="0" smtClean="0">
                <a:latin typeface="Times New Roman" panose="02020603050405020304" pitchFamily="18" charset="0"/>
                <a:cs typeface="Times New Roman" panose="02020603050405020304" pitchFamily="18" charset="0"/>
              </a:rPr>
              <a:t>COMPORTAMIENTO</a:t>
            </a:r>
          </a:p>
          <a:p>
            <a:pPr marL="342900" indent="-342900" algn="just">
              <a:lnSpc>
                <a:spcPct val="150000"/>
              </a:lnSpc>
              <a:buFont typeface="Arial" panose="020B0604020202020204" pitchFamily="34" charset="0"/>
              <a:buChar char="•"/>
            </a:pPr>
            <a:r>
              <a:rPr lang="es-ES_tradnl" sz="2000" dirty="0">
                <a:latin typeface="Times New Roman" panose="02020603050405020304" pitchFamily="18" charset="0"/>
                <a:cs typeface="Times New Roman" panose="02020603050405020304" pitchFamily="18" charset="0"/>
              </a:rPr>
              <a:t>″ </a:t>
            </a:r>
            <a:r>
              <a:rPr lang="es-ES_tradnl" sz="2000" dirty="0" smtClean="0">
                <a:latin typeface="Times New Roman" panose="02020603050405020304" pitchFamily="18" charset="0"/>
                <a:cs typeface="Times New Roman" panose="02020603050405020304" pitchFamily="18" charset="0"/>
              </a:rPr>
              <a:t>El comportamiento del ser humano varía de acuerdo a la situación en la que se encuentre; solo, en sociedad, en enfermedad (…) ″. (</a:t>
            </a:r>
            <a:r>
              <a:rPr lang="es-EC" sz="2000" dirty="0">
                <a:latin typeface="Times New Roman" pitchFamily="18" charset="0"/>
                <a:cs typeface="Times New Roman" pitchFamily="18" charset="0"/>
              </a:rPr>
              <a:t>J. Nieto </a:t>
            </a:r>
            <a:r>
              <a:rPr lang="es-EC" sz="2000" dirty="0" err="1">
                <a:latin typeface="Times New Roman" pitchFamily="18" charset="0"/>
                <a:cs typeface="Times New Roman" pitchFamily="18" charset="0"/>
              </a:rPr>
              <a:t>Munuera</a:t>
            </a:r>
            <a:r>
              <a:rPr lang="es-EC" sz="2000" dirty="0">
                <a:latin typeface="Times New Roman" pitchFamily="18" charset="0"/>
                <a:cs typeface="Times New Roman" pitchFamily="18" charset="0"/>
              </a:rPr>
              <a:t>, M. A. Abad Mateo, M. Esteban Albert y M. Tijerina </a:t>
            </a:r>
            <a:r>
              <a:rPr lang="es-EC" sz="2000" dirty="0" err="1">
                <a:latin typeface="Times New Roman" pitchFamily="18" charset="0"/>
                <a:cs typeface="Times New Roman" pitchFamily="18" charset="0"/>
              </a:rPr>
              <a:t>Arreal</a:t>
            </a:r>
            <a:r>
              <a:rPr lang="es-EC" sz="2000" dirty="0" smtClean="0">
                <a:latin typeface="Times New Roman" pitchFamily="18" charset="0"/>
                <a:cs typeface="Times New Roman" pitchFamily="18" charset="0"/>
              </a:rPr>
              <a:t>.)</a:t>
            </a:r>
            <a:endParaRPr lang="es-ES_tradnl" sz="2000" dirty="0" smtClean="0">
              <a:latin typeface="Times New Roman" panose="02020603050405020304" pitchFamily="18" charset="0"/>
              <a:cs typeface="Times New Roman" panose="02020603050405020304" pitchFamily="18" charset="0"/>
            </a:endParaRPr>
          </a:p>
          <a:p>
            <a:pPr algn="just">
              <a:lnSpc>
                <a:spcPct val="150000"/>
              </a:lnSpc>
            </a:pPr>
            <a:endParaRPr lang="es-ES_tradnl" sz="2000" dirty="0" smtClean="0">
              <a:latin typeface="Times New Roman" panose="02020603050405020304" pitchFamily="18" charset="0"/>
              <a:cs typeface="Times New Roman" panose="02020603050405020304" pitchFamily="18" charset="0"/>
            </a:endParaRPr>
          </a:p>
        </p:txBody>
      </p:sp>
      <p:pic>
        <p:nvPicPr>
          <p:cNvPr id="7"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63" y="247511"/>
            <a:ext cx="1219200" cy="101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356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5 CuadroTexto"/>
          <p:cNvSpPr txBox="1">
            <a:spLocks noChangeArrowheads="1"/>
          </p:cNvSpPr>
          <p:nvPr/>
        </p:nvSpPr>
        <p:spPr bwMode="auto">
          <a:xfrm>
            <a:off x="247650" y="2760663"/>
            <a:ext cx="1708149"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s-PE" altLang="es-PE" sz="1100" dirty="0">
                <a:solidFill>
                  <a:srgbClr val="C00000"/>
                </a:solidFill>
                <a:latin typeface="Arial" panose="020B0604020202020204" pitchFamily="34" charset="0"/>
              </a:rPr>
              <a:t>Problema de Investigación</a:t>
            </a:r>
          </a:p>
          <a:p>
            <a:pPr eaLnBrk="1" hangingPunct="1">
              <a:spcBef>
                <a:spcPct val="0"/>
              </a:spcBef>
              <a:buFontTx/>
              <a:buAutoNum type="arabicPeriod"/>
            </a:pPr>
            <a:endParaRPr lang="es-PE" altLang="es-PE" sz="1100" dirty="0">
              <a:solidFill>
                <a:srgbClr val="C00000"/>
              </a:solidFill>
              <a:latin typeface="Arial" panose="020B0604020202020204" pitchFamily="34" charset="0"/>
            </a:endParaRPr>
          </a:p>
          <a:p>
            <a:pPr eaLnBrk="1" hangingPunct="1">
              <a:spcBef>
                <a:spcPct val="0"/>
              </a:spcBef>
              <a:buFontTx/>
              <a:buAutoNum type="arabicPeriod"/>
            </a:pPr>
            <a:r>
              <a:rPr lang="es-PE" altLang="es-PE" sz="1100" dirty="0">
                <a:solidFill>
                  <a:srgbClr val="C00000"/>
                </a:solidFill>
                <a:latin typeface="Arial" panose="020B0604020202020204" pitchFamily="34" charset="0"/>
              </a:rPr>
              <a:t>Fundamentación </a:t>
            </a:r>
            <a:r>
              <a:rPr lang="es-PE" altLang="es-PE" sz="1100" dirty="0" smtClean="0">
                <a:solidFill>
                  <a:srgbClr val="C00000"/>
                </a:solidFill>
                <a:latin typeface="Arial" panose="020B0604020202020204" pitchFamily="34" charset="0"/>
              </a:rPr>
              <a:t>Teórica</a:t>
            </a:r>
          </a:p>
          <a:p>
            <a:pPr eaLnBrk="1" hangingPunct="1">
              <a:spcBef>
                <a:spcPct val="0"/>
              </a:spcBef>
              <a:buFontTx/>
              <a:buAutoNum type="arabicPeriod"/>
            </a:pPr>
            <a:endParaRPr lang="es-PE" altLang="es-PE" sz="1100" u="sng" dirty="0" smtClean="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u="sng" dirty="0" smtClean="0">
                <a:solidFill>
                  <a:srgbClr val="C00000"/>
                </a:solidFill>
                <a:latin typeface="Arial" panose="020B0604020202020204" pitchFamily="34" charset="0"/>
              </a:rPr>
              <a:t>Hipótesis</a:t>
            </a:r>
            <a:endParaRPr lang="es-PE" altLang="es-PE" sz="1100" u="sng"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Metodología</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Resultados y Discusión</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Conclusiones</a:t>
            </a:r>
          </a:p>
        </p:txBody>
      </p:sp>
      <p:sp>
        <p:nvSpPr>
          <p:cNvPr id="5" name="1 Título"/>
          <p:cNvSpPr txBox="1">
            <a:spLocks/>
          </p:cNvSpPr>
          <p:nvPr/>
        </p:nvSpPr>
        <p:spPr>
          <a:xfrm>
            <a:off x="2247900" y="409575"/>
            <a:ext cx="2933700" cy="654050"/>
          </a:xfrm>
          <a:prstGeom prst="rect">
            <a:avLst/>
          </a:prstGeom>
          <a:noFill/>
        </p:spPr>
        <p:txBody>
          <a:bodyPr/>
          <a:lstStyle/>
          <a:p>
            <a:pPr marL="514350" indent="-514350" algn="ctr" eaLnBrk="1" fontAlgn="auto" hangingPunct="1">
              <a:spcAft>
                <a:spcPts val="0"/>
              </a:spcAft>
              <a:defRPr/>
            </a:pPr>
            <a:r>
              <a:rPr lang="es-PE" sz="4000" b="1" dirty="0" smtClean="0">
                <a:solidFill>
                  <a:srgbClr val="C00000"/>
                </a:solidFill>
                <a:latin typeface="Times New Roman" panose="02020603050405020304" pitchFamily="18" charset="0"/>
                <a:ea typeface="+mj-ea"/>
                <a:cs typeface="Times New Roman" panose="02020603050405020304" pitchFamily="18" charset="0"/>
              </a:rPr>
              <a:t>HIPÓTESIS</a:t>
            </a:r>
            <a:endParaRPr lang="es-PE" sz="4000" b="1" dirty="0">
              <a:solidFill>
                <a:srgbClr val="C00000"/>
              </a:solidFill>
              <a:latin typeface="Times New Roman" panose="02020603050405020304" pitchFamily="18" charset="0"/>
              <a:ea typeface="+mj-ea"/>
              <a:cs typeface="Times New Roman" panose="02020603050405020304" pitchFamily="18" charset="0"/>
            </a:endParaRPr>
          </a:p>
        </p:txBody>
      </p:sp>
      <p:sp>
        <p:nvSpPr>
          <p:cNvPr id="6" name="Rectángulo 14"/>
          <p:cNvSpPr/>
          <p:nvPr/>
        </p:nvSpPr>
        <p:spPr>
          <a:xfrm>
            <a:off x="1955799" y="1260385"/>
            <a:ext cx="9490504" cy="4401205"/>
          </a:xfrm>
          <a:prstGeom prst="rect">
            <a:avLst/>
          </a:prstGeom>
        </p:spPr>
        <p:txBody>
          <a:bodyPr wrap="square">
            <a:spAutoFit/>
          </a:bodyPr>
          <a:lstStyle/>
          <a:p>
            <a:pPr algn="just">
              <a:lnSpc>
                <a:spcPct val="150000"/>
              </a:lnSpc>
            </a:pPr>
            <a:r>
              <a:rPr lang="es-ES_tradnl" sz="2000" b="1" dirty="0">
                <a:latin typeface="Times New Roman" panose="02020603050405020304" pitchFamily="18" charset="0"/>
                <a:cs typeface="Times New Roman" panose="02020603050405020304" pitchFamily="18" charset="0"/>
              </a:rPr>
              <a:t>Hipótesis General</a:t>
            </a:r>
            <a:endParaRPr lang="es-E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s-ES_tradnl" sz="2000" dirty="0">
                <a:latin typeface="Times New Roman" pitchFamily="18" charset="0"/>
                <a:cs typeface="Times New Roman" pitchFamily="18" charset="0"/>
              </a:rPr>
              <a:t>Los estudiantes de Educación General Básica de las Unidades Educativas del Distrito Metropolitano de Quito, que han sido contagiados con la epidemia de Influenza A(H1N1), presentan trastornos en su desenvolvimiento social, familiar y educativo</a:t>
            </a:r>
            <a:r>
              <a:rPr lang="es-ES_tradnl" sz="2000" dirty="0" smtClean="0">
                <a:latin typeface="Times New Roman" pitchFamily="18" charset="0"/>
                <a:cs typeface="Times New Roman" pitchFamily="18" charset="0"/>
              </a:rPr>
              <a:t>.</a:t>
            </a:r>
            <a:endParaRPr lang="es-ES" sz="2000" dirty="0">
              <a:latin typeface="Times New Roman" panose="02020603050405020304" pitchFamily="18" charset="0"/>
              <a:cs typeface="Times New Roman" panose="02020603050405020304" pitchFamily="18" charset="0"/>
            </a:endParaRPr>
          </a:p>
          <a:p>
            <a:pPr algn="just">
              <a:lnSpc>
                <a:spcPct val="150000"/>
              </a:lnSpc>
            </a:pPr>
            <a:r>
              <a:rPr lang="es-ES_tradnl" sz="2000" b="1" dirty="0" smtClean="0">
                <a:latin typeface="Times New Roman" panose="02020603050405020304" pitchFamily="18" charset="0"/>
                <a:cs typeface="Times New Roman" panose="02020603050405020304" pitchFamily="18" charset="0"/>
              </a:rPr>
              <a:t>Hipótesis </a:t>
            </a:r>
            <a:r>
              <a:rPr lang="es-ES_tradnl" sz="2000" b="1" dirty="0">
                <a:latin typeface="Times New Roman" panose="02020603050405020304" pitchFamily="18" charset="0"/>
                <a:cs typeface="Times New Roman" panose="02020603050405020304" pitchFamily="18" charset="0"/>
              </a:rPr>
              <a:t>Específicas</a:t>
            </a:r>
            <a:endParaRPr lang="es-E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Los estudiantes de Educación General Básica del Distrito Metropolitano de Quito que enfermaron con la epidemia de Influenza A (H1N1) y sus familiares sí poseen información adecuada acerca de la epidemia de Influenza A(H1N1</a:t>
            </a:r>
            <a:r>
              <a:rPr lang="es-ES" sz="2000" dirty="0" smtClean="0">
                <a:latin typeface="Times New Roman" pitchFamily="18" charset="0"/>
                <a:cs typeface="Times New Roman" pitchFamily="18" charset="0"/>
              </a:rPr>
              <a:t>).</a:t>
            </a:r>
          </a:p>
          <a:p>
            <a:pPr marL="342900" indent="-342900" algn="just">
              <a:buFont typeface="Arial" panose="020B0604020202020204" pitchFamily="34" charset="0"/>
              <a:buChar char="•"/>
            </a:pPr>
            <a:r>
              <a:rPr lang="es-ES_tradnl" sz="2000" dirty="0">
                <a:latin typeface="Times New Roman" pitchFamily="18" charset="0"/>
                <a:cs typeface="Times New Roman" pitchFamily="18" charset="0"/>
              </a:rPr>
              <a:t>Las personas que han enfermado con la epidemia de Influenza A (H1N1) sienten temor de salir a lugares públicos.</a:t>
            </a:r>
            <a:r>
              <a:rPr lang="es-ES_tradnl" sz="2000" dirty="0" smtClean="0">
                <a:latin typeface="Times New Roman" panose="02020603050405020304" pitchFamily="18" charset="0"/>
                <a:cs typeface="Times New Roman" panose="02020603050405020304" pitchFamily="18" charset="0"/>
              </a:rPr>
              <a:t>.</a:t>
            </a:r>
            <a:endParaRPr lang="es-E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Los estudiantes de Educación General Básica del Distrito Metropolitano de Quito que enfermaron con la epidemia de Influenza A (H1N1) son rechazados o marginados por sus </a:t>
            </a:r>
            <a:r>
              <a:rPr lang="es-ES" sz="2000" dirty="0" smtClean="0">
                <a:latin typeface="Times New Roman" pitchFamily="18" charset="0"/>
                <a:cs typeface="Times New Roman" pitchFamily="18" charset="0"/>
              </a:rPr>
              <a:t>familiares</a:t>
            </a:r>
            <a:endParaRPr lang="es-ES" sz="2000" dirty="0">
              <a:latin typeface="Times New Roman" panose="02020603050405020304" pitchFamily="18" charset="0"/>
              <a:cs typeface="Times New Roman" panose="02020603050405020304" pitchFamily="18" charset="0"/>
            </a:endParaRPr>
          </a:p>
        </p:txBody>
      </p:sp>
      <p:pic>
        <p:nvPicPr>
          <p:cNvPr id="7"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63" y="247511"/>
            <a:ext cx="1219200" cy="101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675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2247900" y="409575"/>
            <a:ext cx="4200525" cy="654050"/>
          </a:xfrm>
          <a:prstGeom prst="rect">
            <a:avLst/>
          </a:prstGeom>
          <a:noFill/>
        </p:spPr>
        <p:txBody>
          <a:bodyPr/>
          <a:lstStyle/>
          <a:p>
            <a:pPr marL="514350" indent="-514350" algn="ctr" eaLnBrk="1" fontAlgn="auto" hangingPunct="1">
              <a:spcAft>
                <a:spcPts val="0"/>
              </a:spcAft>
              <a:defRPr/>
            </a:pPr>
            <a:r>
              <a:rPr lang="es-PE" sz="4000" b="1" dirty="0" smtClean="0">
                <a:solidFill>
                  <a:srgbClr val="C00000"/>
                </a:solidFill>
                <a:latin typeface="Times New Roman" panose="02020603050405020304" pitchFamily="18" charset="0"/>
                <a:ea typeface="+mj-ea"/>
                <a:cs typeface="Times New Roman" panose="02020603050405020304" pitchFamily="18" charset="0"/>
              </a:rPr>
              <a:t>METODOLOGÍA</a:t>
            </a:r>
            <a:endParaRPr lang="es-PE" sz="4000" b="1" dirty="0">
              <a:solidFill>
                <a:srgbClr val="C00000"/>
              </a:solidFill>
              <a:latin typeface="Times New Roman" panose="02020603050405020304" pitchFamily="18" charset="0"/>
              <a:ea typeface="+mj-ea"/>
              <a:cs typeface="Times New Roman" panose="02020603050405020304" pitchFamily="18" charset="0"/>
            </a:endParaRPr>
          </a:p>
        </p:txBody>
      </p:sp>
      <p:sp>
        <p:nvSpPr>
          <p:cNvPr id="4" name="15 CuadroTexto"/>
          <p:cNvSpPr txBox="1">
            <a:spLocks noChangeArrowheads="1"/>
          </p:cNvSpPr>
          <p:nvPr/>
        </p:nvSpPr>
        <p:spPr bwMode="auto">
          <a:xfrm>
            <a:off x="247650" y="2760663"/>
            <a:ext cx="18954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s-PE" altLang="es-PE" sz="1100" dirty="0">
                <a:solidFill>
                  <a:srgbClr val="C00000"/>
                </a:solidFill>
                <a:latin typeface="Arial" panose="020B0604020202020204" pitchFamily="34" charset="0"/>
              </a:rPr>
              <a:t>Problema de Investigación</a:t>
            </a:r>
          </a:p>
          <a:p>
            <a:pPr eaLnBrk="1" hangingPunct="1">
              <a:spcBef>
                <a:spcPct val="0"/>
              </a:spcBef>
              <a:buFontTx/>
              <a:buAutoNum type="arabicPeriod"/>
            </a:pPr>
            <a:endParaRPr lang="es-PE" altLang="es-PE" sz="1100" dirty="0">
              <a:solidFill>
                <a:srgbClr val="C00000"/>
              </a:solidFill>
              <a:latin typeface="Arial" panose="020B0604020202020204" pitchFamily="34" charset="0"/>
            </a:endParaRPr>
          </a:p>
          <a:p>
            <a:pPr eaLnBrk="1" hangingPunct="1">
              <a:spcBef>
                <a:spcPct val="0"/>
              </a:spcBef>
              <a:buFontTx/>
              <a:buAutoNum type="arabicPeriod"/>
            </a:pPr>
            <a:r>
              <a:rPr lang="es-PE" altLang="es-PE" sz="1100" dirty="0">
                <a:solidFill>
                  <a:srgbClr val="C00000"/>
                </a:solidFill>
                <a:latin typeface="Arial" panose="020B0604020202020204" pitchFamily="34" charset="0"/>
              </a:rPr>
              <a:t>Fundamentación </a:t>
            </a:r>
            <a:r>
              <a:rPr lang="es-PE" altLang="es-PE" sz="1100" dirty="0" smtClean="0">
                <a:solidFill>
                  <a:srgbClr val="C00000"/>
                </a:solidFill>
                <a:latin typeface="Arial" panose="020B0604020202020204" pitchFamily="34" charset="0"/>
              </a:rPr>
              <a:t>Teórica</a:t>
            </a:r>
          </a:p>
          <a:p>
            <a:pPr eaLnBrk="1" hangingPunct="1">
              <a:spcBef>
                <a:spcPct val="0"/>
              </a:spcBef>
              <a:buFontTx/>
              <a:buAutoNum type="arabicPeriod"/>
            </a:pPr>
            <a:endParaRPr lang="es-PE" altLang="es-PE" sz="1100" u="sng" dirty="0" smtClean="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smtClean="0">
                <a:solidFill>
                  <a:srgbClr val="C00000"/>
                </a:solidFill>
                <a:latin typeface="Arial" panose="020B0604020202020204" pitchFamily="34" charset="0"/>
              </a:rPr>
              <a:t>Hipótesis</a:t>
            </a: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u="sng" dirty="0">
                <a:solidFill>
                  <a:srgbClr val="C00000"/>
                </a:solidFill>
                <a:latin typeface="Arial" panose="020B0604020202020204" pitchFamily="34" charset="0"/>
              </a:rPr>
              <a:t>Metodología</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Resultados y Discusión</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Conclusiones</a:t>
            </a:r>
          </a:p>
        </p:txBody>
      </p:sp>
      <p:sp>
        <p:nvSpPr>
          <p:cNvPr id="5" name="Rectángulo 14"/>
          <p:cNvSpPr/>
          <p:nvPr/>
        </p:nvSpPr>
        <p:spPr>
          <a:xfrm>
            <a:off x="2129996" y="1404411"/>
            <a:ext cx="9457659" cy="2400657"/>
          </a:xfrm>
          <a:prstGeom prst="rect">
            <a:avLst/>
          </a:prstGeom>
        </p:spPr>
        <p:txBody>
          <a:bodyPr wrap="square">
            <a:spAutoFit/>
          </a:bodyPr>
          <a:lstStyle/>
          <a:p>
            <a:pPr algn="just">
              <a:lnSpc>
                <a:spcPct val="150000"/>
              </a:lnSpc>
            </a:pPr>
            <a:r>
              <a:rPr lang="es-ES" sz="2000" b="1" dirty="0" smtClean="0">
                <a:latin typeface="Times New Roman" panose="02020603050405020304" pitchFamily="18" charset="0"/>
                <a:cs typeface="Times New Roman" panose="02020603050405020304" pitchFamily="18" charset="0"/>
              </a:rPr>
              <a:t>Investigación de mercados</a:t>
            </a:r>
            <a:endParaRPr lang="es-ES" sz="2000" dirty="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I</a:t>
            </a:r>
            <a:r>
              <a:rPr lang="es-ES" sz="2000" dirty="0" smtClean="0">
                <a:latin typeface="Times New Roman" panose="02020603050405020304" pitchFamily="18" charset="0"/>
                <a:cs typeface="Times New Roman" panose="02020603050405020304" pitchFamily="18" charset="0"/>
              </a:rPr>
              <a:t>dentificar </a:t>
            </a:r>
            <a:r>
              <a:rPr lang="es-ES" sz="2000" dirty="0">
                <a:latin typeface="Times New Roman" panose="02020603050405020304" pitchFamily="18" charset="0"/>
                <a:cs typeface="Times New Roman" panose="02020603050405020304" pitchFamily="18" charset="0"/>
              </a:rPr>
              <a:t>el </a:t>
            </a:r>
            <a:r>
              <a:rPr lang="es-ES_tradnl" sz="2000" dirty="0">
                <a:latin typeface="Times New Roman" panose="02020603050405020304" pitchFamily="18" charset="0"/>
                <a:cs typeface="Times New Roman" panose="02020603050405020304" pitchFamily="18" charset="0"/>
              </a:rPr>
              <a:t>impacto psicosocial que ocasiona la epidemia de influenza </a:t>
            </a:r>
            <a:r>
              <a:rPr lang="es-ES_tradnl" sz="2000" dirty="0" smtClean="0">
                <a:latin typeface="Times New Roman" panose="02020603050405020304" pitchFamily="18" charset="0"/>
                <a:cs typeface="Times New Roman" panose="02020603050405020304" pitchFamily="18" charset="0"/>
              </a:rPr>
              <a:t>A(H1N1</a:t>
            </a:r>
            <a:r>
              <a:rPr lang="es-ES_tradnl" sz="2000" dirty="0">
                <a:latin typeface="Times New Roman" panose="02020603050405020304" pitchFamily="18" charset="0"/>
                <a:cs typeface="Times New Roman" panose="02020603050405020304" pitchFamily="18" charset="0"/>
              </a:rPr>
              <a:t>) en el entorno de estudiantes que han sido contagiados, de educación general básica de </a:t>
            </a:r>
            <a:r>
              <a:rPr lang="es-ES_tradnl" sz="2000" dirty="0" smtClean="0">
                <a:latin typeface="Times New Roman" panose="02020603050405020304" pitchFamily="18" charset="0"/>
                <a:cs typeface="Times New Roman" panose="02020603050405020304" pitchFamily="18" charset="0"/>
              </a:rPr>
              <a:t>unidades </a:t>
            </a:r>
            <a:r>
              <a:rPr lang="es-ES_tradnl" sz="2000" dirty="0">
                <a:latin typeface="Times New Roman" panose="02020603050405020304" pitchFamily="18" charset="0"/>
                <a:cs typeface="Times New Roman" panose="02020603050405020304" pitchFamily="18" charset="0"/>
              </a:rPr>
              <a:t>educativas ubicadas en el Distrito Metropolitano de Quito</a:t>
            </a:r>
            <a:r>
              <a:rPr lang="es-ES" sz="2000" dirty="0">
                <a:latin typeface="Times New Roman" panose="02020603050405020304" pitchFamily="18" charset="0"/>
                <a:cs typeface="Times New Roman" panose="02020603050405020304" pitchFamily="18" charset="0"/>
              </a:rPr>
              <a:t>. </a:t>
            </a:r>
            <a:endParaRPr lang="es-ES" sz="2000" dirty="0" smtClean="0">
              <a:latin typeface="Times New Roman" panose="02020603050405020304" pitchFamily="18" charset="0"/>
              <a:cs typeface="Times New Roman" panose="02020603050405020304" pitchFamily="18" charset="0"/>
            </a:endParaRPr>
          </a:p>
          <a:p>
            <a:pPr algn="just">
              <a:lnSpc>
                <a:spcPct val="150000"/>
              </a:lnSpc>
            </a:pPr>
            <a:endParaRPr lang="es-ES" sz="2000" dirty="0">
              <a:latin typeface="Times New Roman" panose="02020603050405020304" pitchFamily="18" charset="0"/>
              <a:cs typeface="Times New Roman" panose="02020603050405020304" pitchFamily="18" charset="0"/>
            </a:endParaRPr>
          </a:p>
        </p:txBody>
      </p:sp>
      <p:pic>
        <p:nvPicPr>
          <p:cNvPr id="6"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63" y="247511"/>
            <a:ext cx="1219200" cy="101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702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247900" y="409575"/>
            <a:ext cx="4200525" cy="654050"/>
          </a:xfrm>
          <a:prstGeom prst="rect">
            <a:avLst/>
          </a:prstGeom>
          <a:noFill/>
        </p:spPr>
        <p:txBody>
          <a:bodyPr/>
          <a:lstStyle/>
          <a:p>
            <a:pPr marL="514350" indent="-514350" algn="ctr" eaLnBrk="1" fontAlgn="auto" hangingPunct="1">
              <a:spcAft>
                <a:spcPts val="0"/>
              </a:spcAft>
              <a:defRPr/>
            </a:pPr>
            <a:r>
              <a:rPr lang="es-PE" sz="4000" b="1" dirty="0" smtClean="0">
                <a:solidFill>
                  <a:srgbClr val="C00000"/>
                </a:solidFill>
                <a:latin typeface="Times New Roman" panose="02020603050405020304" pitchFamily="18" charset="0"/>
                <a:ea typeface="+mj-ea"/>
                <a:cs typeface="Times New Roman" panose="02020603050405020304" pitchFamily="18" charset="0"/>
              </a:rPr>
              <a:t>METODOLOGÍA</a:t>
            </a:r>
            <a:endParaRPr lang="es-PE" sz="4000" b="1" dirty="0">
              <a:solidFill>
                <a:srgbClr val="C00000"/>
              </a:solidFill>
              <a:latin typeface="Times New Roman" panose="02020603050405020304" pitchFamily="18" charset="0"/>
              <a:ea typeface="+mj-ea"/>
              <a:cs typeface="Times New Roman" panose="02020603050405020304" pitchFamily="18" charset="0"/>
            </a:endParaRPr>
          </a:p>
        </p:txBody>
      </p:sp>
      <p:sp>
        <p:nvSpPr>
          <p:cNvPr id="6" name="15 CuadroTexto"/>
          <p:cNvSpPr txBox="1">
            <a:spLocks noChangeArrowheads="1"/>
          </p:cNvSpPr>
          <p:nvPr/>
        </p:nvSpPr>
        <p:spPr bwMode="auto">
          <a:xfrm>
            <a:off x="247650" y="2760663"/>
            <a:ext cx="18954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s-PE" altLang="es-PE" sz="1100" dirty="0">
                <a:solidFill>
                  <a:srgbClr val="C00000"/>
                </a:solidFill>
                <a:latin typeface="Arial" panose="020B0604020202020204" pitchFamily="34" charset="0"/>
              </a:rPr>
              <a:t>Problema de Investigación</a:t>
            </a:r>
          </a:p>
          <a:p>
            <a:pPr eaLnBrk="1" hangingPunct="1">
              <a:spcBef>
                <a:spcPct val="0"/>
              </a:spcBef>
              <a:buFontTx/>
              <a:buAutoNum type="arabicPeriod"/>
            </a:pPr>
            <a:endParaRPr lang="es-PE" altLang="es-PE" sz="1100" dirty="0">
              <a:solidFill>
                <a:srgbClr val="C00000"/>
              </a:solidFill>
              <a:latin typeface="Arial" panose="020B0604020202020204" pitchFamily="34" charset="0"/>
            </a:endParaRPr>
          </a:p>
          <a:p>
            <a:pPr eaLnBrk="1" hangingPunct="1">
              <a:spcBef>
                <a:spcPct val="0"/>
              </a:spcBef>
              <a:buFontTx/>
              <a:buAutoNum type="arabicPeriod"/>
            </a:pPr>
            <a:r>
              <a:rPr lang="es-PE" altLang="es-PE" sz="1100" dirty="0">
                <a:solidFill>
                  <a:srgbClr val="C00000"/>
                </a:solidFill>
                <a:latin typeface="Arial" panose="020B0604020202020204" pitchFamily="34" charset="0"/>
              </a:rPr>
              <a:t>Fundamentación </a:t>
            </a:r>
            <a:r>
              <a:rPr lang="es-PE" altLang="es-PE" sz="1100" dirty="0" smtClean="0">
                <a:solidFill>
                  <a:srgbClr val="C00000"/>
                </a:solidFill>
                <a:latin typeface="Arial" panose="020B0604020202020204" pitchFamily="34" charset="0"/>
              </a:rPr>
              <a:t>Teórica</a:t>
            </a:r>
          </a:p>
          <a:p>
            <a:pPr eaLnBrk="1" hangingPunct="1">
              <a:spcBef>
                <a:spcPct val="0"/>
              </a:spcBef>
              <a:buFontTx/>
              <a:buAutoNum type="arabicPeriod"/>
            </a:pPr>
            <a:endParaRPr lang="es-PE" altLang="es-PE" sz="1100" u="sng" dirty="0" smtClean="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smtClean="0">
                <a:solidFill>
                  <a:srgbClr val="C00000"/>
                </a:solidFill>
                <a:latin typeface="Arial" panose="020B0604020202020204" pitchFamily="34" charset="0"/>
              </a:rPr>
              <a:t>Hipótesis</a:t>
            </a: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u="sng" dirty="0">
                <a:solidFill>
                  <a:srgbClr val="C00000"/>
                </a:solidFill>
                <a:latin typeface="Arial" panose="020B0604020202020204" pitchFamily="34" charset="0"/>
              </a:rPr>
              <a:t>Metodología</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Resultados y Discusión</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Conclusiones</a:t>
            </a:r>
          </a:p>
        </p:txBody>
      </p:sp>
      <p:sp>
        <p:nvSpPr>
          <p:cNvPr id="7" name="Rectángulo 14"/>
          <p:cNvSpPr/>
          <p:nvPr/>
        </p:nvSpPr>
        <p:spPr>
          <a:xfrm>
            <a:off x="2129996" y="1404411"/>
            <a:ext cx="9823879" cy="3323987"/>
          </a:xfrm>
          <a:prstGeom prst="rect">
            <a:avLst/>
          </a:prstGeom>
        </p:spPr>
        <p:txBody>
          <a:bodyPr wrap="square">
            <a:spAutoFit/>
          </a:bodyPr>
          <a:lstStyle/>
          <a:p>
            <a:pPr algn="just">
              <a:lnSpc>
                <a:spcPct val="150000"/>
              </a:lnSpc>
            </a:pPr>
            <a:r>
              <a:rPr lang="es-ES" sz="2000" b="1" dirty="0" smtClean="0">
                <a:latin typeface="Times New Roman" panose="02020603050405020304" pitchFamily="18" charset="0"/>
                <a:cs typeface="Times New Roman" panose="02020603050405020304" pitchFamily="18" charset="0"/>
              </a:rPr>
              <a:t>Diseño de la Investigación</a:t>
            </a:r>
            <a:endParaRPr lang="es-ES" sz="2000"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I</a:t>
            </a:r>
            <a:r>
              <a:rPr lang="es-ES" sz="2000" dirty="0" smtClean="0">
                <a:latin typeface="Times New Roman" panose="02020603050405020304" pitchFamily="18" charset="0"/>
                <a:cs typeface="Times New Roman" panose="02020603050405020304" pitchFamily="18" charset="0"/>
              </a:rPr>
              <a:t>nvestigación </a:t>
            </a:r>
            <a:r>
              <a:rPr lang="es-ES" sz="2000" dirty="0">
                <a:latin typeface="Times New Roman" panose="02020603050405020304" pitchFamily="18" charset="0"/>
                <a:cs typeface="Times New Roman" panose="02020603050405020304" pitchFamily="18" charset="0"/>
              </a:rPr>
              <a:t>descriptiva perteneciente a la clasificación de investigación concluyente</a:t>
            </a:r>
            <a:r>
              <a:rPr lang="es-ES" sz="2000" dirty="0" smtClean="0">
                <a:latin typeface="Times New Roman" panose="02020603050405020304" pitchFamily="18" charset="0"/>
                <a:cs typeface="Times New Roman" panose="02020603050405020304" pitchFamily="18" charset="0"/>
              </a:rPr>
              <a:t>. 	    Se desarrolla </a:t>
            </a:r>
            <a:r>
              <a:rPr lang="es-ES" sz="2000" dirty="0">
                <a:latin typeface="Times New Roman" panose="02020603050405020304" pitchFamily="18" charset="0"/>
                <a:cs typeface="Times New Roman" panose="02020603050405020304" pitchFamily="18" charset="0"/>
              </a:rPr>
              <a:t>este tipo de investigación por las siguientes razones: </a:t>
            </a:r>
          </a:p>
          <a:p>
            <a:pPr marL="742950" lvl="1" indent="-285750" algn="just">
              <a:lnSpc>
                <a:spcPct val="150000"/>
              </a:lnSpc>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P</a:t>
            </a:r>
            <a:r>
              <a:rPr lang="es-ES" sz="2000" dirty="0" smtClean="0">
                <a:latin typeface="Times New Roman" panose="02020603050405020304" pitchFamily="18" charset="0"/>
                <a:cs typeface="Times New Roman" panose="02020603050405020304" pitchFamily="18" charset="0"/>
              </a:rPr>
              <a:t>ermite </a:t>
            </a:r>
            <a:r>
              <a:rPr lang="es-ES" sz="2000" dirty="0">
                <a:latin typeface="Times New Roman" panose="02020603050405020304" pitchFamily="18" charset="0"/>
                <a:cs typeface="Times New Roman" panose="02020603050405020304" pitchFamily="18" charset="0"/>
              </a:rPr>
              <a:t>identificar y clasificar las principales características de grupos objetivos</a:t>
            </a:r>
          </a:p>
          <a:p>
            <a:pPr marL="742950" lvl="1" indent="-285750" algn="just">
              <a:lnSpc>
                <a:spcPct val="150000"/>
              </a:lnSpc>
              <a:buFont typeface="Arial" panose="020B0604020202020204" pitchFamily="34" charset="0"/>
              <a:buChar char="•"/>
            </a:pPr>
            <a:r>
              <a:rPr lang="es-ES" sz="2000" dirty="0" smtClean="0">
                <a:latin typeface="Times New Roman" panose="02020603050405020304" pitchFamily="18" charset="0"/>
                <a:cs typeface="Times New Roman" panose="02020603050405020304" pitchFamily="18" charset="0"/>
              </a:rPr>
              <a:t>Facilita </a:t>
            </a:r>
            <a:r>
              <a:rPr lang="es-ES" sz="2000" dirty="0">
                <a:latin typeface="Times New Roman" panose="02020603050405020304" pitchFamily="18" charset="0"/>
                <a:cs typeface="Times New Roman" panose="02020603050405020304" pitchFamily="18" charset="0"/>
              </a:rPr>
              <a:t>calcular el porcentaje de unidades que pertenecen a una población concreta que manifiestan cierto comportamiento. </a:t>
            </a:r>
          </a:p>
          <a:p>
            <a:pPr marL="742950" lvl="1" indent="-285750" algn="just">
              <a:lnSpc>
                <a:spcPct val="150000"/>
              </a:lnSpc>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P</a:t>
            </a:r>
            <a:r>
              <a:rPr lang="es-ES" sz="2000" dirty="0" smtClean="0">
                <a:latin typeface="Times New Roman" panose="02020603050405020304" pitchFamily="18" charset="0"/>
                <a:cs typeface="Times New Roman" panose="02020603050405020304" pitchFamily="18" charset="0"/>
              </a:rPr>
              <a:t>ermite </a:t>
            </a:r>
            <a:r>
              <a:rPr lang="es-ES" sz="2000" dirty="0">
                <a:latin typeface="Times New Roman" panose="02020603050405020304" pitchFamily="18" charset="0"/>
                <a:cs typeface="Times New Roman" panose="02020603050405020304" pitchFamily="18" charset="0"/>
              </a:rPr>
              <a:t>determinar el nivel de relación que tienen entre sí las variables de marketing.</a:t>
            </a:r>
          </a:p>
        </p:txBody>
      </p:sp>
      <p:pic>
        <p:nvPicPr>
          <p:cNvPr id="8"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63" y="247511"/>
            <a:ext cx="1219200" cy="101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411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247900" y="409575"/>
            <a:ext cx="4200525" cy="654050"/>
          </a:xfrm>
          <a:prstGeom prst="rect">
            <a:avLst/>
          </a:prstGeom>
          <a:noFill/>
        </p:spPr>
        <p:txBody>
          <a:bodyPr/>
          <a:lstStyle/>
          <a:p>
            <a:pPr marL="514350" indent="-514350" algn="ctr" eaLnBrk="1" fontAlgn="auto" hangingPunct="1">
              <a:spcAft>
                <a:spcPts val="0"/>
              </a:spcAft>
              <a:defRPr/>
            </a:pPr>
            <a:r>
              <a:rPr lang="es-PE" sz="4000" b="1" dirty="0" smtClean="0">
                <a:solidFill>
                  <a:srgbClr val="C00000"/>
                </a:solidFill>
                <a:latin typeface="Times New Roman" panose="02020603050405020304" pitchFamily="18" charset="0"/>
                <a:ea typeface="+mj-ea"/>
                <a:cs typeface="Times New Roman" panose="02020603050405020304" pitchFamily="18" charset="0"/>
              </a:rPr>
              <a:t>METODOLOGÍA</a:t>
            </a:r>
            <a:endParaRPr lang="es-PE" sz="4000" b="1" dirty="0">
              <a:solidFill>
                <a:srgbClr val="C00000"/>
              </a:solidFill>
              <a:latin typeface="Times New Roman" panose="02020603050405020304" pitchFamily="18" charset="0"/>
              <a:ea typeface="+mj-ea"/>
              <a:cs typeface="Times New Roman" panose="02020603050405020304" pitchFamily="18" charset="0"/>
            </a:endParaRPr>
          </a:p>
        </p:txBody>
      </p:sp>
      <p:sp>
        <p:nvSpPr>
          <p:cNvPr id="6" name="15 CuadroTexto"/>
          <p:cNvSpPr txBox="1">
            <a:spLocks noChangeArrowheads="1"/>
          </p:cNvSpPr>
          <p:nvPr/>
        </p:nvSpPr>
        <p:spPr bwMode="auto">
          <a:xfrm>
            <a:off x="247650" y="2760663"/>
            <a:ext cx="18954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s-PE" altLang="es-PE" sz="1100" dirty="0">
                <a:solidFill>
                  <a:srgbClr val="C00000"/>
                </a:solidFill>
                <a:latin typeface="Arial" panose="020B0604020202020204" pitchFamily="34" charset="0"/>
              </a:rPr>
              <a:t>Problema de Investigación</a:t>
            </a:r>
          </a:p>
          <a:p>
            <a:pPr eaLnBrk="1" hangingPunct="1">
              <a:spcBef>
                <a:spcPct val="0"/>
              </a:spcBef>
              <a:buFontTx/>
              <a:buAutoNum type="arabicPeriod"/>
            </a:pPr>
            <a:endParaRPr lang="es-PE" altLang="es-PE" sz="1100" dirty="0">
              <a:solidFill>
                <a:srgbClr val="C00000"/>
              </a:solidFill>
              <a:latin typeface="Arial" panose="020B0604020202020204" pitchFamily="34" charset="0"/>
            </a:endParaRPr>
          </a:p>
          <a:p>
            <a:pPr eaLnBrk="1" hangingPunct="1">
              <a:spcBef>
                <a:spcPct val="0"/>
              </a:spcBef>
              <a:buFontTx/>
              <a:buAutoNum type="arabicPeriod"/>
            </a:pPr>
            <a:r>
              <a:rPr lang="es-PE" altLang="es-PE" sz="1100" dirty="0">
                <a:solidFill>
                  <a:srgbClr val="C00000"/>
                </a:solidFill>
                <a:latin typeface="Arial" panose="020B0604020202020204" pitchFamily="34" charset="0"/>
              </a:rPr>
              <a:t>Fundamentación </a:t>
            </a:r>
            <a:r>
              <a:rPr lang="es-PE" altLang="es-PE" sz="1100" dirty="0" smtClean="0">
                <a:solidFill>
                  <a:srgbClr val="C00000"/>
                </a:solidFill>
                <a:latin typeface="Arial" panose="020B0604020202020204" pitchFamily="34" charset="0"/>
              </a:rPr>
              <a:t>Teórica</a:t>
            </a:r>
          </a:p>
          <a:p>
            <a:pPr eaLnBrk="1" hangingPunct="1">
              <a:spcBef>
                <a:spcPct val="0"/>
              </a:spcBef>
              <a:buFontTx/>
              <a:buAutoNum type="arabicPeriod"/>
            </a:pPr>
            <a:endParaRPr lang="es-PE" altLang="es-PE" sz="1100" u="sng" dirty="0" smtClean="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smtClean="0">
                <a:solidFill>
                  <a:srgbClr val="C00000"/>
                </a:solidFill>
                <a:latin typeface="Arial" panose="020B0604020202020204" pitchFamily="34" charset="0"/>
              </a:rPr>
              <a:t>Hipótesis</a:t>
            </a: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u="sng" dirty="0">
                <a:solidFill>
                  <a:srgbClr val="C00000"/>
                </a:solidFill>
                <a:latin typeface="Arial" panose="020B0604020202020204" pitchFamily="34" charset="0"/>
              </a:rPr>
              <a:t>Metodología</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Resultados y Discusión</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Conclusiones</a:t>
            </a:r>
          </a:p>
        </p:txBody>
      </p:sp>
      <p:sp>
        <p:nvSpPr>
          <p:cNvPr id="7" name="Rectángulo 14"/>
          <p:cNvSpPr/>
          <p:nvPr/>
        </p:nvSpPr>
        <p:spPr>
          <a:xfrm>
            <a:off x="2129996" y="1404411"/>
            <a:ext cx="9823879" cy="4201150"/>
          </a:xfrm>
          <a:prstGeom prst="rect">
            <a:avLst/>
          </a:prstGeom>
        </p:spPr>
        <p:txBody>
          <a:bodyPr wrap="square">
            <a:spAutoFit/>
          </a:bodyPr>
          <a:lstStyle/>
          <a:p>
            <a:pPr>
              <a:lnSpc>
                <a:spcPct val="150000"/>
              </a:lnSpc>
            </a:pPr>
            <a:r>
              <a:rPr lang="es-ES" sz="2000" b="1" dirty="0" smtClean="0">
                <a:latin typeface="Times New Roman" pitchFamily="18" charset="0"/>
                <a:cs typeface="Times New Roman" panose="02020603050405020304" pitchFamily="18" charset="0"/>
              </a:rPr>
              <a:t>Enfoque </a:t>
            </a:r>
            <a:r>
              <a:rPr lang="es-ES" sz="2000" b="1" dirty="0">
                <a:latin typeface="Times New Roman" panose="02020603050405020304" pitchFamily="18" charset="0"/>
                <a:cs typeface="Times New Roman" panose="02020603050405020304" pitchFamily="18" charset="0"/>
              </a:rPr>
              <a:t>de la Investigación</a:t>
            </a:r>
            <a:endParaRPr lang="es-ES" sz="20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E</a:t>
            </a:r>
            <a:r>
              <a:rPr lang="es-ES" sz="2000" dirty="0" smtClean="0">
                <a:latin typeface="Times New Roman" panose="02020603050405020304" pitchFamily="18" charset="0"/>
                <a:cs typeface="Times New Roman" panose="02020603050405020304" pitchFamily="18" charset="0"/>
              </a:rPr>
              <a:t>nfoque </a:t>
            </a:r>
            <a:r>
              <a:rPr lang="es-ES" sz="2000" dirty="0">
                <a:latin typeface="Times New Roman" panose="02020603050405020304" pitchFamily="18" charset="0"/>
                <a:cs typeface="Times New Roman" panose="02020603050405020304" pitchFamily="18" charset="0"/>
              </a:rPr>
              <a:t>cuantitativo, </a:t>
            </a:r>
            <a:r>
              <a:rPr lang="es-ES" sz="2000" dirty="0" smtClean="0">
                <a:latin typeface="Times New Roman" panose="02020603050405020304" pitchFamily="18" charset="0"/>
                <a:cs typeface="Times New Roman" panose="02020603050405020304" pitchFamily="18" charset="0"/>
              </a:rPr>
              <a:t>asigna </a:t>
            </a:r>
            <a:r>
              <a:rPr lang="es-ES" sz="2000" dirty="0">
                <a:latin typeface="Times New Roman" panose="02020603050405020304" pitchFamily="18" charset="0"/>
                <a:cs typeface="Times New Roman" panose="02020603050405020304" pitchFamily="18" charset="0"/>
              </a:rPr>
              <a:t>valores numéricos a los datos empíricos que deseamos </a:t>
            </a:r>
            <a:r>
              <a:rPr lang="es-ES" sz="2000" dirty="0" smtClean="0">
                <a:latin typeface="Times New Roman" panose="02020603050405020304" pitchFamily="18" charset="0"/>
                <a:cs typeface="Times New Roman" panose="02020603050405020304" pitchFamily="18" charset="0"/>
              </a:rPr>
              <a:t>analizar. Busca </a:t>
            </a:r>
            <a:r>
              <a:rPr lang="es-ES" sz="2000" dirty="0">
                <a:latin typeface="Times New Roman" panose="02020603050405020304" pitchFamily="18" charset="0"/>
                <a:cs typeface="Times New Roman" panose="02020603050405020304" pitchFamily="18" charset="0"/>
              </a:rPr>
              <a:t>tener el mayor nivel de exactitud en las mediciones con el fin poder generalizar los resultados obtenidos con mercados de mayor amplitud</a:t>
            </a:r>
            <a:r>
              <a:rPr lang="es-ES" sz="2000" dirty="0" smtClean="0">
                <a:latin typeface="Times New Roman" panose="02020603050405020304" pitchFamily="18" charset="0"/>
                <a:cs typeface="Times New Roman" panose="02020603050405020304" pitchFamily="18" charset="0"/>
              </a:rPr>
              <a:t>.</a:t>
            </a:r>
          </a:p>
          <a:p>
            <a:pPr>
              <a:lnSpc>
                <a:spcPct val="150000"/>
              </a:lnSpc>
            </a:pPr>
            <a:r>
              <a:rPr lang="es-ES" sz="2000" dirty="0" smtClean="0">
                <a:latin typeface="Times New Roman" panose="02020603050405020304" pitchFamily="18" charset="0"/>
                <a:cs typeface="Times New Roman" panose="02020603050405020304" pitchFamily="18" charset="0"/>
              </a:rPr>
              <a:t> </a:t>
            </a:r>
          </a:p>
          <a:p>
            <a:pPr>
              <a:lnSpc>
                <a:spcPct val="150000"/>
              </a:lnSpc>
            </a:pPr>
            <a:r>
              <a:rPr lang="es-ES" sz="2000" b="1" dirty="0" smtClean="0">
                <a:latin typeface="Times New Roman" panose="02020603050405020304" pitchFamily="18" charset="0"/>
                <a:cs typeface="Times New Roman" panose="02020603050405020304" pitchFamily="18" charset="0"/>
              </a:rPr>
              <a:t>Tipo </a:t>
            </a:r>
            <a:r>
              <a:rPr lang="es-ES" sz="2000" b="1" dirty="0">
                <a:latin typeface="Times New Roman" panose="02020603050405020304" pitchFamily="18" charset="0"/>
                <a:cs typeface="Times New Roman" panose="02020603050405020304" pitchFamily="18" charset="0"/>
              </a:rPr>
              <a:t>de la investigación</a:t>
            </a:r>
            <a:endParaRPr lang="es-ES" sz="20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s-ES" sz="2000" b="1" dirty="0">
                <a:latin typeface="Times New Roman" panose="02020603050405020304" pitchFamily="18" charset="0"/>
                <a:cs typeface="Times New Roman" panose="02020603050405020304" pitchFamily="18" charset="0"/>
              </a:rPr>
              <a:t>Descriptiva: </a:t>
            </a:r>
            <a:r>
              <a:rPr lang="es-ES" sz="2000" dirty="0">
                <a:latin typeface="Times New Roman" panose="02020603050405020304" pitchFamily="18" charset="0"/>
                <a:cs typeface="Times New Roman" panose="02020603050405020304" pitchFamily="18" charset="0"/>
              </a:rPr>
              <a:t>Con la finalidad de identificar y determinar de manera cuantitativa el impacto psicosocial causado en personas que han enfermado con la epidemia de Influenza </a:t>
            </a:r>
            <a:r>
              <a:rPr lang="es-ES" sz="2000" dirty="0" smtClean="0">
                <a:latin typeface="Times New Roman" panose="02020603050405020304" pitchFamily="18" charset="0"/>
                <a:cs typeface="Times New Roman" panose="02020603050405020304" pitchFamily="18" charset="0"/>
              </a:rPr>
              <a:t>A(H1N1</a:t>
            </a:r>
            <a:r>
              <a:rPr lang="es-ES" sz="2000" dirty="0">
                <a:latin typeface="Times New Roman" panose="02020603050405020304" pitchFamily="18" charset="0"/>
                <a:cs typeface="Times New Roman" panose="02020603050405020304" pitchFamily="18" charset="0"/>
              </a:rPr>
              <a:t>).</a:t>
            </a:r>
          </a:p>
          <a:p>
            <a:pPr marL="285750" indent="-285750">
              <a:lnSpc>
                <a:spcPct val="150000"/>
              </a:lnSpc>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p:txBody>
      </p:sp>
      <p:pic>
        <p:nvPicPr>
          <p:cNvPr id="8"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63" y="247511"/>
            <a:ext cx="1219200" cy="101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813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247900" y="409575"/>
            <a:ext cx="4200525" cy="654050"/>
          </a:xfrm>
          <a:prstGeom prst="rect">
            <a:avLst/>
          </a:prstGeom>
          <a:noFill/>
        </p:spPr>
        <p:txBody>
          <a:bodyPr/>
          <a:lstStyle/>
          <a:p>
            <a:pPr marL="514350" indent="-514350" algn="ctr" eaLnBrk="1" fontAlgn="auto" hangingPunct="1">
              <a:spcAft>
                <a:spcPts val="0"/>
              </a:spcAft>
              <a:defRPr/>
            </a:pPr>
            <a:r>
              <a:rPr lang="es-PE" sz="4000" b="1" dirty="0" smtClean="0">
                <a:solidFill>
                  <a:srgbClr val="C00000"/>
                </a:solidFill>
                <a:latin typeface="Times New Roman" panose="02020603050405020304" pitchFamily="18" charset="0"/>
                <a:ea typeface="+mj-ea"/>
                <a:cs typeface="Times New Roman" panose="02020603050405020304" pitchFamily="18" charset="0"/>
              </a:rPr>
              <a:t>METODOLOGÍA</a:t>
            </a:r>
            <a:endParaRPr lang="es-PE" sz="4000" b="1" dirty="0">
              <a:solidFill>
                <a:srgbClr val="C00000"/>
              </a:solidFill>
              <a:latin typeface="Times New Roman" panose="02020603050405020304" pitchFamily="18" charset="0"/>
              <a:ea typeface="+mj-ea"/>
              <a:cs typeface="Times New Roman" panose="02020603050405020304" pitchFamily="18" charset="0"/>
            </a:endParaRPr>
          </a:p>
        </p:txBody>
      </p:sp>
      <p:sp>
        <p:nvSpPr>
          <p:cNvPr id="3" name="15 CuadroTexto"/>
          <p:cNvSpPr txBox="1">
            <a:spLocks noChangeArrowheads="1"/>
          </p:cNvSpPr>
          <p:nvPr/>
        </p:nvSpPr>
        <p:spPr bwMode="auto">
          <a:xfrm>
            <a:off x="247650" y="2760663"/>
            <a:ext cx="18954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s-PE" altLang="es-PE" sz="1100" dirty="0">
                <a:solidFill>
                  <a:srgbClr val="C00000"/>
                </a:solidFill>
                <a:latin typeface="Arial" panose="020B0604020202020204" pitchFamily="34" charset="0"/>
              </a:rPr>
              <a:t>Problema de Investigación</a:t>
            </a:r>
          </a:p>
          <a:p>
            <a:pPr eaLnBrk="1" hangingPunct="1">
              <a:spcBef>
                <a:spcPct val="0"/>
              </a:spcBef>
              <a:buFontTx/>
              <a:buAutoNum type="arabicPeriod"/>
            </a:pPr>
            <a:endParaRPr lang="es-PE" altLang="es-PE" sz="1100" dirty="0">
              <a:solidFill>
                <a:srgbClr val="C00000"/>
              </a:solidFill>
              <a:latin typeface="Arial" panose="020B0604020202020204" pitchFamily="34" charset="0"/>
            </a:endParaRPr>
          </a:p>
          <a:p>
            <a:pPr eaLnBrk="1" hangingPunct="1">
              <a:spcBef>
                <a:spcPct val="0"/>
              </a:spcBef>
              <a:buFontTx/>
              <a:buAutoNum type="arabicPeriod"/>
            </a:pPr>
            <a:r>
              <a:rPr lang="es-PE" altLang="es-PE" sz="1100" dirty="0">
                <a:solidFill>
                  <a:srgbClr val="C00000"/>
                </a:solidFill>
                <a:latin typeface="Arial" panose="020B0604020202020204" pitchFamily="34" charset="0"/>
              </a:rPr>
              <a:t>Fundamentación </a:t>
            </a:r>
            <a:r>
              <a:rPr lang="es-PE" altLang="es-PE" sz="1100" dirty="0" smtClean="0">
                <a:solidFill>
                  <a:srgbClr val="C00000"/>
                </a:solidFill>
                <a:latin typeface="Arial" panose="020B0604020202020204" pitchFamily="34" charset="0"/>
              </a:rPr>
              <a:t>Teórica</a:t>
            </a:r>
          </a:p>
          <a:p>
            <a:pPr eaLnBrk="1" hangingPunct="1">
              <a:spcBef>
                <a:spcPct val="0"/>
              </a:spcBef>
              <a:buFontTx/>
              <a:buAutoNum type="arabicPeriod"/>
            </a:pPr>
            <a:endParaRPr lang="es-PE" altLang="es-PE" sz="1100" u="sng" dirty="0" smtClean="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smtClean="0">
                <a:solidFill>
                  <a:srgbClr val="C00000"/>
                </a:solidFill>
                <a:latin typeface="Arial" panose="020B0604020202020204" pitchFamily="34" charset="0"/>
              </a:rPr>
              <a:t>Hipótesis</a:t>
            </a: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u="sng" dirty="0">
                <a:solidFill>
                  <a:srgbClr val="C00000"/>
                </a:solidFill>
                <a:latin typeface="Arial" panose="020B0604020202020204" pitchFamily="34" charset="0"/>
              </a:rPr>
              <a:t>Metodología</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Resultados y Discusión</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Conclusiones</a:t>
            </a:r>
          </a:p>
        </p:txBody>
      </p:sp>
      <p:sp>
        <p:nvSpPr>
          <p:cNvPr id="4" name="Rectángulo 14"/>
          <p:cNvSpPr/>
          <p:nvPr/>
        </p:nvSpPr>
        <p:spPr>
          <a:xfrm>
            <a:off x="2129997" y="1341347"/>
            <a:ext cx="9489190" cy="4247317"/>
          </a:xfrm>
          <a:prstGeom prst="rect">
            <a:avLst/>
          </a:prstGeom>
        </p:spPr>
        <p:txBody>
          <a:bodyPr wrap="square">
            <a:spAutoFit/>
          </a:bodyPr>
          <a:lstStyle/>
          <a:p>
            <a:pPr algn="just">
              <a:lnSpc>
                <a:spcPct val="150000"/>
              </a:lnSpc>
            </a:pPr>
            <a:r>
              <a:rPr lang="es-ES" sz="2000" b="1" dirty="0" smtClean="0">
                <a:latin typeface="Times New Roman" panose="02020603050405020304" pitchFamily="18" charset="0"/>
                <a:cs typeface="Times New Roman" panose="02020603050405020304" pitchFamily="18" charset="0"/>
              </a:rPr>
              <a:t>Delimitación del Universo</a:t>
            </a:r>
          </a:p>
          <a:p>
            <a:pPr marL="342900" indent="-342900" algn="just">
              <a:lnSpc>
                <a:spcPct val="150000"/>
              </a:lnSpc>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A</a:t>
            </a:r>
            <a:r>
              <a:rPr lang="es-ES" sz="2000" dirty="0" smtClean="0">
                <a:latin typeface="Times New Roman" panose="02020603050405020304" pitchFamily="18" charset="0"/>
                <a:cs typeface="Times New Roman" panose="02020603050405020304" pitchFamily="18" charset="0"/>
              </a:rPr>
              <a:t>nalizar </a:t>
            </a:r>
            <a:r>
              <a:rPr lang="es-ES" sz="2000" dirty="0">
                <a:latin typeface="Times New Roman" panose="02020603050405020304" pitchFamily="18" charset="0"/>
                <a:cs typeface="Times New Roman" panose="02020603050405020304" pitchFamily="18" charset="0"/>
              </a:rPr>
              <a:t>a un grupo poblacional con características muy específicas y difíciles de encontrar</a:t>
            </a:r>
            <a:r>
              <a:rPr lang="es-ES" sz="2000" dirty="0" smtClean="0">
                <a:latin typeface="Times New Roman" panose="02020603050405020304" pitchFamily="18" charset="0"/>
                <a:cs typeface="Times New Roman" panose="02020603050405020304" pitchFamily="18" charset="0"/>
              </a:rPr>
              <a:t>, </a:t>
            </a:r>
            <a:r>
              <a:rPr lang="es-ES" sz="2000" dirty="0">
                <a:latin typeface="Times New Roman" panose="02020603050405020304" pitchFamily="18" charset="0"/>
                <a:cs typeface="Times New Roman" panose="02020603050405020304" pitchFamily="18" charset="0"/>
              </a:rPr>
              <a:t>personas que han enfermado con la epidemia de Influenza </a:t>
            </a:r>
            <a:r>
              <a:rPr lang="es-ES" sz="2000" dirty="0" smtClean="0">
                <a:latin typeface="Times New Roman" panose="02020603050405020304" pitchFamily="18" charset="0"/>
                <a:cs typeface="Times New Roman" panose="02020603050405020304" pitchFamily="18" charset="0"/>
              </a:rPr>
              <a:t>A(H1N1). </a:t>
            </a:r>
            <a:r>
              <a:rPr lang="es-ES" sz="2000" dirty="0">
                <a:latin typeface="Times New Roman" panose="02020603050405020304" pitchFamily="18" charset="0"/>
                <a:cs typeface="Times New Roman" panose="02020603050405020304" pitchFamily="18" charset="0"/>
              </a:rPr>
              <a:t>De la totalidad de personas que presentaron esta condición de salud </a:t>
            </a:r>
            <a:r>
              <a:rPr lang="es-ES" sz="2000" dirty="0" smtClean="0">
                <a:latin typeface="Times New Roman" panose="02020603050405020304" pitchFamily="18" charset="0"/>
                <a:cs typeface="Times New Roman" panose="02020603050405020304" pitchFamily="18" charset="0"/>
              </a:rPr>
              <a:t>se analiza </a:t>
            </a:r>
            <a:r>
              <a:rPr lang="es-ES" sz="2000" dirty="0">
                <a:latin typeface="Times New Roman" panose="02020603050405020304" pitchFamily="18" charset="0"/>
                <a:cs typeface="Times New Roman" panose="02020603050405020304" pitchFamily="18" charset="0"/>
              </a:rPr>
              <a:t>únicamente a las personas que se encuentran </a:t>
            </a:r>
            <a:r>
              <a:rPr lang="es-ES" sz="2000" dirty="0" smtClean="0">
                <a:latin typeface="Times New Roman" panose="02020603050405020304" pitchFamily="18" charset="0"/>
                <a:cs typeface="Times New Roman" panose="02020603050405020304" pitchFamily="18" charset="0"/>
              </a:rPr>
              <a:t>en la población de estudio.</a:t>
            </a:r>
          </a:p>
          <a:p>
            <a:pPr algn="just">
              <a:lnSpc>
                <a:spcPct val="150000"/>
              </a:lnSpc>
            </a:pPr>
            <a:r>
              <a:rPr lang="es-ES" sz="2000" b="1" dirty="0" smtClean="0">
                <a:latin typeface="Times New Roman" panose="02020603050405020304" pitchFamily="18" charset="0"/>
                <a:cs typeface="Times New Roman" panose="02020603050405020304" pitchFamily="18" charset="0"/>
              </a:rPr>
              <a:t>Universo</a:t>
            </a:r>
          </a:p>
          <a:p>
            <a:pPr marL="342900" indent="-342900" algn="just">
              <a:lnSpc>
                <a:spcPct val="150000"/>
              </a:lnSpc>
              <a:buFont typeface="Arial" panose="020B0604020202020204" pitchFamily="34" charset="0"/>
              <a:buChar char="•"/>
            </a:pPr>
            <a:r>
              <a:rPr lang="es-ES" sz="2000" dirty="0" smtClean="0">
                <a:latin typeface="Times New Roman" panose="02020603050405020304" pitchFamily="18" charset="0"/>
                <a:cs typeface="Times New Roman" panose="02020603050405020304" pitchFamily="18" charset="0"/>
              </a:rPr>
              <a:t>Listado </a:t>
            </a:r>
            <a:r>
              <a:rPr lang="es-ES" sz="2000" dirty="0">
                <a:latin typeface="Times New Roman" panose="02020603050405020304" pitchFamily="18" charset="0"/>
                <a:cs typeface="Times New Roman" panose="02020603050405020304" pitchFamily="18" charset="0"/>
              </a:rPr>
              <a:t>de TODAS </a:t>
            </a:r>
            <a:r>
              <a:rPr lang="es-ES" sz="2000" dirty="0" smtClean="0">
                <a:latin typeface="Times New Roman" panose="02020603050405020304" pitchFamily="18" charset="0"/>
                <a:cs typeface="Times New Roman" panose="02020603050405020304" pitchFamily="18" charset="0"/>
              </a:rPr>
              <a:t>las personas del territorio ecuatoriano que hayan sido contagiadas por la epidemia de influenza </a:t>
            </a:r>
            <a:r>
              <a:rPr lang="es-ES" sz="2000" dirty="0">
                <a:latin typeface="Times New Roman" panose="02020603050405020304" pitchFamily="18" charset="0"/>
                <a:cs typeface="Times New Roman" panose="02020603050405020304" pitchFamily="18" charset="0"/>
              </a:rPr>
              <a:t>A(H1N1) </a:t>
            </a:r>
            <a:r>
              <a:rPr lang="es-ES" sz="2000" dirty="0" smtClean="0">
                <a:latin typeface="Times New Roman" panose="02020603050405020304" pitchFamily="18" charset="0"/>
                <a:cs typeface="Times New Roman" panose="02020603050405020304" pitchFamily="18" charset="0"/>
              </a:rPr>
              <a:t>en el periodo 2013 a 2017.</a:t>
            </a:r>
          </a:p>
          <a:p>
            <a:pPr algn="just">
              <a:lnSpc>
                <a:spcPct val="150000"/>
              </a:lnSpc>
            </a:pPr>
            <a:endParaRPr lang="es-ES" sz="2000" dirty="0">
              <a:latin typeface="Times New Roman" panose="02020603050405020304" pitchFamily="18" charset="0"/>
              <a:cs typeface="Times New Roman" panose="02020603050405020304" pitchFamily="18" charset="0"/>
            </a:endParaRPr>
          </a:p>
        </p:txBody>
      </p:sp>
      <p:pic>
        <p:nvPicPr>
          <p:cNvPr id="5"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63" y="247511"/>
            <a:ext cx="1219200" cy="101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322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247900" y="409575"/>
            <a:ext cx="4200525" cy="654050"/>
          </a:xfrm>
          <a:prstGeom prst="rect">
            <a:avLst/>
          </a:prstGeom>
          <a:noFill/>
        </p:spPr>
        <p:txBody>
          <a:bodyPr/>
          <a:lstStyle/>
          <a:p>
            <a:pPr marL="514350" indent="-514350" algn="ctr" eaLnBrk="1" fontAlgn="auto" hangingPunct="1">
              <a:spcAft>
                <a:spcPts val="0"/>
              </a:spcAft>
              <a:defRPr/>
            </a:pPr>
            <a:r>
              <a:rPr lang="es-PE" sz="4000" b="1" dirty="0" smtClean="0">
                <a:solidFill>
                  <a:srgbClr val="C00000"/>
                </a:solidFill>
                <a:latin typeface="Times New Roman" panose="02020603050405020304" pitchFamily="18" charset="0"/>
                <a:ea typeface="+mj-ea"/>
                <a:cs typeface="Times New Roman" panose="02020603050405020304" pitchFamily="18" charset="0"/>
              </a:rPr>
              <a:t>METODOLOGÍA</a:t>
            </a:r>
            <a:endParaRPr lang="es-PE" sz="4000" b="1" dirty="0">
              <a:solidFill>
                <a:srgbClr val="C00000"/>
              </a:solidFill>
              <a:latin typeface="Times New Roman" panose="02020603050405020304" pitchFamily="18" charset="0"/>
              <a:ea typeface="+mj-ea"/>
              <a:cs typeface="Times New Roman" panose="02020603050405020304" pitchFamily="18" charset="0"/>
            </a:endParaRPr>
          </a:p>
        </p:txBody>
      </p:sp>
      <p:sp>
        <p:nvSpPr>
          <p:cNvPr id="3" name="15 CuadroTexto"/>
          <p:cNvSpPr txBox="1">
            <a:spLocks noChangeArrowheads="1"/>
          </p:cNvSpPr>
          <p:nvPr/>
        </p:nvSpPr>
        <p:spPr bwMode="auto">
          <a:xfrm>
            <a:off x="247650" y="2760663"/>
            <a:ext cx="18954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s-PE" altLang="es-PE" sz="1100" dirty="0">
                <a:solidFill>
                  <a:srgbClr val="C00000"/>
                </a:solidFill>
                <a:latin typeface="Arial" panose="020B0604020202020204" pitchFamily="34" charset="0"/>
              </a:rPr>
              <a:t>Problema de Investigación</a:t>
            </a:r>
          </a:p>
          <a:p>
            <a:pPr eaLnBrk="1" hangingPunct="1">
              <a:spcBef>
                <a:spcPct val="0"/>
              </a:spcBef>
              <a:buFontTx/>
              <a:buAutoNum type="arabicPeriod"/>
            </a:pPr>
            <a:endParaRPr lang="es-PE" altLang="es-PE" sz="1100" dirty="0">
              <a:solidFill>
                <a:srgbClr val="C00000"/>
              </a:solidFill>
              <a:latin typeface="Arial" panose="020B0604020202020204" pitchFamily="34" charset="0"/>
            </a:endParaRPr>
          </a:p>
          <a:p>
            <a:pPr eaLnBrk="1" hangingPunct="1">
              <a:spcBef>
                <a:spcPct val="0"/>
              </a:spcBef>
              <a:buFontTx/>
              <a:buAutoNum type="arabicPeriod"/>
            </a:pPr>
            <a:r>
              <a:rPr lang="es-PE" altLang="es-PE" sz="1100" dirty="0">
                <a:solidFill>
                  <a:srgbClr val="C00000"/>
                </a:solidFill>
                <a:latin typeface="Arial" panose="020B0604020202020204" pitchFamily="34" charset="0"/>
              </a:rPr>
              <a:t>Fundamentación </a:t>
            </a:r>
            <a:r>
              <a:rPr lang="es-PE" altLang="es-PE" sz="1100" dirty="0" smtClean="0">
                <a:solidFill>
                  <a:srgbClr val="C00000"/>
                </a:solidFill>
                <a:latin typeface="Arial" panose="020B0604020202020204" pitchFamily="34" charset="0"/>
              </a:rPr>
              <a:t>Teórica</a:t>
            </a:r>
          </a:p>
          <a:p>
            <a:pPr eaLnBrk="1" hangingPunct="1">
              <a:spcBef>
                <a:spcPct val="0"/>
              </a:spcBef>
              <a:buFontTx/>
              <a:buAutoNum type="arabicPeriod"/>
            </a:pPr>
            <a:endParaRPr lang="es-PE" altLang="es-PE" sz="1100" u="sng" dirty="0" smtClean="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smtClean="0">
                <a:solidFill>
                  <a:srgbClr val="C00000"/>
                </a:solidFill>
                <a:latin typeface="Arial" panose="020B0604020202020204" pitchFamily="34" charset="0"/>
              </a:rPr>
              <a:t>Hipótesis</a:t>
            </a: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u="sng" dirty="0">
                <a:solidFill>
                  <a:srgbClr val="C00000"/>
                </a:solidFill>
                <a:latin typeface="Arial" panose="020B0604020202020204" pitchFamily="34" charset="0"/>
              </a:rPr>
              <a:t>Metodología</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Resultados y Discusión</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Conclusiones</a:t>
            </a:r>
          </a:p>
        </p:txBody>
      </p:sp>
      <p:sp>
        <p:nvSpPr>
          <p:cNvPr id="4" name="Rectángulo 14"/>
          <p:cNvSpPr/>
          <p:nvPr/>
        </p:nvSpPr>
        <p:spPr>
          <a:xfrm>
            <a:off x="2129996" y="1404411"/>
            <a:ext cx="9347301" cy="3785652"/>
          </a:xfrm>
          <a:prstGeom prst="rect">
            <a:avLst/>
          </a:prstGeom>
        </p:spPr>
        <p:txBody>
          <a:bodyPr wrap="square">
            <a:spAutoFit/>
          </a:bodyPr>
          <a:lstStyle/>
          <a:p>
            <a:pPr algn="just">
              <a:lnSpc>
                <a:spcPct val="150000"/>
              </a:lnSpc>
            </a:pPr>
            <a:r>
              <a:rPr lang="es-ES" sz="2000" b="1" dirty="0" smtClean="0">
                <a:latin typeface="Times New Roman" panose="02020603050405020304" pitchFamily="18" charset="0"/>
                <a:cs typeface="Times New Roman" panose="02020603050405020304" pitchFamily="18" charset="0"/>
              </a:rPr>
              <a:t>Muestra</a:t>
            </a:r>
          </a:p>
          <a:p>
            <a:pPr algn="just">
              <a:lnSpc>
                <a:spcPct val="150000"/>
              </a:lnSpc>
            </a:pPr>
            <a:r>
              <a:rPr lang="es-ES" sz="2000" dirty="0">
                <a:latin typeface="Times New Roman" pitchFamily="18" charset="0"/>
                <a:cs typeface="Times New Roman" pitchFamily="18" charset="0"/>
              </a:rPr>
              <a:t>P</a:t>
            </a:r>
            <a:r>
              <a:rPr lang="es-ES" sz="2000" dirty="0" smtClean="0">
                <a:latin typeface="Times New Roman" pitchFamily="18" charset="0"/>
                <a:cs typeface="Times New Roman" pitchFamily="18" charset="0"/>
              </a:rPr>
              <a:t>roceso </a:t>
            </a:r>
            <a:r>
              <a:rPr lang="es-ES" sz="2000" dirty="0">
                <a:latin typeface="Times New Roman" pitchFamily="18" charset="0"/>
                <a:cs typeface="Times New Roman" pitchFamily="18" charset="0"/>
              </a:rPr>
              <a:t>de selección de muestra mediante la técnica de muestreo No Probabilístico por </a:t>
            </a:r>
            <a:r>
              <a:rPr lang="es-ES" sz="2000" dirty="0" smtClean="0">
                <a:latin typeface="Times New Roman" pitchFamily="18" charset="0"/>
                <a:cs typeface="Times New Roman" pitchFamily="18" charset="0"/>
              </a:rPr>
              <a:t>Cuotas</a:t>
            </a:r>
            <a:r>
              <a:rPr lang="es-ES" sz="2000" dirty="0">
                <a:latin typeface="Times New Roman" pitchFamily="18" charset="0"/>
                <a:cs typeface="Times New Roman" pitchFamily="18" charset="0"/>
              </a:rPr>
              <a:t>;</a:t>
            </a:r>
            <a:r>
              <a:rPr lang="es-ES" sz="2000" dirty="0" smtClean="0">
                <a:latin typeface="Times New Roman" pitchFamily="18" charset="0"/>
                <a:cs typeface="Times New Roman" pitchFamily="18" charset="0"/>
              </a:rPr>
              <a:t> </a:t>
            </a:r>
            <a:r>
              <a:rPr lang="es-ES_tradnl" sz="2000" dirty="0">
                <a:latin typeface="Times New Roman" panose="02020603050405020304" pitchFamily="18" charset="0"/>
                <a:cs typeface="Times New Roman" panose="02020603050405020304" pitchFamily="18" charset="0"/>
              </a:rPr>
              <a:t>las personas que se requieren para esta investigación en </a:t>
            </a:r>
            <a:r>
              <a:rPr lang="es-ES_tradnl" sz="2000" dirty="0" smtClean="0">
                <a:latin typeface="Times New Roman" panose="02020603050405020304" pitchFamily="18" charset="0"/>
                <a:cs typeface="Times New Roman" panose="02020603050405020304" pitchFamily="18" charset="0"/>
              </a:rPr>
              <a:t>específico enfermaron </a:t>
            </a:r>
            <a:r>
              <a:rPr lang="es-ES_tradnl" sz="2000" dirty="0">
                <a:latin typeface="Times New Roman" panose="02020603050405020304" pitchFamily="18" charset="0"/>
                <a:cs typeface="Times New Roman" panose="02020603050405020304" pitchFamily="18" charset="0"/>
              </a:rPr>
              <a:t>con </a:t>
            </a:r>
            <a:r>
              <a:rPr lang="es-ES_tradnl" sz="2000" dirty="0" smtClean="0">
                <a:latin typeface="Times New Roman" panose="02020603050405020304" pitchFamily="18" charset="0"/>
                <a:cs typeface="Times New Roman" panose="02020603050405020304" pitchFamily="18" charset="0"/>
              </a:rPr>
              <a:t>la </a:t>
            </a:r>
            <a:r>
              <a:rPr lang="es-ES_tradnl" sz="2000" dirty="0">
                <a:latin typeface="Times New Roman" panose="02020603050405020304" pitchFamily="18" charset="0"/>
                <a:cs typeface="Times New Roman" panose="02020603050405020304" pitchFamily="18" charset="0"/>
              </a:rPr>
              <a:t>Influenza </a:t>
            </a:r>
            <a:r>
              <a:rPr lang="es-ES_tradnl" sz="2000" dirty="0" smtClean="0">
                <a:latin typeface="Times New Roman" panose="02020603050405020304" pitchFamily="18" charset="0"/>
                <a:cs typeface="Times New Roman" panose="02020603050405020304" pitchFamily="18" charset="0"/>
              </a:rPr>
              <a:t>A(H1N1</a:t>
            </a:r>
            <a:r>
              <a:rPr lang="es-ES_tradnl" sz="2000" dirty="0">
                <a:latin typeface="Times New Roman" panose="02020603050405020304" pitchFamily="18" charset="0"/>
                <a:cs typeface="Times New Roman" panose="02020603050405020304" pitchFamily="18" charset="0"/>
              </a:rPr>
              <a:t>), por tal motivo son seleccionados considerando las características que los hace representativos frente a toda la población.</a:t>
            </a:r>
            <a:endParaRPr lang="es-ES" sz="2000" dirty="0">
              <a:latin typeface="Times New Roman" pitchFamily="18" charset="0"/>
              <a:cs typeface="Times New Roman" pitchFamily="18" charset="0"/>
            </a:endParaRPr>
          </a:p>
          <a:p>
            <a:pPr algn="just">
              <a:lnSpc>
                <a:spcPct val="150000"/>
              </a:lnSpc>
            </a:pPr>
            <a:r>
              <a:rPr lang="es-ES" sz="2000" dirty="0" smtClean="0">
                <a:latin typeface="Times New Roman" pitchFamily="18" charset="0"/>
                <a:cs typeface="Times New Roman" pitchFamily="18" charset="0"/>
              </a:rPr>
              <a:t>Después </a:t>
            </a:r>
            <a:r>
              <a:rPr lang="es-ES" sz="2000" dirty="0">
                <a:latin typeface="Times New Roman" pitchFamily="18" charset="0"/>
                <a:cs typeface="Times New Roman" pitchFamily="18" charset="0"/>
              </a:rPr>
              <a:t>de analizar las condiciones que favorecen el uso de </a:t>
            </a:r>
            <a:r>
              <a:rPr lang="es-ES" sz="2000" dirty="0" smtClean="0">
                <a:latin typeface="Times New Roman" pitchFamily="18" charset="0"/>
                <a:cs typeface="Times New Roman" pitchFamily="18" charset="0"/>
              </a:rPr>
              <a:t>este </a:t>
            </a:r>
            <a:r>
              <a:rPr lang="es-ES" sz="2000" dirty="0">
                <a:latin typeface="Times New Roman" pitchFamily="18" charset="0"/>
                <a:cs typeface="Times New Roman" pitchFamily="18" charset="0"/>
              </a:rPr>
              <a:t>censo </a:t>
            </a:r>
            <a:r>
              <a:rPr lang="es-ES" sz="2000" dirty="0" smtClean="0">
                <a:latin typeface="Times New Roman" pitchFamily="18" charset="0"/>
                <a:cs typeface="Times New Roman" pitchFamily="18" charset="0"/>
              </a:rPr>
              <a:t>podemos aplicar encuestas y entrevistas enfocadas.</a:t>
            </a:r>
            <a:endParaRPr lang="es-ES" sz="2000" dirty="0"/>
          </a:p>
          <a:p>
            <a:pPr algn="just">
              <a:lnSpc>
                <a:spcPct val="150000"/>
              </a:lnSpc>
            </a:pPr>
            <a:endParaRPr lang="es-ES" sz="2000" dirty="0">
              <a:latin typeface="Times New Roman" panose="02020603050405020304" pitchFamily="18" charset="0"/>
              <a:cs typeface="Times New Roman" panose="02020603050405020304" pitchFamily="18" charset="0"/>
            </a:endParaRPr>
          </a:p>
        </p:txBody>
      </p:sp>
      <p:pic>
        <p:nvPicPr>
          <p:cNvPr id="5"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63" y="247511"/>
            <a:ext cx="1219200" cy="101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004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247900" y="409575"/>
            <a:ext cx="4200525" cy="654050"/>
          </a:xfrm>
          <a:prstGeom prst="rect">
            <a:avLst/>
          </a:prstGeom>
          <a:noFill/>
        </p:spPr>
        <p:txBody>
          <a:bodyPr/>
          <a:lstStyle/>
          <a:p>
            <a:pPr marL="514350" indent="-514350" algn="ctr" eaLnBrk="1" fontAlgn="auto" hangingPunct="1">
              <a:spcAft>
                <a:spcPts val="0"/>
              </a:spcAft>
              <a:defRPr/>
            </a:pPr>
            <a:r>
              <a:rPr lang="es-PE" sz="4000" b="1" dirty="0" smtClean="0">
                <a:solidFill>
                  <a:srgbClr val="C00000"/>
                </a:solidFill>
                <a:latin typeface="Times New Roman" panose="02020603050405020304" pitchFamily="18" charset="0"/>
                <a:ea typeface="+mj-ea"/>
                <a:cs typeface="Times New Roman" panose="02020603050405020304" pitchFamily="18" charset="0"/>
              </a:rPr>
              <a:t>METODOLOGÍA</a:t>
            </a:r>
            <a:endParaRPr lang="es-PE" sz="4000" b="1" dirty="0">
              <a:solidFill>
                <a:srgbClr val="C00000"/>
              </a:solidFill>
              <a:latin typeface="Times New Roman" panose="02020603050405020304" pitchFamily="18" charset="0"/>
              <a:ea typeface="+mj-ea"/>
              <a:cs typeface="Times New Roman" panose="02020603050405020304" pitchFamily="18" charset="0"/>
            </a:endParaRPr>
          </a:p>
        </p:txBody>
      </p:sp>
      <p:sp>
        <p:nvSpPr>
          <p:cNvPr id="3" name="15 CuadroTexto"/>
          <p:cNvSpPr txBox="1">
            <a:spLocks noChangeArrowheads="1"/>
          </p:cNvSpPr>
          <p:nvPr/>
        </p:nvSpPr>
        <p:spPr bwMode="auto">
          <a:xfrm>
            <a:off x="247650" y="2760663"/>
            <a:ext cx="18954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s-PE" altLang="es-PE" sz="1100" dirty="0">
                <a:solidFill>
                  <a:srgbClr val="C00000"/>
                </a:solidFill>
                <a:latin typeface="Arial" panose="020B0604020202020204" pitchFamily="34" charset="0"/>
              </a:rPr>
              <a:t>Problema de Investigación</a:t>
            </a:r>
          </a:p>
          <a:p>
            <a:pPr eaLnBrk="1" hangingPunct="1">
              <a:spcBef>
                <a:spcPct val="0"/>
              </a:spcBef>
              <a:buFontTx/>
              <a:buAutoNum type="arabicPeriod"/>
            </a:pPr>
            <a:endParaRPr lang="es-PE" altLang="es-PE" sz="1100" dirty="0">
              <a:solidFill>
                <a:srgbClr val="C00000"/>
              </a:solidFill>
              <a:latin typeface="Arial" panose="020B0604020202020204" pitchFamily="34" charset="0"/>
            </a:endParaRPr>
          </a:p>
          <a:p>
            <a:pPr eaLnBrk="1" hangingPunct="1">
              <a:spcBef>
                <a:spcPct val="0"/>
              </a:spcBef>
              <a:buFontTx/>
              <a:buAutoNum type="arabicPeriod"/>
            </a:pPr>
            <a:r>
              <a:rPr lang="es-PE" altLang="es-PE" sz="1100" dirty="0">
                <a:solidFill>
                  <a:srgbClr val="C00000"/>
                </a:solidFill>
                <a:latin typeface="Arial" panose="020B0604020202020204" pitchFamily="34" charset="0"/>
              </a:rPr>
              <a:t>Fundamentación </a:t>
            </a:r>
            <a:r>
              <a:rPr lang="es-PE" altLang="es-PE" sz="1100" dirty="0" smtClean="0">
                <a:solidFill>
                  <a:srgbClr val="C00000"/>
                </a:solidFill>
                <a:latin typeface="Arial" panose="020B0604020202020204" pitchFamily="34" charset="0"/>
              </a:rPr>
              <a:t>Teórica</a:t>
            </a:r>
          </a:p>
          <a:p>
            <a:pPr eaLnBrk="1" hangingPunct="1">
              <a:spcBef>
                <a:spcPct val="0"/>
              </a:spcBef>
              <a:buFontTx/>
              <a:buAutoNum type="arabicPeriod"/>
            </a:pPr>
            <a:endParaRPr lang="es-PE" altLang="es-PE" sz="1100" u="sng" dirty="0" smtClean="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smtClean="0">
                <a:solidFill>
                  <a:srgbClr val="C00000"/>
                </a:solidFill>
                <a:latin typeface="Arial" panose="020B0604020202020204" pitchFamily="34" charset="0"/>
              </a:rPr>
              <a:t>Hipótesis</a:t>
            </a: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u="sng" dirty="0">
                <a:solidFill>
                  <a:srgbClr val="C00000"/>
                </a:solidFill>
                <a:latin typeface="Arial" panose="020B0604020202020204" pitchFamily="34" charset="0"/>
              </a:rPr>
              <a:t>Metodología</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Resultados y Discusión</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Conclusiones</a:t>
            </a:r>
          </a:p>
        </p:txBody>
      </p:sp>
      <p:sp>
        <p:nvSpPr>
          <p:cNvPr id="4" name="Rectángulo 14"/>
          <p:cNvSpPr/>
          <p:nvPr/>
        </p:nvSpPr>
        <p:spPr>
          <a:xfrm>
            <a:off x="2129996" y="1063625"/>
            <a:ext cx="9458809" cy="1477328"/>
          </a:xfrm>
          <a:prstGeom prst="rect">
            <a:avLst/>
          </a:prstGeom>
        </p:spPr>
        <p:txBody>
          <a:bodyPr wrap="square">
            <a:spAutoFit/>
          </a:bodyPr>
          <a:lstStyle/>
          <a:p>
            <a:pPr algn="just">
              <a:lnSpc>
                <a:spcPct val="150000"/>
              </a:lnSpc>
            </a:pPr>
            <a:r>
              <a:rPr lang="es-ES" sz="2000" b="1" dirty="0" smtClean="0">
                <a:latin typeface="Times New Roman" panose="02020603050405020304" pitchFamily="18" charset="0"/>
                <a:cs typeface="Times New Roman" panose="02020603050405020304" pitchFamily="18" charset="0"/>
              </a:rPr>
              <a:t>Cálculo de la Muestra</a:t>
            </a:r>
          </a:p>
          <a:p>
            <a:r>
              <a:rPr lang="es-ES" sz="2000" dirty="0">
                <a:latin typeface="Times New Roman" panose="02020603050405020304" pitchFamily="18" charset="0"/>
                <a:cs typeface="Times New Roman" panose="02020603050405020304" pitchFamily="18" charset="0"/>
              </a:rPr>
              <a:t>Para el cálculo de la muestra </a:t>
            </a:r>
            <a:r>
              <a:rPr lang="es-ES" sz="2000" dirty="0" smtClean="0">
                <a:latin typeface="Times New Roman" panose="02020603050405020304" pitchFamily="18" charset="0"/>
                <a:cs typeface="Times New Roman" panose="02020603050405020304" pitchFamily="18" charset="0"/>
              </a:rPr>
              <a:t>se utiliza un censo total </a:t>
            </a:r>
            <a:r>
              <a:rPr lang="es-ES" sz="2000" dirty="0">
                <a:latin typeface="Times New Roman" panose="02020603050405020304" pitchFamily="18" charset="0"/>
                <a:cs typeface="Times New Roman" panose="02020603050405020304" pitchFamily="18" charset="0"/>
              </a:rPr>
              <a:t>de personas del territorio ecuatoriano que han </a:t>
            </a:r>
            <a:r>
              <a:rPr lang="es-ES_tradnl" sz="2000" dirty="0">
                <a:latin typeface="Times New Roman" panose="02020603050405020304" pitchFamily="18" charset="0"/>
                <a:cs typeface="Times New Roman" panose="02020603050405020304" pitchFamily="18" charset="0"/>
              </a:rPr>
              <a:t>enfermado con la epidemia de Influenza </a:t>
            </a:r>
            <a:r>
              <a:rPr lang="es-ES" sz="2000" dirty="0" smtClean="0">
                <a:latin typeface="Times New Roman" panose="02020603050405020304" pitchFamily="18" charset="0"/>
                <a:cs typeface="Times New Roman" panose="02020603050405020304" pitchFamily="18" charset="0"/>
              </a:rPr>
              <a:t>A(H1N1</a:t>
            </a:r>
            <a:r>
              <a:rPr lang="es-ES" sz="2000" dirty="0">
                <a:latin typeface="Times New Roman" panose="02020603050405020304" pitchFamily="18" charset="0"/>
                <a:cs typeface="Times New Roman" panose="02020603050405020304" pitchFamily="18" charset="0"/>
              </a:rPr>
              <a:t>) en el periodo comprendido del año 2013 al 2017.</a:t>
            </a: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2129994" y="2609347"/>
            <a:ext cx="6903645" cy="1991710"/>
          </a:xfrm>
          <a:prstGeom prst="rect">
            <a:avLst/>
          </a:prstGeom>
          <a:noFill/>
          <a:ln>
            <a:noFill/>
          </a:ln>
        </p:spPr>
      </p:pic>
      <p:pic>
        <p:nvPicPr>
          <p:cNvPr id="6" name="Picture 2" descr="F:\TESIS\graficos diapos\LOGO ESP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63" y="247511"/>
            <a:ext cx="1219200" cy="101287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3172" y="4731954"/>
            <a:ext cx="7095633"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9665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29000" y="917003"/>
            <a:ext cx="3771900" cy="701377"/>
          </a:xfrm>
        </p:spPr>
        <p:txBody>
          <a:bodyPr>
            <a:normAutofit fontScale="90000"/>
          </a:bodyPr>
          <a:lstStyle/>
          <a:p>
            <a:r>
              <a:rPr lang="es-ES" sz="3200" dirty="0">
                <a:solidFill>
                  <a:srgbClr val="C00000"/>
                </a:solidFill>
                <a:latin typeface="Times New Roman" pitchFamily="18" charset="0"/>
                <a:cs typeface="Times New Roman" pitchFamily="18" charset="0"/>
              </a:rPr>
              <a:t>1. </a:t>
            </a:r>
            <a:r>
              <a:rPr lang="es-ES" sz="3200" dirty="0">
                <a:latin typeface="Times New Roman" pitchFamily="18" charset="0"/>
                <a:cs typeface="Times New Roman" pitchFamily="18" charset="0"/>
              </a:rPr>
              <a:t>Análisis Univariado</a:t>
            </a:r>
          </a:p>
        </p:txBody>
      </p:sp>
      <p:sp>
        <p:nvSpPr>
          <p:cNvPr id="6" name="5 Rectángulo"/>
          <p:cNvSpPr/>
          <p:nvPr/>
        </p:nvSpPr>
        <p:spPr>
          <a:xfrm>
            <a:off x="1792877" y="1600200"/>
            <a:ext cx="9833065" cy="923330"/>
          </a:xfrm>
          <a:prstGeom prst="rect">
            <a:avLst/>
          </a:prstGeom>
        </p:spPr>
        <p:txBody>
          <a:bodyPr wrap="square">
            <a:spAutoFit/>
          </a:bodyPr>
          <a:lstStyle/>
          <a:p>
            <a:pPr algn="just">
              <a:lnSpc>
                <a:spcPct val="150000"/>
              </a:lnSpc>
            </a:pPr>
            <a:r>
              <a:rPr lang="es-ES_tradnl" dirty="0">
                <a:latin typeface="Times New Roman" panose="02020603050405020304" pitchFamily="18" charset="0"/>
                <a:ea typeface="Times New Roman" panose="02020603050405020304" pitchFamily="18" charset="0"/>
              </a:rPr>
              <a:t>Las personas entre edades de 4 a 6 años con un 52% representan el grupo con mayor contagios de la epidemia A (H1N1) seguidos por las personas de edades entre 7 y 9 años con un 30</a:t>
            </a:r>
            <a:r>
              <a:rPr lang="es-ES_tradnl" dirty="0" smtClean="0">
                <a:latin typeface="Times New Roman" panose="02020603050405020304" pitchFamily="18" charset="0"/>
                <a:ea typeface="Times New Roman" panose="02020603050405020304" pitchFamily="18" charset="0"/>
              </a:rPr>
              <a:t>%.</a:t>
            </a:r>
            <a:endParaRPr lang="es-ES" dirty="0"/>
          </a:p>
        </p:txBody>
      </p:sp>
      <p:sp>
        <p:nvSpPr>
          <p:cNvPr id="7" name="1 Título"/>
          <p:cNvSpPr txBox="1">
            <a:spLocks/>
          </p:cNvSpPr>
          <p:nvPr/>
        </p:nvSpPr>
        <p:spPr>
          <a:xfrm>
            <a:off x="2438401" y="355022"/>
            <a:ext cx="3953725" cy="6858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US" sz="3200" b="1" dirty="0">
                <a:solidFill>
                  <a:srgbClr val="C00000"/>
                </a:solidFill>
                <a:latin typeface="Times New Roman" pitchFamily="18" charset="0"/>
                <a:cs typeface="Times New Roman" pitchFamily="18" charset="0"/>
              </a:rPr>
              <a:t>RESULTADOS</a:t>
            </a:r>
          </a:p>
        </p:txBody>
      </p:sp>
      <p:pic>
        <p:nvPicPr>
          <p:cNvPr id="8"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73183"/>
            <a:ext cx="1317465" cy="1094509"/>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3333659" y="2523530"/>
            <a:ext cx="5524683" cy="4177844"/>
          </a:xfrm>
          <a:prstGeom prst="rect">
            <a:avLst/>
          </a:prstGeom>
          <a:noFill/>
          <a:ln>
            <a:noFill/>
          </a:ln>
        </p:spPr>
      </p:pic>
    </p:spTree>
    <p:extLst>
      <p:ext uri="{BB962C8B-B14F-4D97-AF65-F5344CB8AC3E}">
        <p14:creationId xmlns:p14="http://schemas.microsoft.com/office/powerpoint/2010/main" val="649460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5 CuadroTexto"/>
          <p:cNvSpPr txBox="1">
            <a:spLocks noChangeArrowheads="1"/>
          </p:cNvSpPr>
          <p:nvPr/>
        </p:nvSpPr>
        <p:spPr bwMode="auto">
          <a:xfrm>
            <a:off x="247650" y="2760663"/>
            <a:ext cx="1882346"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s-PE" altLang="es-PE" sz="1100" u="sng" dirty="0">
                <a:solidFill>
                  <a:srgbClr val="C00000"/>
                </a:solidFill>
                <a:latin typeface="Arial" panose="020B0604020202020204" pitchFamily="34" charset="0"/>
              </a:rPr>
              <a:t>Problema de Investigación</a:t>
            </a:r>
          </a:p>
          <a:p>
            <a:pPr eaLnBrk="1" hangingPunct="1">
              <a:spcBef>
                <a:spcPct val="0"/>
              </a:spcBef>
              <a:buFontTx/>
              <a:buAutoNum type="arabicPeriod"/>
            </a:pPr>
            <a:endParaRPr lang="es-PE" altLang="es-PE" sz="1100" dirty="0">
              <a:solidFill>
                <a:srgbClr val="C00000"/>
              </a:solidFill>
              <a:latin typeface="Arial" panose="020B0604020202020204" pitchFamily="34" charset="0"/>
            </a:endParaRPr>
          </a:p>
          <a:p>
            <a:pPr eaLnBrk="1" hangingPunct="1">
              <a:spcBef>
                <a:spcPct val="0"/>
              </a:spcBef>
              <a:buFontTx/>
              <a:buAutoNum type="arabicPeriod"/>
            </a:pPr>
            <a:r>
              <a:rPr lang="es-PE" altLang="es-PE" sz="1100" dirty="0">
                <a:solidFill>
                  <a:srgbClr val="C00000"/>
                </a:solidFill>
                <a:latin typeface="Arial" panose="020B0604020202020204" pitchFamily="34" charset="0"/>
              </a:rPr>
              <a:t>Fundamentación Teórica</a:t>
            </a:r>
          </a:p>
          <a:p>
            <a:pPr eaLnBrk="1" hangingPunct="1">
              <a:spcBef>
                <a:spcPct val="0"/>
              </a:spcBef>
              <a:buFontTx/>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Hipótesis </a:t>
            </a:r>
            <a:endParaRPr lang="es-PE" altLang="es-PE" sz="1100" dirty="0" smtClean="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endParaRPr lang="es-PE" altLang="es-PE" sz="1100" dirty="0" smtClean="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smtClean="0">
                <a:solidFill>
                  <a:srgbClr val="C00000"/>
                </a:solidFill>
                <a:latin typeface="Arial" panose="020B0604020202020204" pitchFamily="34" charset="0"/>
              </a:rPr>
              <a:t>Metodología</a:t>
            </a: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Resultados y Discusión</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Conclusiones</a:t>
            </a:r>
          </a:p>
        </p:txBody>
      </p:sp>
      <p:sp>
        <p:nvSpPr>
          <p:cNvPr id="3" name="1 Título"/>
          <p:cNvSpPr txBox="1">
            <a:spLocks/>
          </p:cNvSpPr>
          <p:nvPr/>
        </p:nvSpPr>
        <p:spPr>
          <a:xfrm>
            <a:off x="2247900" y="409575"/>
            <a:ext cx="8229600" cy="654050"/>
          </a:xfrm>
          <a:prstGeom prst="rect">
            <a:avLst/>
          </a:prstGeom>
          <a:noFill/>
        </p:spPr>
        <p:txBody>
          <a:bodyPr/>
          <a:lstStyle/>
          <a:p>
            <a:pPr marL="514350" indent="-514350" algn="ctr" eaLnBrk="1" fontAlgn="auto" hangingPunct="1">
              <a:spcAft>
                <a:spcPts val="0"/>
              </a:spcAft>
              <a:defRPr/>
            </a:pPr>
            <a:r>
              <a:rPr lang="es-PE" sz="4000" b="1" dirty="0" smtClean="0">
                <a:solidFill>
                  <a:srgbClr val="C00000"/>
                </a:solidFill>
                <a:latin typeface="Times New Roman" panose="02020603050405020304" pitchFamily="18" charset="0"/>
                <a:ea typeface="+mj-ea"/>
                <a:cs typeface="Times New Roman" panose="02020603050405020304" pitchFamily="18" charset="0"/>
              </a:rPr>
              <a:t>PROBLEMA DE INVESTIGACIÓN</a:t>
            </a:r>
            <a:endParaRPr lang="es-PE" sz="4000" b="1" dirty="0">
              <a:solidFill>
                <a:srgbClr val="C00000"/>
              </a:solidFill>
              <a:latin typeface="Times New Roman" panose="02020603050405020304" pitchFamily="18" charset="0"/>
              <a:ea typeface="+mj-ea"/>
              <a:cs typeface="Times New Roman" panose="02020603050405020304" pitchFamily="18" charset="0"/>
            </a:endParaRPr>
          </a:p>
        </p:txBody>
      </p:sp>
      <p:sp>
        <p:nvSpPr>
          <p:cNvPr id="4" name="Rectángulo 14"/>
          <p:cNvSpPr/>
          <p:nvPr/>
        </p:nvSpPr>
        <p:spPr>
          <a:xfrm>
            <a:off x="1857041" y="1406446"/>
            <a:ext cx="9593431" cy="5170646"/>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s-ES_tradnl" sz="2000" dirty="0">
                <a:latin typeface="Times New Roman" panose="02020603050405020304" pitchFamily="18" charset="0"/>
                <a:cs typeface="Times New Roman" panose="02020603050405020304" pitchFamily="18" charset="0"/>
              </a:rPr>
              <a:t>Esta investigación se realiza debido al incremento de pacientes enfermos con la </a:t>
            </a:r>
            <a:r>
              <a:rPr lang="es-ES_tradnl" sz="2000" dirty="0" smtClean="0">
                <a:latin typeface="Times New Roman" panose="02020603050405020304" pitchFamily="18" charset="0"/>
                <a:cs typeface="Times New Roman" panose="02020603050405020304" pitchFamily="18" charset="0"/>
              </a:rPr>
              <a:t>epidemia de </a:t>
            </a:r>
            <a:r>
              <a:rPr lang="es-ES_tradnl" sz="2000" dirty="0">
                <a:latin typeface="Times New Roman" panose="02020603050405020304" pitchFamily="18" charset="0"/>
                <a:cs typeface="Times New Roman" panose="02020603050405020304" pitchFamily="18" charset="0"/>
              </a:rPr>
              <a:t>Influenza A(H1N1) que pertenecen a los grupos identificados como vulnerables (niños de 0 a 6 años, adultos mayores de 65 años</a:t>
            </a:r>
            <a:r>
              <a:rPr lang="es-ES_tradnl" sz="2000" dirty="0" smtClean="0">
                <a:latin typeface="Times New Roman" panose="02020603050405020304" pitchFamily="18" charset="0"/>
                <a:cs typeface="Times New Roman" panose="02020603050405020304" pitchFamily="18" charset="0"/>
              </a:rPr>
              <a:t>); </a:t>
            </a:r>
            <a:r>
              <a:rPr lang="es-ES_tradnl" sz="2000" dirty="0">
                <a:latin typeface="Times New Roman" panose="02020603050405020304" pitchFamily="18" charset="0"/>
                <a:cs typeface="Times New Roman" panose="02020603050405020304" pitchFamily="18" charset="0"/>
              </a:rPr>
              <a:t>y a la evidente falta de un sistema de apoyo psicológico para pacientes que han contraído esta enfermedad.</a:t>
            </a:r>
            <a:endParaRPr lang="es-ES" sz="2000"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s-ES_tradnl" sz="2000" dirty="0">
                <a:latin typeface="Times New Roman" pitchFamily="18" charset="0"/>
                <a:cs typeface="Times New Roman" pitchFamily="18" charset="0"/>
              </a:rPr>
              <a:t>N</a:t>
            </a:r>
            <a:r>
              <a:rPr lang="es-ES_tradnl" sz="2000" dirty="0" smtClean="0">
                <a:latin typeface="Times New Roman" pitchFamily="18" charset="0"/>
                <a:cs typeface="Times New Roman" pitchFamily="18" charset="0"/>
              </a:rPr>
              <a:t>o </a:t>
            </a:r>
            <a:r>
              <a:rPr lang="es-ES_tradnl" sz="2000" dirty="0">
                <a:latin typeface="Times New Roman" pitchFamily="18" charset="0"/>
                <a:cs typeface="Times New Roman" pitchFamily="18" charset="0"/>
              </a:rPr>
              <a:t>existe ningún estudio referente al análisis del impacto psicosocial que se ocasiona en las personas que han contraído o han tenido familiares víctimas de esta enfermedad. </a:t>
            </a:r>
            <a:endParaRPr lang="es-ES_tradnl" sz="2000" dirty="0" smtClean="0">
              <a:latin typeface="Times New Roman" pitchFamily="18" charset="0"/>
              <a:cs typeface="Times New Roman" pitchFamily="18" charset="0"/>
            </a:endParaRPr>
          </a:p>
          <a:p>
            <a:pPr marL="285750" indent="-285750" algn="just">
              <a:lnSpc>
                <a:spcPct val="150000"/>
              </a:lnSpc>
              <a:buFont typeface="Arial" panose="020B0604020202020204" pitchFamily="34" charset="0"/>
              <a:buChar char="•"/>
            </a:pPr>
            <a:r>
              <a:rPr lang="es-ES_tradnl" sz="2000" dirty="0">
                <a:latin typeface="Times New Roman" pitchFamily="18" charset="0"/>
                <a:cs typeface="Times New Roman" pitchFamily="18" charset="0"/>
              </a:rPr>
              <a:t>Como aporte para la </a:t>
            </a:r>
            <a:r>
              <a:rPr lang="es-ES_tradnl" sz="2000" dirty="0" smtClean="0">
                <a:latin typeface="Times New Roman" pitchFamily="18" charset="0"/>
                <a:cs typeface="Times New Roman" pitchFamily="18" charset="0"/>
              </a:rPr>
              <a:t>sociedad </a:t>
            </a:r>
            <a:r>
              <a:rPr lang="es-ES_tradnl" sz="2000" dirty="0">
                <a:latin typeface="Times New Roman" pitchFamily="18" charset="0"/>
                <a:cs typeface="Times New Roman" pitchFamily="18" charset="0"/>
              </a:rPr>
              <a:t>y debido a que no existen datos sobre esta problemática, resulta </a:t>
            </a:r>
            <a:r>
              <a:rPr lang="es-ES_tradnl" sz="2000" dirty="0" smtClean="0">
                <a:latin typeface="Times New Roman" pitchFamily="18" charset="0"/>
                <a:cs typeface="Times New Roman" pitchFamily="18" charset="0"/>
              </a:rPr>
              <a:t>indispensable </a:t>
            </a:r>
            <a:r>
              <a:rPr lang="es-ES_tradnl" sz="2000" dirty="0">
                <a:latin typeface="Times New Roman" pitchFamily="18" charset="0"/>
                <a:cs typeface="Times New Roman" pitchFamily="18" charset="0"/>
              </a:rPr>
              <a:t>conocer cuáles son los efectos psicosociales que se ocasionan en los familiares y pacientes que han sido infectados por este virus, para proponer soluciones que ayuden a mejorar el estado mental de los mismos.</a:t>
            </a:r>
            <a:endParaRPr lang="es-ES" sz="2000" dirty="0">
              <a:latin typeface="Times New Roman" pitchFamily="18" charset="0"/>
              <a:cs typeface="Times New Roman" pitchFamily="18" charset="0"/>
            </a:endParaRPr>
          </a:p>
          <a:p>
            <a:pPr marL="285750" indent="-285750" algn="just">
              <a:lnSpc>
                <a:spcPct val="150000"/>
              </a:lnSpc>
              <a:buFont typeface="Arial" panose="020B0604020202020204" pitchFamily="34" charset="0"/>
              <a:buChar char="•"/>
            </a:pPr>
            <a:endParaRPr lang="es-CO" sz="2000" dirty="0">
              <a:latin typeface="Times New Roman" panose="02020603050405020304" pitchFamily="18" charset="0"/>
              <a:cs typeface="Times New Roman" panose="02020603050405020304" pitchFamily="18" charset="0"/>
            </a:endParaRPr>
          </a:p>
        </p:txBody>
      </p:sp>
      <p:pic>
        <p:nvPicPr>
          <p:cNvPr id="5"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63" y="247511"/>
            <a:ext cx="1219200" cy="101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398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29000" y="917003"/>
            <a:ext cx="3771900" cy="701377"/>
          </a:xfrm>
        </p:spPr>
        <p:txBody>
          <a:bodyPr>
            <a:normAutofit fontScale="90000"/>
          </a:bodyPr>
          <a:lstStyle/>
          <a:p>
            <a:r>
              <a:rPr lang="es-ES" sz="3200" dirty="0">
                <a:solidFill>
                  <a:srgbClr val="C00000"/>
                </a:solidFill>
                <a:latin typeface="Times New Roman" pitchFamily="18" charset="0"/>
                <a:cs typeface="Times New Roman" pitchFamily="18" charset="0"/>
              </a:rPr>
              <a:t>1. </a:t>
            </a:r>
            <a:r>
              <a:rPr lang="es-ES" sz="3200" dirty="0">
                <a:latin typeface="Times New Roman" pitchFamily="18" charset="0"/>
                <a:cs typeface="Times New Roman" pitchFamily="18" charset="0"/>
              </a:rPr>
              <a:t>Análisis Univariado</a:t>
            </a:r>
          </a:p>
        </p:txBody>
      </p:sp>
      <p:sp>
        <p:nvSpPr>
          <p:cNvPr id="6" name="5 Rectángulo"/>
          <p:cNvSpPr/>
          <p:nvPr/>
        </p:nvSpPr>
        <p:spPr>
          <a:xfrm>
            <a:off x="1792878" y="1600200"/>
            <a:ext cx="9730428" cy="923330"/>
          </a:xfrm>
          <a:prstGeom prst="rect">
            <a:avLst/>
          </a:prstGeom>
        </p:spPr>
        <p:txBody>
          <a:bodyPr wrap="square">
            <a:spAutoFit/>
          </a:bodyPr>
          <a:lstStyle/>
          <a:p>
            <a:pPr>
              <a:lnSpc>
                <a:spcPct val="150000"/>
              </a:lnSpc>
            </a:pPr>
            <a:r>
              <a:rPr lang="es-ES_tradnl" dirty="0">
                <a:latin typeface="Times New Roman" panose="02020603050405020304" pitchFamily="18" charset="0"/>
                <a:cs typeface="Times New Roman" panose="02020603050405020304" pitchFamily="18" charset="0"/>
              </a:rPr>
              <a:t>En el año 2016 se presentan la mayor cantidad de casos confirmados con un 54%, seguido del año 2013 con el 27%, los años 2015 y 2017 presentaron un 2% y 17% respectivamente</a:t>
            </a:r>
            <a:r>
              <a:rPr lang="es-ES_tradnl" dirty="0" smtClean="0">
                <a:latin typeface="Times New Roman" panose="02020603050405020304" pitchFamily="18" charset="0"/>
                <a:cs typeface="Times New Roman" panose="02020603050405020304" pitchFamily="18" charset="0"/>
              </a:rPr>
              <a:t>.</a:t>
            </a:r>
            <a:endParaRPr lang="es-ES" dirty="0">
              <a:latin typeface="Times New Roman" panose="02020603050405020304" pitchFamily="18" charset="0"/>
              <a:cs typeface="Times New Roman" panose="02020603050405020304" pitchFamily="18" charset="0"/>
            </a:endParaRPr>
          </a:p>
        </p:txBody>
      </p:sp>
      <p:sp>
        <p:nvSpPr>
          <p:cNvPr id="7" name="1 Título"/>
          <p:cNvSpPr txBox="1">
            <a:spLocks/>
          </p:cNvSpPr>
          <p:nvPr/>
        </p:nvSpPr>
        <p:spPr>
          <a:xfrm>
            <a:off x="2438401" y="355022"/>
            <a:ext cx="3953725" cy="6858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US" sz="3200" b="1" dirty="0">
                <a:solidFill>
                  <a:srgbClr val="C00000"/>
                </a:solidFill>
                <a:latin typeface="Times New Roman" pitchFamily="18" charset="0"/>
                <a:cs typeface="Times New Roman" pitchFamily="18" charset="0"/>
              </a:rPr>
              <a:t>RESULTADOS</a:t>
            </a:r>
          </a:p>
        </p:txBody>
      </p:sp>
      <p:pic>
        <p:nvPicPr>
          <p:cNvPr id="8"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73183"/>
            <a:ext cx="1317465" cy="1094509"/>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p:cNvPicPr/>
          <p:nvPr/>
        </p:nvPicPr>
        <p:blipFill>
          <a:blip r:embed="rId3">
            <a:extLst>
              <a:ext uri="{28A0092B-C50C-407E-A947-70E740481C1C}">
                <a14:useLocalDpi xmlns:a14="http://schemas.microsoft.com/office/drawing/2010/main" val="0"/>
              </a:ext>
            </a:extLst>
          </a:blip>
          <a:srcRect/>
          <a:stretch>
            <a:fillRect/>
          </a:stretch>
        </p:blipFill>
        <p:spPr bwMode="auto">
          <a:xfrm>
            <a:off x="3230880" y="2523530"/>
            <a:ext cx="5730240" cy="4315460"/>
          </a:xfrm>
          <a:prstGeom prst="rect">
            <a:avLst/>
          </a:prstGeom>
          <a:noFill/>
          <a:ln>
            <a:noFill/>
          </a:ln>
        </p:spPr>
      </p:pic>
    </p:spTree>
    <p:extLst>
      <p:ext uri="{BB962C8B-B14F-4D97-AF65-F5344CB8AC3E}">
        <p14:creationId xmlns:p14="http://schemas.microsoft.com/office/powerpoint/2010/main" val="1238085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29000" y="917003"/>
            <a:ext cx="4343400" cy="701377"/>
          </a:xfrm>
        </p:spPr>
        <p:txBody>
          <a:bodyPr>
            <a:noAutofit/>
          </a:bodyPr>
          <a:lstStyle/>
          <a:p>
            <a:r>
              <a:rPr lang="es-ES" sz="2800" dirty="0">
                <a:solidFill>
                  <a:srgbClr val="C00000"/>
                </a:solidFill>
                <a:latin typeface="Times New Roman" pitchFamily="18" charset="0"/>
                <a:cs typeface="Times New Roman" pitchFamily="18" charset="0"/>
              </a:rPr>
              <a:t>1. </a:t>
            </a:r>
            <a:r>
              <a:rPr lang="es-ES" sz="2800" dirty="0">
                <a:latin typeface="Times New Roman" pitchFamily="18" charset="0"/>
                <a:cs typeface="Times New Roman" pitchFamily="18" charset="0"/>
              </a:rPr>
              <a:t>Análisis Univariado</a:t>
            </a:r>
          </a:p>
        </p:txBody>
      </p:sp>
      <p:sp>
        <p:nvSpPr>
          <p:cNvPr id="6" name="5 Rectángulo"/>
          <p:cNvSpPr/>
          <p:nvPr/>
        </p:nvSpPr>
        <p:spPr>
          <a:xfrm>
            <a:off x="401217" y="1600200"/>
            <a:ext cx="10916816" cy="923330"/>
          </a:xfrm>
          <a:prstGeom prst="rect">
            <a:avLst/>
          </a:prstGeom>
        </p:spPr>
        <p:txBody>
          <a:bodyPr wrap="square">
            <a:spAutoFit/>
          </a:bodyPr>
          <a:lstStyle/>
          <a:p>
            <a:pPr>
              <a:lnSpc>
                <a:spcPct val="150000"/>
              </a:lnSpc>
            </a:pPr>
            <a:r>
              <a:rPr lang="es-ES_tradnl" dirty="0">
                <a:latin typeface="Times New Roman" panose="02020603050405020304" pitchFamily="18" charset="0"/>
                <a:cs typeface="Times New Roman" panose="02020603050405020304" pitchFamily="18" charset="0"/>
              </a:rPr>
              <a:t>El hospital que más casos ha atendido en el periodo del 2013 al 2017 ha sido el Hospital Carlos Andrade Marín con un 47%, seguido por el Hospital de niños Baca Ortiz </a:t>
            </a:r>
            <a:r>
              <a:rPr lang="es-ES_tradnl" dirty="0" smtClean="0">
                <a:latin typeface="Times New Roman" panose="02020603050405020304" pitchFamily="18" charset="0"/>
                <a:cs typeface="Times New Roman" panose="02020603050405020304" pitchFamily="18" charset="0"/>
              </a:rPr>
              <a:t> 23% y </a:t>
            </a:r>
            <a:r>
              <a:rPr lang="es-ES_tradnl" dirty="0">
                <a:latin typeface="Times New Roman" panose="02020603050405020304" pitchFamily="18" charset="0"/>
                <a:cs typeface="Times New Roman" panose="02020603050405020304" pitchFamily="18" charset="0"/>
              </a:rPr>
              <a:t>Hospital del Sur </a:t>
            </a:r>
            <a:r>
              <a:rPr lang="es-ES_tradnl" dirty="0" smtClean="0">
                <a:latin typeface="Times New Roman" panose="02020603050405020304" pitchFamily="18" charset="0"/>
                <a:cs typeface="Times New Roman" panose="02020603050405020304" pitchFamily="18" charset="0"/>
              </a:rPr>
              <a:t>Enrique Garcés con el </a:t>
            </a:r>
            <a:r>
              <a:rPr lang="es-ES_tradnl" dirty="0">
                <a:latin typeface="Times New Roman" panose="02020603050405020304" pitchFamily="18" charset="0"/>
                <a:cs typeface="Times New Roman" panose="02020603050405020304" pitchFamily="18" charset="0"/>
              </a:rPr>
              <a:t>16</a:t>
            </a:r>
            <a:r>
              <a:rPr lang="es-ES_tradnl" dirty="0" smtClean="0">
                <a:latin typeface="Times New Roman" panose="02020603050405020304" pitchFamily="18" charset="0"/>
                <a:cs typeface="Times New Roman" panose="02020603050405020304" pitchFamily="18" charset="0"/>
              </a:rPr>
              <a:t>%.</a:t>
            </a:r>
            <a:endParaRPr lang="es-ES" dirty="0">
              <a:latin typeface="Times New Roman" panose="02020603050405020304" pitchFamily="18" charset="0"/>
              <a:cs typeface="Times New Roman" panose="02020603050405020304" pitchFamily="18" charset="0"/>
            </a:endParaRPr>
          </a:p>
        </p:txBody>
      </p:sp>
      <p:sp>
        <p:nvSpPr>
          <p:cNvPr id="7" name="1 Título"/>
          <p:cNvSpPr txBox="1">
            <a:spLocks/>
          </p:cNvSpPr>
          <p:nvPr/>
        </p:nvSpPr>
        <p:spPr>
          <a:xfrm>
            <a:off x="2438401" y="355022"/>
            <a:ext cx="3953725" cy="6858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US" sz="3200" b="1" dirty="0">
                <a:solidFill>
                  <a:srgbClr val="C00000"/>
                </a:solidFill>
                <a:latin typeface="Times New Roman" pitchFamily="18" charset="0"/>
                <a:cs typeface="Times New Roman" pitchFamily="18" charset="0"/>
              </a:rPr>
              <a:t>RESULTADOS</a:t>
            </a:r>
          </a:p>
        </p:txBody>
      </p:sp>
      <p:pic>
        <p:nvPicPr>
          <p:cNvPr id="8"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73183"/>
            <a:ext cx="1317465" cy="1094509"/>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3395980" y="2523530"/>
            <a:ext cx="5400040" cy="4164420"/>
          </a:xfrm>
          <a:prstGeom prst="rect">
            <a:avLst/>
          </a:prstGeom>
          <a:noFill/>
          <a:ln>
            <a:noFill/>
          </a:ln>
        </p:spPr>
      </p:pic>
    </p:spTree>
    <p:extLst>
      <p:ext uri="{BB962C8B-B14F-4D97-AF65-F5344CB8AC3E}">
        <p14:creationId xmlns:p14="http://schemas.microsoft.com/office/powerpoint/2010/main" val="3805758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29000" y="917003"/>
            <a:ext cx="4343400" cy="701377"/>
          </a:xfrm>
        </p:spPr>
        <p:txBody>
          <a:bodyPr>
            <a:noAutofit/>
          </a:bodyPr>
          <a:lstStyle/>
          <a:p>
            <a:r>
              <a:rPr lang="es-ES" sz="2800" dirty="0">
                <a:solidFill>
                  <a:srgbClr val="C00000"/>
                </a:solidFill>
                <a:latin typeface="Times New Roman" pitchFamily="18" charset="0"/>
                <a:cs typeface="Times New Roman" pitchFamily="18" charset="0"/>
              </a:rPr>
              <a:t>1. </a:t>
            </a:r>
            <a:r>
              <a:rPr lang="es-ES" sz="2800" dirty="0">
                <a:latin typeface="Times New Roman" pitchFamily="18" charset="0"/>
                <a:cs typeface="Times New Roman" pitchFamily="18" charset="0"/>
              </a:rPr>
              <a:t>Análisis Univariado</a:t>
            </a:r>
          </a:p>
        </p:txBody>
      </p:sp>
      <p:sp>
        <p:nvSpPr>
          <p:cNvPr id="6" name="5 Rectángulo"/>
          <p:cNvSpPr/>
          <p:nvPr/>
        </p:nvSpPr>
        <p:spPr>
          <a:xfrm>
            <a:off x="391886" y="1362670"/>
            <a:ext cx="11159412" cy="873572"/>
          </a:xfrm>
          <a:prstGeom prst="rect">
            <a:avLst/>
          </a:prstGeom>
        </p:spPr>
        <p:txBody>
          <a:bodyPr wrap="square">
            <a:spAutoFit/>
          </a:bodyPr>
          <a:lstStyle/>
          <a:p>
            <a:pPr>
              <a:lnSpc>
                <a:spcPct val="150000"/>
              </a:lnSpc>
            </a:pPr>
            <a:r>
              <a:rPr lang="es-ES_tradnl" dirty="0">
                <a:latin typeface="Times New Roman" pitchFamily="18" charset="0"/>
                <a:cs typeface="Times New Roman" pitchFamily="18" charset="0"/>
              </a:rPr>
              <a:t>El medio de comunicación que mejor informa son los centros de salud con 23%, seguido por las unidades educativas con 18%. Existen otros medios de comunicación como la </a:t>
            </a:r>
            <a:r>
              <a:rPr lang="es-ES_tradnl" dirty="0" smtClean="0">
                <a:latin typeface="Times New Roman" pitchFamily="18" charset="0"/>
                <a:cs typeface="Times New Roman" pitchFamily="18" charset="0"/>
              </a:rPr>
              <a:t>televisión, </a:t>
            </a:r>
            <a:r>
              <a:rPr lang="es-ES_tradnl" dirty="0">
                <a:latin typeface="Times New Roman" pitchFamily="18" charset="0"/>
                <a:cs typeface="Times New Roman" pitchFamily="18" charset="0"/>
              </a:rPr>
              <a:t>folletos de gobierno que también son usados.</a:t>
            </a:r>
            <a:endParaRPr lang="es-ES" dirty="0">
              <a:latin typeface="Times New Roman" pitchFamily="18" charset="0"/>
              <a:cs typeface="Times New Roman" pitchFamily="18" charset="0"/>
            </a:endParaRPr>
          </a:p>
        </p:txBody>
      </p:sp>
      <p:sp>
        <p:nvSpPr>
          <p:cNvPr id="7" name="1 Título"/>
          <p:cNvSpPr txBox="1">
            <a:spLocks/>
          </p:cNvSpPr>
          <p:nvPr/>
        </p:nvSpPr>
        <p:spPr>
          <a:xfrm>
            <a:off x="2438401" y="355022"/>
            <a:ext cx="3953725" cy="6858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US" sz="3200" b="1" dirty="0">
                <a:solidFill>
                  <a:srgbClr val="C00000"/>
                </a:solidFill>
                <a:latin typeface="Times New Roman" pitchFamily="18" charset="0"/>
                <a:cs typeface="Times New Roman" pitchFamily="18" charset="0"/>
              </a:rPr>
              <a:t>RESULTADOS</a:t>
            </a:r>
          </a:p>
        </p:txBody>
      </p:sp>
      <p:pic>
        <p:nvPicPr>
          <p:cNvPr id="8"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73183"/>
            <a:ext cx="1317465" cy="1094509"/>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p:cNvPicPr/>
          <p:nvPr/>
        </p:nvPicPr>
        <p:blipFill>
          <a:blip r:embed="rId3">
            <a:extLst>
              <a:ext uri="{28A0092B-C50C-407E-A947-70E740481C1C}">
                <a14:useLocalDpi xmlns:a14="http://schemas.microsoft.com/office/drawing/2010/main" val="0"/>
              </a:ext>
            </a:extLst>
          </a:blip>
          <a:srcRect/>
          <a:stretch>
            <a:fillRect/>
          </a:stretch>
        </p:blipFill>
        <p:spPr bwMode="auto">
          <a:xfrm>
            <a:off x="3385441" y="2286000"/>
            <a:ext cx="5421118" cy="4339778"/>
          </a:xfrm>
          <a:prstGeom prst="rect">
            <a:avLst/>
          </a:prstGeom>
          <a:noFill/>
          <a:ln>
            <a:noFill/>
          </a:ln>
        </p:spPr>
      </p:pic>
    </p:spTree>
    <p:extLst>
      <p:ext uri="{BB962C8B-B14F-4D97-AF65-F5344CB8AC3E}">
        <p14:creationId xmlns:p14="http://schemas.microsoft.com/office/powerpoint/2010/main" val="3367145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29000" y="917003"/>
            <a:ext cx="4343400" cy="701377"/>
          </a:xfrm>
        </p:spPr>
        <p:txBody>
          <a:bodyPr>
            <a:noAutofit/>
          </a:bodyPr>
          <a:lstStyle/>
          <a:p>
            <a:r>
              <a:rPr lang="es-ES" sz="2800" dirty="0">
                <a:solidFill>
                  <a:srgbClr val="C00000"/>
                </a:solidFill>
                <a:latin typeface="Times New Roman" pitchFamily="18" charset="0"/>
                <a:cs typeface="Times New Roman" pitchFamily="18" charset="0"/>
              </a:rPr>
              <a:t>1. </a:t>
            </a:r>
            <a:r>
              <a:rPr lang="es-ES" sz="2800" dirty="0">
                <a:latin typeface="Times New Roman" pitchFamily="18" charset="0"/>
                <a:cs typeface="Times New Roman" pitchFamily="18" charset="0"/>
              </a:rPr>
              <a:t>Análisis Univariado</a:t>
            </a:r>
          </a:p>
        </p:txBody>
      </p:sp>
      <p:sp>
        <p:nvSpPr>
          <p:cNvPr id="6" name="5 Rectángulo"/>
          <p:cNvSpPr/>
          <p:nvPr/>
        </p:nvSpPr>
        <p:spPr>
          <a:xfrm>
            <a:off x="205273" y="1362670"/>
            <a:ext cx="11252719" cy="923330"/>
          </a:xfrm>
          <a:prstGeom prst="rect">
            <a:avLst/>
          </a:prstGeom>
        </p:spPr>
        <p:txBody>
          <a:bodyPr wrap="square">
            <a:spAutoFit/>
          </a:bodyPr>
          <a:lstStyle/>
          <a:p>
            <a:pPr algn="just">
              <a:lnSpc>
                <a:spcPct val="150000"/>
              </a:lnSpc>
            </a:pPr>
            <a:r>
              <a:rPr lang="es-ES_tradnl" dirty="0">
                <a:latin typeface="Times New Roman" panose="02020603050405020304" pitchFamily="18" charset="0"/>
                <a:cs typeface="Times New Roman" panose="02020603050405020304" pitchFamily="18" charset="0"/>
              </a:rPr>
              <a:t>L</a:t>
            </a:r>
            <a:r>
              <a:rPr lang="es-ES_tradnl" dirty="0" smtClean="0">
                <a:latin typeface="Times New Roman" panose="02020603050405020304" pitchFamily="18" charset="0"/>
                <a:cs typeface="Times New Roman" panose="02020603050405020304" pitchFamily="18" charset="0"/>
              </a:rPr>
              <a:t>os </a:t>
            </a:r>
            <a:r>
              <a:rPr lang="es-ES_tradnl" dirty="0">
                <a:latin typeface="Times New Roman" panose="02020603050405020304" pitchFamily="18" charset="0"/>
                <a:cs typeface="Times New Roman" panose="02020603050405020304" pitchFamily="18" charset="0"/>
              </a:rPr>
              <a:t>trastornos presentes en las personas que enfermaron con la epidemia de Influenza </a:t>
            </a:r>
            <a:r>
              <a:rPr lang="es-ES_tradnl" dirty="0" smtClean="0">
                <a:latin typeface="Times New Roman" panose="02020603050405020304" pitchFamily="18" charset="0"/>
                <a:cs typeface="Times New Roman" panose="02020603050405020304" pitchFamily="18" charset="0"/>
              </a:rPr>
              <a:t>A(H1N1) son: </a:t>
            </a:r>
            <a:r>
              <a:rPr lang="es-ES_tradnl" dirty="0">
                <a:latin typeface="Times New Roman" panose="02020603050405020304" pitchFamily="18" charset="0"/>
                <a:cs typeface="Times New Roman" panose="02020603050405020304" pitchFamily="18" charset="0"/>
              </a:rPr>
              <a:t>miedo a ir a la escuela </a:t>
            </a:r>
            <a:r>
              <a:rPr lang="es-ES_tradnl" dirty="0" smtClean="0">
                <a:latin typeface="Times New Roman" panose="02020603050405020304" pitchFamily="18" charset="0"/>
                <a:cs typeface="Times New Roman" panose="02020603050405020304" pitchFamily="18" charset="0"/>
              </a:rPr>
              <a:t>27% y </a:t>
            </a:r>
            <a:r>
              <a:rPr lang="es-ES_tradnl" dirty="0">
                <a:latin typeface="Times New Roman" panose="02020603050405020304" pitchFamily="18" charset="0"/>
                <a:cs typeface="Times New Roman" panose="02020603050405020304" pitchFamily="18" charset="0"/>
              </a:rPr>
              <a:t>miedo al </a:t>
            </a:r>
            <a:r>
              <a:rPr lang="es-ES_tradnl" dirty="0" smtClean="0">
                <a:latin typeface="Times New Roman" panose="02020603050405020304" pitchFamily="18" charset="0"/>
                <a:cs typeface="Times New Roman" panose="02020603050405020304" pitchFamily="18" charset="0"/>
              </a:rPr>
              <a:t>bullying</a:t>
            </a:r>
            <a:r>
              <a:rPr lang="es-ES_tradnl" dirty="0">
                <a:latin typeface="Times New Roman" panose="02020603050405020304" pitchFamily="18" charset="0"/>
                <a:cs typeface="Times New Roman" panose="02020603050405020304" pitchFamily="18" charset="0"/>
              </a:rPr>
              <a:t> </a:t>
            </a:r>
            <a:r>
              <a:rPr lang="es-ES_tradnl" dirty="0" smtClean="0">
                <a:latin typeface="Times New Roman" panose="02020603050405020304" pitchFamily="18" charset="0"/>
                <a:cs typeface="Times New Roman" panose="02020603050405020304" pitchFamily="18" charset="0"/>
              </a:rPr>
              <a:t>25%. </a:t>
            </a:r>
            <a:endParaRPr lang="es-ES" dirty="0">
              <a:latin typeface="Times New Roman" panose="02020603050405020304" pitchFamily="18" charset="0"/>
              <a:cs typeface="Times New Roman" panose="02020603050405020304" pitchFamily="18" charset="0"/>
            </a:endParaRPr>
          </a:p>
        </p:txBody>
      </p:sp>
      <p:sp>
        <p:nvSpPr>
          <p:cNvPr id="7" name="1 Título"/>
          <p:cNvSpPr txBox="1">
            <a:spLocks/>
          </p:cNvSpPr>
          <p:nvPr/>
        </p:nvSpPr>
        <p:spPr>
          <a:xfrm>
            <a:off x="2438401" y="355022"/>
            <a:ext cx="3953725" cy="6858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US" sz="3200" b="1" dirty="0">
                <a:solidFill>
                  <a:srgbClr val="C00000"/>
                </a:solidFill>
                <a:latin typeface="Times New Roman" pitchFamily="18" charset="0"/>
                <a:cs typeface="Times New Roman" pitchFamily="18" charset="0"/>
              </a:rPr>
              <a:t>RESULTADOS</a:t>
            </a:r>
          </a:p>
        </p:txBody>
      </p:sp>
      <p:pic>
        <p:nvPicPr>
          <p:cNvPr id="8"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73183"/>
            <a:ext cx="1317465" cy="109450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p:nvPr/>
        </p:nvPicPr>
        <p:blipFill>
          <a:blip r:embed="rId3">
            <a:extLst>
              <a:ext uri="{28A0092B-C50C-407E-A947-70E740481C1C}">
                <a14:useLocalDpi xmlns:a14="http://schemas.microsoft.com/office/drawing/2010/main" val="0"/>
              </a:ext>
            </a:extLst>
          </a:blip>
          <a:srcRect/>
          <a:stretch>
            <a:fillRect/>
          </a:stretch>
        </p:blipFill>
        <p:spPr bwMode="auto">
          <a:xfrm>
            <a:off x="3298385" y="2521491"/>
            <a:ext cx="5576570" cy="4262755"/>
          </a:xfrm>
          <a:prstGeom prst="rect">
            <a:avLst/>
          </a:prstGeom>
          <a:noFill/>
          <a:ln>
            <a:noFill/>
          </a:ln>
        </p:spPr>
      </p:pic>
    </p:spTree>
    <p:extLst>
      <p:ext uri="{BB962C8B-B14F-4D97-AF65-F5344CB8AC3E}">
        <p14:creationId xmlns:p14="http://schemas.microsoft.com/office/powerpoint/2010/main" val="39742031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29000" y="917003"/>
            <a:ext cx="4343400" cy="701377"/>
          </a:xfrm>
        </p:spPr>
        <p:txBody>
          <a:bodyPr>
            <a:noAutofit/>
          </a:bodyPr>
          <a:lstStyle/>
          <a:p>
            <a:r>
              <a:rPr lang="es-ES" sz="2800" dirty="0">
                <a:solidFill>
                  <a:srgbClr val="C00000"/>
                </a:solidFill>
                <a:latin typeface="Times New Roman" pitchFamily="18" charset="0"/>
                <a:cs typeface="Times New Roman" pitchFamily="18" charset="0"/>
              </a:rPr>
              <a:t>1. </a:t>
            </a:r>
            <a:r>
              <a:rPr lang="es-ES" sz="2800" dirty="0">
                <a:latin typeface="Times New Roman" pitchFamily="18" charset="0"/>
                <a:cs typeface="Times New Roman" pitchFamily="18" charset="0"/>
              </a:rPr>
              <a:t>Análisis Univariado</a:t>
            </a:r>
          </a:p>
        </p:txBody>
      </p:sp>
      <p:sp>
        <p:nvSpPr>
          <p:cNvPr id="6" name="5 Rectángulo"/>
          <p:cNvSpPr/>
          <p:nvPr/>
        </p:nvSpPr>
        <p:spPr>
          <a:xfrm>
            <a:off x="233265" y="1362671"/>
            <a:ext cx="11280711" cy="923330"/>
          </a:xfrm>
          <a:prstGeom prst="rect">
            <a:avLst/>
          </a:prstGeom>
        </p:spPr>
        <p:txBody>
          <a:bodyPr wrap="square">
            <a:spAutoFit/>
          </a:bodyPr>
          <a:lstStyle/>
          <a:p>
            <a:pPr>
              <a:lnSpc>
                <a:spcPct val="150000"/>
              </a:lnSpc>
            </a:pPr>
            <a:r>
              <a:rPr lang="es-ES_tradnl" dirty="0">
                <a:latin typeface="Times New Roman" pitchFamily="18" charset="0"/>
                <a:cs typeface="Times New Roman" pitchFamily="18" charset="0"/>
              </a:rPr>
              <a:t>La falta de sueño con el 23</a:t>
            </a:r>
            <a:r>
              <a:rPr lang="es-ES_tradnl" dirty="0" smtClean="0">
                <a:latin typeface="Times New Roman" pitchFamily="18" charset="0"/>
                <a:cs typeface="Times New Roman" pitchFamily="18" charset="0"/>
              </a:rPr>
              <a:t>%, </a:t>
            </a:r>
            <a:r>
              <a:rPr lang="es-ES_tradnl" dirty="0">
                <a:latin typeface="Times New Roman" pitchFamily="18" charset="0"/>
                <a:cs typeface="Times New Roman" pitchFamily="18" charset="0"/>
              </a:rPr>
              <a:t>la ira con el </a:t>
            </a:r>
            <a:r>
              <a:rPr lang="es-ES_tradnl" dirty="0" smtClean="0">
                <a:latin typeface="Times New Roman" pitchFamily="18" charset="0"/>
                <a:cs typeface="Times New Roman" pitchFamily="18" charset="0"/>
              </a:rPr>
              <a:t> </a:t>
            </a:r>
            <a:r>
              <a:rPr lang="es-ES_tradnl" dirty="0">
                <a:latin typeface="Times New Roman" pitchFamily="18" charset="0"/>
                <a:cs typeface="Times New Roman" pitchFamily="18" charset="0"/>
              </a:rPr>
              <a:t>20</a:t>
            </a:r>
            <a:r>
              <a:rPr lang="es-ES_tradnl" dirty="0" smtClean="0">
                <a:latin typeface="Times New Roman" pitchFamily="18" charset="0"/>
                <a:cs typeface="Times New Roman" pitchFamily="18" charset="0"/>
              </a:rPr>
              <a:t>%, </a:t>
            </a:r>
            <a:r>
              <a:rPr lang="es-ES_tradnl" dirty="0">
                <a:latin typeface="Times New Roman" pitchFamily="18" charset="0"/>
                <a:cs typeface="Times New Roman" pitchFamily="18" charset="0"/>
              </a:rPr>
              <a:t>seguidos por la falta de apetito </a:t>
            </a:r>
            <a:r>
              <a:rPr lang="es-ES_tradnl" dirty="0" smtClean="0">
                <a:latin typeface="Times New Roman" pitchFamily="18" charset="0"/>
                <a:cs typeface="Times New Roman" pitchFamily="18" charset="0"/>
              </a:rPr>
              <a:t>con el  </a:t>
            </a:r>
            <a:r>
              <a:rPr lang="es-ES_tradnl" dirty="0">
                <a:latin typeface="Times New Roman" pitchFamily="18" charset="0"/>
                <a:cs typeface="Times New Roman" pitchFamily="18" charset="0"/>
              </a:rPr>
              <a:t>16</a:t>
            </a:r>
            <a:r>
              <a:rPr lang="es-ES_tradnl" dirty="0" smtClean="0">
                <a:latin typeface="Times New Roman" pitchFamily="18" charset="0"/>
                <a:cs typeface="Times New Roman" pitchFamily="18" charset="0"/>
              </a:rPr>
              <a:t>% son </a:t>
            </a:r>
            <a:r>
              <a:rPr lang="es-ES_tradnl" dirty="0">
                <a:latin typeface="Times New Roman" pitchFamily="18" charset="0"/>
                <a:cs typeface="Times New Roman" pitchFamily="18" charset="0"/>
              </a:rPr>
              <a:t>los trastornos que más afectaron a las personas que enfermaron con la epidemia de Influenza </a:t>
            </a:r>
            <a:r>
              <a:rPr lang="es-ES_tradnl" dirty="0" smtClean="0">
                <a:latin typeface="Times New Roman" pitchFamily="18" charset="0"/>
                <a:cs typeface="Times New Roman" pitchFamily="18" charset="0"/>
              </a:rPr>
              <a:t>A(H1N1).</a:t>
            </a:r>
            <a:endParaRPr lang="es-ES" dirty="0">
              <a:latin typeface="Times New Roman" panose="02020603050405020304" pitchFamily="18" charset="0"/>
              <a:cs typeface="Times New Roman" panose="02020603050405020304" pitchFamily="18" charset="0"/>
            </a:endParaRPr>
          </a:p>
        </p:txBody>
      </p:sp>
      <p:sp>
        <p:nvSpPr>
          <p:cNvPr id="7" name="1 Título"/>
          <p:cNvSpPr txBox="1">
            <a:spLocks/>
          </p:cNvSpPr>
          <p:nvPr/>
        </p:nvSpPr>
        <p:spPr>
          <a:xfrm>
            <a:off x="2438401" y="355022"/>
            <a:ext cx="3953725" cy="6858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US" sz="3200" b="1" dirty="0">
                <a:solidFill>
                  <a:srgbClr val="C00000"/>
                </a:solidFill>
                <a:latin typeface="Times New Roman" pitchFamily="18" charset="0"/>
                <a:cs typeface="Times New Roman" pitchFamily="18" charset="0"/>
              </a:rPr>
              <a:t>RESULTADOS</a:t>
            </a:r>
          </a:p>
        </p:txBody>
      </p:sp>
      <p:pic>
        <p:nvPicPr>
          <p:cNvPr id="8"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73183"/>
            <a:ext cx="1317465" cy="1094509"/>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p:cNvPicPr/>
          <p:nvPr/>
        </p:nvPicPr>
        <p:blipFill>
          <a:blip r:embed="rId3">
            <a:extLst>
              <a:ext uri="{28A0092B-C50C-407E-A947-70E740481C1C}">
                <a14:useLocalDpi xmlns:a14="http://schemas.microsoft.com/office/drawing/2010/main" val="0"/>
              </a:ext>
            </a:extLst>
          </a:blip>
          <a:srcRect/>
          <a:stretch>
            <a:fillRect/>
          </a:stretch>
        </p:blipFill>
        <p:spPr bwMode="auto">
          <a:xfrm>
            <a:off x="3230880" y="2270760"/>
            <a:ext cx="5730240" cy="4587240"/>
          </a:xfrm>
          <a:prstGeom prst="rect">
            <a:avLst/>
          </a:prstGeom>
          <a:noFill/>
          <a:ln>
            <a:noFill/>
          </a:ln>
        </p:spPr>
      </p:pic>
    </p:spTree>
    <p:extLst>
      <p:ext uri="{BB962C8B-B14F-4D97-AF65-F5344CB8AC3E}">
        <p14:creationId xmlns:p14="http://schemas.microsoft.com/office/powerpoint/2010/main" val="316830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41178" y="750628"/>
            <a:ext cx="3771900" cy="701377"/>
          </a:xfrm>
        </p:spPr>
        <p:txBody>
          <a:bodyPr>
            <a:normAutofit/>
          </a:bodyPr>
          <a:lstStyle/>
          <a:p>
            <a:r>
              <a:rPr lang="es-ES" sz="3200" dirty="0">
                <a:solidFill>
                  <a:srgbClr val="C00000"/>
                </a:solidFill>
                <a:latin typeface="Times New Roman" pitchFamily="18" charset="0"/>
                <a:cs typeface="Times New Roman" pitchFamily="18" charset="0"/>
              </a:rPr>
              <a:t>2. </a:t>
            </a:r>
            <a:r>
              <a:rPr lang="es-ES" sz="3200" dirty="0">
                <a:latin typeface="Times New Roman" pitchFamily="18" charset="0"/>
                <a:cs typeface="Times New Roman" pitchFamily="18" charset="0"/>
              </a:rPr>
              <a:t>Análisis Bivariado</a:t>
            </a:r>
          </a:p>
        </p:txBody>
      </p:sp>
      <p:sp>
        <p:nvSpPr>
          <p:cNvPr id="6" name="5 Rectángulo"/>
          <p:cNvSpPr/>
          <p:nvPr/>
        </p:nvSpPr>
        <p:spPr>
          <a:xfrm>
            <a:off x="1524001" y="1267692"/>
            <a:ext cx="8189322" cy="646331"/>
          </a:xfrm>
          <a:prstGeom prst="rect">
            <a:avLst/>
          </a:prstGeom>
        </p:spPr>
        <p:txBody>
          <a:bodyPr wrap="square">
            <a:spAutoFit/>
          </a:bodyPr>
          <a:lstStyle/>
          <a:p>
            <a:r>
              <a:rPr lang="es-ES" b="1" dirty="0" smtClean="0">
                <a:latin typeface="Times New Roman" pitchFamily="18" charset="0"/>
                <a:cs typeface="Times New Roman" pitchFamily="18" charset="0"/>
              </a:rPr>
              <a:t>Tabla 1</a:t>
            </a:r>
            <a:endParaRPr lang="es-ES" b="1" dirty="0">
              <a:latin typeface="Times New Roman" pitchFamily="18" charset="0"/>
              <a:cs typeface="Times New Roman" pitchFamily="18" charset="0"/>
            </a:endParaRPr>
          </a:p>
          <a:p>
            <a:r>
              <a:rPr lang="es-ES" b="1" dirty="0">
                <a:latin typeface="Times New Roman" pitchFamily="18" charset="0"/>
                <a:cs typeface="Times New Roman" pitchFamily="18" charset="0"/>
              </a:rPr>
              <a:t>Rechazo pacientes vs Consecuencias rechazo</a:t>
            </a:r>
            <a:endParaRPr lang="es-ES" dirty="0">
              <a:latin typeface="Times New Roman" pitchFamily="18" charset="0"/>
              <a:cs typeface="Times New Roman" pitchFamily="18" charset="0"/>
            </a:endParaRPr>
          </a:p>
        </p:txBody>
      </p:sp>
      <p:sp>
        <p:nvSpPr>
          <p:cNvPr id="7" name="1 Título"/>
          <p:cNvSpPr txBox="1">
            <a:spLocks/>
          </p:cNvSpPr>
          <p:nvPr/>
        </p:nvSpPr>
        <p:spPr>
          <a:xfrm>
            <a:off x="2438401" y="196087"/>
            <a:ext cx="3953725" cy="6858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US" sz="3200" b="1" dirty="0">
                <a:solidFill>
                  <a:srgbClr val="C00000"/>
                </a:solidFill>
                <a:latin typeface="Times New Roman" pitchFamily="18" charset="0"/>
                <a:cs typeface="Times New Roman" pitchFamily="18" charset="0"/>
              </a:rPr>
              <a:t>RESULTADOS</a:t>
            </a:r>
          </a:p>
        </p:txBody>
      </p:sp>
      <p:pic>
        <p:nvPicPr>
          <p:cNvPr id="8"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73183"/>
            <a:ext cx="1317465" cy="1094509"/>
          </a:xfrm>
          <a:prstGeom prst="rect">
            <a:avLst/>
          </a:prstGeom>
          <a:noFill/>
          <a:extLst>
            <a:ext uri="{909E8E84-426E-40DD-AFC4-6F175D3DCCD1}">
              <a14:hiddenFill xmlns:a14="http://schemas.microsoft.com/office/drawing/2010/main">
                <a:solidFill>
                  <a:srgbClr val="FFFFFF"/>
                </a:solidFill>
              </a14:hiddenFill>
            </a:ext>
          </a:extLst>
        </p:spPr>
      </p:pic>
      <p:sp>
        <p:nvSpPr>
          <p:cNvPr id="19" name="18 Botón de acción: Inicio">
            <a:hlinkClick r:id="rId3" action="ppaction://hlinksldjump" highlightClick="1"/>
          </p:cNvPr>
          <p:cNvSpPr/>
          <p:nvPr/>
        </p:nvSpPr>
        <p:spPr>
          <a:xfrm>
            <a:off x="1524001" y="6529924"/>
            <a:ext cx="422003" cy="342900"/>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20" name="Imagen 19"/>
          <p:cNvPicPr/>
          <p:nvPr/>
        </p:nvPicPr>
        <p:blipFill>
          <a:blip r:embed="rId4">
            <a:extLst>
              <a:ext uri="{28A0092B-C50C-407E-A947-70E740481C1C}">
                <a14:useLocalDpi xmlns:a14="http://schemas.microsoft.com/office/drawing/2010/main" val="0"/>
              </a:ext>
            </a:extLst>
          </a:blip>
          <a:srcRect/>
          <a:stretch>
            <a:fillRect/>
          </a:stretch>
        </p:blipFill>
        <p:spPr bwMode="auto">
          <a:xfrm>
            <a:off x="5844387" y="2113499"/>
            <a:ext cx="5732780" cy="4587875"/>
          </a:xfrm>
          <a:prstGeom prst="rect">
            <a:avLst/>
          </a:prstGeom>
          <a:noFill/>
          <a:ln>
            <a:noFill/>
          </a:ln>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2793" t="50000" r="21493" b="14795"/>
          <a:stretch/>
        </p:blipFill>
        <p:spPr bwMode="auto">
          <a:xfrm>
            <a:off x="824712" y="1914023"/>
            <a:ext cx="5148000" cy="2602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Tabla"/>
          <p:cNvGraphicFramePr>
            <a:graphicFrameLocks noGrp="1"/>
          </p:cNvGraphicFramePr>
          <p:nvPr>
            <p:extLst>
              <p:ext uri="{D42A27DB-BD31-4B8C-83A1-F6EECF244321}">
                <p14:modId xmlns:p14="http://schemas.microsoft.com/office/powerpoint/2010/main" val="2370406325"/>
              </p:ext>
            </p:extLst>
          </p:nvPr>
        </p:nvGraphicFramePr>
        <p:xfrm>
          <a:off x="696388" y="4516344"/>
          <a:ext cx="5147999" cy="1636763"/>
        </p:xfrm>
        <a:graphic>
          <a:graphicData uri="http://schemas.openxmlformats.org/drawingml/2006/table">
            <a:tbl>
              <a:tblPr>
                <a:tableStyleId>{8A107856-5554-42FB-B03E-39F5DBC370BA}</a:tableStyleId>
              </a:tblPr>
              <a:tblGrid>
                <a:gridCol w="2113446">
                  <a:extLst>
                    <a:ext uri="{9D8B030D-6E8A-4147-A177-3AD203B41FA5}">
                      <a16:colId xmlns:a16="http://schemas.microsoft.com/office/drawing/2014/main" xmlns="" val="20000"/>
                    </a:ext>
                  </a:extLst>
                </a:gridCol>
                <a:gridCol w="883903">
                  <a:extLst>
                    <a:ext uri="{9D8B030D-6E8A-4147-A177-3AD203B41FA5}">
                      <a16:colId xmlns:a16="http://schemas.microsoft.com/office/drawing/2014/main" xmlns="" val="20001"/>
                    </a:ext>
                  </a:extLst>
                </a:gridCol>
                <a:gridCol w="883903">
                  <a:extLst>
                    <a:ext uri="{9D8B030D-6E8A-4147-A177-3AD203B41FA5}">
                      <a16:colId xmlns:a16="http://schemas.microsoft.com/office/drawing/2014/main" xmlns="" val="20002"/>
                    </a:ext>
                  </a:extLst>
                </a:gridCol>
                <a:gridCol w="1266747">
                  <a:extLst>
                    <a:ext uri="{9D8B030D-6E8A-4147-A177-3AD203B41FA5}">
                      <a16:colId xmlns:a16="http://schemas.microsoft.com/office/drawing/2014/main" xmlns="" val="20003"/>
                    </a:ext>
                  </a:extLst>
                </a:gridCol>
              </a:tblGrid>
              <a:tr h="173944">
                <a:tc gridSpan="4">
                  <a:txBody>
                    <a:bodyPr/>
                    <a:lstStyle/>
                    <a:p>
                      <a:pPr marL="38100" marR="38100" algn="ctr">
                        <a:lnSpc>
                          <a:spcPts val="1600"/>
                        </a:lnSpc>
                        <a:spcAft>
                          <a:spcPts val="0"/>
                        </a:spcAft>
                      </a:pPr>
                      <a:r>
                        <a:rPr lang="es-ES" sz="1200" dirty="0">
                          <a:effectLst/>
                          <a:latin typeface="Times New Roman" pitchFamily="18" charset="0"/>
                          <a:cs typeface="Times New Roman" pitchFamily="18" charset="0"/>
                        </a:rPr>
                        <a:t>Pruebas de </a:t>
                      </a:r>
                      <a:r>
                        <a:rPr lang="es-ES" sz="1200" dirty="0" err="1">
                          <a:effectLst/>
                          <a:latin typeface="Times New Roman" pitchFamily="18" charset="0"/>
                          <a:cs typeface="Times New Roman" pitchFamily="18" charset="0"/>
                        </a:rPr>
                        <a:t>chi</a:t>
                      </a:r>
                      <a:r>
                        <a:rPr lang="es-ES" sz="1200" dirty="0">
                          <a:effectLst/>
                          <a:latin typeface="Times New Roman" pitchFamily="18" charset="0"/>
                          <a:cs typeface="Times New Roman" pitchFamily="18" charset="0"/>
                        </a:rPr>
                        <a:t>-cuadrado</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530752">
                <a:tc>
                  <a:txBody>
                    <a:bodyPr/>
                    <a:lstStyle/>
                    <a:p>
                      <a:pPr>
                        <a:lnSpc>
                          <a:spcPct val="107000"/>
                        </a:lnSpc>
                        <a:spcAft>
                          <a:spcPts val="0"/>
                        </a:spcAft>
                      </a:pPr>
                      <a:r>
                        <a:rPr lang="es-ES" sz="1200">
                          <a:effectLst/>
                          <a:latin typeface="Times New Roman" pitchFamily="18" charset="0"/>
                          <a:cs typeface="Times New Roman" pitchFamily="18" charset="0"/>
                        </a:rPr>
                        <a:t> </a:t>
                      </a:r>
                      <a:endParaRPr lang="es-EC" sz="1000">
                        <a:solidFill>
                          <a:srgbClr val="000000"/>
                        </a:solidFill>
                        <a:effectLst/>
                        <a:latin typeface="Times New Roman" pitchFamily="18" charset="0"/>
                        <a:ea typeface="Times New Roman"/>
                        <a:cs typeface="Times New Roman" pitchFamily="18" charset="0"/>
                      </a:endParaRPr>
                    </a:p>
                  </a:txBody>
                  <a:tcPr marL="0" marR="0" marT="0" marB="0" anchor="b"/>
                </a:tc>
                <a:tc>
                  <a:txBody>
                    <a:bodyPr/>
                    <a:lstStyle/>
                    <a:p>
                      <a:pPr marL="38100" marR="38100" algn="ctr">
                        <a:lnSpc>
                          <a:spcPts val="1600"/>
                        </a:lnSpc>
                        <a:spcAft>
                          <a:spcPts val="0"/>
                        </a:spcAft>
                      </a:pPr>
                      <a:r>
                        <a:rPr lang="es-ES" sz="1200" dirty="0">
                          <a:effectLst/>
                          <a:latin typeface="Times New Roman" pitchFamily="18" charset="0"/>
                          <a:cs typeface="Times New Roman" pitchFamily="18" charset="0"/>
                        </a:rPr>
                        <a:t>Valor</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b"/>
                </a:tc>
                <a:tc>
                  <a:txBody>
                    <a:bodyPr/>
                    <a:lstStyle/>
                    <a:p>
                      <a:pPr marL="38100" marR="38100" algn="ctr">
                        <a:lnSpc>
                          <a:spcPts val="1600"/>
                        </a:lnSpc>
                        <a:spcAft>
                          <a:spcPts val="0"/>
                        </a:spcAft>
                      </a:pPr>
                      <a:r>
                        <a:rPr lang="es-ES" sz="1200" dirty="0" err="1">
                          <a:effectLst/>
                          <a:latin typeface="Times New Roman" pitchFamily="18" charset="0"/>
                          <a:cs typeface="Times New Roman" pitchFamily="18" charset="0"/>
                        </a:rPr>
                        <a:t>gl</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b"/>
                </a:tc>
                <a:tc>
                  <a:txBody>
                    <a:bodyPr/>
                    <a:lstStyle/>
                    <a:p>
                      <a:pPr marL="38100" marR="38100" algn="ctr">
                        <a:lnSpc>
                          <a:spcPts val="1600"/>
                        </a:lnSpc>
                        <a:spcAft>
                          <a:spcPts val="0"/>
                        </a:spcAft>
                      </a:pPr>
                      <a:r>
                        <a:rPr lang="es-ES" sz="1200" dirty="0">
                          <a:effectLst/>
                          <a:latin typeface="Times New Roman" pitchFamily="18" charset="0"/>
                          <a:cs typeface="Times New Roman" pitchFamily="18" charset="0"/>
                        </a:rPr>
                        <a:t>Significación asintótica (bilateral)</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b"/>
                </a:tc>
                <a:extLst>
                  <a:ext uri="{0D108BD9-81ED-4DB2-BD59-A6C34878D82A}">
                    <a16:rowId xmlns:a16="http://schemas.microsoft.com/office/drawing/2014/main" xmlns="" val="10001"/>
                  </a:ext>
                </a:extLst>
              </a:tr>
              <a:tr h="210854">
                <a:tc>
                  <a:txBody>
                    <a:bodyPr/>
                    <a:lstStyle/>
                    <a:p>
                      <a:pPr marL="38100" marR="38100">
                        <a:lnSpc>
                          <a:spcPts val="1600"/>
                        </a:lnSpc>
                        <a:spcAft>
                          <a:spcPts val="0"/>
                        </a:spcAft>
                      </a:pPr>
                      <a:r>
                        <a:rPr lang="es-ES" sz="1200">
                          <a:effectLst/>
                          <a:latin typeface="Times New Roman" pitchFamily="18" charset="0"/>
                          <a:cs typeface="Times New Roman" pitchFamily="18" charset="0"/>
                        </a:rPr>
                        <a:t>Chi-cuadrado de Pearson</a:t>
                      </a:r>
                      <a:endParaRPr lang="es-EC" sz="1000">
                        <a:solidFill>
                          <a:srgbClr val="000000"/>
                        </a:solidFill>
                        <a:effectLst/>
                        <a:latin typeface="Times New Roman" pitchFamily="18" charset="0"/>
                        <a:ea typeface="Times New Roman"/>
                        <a:cs typeface="Times New Roman" pitchFamily="18" charset="0"/>
                      </a:endParaRPr>
                    </a:p>
                  </a:txBody>
                  <a:tcPr marL="0" marR="0" marT="0" marB="0"/>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56,000</a:t>
                      </a:r>
                      <a:r>
                        <a:rPr lang="es-ES" sz="1200" baseline="30000">
                          <a:effectLst/>
                          <a:latin typeface="Times New Roman" pitchFamily="18" charset="0"/>
                          <a:cs typeface="Times New Roman" pitchFamily="18" charset="0"/>
                        </a:rPr>
                        <a:t>a</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dirty="0">
                          <a:effectLst/>
                          <a:latin typeface="Times New Roman" pitchFamily="18" charset="0"/>
                          <a:cs typeface="Times New Roman" pitchFamily="18" charset="0"/>
                        </a:rPr>
                        <a:t>5</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dirty="0">
                          <a:effectLst/>
                          <a:latin typeface="Times New Roman" pitchFamily="18" charset="0"/>
                          <a:cs typeface="Times New Roman" pitchFamily="18" charset="0"/>
                        </a:rPr>
                        <a:t>,000</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extLst>
                  <a:ext uri="{0D108BD9-81ED-4DB2-BD59-A6C34878D82A}">
                    <a16:rowId xmlns:a16="http://schemas.microsoft.com/office/drawing/2014/main" xmlns="" val="10002"/>
                  </a:ext>
                </a:extLst>
              </a:tr>
              <a:tr h="173944">
                <a:tc>
                  <a:txBody>
                    <a:bodyPr/>
                    <a:lstStyle/>
                    <a:p>
                      <a:pPr marL="38100" marR="38100">
                        <a:lnSpc>
                          <a:spcPts val="1600"/>
                        </a:lnSpc>
                        <a:spcAft>
                          <a:spcPts val="0"/>
                        </a:spcAft>
                      </a:pPr>
                      <a:r>
                        <a:rPr lang="es-ES" sz="1200" dirty="0">
                          <a:effectLst/>
                          <a:latin typeface="Times New Roman" pitchFamily="18" charset="0"/>
                          <a:cs typeface="Times New Roman" pitchFamily="18" charset="0"/>
                        </a:rPr>
                        <a:t>Razón de verosimilitud</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45,933</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dirty="0">
                          <a:effectLst/>
                          <a:latin typeface="Times New Roman" pitchFamily="18" charset="0"/>
                          <a:cs typeface="Times New Roman" pitchFamily="18" charset="0"/>
                        </a:rPr>
                        <a:t>5</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dirty="0">
                          <a:effectLst/>
                          <a:latin typeface="Times New Roman" pitchFamily="18" charset="0"/>
                          <a:cs typeface="Times New Roman" pitchFamily="18" charset="0"/>
                        </a:rPr>
                        <a:t>,000</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extLst>
                  <a:ext uri="{0D108BD9-81ED-4DB2-BD59-A6C34878D82A}">
                    <a16:rowId xmlns:a16="http://schemas.microsoft.com/office/drawing/2014/main" xmlns="" val="10003"/>
                  </a:ext>
                </a:extLst>
              </a:tr>
              <a:tr h="206709">
                <a:tc>
                  <a:txBody>
                    <a:bodyPr/>
                    <a:lstStyle/>
                    <a:p>
                      <a:pPr marL="38100" marR="38100">
                        <a:lnSpc>
                          <a:spcPts val="1600"/>
                        </a:lnSpc>
                        <a:spcAft>
                          <a:spcPts val="0"/>
                        </a:spcAft>
                      </a:pPr>
                      <a:r>
                        <a:rPr lang="es-ES" sz="1200">
                          <a:effectLst/>
                          <a:latin typeface="Times New Roman" pitchFamily="18" charset="0"/>
                          <a:cs typeface="Times New Roman" pitchFamily="18" charset="0"/>
                        </a:rPr>
                        <a:t>Asociación lineal por lineal</a:t>
                      </a:r>
                      <a:endParaRPr lang="es-EC" sz="1000">
                        <a:solidFill>
                          <a:srgbClr val="000000"/>
                        </a:solidFill>
                        <a:effectLst/>
                        <a:latin typeface="Times New Roman" pitchFamily="18" charset="0"/>
                        <a:ea typeface="Times New Roman"/>
                        <a:cs typeface="Times New Roman" pitchFamily="18" charset="0"/>
                      </a:endParaRPr>
                    </a:p>
                  </a:txBody>
                  <a:tcPr marL="0" marR="0" marT="0" marB="0"/>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20,353</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1</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dirty="0">
                          <a:effectLst/>
                          <a:latin typeface="Times New Roman" pitchFamily="18" charset="0"/>
                          <a:cs typeface="Times New Roman" pitchFamily="18" charset="0"/>
                        </a:rPr>
                        <a:t>,000</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extLst>
                  <a:ext uri="{0D108BD9-81ED-4DB2-BD59-A6C34878D82A}">
                    <a16:rowId xmlns:a16="http://schemas.microsoft.com/office/drawing/2014/main" xmlns="" val="10004"/>
                  </a:ext>
                </a:extLst>
              </a:tr>
              <a:tr h="173944">
                <a:tc>
                  <a:txBody>
                    <a:bodyPr/>
                    <a:lstStyle/>
                    <a:p>
                      <a:pPr marL="38100" marR="38100">
                        <a:lnSpc>
                          <a:spcPts val="1600"/>
                        </a:lnSpc>
                        <a:spcAft>
                          <a:spcPts val="0"/>
                        </a:spcAft>
                      </a:pPr>
                      <a:r>
                        <a:rPr lang="es-ES" sz="1200">
                          <a:effectLst/>
                          <a:latin typeface="Times New Roman" pitchFamily="18" charset="0"/>
                          <a:cs typeface="Times New Roman" pitchFamily="18" charset="0"/>
                        </a:rPr>
                        <a:t>N de casos válidos</a:t>
                      </a:r>
                      <a:endParaRPr lang="es-EC" sz="1000">
                        <a:solidFill>
                          <a:srgbClr val="000000"/>
                        </a:solidFill>
                        <a:effectLst/>
                        <a:latin typeface="Times New Roman" pitchFamily="18" charset="0"/>
                        <a:ea typeface="Times New Roman"/>
                        <a:cs typeface="Times New Roman" pitchFamily="18" charset="0"/>
                      </a:endParaRPr>
                    </a:p>
                  </a:txBody>
                  <a:tcPr marL="0" marR="0" marT="0" marB="0"/>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56</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a:lnSpc>
                          <a:spcPct val="107000"/>
                        </a:lnSpc>
                        <a:spcAft>
                          <a:spcPts val="0"/>
                        </a:spcAft>
                      </a:pPr>
                      <a:r>
                        <a:rPr lang="es-ES" sz="1200" dirty="0">
                          <a:effectLst/>
                          <a:latin typeface="Times New Roman" pitchFamily="18" charset="0"/>
                          <a:cs typeface="Times New Roman" pitchFamily="18" charset="0"/>
                        </a:rPr>
                        <a:t> </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a:lnSpc>
                          <a:spcPct val="107000"/>
                        </a:lnSpc>
                        <a:spcAft>
                          <a:spcPts val="0"/>
                        </a:spcAft>
                      </a:pPr>
                      <a:r>
                        <a:rPr lang="es-ES" sz="1200" dirty="0">
                          <a:effectLst/>
                          <a:latin typeface="Times New Roman" pitchFamily="18" charset="0"/>
                          <a:cs typeface="Times New Roman" pitchFamily="18" charset="0"/>
                        </a:rPr>
                        <a:t> </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494729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41178" y="750628"/>
            <a:ext cx="3771900" cy="701377"/>
          </a:xfrm>
        </p:spPr>
        <p:txBody>
          <a:bodyPr>
            <a:normAutofit/>
          </a:bodyPr>
          <a:lstStyle/>
          <a:p>
            <a:r>
              <a:rPr lang="es-ES" sz="3200" dirty="0">
                <a:solidFill>
                  <a:srgbClr val="C00000"/>
                </a:solidFill>
                <a:latin typeface="Times New Roman" pitchFamily="18" charset="0"/>
                <a:cs typeface="Times New Roman" pitchFamily="18" charset="0"/>
              </a:rPr>
              <a:t>2. </a:t>
            </a:r>
            <a:r>
              <a:rPr lang="es-ES" sz="3200" dirty="0">
                <a:latin typeface="Times New Roman" pitchFamily="18" charset="0"/>
                <a:cs typeface="Times New Roman" pitchFamily="18" charset="0"/>
              </a:rPr>
              <a:t>Análisis Bivariado</a:t>
            </a:r>
          </a:p>
        </p:txBody>
      </p:sp>
      <p:sp>
        <p:nvSpPr>
          <p:cNvPr id="6" name="5 Rectángulo"/>
          <p:cNvSpPr/>
          <p:nvPr/>
        </p:nvSpPr>
        <p:spPr>
          <a:xfrm>
            <a:off x="1298464" y="1267692"/>
            <a:ext cx="8189322" cy="646331"/>
          </a:xfrm>
          <a:prstGeom prst="rect">
            <a:avLst/>
          </a:prstGeom>
        </p:spPr>
        <p:txBody>
          <a:bodyPr wrap="square">
            <a:spAutoFit/>
          </a:bodyPr>
          <a:lstStyle/>
          <a:p>
            <a:r>
              <a:rPr lang="es-ES" b="1" dirty="0">
                <a:latin typeface="Times New Roman" pitchFamily="18" charset="0"/>
                <a:cs typeface="Times New Roman" pitchFamily="18" charset="0"/>
              </a:rPr>
              <a:t>Tabla 2</a:t>
            </a:r>
          </a:p>
          <a:p>
            <a:r>
              <a:rPr lang="es-ES" b="1" dirty="0">
                <a:latin typeface="Times New Roman" pitchFamily="18" charset="0"/>
                <a:cs typeface="Times New Roman" pitchFamily="18" charset="0"/>
              </a:rPr>
              <a:t>Apoyo psicológico vs Miedo a expresarse</a:t>
            </a:r>
            <a:endParaRPr lang="es-US" dirty="0">
              <a:latin typeface="Times New Roman" pitchFamily="18" charset="0"/>
              <a:cs typeface="Times New Roman" pitchFamily="18" charset="0"/>
            </a:endParaRPr>
          </a:p>
        </p:txBody>
      </p:sp>
      <p:sp>
        <p:nvSpPr>
          <p:cNvPr id="7" name="1 Título"/>
          <p:cNvSpPr txBox="1">
            <a:spLocks/>
          </p:cNvSpPr>
          <p:nvPr/>
        </p:nvSpPr>
        <p:spPr>
          <a:xfrm>
            <a:off x="2438401" y="196087"/>
            <a:ext cx="3953725" cy="6858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US" sz="3200" b="1" dirty="0">
                <a:solidFill>
                  <a:srgbClr val="C00000"/>
                </a:solidFill>
                <a:latin typeface="Times New Roman" pitchFamily="18" charset="0"/>
                <a:cs typeface="Times New Roman" pitchFamily="18" charset="0"/>
              </a:rPr>
              <a:t>RESULTADOS</a:t>
            </a:r>
          </a:p>
        </p:txBody>
      </p:sp>
      <p:pic>
        <p:nvPicPr>
          <p:cNvPr id="8"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73183"/>
            <a:ext cx="1317465" cy="1094509"/>
          </a:xfrm>
          <a:prstGeom prst="rect">
            <a:avLst/>
          </a:prstGeom>
          <a:noFill/>
          <a:extLst>
            <a:ext uri="{909E8E84-426E-40DD-AFC4-6F175D3DCCD1}">
              <a14:hiddenFill xmlns:a14="http://schemas.microsoft.com/office/drawing/2010/main">
                <a:solidFill>
                  <a:srgbClr val="FFFFFF"/>
                </a:solidFill>
              </a14:hiddenFill>
            </a:ext>
          </a:extLst>
        </p:spPr>
      </p:pic>
      <p:sp>
        <p:nvSpPr>
          <p:cNvPr id="19" name="18 Botón de acción: Inicio">
            <a:hlinkClick r:id="rId3" action="ppaction://hlinksldjump" highlightClick="1"/>
          </p:cNvPr>
          <p:cNvSpPr/>
          <p:nvPr/>
        </p:nvSpPr>
        <p:spPr>
          <a:xfrm>
            <a:off x="1524001" y="6529924"/>
            <a:ext cx="422003" cy="342900"/>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20" name="Imagen 19"/>
          <p:cNvPicPr/>
          <p:nvPr/>
        </p:nvPicPr>
        <p:blipFill>
          <a:blip r:embed="rId4">
            <a:extLst>
              <a:ext uri="{28A0092B-C50C-407E-A947-70E740481C1C}">
                <a14:useLocalDpi xmlns:a14="http://schemas.microsoft.com/office/drawing/2010/main" val="0"/>
              </a:ext>
            </a:extLst>
          </a:blip>
          <a:srcRect/>
          <a:stretch>
            <a:fillRect/>
          </a:stretch>
        </p:blipFill>
        <p:spPr bwMode="auto">
          <a:xfrm>
            <a:off x="6265567" y="2179237"/>
            <a:ext cx="5400040" cy="4321175"/>
          </a:xfrm>
          <a:prstGeom prst="rect">
            <a:avLst/>
          </a:prstGeom>
          <a:noFill/>
          <a:ln>
            <a:noFill/>
          </a:ln>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2889" t="31534" r="22467" b="24635"/>
          <a:stretch/>
        </p:blipFill>
        <p:spPr bwMode="auto">
          <a:xfrm>
            <a:off x="1163782" y="1914023"/>
            <a:ext cx="4619502" cy="270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Tabla"/>
          <p:cNvGraphicFramePr>
            <a:graphicFrameLocks noGrp="1"/>
          </p:cNvGraphicFramePr>
          <p:nvPr>
            <p:extLst>
              <p:ext uri="{D42A27DB-BD31-4B8C-83A1-F6EECF244321}">
                <p14:modId xmlns:p14="http://schemas.microsoft.com/office/powerpoint/2010/main" val="693946681"/>
              </p:ext>
            </p:extLst>
          </p:nvPr>
        </p:nvGraphicFramePr>
        <p:xfrm>
          <a:off x="672781" y="4705585"/>
          <a:ext cx="5601503" cy="1527810"/>
        </p:xfrm>
        <a:graphic>
          <a:graphicData uri="http://schemas.openxmlformats.org/drawingml/2006/table">
            <a:tbl>
              <a:tblPr>
                <a:tableStyleId>{8A107856-5554-42FB-B03E-39F5DBC370BA}</a:tableStyleId>
              </a:tblPr>
              <a:tblGrid>
                <a:gridCol w="2299046">
                  <a:extLst>
                    <a:ext uri="{9D8B030D-6E8A-4147-A177-3AD203B41FA5}">
                      <a16:colId xmlns:a16="http://schemas.microsoft.com/office/drawing/2014/main" xmlns="" val="20000"/>
                    </a:ext>
                  </a:extLst>
                </a:gridCol>
                <a:gridCol w="962040">
                  <a:extLst>
                    <a:ext uri="{9D8B030D-6E8A-4147-A177-3AD203B41FA5}">
                      <a16:colId xmlns:a16="http://schemas.microsoft.com/office/drawing/2014/main" xmlns="" val="20001"/>
                    </a:ext>
                  </a:extLst>
                </a:gridCol>
                <a:gridCol w="962040">
                  <a:extLst>
                    <a:ext uri="{9D8B030D-6E8A-4147-A177-3AD203B41FA5}">
                      <a16:colId xmlns:a16="http://schemas.microsoft.com/office/drawing/2014/main" xmlns="" val="20002"/>
                    </a:ext>
                  </a:extLst>
                </a:gridCol>
                <a:gridCol w="1378377">
                  <a:extLst>
                    <a:ext uri="{9D8B030D-6E8A-4147-A177-3AD203B41FA5}">
                      <a16:colId xmlns:a16="http://schemas.microsoft.com/office/drawing/2014/main" xmlns="" val="20003"/>
                    </a:ext>
                  </a:extLst>
                </a:gridCol>
              </a:tblGrid>
              <a:tr h="129540">
                <a:tc gridSpan="4">
                  <a:txBody>
                    <a:bodyPr/>
                    <a:lstStyle/>
                    <a:p>
                      <a:pPr marL="38100" marR="38100" algn="ctr">
                        <a:lnSpc>
                          <a:spcPts val="1600"/>
                        </a:lnSpc>
                        <a:spcAft>
                          <a:spcPts val="0"/>
                        </a:spcAft>
                      </a:pPr>
                      <a:r>
                        <a:rPr lang="es-ES" sz="1200" dirty="0">
                          <a:effectLst/>
                          <a:latin typeface="Times New Roman" pitchFamily="18" charset="0"/>
                          <a:cs typeface="Times New Roman" pitchFamily="18" charset="0"/>
                        </a:rPr>
                        <a:t>Pruebas de </a:t>
                      </a:r>
                      <a:r>
                        <a:rPr lang="es-ES" sz="1200" dirty="0" err="1">
                          <a:effectLst/>
                          <a:latin typeface="Times New Roman" pitchFamily="18" charset="0"/>
                          <a:cs typeface="Times New Roman" pitchFamily="18" charset="0"/>
                        </a:rPr>
                        <a:t>chi</a:t>
                      </a:r>
                      <a:r>
                        <a:rPr lang="es-ES" sz="1200" dirty="0">
                          <a:effectLst/>
                          <a:latin typeface="Times New Roman" pitchFamily="18" charset="0"/>
                          <a:cs typeface="Times New Roman" pitchFamily="18" charset="0"/>
                        </a:rPr>
                        <a:t>-cuadrado</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377825">
                <a:tc>
                  <a:txBody>
                    <a:bodyPr/>
                    <a:lstStyle/>
                    <a:p>
                      <a:pPr>
                        <a:lnSpc>
                          <a:spcPct val="107000"/>
                        </a:lnSpc>
                        <a:spcAft>
                          <a:spcPts val="0"/>
                        </a:spcAft>
                      </a:pPr>
                      <a:r>
                        <a:rPr lang="es-ES" sz="1200">
                          <a:effectLst/>
                          <a:latin typeface="Times New Roman" pitchFamily="18" charset="0"/>
                          <a:cs typeface="Times New Roman" pitchFamily="18" charset="0"/>
                        </a:rPr>
                        <a:t> </a:t>
                      </a:r>
                      <a:endParaRPr lang="es-EC" sz="1000">
                        <a:solidFill>
                          <a:srgbClr val="000000"/>
                        </a:solidFill>
                        <a:effectLst/>
                        <a:latin typeface="Times New Roman" pitchFamily="18" charset="0"/>
                        <a:ea typeface="Times New Roman"/>
                        <a:cs typeface="Times New Roman" pitchFamily="18" charset="0"/>
                      </a:endParaRPr>
                    </a:p>
                  </a:txBody>
                  <a:tcPr marL="0" marR="0" marT="0" marB="0" anchor="b"/>
                </a:tc>
                <a:tc>
                  <a:txBody>
                    <a:bodyPr/>
                    <a:lstStyle/>
                    <a:p>
                      <a:pPr marL="38100" marR="38100" algn="ctr">
                        <a:lnSpc>
                          <a:spcPts val="1600"/>
                        </a:lnSpc>
                        <a:spcAft>
                          <a:spcPts val="0"/>
                        </a:spcAft>
                      </a:pPr>
                      <a:r>
                        <a:rPr lang="es-ES" sz="1200">
                          <a:effectLst/>
                          <a:latin typeface="Times New Roman" pitchFamily="18" charset="0"/>
                          <a:cs typeface="Times New Roman" pitchFamily="18" charset="0"/>
                        </a:rPr>
                        <a:t>Valor</a:t>
                      </a:r>
                      <a:endParaRPr lang="es-EC" sz="1000">
                        <a:solidFill>
                          <a:srgbClr val="000000"/>
                        </a:solidFill>
                        <a:effectLst/>
                        <a:latin typeface="Times New Roman" pitchFamily="18" charset="0"/>
                        <a:ea typeface="Times New Roman"/>
                        <a:cs typeface="Times New Roman" pitchFamily="18" charset="0"/>
                      </a:endParaRPr>
                    </a:p>
                  </a:txBody>
                  <a:tcPr marL="0" marR="0" marT="0" marB="0" anchor="b"/>
                </a:tc>
                <a:tc>
                  <a:txBody>
                    <a:bodyPr/>
                    <a:lstStyle/>
                    <a:p>
                      <a:pPr marL="38100" marR="38100" algn="ctr">
                        <a:lnSpc>
                          <a:spcPts val="1600"/>
                        </a:lnSpc>
                        <a:spcAft>
                          <a:spcPts val="0"/>
                        </a:spcAft>
                      </a:pPr>
                      <a:r>
                        <a:rPr lang="es-ES" sz="1200">
                          <a:effectLst/>
                          <a:latin typeface="Times New Roman" pitchFamily="18" charset="0"/>
                          <a:cs typeface="Times New Roman" pitchFamily="18" charset="0"/>
                        </a:rPr>
                        <a:t>gl</a:t>
                      </a:r>
                      <a:endParaRPr lang="es-EC" sz="1000">
                        <a:solidFill>
                          <a:srgbClr val="000000"/>
                        </a:solidFill>
                        <a:effectLst/>
                        <a:latin typeface="Times New Roman" pitchFamily="18" charset="0"/>
                        <a:ea typeface="Times New Roman"/>
                        <a:cs typeface="Times New Roman" pitchFamily="18" charset="0"/>
                      </a:endParaRPr>
                    </a:p>
                  </a:txBody>
                  <a:tcPr marL="0" marR="0" marT="0" marB="0" anchor="b"/>
                </a:tc>
                <a:tc>
                  <a:txBody>
                    <a:bodyPr/>
                    <a:lstStyle/>
                    <a:p>
                      <a:pPr marL="38100" marR="38100" algn="ctr">
                        <a:lnSpc>
                          <a:spcPts val="1600"/>
                        </a:lnSpc>
                        <a:spcAft>
                          <a:spcPts val="0"/>
                        </a:spcAft>
                      </a:pPr>
                      <a:r>
                        <a:rPr lang="es-ES" sz="1200">
                          <a:effectLst/>
                        </a:rPr>
                        <a:t>Significación asintótica (bilateral)</a:t>
                      </a:r>
                      <a:endParaRPr lang="es-EC" sz="1000">
                        <a:solidFill>
                          <a:srgbClr val="000000"/>
                        </a:solidFill>
                        <a:effectLst/>
                        <a:latin typeface="Courier New"/>
                        <a:ea typeface="Times New Roman"/>
                        <a:cs typeface="Times New Roman"/>
                      </a:endParaRPr>
                    </a:p>
                  </a:txBody>
                  <a:tcPr marL="0" marR="0" marT="0" marB="0" anchor="b"/>
                </a:tc>
                <a:extLst>
                  <a:ext uri="{0D108BD9-81ED-4DB2-BD59-A6C34878D82A}">
                    <a16:rowId xmlns:a16="http://schemas.microsoft.com/office/drawing/2014/main" xmlns="" val="10001"/>
                  </a:ext>
                </a:extLst>
              </a:tr>
              <a:tr h="258445">
                <a:tc>
                  <a:txBody>
                    <a:bodyPr/>
                    <a:lstStyle/>
                    <a:p>
                      <a:pPr marL="38100" marR="38100">
                        <a:lnSpc>
                          <a:spcPts val="1600"/>
                        </a:lnSpc>
                        <a:spcAft>
                          <a:spcPts val="0"/>
                        </a:spcAft>
                      </a:pPr>
                      <a:r>
                        <a:rPr lang="es-ES" sz="1200">
                          <a:effectLst/>
                          <a:latin typeface="Times New Roman" pitchFamily="18" charset="0"/>
                          <a:cs typeface="Times New Roman" pitchFamily="18" charset="0"/>
                        </a:rPr>
                        <a:t>Chi-cuadrado de Pearson</a:t>
                      </a:r>
                      <a:endParaRPr lang="es-EC" sz="1000">
                        <a:solidFill>
                          <a:srgbClr val="000000"/>
                        </a:solidFill>
                        <a:effectLst/>
                        <a:latin typeface="Times New Roman" pitchFamily="18" charset="0"/>
                        <a:ea typeface="Times New Roman"/>
                        <a:cs typeface="Times New Roman" pitchFamily="18" charset="0"/>
                      </a:endParaRPr>
                    </a:p>
                  </a:txBody>
                  <a:tcPr marL="0" marR="0" marT="0" marB="0"/>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14,343</a:t>
                      </a:r>
                      <a:r>
                        <a:rPr lang="es-ES" sz="1200" baseline="30000">
                          <a:effectLst/>
                          <a:latin typeface="Times New Roman" pitchFamily="18" charset="0"/>
                          <a:cs typeface="Times New Roman" pitchFamily="18" charset="0"/>
                        </a:rPr>
                        <a:t>a</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3</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a:effectLst/>
                        </a:rPr>
                        <a:t>,002</a:t>
                      </a:r>
                      <a:endParaRPr lang="es-EC" sz="1000">
                        <a:solidFill>
                          <a:srgbClr val="000000"/>
                        </a:solidFill>
                        <a:effectLst/>
                        <a:latin typeface="Courier New"/>
                        <a:ea typeface="Times New Roman"/>
                        <a:cs typeface="Times New Roman"/>
                      </a:endParaRPr>
                    </a:p>
                  </a:txBody>
                  <a:tcPr marL="0" marR="0" marT="0" marB="0" anchor="ctr"/>
                </a:tc>
                <a:extLst>
                  <a:ext uri="{0D108BD9-81ED-4DB2-BD59-A6C34878D82A}">
                    <a16:rowId xmlns:a16="http://schemas.microsoft.com/office/drawing/2014/main" xmlns="" val="10002"/>
                  </a:ext>
                </a:extLst>
              </a:tr>
              <a:tr h="123825">
                <a:tc>
                  <a:txBody>
                    <a:bodyPr/>
                    <a:lstStyle/>
                    <a:p>
                      <a:pPr marL="38100" marR="38100">
                        <a:lnSpc>
                          <a:spcPts val="1600"/>
                        </a:lnSpc>
                        <a:spcAft>
                          <a:spcPts val="0"/>
                        </a:spcAft>
                      </a:pPr>
                      <a:r>
                        <a:rPr lang="es-ES" sz="1200">
                          <a:effectLst/>
                          <a:latin typeface="Times New Roman" pitchFamily="18" charset="0"/>
                          <a:cs typeface="Times New Roman" pitchFamily="18" charset="0"/>
                        </a:rPr>
                        <a:t>Razón de verosimilitud</a:t>
                      </a:r>
                      <a:endParaRPr lang="es-EC" sz="1000">
                        <a:solidFill>
                          <a:srgbClr val="000000"/>
                        </a:solidFill>
                        <a:effectLst/>
                        <a:latin typeface="Times New Roman" pitchFamily="18" charset="0"/>
                        <a:ea typeface="Times New Roman"/>
                        <a:cs typeface="Times New Roman" pitchFamily="18" charset="0"/>
                      </a:endParaRPr>
                    </a:p>
                  </a:txBody>
                  <a:tcPr marL="0" marR="0" marT="0" marB="0"/>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11,395</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3</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a:effectLst/>
                        </a:rPr>
                        <a:t>,010</a:t>
                      </a:r>
                      <a:endParaRPr lang="es-EC" sz="1000">
                        <a:solidFill>
                          <a:srgbClr val="000000"/>
                        </a:solidFill>
                        <a:effectLst/>
                        <a:latin typeface="Courier New"/>
                        <a:ea typeface="Times New Roman"/>
                        <a:cs typeface="Times New Roman"/>
                      </a:endParaRPr>
                    </a:p>
                  </a:txBody>
                  <a:tcPr marL="0" marR="0" marT="0" marB="0" anchor="ctr"/>
                </a:tc>
                <a:extLst>
                  <a:ext uri="{0D108BD9-81ED-4DB2-BD59-A6C34878D82A}">
                    <a16:rowId xmlns:a16="http://schemas.microsoft.com/office/drawing/2014/main" xmlns="" val="10003"/>
                  </a:ext>
                </a:extLst>
              </a:tr>
              <a:tr h="253365">
                <a:tc>
                  <a:txBody>
                    <a:bodyPr/>
                    <a:lstStyle/>
                    <a:p>
                      <a:pPr marL="38100" marR="38100">
                        <a:lnSpc>
                          <a:spcPts val="1600"/>
                        </a:lnSpc>
                        <a:spcAft>
                          <a:spcPts val="0"/>
                        </a:spcAft>
                      </a:pPr>
                      <a:r>
                        <a:rPr lang="es-ES" sz="1200">
                          <a:effectLst/>
                          <a:latin typeface="Times New Roman" pitchFamily="18" charset="0"/>
                          <a:cs typeface="Times New Roman" pitchFamily="18" charset="0"/>
                        </a:rPr>
                        <a:t>Asociación lineal por lineal</a:t>
                      </a:r>
                      <a:endParaRPr lang="es-EC" sz="1000">
                        <a:solidFill>
                          <a:srgbClr val="000000"/>
                        </a:solidFill>
                        <a:effectLst/>
                        <a:latin typeface="Times New Roman" pitchFamily="18" charset="0"/>
                        <a:ea typeface="Times New Roman"/>
                        <a:cs typeface="Times New Roman" pitchFamily="18" charset="0"/>
                      </a:endParaRPr>
                    </a:p>
                  </a:txBody>
                  <a:tcPr marL="0" marR="0" marT="0" marB="0"/>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4,975</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1</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dirty="0">
                          <a:effectLst/>
                        </a:rPr>
                        <a:t>,026</a:t>
                      </a:r>
                      <a:endParaRPr lang="es-EC" sz="1000" dirty="0">
                        <a:solidFill>
                          <a:srgbClr val="000000"/>
                        </a:solidFill>
                        <a:effectLst/>
                        <a:latin typeface="Courier New"/>
                        <a:ea typeface="Times New Roman"/>
                        <a:cs typeface="Times New Roman"/>
                      </a:endParaRPr>
                    </a:p>
                  </a:txBody>
                  <a:tcPr marL="0" marR="0" marT="0" marB="0" anchor="ctr"/>
                </a:tc>
                <a:extLst>
                  <a:ext uri="{0D108BD9-81ED-4DB2-BD59-A6C34878D82A}">
                    <a16:rowId xmlns:a16="http://schemas.microsoft.com/office/drawing/2014/main" xmlns="" val="10004"/>
                  </a:ext>
                </a:extLst>
              </a:tr>
              <a:tr h="129540">
                <a:tc>
                  <a:txBody>
                    <a:bodyPr/>
                    <a:lstStyle/>
                    <a:p>
                      <a:pPr marL="38100" marR="38100">
                        <a:lnSpc>
                          <a:spcPts val="1600"/>
                        </a:lnSpc>
                        <a:spcAft>
                          <a:spcPts val="0"/>
                        </a:spcAft>
                      </a:pPr>
                      <a:r>
                        <a:rPr lang="es-ES" sz="1200">
                          <a:effectLst/>
                          <a:latin typeface="Times New Roman" pitchFamily="18" charset="0"/>
                          <a:cs typeface="Times New Roman" pitchFamily="18" charset="0"/>
                        </a:rPr>
                        <a:t>N de casos válidos</a:t>
                      </a:r>
                      <a:endParaRPr lang="es-EC" sz="1000">
                        <a:solidFill>
                          <a:srgbClr val="000000"/>
                        </a:solidFill>
                        <a:effectLst/>
                        <a:latin typeface="Times New Roman" pitchFamily="18" charset="0"/>
                        <a:ea typeface="Times New Roman"/>
                        <a:cs typeface="Times New Roman" pitchFamily="18" charset="0"/>
                      </a:endParaRPr>
                    </a:p>
                  </a:txBody>
                  <a:tcPr marL="0" marR="0" marT="0" marB="0"/>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56</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a:lnSpc>
                          <a:spcPct val="107000"/>
                        </a:lnSpc>
                        <a:spcAft>
                          <a:spcPts val="0"/>
                        </a:spcAft>
                      </a:pPr>
                      <a:r>
                        <a:rPr lang="es-ES" sz="1200" dirty="0">
                          <a:effectLst/>
                          <a:latin typeface="Times New Roman" pitchFamily="18" charset="0"/>
                          <a:cs typeface="Times New Roman" pitchFamily="18" charset="0"/>
                        </a:rPr>
                        <a:t> </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a:lnSpc>
                          <a:spcPct val="107000"/>
                        </a:lnSpc>
                        <a:spcAft>
                          <a:spcPts val="0"/>
                        </a:spcAft>
                      </a:pPr>
                      <a:r>
                        <a:rPr lang="es-ES" sz="1200" dirty="0">
                          <a:effectLst/>
                        </a:rPr>
                        <a:t> </a:t>
                      </a:r>
                      <a:endParaRPr lang="es-EC" sz="1000" dirty="0">
                        <a:solidFill>
                          <a:srgbClr val="000000"/>
                        </a:solidFill>
                        <a:effectLst/>
                        <a:latin typeface="Courier New"/>
                        <a:ea typeface="Times New Roman"/>
                        <a:cs typeface="Times New Roman"/>
                      </a:endParaRPr>
                    </a:p>
                  </a:txBody>
                  <a:tcPr marL="0" marR="0" marT="0" marB="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9303414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41178" y="750628"/>
            <a:ext cx="3771900" cy="701377"/>
          </a:xfrm>
        </p:spPr>
        <p:txBody>
          <a:bodyPr>
            <a:normAutofit/>
          </a:bodyPr>
          <a:lstStyle/>
          <a:p>
            <a:r>
              <a:rPr lang="es-ES" sz="3200" dirty="0">
                <a:solidFill>
                  <a:srgbClr val="C00000"/>
                </a:solidFill>
                <a:latin typeface="Times New Roman" pitchFamily="18" charset="0"/>
                <a:cs typeface="Times New Roman" pitchFamily="18" charset="0"/>
              </a:rPr>
              <a:t>2. </a:t>
            </a:r>
            <a:r>
              <a:rPr lang="es-ES" sz="3200" dirty="0">
                <a:latin typeface="Times New Roman" pitchFamily="18" charset="0"/>
                <a:cs typeface="Times New Roman" pitchFamily="18" charset="0"/>
              </a:rPr>
              <a:t>Análisis Bivariado</a:t>
            </a:r>
          </a:p>
        </p:txBody>
      </p:sp>
      <p:sp>
        <p:nvSpPr>
          <p:cNvPr id="6" name="5 Rectángulo"/>
          <p:cNvSpPr/>
          <p:nvPr/>
        </p:nvSpPr>
        <p:spPr>
          <a:xfrm>
            <a:off x="1250962" y="1290454"/>
            <a:ext cx="8189322" cy="646331"/>
          </a:xfrm>
          <a:prstGeom prst="rect">
            <a:avLst/>
          </a:prstGeom>
        </p:spPr>
        <p:txBody>
          <a:bodyPr wrap="square">
            <a:spAutoFit/>
          </a:bodyPr>
          <a:lstStyle/>
          <a:p>
            <a:r>
              <a:rPr lang="es-ES" b="1" dirty="0">
                <a:latin typeface="Times New Roman" pitchFamily="18" charset="0"/>
                <a:cs typeface="Times New Roman" pitchFamily="18" charset="0"/>
              </a:rPr>
              <a:t>Tabla </a:t>
            </a:r>
            <a:r>
              <a:rPr lang="es-ES" b="1" dirty="0" smtClean="0">
                <a:latin typeface="Times New Roman" pitchFamily="18" charset="0"/>
                <a:cs typeface="Times New Roman" pitchFamily="18" charset="0"/>
              </a:rPr>
              <a:t>3</a:t>
            </a:r>
            <a:endParaRPr lang="es-ES" b="1" dirty="0">
              <a:latin typeface="Times New Roman" pitchFamily="18" charset="0"/>
              <a:cs typeface="Times New Roman" pitchFamily="18" charset="0"/>
            </a:endParaRPr>
          </a:p>
          <a:p>
            <a:r>
              <a:rPr lang="es-ES" b="1" dirty="0">
                <a:latin typeface="Times New Roman" pitchFamily="18" charset="0"/>
                <a:cs typeface="Times New Roman" pitchFamily="18" charset="0"/>
              </a:rPr>
              <a:t>Rechazo pacientes vs Cambio de personalidad</a:t>
            </a:r>
            <a:endParaRPr lang="es-ES" dirty="0">
              <a:latin typeface="Times New Roman" pitchFamily="18" charset="0"/>
              <a:cs typeface="Times New Roman" pitchFamily="18" charset="0"/>
            </a:endParaRPr>
          </a:p>
        </p:txBody>
      </p:sp>
      <p:sp>
        <p:nvSpPr>
          <p:cNvPr id="7" name="1 Título"/>
          <p:cNvSpPr txBox="1">
            <a:spLocks/>
          </p:cNvSpPr>
          <p:nvPr/>
        </p:nvSpPr>
        <p:spPr>
          <a:xfrm>
            <a:off x="2438401" y="196087"/>
            <a:ext cx="3953725" cy="6858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US" sz="3200" b="1" dirty="0">
                <a:solidFill>
                  <a:srgbClr val="C00000"/>
                </a:solidFill>
                <a:latin typeface="Times New Roman" pitchFamily="18" charset="0"/>
                <a:cs typeface="Times New Roman" pitchFamily="18" charset="0"/>
              </a:rPr>
              <a:t>RESULTADOS</a:t>
            </a:r>
          </a:p>
        </p:txBody>
      </p:sp>
      <p:pic>
        <p:nvPicPr>
          <p:cNvPr id="8"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73183"/>
            <a:ext cx="1317465" cy="1094509"/>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n 19"/>
          <p:cNvPicPr/>
          <p:nvPr/>
        </p:nvPicPr>
        <p:blipFill>
          <a:blip r:embed="rId3">
            <a:extLst>
              <a:ext uri="{28A0092B-C50C-407E-A947-70E740481C1C}">
                <a14:useLocalDpi xmlns:a14="http://schemas.microsoft.com/office/drawing/2010/main" val="0"/>
              </a:ext>
            </a:extLst>
          </a:blip>
          <a:srcRect/>
          <a:stretch>
            <a:fillRect/>
          </a:stretch>
        </p:blipFill>
        <p:spPr bwMode="auto">
          <a:xfrm>
            <a:off x="6200646" y="2094132"/>
            <a:ext cx="5400040" cy="4321175"/>
          </a:xfrm>
          <a:prstGeom prst="rect">
            <a:avLst/>
          </a:prstGeom>
          <a:noFill/>
          <a:ln>
            <a:noFill/>
          </a:ln>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306" t="46555" r="21980" b="14850"/>
          <a:stretch/>
        </p:blipFill>
        <p:spPr bwMode="auto">
          <a:xfrm>
            <a:off x="1250962" y="1964610"/>
            <a:ext cx="4742006" cy="26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Tabla"/>
          <p:cNvGraphicFramePr>
            <a:graphicFrameLocks noGrp="1"/>
          </p:cNvGraphicFramePr>
          <p:nvPr>
            <p:extLst>
              <p:ext uri="{D42A27DB-BD31-4B8C-83A1-F6EECF244321}">
                <p14:modId xmlns:p14="http://schemas.microsoft.com/office/powerpoint/2010/main" val="1064421087"/>
              </p:ext>
            </p:extLst>
          </p:nvPr>
        </p:nvGraphicFramePr>
        <p:xfrm>
          <a:off x="676145" y="4682186"/>
          <a:ext cx="5524501" cy="1527810"/>
        </p:xfrm>
        <a:graphic>
          <a:graphicData uri="http://schemas.openxmlformats.org/drawingml/2006/table">
            <a:tbl>
              <a:tblPr>
                <a:tableStyleId>{8A107856-5554-42FB-B03E-39F5DBC370BA}</a:tableStyleId>
              </a:tblPr>
              <a:tblGrid>
                <a:gridCol w="2267765">
                  <a:extLst>
                    <a:ext uri="{9D8B030D-6E8A-4147-A177-3AD203B41FA5}">
                      <a16:colId xmlns:a16="http://schemas.microsoft.com/office/drawing/2014/main" xmlns="" val="20000"/>
                    </a:ext>
                  </a:extLst>
                </a:gridCol>
                <a:gridCol w="948928">
                  <a:extLst>
                    <a:ext uri="{9D8B030D-6E8A-4147-A177-3AD203B41FA5}">
                      <a16:colId xmlns:a16="http://schemas.microsoft.com/office/drawing/2014/main" xmlns="" val="20001"/>
                    </a:ext>
                  </a:extLst>
                </a:gridCol>
                <a:gridCol w="948928">
                  <a:extLst>
                    <a:ext uri="{9D8B030D-6E8A-4147-A177-3AD203B41FA5}">
                      <a16:colId xmlns:a16="http://schemas.microsoft.com/office/drawing/2014/main" xmlns="" val="20002"/>
                    </a:ext>
                  </a:extLst>
                </a:gridCol>
                <a:gridCol w="1358880">
                  <a:extLst>
                    <a:ext uri="{9D8B030D-6E8A-4147-A177-3AD203B41FA5}">
                      <a16:colId xmlns:a16="http://schemas.microsoft.com/office/drawing/2014/main" xmlns="" val="20003"/>
                    </a:ext>
                  </a:extLst>
                </a:gridCol>
              </a:tblGrid>
              <a:tr h="129540">
                <a:tc gridSpan="4">
                  <a:txBody>
                    <a:bodyPr/>
                    <a:lstStyle/>
                    <a:p>
                      <a:pPr marL="38100" marR="38100" algn="ctr">
                        <a:lnSpc>
                          <a:spcPts val="1600"/>
                        </a:lnSpc>
                        <a:spcAft>
                          <a:spcPts val="0"/>
                        </a:spcAft>
                      </a:pPr>
                      <a:r>
                        <a:rPr lang="es-ES" sz="1200" dirty="0">
                          <a:effectLst/>
                          <a:latin typeface="Times New Roman" pitchFamily="18" charset="0"/>
                          <a:cs typeface="Times New Roman" pitchFamily="18" charset="0"/>
                        </a:rPr>
                        <a:t>Pruebas de </a:t>
                      </a:r>
                      <a:r>
                        <a:rPr lang="es-ES" sz="1200" dirty="0" err="1">
                          <a:effectLst/>
                          <a:latin typeface="Times New Roman" pitchFamily="18" charset="0"/>
                          <a:cs typeface="Times New Roman" pitchFamily="18" charset="0"/>
                        </a:rPr>
                        <a:t>chi</a:t>
                      </a:r>
                      <a:r>
                        <a:rPr lang="es-ES" sz="1200" dirty="0">
                          <a:effectLst/>
                          <a:latin typeface="Times New Roman" pitchFamily="18" charset="0"/>
                          <a:cs typeface="Times New Roman" pitchFamily="18" charset="0"/>
                        </a:rPr>
                        <a:t>-cuadrado</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377825">
                <a:tc>
                  <a:txBody>
                    <a:bodyPr/>
                    <a:lstStyle/>
                    <a:p>
                      <a:pPr>
                        <a:lnSpc>
                          <a:spcPct val="107000"/>
                        </a:lnSpc>
                        <a:spcAft>
                          <a:spcPts val="0"/>
                        </a:spcAft>
                      </a:pPr>
                      <a:r>
                        <a:rPr lang="es-ES" sz="1200" dirty="0">
                          <a:effectLst/>
                          <a:latin typeface="Times New Roman" pitchFamily="18" charset="0"/>
                          <a:cs typeface="Times New Roman" pitchFamily="18" charset="0"/>
                        </a:rPr>
                        <a:t> </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b"/>
                </a:tc>
                <a:tc>
                  <a:txBody>
                    <a:bodyPr/>
                    <a:lstStyle/>
                    <a:p>
                      <a:pPr marL="38100" marR="38100" algn="ctr">
                        <a:lnSpc>
                          <a:spcPts val="1600"/>
                        </a:lnSpc>
                        <a:spcAft>
                          <a:spcPts val="0"/>
                        </a:spcAft>
                      </a:pPr>
                      <a:r>
                        <a:rPr lang="es-ES" sz="1200" dirty="0">
                          <a:effectLst/>
                          <a:latin typeface="Times New Roman" pitchFamily="18" charset="0"/>
                          <a:cs typeface="Times New Roman" pitchFamily="18" charset="0"/>
                        </a:rPr>
                        <a:t>Valor</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b"/>
                </a:tc>
                <a:tc>
                  <a:txBody>
                    <a:bodyPr/>
                    <a:lstStyle/>
                    <a:p>
                      <a:pPr marL="38100" marR="38100" algn="ctr">
                        <a:lnSpc>
                          <a:spcPts val="1600"/>
                        </a:lnSpc>
                        <a:spcAft>
                          <a:spcPts val="0"/>
                        </a:spcAft>
                      </a:pPr>
                      <a:r>
                        <a:rPr lang="es-ES" sz="1200">
                          <a:effectLst/>
                          <a:latin typeface="Times New Roman" pitchFamily="18" charset="0"/>
                          <a:cs typeface="Times New Roman" pitchFamily="18" charset="0"/>
                        </a:rPr>
                        <a:t>gl</a:t>
                      </a:r>
                      <a:endParaRPr lang="es-EC" sz="1000">
                        <a:solidFill>
                          <a:srgbClr val="000000"/>
                        </a:solidFill>
                        <a:effectLst/>
                        <a:latin typeface="Times New Roman" pitchFamily="18" charset="0"/>
                        <a:ea typeface="Times New Roman"/>
                        <a:cs typeface="Times New Roman" pitchFamily="18" charset="0"/>
                      </a:endParaRPr>
                    </a:p>
                  </a:txBody>
                  <a:tcPr marL="0" marR="0" marT="0" marB="0" anchor="b"/>
                </a:tc>
                <a:tc>
                  <a:txBody>
                    <a:bodyPr/>
                    <a:lstStyle/>
                    <a:p>
                      <a:pPr marL="38100" marR="38100" algn="ctr">
                        <a:lnSpc>
                          <a:spcPts val="1600"/>
                        </a:lnSpc>
                        <a:spcAft>
                          <a:spcPts val="0"/>
                        </a:spcAft>
                      </a:pPr>
                      <a:r>
                        <a:rPr lang="es-ES" sz="1200">
                          <a:effectLst/>
                        </a:rPr>
                        <a:t>Significación asintótica (bilateral)</a:t>
                      </a:r>
                      <a:endParaRPr lang="es-EC" sz="1000">
                        <a:solidFill>
                          <a:srgbClr val="000000"/>
                        </a:solidFill>
                        <a:effectLst/>
                        <a:latin typeface="Courier New"/>
                        <a:ea typeface="Times New Roman"/>
                        <a:cs typeface="Times New Roman"/>
                      </a:endParaRPr>
                    </a:p>
                  </a:txBody>
                  <a:tcPr marL="0" marR="0" marT="0" marB="0" anchor="b"/>
                </a:tc>
                <a:extLst>
                  <a:ext uri="{0D108BD9-81ED-4DB2-BD59-A6C34878D82A}">
                    <a16:rowId xmlns:a16="http://schemas.microsoft.com/office/drawing/2014/main" xmlns="" val="10001"/>
                  </a:ext>
                </a:extLst>
              </a:tr>
              <a:tr h="258445">
                <a:tc>
                  <a:txBody>
                    <a:bodyPr/>
                    <a:lstStyle/>
                    <a:p>
                      <a:pPr marL="38100" marR="38100">
                        <a:lnSpc>
                          <a:spcPts val="1600"/>
                        </a:lnSpc>
                        <a:spcAft>
                          <a:spcPts val="0"/>
                        </a:spcAft>
                      </a:pPr>
                      <a:r>
                        <a:rPr lang="es-ES" sz="1200" dirty="0">
                          <a:effectLst/>
                          <a:latin typeface="Times New Roman" pitchFamily="18" charset="0"/>
                          <a:cs typeface="Times New Roman" pitchFamily="18" charset="0"/>
                        </a:rPr>
                        <a:t>Chi-cuadrado de Pearson</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tc>
                <a:tc>
                  <a:txBody>
                    <a:bodyPr/>
                    <a:lstStyle/>
                    <a:p>
                      <a:pPr marL="38100" marR="38100" algn="r">
                        <a:lnSpc>
                          <a:spcPts val="1600"/>
                        </a:lnSpc>
                        <a:spcAft>
                          <a:spcPts val="0"/>
                        </a:spcAft>
                      </a:pPr>
                      <a:r>
                        <a:rPr lang="es-ES" sz="1200" dirty="0">
                          <a:effectLst/>
                          <a:latin typeface="Times New Roman" pitchFamily="18" charset="0"/>
                          <a:cs typeface="Times New Roman" pitchFamily="18" charset="0"/>
                        </a:rPr>
                        <a:t>48,741</a:t>
                      </a:r>
                      <a:r>
                        <a:rPr lang="es-ES" sz="1200" baseline="30000" dirty="0">
                          <a:effectLst/>
                          <a:latin typeface="Times New Roman" pitchFamily="18" charset="0"/>
                          <a:cs typeface="Times New Roman" pitchFamily="18" charset="0"/>
                        </a:rPr>
                        <a:t>a</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2</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a:effectLst/>
                        </a:rPr>
                        <a:t>,000</a:t>
                      </a:r>
                      <a:endParaRPr lang="es-EC" sz="1000">
                        <a:solidFill>
                          <a:srgbClr val="000000"/>
                        </a:solidFill>
                        <a:effectLst/>
                        <a:latin typeface="Courier New"/>
                        <a:ea typeface="Times New Roman"/>
                        <a:cs typeface="Times New Roman"/>
                      </a:endParaRPr>
                    </a:p>
                  </a:txBody>
                  <a:tcPr marL="0" marR="0" marT="0" marB="0" anchor="ctr"/>
                </a:tc>
                <a:extLst>
                  <a:ext uri="{0D108BD9-81ED-4DB2-BD59-A6C34878D82A}">
                    <a16:rowId xmlns:a16="http://schemas.microsoft.com/office/drawing/2014/main" xmlns="" val="10002"/>
                  </a:ext>
                </a:extLst>
              </a:tr>
              <a:tr h="123825">
                <a:tc>
                  <a:txBody>
                    <a:bodyPr/>
                    <a:lstStyle/>
                    <a:p>
                      <a:pPr marL="38100" marR="38100">
                        <a:lnSpc>
                          <a:spcPts val="1600"/>
                        </a:lnSpc>
                        <a:spcAft>
                          <a:spcPts val="0"/>
                        </a:spcAft>
                      </a:pPr>
                      <a:r>
                        <a:rPr lang="es-ES" sz="1200">
                          <a:effectLst/>
                          <a:latin typeface="Times New Roman" pitchFamily="18" charset="0"/>
                          <a:cs typeface="Times New Roman" pitchFamily="18" charset="0"/>
                        </a:rPr>
                        <a:t>Razón de verosimilitud</a:t>
                      </a:r>
                      <a:endParaRPr lang="es-EC" sz="1000">
                        <a:solidFill>
                          <a:srgbClr val="000000"/>
                        </a:solidFill>
                        <a:effectLst/>
                        <a:latin typeface="Times New Roman" pitchFamily="18" charset="0"/>
                        <a:ea typeface="Times New Roman"/>
                        <a:cs typeface="Times New Roman" pitchFamily="18" charset="0"/>
                      </a:endParaRPr>
                    </a:p>
                  </a:txBody>
                  <a:tcPr marL="0" marR="0" marT="0" marB="0"/>
                </a:tc>
                <a:tc>
                  <a:txBody>
                    <a:bodyPr/>
                    <a:lstStyle/>
                    <a:p>
                      <a:pPr marL="38100" marR="38100" algn="r">
                        <a:lnSpc>
                          <a:spcPts val="1600"/>
                        </a:lnSpc>
                        <a:spcAft>
                          <a:spcPts val="0"/>
                        </a:spcAft>
                      </a:pPr>
                      <a:r>
                        <a:rPr lang="es-ES" sz="1200" dirty="0">
                          <a:effectLst/>
                          <a:latin typeface="Times New Roman" pitchFamily="18" charset="0"/>
                          <a:cs typeface="Times New Roman" pitchFamily="18" charset="0"/>
                        </a:rPr>
                        <a:t>39,654</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dirty="0">
                          <a:effectLst/>
                          <a:latin typeface="Times New Roman" pitchFamily="18" charset="0"/>
                          <a:cs typeface="Times New Roman" pitchFamily="18" charset="0"/>
                        </a:rPr>
                        <a:t>2</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a:effectLst/>
                        </a:rPr>
                        <a:t>,000</a:t>
                      </a:r>
                      <a:endParaRPr lang="es-EC" sz="1000">
                        <a:solidFill>
                          <a:srgbClr val="000000"/>
                        </a:solidFill>
                        <a:effectLst/>
                        <a:latin typeface="Courier New"/>
                        <a:ea typeface="Times New Roman"/>
                        <a:cs typeface="Times New Roman"/>
                      </a:endParaRPr>
                    </a:p>
                  </a:txBody>
                  <a:tcPr marL="0" marR="0" marT="0" marB="0" anchor="ctr"/>
                </a:tc>
                <a:extLst>
                  <a:ext uri="{0D108BD9-81ED-4DB2-BD59-A6C34878D82A}">
                    <a16:rowId xmlns:a16="http://schemas.microsoft.com/office/drawing/2014/main" xmlns="" val="10003"/>
                  </a:ext>
                </a:extLst>
              </a:tr>
              <a:tr h="253365">
                <a:tc>
                  <a:txBody>
                    <a:bodyPr/>
                    <a:lstStyle/>
                    <a:p>
                      <a:pPr marL="38100" marR="38100">
                        <a:lnSpc>
                          <a:spcPts val="1600"/>
                        </a:lnSpc>
                        <a:spcAft>
                          <a:spcPts val="0"/>
                        </a:spcAft>
                      </a:pPr>
                      <a:r>
                        <a:rPr lang="es-ES" sz="1200">
                          <a:effectLst/>
                          <a:latin typeface="Times New Roman" pitchFamily="18" charset="0"/>
                          <a:cs typeface="Times New Roman" pitchFamily="18" charset="0"/>
                        </a:rPr>
                        <a:t>Asociación lineal por lineal</a:t>
                      </a:r>
                      <a:endParaRPr lang="es-EC" sz="1000">
                        <a:solidFill>
                          <a:srgbClr val="000000"/>
                        </a:solidFill>
                        <a:effectLst/>
                        <a:latin typeface="Times New Roman" pitchFamily="18" charset="0"/>
                        <a:ea typeface="Times New Roman"/>
                        <a:cs typeface="Times New Roman" pitchFamily="18" charset="0"/>
                      </a:endParaRPr>
                    </a:p>
                  </a:txBody>
                  <a:tcPr marL="0" marR="0" marT="0" marB="0"/>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6,470</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dirty="0">
                          <a:effectLst/>
                          <a:latin typeface="Times New Roman" pitchFamily="18" charset="0"/>
                          <a:cs typeface="Times New Roman" pitchFamily="18" charset="0"/>
                        </a:rPr>
                        <a:t>1</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a:effectLst/>
                        </a:rPr>
                        <a:t>,011</a:t>
                      </a:r>
                      <a:endParaRPr lang="es-EC" sz="1000">
                        <a:solidFill>
                          <a:srgbClr val="000000"/>
                        </a:solidFill>
                        <a:effectLst/>
                        <a:latin typeface="Courier New"/>
                        <a:ea typeface="Times New Roman"/>
                        <a:cs typeface="Times New Roman"/>
                      </a:endParaRPr>
                    </a:p>
                  </a:txBody>
                  <a:tcPr marL="0" marR="0" marT="0" marB="0" anchor="ctr"/>
                </a:tc>
                <a:extLst>
                  <a:ext uri="{0D108BD9-81ED-4DB2-BD59-A6C34878D82A}">
                    <a16:rowId xmlns:a16="http://schemas.microsoft.com/office/drawing/2014/main" xmlns="" val="10004"/>
                  </a:ext>
                </a:extLst>
              </a:tr>
              <a:tr h="129540">
                <a:tc>
                  <a:txBody>
                    <a:bodyPr/>
                    <a:lstStyle/>
                    <a:p>
                      <a:pPr marL="38100" marR="38100">
                        <a:lnSpc>
                          <a:spcPts val="1600"/>
                        </a:lnSpc>
                        <a:spcAft>
                          <a:spcPts val="0"/>
                        </a:spcAft>
                      </a:pPr>
                      <a:r>
                        <a:rPr lang="es-ES" sz="1200">
                          <a:effectLst/>
                          <a:latin typeface="Times New Roman" pitchFamily="18" charset="0"/>
                          <a:cs typeface="Times New Roman" pitchFamily="18" charset="0"/>
                        </a:rPr>
                        <a:t>N de casos válidos</a:t>
                      </a:r>
                      <a:endParaRPr lang="es-EC" sz="1000">
                        <a:solidFill>
                          <a:srgbClr val="000000"/>
                        </a:solidFill>
                        <a:effectLst/>
                        <a:latin typeface="Times New Roman" pitchFamily="18" charset="0"/>
                        <a:ea typeface="Times New Roman"/>
                        <a:cs typeface="Times New Roman" pitchFamily="18" charset="0"/>
                      </a:endParaRPr>
                    </a:p>
                  </a:txBody>
                  <a:tcPr marL="0" marR="0" marT="0" marB="0"/>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56</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a:lnSpc>
                          <a:spcPct val="107000"/>
                        </a:lnSpc>
                        <a:spcAft>
                          <a:spcPts val="0"/>
                        </a:spcAft>
                      </a:pPr>
                      <a:r>
                        <a:rPr lang="es-ES" sz="1200" dirty="0">
                          <a:effectLst/>
                          <a:latin typeface="Times New Roman" pitchFamily="18" charset="0"/>
                          <a:cs typeface="Times New Roman" pitchFamily="18" charset="0"/>
                        </a:rPr>
                        <a:t> </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a:lnSpc>
                          <a:spcPct val="107000"/>
                        </a:lnSpc>
                        <a:spcAft>
                          <a:spcPts val="0"/>
                        </a:spcAft>
                      </a:pPr>
                      <a:r>
                        <a:rPr lang="es-ES" sz="1200" dirty="0">
                          <a:effectLst/>
                        </a:rPr>
                        <a:t> </a:t>
                      </a:r>
                      <a:endParaRPr lang="es-EC" sz="1000" dirty="0">
                        <a:solidFill>
                          <a:srgbClr val="000000"/>
                        </a:solidFill>
                        <a:effectLst/>
                        <a:latin typeface="Courier New"/>
                        <a:ea typeface="Times New Roman"/>
                        <a:cs typeface="Times New Roman"/>
                      </a:endParaRPr>
                    </a:p>
                  </a:txBody>
                  <a:tcPr marL="0" marR="0" marT="0" marB="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5620905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41178" y="750628"/>
            <a:ext cx="3771900" cy="701377"/>
          </a:xfrm>
        </p:spPr>
        <p:txBody>
          <a:bodyPr>
            <a:normAutofit fontScale="90000"/>
          </a:bodyPr>
          <a:lstStyle/>
          <a:p>
            <a:r>
              <a:rPr lang="es-ES" sz="3200" dirty="0">
                <a:solidFill>
                  <a:srgbClr val="C00000"/>
                </a:solidFill>
                <a:latin typeface="Times New Roman" pitchFamily="18" charset="0"/>
                <a:cs typeface="Times New Roman" pitchFamily="18" charset="0"/>
              </a:rPr>
              <a:t>3. </a:t>
            </a:r>
            <a:r>
              <a:rPr lang="es-ES" sz="3200" dirty="0">
                <a:latin typeface="Times New Roman" pitchFamily="18" charset="0"/>
                <a:cs typeface="Times New Roman" pitchFamily="18" charset="0"/>
              </a:rPr>
              <a:t>Prueba de Hipótesis</a:t>
            </a:r>
          </a:p>
        </p:txBody>
      </p:sp>
      <p:sp>
        <p:nvSpPr>
          <p:cNvPr id="6" name="5 Rectángulo"/>
          <p:cNvSpPr/>
          <p:nvPr/>
        </p:nvSpPr>
        <p:spPr>
          <a:xfrm>
            <a:off x="233265" y="1447801"/>
            <a:ext cx="11411339" cy="1477328"/>
          </a:xfrm>
          <a:prstGeom prst="rect">
            <a:avLst/>
          </a:prstGeom>
        </p:spPr>
        <p:txBody>
          <a:bodyPr wrap="square">
            <a:spAutoFit/>
          </a:bodyPr>
          <a:lstStyle/>
          <a:p>
            <a:r>
              <a:rPr lang="es-ES" b="1" dirty="0">
                <a:latin typeface="Times New Roman" pitchFamily="18" charset="0"/>
                <a:cs typeface="Times New Roman" pitchFamily="18" charset="0"/>
              </a:rPr>
              <a:t>Hipótesis </a:t>
            </a:r>
            <a:r>
              <a:rPr lang="es-ES" b="1" dirty="0" smtClean="0">
                <a:latin typeface="Times New Roman" pitchFamily="18" charset="0"/>
                <a:cs typeface="Times New Roman" pitchFamily="18" charset="0"/>
              </a:rPr>
              <a:t>General</a:t>
            </a:r>
          </a:p>
          <a:p>
            <a:r>
              <a:rPr lang="es-ES_tradnl" dirty="0" smtClean="0">
                <a:latin typeface="Times New Roman" pitchFamily="18" charset="0"/>
                <a:cs typeface="Times New Roman" pitchFamily="18" charset="0"/>
              </a:rPr>
              <a:t>Los </a:t>
            </a:r>
            <a:r>
              <a:rPr lang="es-ES_tradnl" dirty="0">
                <a:latin typeface="Times New Roman" pitchFamily="18" charset="0"/>
                <a:cs typeface="Times New Roman" pitchFamily="18" charset="0"/>
              </a:rPr>
              <a:t>estudiantes de Educación General Básica de las Unidades Educativas del Distrito Metropolitano de Quito, que han sido contagiados con la epidemia de Influenza A(H1N1), presentan trastornos en su desenvolvimiento social, familiar y educativo.</a:t>
            </a:r>
            <a:endParaRPr lang="es-ES" dirty="0">
              <a:latin typeface="Times New Roman" pitchFamily="18" charset="0"/>
              <a:cs typeface="Times New Roman" pitchFamily="18" charset="0"/>
            </a:endParaRPr>
          </a:p>
          <a:p>
            <a:endParaRPr lang="es-ES" b="1" dirty="0"/>
          </a:p>
        </p:txBody>
      </p:sp>
      <p:sp>
        <p:nvSpPr>
          <p:cNvPr id="7" name="1 Título"/>
          <p:cNvSpPr txBox="1">
            <a:spLocks/>
          </p:cNvSpPr>
          <p:nvPr/>
        </p:nvSpPr>
        <p:spPr>
          <a:xfrm>
            <a:off x="2438401" y="196087"/>
            <a:ext cx="3953725" cy="6858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US" sz="3200" b="1" dirty="0">
                <a:solidFill>
                  <a:srgbClr val="C00000"/>
                </a:solidFill>
                <a:latin typeface="Times New Roman" pitchFamily="18" charset="0"/>
                <a:cs typeface="Times New Roman" pitchFamily="18" charset="0"/>
              </a:rPr>
              <a:t>RESULTADOS</a:t>
            </a:r>
          </a:p>
        </p:txBody>
      </p:sp>
      <p:pic>
        <p:nvPicPr>
          <p:cNvPr id="8"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73183"/>
            <a:ext cx="1317465" cy="1094509"/>
          </a:xfrm>
          <a:prstGeom prst="rect">
            <a:avLst/>
          </a:prstGeom>
          <a:noFill/>
          <a:extLst>
            <a:ext uri="{909E8E84-426E-40DD-AFC4-6F175D3DCCD1}">
              <a14:hiddenFill xmlns:a14="http://schemas.microsoft.com/office/drawing/2010/main">
                <a:solidFill>
                  <a:srgbClr val="FFFFFF"/>
                </a:solidFill>
              </a14:hiddenFill>
            </a:ext>
          </a:extLst>
        </p:spPr>
      </p:pic>
      <p:sp>
        <p:nvSpPr>
          <p:cNvPr id="16" name="15 Botón de acción: Inicio">
            <a:hlinkClick r:id="rId3" action="ppaction://hlinksldjump" highlightClick="1"/>
          </p:cNvPr>
          <p:cNvSpPr/>
          <p:nvPr/>
        </p:nvSpPr>
        <p:spPr>
          <a:xfrm>
            <a:off x="1524001" y="6529924"/>
            <a:ext cx="422003" cy="342900"/>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graphicFrame>
        <p:nvGraphicFramePr>
          <p:cNvPr id="3" name="Tabla 2"/>
          <p:cNvGraphicFramePr>
            <a:graphicFrameLocks noGrp="1"/>
          </p:cNvGraphicFramePr>
          <p:nvPr>
            <p:extLst>
              <p:ext uri="{D42A27DB-BD31-4B8C-83A1-F6EECF244321}">
                <p14:modId xmlns:p14="http://schemas.microsoft.com/office/powerpoint/2010/main" val="2564197898"/>
              </p:ext>
            </p:extLst>
          </p:nvPr>
        </p:nvGraphicFramePr>
        <p:xfrm>
          <a:off x="2182733" y="3013665"/>
          <a:ext cx="7721600" cy="2544191"/>
        </p:xfrm>
        <a:graphic>
          <a:graphicData uri="http://schemas.openxmlformats.org/drawingml/2006/table">
            <a:tbl>
              <a:tblPr firstRow="1" firstCol="1" bandRow="1">
                <a:tableStyleId>{5C22544A-7EE6-4342-B048-85BDC9FD1C3A}</a:tableStyleId>
              </a:tblPr>
              <a:tblGrid>
                <a:gridCol w="1981200">
                  <a:extLst>
                    <a:ext uri="{9D8B030D-6E8A-4147-A177-3AD203B41FA5}">
                      <a16:colId xmlns:a16="http://schemas.microsoft.com/office/drawing/2014/main" xmlns="" val="20000"/>
                    </a:ext>
                  </a:extLst>
                </a:gridCol>
                <a:gridCol w="2006600">
                  <a:extLst>
                    <a:ext uri="{9D8B030D-6E8A-4147-A177-3AD203B41FA5}">
                      <a16:colId xmlns:a16="http://schemas.microsoft.com/office/drawing/2014/main" xmlns="" val="20001"/>
                    </a:ext>
                  </a:extLst>
                </a:gridCol>
                <a:gridCol w="1778000">
                  <a:extLst>
                    <a:ext uri="{9D8B030D-6E8A-4147-A177-3AD203B41FA5}">
                      <a16:colId xmlns:a16="http://schemas.microsoft.com/office/drawing/2014/main" xmlns="" val="20002"/>
                    </a:ext>
                  </a:extLst>
                </a:gridCol>
                <a:gridCol w="1955800">
                  <a:extLst>
                    <a:ext uri="{9D8B030D-6E8A-4147-A177-3AD203B41FA5}">
                      <a16:colId xmlns:a16="http://schemas.microsoft.com/office/drawing/2014/main" xmlns="" val="20003"/>
                    </a:ext>
                  </a:extLst>
                </a:gridCol>
              </a:tblGrid>
              <a:tr h="800100">
                <a:tc>
                  <a:txBody>
                    <a:bodyPr/>
                    <a:lstStyle/>
                    <a:p>
                      <a:pPr algn="ctr">
                        <a:lnSpc>
                          <a:spcPct val="107000"/>
                        </a:lnSpc>
                        <a:spcAft>
                          <a:spcPts val="0"/>
                        </a:spcAft>
                      </a:pPr>
                      <a:r>
                        <a:rPr lang="es-ES" sz="1200" dirty="0">
                          <a:effectLst/>
                        </a:rPr>
                        <a:t> </a:t>
                      </a:r>
                      <a:endParaRPr lang="es-ES" sz="10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_tradnl" sz="1200" dirty="0">
                          <a:effectLst/>
                          <a:latin typeface="Times New Roman" pitchFamily="18" charset="0"/>
                          <a:cs typeface="Times New Roman" pitchFamily="18" charset="0"/>
                        </a:rPr>
                        <a:t>¿Cuál de los siguientes trastornos presentó el paciente después de confirmar el contagio de la epidemia de Influenza A(H1N1)?</a:t>
                      </a:r>
                      <a:endParaRPr lang="es-ES" sz="1000" dirty="0">
                        <a:solidFill>
                          <a:srgbClr val="000000"/>
                        </a:solidFill>
                        <a:effectLst/>
                        <a:latin typeface="Times New Roman" pitchFamily="18" charset="0"/>
                        <a:ea typeface="Times New Roman" panose="02020603050405020304" pitchFamily="18" charset="0"/>
                        <a:cs typeface="Times New Roman" pitchFamily="18" charset="0"/>
                      </a:endParaRPr>
                    </a:p>
                  </a:txBody>
                  <a:tcPr marL="44450" marR="44450" marT="0" marB="0" anchor="ctr"/>
                </a:tc>
                <a:tc>
                  <a:txBody>
                    <a:bodyPr/>
                    <a:lstStyle/>
                    <a:p>
                      <a:pPr algn="ctr">
                        <a:lnSpc>
                          <a:spcPct val="107000"/>
                        </a:lnSpc>
                        <a:spcAft>
                          <a:spcPts val="0"/>
                        </a:spcAft>
                      </a:pPr>
                      <a:r>
                        <a:rPr lang="es-ES" sz="1200" dirty="0">
                          <a:effectLst/>
                          <a:latin typeface="Times New Roman" pitchFamily="18" charset="0"/>
                          <a:cs typeface="Times New Roman" pitchFamily="18" charset="0"/>
                        </a:rPr>
                        <a:t>¿Considera que ha bajado su rendimiento académico?</a:t>
                      </a:r>
                      <a:endParaRPr lang="es-ES" sz="1000" dirty="0">
                        <a:solidFill>
                          <a:srgbClr val="000000"/>
                        </a:solidFill>
                        <a:effectLst/>
                        <a:latin typeface="Times New Roman" pitchFamily="18" charset="0"/>
                        <a:ea typeface="Times New Roman" panose="02020603050405020304" pitchFamily="18" charset="0"/>
                        <a:cs typeface="Times New Roman" pitchFamily="18" charset="0"/>
                      </a:endParaRPr>
                    </a:p>
                  </a:txBody>
                  <a:tcPr marL="44450" marR="44450" marT="0" marB="0" anchor="ctr"/>
                </a:tc>
                <a:tc>
                  <a:txBody>
                    <a:bodyPr/>
                    <a:lstStyle/>
                    <a:p>
                      <a:pPr algn="ctr">
                        <a:lnSpc>
                          <a:spcPct val="107000"/>
                        </a:lnSpc>
                        <a:spcAft>
                          <a:spcPts val="0"/>
                        </a:spcAft>
                      </a:pPr>
                      <a:r>
                        <a:rPr lang="es-ES_tradnl" sz="1200" dirty="0">
                          <a:effectLst/>
                          <a:latin typeface="Times New Roman" pitchFamily="18" charset="0"/>
                          <a:cs typeface="Times New Roman" pitchFamily="18" charset="0"/>
                        </a:rPr>
                        <a:t>¿Considera que el paciente tiene miedo de expresar sus emociones?</a:t>
                      </a:r>
                      <a:endParaRPr lang="es-ES" sz="1000" dirty="0">
                        <a:solidFill>
                          <a:srgbClr val="000000"/>
                        </a:solidFill>
                        <a:effectLst/>
                        <a:latin typeface="Times New Roman" pitchFamily="18" charset="0"/>
                        <a:ea typeface="Times New Roman" panose="02020603050405020304" pitchFamily="18" charset="0"/>
                        <a:cs typeface="Times New Roman" pitchFamily="18" charset="0"/>
                      </a:endParaRPr>
                    </a:p>
                  </a:txBody>
                  <a:tcPr marL="44450" marR="44450" marT="0" marB="0" anchor="ctr"/>
                </a:tc>
                <a:extLst>
                  <a:ext uri="{0D108BD9-81ED-4DB2-BD59-A6C34878D82A}">
                    <a16:rowId xmlns:a16="http://schemas.microsoft.com/office/drawing/2014/main" xmlns="" val="10000"/>
                  </a:ext>
                </a:extLst>
              </a:tr>
              <a:tr h="1200150">
                <a:tc>
                  <a:txBody>
                    <a:bodyPr/>
                    <a:lstStyle/>
                    <a:p>
                      <a:pPr algn="ctr">
                        <a:lnSpc>
                          <a:spcPct val="107000"/>
                        </a:lnSpc>
                        <a:spcAft>
                          <a:spcPts val="0"/>
                        </a:spcAft>
                      </a:pPr>
                      <a:r>
                        <a:rPr lang="es-ES_tradnl" sz="1200" dirty="0">
                          <a:effectLst/>
                          <a:latin typeface="Times New Roman" pitchFamily="18" charset="0"/>
                          <a:cs typeface="Times New Roman" pitchFamily="18" charset="0"/>
                        </a:rPr>
                        <a:t>¿El paciente presentó algún trastorno en su desenvolvimiento social, familiar o educativo después de confirmar el contagio de la epidemia de Influenza A (H1N1)?</a:t>
                      </a:r>
                      <a:endParaRPr lang="es-ES" sz="1000" dirty="0">
                        <a:solidFill>
                          <a:srgbClr val="000000"/>
                        </a:solidFill>
                        <a:effectLst/>
                        <a:latin typeface="Times New Roman" pitchFamily="18" charset="0"/>
                        <a:ea typeface="Times New Roman" panose="02020603050405020304" pitchFamily="18" charset="0"/>
                        <a:cs typeface="Times New Roman" pitchFamily="18" charset="0"/>
                      </a:endParaRPr>
                    </a:p>
                  </a:txBody>
                  <a:tcPr marL="44450" marR="44450" marT="0" marB="0" anchor="ctr"/>
                </a:tc>
                <a:tc>
                  <a:txBody>
                    <a:bodyPr/>
                    <a:lstStyle/>
                    <a:p>
                      <a:pPr algn="ctr">
                        <a:lnSpc>
                          <a:spcPct val="107000"/>
                        </a:lnSpc>
                        <a:spcAft>
                          <a:spcPts val="0"/>
                        </a:spcAft>
                      </a:pPr>
                      <a:r>
                        <a:rPr lang="es-ES" sz="1200">
                          <a:effectLst/>
                          <a:latin typeface="Times New Roman" pitchFamily="18" charset="0"/>
                          <a:cs typeface="Times New Roman" pitchFamily="18" charset="0"/>
                        </a:rPr>
                        <a:t>0,00</a:t>
                      </a:r>
                      <a:endParaRPr lang="es-ES" sz="1000">
                        <a:solidFill>
                          <a:srgbClr val="000000"/>
                        </a:solidFill>
                        <a:effectLst/>
                        <a:latin typeface="Times New Roman" pitchFamily="18" charset="0"/>
                        <a:ea typeface="Times New Roman" panose="02020603050405020304" pitchFamily="18" charset="0"/>
                        <a:cs typeface="Times New Roman" pitchFamily="18" charset="0"/>
                      </a:endParaRPr>
                    </a:p>
                  </a:txBody>
                  <a:tcPr marL="44450" marR="44450" marT="0" marB="0" anchor="ctr"/>
                </a:tc>
                <a:tc>
                  <a:txBody>
                    <a:bodyPr/>
                    <a:lstStyle/>
                    <a:p>
                      <a:pPr algn="ctr">
                        <a:lnSpc>
                          <a:spcPct val="107000"/>
                        </a:lnSpc>
                        <a:spcAft>
                          <a:spcPts val="0"/>
                        </a:spcAft>
                      </a:pPr>
                      <a:r>
                        <a:rPr lang="es-ES" sz="1200">
                          <a:effectLst/>
                          <a:latin typeface="Times New Roman" pitchFamily="18" charset="0"/>
                          <a:cs typeface="Times New Roman" pitchFamily="18" charset="0"/>
                        </a:rPr>
                        <a:t>0,037</a:t>
                      </a:r>
                      <a:endParaRPr lang="es-ES" sz="1000">
                        <a:solidFill>
                          <a:srgbClr val="000000"/>
                        </a:solidFill>
                        <a:effectLst/>
                        <a:latin typeface="Times New Roman" pitchFamily="18" charset="0"/>
                        <a:ea typeface="Times New Roman" panose="02020603050405020304" pitchFamily="18" charset="0"/>
                        <a:cs typeface="Times New Roman" pitchFamily="18" charset="0"/>
                      </a:endParaRPr>
                    </a:p>
                  </a:txBody>
                  <a:tcPr marL="44450" marR="44450" marT="0" marB="0" anchor="ctr"/>
                </a:tc>
                <a:tc>
                  <a:txBody>
                    <a:bodyPr/>
                    <a:lstStyle/>
                    <a:p>
                      <a:pPr algn="ctr">
                        <a:lnSpc>
                          <a:spcPct val="107000"/>
                        </a:lnSpc>
                        <a:spcAft>
                          <a:spcPts val="0"/>
                        </a:spcAft>
                      </a:pPr>
                      <a:r>
                        <a:rPr lang="es-ES" sz="1200" dirty="0">
                          <a:effectLst/>
                          <a:latin typeface="Times New Roman" pitchFamily="18" charset="0"/>
                          <a:cs typeface="Times New Roman" pitchFamily="18" charset="0"/>
                        </a:rPr>
                        <a:t>0,041</a:t>
                      </a:r>
                      <a:endParaRPr lang="es-ES" sz="1000" dirty="0">
                        <a:solidFill>
                          <a:srgbClr val="000000"/>
                        </a:solidFill>
                        <a:effectLst/>
                        <a:latin typeface="Times New Roman" pitchFamily="18" charset="0"/>
                        <a:ea typeface="Times New Roman" panose="02020603050405020304" pitchFamily="18" charset="0"/>
                        <a:cs typeface="Times New Roman" pitchFamily="18" charset="0"/>
                      </a:endParaRPr>
                    </a:p>
                  </a:txBody>
                  <a:tcPr marL="44450" marR="44450" marT="0" marB="0" anchor="ct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6793736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232467" y="1329048"/>
            <a:ext cx="8189322" cy="646331"/>
          </a:xfrm>
          <a:prstGeom prst="rect">
            <a:avLst/>
          </a:prstGeom>
        </p:spPr>
        <p:txBody>
          <a:bodyPr wrap="square">
            <a:spAutoFit/>
          </a:bodyPr>
          <a:lstStyle/>
          <a:p>
            <a:r>
              <a:rPr lang="es-ES" b="1" dirty="0" smtClean="0">
                <a:latin typeface="Times New Roman" pitchFamily="18" charset="0"/>
                <a:cs typeface="Times New Roman" pitchFamily="18" charset="0"/>
              </a:rPr>
              <a:t>Hipótesis General</a:t>
            </a:r>
            <a:endParaRPr lang="es-ES" b="1" dirty="0">
              <a:latin typeface="Times New Roman" pitchFamily="18" charset="0"/>
              <a:cs typeface="Times New Roman" pitchFamily="18" charset="0"/>
            </a:endParaRPr>
          </a:p>
          <a:p>
            <a:r>
              <a:rPr lang="es-ES" b="1" dirty="0">
                <a:latin typeface="Times New Roman" pitchFamily="18" charset="0"/>
                <a:cs typeface="Times New Roman" pitchFamily="18" charset="0"/>
              </a:rPr>
              <a:t>Trastornos pacientes vs Trastornos presentes</a:t>
            </a:r>
            <a:endParaRPr lang="es-ES" dirty="0">
              <a:latin typeface="Times New Roman" pitchFamily="18" charset="0"/>
              <a:cs typeface="Times New Roman" pitchFamily="18" charset="0"/>
            </a:endParaRPr>
          </a:p>
        </p:txBody>
      </p:sp>
      <p:sp>
        <p:nvSpPr>
          <p:cNvPr id="7" name="1 Título"/>
          <p:cNvSpPr txBox="1">
            <a:spLocks/>
          </p:cNvSpPr>
          <p:nvPr/>
        </p:nvSpPr>
        <p:spPr>
          <a:xfrm>
            <a:off x="2438401" y="196087"/>
            <a:ext cx="3953725" cy="6858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US" sz="3200" b="1" dirty="0">
                <a:solidFill>
                  <a:srgbClr val="C00000"/>
                </a:solidFill>
                <a:latin typeface="Times New Roman" pitchFamily="18" charset="0"/>
                <a:cs typeface="Times New Roman" pitchFamily="18" charset="0"/>
              </a:rPr>
              <a:t>RESULTADOS</a:t>
            </a:r>
          </a:p>
        </p:txBody>
      </p:sp>
      <p:pic>
        <p:nvPicPr>
          <p:cNvPr id="8"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73183"/>
            <a:ext cx="1317465" cy="1094509"/>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p:cNvPicPr/>
          <p:nvPr/>
        </p:nvPicPr>
        <p:blipFill>
          <a:blip r:embed="rId3">
            <a:extLst>
              <a:ext uri="{28A0092B-C50C-407E-A947-70E740481C1C}">
                <a14:useLocalDpi xmlns:a14="http://schemas.microsoft.com/office/drawing/2010/main" val="0"/>
              </a:ext>
            </a:extLst>
          </a:blip>
          <a:srcRect/>
          <a:stretch>
            <a:fillRect/>
          </a:stretch>
        </p:blipFill>
        <p:spPr bwMode="auto">
          <a:xfrm>
            <a:off x="6261688" y="1975379"/>
            <a:ext cx="5539377" cy="4366127"/>
          </a:xfrm>
          <a:prstGeom prst="rect">
            <a:avLst/>
          </a:prstGeom>
          <a:noFill/>
          <a:ln>
            <a:noFill/>
          </a:ln>
        </p:spPr>
      </p:pic>
      <p:sp>
        <p:nvSpPr>
          <p:cNvPr id="19" name="Título 1"/>
          <p:cNvSpPr txBox="1">
            <a:spLocks/>
          </p:cNvSpPr>
          <p:nvPr/>
        </p:nvSpPr>
        <p:spPr>
          <a:xfrm>
            <a:off x="3441178" y="750628"/>
            <a:ext cx="3771900" cy="70137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dirty="0" smtClean="0">
                <a:solidFill>
                  <a:srgbClr val="C00000"/>
                </a:solidFill>
                <a:latin typeface="Times New Roman" pitchFamily="18" charset="0"/>
                <a:cs typeface="Times New Roman" pitchFamily="18" charset="0"/>
              </a:rPr>
              <a:t>3. </a:t>
            </a:r>
            <a:r>
              <a:rPr lang="es-ES" sz="3200" dirty="0" smtClean="0">
                <a:latin typeface="Times New Roman" pitchFamily="18" charset="0"/>
                <a:cs typeface="Times New Roman" pitchFamily="18" charset="0"/>
              </a:rPr>
              <a:t>Prueba de Hipótesis</a:t>
            </a:r>
            <a:endParaRPr lang="es-ES" sz="3200" dirty="0">
              <a:latin typeface="Times New Roman" pitchFamily="18" charset="0"/>
              <a:cs typeface="Times New Roman" pitchFamily="18"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518130842"/>
              </p:ext>
            </p:extLst>
          </p:nvPr>
        </p:nvGraphicFramePr>
        <p:xfrm>
          <a:off x="517264" y="4859454"/>
          <a:ext cx="5981001" cy="1524000"/>
        </p:xfrm>
        <a:graphic>
          <a:graphicData uri="http://schemas.openxmlformats.org/drawingml/2006/table">
            <a:tbl>
              <a:tblPr>
                <a:tableStyleId>{22838BEF-8BB2-4498-84A7-C5851F593DF1}</a:tableStyleId>
              </a:tblPr>
              <a:tblGrid>
                <a:gridCol w="2454776">
                  <a:extLst>
                    <a:ext uri="{9D8B030D-6E8A-4147-A177-3AD203B41FA5}">
                      <a16:colId xmlns:a16="http://schemas.microsoft.com/office/drawing/2014/main" xmlns="" val="20000"/>
                    </a:ext>
                  </a:extLst>
                </a:gridCol>
                <a:gridCol w="1026895">
                  <a:extLst>
                    <a:ext uri="{9D8B030D-6E8A-4147-A177-3AD203B41FA5}">
                      <a16:colId xmlns:a16="http://schemas.microsoft.com/office/drawing/2014/main" xmlns="" val="20001"/>
                    </a:ext>
                  </a:extLst>
                </a:gridCol>
                <a:gridCol w="1026895">
                  <a:extLst>
                    <a:ext uri="{9D8B030D-6E8A-4147-A177-3AD203B41FA5}">
                      <a16:colId xmlns:a16="http://schemas.microsoft.com/office/drawing/2014/main" xmlns="" val="20002"/>
                    </a:ext>
                  </a:extLst>
                </a:gridCol>
                <a:gridCol w="1472435">
                  <a:extLst>
                    <a:ext uri="{9D8B030D-6E8A-4147-A177-3AD203B41FA5}">
                      <a16:colId xmlns:a16="http://schemas.microsoft.com/office/drawing/2014/main" xmlns="" val="20003"/>
                    </a:ext>
                  </a:extLst>
                </a:gridCol>
              </a:tblGrid>
              <a:tr h="129540">
                <a:tc gridSpan="4">
                  <a:txBody>
                    <a:bodyPr/>
                    <a:lstStyle/>
                    <a:p>
                      <a:pPr marL="38100" marR="38100" algn="ctr">
                        <a:lnSpc>
                          <a:spcPts val="1600"/>
                        </a:lnSpc>
                        <a:spcAft>
                          <a:spcPts val="0"/>
                        </a:spcAft>
                      </a:pPr>
                      <a:r>
                        <a:rPr lang="es-ES" sz="1200" dirty="0">
                          <a:effectLst/>
                          <a:latin typeface="Times New Roman" pitchFamily="18" charset="0"/>
                          <a:cs typeface="Times New Roman" pitchFamily="18" charset="0"/>
                        </a:rPr>
                        <a:t>Pruebas de </a:t>
                      </a:r>
                      <a:r>
                        <a:rPr lang="es-ES" sz="1200" dirty="0" err="1">
                          <a:effectLst/>
                          <a:latin typeface="Times New Roman" pitchFamily="18" charset="0"/>
                          <a:cs typeface="Times New Roman" pitchFamily="18" charset="0"/>
                        </a:rPr>
                        <a:t>chi</a:t>
                      </a:r>
                      <a:r>
                        <a:rPr lang="es-ES" sz="1200" dirty="0">
                          <a:effectLst/>
                          <a:latin typeface="Times New Roman" pitchFamily="18" charset="0"/>
                          <a:cs typeface="Times New Roman" pitchFamily="18" charset="0"/>
                        </a:rPr>
                        <a:t>-cuadrado</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382905">
                <a:tc>
                  <a:txBody>
                    <a:bodyPr/>
                    <a:lstStyle/>
                    <a:p>
                      <a:pPr algn="l">
                        <a:lnSpc>
                          <a:spcPct val="107000"/>
                        </a:lnSpc>
                        <a:spcAft>
                          <a:spcPts val="0"/>
                        </a:spcAft>
                      </a:pPr>
                      <a:r>
                        <a:rPr lang="es-ES" sz="1200">
                          <a:effectLst/>
                          <a:latin typeface="Times New Roman" pitchFamily="18" charset="0"/>
                          <a:cs typeface="Times New Roman" pitchFamily="18" charset="0"/>
                        </a:rPr>
                        <a:t> </a:t>
                      </a:r>
                      <a:endParaRPr lang="es-EC" sz="1000">
                        <a:solidFill>
                          <a:srgbClr val="000000"/>
                        </a:solidFill>
                        <a:effectLst/>
                        <a:latin typeface="Times New Roman" pitchFamily="18" charset="0"/>
                        <a:ea typeface="Times New Roman"/>
                        <a:cs typeface="Times New Roman" pitchFamily="18" charset="0"/>
                      </a:endParaRPr>
                    </a:p>
                  </a:txBody>
                  <a:tcPr marL="0" marR="0" marT="0" marB="0" anchor="b"/>
                </a:tc>
                <a:tc>
                  <a:txBody>
                    <a:bodyPr/>
                    <a:lstStyle/>
                    <a:p>
                      <a:pPr marL="38100" marR="38100" algn="ctr">
                        <a:lnSpc>
                          <a:spcPts val="1600"/>
                        </a:lnSpc>
                        <a:spcAft>
                          <a:spcPts val="0"/>
                        </a:spcAft>
                      </a:pPr>
                      <a:r>
                        <a:rPr lang="es-ES" sz="1200" dirty="0">
                          <a:effectLst/>
                          <a:latin typeface="Times New Roman" pitchFamily="18" charset="0"/>
                          <a:cs typeface="Times New Roman" pitchFamily="18" charset="0"/>
                        </a:rPr>
                        <a:t>Valor</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b"/>
                </a:tc>
                <a:tc>
                  <a:txBody>
                    <a:bodyPr/>
                    <a:lstStyle/>
                    <a:p>
                      <a:pPr marL="38100" marR="38100" algn="ctr">
                        <a:lnSpc>
                          <a:spcPts val="1600"/>
                        </a:lnSpc>
                        <a:spcAft>
                          <a:spcPts val="0"/>
                        </a:spcAft>
                      </a:pPr>
                      <a:r>
                        <a:rPr lang="es-ES" sz="1200" dirty="0" err="1">
                          <a:effectLst/>
                          <a:latin typeface="Times New Roman" pitchFamily="18" charset="0"/>
                          <a:cs typeface="Times New Roman" pitchFamily="18" charset="0"/>
                        </a:rPr>
                        <a:t>gl</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b"/>
                </a:tc>
                <a:tc>
                  <a:txBody>
                    <a:bodyPr/>
                    <a:lstStyle/>
                    <a:p>
                      <a:pPr marL="38100" marR="38100" algn="ctr">
                        <a:lnSpc>
                          <a:spcPts val="1600"/>
                        </a:lnSpc>
                        <a:spcAft>
                          <a:spcPts val="0"/>
                        </a:spcAft>
                      </a:pPr>
                      <a:r>
                        <a:rPr lang="es-ES" sz="1200">
                          <a:effectLst/>
                          <a:latin typeface="Times New Roman" pitchFamily="18" charset="0"/>
                          <a:cs typeface="Times New Roman" pitchFamily="18" charset="0"/>
                        </a:rPr>
                        <a:t>Significación asintótica (bilateral)</a:t>
                      </a:r>
                      <a:endParaRPr lang="es-EC" sz="1000">
                        <a:solidFill>
                          <a:srgbClr val="000000"/>
                        </a:solidFill>
                        <a:effectLst/>
                        <a:latin typeface="Times New Roman" pitchFamily="18" charset="0"/>
                        <a:ea typeface="Times New Roman"/>
                        <a:cs typeface="Times New Roman" pitchFamily="18" charset="0"/>
                      </a:endParaRPr>
                    </a:p>
                  </a:txBody>
                  <a:tcPr marL="0" marR="0" marT="0" marB="0" anchor="b"/>
                </a:tc>
                <a:extLst>
                  <a:ext uri="{0D108BD9-81ED-4DB2-BD59-A6C34878D82A}">
                    <a16:rowId xmlns:a16="http://schemas.microsoft.com/office/drawing/2014/main" xmlns="" val="10001"/>
                  </a:ext>
                </a:extLst>
              </a:tr>
              <a:tr h="254000">
                <a:tc>
                  <a:txBody>
                    <a:bodyPr/>
                    <a:lstStyle/>
                    <a:p>
                      <a:pPr marL="38100" marR="38100" algn="l">
                        <a:lnSpc>
                          <a:spcPts val="1600"/>
                        </a:lnSpc>
                        <a:spcAft>
                          <a:spcPts val="0"/>
                        </a:spcAft>
                      </a:pPr>
                      <a:r>
                        <a:rPr lang="es-ES" sz="1200">
                          <a:effectLst/>
                          <a:latin typeface="Times New Roman" pitchFamily="18" charset="0"/>
                          <a:cs typeface="Times New Roman" pitchFamily="18" charset="0"/>
                        </a:rPr>
                        <a:t>Chi-cuadrado de Pearson</a:t>
                      </a:r>
                      <a:endParaRPr lang="es-EC" sz="1000">
                        <a:solidFill>
                          <a:srgbClr val="000000"/>
                        </a:solidFill>
                        <a:effectLst/>
                        <a:latin typeface="Times New Roman" pitchFamily="18" charset="0"/>
                        <a:ea typeface="Times New Roman"/>
                        <a:cs typeface="Times New Roman" pitchFamily="18" charset="0"/>
                      </a:endParaRPr>
                    </a:p>
                  </a:txBody>
                  <a:tcPr marL="0" marR="0" marT="0" marB="0"/>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56,000</a:t>
                      </a:r>
                      <a:r>
                        <a:rPr lang="es-ES" sz="1200" baseline="30000">
                          <a:effectLst/>
                          <a:latin typeface="Times New Roman" pitchFamily="18" charset="0"/>
                          <a:cs typeface="Times New Roman" pitchFamily="18" charset="0"/>
                        </a:rPr>
                        <a:t>a</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dirty="0">
                          <a:effectLst/>
                          <a:latin typeface="Times New Roman" pitchFamily="18" charset="0"/>
                          <a:cs typeface="Times New Roman" pitchFamily="18" charset="0"/>
                        </a:rPr>
                        <a:t>4</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,000</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extLst>
                  <a:ext uri="{0D108BD9-81ED-4DB2-BD59-A6C34878D82A}">
                    <a16:rowId xmlns:a16="http://schemas.microsoft.com/office/drawing/2014/main" xmlns="" val="10002"/>
                  </a:ext>
                </a:extLst>
              </a:tr>
              <a:tr h="123825">
                <a:tc>
                  <a:txBody>
                    <a:bodyPr/>
                    <a:lstStyle/>
                    <a:p>
                      <a:pPr marL="38100" marR="38100" algn="l">
                        <a:lnSpc>
                          <a:spcPts val="1600"/>
                        </a:lnSpc>
                        <a:spcAft>
                          <a:spcPts val="0"/>
                        </a:spcAft>
                      </a:pPr>
                      <a:r>
                        <a:rPr lang="es-ES" sz="1200">
                          <a:effectLst/>
                          <a:latin typeface="Times New Roman" pitchFamily="18" charset="0"/>
                          <a:cs typeface="Times New Roman" pitchFamily="18" charset="0"/>
                        </a:rPr>
                        <a:t>Razón de verosimilitud</a:t>
                      </a:r>
                      <a:endParaRPr lang="es-EC" sz="1000">
                        <a:solidFill>
                          <a:srgbClr val="000000"/>
                        </a:solidFill>
                        <a:effectLst/>
                        <a:latin typeface="Times New Roman" pitchFamily="18" charset="0"/>
                        <a:ea typeface="Times New Roman"/>
                        <a:cs typeface="Times New Roman" pitchFamily="18" charset="0"/>
                      </a:endParaRPr>
                    </a:p>
                  </a:txBody>
                  <a:tcPr marL="0" marR="0" marT="0" marB="0"/>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49,375</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dirty="0">
                          <a:effectLst/>
                          <a:latin typeface="Times New Roman" pitchFamily="18" charset="0"/>
                          <a:cs typeface="Times New Roman" pitchFamily="18" charset="0"/>
                        </a:rPr>
                        <a:t>4</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dirty="0">
                          <a:effectLst/>
                          <a:latin typeface="Times New Roman" pitchFamily="18" charset="0"/>
                          <a:cs typeface="Times New Roman" pitchFamily="18" charset="0"/>
                        </a:rPr>
                        <a:t>,000</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extLst>
                  <a:ext uri="{0D108BD9-81ED-4DB2-BD59-A6C34878D82A}">
                    <a16:rowId xmlns:a16="http://schemas.microsoft.com/office/drawing/2014/main" xmlns="" val="10003"/>
                  </a:ext>
                </a:extLst>
              </a:tr>
              <a:tr h="254000">
                <a:tc>
                  <a:txBody>
                    <a:bodyPr/>
                    <a:lstStyle/>
                    <a:p>
                      <a:pPr marL="38100" marR="38100" algn="l">
                        <a:lnSpc>
                          <a:spcPts val="1600"/>
                        </a:lnSpc>
                        <a:spcAft>
                          <a:spcPts val="0"/>
                        </a:spcAft>
                      </a:pPr>
                      <a:r>
                        <a:rPr lang="es-ES" sz="1200">
                          <a:effectLst/>
                          <a:latin typeface="Times New Roman" pitchFamily="18" charset="0"/>
                          <a:cs typeface="Times New Roman" pitchFamily="18" charset="0"/>
                        </a:rPr>
                        <a:t>Asociación lineal por lineal</a:t>
                      </a:r>
                      <a:endParaRPr lang="es-EC" sz="1000">
                        <a:solidFill>
                          <a:srgbClr val="000000"/>
                        </a:solidFill>
                        <a:effectLst/>
                        <a:latin typeface="Times New Roman" pitchFamily="18" charset="0"/>
                        <a:ea typeface="Times New Roman"/>
                        <a:cs typeface="Times New Roman" pitchFamily="18" charset="0"/>
                      </a:endParaRPr>
                    </a:p>
                  </a:txBody>
                  <a:tcPr marL="0" marR="0" marT="0" marB="0"/>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29,084</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1</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dirty="0">
                          <a:effectLst/>
                          <a:latin typeface="Times New Roman" pitchFamily="18" charset="0"/>
                          <a:cs typeface="Times New Roman" pitchFamily="18" charset="0"/>
                        </a:rPr>
                        <a:t>,000</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extLst>
                  <a:ext uri="{0D108BD9-81ED-4DB2-BD59-A6C34878D82A}">
                    <a16:rowId xmlns:a16="http://schemas.microsoft.com/office/drawing/2014/main" xmlns="" val="10004"/>
                  </a:ext>
                </a:extLst>
              </a:tr>
              <a:tr h="129540">
                <a:tc>
                  <a:txBody>
                    <a:bodyPr/>
                    <a:lstStyle/>
                    <a:p>
                      <a:pPr marL="38100" marR="38100" algn="l">
                        <a:lnSpc>
                          <a:spcPts val="1600"/>
                        </a:lnSpc>
                        <a:spcAft>
                          <a:spcPts val="0"/>
                        </a:spcAft>
                      </a:pPr>
                      <a:r>
                        <a:rPr lang="es-ES" sz="1200">
                          <a:effectLst/>
                          <a:latin typeface="Times New Roman" pitchFamily="18" charset="0"/>
                          <a:cs typeface="Times New Roman" pitchFamily="18" charset="0"/>
                        </a:rPr>
                        <a:t>N de casos válidos</a:t>
                      </a:r>
                      <a:endParaRPr lang="es-EC" sz="1000">
                        <a:solidFill>
                          <a:srgbClr val="000000"/>
                        </a:solidFill>
                        <a:effectLst/>
                        <a:latin typeface="Times New Roman" pitchFamily="18" charset="0"/>
                        <a:ea typeface="Times New Roman"/>
                        <a:cs typeface="Times New Roman" pitchFamily="18" charset="0"/>
                      </a:endParaRPr>
                    </a:p>
                  </a:txBody>
                  <a:tcPr marL="0" marR="0" marT="0" marB="0"/>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56</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algn="l">
                        <a:lnSpc>
                          <a:spcPct val="107000"/>
                        </a:lnSpc>
                        <a:spcAft>
                          <a:spcPts val="0"/>
                        </a:spcAft>
                      </a:pPr>
                      <a:r>
                        <a:rPr lang="es-ES" sz="1200">
                          <a:effectLst/>
                          <a:latin typeface="Times New Roman" pitchFamily="18" charset="0"/>
                          <a:cs typeface="Times New Roman" pitchFamily="18" charset="0"/>
                        </a:rPr>
                        <a:t> </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algn="l">
                        <a:lnSpc>
                          <a:spcPct val="107000"/>
                        </a:lnSpc>
                        <a:spcAft>
                          <a:spcPts val="0"/>
                        </a:spcAft>
                      </a:pPr>
                      <a:r>
                        <a:rPr lang="es-ES" sz="1200" dirty="0">
                          <a:effectLst/>
                          <a:latin typeface="Times New Roman" pitchFamily="18" charset="0"/>
                          <a:cs typeface="Times New Roman" pitchFamily="18" charset="0"/>
                        </a:rPr>
                        <a:t> </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extLst>
                  <a:ext uri="{0D108BD9-81ED-4DB2-BD59-A6C34878D82A}">
                    <a16:rowId xmlns:a16="http://schemas.microsoft.com/office/drawing/2014/main" xmlns="" val="10005"/>
                  </a:ext>
                </a:extLst>
              </a:tr>
            </a:tbl>
          </a:graphicData>
        </a:graphic>
      </p:graphicFrame>
      <p:pic>
        <p:nvPicPr>
          <p:cNvPr id="4097"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24156" t="51867" r="25924" b="15747"/>
          <a:stretch/>
        </p:blipFill>
        <p:spPr bwMode="auto">
          <a:xfrm>
            <a:off x="517264" y="1979454"/>
            <a:ext cx="5549049"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2488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2247900" y="409575"/>
            <a:ext cx="8229600" cy="654050"/>
          </a:xfrm>
          <a:prstGeom prst="rect">
            <a:avLst/>
          </a:prstGeom>
          <a:noFill/>
        </p:spPr>
        <p:txBody>
          <a:bodyPr/>
          <a:lstStyle/>
          <a:p>
            <a:pPr marL="514350" indent="-514350" algn="ctr" eaLnBrk="1" fontAlgn="auto" hangingPunct="1">
              <a:spcAft>
                <a:spcPts val="0"/>
              </a:spcAft>
              <a:defRPr/>
            </a:pPr>
            <a:r>
              <a:rPr lang="es-PE" sz="4000" b="1" dirty="0" smtClean="0">
                <a:solidFill>
                  <a:srgbClr val="C00000"/>
                </a:solidFill>
                <a:latin typeface="Times New Roman" panose="02020603050405020304" pitchFamily="18" charset="0"/>
                <a:ea typeface="+mj-ea"/>
                <a:cs typeface="Times New Roman" panose="02020603050405020304" pitchFamily="18" charset="0"/>
              </a:rPr>
              <a:t>PROBLEMA DE INVESTIGACIÓN</a:t>
            </a:r>
            <a:endParaRPr lang="es-PE" sz="4000" b="1" dirty="0">
              <a:solidFill>
                <a:srgbClr val="C00000"/>
              </a:solidFill>
              <a:latin typeface="Times New Roman" panose="02020603050405020304" pitchFamily="18" charset="0"/>
              <a:ea typeface="+mj-ea"/>
              <a:cs typeface="Times New Roman" panose="02020603050405020304" pitchFamily="18" charset="0"/>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247900" y="1698578"/>
            <a:ext cx="8853879" cy="4400550"/>
          </a:xfrm>
          <a:prstGeom prst="rect">
            <a:avLst/>
          </a:prstGeom>
          <a:noFill/>
          <a:ln>
            <a:noFill/>
          </a:ln>
        </p:spPr>
      </p:pic>
      <p:sp>
        <p:nvSpPr>
          <p:cNvPr id="5" name="15 CuadroTexto"/>
          <p:cNvSpPr txBox="1">
            <a:spLocks noChangeArrowheads="1"/>
          </p:cNvSpPr>
          <p:nvPr/>
        </p:nvSpPr>
        <p:spPr bwMode="auto">
          <a:xfrm>
            <a:off x="247650" y="2760663"/>
            <a:ext cx="1876425"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s-PE" altLang="es-PE" sz="1100" u="sng" dirty="0">
                <a:solidFill>
                  <a:srgbClr val="C00000"/>
                </a:solidFill>
                <a:latin typeface="Arial" panose="020B0604020202020204" pitchFamily="34" charset="0"/>
              </a:rPr>
              <a:t>Problema de </a:t>
            </a:r>
            <a:r>
              <a:rPr lang="es-PE" altLang="es-PE" sz="1100" u="sng" dirty="0" smtClean="0">
                <a:solidFill>
                  <a:srgbClr val="C00000"/>
                </a:solidFill>
                <a:latin typeface="Arial" panose="020B0604020202020204" pitchFamily="34" charset="0"/>
              </a:rPr>
              <a:t>Investigación</a:t>
            </a:r>
          </a:p>
          <a:p>
            <a:pPr eaLnBrk="1" hangingPunct="1">
              <a:spcBef>
                <a:spcPct val="0"/>
              </a:spcBef>
              <a:buFontTx/>
              <a:buAutoNum type="arabicPeriod"/>
            </a:pPr>
            <a:endParaRPr lang="es-PE" altLang="es-PE" sz="1100" u="sng" dirty="0" smtClean="0">
              <a:solidFill>
                <a:srgbClr val="C00000"/>
              </a:solidFill>
              <a:latin typeface="Arial" panose="020B0604020202020204" pitchFamily="34" charset="0"/>
            </a:endParaRPr>
          </a:p>
          <a:p>
            <a:pPr lvl="1">
              <a:spcBef>
                <a:spcPct val="0"/>
              </a:spcBef>
              <a:buFontTx/>
              <a:buAutoNum type="arabicPeriod"/>
            </a:pPr>
            <a:r>
              <a:rPr lang="es-PE" altLang="es-PE" sz="700" u="sng" dirty="0" smtClean="0">
                <a:solidFill>
                  <a:srgbClr val="C00000"/>
                </a:solidFill>
                <a:latin typeface="Arial" panose="020B0604020202020204" pitchFamily="34" charset="0"/>
              </a:rPr>
              <a:t>Delimitación</a:t>
            </a:r>
          </a:p>
          <a:p>
            <a:pPr lvl="1">
              <a:spcBef>
                <a:spcPct val="0"/>
              </a:spcBef>
              <a:buFontTx/>
              <a:buAutoNum type="arabicPeriod"/>
            </a:pPr>
            <a:r>
              <a:rPr lang="es-PE" altLang="es-PE" sz="700" u="sng" dirty="0" smtClean="0">
                <a:solidFill>
                  <a:srgbClr val="C00000"/>
                </a:solidFill>
                <a:latin typeface="Arial" panose="020B0604020202020204" pitchFamily="34" charset="0"/>
              </a:rPr>
              <a:t>Línea de investigación</a:t>
            </a:r>
          </a:p>
          <a:p>
            <a:pPr lvl="1">
              <a:spcBef>
                <a:spcPct val="0"/>
              </a:spcBef>
              <a:buFontTx/>
              <a:buAutoNum type="arabicPeriod"/>
            </a:pPr>
            <a:r>
              <a:rPr lang="es-PE" altLang="es-PE" sz="700" u="sng" dirty="0" smtClean="0">
                <a:solidFill>
                  <a:srgbClr val="C00000"/>
                </a:solidFill>
                <a:latin typeface="Arial" panose="020B0604020202020204" pitchFamily="34" charset="0"/>
              </a:rPr>
              <a:t>Justificación</a:t>
            </a:r>
          </a:p>
          <a:p>
            <a:pPr lvl="1">
              <a:spcBef>
                <a:spcPct val="0"/>
              </a:spcBef>
              <a:buFontTx/>
              <a:buAutoNum type="arabicPeriod"/>
            </a:pPr>
            <a:r>
              <a:rPr lang="es-PE" altLang="es-PE" sz="700" u="sng" dirty="0" smtClean="0">
                <a:solidFill>
                  <a:srgbClr val="C00000"/>
                </a:solidFill>
                <a:latin typeface="Arial" panose="020B0604020202020204" pitchFamily="34" charset="0"/>
              </a:rPr>
              <a:t>Objetivos</a:t>
            </a:r>
            <a:endParaRPr lang="es-PE" altLang="es-PE" sz="700" u="sng" dirty="0">
              <a:solidFill>
                <a:srgbClr val="C00000"/>
              </a:solidFill>
              <a:latin typeface="Arial" panose="020B0604020202020204" pitchFamily="34" charset="0"/>
            </a:endParaRPr>
          </a:p>
          <a:p>
            <a:pPr eaLnBrk="1" hangingPunct="1">
              <a:spcBef>
                <a:spcPct val="0"/>
              </a:spcBef>
              <a:buFontTx/>
              <a:buAutoNum type="arabicPeriod"/>
            </a:pPr>
            <a:endParaRPr lang="es-PE" altLang="es-PE" sz="1100" dirty="0">
              <a:solidFill>
                <a:srgbClr val="C00000"/>
              </a:solidFill>
              <a:latin typeface="Arial" panose="020B0604020202020204" pitchFamily="34" charset="0"/>
            </a:endParaRPr>
          </a:p>
          <a:p>
            <a:pPr eaLnBrk="1" hangingPunct="1">
              <a:spcBef>
                <a:spcPct val="0"/>
              </a:spcBef>
              <a:buFontTx/>
              <a:buAutoNum type="arabicPeriod"/>
            </a:pPr>
            <a:r>
              <a:rPr lang="es-PE" altLang="es-PE" sz="1100" dirty="0">
                <a:solidFill>
                  <a:srgbClr val="C00000"/>
                </a:solidFill>
                <a:latin typeface="Arial" panose="020B0604020202020204" pitchFamily="34" charset="0"/>
              </a:rPr>
              <a:t>Fundamentación Teórica</a:t>
            </a:r>
          </a:p>
          <a:p>
            <a:pPr eaLnBrk="1" hangingPunct="1">
              <a:spcBef>
                <a:spcPct val="0"/>
              </a:spcBef>
              <a:buFontTx/>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Hipótesis </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Metodología</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Resultados y Discusión</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Conclusiones</a:t>
            </a:r>
          </a:p>
        </p:txBody>
      </p:sp>
      <p:pic>
        <p:nvPicPr>
          <p:cNvPr id="6" name="Picture 2" descr="F:\TESIS\graficos diapos\LOGO ESP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63" y="247511"/>
            <a:ext cx="1219200" cy="101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5965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405341" y="1290454"/>
            <a:ext cx="8189322" cy="646331"/>
          </a:xfrm>
          <a:prstGeom prst="rect">
            <a:avLst/>
          </a:prstGeom>
        </p:spPr>
        <p:txBody>
          <a:bodyPr wrap="square">
            <a:spAutoFit/>
          </a:bodyPr>
          <a:lstStyle/>
          <a:p>
            <a:r>
              <a:rPr lang="es-ES" b="1" dirty="0">
                <a:latin typeface="Times New Roman" pitchFamily="18" charset="0"/>
                <a:cs typeface="Times New Roman" pitchFamily="18" charset="0"/>
              </a:rPr>
              <a:t>Hipótesis </a:t>
            </a:r>
            <a:r>
              <a:rPr lang="es-ES" b="1" dirty="0" smtClean="0">
                <a:latin typeface="Times New Roman" pitchFamily="18" charset="0"/>
                <a:cs typeface="Times New Roman" pitchFamily="18" charset="0"/>
              </a:rPr>
              <a:t>General</a:t>
            </a:r>
            <a:endParaRPr lang="es-ES" b="1" dirty="0">
              <a:latin typeface="Times New Roman" pitchFamily="18" charset="0"/>
              <a:cs typeface="Times New Roman" pitchFamily="18" charset="0"/>
            </a:endParaRPr>
          </a:p>
          <a:p>
            <a:r>
              <a:rPr lang="es-ES" b="1" dirty="0" smtClean="0">
                <a:latin typeface="Times New Roman" pitchFamily="18" charset="0"/>
                <a:cs typeface="Times New Roman" pitchFamily="18" charset="0"/>
              </a:rPr>
              <a:t>Trastornos </a:t>
            </a:r>
            <a:r>
              <a:rPr lang="es-ES" b="1" dirty="0">
                <a:latin typeface="Times New Roman" pitchFamily="18" charset="0"/>
                <a:cs typeface="Times New Roman" pitchFamily="18" charset="0"/>
              </a:rPr>
              <a:t>pacientes vs Rendimiento académico</a:t>
            </a:r>
            <a:endParaRPr lang="es-ES" dirty="0">
              <a:latin typeface="Times New Roman" pitchFamily="18" charset="0"/>
              <a:cs typeface="Times New Roman" pitchFamily="18" charset="0"/>
            </a:endParaRPr>
          </a:p>
        </p:txBody>
      </p:sp>
      <p:sp>
        <p:nvSpPr>
          <p:cNvPr id="7" name="1 Título"/>
          <p:cNvSpPr txBox="1">
            <a:spLocks/>
          </p:cNvSpPr>
          <p:nvPr/>
        </p:nvSpPr>
        <p:spPr>
          <a:xfrm>
            <a:off x="2438401" y="196087"/>
            <a:ext cx="3953725" cy="6858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US" sz="3200" b="1" dirty="0">
                <a:solidFill>
                  <a:srgbClr val="C00000"/>
                </a:solidFill>
                <a:latin typeface="Times New Roman" pitchFamily="18" charset="0"/>
                <a:cs typeface="Times New Roman" pitchFamily="18" charset="0"/>
              </a:rPr>
              <a:t>RESULTADOS</a:t>
            </a:r>
          </a:p>
        </p:txBody>
      </p:sp>
      <p:pic>
        <p:nvPicPr>
          <p:cNvPr id="8"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73183"/>
            <a:ext cx="1317465" cy="1094509"/>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n 19"/>
          <p:cNvPicPr/>
          <p:nvPr/>
        </p:nvPicPr>
        <p:blipFill>
          <a:blip r:embed="rId3">
            <a:extLst>
              <a:ext uri="{28A0092B-C50C-407E-A947-70E740481C1C}">
                <a14:useLocalDpi xmlns:a14="http://schemas.microsoft.com/office/drawing/2010/main" val="0"/>
              </a:ext>
            </a:extLst>
          </a:blip>
          <a:srcRect/>
          <a:stretch>
            <a:fillRect/>
          </a:stretch>
        </p:blipFill>
        <p:spPr bwMode="auto">
          <a:xfrm>
            <a:off x="6317039" y="2058507"/>
            <a:ext cx="5540400" cy="4366800"/>
          </a:xfrm>
          <a:prstGeom prst="rect">
            <a:avLst/>
          </a:prstGeom>
          <a:noFill/>
          <a:ln>
            <a:noFill/>
          </a:ln>
        </p:spPr>
      </p:pic>
      <p:sp>
        <p:nvSpPr>
          <p:cNvPr id="22" name="Título 1"/>
          <p:cNvSpPr txBox="1">
            <a:spLocks/>
          </p:cNvSpPr>
          <p:nvPr/>
        </p:nvSpPr>
        <p:spPr>
          <a:xfrm>
            <a:off x="3441178" y="750628"/>
            <a:ext cx="3771900" cy="70137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dirty="0" smtClean="0">
                <a:solidFill>
                  <a:srgbClr val="C00000"/>
                </a:solidFill>
                <a:latin typeface="Times New Roman" pitchFamily="18" charset="0"/>
                <a:cs typeface="Times New Roman" pitchFamily="18" charset="0"/>
              </a:rPr>
              <a:t>3. </a:t>
            </a:r>
            <a:r>
              <a:rPr lang="es-ES" sz="3200" dirty="0" smtClean="0">
                <a:latin typeface="Times New Roman" pitchFamily="18" charset="0"/>
                <a:cs typeface="Times New Roman" pitchFamily="18" charset="0"/>
              </a:rPr>
              <a:t>Prueba de Hipótesis</a:t>
            </a:r>
            <a:endParaRPr lang="es-ES" sz="3200" dirty="0">
              <a:latin typeface="Times New Roman" pitchFamily="18" charset="0"/>
              <a:cs typeface="Times New Roman" pitchFamily="18" charset="0"/>
            </a:endParaRPr>
          </a:p>
        </p:txBody>
      </p:sp>
      <p:graphicFrame>
        <p:nvGraphicFramePr>
          <p:cNvPr id="2" name="1 Tabla"/>
          <p:cNvGraphicFramePr>
            <a:graphicFrameLocks noGrp="1"/>
          </p:cNvGraphicFramePr>
          <p:nvPr>
            <p:extLst>
              <p:ext uri="{D42A27DB-BD31-4B8C-83A1-F6EECF244321}">
                <p14:modId xmlns:p14="http://schemas.microsoft.com/office/powerpoint/2010/main" val="4126846878"/>
              </p:ext>
            </p:extLst>
          </p:nvPr>
        </p:nvGraphicFramePr>
        <p:xfrm>
          <a:off x="450514" y="4879717"/>
          <a:ext cx="5981328" cy="1545590"/>
        </p:xfrm>
        <a:graphic>
          <a:graphicData uri="http://schemas.openxmlformats.org/drawingml/2006/table">
            <a:tbl>
              <a:tblPr>
                <a:tableStyleId>{22838BEF-8BB2-4498-84A7-C5851F593DF1}</a:tableStyleId>
              </a:tblPr>
              <a:tblGrid>
                <a:gridCol w="2454646">
                  <a:extLst>
                    <a:ext uri="{9D8B030D-6E8A-4147-A177-3AD203B41FA5}">
                      <a16:colId xmlns:a16="http://schemas.microsoft.com/office/drawing/2014/main" xmlns="" val="20000"/>
                    </a:ext>
                  </a:extLst>
                </a:gridCol>
                <a:gridCol w="1026728">
                  <a:extLst>
                    <a:ext uri="{9D8B030D-6E8A-4147-A177-3AD203B41FA5}">
                      <a16:colId xmlns:a16="http://schemas.microsoft.com/office/drawing/2014/main" xmlns="" val="20001"/>
                    </a:ext>
                  </a:extLst>
                </a:gridCol>
                <a:gridCol w="1026728">
                  <a:extLst>
                    <a:ext uri="{9D8B030D-6E8A-4147-A177-3AD203B41FA5}">
                      <a16:colId xmlns:a16="http://schemas.microsoft.com/office/drawing/2014/main" xmlns="" val="20002"/>
                    </a:ext>
                  </a:extLst>
                </a:gridCol>
                <a:gridCol w="1473226">
                  <a:extLst>
                    <a:ext uri="{9D8B030D-6E8A-4147-A177-3AD203B41FA5}">
                      <a16:colId xmlns:a16="http://schemas.microsoft.com/office/drawing/2014/main" xmlns="" val="20003"/>
                    </a:ext>
                  </a:extLst>
                </a:gridCol>
              </a:tblGrid>
              <a:tr h="133350">
                <a:tc gridSpan="4">
                  <a:txBody>
                    <a:bodyPr/>
                    <a:lstStyle/>
                    <a:p>
                      <a:pPr marL="38100" marR="38100" algn="ctr">
                        <a:lnSpc>
                          <a:spcPts val="1600"/>
                        </a:lnSpc>
                        <a:spcAft>
                          <a:spcPts val="0"/>
                        </a:spcAft>
                      </a:pPr>
                      <a:r>
                        <a:rPr lang="es-ES" sz="1200" dirty="0">
                          <a:effectLst/>
                          <a:latin typeface="Times New Roman" pitchFamily="18" charset="0"/>
                          <a:cs typeface="Times New Roman" pitchFamily="18" charset="0"/>
                        </a:rPr>
                        <a:t>Pruebas de </a:t>
                      </a:r>
                      <a:r>
                        <a:rPr lang="es-ES" sz="1200" dirty="0" err="1">
                          <a:effectLst/>
                          <a:latin typeface="Times New Roman" pitchFamily="18" charset="0"/>
                          <a:cs typeface="Times New Roman" pitchFamily="18" charset="0"/>
                        </a:rPr>
                        <a:t>chi</a:t>
                      </a:r>
                      <a:r>
                        <a:rPr lang="es-ES" sz="1200" dirty="0">
                          <a:effectLst/>
                          <a:latin typeface="Times New Roman" pitchFamily="18" charset="0"/>
                          <a:cs typeface="Times New Roman" pitchFamily="18" charset="0"/>
                        </a:rPr>
                        <a:t>-cuadrado</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390525">
                <a:tc>
                  <a:txBody>
                    <a:bodyPr/>
                    <a:lstStyle/>
                    <a:p>
                      <a:pPr algn="l">
                        <a:lnSpc>
                          <a:spcPct val="107000"/>
                        </a:lnSpc>
                        <a:spcAft>
                          <a:spcPts val="0"/>
                        </a:spcAft>
                      </a:pPr>
                      <a:r>
                        <a:rPr lang="es-ES" sz="1200" dirty="0">
                          <a:effectLst/>
                          <a:latin typeface="Times New Roman" pitchFamily="18" charset="0"/>
                          <a:cs typeface="Times New Roman" pitchFamily="18" charset="0"/>
                        </a:rPr>
                        <a:t> </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b"/>
                </a:tc>
                <a:tc>
                  <a:txBody>
                    <a:bodyPr/>
                    <a:lstStyle/>
                    <a:p>
                      <a:pPr marL="38100" marR="38100" algn="ctr">
                        <a:lnSpc>
                          <a:spcPts val="1600"/>
                        </a:lnSpc>
                        <a:spcAft>
                          <a:spcPts val="0"/>
                        </a:spcAft>
                      </a:pPr>
                      <a:r>
                        <a:rPr lang="es-ES" sz="1200" dirty="0">
                          <a:effectLst/>
                          <a:latin typeface="Times New Roman" pitchFamily="18" charset="0"/>
                          <a:cs typeface="Times New Roman" pitchFamily="18" charset="0"/>
                        </a:rPr>
                        <a:t>Valor</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b"/>
                </a:tc>
                <a:tc>
                  <a:txBody>
                    <a:bodyPr/>
                    <a:lstStyle/>
                    <a:p>
                      <a:pPr marL="38100" marR="38100" algn="ctr">
                        <a:lnSpc>
                          <a:spcPts val="1600"/>
                        </a:lnSpc>
                        <a:spcAft>
                          <a:spcPts val="0"/>
                        </a:spcAft>
                      </a:pPr>
                      <a:r>
                        <a:rPr lang="es-ES" sz="1200" dirty="0" err="1">
                          <a:effectLst/>
                          <a:latin typeface="Times New Roman" pitchFamily="18" charset="0"/>
                          <a:cs typeface="Times New Roman" pitchFamily="18" charset="0"/>
                        </a:rPr>
                        <a:t>gl</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b"/>
                </a:tc>
                <a:tc>
                  <a:txBody>
                    <a:bodyPr/>
                    <a:lstStyle/>
                    <a:p>
                      <a:pPr marL="38100" marR="38100" algn="ctr">
                        <a:lnSpc>
                          <a:spcPts val="1600"/>
                        </a:lnSpc>
                        <a:spcAft>
                          <a:spcPts val="0"/>
                        </a:spcAft>
                      </a:pPr>
                      <a:r>
                        <a:rPr lang="es-ES" sz="1200">
                          <a:effectLst/>
                          <a:latin typeface="Times New Roman" pitchFamily="18" charset="0"/>
                          <a:cs typeface="Times New Roman" pitchFamily="18" charset="0"/>
                        </a:rPr>
                        <a:t>Significación asintótica (bilateral)</a:t>
                      </a:r>
                      <a:endParaRPr lang="es-EC" sz="1000">
                        <a:solidFill>
                          <a:srgbClr val="000000"/>
                        </a:solidFill>
                        <a:effectLst/>
                        <a:latin typeface="Times New Roman" pitchFamily="18" charset="0"/>
                        <a:ea typeface="Times New Roman"/>
                        <a:cs typeface="Times New Roman" pitchFamily="18" charset="0"/>
                      </a:endParaRPr>
                    </a:p>
                  </a:txBody>
                  <a:tcPr marL="0" marR="0" marT="0" marB="0" anchor="b"/>
                </a:tc>
                <a:extLst>
                  <a:ext uri="{0D108BD9-81ED-4DB2-BD59-A6C34878D82A}">
                    <a16:rowId xmlns:a16="http://schemas.microsoft.com/office/drawing/2014/main" xmlns="" val="10001"/>
                  </a:ext>
                </a:extLst>
              </a:tr>
              <a:tr h="267335">
                <a:tc>
                  <a:txBody>
                    <a:bodyPr/>
                    <a:lstStyle/>
                    <a:p>
                      <a:pPr marL="38100" marR="38100" algn="l">
                        <a:lnSpc>
                          <a:spcPts val="1600"/>
                        </a:lnSpc>
                        <a:spcAft>
                          <a:spcPts val="0"/>
                        </a:spcAft>
                      </a:pPr>
                      <a:r>
                        <a:rPr lang="es-ES" sz="1200">
                          <a:effectLst/>
                          <a:latin typeface="Times New Roman" pitchFamily="18" charset="0"/>
                          <a:cs typeface="Times New Roman" pitchFamily="18" charset="0"/>
                        </a:rPr>
                        <a:t>Chi-cuadrado de Pearson</a:t>
                      </a:r>
                      <a:endParaRPr lang="es-EC" sz="1000">
                        <a:solidFill>
                          <a:srgbClr val="000000"/>
                        </a:solidFill>
                        <a:effectLst/>
                        <a:latin typeface="Times New Roman" pitchFamily="18" charset="0"/>
                        <a:ea typeface="Times New Roman"/>
                        <a:cs typeface="Times New Roman" pitchFamily="18" charset="0"/>
                      </a:endParaRPr>
                    </a:p>
                  </a:txBody>
                  <a:tcPr marL="0" marR="0" marT="0" marB="0"/>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6,575</a:t>
                      </a:r>
                      <a:r>
                        <a:rPr lang="es-ES" sz="1200" baseline="30000">
                          <a:effectLst/>
                          <a:latin typeface="Times New Roman" pitchFamily="18" charset="0"/>
                          <a:cs typeface="Times New Roman" pitchFamily="18" charset="0"/>
                        </a:rPr>
                        <a:t>a</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dirty="0">
                          <a:effectLst/>
                          <a:latin typeface="Times New Roman" pitchFamily="18" charset="0"/>
                          <a:cs typeface="Times New Roman" pitchFamily="18" charset="0"/>
                        </a:rPr>
                        <a:t>2</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,037</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extLst>
                  <a:ext uri="{0D108BD9-81ED-4DB2-BD59-A6C34878D82A}">
                    <a16:rowId xmlns:a16="http://schemas.microsoft.com/office/drawing/2014/main" xmlns="" val="10002"/>
                  </a:ext>
                </a:extLst>
              </a:tr>
              <a:tr h="128270">
                <a:tc>
                  <a:txBody>
                    <a:bodyPr/>
                    <a:lstStyle/>
                    <a:p>
                      <a:pPr marL="38100" marR="38100" algn="l">
                        <a:lnSpc>
                          <a:spcPts val="1600"/>
                        </a:lnSpc>
                        <a:spcAft>
                          <a:spcPts val="0"/>
                        </a:spcAft>
                      </a:pPr>
                      <a:r>
                        <a:rPr lang="es-ES" sz="1200">
                          <a:effectLst/>
                          <a:latin typeface="Times New Roman" pitchFamily="18" charset="0"/>
                          <a:cs typeface="Times New Roman" pitchFamily="18" charset="0"/>
                        </a:rPr>
                        <a:t>Razón de verosimilitud</a:t>
                      </a:r>
                      <a:endParaRPr lang="es-EC" sz="1000">
                        <a:solidFill>
                          <a:srgbClr val="000000"/>
                        </a:solidFill>
                        <a:effectLst/>
                        <a:latin typeface="Times New Roman" pitchFamily="18" charset="0"/>
                        <a:ea typeface="Times New Roman"/>
                        <a:cs typeface="Times New Roman" pitchFamily="18" charset="0"/>
                      </a:endParaRPr>
                    </a:p>
                  </a:txBody>
                  <a:tcPr marL="0" marR="0" marT="0" marB="0"/>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5,615</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dirty="0">
                          <a:effectLst/>
                          <a:latin typeface="Times New Roman" pitchFamily="18" charset="0"/>
                          <a:cs typeface="Times New Roman" pitchFamily="18" charset="0"/>
                        </a:rPr>
                        <a:t>2</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,060</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extLst>
                  <a:ext uri="{0D108BD9-81ED-4DB2-BD59-A6C34878D82A}">
                    <a16:rowId xmlns:a16="http://schemas.microsoft.com/office/drawing/2014/main" xmlns="" val="10003"/>
                  </a:ext>
                </a:extLst>
              </a:tr>
              <a:tr h="262255">
                <a:tc>
                  <a:txBody>
                    <a:bodyPr/>
                    <a:lstStyle/>
                    <a:p>
                      <a:pPr marL="38100" marR="38100" algn="l">
                        <a:lnSpc>
                          <a:spcPts val="1600"/>
                        </a:lnSpc>
                        <a:spcAft>
                          <a:spcPts val="0"/>
                        </a:spcAft>
                      </a:pPr>
                      <a:r>
                        <a:rPr lang="es-ES" sz="1200">
                          <a:effectLst/>
                          <a:latin typeface="Times New Roman" pitchFamily="18" charset="0"/>
                          <a:cs typeface="Times New Roman" pitchFamily="18" charset="0"/>
                        </a:rPr>
                        <a:t>Asociación lineal por lineal</a:t>
                      </a:r>
                      <a:endParaRPr lang="es-EC" sz="1000">
                        <a:solidFill>
                          <a:srgbClr val="000000"/>
                        </a:solidFill>
                        <a:effectLst/>
                        <a:latin typeface="Times New Roman" pitchFamily="18" charset="0"/>
                        <a:ea typeface="Times New Roman"/>
                        <a:cs typeface="Times New Roman" pitchFamily="18" charset="0"/>
                      </a:endParaRPr>
                    </a:p>
                  </a:txBody>
                  <a:tcPr marL="0" marR="0" marT="0" marB="0"/>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1,901</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dirty="0">
                          <a:effectLst/>
                          <a:latin typeface="Times New Roman" pitchFamily="18" charset="0"/>
                          <a:cs typeface="Times New Roman" pitchFamily="18" charset="0"/>
                        </a:rPr>
                        <a:t>1</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dirty="0">
                          <a:effectLst/>
                          <a:latin typeface="Times New Roman" pitchFamily="18" charset="0"/>
                          <a:cs typeface="Times New Roman" pitchFamily="18" charset="0"/>
                        </a:rPr>
                        <a:t>,168</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extLst>
                  <a:ext uri="{0D108BD9-81ED-4DB2-BD59-A6C34878D82A}">
                    <a16:rowId xmlns:a16="http://schemas.microsoft.com/office/drawing/2014/main" xmlns="" val="10004"/>
                  </a:ext>
                </a:extLst>
              </a:tr>
              <a:tr h="133350">
                <a:tc>
                  <a:txBody>
                    <a:bodyPr/>
                    <a:lstStyle/>
                    <a:p>
                      <a:pPr marL="38100" marR="38100" algn="l">
                        <a:lnSpc>
                          <a:spcPts val="1600"/>
                        </a:lnSpc>
                        <a:spcAft>
                          <a:spcPts val="0"/>
                        </a:spcAft>
                      </a:pPr>
                      <a:r>
                        <a:rPr lang="es-ES" sz="1200">
                          <a:effectLst/>
                          <a:latin typeface="Times New Roman" pitchFamily="18" charset="0"/>
                          <a:cs typeface="Times New Roman" pitchFamily="18" charset="0"/>
                        </a:rPr>
                        <a:t>N de casos válidos</a:t>
                      </a:r>
                      <a:endParaRPr lang="es-EC" sz="1000">
                        <a:solidFill>
                          <a:srgbClr val="000000"/>
                        </a:solidFill>
                        <a:effectLst/>
                        <a:latin typeface="Times New Roman" pitchFamily="18" charset="0"/>
                        <a:ea typeface="Times New Roman"/>
                        <a:cs typeface="Times New Roman" pitchFamily="18" charset="0"/>
                      </a:endParaRPr>
                    </a:p>
                  </a:txBody>
                  <a:tcPr marL="0" marR="0" marT="0" marB="0"/>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56</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algn="l">
                        <a:lnSpc>
                          <a:spcPct val="107000"/>
                        </a:lnSpc>
                        <a:spcAft>
                          <a:spcPts val="0"/>
                        </a:spcAft>
                      </a:pPr>
                      <a:r>
                        <a:rPr lang="es-ES" sz="1200">
                          <a:effectLst/>
                          <a:latin typeface="Times New Roman" pitchFamily="18" charset="0"/>
                          <a:cs typeface="Times New Roman" pitchFamily="18" charset="0"/>
                        </a:rPr>
                        <a:t> </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algn="l">
                        <a:lnSpc>
                          <a:spcPct val="107000"/>
                        </a:lnSpc>
                        <a:spcAft>
                          <a:spcPts val="0"/>
                        </a:spcAft>
                      </a:pPr>
                      <a:r>
                        <a:rPr lang="es-ES" sz="1200" dirty="0">
                          <a:effectLst/>
                          <a:latin typeface="Times New Roman" pitchFamily="18" charset="0"/>
                          <a:cs typeface="Times New Roman" pitchFamily="18" charset="0"/>
                        </a:rPr>
                        <a:t> </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extLst>
                  <a:ext uri="{0D108BD9-81ED-4DB2-BD59-A6C34878D82A}">
                    <a16:rowId xmlns:a16="http://schemas.microsoft.com/office/drawing/2014/main" xmlns="" val="10005"/>
                  </a:ext>
                </a:extLst>
              </a:tr>
            </a:tbl>
          </a:graphicData>
        </a:graphic>
      </p:graphicFrame>
      <p:pic>
        <p:nvPicPr>
          <p:cNvPr id="5121"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25779" t="41031" r="26076" b="26218"/>
          <a:stretch/>
        </p:blipFill>
        <p:spPr bwMode="auto">
          <a:xfrm>
            <a:off x="926877" y="1936785"/>
            <a:ext cx="5291964"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37747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345965" y="1327184"/>
            <a:ext cx="8189322" cy="646331"/>
          </a:xfrm>
          <a:prstGeom prst="rect">
            <a:avLst/>
          </a:prstGeom>
        </p:spPr>
        <p:txBody>
          <a:bodyPr wrap="square">
            <a:spAutoFit/>
          </a:bodyPr>
          <a:lstStyle/>
          <a:p>
            <a:r>
              <a:rPr lang="es-ES" b="1" dirty="0">
                <a:latin typeface="Times New Roman" pitchFamily="18" charset="0"/>
                <a:cs typeface="Times New Roman" pitchFamily="18" charset="0"/>
              </a:rPr>
              <a:t>Hipótesis </a:t>
            </a:r>
            <a:r>
              <a:rPr lang="es-ES" b="1" dirty="0" smtClean="0">
                <a:latin typeface="Times New Roman" pitchFamily="18" charset="0"/>
                <a:cs typeface="Times New Roman" pitchFamily="18" charset="0"/>
              </a:rPr>
              <a:t>General</a:t>
            </a:r>
            <a:endParaRPr lang="es-ES" b="1" dirty="0">
              <a:latin typeface="Times New Roman" pitchFamily="18" charset="0"/>
              <a:cs typeface="Times New Roman" pitchFamily="18" charset="0"/>
            </a:endParaRPr>
          </a:p>
          <a:p>
            <a:r>
              <a:rPr lang="es-ES" b="1" dirty="0" smtClean="0">
                <a:latin typeface="Times New Roman" pitchFamily="18" charset="0"/>
                <a:cs typeface="Times New Roman" pitchFamily="18" charset="0"/>
              </a:rPr>
              <a:t>Trastornos </a:t>
            </a:r>
            <a:r>
              <a:rPr lang="es-ES" b="1" dirty="0">
                <a:latin typeface="Times New Roman" pitchFamily="18" charset="0"/>
                <a:cs typeface="Times New Roman" pitchFamily="18" charset="0"/>
              </a:rPr>
              <a:t>pacientes vs Miedo a expresarse</a:t>
            </a:r>
            <a:endParaRPr lang="es-US" dirty="0">
              <a:latin typeface="Times New Roman" pitchFamily="18" charset="0"/>
              <a:cs typeface="Times New Roman" pitchFamily="18" charset="0"/>
            </a:endParaRPr>
          </a:p>
        </p:txBody>
      </p:sp>
      <p:sp>
        <p:nvSpPr>
          <p:cNvPr id="7" name="1 Título"/>
          <p:cNvSpPr txBox="1">
            <a:spLocks/>
          </p:cNvSpPr>
          <p:nvPr/>
        </p:nvSpPr>
        <p:spPr>
          <a:xfrm>
            <a:off x="2438401" y="196087"/>
            <a:ext cx="3953725" cy="6858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US" sz="3200" b="1" dirty="0">
                <a:solidFill>
                  <a:srgbClr val="C00000"/>
                </a:solidFill>
                <a:latin typeface="Times New Roman" pitchFamily="18" charset="0"/>
                <a:cs typeface="Times New Roman" pitchFamily="18" charset="0"/>
              </a:rPr>
              <a:t>RESULTADOS</a:t>
            </a:r>
          </a:p>
        </p:txBody>
      </p:sp>
      <p:pic>
        <p:nvPicPr>
          <p:cNvPr id="8"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73183"/>
            <a:ext cx="1317465" cy="1094509"/>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p:cNvPicPr/>
          <p:nvPr/>
        </p:nvPicPr>
        <p:blipFill>
          <a:blip r:embed="rId3">
            <a:extLst>
              <a:ext uri="{28A0092B-C50C-407E-A947-70E740481C1C}">
                <a14:useLocalDpi xmlns:a14="http://schemas.microsoft.com/office/drawing/2010/main" val="0"/>
              </a:ext>
            </a:extLst>
          </a:blip>
          <a:srcRect/>
          <a:stretch>
            <a:fillRect/>
          </a:stretch>
        </p:blipFill>
        <p:spPr bwMode="auto">
          <a:xfrm>
            <a:off x="6282076" y="1927002"/>
            <a:ext cx="5540400" cy="4587875"/>
          </a:xfrm>
          <a:prstGeom prst="rect">
            <a:avLst/>
          </a:prstGeom>
          <a:noFill/>
          <a:ln>
            <a:noFill/>
          </a:ln>
        </p:spPr>
      </p:pic>
      <p:sp>
        <p:nvSpPr>
          <p:cNvPr id="17" name="Título 1"/>
          <p:cNvSpPr txBox="1">
            <a:spLocks/>
          </p:cNvSpPr>
          <p:nvPr/>
        </p:nvSpPr>
        <p:spPr>
          <a:xfrm>
            <a:off x="3441178" y="750628"/>
            <a:ext cx="3771900" cy="70137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dirty="0" smtClean="0">
                <a:solidFill>
                  <a:srgbClr val="C00000"/>
                </a:solidFill>
                <a:latin typeface="Times New Roman" pitchFamily="18" charset="0"/>
                <a:cs typeface="Times New Roman" pitchFamily="18" charset="0"/>
              </a:rPr>
              <a:t>3. </a:t>
            </a:r>
            <a:r>
              <a:rPr lang="es-ES" sz="3200" dirty="0" smtClean="0">
                <a:latin typeface="Times New Roman" pitchFamily="18" charset="0"/>
                <a:cs typeface="Times New Roman" pitchFamily="18" charset="0"/>
              </a:rPr>
              <a:t>Prueba de Hipótesis</a:t>
            </a:r>
            <a:endParaRPr lang="es-ES" sz="3200" dirty="0">
              <a:latin typeface="Times New Roman" pitchFamily="18" charset="0"/>
              <a:cs typeface="Times New Roman" pitchFamily="18"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555190016"/>
              </p:ext>
            </p:extLst>
          </p:nvPr>
        </p:nvGraphicFramePr>
        <p:xfrm>
          <a:off x="427512" y="5101815"/>
          <a:ext cx="5964614" cy="1527810"/>
        </p:xfrm>
        <a:graphic>
          <a:graphicData uri="http://schemas.openxmlformats.org/drawingml/2006/table">
            <a:tbl>
              <a:tblPr>
                <a:tableStyleId>{22838BEF-8BB2-4498-84A7-C5851F593DF1}</a:tableStyleId>
              </a:tblPr>
              <a:tblGrid>
                <a:gridCol w="2448427">
                  <a:extLst>
                    <a:ext uri="{9D8B030D-6E8A-4147-A177-3AD203B41FA5}">
                      <a16:colId xmlns:a16="http://schemas.microsoft.com/office/drawing/2014/main" xmlns="" val="20000"/>
                    </a:ext>
                  </a:extLst>
                </a:gridCol>
                <a:gridCol w="1024301">
                  <a:extLst>
                    <a:ext uri="{9D8B030D-6E8A-4147-A177-3AD203B41FA5}">
                      <a16:colId xmlns:a16="http://schemas.microsoft.com/office/drawing/2014/main" xmlns="" val="20001"/>
                    </a:ext>
                  </a:extLst>
                </a:gridCol>
                <a:gridCol w="1024301">
                  <a:extLst>
                    <a:ext uri="{9D8B030D-6E8A-4147-A177-3AD203B41FA5}">
                      <a16:colId xmlns:a16="http://schemas.microsoft.com/office/drawing/2014/main" xmlns="" val="20002"/>
                    </a:ext>
                  </a:extLst>
                </a:gridCol>
                <a:gridCol w="1467585">
                  <a:extLst>
                    <a:ext uri="{9D8B030D-6E8A-4147-A177-3AD203B41FA5}">
                      <a16:colId xmlns:a16="http://schemas.microsoft.com/office/drawing/2014/main" xmlns="" val="20003"/>
                    </a:ext>
                  </a:extLst>
                </a:gridCol>
              </a:tblGrid>
              <a:tr h="129540">
                <a:tc gridSpan="4">
                  <a:txBody>
                    <a:bodyPr/>
                    <a:lstStyle/>
                    <a:p>
                      <a:pPr marL="38100" marR="38100" algn="ctr">
                        <a:lnSpc>
                          <a:spcPts val="1600"/>
                        </a:lnSpc>
                        <a:spcAft>
                          <a:spcPts val="0"/>
                        </a:spcAft>
                      </a:pPr>
                      <a:r>
                        <a:rPr lang="es-ES" sz="1200" dirty="0">
                          <a:effectLst/>
                          <a:latin typeface="Times New Roman" pitchFamily="18" charset="0"/>
                          <a:cs typeface="Times New Roman" pitchFamily="18" charset="0"/>
                        </a:rPr>
                        <a:t>Pruebas de </a:t>
                      </a:r>
                      <a:r>
                        <a:rPr lang="es-ES" sz="1200" dirty="0" err="1">
                          <a:effectLst/>
                          <a:latin typeface="Times New Roman" pitchFamily="18" charset="0"/>
                          <a:cs typeface="Times New Roman" pitchFamily="18" charset="0"/>
                        </a:rPr>
                        <a:t>chi</a:t>
                      </a:r>
                      <a:r>
                        <a:rPr lang="es-ES" sz="1200" dirty="0">
                          <a:effectLst/>
                          <a:latin typeface="Times New Roman" pitchFamily="18" charset="0"/>
                          <a:cs typeface="Times New Roman" pitchFamily="18" charset="0"/>
                        </a:rPr>
                        <a:t>-cuadrado</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382905">
                <a:tc>
                  <a:txBody>
                    <a:bodyPr/>
                    <a:lstStyle/>
                    <a:p>
                      <a:pPr>
                        <a:lnSpc>
                          <a:spcPct val="107000"/>
                        </a:lnSpc>
                        <a:spcAft>
                          <a:spcPts val="0"/>
                        </a:spcAft>
                      </a:pPr>
                      <a:r>
                        <a:rPr lang="es-ES" sz="1200" dirty="0">
                          <a:effectLst/>
                          <a:latin typeface="Times New Roman" pitchFamily="18" charset="0"/>
                          <a:cs typeface="Times New Roman" pitchFamily="18" charset="0"/>
                        </a:rPr>
                        <a:t> </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b"/>
                </a:tc>
                <a:tc>
                  <a:txBody>
                    <a:bodyPr/>
                    <a:lstStyle/>
                    <a:p>
                      <a:pPr marL="38100" marR="38100" algn="ctr">
                        <a:lnSpc>
                          <a:spcPts val="1600"/>
                        </a:lnSpc>
                        <a:spcAft>
                          <a:spcPts val="0"/>
                        </a:spcAft>
                      </a:pPr>
                      <a:r>
                        <a:rPr lang="es-ES" sz="1200" dirty="0">
                          <a:effectLst/>
                          <a:latin typeface="Times New Roman" pitchFamily="18" charset="0"/>
                          <a:cs typeface="Times New Roman" pitchFamily="18" charset="0"/>
                        </a:rPr>
                        <a:t>Valor</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b"/>
                </a:tc>
                <a:tc>
                  <a:txBody>
                    <a:bodyPr/>
                    <a:lstStyle/>
                    <a:p>
                      <a:pPr marL="38100" marR="38100" algn="ctr">
                        <a:lnSpc>
                          <a:spcPts val="1600"/>
                        </a:lnSpc>
                        <a:spcAft>
                          <a:spcPts val="0"/>
                        </a:spcAft>
                      </a:pPr>
                      <a:r>
                        <a:rPr lang="es-ES" sz="1200" dirty="0" err="1">
                          <a:effectLst/>
                          <a:latin typeface="Times New Roman" pitchFamily="18" charset="0"/>
                          <a:cs typeface="Times New Roman" pitchFamily="18" charset="0"/>
                        </a:rPr>
                        <a:t>gl</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b"/>
                </a:tc>
                <a:tc>
                  <a:txBody>
                    <a:bodyPr/>
                    <a:lstStyle/>
                    <a:p>
                      <a:pPr marL="38100" marR="38100" algn="ctr">
                        <a:lnSpc>
                          <a:spcPts val="1600"/>
                        </a:lnSpc>
                        <a:spcAft>
                          <a:spcPts val="0"/>
                        </a:spcAft>
                      </a:pPr>
                      <a:r>
                        <a:rPr lang="es-ES" sz="1200">
                          <a:effectLst/>
                          <a:latin typeface="Times New Roman" pitchFamily="18" charset="0"/>
                          <a:cs typeface="Times New Roman" pitchFamily="18" charset="0"/>
                        </a:rPr>
                        <a:t>Significación asintótica (bilateral)</a:t>
                      </a:r>
                      <a:endParaRPr lang="es-EC" sz="1000">
                        <a:solidFill>
                          <a:srgbClr val="000000"/>
                        </a:solidFill>
                        <a:effectLst/>
                        <a:latin typeface="Times New Roman" pitchFamily="18" charset="0"/>
                        <a:ea typeface="Times New Roman"/>
                        <a:cs typeface="Times New Roman" pitchFamily="18" charset="0"/>
                      </a:endParaRPr>
                    </a:p>
                  </a:txBody>
                  <a:tcPr marL="0" marR="0" marT="0" marB="0" anchor="b"/>
                </a:tc>
                <a:extLst>
                  <a:ext uri="{0D108BD9-81ED-4DB2-BD59-A6C34878D82A}">
                    <a16:rowId xmlns:a16="http://schemas.microsoft.com/office/drawing/2014/main" xmlns="" val="10001"/>
                  </a:ext>
                </a:extLst>
              </a:tr>
              <a:tr h="253365">
                <a:tc>
                  <a:txBody>
                    <a:bodyPr/>
                    <a:lstStyle/>
                    <a:p>
                      <a:pPr marL="38100" marR="38100">
                        <a:lnSpc>
                          <a:spcPts val="1600"/>
                        </a:lnSpc>
                        <a:spcAft>
                          <a:spcPts val="0"/>
                        </a:spcAft>
                      </a:pPr>
                      <a:r>
                        <a:rPr lang="es-ES" sz="1200">
                          <a:effectLst/>
                          <a:latin typeface="Times New Roman" pitchFamily="18" charset="0"/>
                          <a:cs typeface="Times New Roman" pitchFamily="18" charset="0"/>
                        </a:rPr>
                        <a:t>Chi-cuadrado de Pearson</a:t>
                      </a:r>
                      <a:endParaRPr lang="es-EC" sz="1000">
                        <a:solidFill>
                          <a:srgbClr val="000000"/>
                        </a:solidFill>
                        <a:effectLst/>
                        <a:latin typeface="Times New Roman" pitchFamily="18" charset="0"/>
                        <a:ea typeface="Times New Roman"/>
                        <a:cs typeface="Times New Roman" pitchFamily="18" charset="0"/>
                      </a:endParaRPr>
                    </a:p>
                  </a:txBody>
                  <a:tcPr marL="0" marR="0" marT="0" marB="0"/>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8,281</a:t>
                      </a:r>
                      <a:r>
                        <a:rPr lang="es-ES" sz="1200" baseline="30000">
                          <a:effectLst/>
                          <a:latin typeface="Times New Roman" pitchFamily="18" charset="0"/>
                          <a:cs typeface="Times New Roman" pitchFamily="18" charset="0"/>
                        </a:rPr>
                        <a:t>a</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dirty="0">
                          <a:effectLst/>
                          <a:latin typeface="Times New Roman" pitchFamily="18" charset="0"/>
                          <a:cs typeface="Times New Roman" pitchFamily="18" charset="0"/>
                        </a:rPr>
                        <a:t>3</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dirty="0">
                          <a:effectLst/>
                          <a:latin typeface="Times New Roman" pitchFamily="18" charset="0"/>
                          <a:cs typeface="Times New Roman" pitchFamily="18" charset="0"/>
                        </a:rPr>
                        <a:t>,041</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extLst>
                  <a:ext uri="{0D108BD9-81ED-4DB2-BD59-A6C34878D82A}">
                    <a16:rowId xmlns:a16="http://schemas.microsoft.com/office/drawing/2014/main" xmlns="" val="10002"/>
                  </a:ext>
                </a:extLst>
              </a:tr>
              <a:tr h="123825">
                <a:tc>
                  <a:txBody>
                    <a:bodyPr/>
                    <a:lstStyle/>
                    <a:p>
                      <a:pPr marL="38100" marR="38100">
                        <a:lnSpc>
                          <a:spcPts val="1600"/>
                        </a:lnSpc>
                        <a:spcAft>
                          <a:spcPts val="0"/>
                        </a:spcAft>
                      </a:pPr>
                      <a:r>
                        <a:rPr lang="es-ES" sz="1200">
                          <a:effectLst/>
                          <a:latin typeface="Times New Roman" pitchFamily="18" charset="0"/>
                          <a:cs typeface="Times New Roman" pitchFamily="18" charset="0"/>
                        </a:rPr>
                        <a:t>Razón de verosimilitud</a:t>
                      </a:r>
                      <a:endParaRPr lang="es-EC" sz="1000">
                        <a:solidFill>
                          <a:srgbClr val="000000"/>
                        </a:solidFill>
                        <a:effectLst/>
                        <a:latin typeface="Times New Roman" pitchFamily="18" charset="0"/>
                        <a:ea typeface="Times New Roman"/>
                        <a:cs typeface="Times New Roman" pitchFamily="18" charset="0"/>
                      </a:endParaRPr>
                    </a:p>
                  </a:txBody>
                  <a:tcPr marL="0" marR="0" marT="0" marB="0"/>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7,435</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3</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dirty="0">
                          <a:effectLst/>
                          <a:latin typeface="Times New Roman" pitchFamily="18" charset="0"/>
                          <a:cs typeface="Times New Roman" pitchFamily="18" charset="0"/>
                        </a:rPr>
                        <a:t>,059</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extLst>
                  <a:ext uri="{0D108BD9-81ED-4DB2-BD59-A6C34878D82A}">
                    <a16:rowId xmlns:a16="http://schemas.microsoft.com/office/drawing/2014/main" xmlns="" val="10003"/>
                  </a:ext>
                </a:extLst>
              </a:tr>
              <a:tr h="258445">
                <a:tc>
                  <a:txBody>
                    <a:bodyPr/>
                    <a:lstStyle/>
                    <a:p>
                      <a:pPr marL="38100" marR="38100">
                        <a:lnSpc>
                          <a:spcPts val="1600"/>
                        </a:lnSpc>
                        <a:spcAft>
                          <a:spcPts val="0"/>
                        </a:spcAft>
                      </a:pPr>
                      <a:r>
                        <a:rPr lang="es-ES" sz="1200">
                          <a:effectLst/>
                          <a:latin typeface="Times New Roman" pitchFamily="18" charset="0"/>
                          <a:cs typeface="Times New Roman" pitchFamily="18" charset="0"/>
                        </a:rPr>
                        <a:t>Asociación lineal por lineal</a:t>
                      </a:r>
                      <a:endParaRPr lang="es-EC" sz="1000">
                        <a:solidFill>
                          <a:srgbClr val="000000"/>
                        </a:solidFill>
                        <a:effectLst/>
                        <a:latin typeface="Times New Roman" pitchFamily="18" charset="0"/>
                        <a:ea typeface="Times New Roman"/>
                        <a:cs typeface="Times New Roman" pitchFamily="18" charset="0"/>
                      </a:endParaRPr>
                    </a:p>
                  </a:txBody>
                  <a:tcPr marL="0" marR="0" marT="0" marB="0"/>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6,700</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1</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dirty="0">
                          <a:effectLst/>
                          <a:latin typeface="Times New Roman" pitchFamily="18" charset="0"/>
                          <a:cs typeface="Times New Roman" pitchFamily="18" charset="0"/>
                        </a:rPr>
                        <a:t>,010</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extLst>
                  <a:ext uri="{0D108BD9-81ED-4DB2-BD59-A6C34878D82A}">
                    <a16:rowId xmlns:a16="http://schemas.microsoft.com/office/drawing/2014/main" xmlns="" val="10004"/>
                  </a:ext>
                </a:extLst>
              </a:tr>
              <a:tr h="123825">
                <a:tc>
                  <a:txBody>
                    <a:bodyPr/>
                    <a:lstStyle/>
                    <a:p>
                      <a:pPr marL="38100" marR="38100">
                        <a:lnSpc>
                          <a:spcPts val="1600"/>
                        </a:lnSpc>
                        <a:spcAft>
                          <a:spcPts val="0"/>
                        </a:spcAft>
                      </a:pPr>
                      <a:r>
                        <a:rPr lang="es-ES" sz="1200">
                          <a:effectLst/>
                          <a:latin typeface="Times New Roman" pitchFamily="18" charset="0"/>
                          <a:cs typeface="Times New Roman" pitchFamily="18" charset="0"/>
                        </a:rPr>
                        <a:t>N de casos válidos</a:t>
                      </a:r>
                      <a:endParaRPr lang="es-EC" sz="1000">
                        <a:solidFill>
                          <a:srgbClr val="000000"/>
                        </a:solidFill>
                        <a:effectLst/>
                        <a:latin typeface="Times New Roman" pitchFamily="18" charset="0"/>
                        <a:ea typeface="Times New Roman"/>
                        <a:cs typeface="Times New Roman" pitchFamily="18" charset="0"/>
                      </a:endParaRPr>
                    </a:p>
                  </a:txBody>
                  <a:tcPr marL="0" marR="0" marT="0" marB="0"/>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56</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a:lnSpc>
                          <a:spcPct val="107000"/>
                        </a:lnSpc>
                        <a:spcAft>
                          <a:spcPts val="0"/>
                        </a:spcAft>
                      </a:pPr>
                      <a:r>
                        <a:rPr lang="es-ES" sz="1200">
                          <a:effectLst/>
                          <a:latin typeface="Times New Roman" pitchFamily="18" charset="0"/>
                          <a:cs typeface="Times New Roman" pitchFamily="18" charset="0"/>
                        </a:rPr>
                        <a:t> </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a:lnSpc>
                          <a:spcPct val="107000"/>
                        </a:lnSpc>
                        <a:spcAft>
                          <a:spcPts val="0"/>
                        </a:spcAft>
                      </a:pPr>
                      <a:r>
                        <a:rPr lang="es-ES" sz="1200" dirty="0">
                          <a:effectLst/>
                          <a:latin typeface="Times New Roman" pitchFamily="18" charset="0"/>
                          <a:cs typeface="Times New Roman" pitchFamily="18" charset="0"/>
                        </a:rPr>
                        <a:t> </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extLst>
                  <a:ext uri="{0D108BD9-81ED-4DB2-BD59-A6C34878D82A}">
                    <a16:rowId xmlns:a16="http://schemas.microsoft.com/office/drawing/2014/main" xmlns="" val="10005"/>
                  </a:ext>
                </a:extLst>
              </a:tr>
            </a:tbl>
          </a:graphicData>
        </a:graphic>
      </p:graphicFrame>
      <p:pic>
        <p:nvPicPr>
          <p:cNvPr id="6145"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25585" t="40909" r="25752" b="22477"/>
          <a:stretch/>
        </p:blipFill>
        <p:spPr bwMode="auto">
          <a:xfrm>
            <a:off x="1121463" y="1973515"/>
            <a:ext cx="4900688" cy="2949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8702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41178" y="750628"/>
            <a:ext cx="3771900" cy="701377"/>
          </a:xfrm>
        </p:spPr>
        <p:txBody>
          <a:bodyPr>
            <a:normAutofit fontScale="90000"/>
          </a:bodyPr>
          <a:lstStyle/>
          <a:p>
            <a:pPr algn="ctr"/>
            <a:r>
              <a:rPr lang="es-ES" sz="3200" dirty="0">
                <a:solidFill>
                  <a:srgbClr val="C00000"/>
                </a:solidFill>
                <a:latin typeface="Times New Roman" pitchFamily="18" charset="0"/>
                <a:cs typeface="Times New Roman" pitchFamily="18" charset="0"/>
              </a:rPr>
              <a:t>3. </a:t>
            </a:r>
            <a:r>
              <a:rPr lang="es-ES" sz="3200" dirty="0">
                <a:latin typeface="Times New Roman" pitchFamily="18" charset="0"/>
                <a:cs typeface="Times New Roman" pitchFamily="18" charset="0"/>
              </a:rPr>
              <a:t>Prueba de Hipótesis</a:t>
            </a:r>
          </a:p>
        </p:txBody>
      </p:sp>
      <p:sp>
        <p:nvSpPr>
          <p:cNvPr id="6" name="5 Rectángulo"/>
          <p:cNvSpPr/>
          <p:nvPr/>
        </p:nvSpPr>
        <p:spPr>
          <a:xfrm>
            <a:off x="233265" y="1447801"/>
            <a:ext cx="11411339" cy="1200329"/>
          </a:xfrm>
          <a:prstGeom prst="rect">
            <a:avLst/>
          </a:prstGeom>
        </p:spPr>
        <p:txBody>
          <a:bodyPr wrap="square">
            <a:spAutoFit/>
          </a:bodyPr>
          <a:lstStyle/>
          <a:p>
            <a:r>
              <a:rPr lang="es-ES" b="1" dirty="0" smtClean="0">
                <a:latin typeface="Times New Roman" pitchFamily="18" charset="0"/>
                <a:cs typeface="Times New Roman" pitchFamily="18" charset="0"/>
              </a:rPr>
              <a:t>Hipótesis Específica 1</a:t>
            </a:r>
          </a:p>
          <a:p>
            <a:r>
              <a:rPr lang="es-ES_tradnl" dirty="0">
                <a:latin typeface="Times New Roman" pitchFamily="18" charset="0"/>
                <a:cs typeface="Times New Roman" pitchFamily="18" charset="0"/>
              </a:rPr>
              <a:t>Los estudiantes de Educación General Básica del Distrito Metropolitano de Quito que enfermaron con la epidemia de Influenza A (H1N1) y sus familiares sí poseen información adecuada acerca de la epidemia de Influenza A(H1N1).</a:t>
            </a:r>
            <a:endParaRPr lang="es-ES" dirty="0">
              <a:latin typeface="Times New Roman" pitchFamily="18" charset="0"/>
              <a:cs typeface="Times New Roman" pitchFamily="18" charset="0"/>
            </a:endParaRPr>
          </a:p>
          <a:p>
            <a:endParaRPr lang="es-ES" b="1" dirty="0">
              <a:latin typeface="Times New Roman" pitchFamily="18" charset="0"/>
              <a:cs typeface="Times New Roman" pitchFamily="18" charset="0"/>
            </a:endParaRPr>
          </a:p>
        </p:txBody>
      </p:sp>
      <p:sp>
        <p:nvSpPr>
          <p:cNvPr id="7" name="1 Título"/>
          <p:cNvSpPr txBox="1">
            <a:spLocks/>
          </p:cNvSpPr>
          <p:nvPr/>
        </p:nvSpPr>
        <p:spPr>
          <a:xfrm>
            <a:off x="2438401" y="196087"/>
            <a:ext cx="3953725" cy="6858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US" sz="3200" b="1" dirty="0">
                <a:solidFill>
                  <a:srgbClr val="C00000"/>
                </a:solidFill>
                <a:latin typeface="Times New Roman" pitchFamily="18" charset="0"/>
                <a:cs typeface="Times New Roman" pitchFamily="18" charset="0"/>
              </a:rPr>
              <a:t>RESULTADOS</a:t>
            </a:r>
          </a:p>
        </p:txBody>
      </p:sp>
      <p:pic>
        <p:nvPicPr>
          <p:cNvPr id="8"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73183"/>
            <a:ext cx="1317465" cy="10945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p:cNvGraphicFramePr>
            <a:graphicFrameLocks noGrp="1"/>
          </p:cNvGraphicFramePr>
          <p:nvPr>
            <p:extLst>
              <p:ext uri="{D42A27DB-BD31-4B8C-83A1-F6EECF244321}">
                <p14:modId xmlns:p14="http://schemas.microsoft.com/office/powerpoint/2010/main" val="1455979370"/>
              </p:ext>
            </p:extLst>
          </p:nvPr>
        </p:nvGraphicFramePr>
        <p:xfrm>
          <a:off x="2235200" y="3041779"/>
          <a:ext cx="7721600" cy="2765806"/>
        </p:xfrm>
        <a:graphic>
          <a:graphicData uri="http://schemas.openxmlformats.org/drawingml/2006/table">
            <a:tbl>
              <a:tblPr firstRow="1" firstCol="1" bandRow="1">
                <a:tableStyleId>{5C22544A-7EE6-4342-B048-85BDC9FD1C3A}</a:tableStyleId>
              </a:tblPr>
              <a:tblGrid>
                <a:gridCol w="1981200">
                  <a:extLst>
                    <a:ext uri="{9D8B030D-6E8A-4147-A177-3AD203B41FA5}">
                      <a16:colId xmlns:a16="http://schemas.microsoft.com/office/drawing/2014/main" xmlns="" val="20000"/>
                    </a:ext>
                  </a:extLst>
                </a:gridCol>
                <a:gridCol w="2006600">
                  <a:extLst>
                    <a:ext uri="{9D8B030D-6E8A-4147-A177-3AD203B41FA5}">
                      <a16:colId xmlns:a16="http://schemas.microsoft.com/office/drawing/2014/main" xmlns="" val="20001"/>
                    </a:ext>
                  </a:extLst>
                </a:gridCol>
                <a:gridCol w="1778000">
                  <a:extLst>
                    <a:ext uri="{9D8B030D-6E8A-4147-A177-3AD203B41FA5}">
                      <a16:colId xmlns:a16="http://schemas.microsoft.com/office/drawing/2014/main" xmlns="" val="20002"/>
                    </a:ext>
                  </a:extLst>
                </a:gridCol>
                <a:gridCol w="1955800">
                  <a:extLst>
                    <a:ext uri="{9D8B030D-6E8A-4147-A177-3AD203B41FA5}">
                      <a16:colId xmlns:a16="http://schemas.microsoft.com/office/drawing/2014/main" xmlns="" val="20003"/>
                    </a:ext>
                  </a:extLst>
                </a:gridCol>
              </a:tblGrid>
              <a:tr h="1139092">
                <a:tc>
                  <a:txBody>
                    <a:bodyPr/>
                    <a:lstStyle/>
                    <a:p>
                      <a:pPr algn="ctr">
                        <a:lnSpc>
                          <a:spcPct val="107000"/>
                        </a:lnSpc>
                        <a:spcAft>
                          <a:spcPts val="0"/>
                        </a:spcAft>
                      </a:pPr>
                      <a:r>
                        <a:rPr lang="es-ES" sz="1200" dirty="0">
                          <a:effectLst/>
                        </a:rPr>
                        <a:t> </a:t>
                      </a:r>
                      <a:endParaRPr lang="es-ES" sz="10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a:effectLst/>
                        </a:rPr>
                        <a:t>¿Por qué medio recibió usted información sobre la Influenza A (H1N1)?</a:t>
                      </a:r>
                      <a:endParaRPr lang="es-ES" sz="10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a:effectLst/>
                        </a:rPr>
                        <a:t>¿El departamento médico de la Unidad Educativa a la cual asiste el paciente cuenta con algún plan de acción frente al posible contagio de la epidemia de Influenza A (H1N1)?</a:t>
                      </a:r>
                      <a:endParaRPr lang="es-ES" sz="10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rPr>
                        <a:t>¿La Unidad Educativa a la cual asiste el paciente cuenta con algún plan de contingencia en caso de sospechar la existencia de pacientes enfermos con la epidemia de Influenza A (H1N1)?</a:t>
                      </a:r>
                      <a:endParaRPr lang="es-ES" sz="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0"/>
                  </a:ext>
                </a:extLst>
              </a:tr>
              <a:tr h="1200150">
                <a:tc>
                  <a:txBody>
                    <a:bodyPr/>
                    <a:lstStyle/>
                    <a:p>
                      <a:pPr algn="ctr">
                        <a:lnSpc>
                          <a:spcPct val="107000"/>
                        </a:lnSpc>
                        <a:spcAft>
                          <a:spcPts val="0"/>
                        </a:spcAft>
                      </a:pPr>
                      <a:r>
                        <a:rPr lang="es-ES" sz="1200">
                          <a:effectLst/>
                        </a:rPr>
                        <a:t>¿Le informaron o conocía usted qué es la Influenza A(H1N1), previo al contagio del paciente?</a:t>
                      </a:r>
                      <a:endParaRPr lang="es-ES" sz="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rPr>
                        <a:t>0,00</a:t>
                      </a:r>
                      <a:endParaRPr lang="es-ES" sz="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a:effectLst/>
                        </a:rPr>
                        <a:t>0,00</a:t>
                      </a:r>
                      <a:endParaRPr lang="es-ES" sz="10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a:effectLst/>
                        </a:rPr>
                        <a:t>0,002</a:t>
                      </a:r>
                      <a:endParaRPr lang="es-ES" sz="10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6065489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41178" y="750628"/>
            <a:ext cx="3771900" cy="701377"/>
          </a:xfrm>
        </p:spPr>
        <p:txBody>
          <a:bodyPr>
            <a:normAutofit fontScale="90000"/>
          </a:bodyPr>
          <a:lstStyle/>
          <a:p>
            <a:r>
              <a:rPr lang="es-ES" sz="3200" dirty="0">
                <a:solidFill>
                  <a:srgbClr val="C00000"/>
                </a:solidFill>
                <a:latin typeface="Times New Roman" pitchFamily="18" charset="0"/>
                <a:cs typeface="Times New Roman" pitchFamily="18" charset="0"/>
              </a:rPr>
              <a:t>3. </a:t>
            </a:r>
            <a:r>
              <a:rPr lang="es-ES" sz="3200" dirty="0">
                <a:latin typeface="Times New Roman" pitchFamily="18" charset="0"/>
                <a:cs typeface="Times New Roman" pitchFamily="18" charset="0"/>
              </a:rPr>
              <a:t>Prueba de Hipótesis</a:t>
            </a:r>
          </a:p>
        </p:txBody>
      </p:sp>
      <p:sp>
        <p:nvSpPr>
          <p:cNvPr id="6" name="5 Rectángulo"/>
          <p:cNvSpPr/>
          <p:nvPr/>
        </p:nvSpPr>
        <p:spPr>
          <a:xfrm>
            <a:off x="1749726" y="1447801"/>
            <a:ext cx="8189322" cy="646331"/>
          </a:xfrm>
          <a:prstGeom prst="rect">
            <a:avLst/>
          </a:prstGeom>
        </p:spPr>
        <p:txBody>
          <a:bodyPr wrap="square">
            <a:spAutoFit/>
          </a:bodyPr>
          <a:lstStyle/>
          <a:p>
            <a:r>
              <a:rPr lang="es-ES" b="1" dirty="0">
                <a:latin typeface="Times New Roman" pitchFamily="18" charset="0"/>
                <a:cs typeface="Times New Roman" pitchFamily="18" charset="0"/>
              </a:rPr>
              <a:t>Hipótesis </a:t>
            </a:r>
            <a:r>
              <a:rPr lang="es-ES" b="1" dirty="0" smtClean="0">
                <a:latin typeface="Times New Roman" pitchFamily="18" charset="0"/>
                <a:cs typeface="Times New Roman" pitchFamily="18" charset="0"/>
              </a:rPr>
              <a:t>Específica 1</a:t>
            </a:r>
            <a:endParaRPr lang="es-ES" b="1" dirty="0">
              <a:latin typeface="Times New Roman" pitchFamily="18" charset="0"/>
              <a:cs typeface="Times New Roman" pitchFamily="18" charset="0"/>
            </a:endParaRPr>
          </a:p>
          <a:p>
            <a:r>
              <a:rPr lang="es-ES_tradnl" b="1" dirty="0">
                <a:latin typeface="Times New Roman" pitchFamily="18" charset="0"/>
                <a:cs typeface="Times New Roman" pitchFamily="18" charset="0"/>
              </a:rPr>
              <a:t>Información Influenza vs Medio de </a:t>
            </a:r>
            <a:r>
              <a:rPr lang="es-ES_tradnl" b="1" dirty="0" smtClean="0">
                <a:latin typeface="Times New Roman" pitchFamily="18" charset="0"/>
                <a:cs typeface="Times New Roman" pitchFamily="18" charset="0"/>
              </a:rPr>
              <a:t>información</a:t>
            </a:r>
            <a:endParaRPr lang="es-ES" dirty="0">
              <a:latin typeface="Times New Roman" pitchFamily="18" charset="0"/>
              <a:cs typeface="Times New Roman" pitchFamily="18" charset="0"/>
            </a:endParaRPr>
          </a:p>
        </p:txBody>
      </p:sp>
      <p:sp>
        <p:nvSpPr>
          <p:cNvPr id="7" name="1 Título"/>
          <p:cNvSpPr txBox="1">
            <a:spLocks/>
          </p:cNvSpPr>
          <p:nvPr/>
        </p:nvSpPr>
        <p:spPr>
          <a:xfrm>
            <a:off x="2438401" y="196087"/>
            <a:ext cx="3953725" cy="6858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US" sz="3200" b="1" dirty="0">
                <a:solidFill>
                  <a:srgbClr val="C00000"/>
                </a:solidFill>
                <a:latin typeface="Times New Roman" pitchFamily="18" charset="0"/>
                <a:cs typeface="Times New Roman" pitchFamily="18" charset="0"/>
              </a:rPr>
              <a:t>RESULTADOS</a:t>
            </a:r>
          </a:p>
        </p:txBody>
      </p:sp>
      <p:pic>
        <p:nvPicPr>
          <p:cNvPr id="8"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73183"/>
            <a:ext cx="1317465" cy="1094509"/>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p:cNvPicPr/>
          <p:nvPr/>
        </p:nvPicPr>
        <p:blipFill>
          <a:blip r:embed="rId3">
            <a:extLst>
              <a:ext uri="{28A0092B-C50C-407E-A947-70E740481C1C}">
                <a14:useLocalDpi xmlns:a14="http://schemas.microsoft.com/office/drawing/2010/main" val="0"/>
              </a:ext>
            </a:extLst>
          </a:blip>
          <a:srcRect/>
          <a:stretch>
            <a:fillRect/>
          </a:stretch>
        </p:blipFill>
        <p:spPr bwMode="auto">
          <a:xfrm>
            <a:off x="6105983" y="2038551"/>
            <a:ext cx="5732780" cy="4587875"/>
          </a:xfrm>
          <a:prstGeom prst="rect">
            <a:avLst/>
          </a:prstGeom>
          <a:noFill/>
          <a:ln>
            <a:noFill/>
          </a:ln>
        </p:spPr>
      </p:pic>
      <p:graphicFrame>
        <p:nvGraphicFramePr>
          <p:cNvPr id="4" name="3 Tabla"/>
          <p:cNvGraphicFramePr>
            <a:graphicFrameLocks noGrp="1"/>
          </p:cNvGraphicFramePr>
          <p:nvPr>
            <p:extLst>
              <p:ext uri="{D42A27DB-BD31-4B8C-83A1-F6EECF244321}">
                <p14:modId xmlns:p14="http://schemas.microsoft.com/office/powerpoint/2010/main" val="1850074308"/>
              </p:ext>
            </p:extLst>
          </p:nvPr>
        </p:nvGraphicFramePr>
        <p:xfrm>
          <a:off x="356294" y="4918551"/>
          <a:ext cx="6035832" cy="1527810"/>
        </p:xfrm>
        <a:graphic>
          <a:graphicData uri="http://schemas.openxmlformats.org/drawingml/2006/table">
            <a:tbl>
              <a:tblPr>
                <a:tableStyleId>{16D9F66E-5EB9-4882-86FB-DCBF35E3C3E4}</a:tableStyleId>
              </a:tblPr>
              <a:tblGrid>
                <a:gridCol w="2477433">
                  <a:extLst>
                    <a:ext uri="{9D8B030D-6E8A-4147-A177-3AD203B41FA5}">
                      <a16:colId xmlns:a16="http://schemas.microsoft.com/office/drawing/2014/main" xmlns="" val="20000"/>
                    </a:ext>
                  </a:extLst>
                </a:gridCol>
                <a:gridCol w="1036646">
                  <a:extLst>
                    <a:ext uri="{9D8B030D-6E8A-4147-A177-3AD203B41FA5}">
                      <a16:colId xmlns:a16="http://schemas.microsoft.com/office/drawing/2014/main" xmlns="" val="20001"/>
                    </a:ext>
                  </a:extLst>
                </a:gridCol>
                <a:gridCol w="1036646">
                  <a:extLst>
                    <a:ext uri="{9D8B030D-6E8A-4147-A177-3AD203B41FA5}">
                      <a16:colId xmlns:a16="http://schemas.microsoft.com/office/drawing/2014/main" xmlns="" val="20002"/>
                    </a:ext>
                  </a:extLst>
                </a:gridCol>
                <a:gridCol w="1485107">
                  <a:extLst>
                    <a:ext uri="{9D8B030D-6E8A-4147-A177-3AD203B41FA5}">
                      <a16:colId xmlns:a16="http://schemas.microsoft.com/office/drawing/2014/main" xmlns="" val="20003"/>
                    </a:ext>
                  </a:extLst>
                </a:gridCol>
              </a:tblGrid>
              <a:tr h="129540">
                <a:tc gridSpan="4">
                  <a:txBody>
                    <a:bodyPr/>
                    <a:lstStyle/>
                    <a:p>
                      <a:pPr marL="38100" marR="38100" algn="ctr">
                        <a:lnSpc>
                          <a:spcPts val="1600"/>
                        </a:lnSpc>
                        <a:spcAft>
                          <a:spcPts val="0"/>
                        </a:spcAft>
                      </a:pPr>
                      <a:r>
                        <a:rPr lang="es-ES" sz="1200" dirty="0">
                          <a:effectLst/>
                          <a:latin typeface="Times New Roman" pitchFamily="18" charset="0"/>
                          <a:cs typeface="Times New Roman" pitchFamily="18" charset="0"/>
                        </a:rPr>
                        <a:t>Pruebas de </a:t>
                      </a:r>
                      <a:r>
                        <a:rPr lang="es-ES" sz="1200" dirty="0" err="1">
                          <a:effectLst/>
                          <a:latin typeface="Times New Roman" pitchFamily="18" charset="0"/>
                          <a:cs typeface="Times New Roman" pitchFamily="18" charset="0"/>
                        </a:rPr>
                        <a:t>chi</a:t>
                      </a:r>
                      <a:r>
                        <a:rPr lang="es-ES" sz="1200" dirty="0">
                          <a:effectLst/>
                          <a:latin typeface="Times New Roman" pitchFamily="18" charset="0"/>
                          <a:cs typeface="Times New Roman" pitchFamily="18" charset="0"/>
                        </a:rPr>
                        <a:t>-cuadrado</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382905">
                <a:tc>
                  <a:txBody>
                    <a:bodyPr/>
                    <a:lstStyle/>
                    <a:p>
                      <a:pPr>
                        <a:lnSpc>
                          <a:spcPct val="107000"/>
                        </a:lnSpc>
                        <a:spcAft>
                          <a:spcPts val="0"/>
                        </a:spcAft>
                      </a:pPr>
                      <a:r>
                        <a:rPr lang="es-ES" sz="1200" dirty="0">
                          <a:effectLst/>
                          <a:latin typeface="Times New Roman" pitchFamily="18" charset="0"/>
                          <a:cs typeface="Times New Roman" pitchFamily="18" charset="0"/>
                        </a:rPr>
                        <a:t> </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b"/>
                </a:tc>
                <a:tc>
                  <a:txBody>
                    <a:bodyPr/>
                    <a:lstStyle/>
                    <a:p>
                      <a:pPr marL="38100" marR="38100" algn="ctr">
                        <a:lnSpc>
                          <a:spcPts val="1600"/>
                        </a:lnSpc>
                        <a:spcAft>
                          <a:spcPts val="0"/>
                        </a:spcAft>
                      </a:pPr>
                      <a:r>
                        <a:rPr lang="es-ES" sz="1200" dirty="0">
                          <a:effectLst/>
                          <a:latin typeface="Times New Roman" pitchFamily="18" charset="0"/>
                          <a:cs typeface="Times New Roman" pitchFamily="18" charset="0"/>
                        </a:rPr>
                        <a:t>Valor</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b"/>
                </a:tc>
                <a:tc>
                  <a:txBody>
                    <a:bodyPr/>
                    <a:lstStyle/>
                    <a:p>
                      <a:pPr marL="38100" marR="38100" algn="ctr">
                        <a:lnSpc>
                          <a:spcPts val="1600"/>
                        </a:lnSpc>
                        <a:spcAft>
                          <a:spcPts val="0"/>
                        </a:spcAft>
                      </a:pPr>
                      <a:r>
                        <a:rPr lang="es-ES" sz="1200">
                          <a:effectLst/>
                          <a:latin typeface="Times New Roman" pitchFamily="18" charset="0"/>
                          <a:cs typeface="Times New Roman" pitchFamily="18" charset="0"/>
                        </a:rPr>
                        <a:t>gl</a:t>
                      </a:r>
                      <a:endParaRPr lang="es-EC" sz="1000">
                        <a:solidFill>
                          <a:srgbClr val="000000"/>
                        </a:solidFill>
                        <a:effectLst/>
                        <a:latin typeface="Times New Roman" pitchFamily="18" charset="0"/>
                        <a:ea typeface="Times New Roman"/>
                        <a:cs typeface="Times New Roman" pitchFamily="18" charset="0"/>
                      </a:endParaRPr>
                    </a:p>
                  </a:txBody>
                  <a:tcPr marL="0" marR="0" marT="0" marB="0" anchor="b"/>
                </a:tc>
                <a:tc>
                  <a:txBody>
                    <a:bodyPr/>
                    <a:lstStyle/>
                    <a:p>
                      <a:pPr marL="38100" marR="38100" algn="ctr">
                        <a:lnSpc>
                          <a:spcPts val="1600"/>
                        </a:lnSpc>
                        <a:spcAft>
                          <a:spcPts val="0"/>
                        </a:spcAft>
                      </a:pPr>
                      <a:r>
                        <a:rPr lang="es-ES" sz="1200">
                          <a:effectLst/>
                          <a:latin typeface="Times New Roman" pitchFamily="18" charset="0"/>
                          <a:cs typeface="Times New Roman" pitchFamily="18" charset="0"/>
                        </a:rPr>
                        <a:t>Significación asintótica (bilateral)</a:t>
                      </a:r>
                      <a:endParaRPr lang="es-EC" sz="1000">
                        <a:solidFill>
                          <a:srgbClr val="000000"/>
                        </a:solidFill>
                        <a:effectLst/>
                        <a:latin typeface="Times New Roman" pitchFamily="18" charset="0"/>
                        <a:ea typeface="Times New Roman"/>
                        <a:cs typeface="Times New Roman" pitchFamily="18" charset="0"/>
                      </a:endParaRPr>
                    </a:p>
                  </a:txBody>
                  <a:tcPr marL="0" marR="0" marT="0" marB="0" anchor="b"/>
                </a:tc>
                <a:extLst>
                  <a:ext uri="{0D108BD9-81ED-4DB2-BD59-A6C34878D82A}">
                    <a16:rowId xmlns:a16="http://schemas.microsoft.com/office/drawing/2014/main" xmlns="" val="10001"/>
                  </a:ext>
                </a:extLst>
              </a:tr>
              <a:tr h="253365">
                <a:tc>
                  <a:txBody>
                    <a:bodyPr/>
                    <a:lstStyle/>
                    <a:p>
                      <a:pPr marL="38100" marR="38100">
                        <a:lnSpc>
                          <a:spcPts val="1600"/>
                        </a:lnSpc>
                        <a:spcAft>
                          <a:spcPts val="0"/>
                        </a:spcAft>
                      </a:pPr>
                      <a:r>
                        <a:rPr lang="es-ES" sz="1200">
                          <a:effectLst/>
                          <a:latin typeface="Times New Roman" pitchFamily="18" charset="0"/>
                          <a:cs typeface="Times New Roman" pitchFamily="18" charset="0"/>
                        </a:rPr>
                        <a:t>Chi-cuadrado de Pearson</a:t>
                      </a:r>
                      <a:endParaRPr lang="es-EC" sz="1000">
                        <a:solidFill>
                          <a:srgbClr val="000000"/>
                        </a:solidFill>
                        <a:effectLst/>
                        <a:latin typeface="Times New Roman" pitchFamily="18" charset="0"/>
                        <a:ea typeface="Times New Roman"/>
                        <a:cs typeface="Times New Roman" pitchFamily="18" charset="0"/>
                      </a:endParaRPr>
                    </a:p>
                  </a:txBody>
                  <a:tcPr marL="0" marR="0" marT="0" marB="0"/>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56,000</a:t>
                      </a:r>
                      <a:r>
                        <a:rPr lang="es-ES" sz="1200" baseline="30000">
                          <a:effectLst/>
                          <a:latin typeface="Times New Roman" pitchFamily="18" charset="0"/>
                          <a:cs typeface="Times New Roman" pitchFamily="18" charset="0"/>
                        </a:rPr>
                        <a:t>a</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7</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,000</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extLst>
                  <a:ext uri="{0D108BD9-81ED-4DB2-BD59-A6C34878D82A}">
                    <a16:rowId xmlns:a16="http://schemas.microsoft.com/office/drawing/2014/main" xmlns="" val="10002"/>
                  </a:ext>
                </a:extLst>
              </a:tr>
              <a:tr h="123825">
                <a:tc>
                  <a:txBody>
                    <a:bodyPr/>
                    <a:lstStyle/>
                    <a:p>
                      <a:pPr marL="38100" marR="38100">
                        <a:lnSpc>
                          <a:spcPts val="1600"/>
                        </a:lnSpc>
                        <a:spcAft>
                          <a:spcPts val="0"/>
                        </a:spcAft>
                      </a:pPr>
                      <a:r>
                        <a:rPr lang="es-ES" sz="1200" dirty="0">
                          <a:effectLst/>
                          <a:latin typeface="Times New Roman" pitchFamily="18" charset="0"/>
                          <a:cs typeface="Times New Roman" pitchFamily="18" charset="0"/>
                        </a:rPr>
                        <a:t>Razón de verosimilitud</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45,933</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7</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,000</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extLst>
                  <a:ext uri="{0D108BD9-81ED-4DB2-BD59-A6C34878D82A}">
                    <a16:rowId xmlns:a16="http://schemas.microsoft.com/office/drawing/2014/main" xmlns="" val="10003"/>
                  </a:ext>
                </a:extLst>
              </a:tr>
              <a:tr h="258445">
                <a:tc>
                  <a:txBody>
                    <a:bodyPr/>
                    <a:lstStyle/>
                    <a:p>
                      <a:pPr marL="38100" marR="38100">
                        <a:lnSpc>
                          <a:spcPts val="1600"/>
                        </a:lnSpc>
                        <a:spcAft>
                          <a:spcPts val="0"/>
                        </a:spcAft>
                      </a:pPr>
                      <a:r>
                        <a:rPr lang="es-ES" sz="1200">
                          <a:effectLst/>
                          <a:latin typeface="Times New Roman" pitchFamily="18" charset="0"/>
                          <a:cs typeface="Times New Roman" pitchFamily="18" charset="0"/>
                        </a:rPr>
                        <a:t>Asociación lineal por lineal</a:t>
                      </a:r>
                      <a:endParaRPr lang="es-EC" sz="1000">
                        <a:solidFill>
                          <a:srgbClr val="000000"/>
                        </a:solidFill>
                        <a:effectLst/>
                        <a:latin typeface="Times New Roman" pitchFamily="18" charset="0"/>
                        <a:ea typeface="Times New Roman"/>
                        <a:cs typeface="Times New Roman" pitchFamily="18" charset="0"/>
                      </a:endParaRPr>
                    </a:p>
                  </a:txBody>
                  <a:tcPr marL="0" marR="0" marT="0" marB="0"/>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20,879</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dirty="0">
                          <a:effectLst/>
                          <a:latin typeface="Times New Roman" pitchFamily="18" charset="0"/>
                          <a:cs typeface="Times New Roman" pitchFamily="18" charset="0"/>
                        </a:rPr>
                        <a:t>1</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,000</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extLst>
                  <a:ext uri="{0D108BD9-81ED-4DB2-BD59-A6C34878D82A}">
                    <a16:rowId xmlns:a16="http://schemas.microsoft.com/office/drawing/2014/main" xmlns="" val="10004"/>
                  </a:ext>
                </a:extLst>
              </a:tr>
              <a:tr h="123825">
                <a:tc>
                  <a:txBody>
                    <a:bodyPr/>
                    <a:lstStyle/>
                    <a:p>
                      <a:pPr marL="38100" marR="38100">
                        <a:lnSpc>
                          <a:spcPts val="1600"/>
                        </a:lnSpc>
                        <a:spcAft>
                          <a:spcPts val="0"/>
                        </a:spcAft>
                      </a:pPr>
                      <a:r>
                        <a:rPr lang="es-ES" sz="1200">
                          <a:effectLst/>
                          <a:latin typeface="Times New Roman" pitchFamily="18" charset="0"/>
                          <a:cs typeface="Times New Roman" pitchFamily="18" charset="0"/>
                        </a:rPr>
                        <a:t>N de casos válidos</a:t>
                      </a:r>
                      <a:endParaRPr lang="es-EC" sz="1000">
                        <a:solidFill>
                          <a:srgbClr val="000000"/>
                        </a:solidFill>
                        <a:effectLst/>
                        <a:latin typeface="Times New Roman" pitchFamily="18" charset="0"/>
                        <a:ea typeface="Times New Roman"/>
                        <a:cs typeface="Times New Roman" pitchFamily="18" charset="0"/>
                      </a:endParaRPr>
                    </a:p>
                  </a:txBody>
                  <a:tcPr marL="0" marR="0" marT="0" marB="0"/>
                </a:tc>
                <a:tc>
                  <a:txBody>
                    <a:bodyPr/>
                    <a:lstStyle/>
                    <a:p>
                      <a:pPr marL="38100" marR="38100" algn="r">
                        <a:lnSpc>
                          <a:spcPts val="1600"/>
                        </a:lnSpc>
                        <a:spcAft>
                          <a:spcPts val="0"/>
                        </a:spcAft>
                      </a:pPr>
                      <a:r>
                        <a:rPr lang="es-ES" sz="1200">
                          <a:effectLst/>
                          <a:latin typeface="Times New Roman" pitchFamily="18" charset="0"/>
                          <a:cs typeface="Times New Roman" pitchFamily="18" charset="0"/>
                        </a:rPr>
                        <a:t>56</a:t>
                      </a:r>
                      <a:endParaRPr lang="es-EC" sz="100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a:lnSpc>
                          <a:spcPct val="107000"/>
                        </a:lnSpc>
                        <a:spcAft>
                          <a:spcPts val="0"/>
                        </a:spcAft>
                      </a:pPr>
                      <a:r>
                        <a:rPr lang="es-ES" sz="1200" dirty="0">
                          <a:effectLst/>
                          <a:latin typeface="Times New Roman" pitchFamily="18" charset="0"/>
                          <a:cs typeface="Times New Roman" pitchFamily="18" charset="0"/>
                        </a:rPr>
                        <a:t> </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tc>
                  <a:txBody>
                    <a:bodyPr/>
                    <a:lstStyle/>
                    <a:p>
                      <a:pPr>
                        <a:lnSpc>
                          <a:spcPct val="107000"/>
                        </a:lnSpc>
                        <a:spcAft>
                          <a:spcPts val="0"/>
                        </a:spcAft>
                      </a:pPr>
                      <a:r>
                        <a:rPr lang="es-ES" sz="1200" dirty="0">
                          <a:effectLst/>
                          <a:latin typeface="Times New Roman" pitchFamily="18" charset="0"/>
                          <a:cs typeface="Times New Roman" pitchFamily="18" charset="0"/>
                        </a:rPr>
                        <a:t> </a:t>
                      </a:r>
                      <a:endParaRPr lang="es-EC" sz="1000" dirty="0">
                        <a:solidFill>
                          <a:srgbClr val="000000"/>
                        </a:solidFill>
                        <a:effectLst/>
                        <a:latin typeface="Times New Roman" pitchFamily="18" charset="0"/>
                        <a:ea typeface="Times New Roman"/>
                        <a:cs typeface="Times New Roman" pitchFamily="18" charset="0"/>
                      </a:endParaRPr>
                    </a:p>
                  </a:txBody>
                  <a:tcPr marL="0" marR="0" marT="0" marB="0" anchor="ctr"/>
                </a:tc>
                <a:extLst>
                  <a:ext uri="{0D108BD9-81ED-4DB2-BD59-A6C34878D82A}">
                    <a16:rowId xmlns:a16="http://schemas.microsoft.com/office/drawing/2014/main" xmlns="" val="10005"/>
                  </a:ext>
                </a:extLst>
              </a:tr>
            </a:tbl>
          </a:graphicData>
        </a:graphic>
      </p:graphicFrame>
      <p:pic>
        <p:nvPicPr>
          <p:cNvPr id="7169"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26104" t="42370" r="25584" b="28815"/>
          <a:stretch/>
        </p:blipFill>
        <p:spPr bwMode="auto">
          <a:xfrm>
            <a:off x="356294" y="2038551"/>
            <a:ext cx="6035832"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1151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2438401" y="196087"/>
            <a:ext cx="3953725" cy="6858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US" sz="3200" b="1" dirty="0">
                <a:solidFill>
                  <a:srgbClr val="C00000"/>
                </a:solidFill>
                <a:latin typeface="Times New Roman" pitchFamily="18" charset="0"/>
                <a:cs typeface="Times New Roman" pitchFamily="18" charset="0"/>
              </a:rPr>
              <a:t>RESULTADOS</a:t>
            </a:r>
          </a:p>
        </p:txBody>
      </p:sp>
      <p:pic>
        <p:nvPicPr>
          <p:cNvPr id="8"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73183"/>
            <a:ext cx="1317465" cy="1094509"/>
          </a:xfrm>
          <a:prstGeom prst="rect">
            <a:avLst/>
          </a:prstGeom>
          <a:noFill/>
          <a:extLst>
            <a:ext uri="{909E8E84-426E-40DD-AFC4-6F175D3DCCD1}">
              <a14:hiddenFill xmlns:a14="http://schemas.microsoft.com/office/drawing/2010/main">
                <a:solidFill>
                  <a:srgbClr val="FFFFFF"/>
                </a:solidFill>
              </a14:hiddenFill>
            </a:ext>
          </a:extLst>
        </p:spPr>
      </p:pic>
      <p:sp>
        <p:nvSpPr>
          <p:cNvPr id="14" name="Título 1"/>
          <p:cNvSpPr>
            <a:spLocks noGrp="1"/>
          </p:cNvSpPr>
          <p:nvPr>
            <p:ph type="title"/>
          </p:nvPr>
        </p:nvSpPr>
        <p:spPr>
          <a:xfrm>
            <a:off x="3441178" y="750628"/>
            <a:ext cx="3771900" cy="701377"/>
          </a:xfrm>
        </p:spPr>
        <p:txBody>
          <a:bodyPr>
            <a:normAutofit fontScale="90000"/>
          </a:bodyPr>
          <a:lstStyle/>
          <a:p>
            <a:r>
              <a:rPr lang="es-ES" sz="3200" dirty="0">
                <a:solidFill>
                  <a:srgbClr val="C00000"/>
                </a:solidFill>
                <a:latin typeface="Times New Roman" pitchFamily="18" charset="0"/>
                <a:cs typeface="Times New Roman" pitchFamily="18" charset="0"/>
              </a:rPr>
              <a:t>3. </a:t>
            </a:r>
            <a:r>
              <a:rPr lang="es-ES" sz="3200" dirty="0">
                <a:latin typeface="Times New Roman" pitchFamily="18" charset="0"/>
                <a:cs typeface="Times New Roman" pitchFamily="18" charset="0"/>
              </a:rPr>
              <a:t>Prueba de Hipótesis</a:t>
            </a:r>
          </a:p>
        </p:txBody>
      </p:sp>
      <p:sp>
        <p:nvSpPr>
          <p:cNvPr id="15" name="5 Rectángulo"/>
          <p:cNvSpPr/>
          <p:nvPr/>
        </p:nvSpPr>
        <p:spPr>
          <a:xfrm>
            <a:off x="1749726" y="1447801"/>
            <a:ext cx="8189322" cy="646331"/>
          </a:xfrm>
          <a:prstGeom prst="rect">
            <a:avLst/>
          </a:prstGeom>
        </p:spPr>
        <p:txBody>
          <a:bodyPr wrap="square">
            <a:spAutoFit/>
          </a:bodyPr>
          <a:lstStyle/>
          <a:p>
            <a:r>
              <a:rPr lang="es-ES" b="1" dirty="0">
                <a:latin typeface="Times New Roman" pitchFamily="18" charset="0"/>
                <a:cs typeface="Times New Roman" pitchFamily="18" charset="0"/>
              </a:rPr>
              <a:t>Hipótesis </a:t>
            </a:r>
            <a:r>
              <a:rPr lang="es-ES" b="1" dirty="0" smtClean="0">
                <a:latin typeface="Times New Roman" pitchFamily="18" charset="0"/>
                <a:cs typeface="Times New Roman" pitchFamily="18" charset="0"/>
              </a:rPr>
              <a:t>Específica 1</a:t>
            </a:r>
            <a:endParaRPr lang="es-ES" b="1" dirty="0">
              <a:latin typeface="Times New Roman" pitchFamily="18" charset="0"/>
              <a:cs typeface="Times New Roman" pitchFamily="18" charset="0"/>
            </a:endParaRPr>
          </a:p>
          <a:p>
            <a:r>
              <a:rPr lang="es-ES_tradnl" b="1" dirty="0">
                <a:latin typeface="Times New Roman" pitchFamily="18" charset="0"/>
                <a:cs typeface="Times New Roman" pitchFamily="18" charset="0"/>
              </a:rPr>
              <a:t>Información Influenza vs Planificación Departamento médico</a:t>
            </a:r>
            <a:endParaRPr lang="es-ES" dirty="0">
              <a:latin typeface="Times New Roman" pitchFamily="18" charset="0"/>
              <a:cs typeface="Times New Roman" pitchFamily="18" charset="0"/>
            </a:endParaRPr>
          </a:p>
        </p:txBody>
      </p:sp>
      <p:pic>
        <p:nvPicPr>
          <p:cNvPr id="17" name="Imagen 16"/>
          <p:cNvPicPr/>
          <p:nvPr/>
        </p:nvPicPr>
        <p:blipFill>
          <a:blip r:embed="rId3">
            <a:extLst>
              <a:ext uri="{28A0092B-C50C-407E-A947-70E740481C1C}">
                <a14:useLocalDpi xmlns:a14="http://schemas.microsoft.com/office/drawing/2010/main" val="0"/>
              </a:ext>
            </a:extLst>
          </a:blip>
          <a:srcRect/>
          <a:stretch>
            <a:fillRect/>
          </a:stretch>
        </p:blipFill>
        <p:spPr bwMode="auto">
          <a:xfrm>
            <a:off x="6070018" y="2094131"/>
            <a:ext cx="5732780" cy="4587875"/>
          </a:xfrm>
          <a:prstGeom prst="rect">
            <a:avLst/>
          </a:prstGeom>
          <a:noFill/>
          <a:ln>
            <a:noFill/>
          </a:ln>
        </p:spPr>
      </p:pic>
      <p:graphicFrame>
        <p:nvGraphicFramePr>
          <p:cNvPr id="2" name="1 Tabla"/>
          <p:cNvGraphicFramePr>
            <a:graphicFrameLocks noGrp="1"/>
          </p:cNvGraphicFramePr>
          <p:nvPr>
            <p:extLst>
              <p:ext uri="{D42A27DB-BD31-4B8C-83A1-F6EECF244321}">
                <p14:modId xmlns:p14="http://schemas.microsoft.com/office/powerpoint/2010/main" val="2858616828"/>
              </p:ext>
            </p:extLst>
          </p:nvPr>
        </p:nvGraphicFramePr>
        <p:xfrm>
          <a:off x="463076" y="5061934"/>
          <a:ext cx="5795221" cy="1527810"/>
        </p:xfrm>
        <a:graphic>
          <a:graphicData uri="http://schemas.openxmlformats.org/drawingml/2006/table">
            <a:tbl>
              <a:tblPr>
                <a:tableStyleId>{16D9F66E-5EB9-4882-86FB-DCBF35E3C3E4}</a:tableStyleId>
              </a:tblPr>
              <a:tblGrid>
                <a:gridCol w="2378965">
                  <a:extLst>
                    <a:ext uri="{9D8B030D-6E8A-4147-A177-3AD203B41FA5}">
                      <a16:colId xmlns:a16="http://schemas.microsoft.com/office/drawing/2014/main" xmlns="" val="20000"/>
                    </a:ext>
                  </a:extLst>
                </a:gridCol>
                <a:gridCol w="995411">
                  <a:extLst>
                    <a:ext uri="{9D8B030D-6E8A-4147-A177-3AD203B41FA5}">
                      <a16:colId xmlns:a16="http://schemas.microsoft.com/office/drawing/2014/main" xmlns="" val="20001"/>
                    </a:ext>
                  </a:extLst>
                </a:gridCol>
                <a:gridCol w="995411">
                  <a:extLst>
                    <a:ext uri="{9D8B030D-6E8A-4147-A177-3AD203B41FA5}">
                      <a16:colId xmlns:a16="http://schemas.microsoft.com/office/drawing/2014/main" xmlns="" val="20002"/>
                    </a:ext>
                  </a:extLst>
                </a:gridCol>
                <a:gridCol w="1425434">
                  <a:extLst>
                    <a:ext uri="{9D8B030D-6E8A-4147-A177-3AD203B41FA5}">
                      <a16:colId xmlns:a16="http://schemas.microsoft.com/office/drawing/2014/main" xmlns="" val="20003"/>
                    </a:ext>
                  </a:extLst>
                </a:gridCol>
              </a:tblGrid>
              <a:tr h="123825">
                <a:tc gridSpan="4">
                  <a:txBody>
                    <a:bodyPr/>
                    <a:lstStyle/>
                    <a:p>
                      <a:pPr marL="38100" marR="38100" algn="ctr">
                        <a:lnSpc>
                          <a:spcPts val="1600"/>
                        </a:lnSpc>
                        <a:spcAft>
                          <a:spcPts val="0"/>
                        </a:spcAft>
                      </a:pPr>
                      <a:r>
                        <a:rPr lang="es-ES" sz="1200" dirty="0">
                          <a:effectLst/>
                        </a:rPr>
                        <a:t>Pruebas de </a:t>
                      </a:r>
                      <a:r>
                        <a:rPr lang="es-ES" sz="1200" dirty="0" err="1">
                          <a:effectLst/>
                        </a:rPr>
                        <a:t>chi</a:t>
                      </a:r>
                      <a:r>
                        <a:rPr lang="es-ES" sz="1200" dirty="0">
                          <a:effectLst/>
                        </a:rPr>
                        <a:t>-cuadrado</a:t>
                      </a:r>
                      <a:endParaRPr lang="es-EC" sz="1000" dirty="0">
                        <a:solidFill>
                          <a:srgbClr val="000000"/>
                        </a:solidFill>
                        <a:effectLst/>
                        <a:latin typeface="Courier New"/>
                        <a:ea typeface="Times New Roman"/>
                        <a:cs typeface="Times New Roman"/>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382905">
                <a:tc>
                  <a:txBody>
                    <a:bodyPr/>
                    <a:lstStyle/>
                    <a:p>
                      <a:pPr>
                        <a:lnSpc>
                          <a:spcPct val="107000"/>
                        </a:lnSpc>
                        <a:spcAft>
                          <a:spcPts val="0"/>
                        </a:spcAft>
                      </a:pPr>
                      <a:r>
                        <a:rPr lang="es-ES" sz="1200">
                          <a:effectLst/>
                        </a:rPr>
                        <a:t> </a:t>
                      </a:r>
                      <a:endParaRPr lang="es-EC" sz="1000">
                        <a:solidFill>
                          <a:srgbClr val="000000"/>
                        </a:solidFill>
                        <a:effectLst/>
                        <a:latin typeface="Courier New"/>
                        <a:ea typeface="Times New Roman"/>
                        <a:cs typeface="Times New Roman"/>
                      </a:endParaRPr>
                    </a:p>
                  </a:txBody>
                  <a:tcPr marL="0" marR="0" marT="0" marB="0" anchor="b"/>
                </a:tc>
                <a:tc>
                  <a:txBody>
                    <a:bodyPr/>
                    <a:lstStyle/>
                    <a:p>
                      <a:pPr marL="38100" marR="38100" algn="ctr">
                        <a:lnSpc>
                          <a:spcPts val="1600"/>
                        </a:lnSpc>
                        <a:spcAft>
                          <a:spcPts val="0"/>
                        </a:spcAft>
                      </a:pPr>
                      <a:r>
                        <a:rPr lang="es-ES" sz="1200">
                          <a:effectLst/>
                        </a:rPr>
                        <a:t>Valor</a:t>
                      </a:r>
                      <a:endParaRPr lang="es-EC" sz="1000">
                        <a:solidFill>
                          <a:srgbClr val="000000"/>
                        </a:solidFill>
                        <a:effectLst/>
                        <a:latin typeface="Courier New"/>
                        <a:ea typeface="Times New Roman"/>
                        <a:cs typeface="Times New Roman"/>
                      </a:endParaRPr>
                    </a:p>
                  </a:txBody>
                  <a:tcPr marL="0" marR="0" marT="0" marB="0" anchor="b"/>
                </a:tc>
                <a:tc>
                  <a:txBody>
                    <a:bodyPr/>
                    <a:lstStyle/>
                    <a:p>
                      <a:pPr marL="38100" marR="38100" algn="ctr">
                        <a:lnSpc>
                          <a:spcPts val="1600"/>
                        </a:lnSpc>
                        <a:spcAft>
                          <a:spcPts val="0"/>
                        </a:spcAft>
                      </a:pPr>
                      <a:r>
                        <a:rPr lang="es-ES" sz="1200">
                          <a:effectLst/>
                        </a:rPr>
                        <a:t>gl</a:t>
                      </a:r>
                      <a:endParaRPr lang="es-EC" sz="1000">
                        <a:solidFill>
                          <a:srgbClr val="000000"/>
                        </a:solidFill>
                        <a:effectLst/>
                        <a:latin typeface="Courier New"/>
                        <a:ea typeface="Times New Roman"/>
                        <a:cs typeface="Times New Roman"/>
                      </a:endParaRPr>
                    </a:p>
                  </a:txBody>
                  <a:tcPr marL="0" marR="0" marT="0" marB="0" anchor="b"/>
                </a:tc>
                <a:tc>
                  <a:txBody>
                    <a:bodyPr/>
                    <a:lstStyle/>
                    <a:p>
                      <a:pPr marL="38100" marR="38100" algn="ctr">
                        <a:lnSpc>
                          <a:spcPts val="1600"/>
                        </a:lnSpc>
                        <a:spcAft>
                          <a:spcPts val="0"/>
                        </a:spcAft>
                      </a:pPr>
                      <a:r>
                        <a:rPr lang="es-ES" sz="1200">
                          <a:effectLst/>
                        </a:rPr>
                        <a:t>Significación asintótica (bilateral)</a:t>
                      </a:r>
                      <a:endParaRPr lang="es-EC" sz="1000">
                        <a:solidFill>
                          <a:srgbClr val="000000"/>
                        </a:solidFill>
                        <a:effectLst/>
                        <a:latin typeface="Courier New"/>
                        <a:ea typeface="Times New Roman"/>
                        <a:cs typeface="Times New Roman"/>
                      </a:endParaRPr>
                    </a:p>
                  </a:txBody>
                  <a:tcPr marL="0" marR="0" marT="0" marB="0" anchor="b"/>
                </a:tc>
                <a:extLst>
                  <a:ext uri="{0D108BD9-81ED-4DB2-BD59-A6C34878D82A}">
                    <a16:rowId xmlns:a16="http://schemas.microsoft.com/office/drawing/2014/main" xmlns="" val="10001"/>
                  </a:ext>
                </a:extLst>
              </a:tr>
              <a:tr h="258445">
                <a:tc>
                  <a:txBody>
                    <a:bodyPr/>
                    <a:lstStyle/>
                    <a:p>
                      <a:pPr marL="38100" marR="38100">
                        <a:lnSpc>
                          <a:spcPts val="1600"/>
                        </a:lnSpc>
                        <a:spcAft>
                          <a:spcPts val="0"/>
                        </a:spcAft>
                      </a:pPr>
                      <a:r>
                        <a:rPr lang="es-ES" sz="1200">
                          <a:effectLst/>
                        </a:rPr>
                        <a:t>Chi-cuadrado de Pearson</a:t>
                      </a:r>
                      <a:endParaRPr lang="es-EC" sz="1000">
                        <a:solidFill>
                          <a:srgbClr val="000000"/>
                        </a:solidFill>
                        <a:effectLst/>
                        <a:latin typeface="Courier New"/>
                        <a:ea typeface="Times New Roman"/>
                        <a:cs typeface="Times New Roman"/>
                      </a:endParaRPr>
                    </a:p>
                  </a:txBody>
                  <a:tcPr marL="0" marR="0" marT="0" marB="0"/>
                </a:tc>
                <a:tc>
                  <a:txBody>
                    <a:bodyPr/>
                    <a:lstStyle/>
                    <a:p>
                      <a:pPr marL="38100" marR="38100" algn="r">
                        <a:lnSpc>
                          <a:spcPts val="1600"/>
                        </a:lnSpc>
                        <a:spcAft>
                          <a:spcPts val="0"/>
                        </a:spcAft>
                      </a:pPr>
                      <a:r>
                        <a:rPr lang="es-ES" sz="1200">
                          <a:effectLst/>
                        </a:rPr>
                        <a:t>19,704</a:t>
                      </a:r>
                      <a:r>
                        <a:rPr lang="es-ES" sz="1200" baseline="30000">
                          <a:effectLst/>
                        </a:rPr>
                        <a:t>a</a:t>
                      </a:r>
                      <a:endParaRPr lang="es-EC" sz="1000">
                        <a:solidFill>
                          <a:srgbClr val="000000"/>
                        </a:solidFill>
                        <a:effectLst/>
                        <a:latin typeface="Courier New"/>
                        <a:ea typeface="Times New Roman"/>
                        <a:cs typeface="Times New Roman"/>
                      </a:endParaRPr>
                    </a:p>
                  </a:txBody>
                  <a:tcPr marL="0" marR="0" marT="0" marB="0" anchor="ctr"/>
                </a:tc>
                <a:tc>
                  <a:txBody>
                    <a:bodyPr/>
                    <a:lstStyle/>
                    <a:p>
                      <a:pPr marL="38100" marR="38100" algn="r">
                        <a:lnSpc>
                          <a:spcPts val="1600"/>
                        </a:lnSpc>
                        <a:spcAft>
                          <a:spcPts val="0"/>
                        </a:spcAft>
                      </a:pPr>
                      <a:r>
                        <a:rPr lang="es-ES" sz="1200">
                          <a:effectLst/>
                        </a:rPr>
                        <a:t>2</a:t>
                      </a:r>
                      <a:endParaRPr lang="es-EC" sz="1000">
                        <a:solidFill>
                          <a:srgbClr val="000000"/>
                        </a:solidFill>
                        <a:effectLst/>
                        <a:latin typeface="Courier New"/>
                        <a:ea typeface="Times New Roman"/>
                        <a:cs typeface="Times New Roman"/>
                      </a:endParaRPr>
                    </a:p>
                  </a:txBody>
                  <a:tcPr marL="0" marR="0" marT="0" marB="0" anchor="ctr"/>
                </a:tc>
                <a:tc>
                  <a:txBody>
                    <a:bodyPr/>
                    <a:lstStyle/>
                    <a:p>
                      <a:pPr marL="38100" marR="38100" algn="r">
                        <a:lnSpc>
                          <a:spcPts val="1600"/>
                        </a:lnSpc>
                        <a:spcAft>
                          <a:spcPts val="0"/>
                        </a:spcAft>
                      </a:pPr>
                      <a:r>
                        <a:rPr lang="es-ES" sz="1200">
                          <a:effectLst/>
                        </a:rPr>
                        <a:t>,000</a:t>
                      </a:r>
                      <a:endParaRPr lang="es-EC" sz="1000">
                        <a:solidFill>
                          <a:srgbClr val="000000"/>
                        </a:solidFill>
                        <a:effectLst/>
                        <a:latin typeface="Courier New"/>
                        <a:ea typeface="Times New Roman"/>
                        <a:cs typeface="Times New Roman"/>
                      </a:endParaRPr>
                    </a:p>
                  </a:txBody>
                  <a:tcPr marL="0" marR="0" marT="0" marB="0" anchor="ctr"/>
                </a:tc>
                <a:extLst>
                  <a:ext uri="{0D108BD9-81ED-4DB2-BD59-A6C34878D82A}">
                    <a16:rowId xmlns:a16="http://schemas.microsoft.com/office/drawing/2014/main" xmlns="" val="10002"/>
                  </a:ext>
                </a:extLst>
              </a:tr>
              <a:tr h="123825">
                <a:tc>
                  <a:txBody>
                    <a:bodyPr/>
                    <a:lstStyle/>
                    <a:p>
                      <a:pPr marL="38100" marR="38100">
                        <a:lnSpc>
                          <a:spcPts val="1600"/>
                        </a:lnSpc>
                        <a:spcAft>
                          <a:spcPts val="0"/>
                        </a:spcAft>
                      </a:pPr>
                      <a:r>
                        <a:rPr lang="es-ES" sz="1200">
                          <a:effectLst/>
                        </a:rPr>
                        <a:t>Razón de verosimilitud</a:t>
                      </a:r>
                      <a:endParaRPr lang="es-EC" sz="1000">
                        <a:solidFill>
                          <a:srgbClr val="000000"/>
                        </a:solidFill>
                        <a:effectLst/>
                        <a:latin typeface="Courier New"/>
                        <a:ea typeface="Times New Roman"/>
                        <a:cs typeface="Times New Roman"/>
                      </a:endParaRPr>
                    </a:p>
                  </a:txBody>
                  <a:tcPr marL="0" marR="0" marT="0" marB="0"/>
                </a:tc>
                <a:tc>
                  <a:txBody>
                    <a:bodyPr/>
                    <a:lstStyle/>
                    <a:p>
                      <a:pPr marL="38100" marR="38100" algn="r">
                        <a:lnSpc>
                          <a:spcPts val="1600"/>
                        </a:lnSpc>
                        <a:spcAft>
                          <a:spcPts val="0"/>
                        </a:spcAft>
                      </a:pPr>
                      <a:r>
                        <a:rPr lang="es-ES" sz="1200">
                          <a:effectLst/>
                        </a:rPr>
                        <a:t>21,202</a:t>
                      </a:r>
                      <a:endParaRPr lang="es-EC" sz="1000">
                        <a:solidFill>
                          <a:srgbClr val="000000"/>
                        </a:solidFill>
                        <a:effectLst/>
                        <a:latin typeface="Courier New"/>
                        <a:ea typeface="Times New Roman"/>
                        <a:cs typeface="Times New Roman"/>
                      </a:endParaRPr>
                    </a:p>
                  </a:txBody>
                  <a:tcPr marL="0" marR="0" marT="0" marB="0" anchor="ctr"/>
                </a:tc>
                <a:tc>
                  <a:txBody>
                    <a:bodyPr/>
                    <a:lstStyle/>
                    <a:p>
                      <a:pPr marL="38100" marR="38100" algn="r">
                        <a:lnSpc>
                          <a:spcPts val="1600"/>
                        </a:lnSpc>
                        <a:spcAft>
                          <a:spcPts val="0"/>
                        </a:spcAft>
                      </a:pPr>
                      <a:r>
                        <a:rPr lang="es-ES" sz="1200">
                          <a:effectLst/>
                        </a:rPr>
                        <a:t>2</a:t>
                      </a:r>
                      <a:endParaRPr lang="es-EC" sz="1000">
                        <a:solidFill>
                          <a:srgbClr val="000000"/>
                        </a:solidFill>
                        <a:effectLst/>
                        <a:latin typeface="Courier New"/>
                        <a:ea typeface="Times New Roman"/>
                        <a:cs typeface="Times New Roman"/>
                      </a:endParaRPr>
                    </a:p>
                  </a:txBody>
                  <a:tcPr marL="0" marR="0" marT="0" marB="0" anchor="ctr"/>
                </a:tc>
                <a:tc>
                  <a:txBody>
                    <a:bodyPr/>
                    <a:lstStyle/>
                    <a:p>
                      <a:pPr marL="38100" marR="38100" algn="r">
                        <a:lnSpc>
                          <a:spcPts val="1600"/>
                        </a:lnSpc>
                        <a:spcAft>
                          <a:spcPts val="0"/>
                        </a:spcAft>
                      </a:pPr>
                      <a:r>
                        <a:rPr lang="es-ES" sz="1200">
                          <a:effectLst/>
                        </a:rPr>
                        <a:t>,000</a:t>
                      </a:r>
                      <a:endParaRPr lang="es-EC" sz="1000">
                        <a:solidFill>
                          <a:srgbClr val="000000"/>
                        </a:solidFill>
                        <a:effectLst/>
                        <a:latin typeface="Courier New"/>
                        <a:ea typeface="Times New Roman"/>
                        <a:cs typeface="Times New Roman"/>
                      </a:endParaRPr>
                    </a:p>
                  </a:txBody>
                  <a:tcPr marL="0" marR="0" marT="0" marB="0" anchor="ctr"/>
                </a:tc>
                <a:extLst>
                  <a:ext uri="{0D108BD9-81ED-4DB2-BD59-A6C34878D82A}">
                    <a16:rowId xmlns:a16="http://schemas.microsoft.com/office/drawing/2014/main" xmlns="" val="10003"/>
                  </a:ext>
                </a:extLst>
              </a:tr>
              <a:tr h="253365">
                <a:tc>
                  <a:txBody>
                    <a:bodyPr/>
                    <a:lstStyle/>
                    <a:p>
                      <a:pPr marL="38100" marR="38100">
                        <a:lnSpc>
                          <a:spcPts val="1600"/>
                        </a:lnSpc>
                        <a:spcAft>
                          <a:spcPts val="0"/>
                        </a:spcAft>
                      </a:pPr>
                      <a:r>
                        <a:rPr lang="es-ES" sz="1200">
                          <a:effectLst/>
                        </a:rPr>
                        <a:t>Asociación lineal por lineal</a:t>
                      </a:r>
                      <a:endParaRPr lang="es-EC" sz="1000">
                        <a:solidFill>
                          <a:srgbClr val="000000"/>
                        </a:solidFill>
                        <a:effectLst/>
                        <a:latin typeface="Courier New"/>
                        <a:ea typeface="Times New Roman"/>
                        <a:cs typeface="Times New Roman"/>
                      </a:endParaRPr>
                    </a:p>
                  </a:txBody>
                  <a:tcPr marL="0" marR="0" marT="0" marB="0"/>
                </a:tc>
                <a:tc>
                  <a:txBody>
                    <a:bodyPr/>
                    <a:lstStyle/>
                    <a:p>
                      <a:pPr marL="38100" marR="38100" algn="r">
                        <a:lnSpc>
                          <a:spcPts val="1600"/>
                        </a:lnSpc>
                        <a:spcAft>
                          <a:spcPts val="0"/>
                        </a:spcAft>
                      </a:pPr>
                      <a:r>
                        <a:rPr lang="es-ES" sz="1200">
                          <a:effectLst/>
                        </a:rPr>
                        <a:t>17,563</a:t>
                      </a:r>
                      <a:endParaRPr lang="es-EC" sz="1000">
                        <a:solidFill>
                          <a:srgbClr val="000000"/>
                        </a:solidFill>
                        <a:effectLst/>
                        <a:latin typeface="Courier New"/>
                        <a:ea typeface="Times New Roman"/>
                        <a:cs typeface="Times New Roman"/>
                      </a:endParaRPr>
                    </a:p>
                  </a:txBody>
                  <a:tcPr marL="0" marR="0" marT="0" marB="0" anchor="ctr"/>
                </a:tc>
                <a:tc>
                  <a:txBody>
                    <a:bodyPr/>
                    <a:lstStyle/>
                    <a:p>
                      <a:pPr marL="38100" marR="38100" algn="r">
                        <a:lnSpc>
                          <a:spcPts val="1600"/>
                        </a:lnSpc>
                        <a:spcAft>
                          <a:spcPts val="0"/>
                        </a:spcAft>
                      </a:pPr>
                      <a:r>
                        <a:rPr lang="es-ES" sz="1200">
                          <a:effectLst/>
                        </a:rPr>
                        <a:t>1</a:t>
                      </a:r>
                      <a:endParaRPr lang="es-EC" sz="1000">
                        <a:solidFill>
                          <a:srgbClr val="000000"/>
                        </a:solidFill>
                        <a:effectLst/>
                        <a:latin typeface="Courier New"/>
                        <a:ea typeface="Times New Roman"/>
                        <a:cs typeface="Times New Roman"/>
                      </a:endParaRPr>
                    </a:p>
                  </a:txBody>
                  <a:tcPr marL="0" marR="0" marT="0" marB="0" anchor="ctr"/>
                </a:tc>
                <a:tc>
                  <a:txBody>
                    <a:bodyPr/>
                    <a:lstStyle/>
                    <a:p>
                      <a:pPr marL="38100" marR="38100" algn="r">
                        <a:lnSpc>
                          <a:spcPts val="1600"/>
                        </a:lnSpc>
                        <a:spcAft>
                          <a:spcPts val="0"/>
                        </a:spcAft>
                      </a:pPr>
                      <a:r>
                        <a:rPr lang="es-ES" sz="1200" dirty="0">
                          <a:effectLst/>
                        </a:rPr>
                        <a:t>,000</a:t>
                      </a:r>
                      <a:endParaRPr lang="es-EC" sz="1000" dirty="0">
                        <a:solidFill>
                          <a:srgbClr val="000000"/>
                        </a:solidFill>
                        <a:effectLst/>
                        <a:latin typeface="Courier New"/>
                        <a:ea typeface="Times New Roman"/>
                        <a:cs typeface="Times New Roman"/>
                      </a:endParaRPr>
                    </a:p>
                  </a:txBody>
                  <a:tcPr marL="0" marR="0" marT="0" marB="0" anchor="ctr"/>
                </a:tc>
                <a:extLst>
                  <a:ext uri="{0D108BD9-81ED-4DB2-BD59-A6C34878D82A}">
                    <a16:rowId xmlns:a16="http://schemas.microsoft.com/office/drawing/2014/main" xmlns="" val="10004"/>
                  </a:ext>
                </a:extLst>
              </a:tr>
              <a:tr h="129540">
                <a:tc>
                  <a:txBody>
                    <a:bodyPr/>
                    <a:lstStyle/>
                    <a:p>
                      <a:pPr marL="38100" marR="38100">
                        <a:lnSpc>
                          <a:spcPts val="1600"/>
                        </a:lnSpc>
                        <a:spcAft>
                          <a:spcPts val="0"/>
                        </a:spcAft>
                      </a:pPr>
                      <a:r>
                        <a:rPr lang="es-ES" sz="1200">
                          <a:effectLst/>
                        </a:rPr>
                        <a:t>N de casos válidos</a:t>
                      </a:r>
                      <a:endParaRPr lang="es-EC" sz="1000">
                        <a:solidFill>
                          <a:srgbClr val="000000"/>
                        </a:solidFill>
                        <a:effectLst/>
                        <a:latin typeface="Courier New"/>
                        <a:ea typeface="Times New Roman"/>
                        <a:cs typeface="Times New Roman"/>
                      </a:endParaRPr>
                    </a:p>
                  </a:txBody>
                  <a:tcPr marL="0" marR="0" marT="0" marB="0"/>
                </a:tc>
                <a:tc>
                  <a:txBody>
                    <a:bodyPr/>
                    <a:lstStyle/>
                    <a:p>
                      <a:pPr marL="38100" marR="38100" algn="r">
                        <a:lnSpc>
                          <a:spcPts val="1600"/>
                        </a:lnSpc>
                        <a:spcAft>
                          <a:spcPts val="0"/>
                        </a:spcAft>
                      </a:pPr>
                      <a:r>
                        <a:rPr lang="es-ES" sz="1200">
                          <a:effectLst/>
                        </a:rPr>
                        <a:t>56</a:t>
                      </a:r>
                      <a:endParaRPr lang="es-EC" sz="1000">
                        <a:solidFill>
                          <a:srgbClr val="000000"/>
                        </a:solidFill>
                        <a:effectLst/>
                        <a:latin typeface="Courier New"/>
                        <a:ea typeface="Times New Roman"/>
                        <a:cs typeface="Times New Roman"/>
                      </a:endParaRPr>
                    </a:p>
                  </a:txBody>
                  <a:tcPr marL="0" marR="0" marT="0" marB="0" anchor="ctr"/>
                </a:tc>
                <a:tc>
                  <a:txBody>
                    <a:bodyPr/>
                    <a:lstStyle/>
                    <a:p>
                      <a:pPr>
                        <a:lnSpc>
                          <a:spcPct val="107000"/>
                        </a:lnSpc>
                        <a:spcAft>
                          <a:spcPts val="0"/>
                        </a:spcAft>
                      </a:pPr>
                      <a:r>
                        <a:rPr lang="es-ES" sz="1200">
                          <a:effectLst/>
                        </a:rPr>
                        <a:t> </a:t>
                      </a:r>
                      <a:endParaRPr lang="es-EC" sz="1000">
                        <a:solidFill>
                          <a:srgbClr val="000000"/>
                        </a:solidFill>
                        <a:effectLst/>
                        <a:latin typeface="Courier New"/>
                        <a:ea typeface="Times New Roman"/>
                        <a:cs typeface="Times New Roman"/>
                      </a:endParaRPr>
                    </a:p>
                  </a:txBody>
                  <a:tcPr marL="0" marR="0" marT="0" marB="0" anchor="ctr"/>
                </a:tc>
                <a:tc>
                  <a:txBody>
                    <a:bodyPr/>
                    <a:lstStyle/>
                    <a:p>
                      <a:pPr>
                        <a:lnSpc>
                          <a:spcPct val="107000"/>
                        </a:lnSpc>
                        <a:spcAft>
                          <a:spcPts val="0"/>
                        </a:spcAft>
                      </a:pPr>
                      <a:r>
                        <a:rPr lang="es-ES" sz="1200" dirty="0">
                          <a:effectLst/>
                        </a:rPr>
                        <a:t> </a:t>
                      </a:r>
                      <a:endParaRPr lang="es-EC" sz="1000" dirty="0">
                        <a:solidFill>
                          <a:srgbClr val="000000"/>
                        </a:solidFill>
                        <a:effectLst/>
                        <a:latin typeface="Courier New"/>
                        <a:ea typeface="Times New Roman"/>
                        <a:cs typeface="Times New Roman"/>
                      </a:endParaRPr>
                    </a:p>
                  </a:txBody>
                  <a:tcPr marL="0" marR="0" marT="0" marB="0" anchor="ctr"/>
                </a:tc>
                <a:extLst>
                  <a:ext uri="{0D108BD9-81ED-4DB2-BD59-A6C34878D82A}">
                    <a16:rowId xmlns:a16="http://schemas.microsoft.com/office/drawing/2014/main" xmlns="" val="10005"/>
                  </a:ext>
                </a:extLst>
              </a:tr>
            </a:tbl>
          </a:graphicData>
        </a:graphic>
      </p:graphicFrame>
      <p:pic>
        <p:nvPicPr>
          <p:cNvPr id="8193"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26236" t="41031" r="25681" b="23255"/>
          <a:stretch/>
        </p:blipFill>
        <p:spPr bwMode="auto">
          <a:xfrm>
            <a:off x="688769" y="2094131"/>
            <a:ext cx="497733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38962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2438401" y="196087"/>
            <a:ext cx="3953725" cy="6858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US" sz="3200" b="1" dirty="0">
                <a:solidFill>
                  <a:srgbClr val="C00000"/>
                </a:solidFill>
                <a:latin typeface="Times New Roman" pitchFamily="18" charset="0"/>
                <a:cs typeface="Times New Roman" pitchFamily="18" charset="0"/>
              </a:rPr>
              <a:t>RESULTADOS</a:t>
            </a:r>
          </a:p>
        </p:txBody>
      </p:sp>
      <p:pic>
        <p:nvPicPr>
          <p:cNvPr id="8"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73183"/>
            <a:ext cx="1317465" cy="1094509"/>
          </a:xfrm>
          <a:prstGeom prst="rect">
            <a:avLst/>
          </a:prstGeom>
          <a:noFill/>
          <a:extLst>
            <a:ext uri="{909E8E84-426E-40DD-AFC4-6F175D3DCCD1}">
              <a14:hiddenFill xmlns:a14="http://schemas.microsoft.com/office/drawing/2010/main">
                <a:solidFill>
                  <a:srgbClr val="FFFFFF"/>
                </a:solidFill>
              </a14:hiddenFill>
            </a:ext>
          </a:extLst>
        </p:spPr>
      </p:pic>
      <p:sp>
        <p:nvSpPr>
          <p:cNvPr id="17" name="Título 1"/>
          <p:cNvSpPr>
            <a:spLocks noGrp="1"/>
          </p:cNvSpPr>
          <p:nvPr>
            <p:ph type="title"/>
          </p:nvPr>
        </p:nvSpPr>
        <p:spPr>
          <a:xfrm>
            <a:off x="3441178" y="750628"/>
            <a:ext cx="3771900" cy="701377"/>
          </a:xfrm>
        </p:spPr>
        <p:txBody>
          <a:bodyPr>
            <a:normAutofit fontScale="90000"/>
          </a:bodyPr>
          <a:lstStyle/>
          <a:p>
            <a:r>
              <a:rPr lang="es-ES" sz="3200" dirty="0">
                <a:solidFill>
                  <a:srgbClr val="C00000"/>
                </a:solidFill>
                <a:latin typeface="Times New Roman" pitchFamily="18" charset="0"/>
                <a:cs typeface="Times New Roman" pitchFamily="18" charset="0"/>
              </a:rPr>
              <a:t>3. </a:t>
            </a:r>
            <a:r>
              <a:rPr lang="es-ES" sz="3200" dirty="0">
                <a:latin typeface="Times New Roman" pitchFamily="18" charset="0"/>
                <a:cs typeface="Times New Roman" pitchFamily="18" charset="0"/>
              </a:rPr>
              <a:t>Prueba de Hipótesis</a:t>
            </a:r>
          </a:p>
        </p:txBody>
      </p:sp>
      <p:sp>
        <p:nvSpPr>
          <p:cNvPr id="18" name="5 Rectángulo"/>
          <p:cNvSpPr/>
          <p:nvPr/>
        </p:nvSpPr>
        <p:spPr>
          <a:xfrm>
            <a:off x="1749726" y="1447801"/>
            <a:ext cx="8189322" cy="646331"/>
          </a:xfrm>
          <a:prstGeom prst="rect">
            <a:avLst/>
          </a:prstGeom>
        </p:spPr>
        <p:txBody>
          <a:bodyPr wrap="square">
            <a:spAutoFit/>
          </a:bodyPr>
          <a:lstStyle/>
          <a:p>
            <a:r>
              <a:rPr lang="es-ES" b="1" dirty="0">
                <a:latin typeface="Times New Roman" pitchFamily="18" charset="0"/>
                <a:cs typeface="Times New Roman" pitchFamily="18" charset="0"/>
              </a:rPr>
              <a:t>Hipótesis </a:t>
            </a:r>
            <a:r>
              <a:rPr lang="es-ES" b="1" dirty="0" smtClean="0">
                <a:latin typeface="Times New Roman" pitchFamily="18" charset="0"/>
                <a:cs typeface="Times New Roman" pitchFamily="18" charset="0"/>
              </a:rPr>
              <a:t>Específica 1</a:t>
            </a:r>
            <a:endParaRPr lang="es-ES" b="1" dirty="0">
              <a:latin typeface="Times New Roman" pitchFamily="18" charset="0"/>
              <a:cs typeface="Times New Roman" pitchFamily="18" charset="0"/>
            </a:endParaRPr>
          </a:p>
          <a:p>
            <a:r>
              <a:rPr lang="es-ES_tradnl" b="1" dirty="0">
                <a:latin typeface="Times New Roman" pitchFamily="18" charset="0"/>
                <a:cs typeface="Times New Roman" pitchFamily="18" charset="0"/>
              </a:rPr>
              <a:t>Información Influenza vs Planificación Unidad Educativa</a:t>
            </a:r>
            <a:endParaRPr lang="es-ES" dirty="0">
              <a:latin typeface="Times New Roman" pitchFamily="18" charset="0"/>
              <a:cs typeface="Times New Roman" pitchFamily="18" charset="0"/>
            </a:endParaRPr>
          </a:p>
        </p:txBody>
      </p:sp>
      <p:pic>
        <p:nvPicPr>
          <p:cNvPr id="19" name="Imagen 18"/>
          <p:cNvPicPr/>
          <p:nvPr/>
        </p:nvPicPr>
        <p:blipFill>
          <a:blip r:embed="rId3">
            <a:extLst>
              <a:ext uri="{28A0092B-C50C-407E-A947-70E740481C1C}">
                <a14:useLocalDpi xmlns:a14="http://schemas.microsoft.com/office/drawing/2010/main" val="0"/>
              </a:ext>
            </a:extLst>
          </a:blip>
          <a:srcRect/>
          <a:stretch>
            <a:fillRect/>
          </a:stretch>
        </p:blipFill>
        <p:spPr bwMode="auto">
          <a:xfrm>
            <a:off x="6200647" y="2083720"/>
            <a:ext cx="5612700" cy="4456616"/>
          </a:xfrm>
          <a:prstGeom prst="rect">
            <a:avLst/>
          </a:prstGeom>
          <a:noFill/>
          <a:ln>
            <a:noFill/>
          </a:ln>
        </p:spPr>
      </p:pic>
      <p:graphicFrame>
        <p:nvGraphicFramePr>
          <p:cNvPr id="2" name="1 Tabla"/>
          <p:cNvGraphicFramePr>
            <a:graphicFrameLocks noGrp="1"/>
          </p:cNvGraphicFramePr>
          <p:nvPr>
            <p:extLst>
              <p:ext uri="{D42A27DB-BD31-4B8C-83A1-F6EECF244321}">
                <p14:modId xmlns:p14="http://schemas.microsoft.com/office/powerpoint/2010/main" val="4035248117"/>
              </p:ext>
            </p:extLst>
          </p:nvPr>
        </p:nvGraphicFramePr>
        <p:xfrm>
          <a:off x="331518" y="5117936"/>
          <a:ext cx="5928504" cy="1422400"/>
        </p:xfrm>
        <a:graphic>
          <a:graphicData uri="http://schemas.openxmlformats.org/drawingml/2006/table">
            <a:tbl>
              <a:tblPr>
                <a:tableStyleId>{16D9F66E-5EB9-4882-86FB-DCBF35E3C3E4}</a:tableStyleId>
              </a:tblPr>
              <a:tblGrid>
                <a:gridCol w="2433422">
                  <a:extLst>
                    <a:ext uri="{9D8B030D-6E8A-4147-A177-3AD203B41FA5}">
                      <a16:colId xmlns:a16="http://schemas.microsoft.com/office/drawing/2014/main" xmlns="" val="20000"/>
                    </a:ext>
                  </a:extLst>
                </a:gridCol>
                <a:gridCol w="1018206">
                  <a:extLst>
                    <a:ext uri="{9D8B030D-6E8A-4147-A177-3AD203B41FA5}">
                      <a16:colId xmlns:a16="http://schemas.microsoft.com/office/drawing/2014/main" xmlns="" val="20001"/>
                    </a:ext>
                  </a:extLst>
                </a:gridCol>
                <a:gridCol w="1018206">
                  <a:extLst>
                    <a:ext uri="{9D8B030D-6E8A-4147-A177-3AD203B41FA5}">
                      <a16:colId xmlns:a16="http://schemas.microsoft.com/office/drawing/2014/main" xmlns="" val="20002"/>
                    </a:ext>
                  </a:extLst>
                </a:gridCol>
                <a:gridCol w="1458670">
                  <a:extLst>
                    <a:ext uri="{9D8B030D-6E8A-4147-A177-3AD203B41FA5}">
                      <a16:colId xmlns:a16="http://schemas.microsoft.com/office/drawing/2014/main" xmlns="" val="20003"/>
                    </a:ext>
                  </a:extLst>
                </a:gridCol>
              </a:tblGrid>
              <a:tr h="0">
                <a:tc gridSpan="4">
                  <a:txBody>
                    <a:bodyPr/>
                    <a:lstStyle/>
                    <a:p>
                      <a:pPr marL="38100" marR="38100" algn="ctr">
                        <a:lnSpc>
                          <a:spcPts val="1600"/>
                        </a:lnSpc>
                        <a:spcAft>
                          <a:spcPts val="0"/>
                        </a:spcAft>
                      </a:pPr>
                      <a:r>
                        <a:rPr lang="es-ES" sz="1200" dirty="0">
                          <a:effectLst/>
                        </a:rPr>
                        <a:t>Pruebas de </a:t>
                      </a:r>
                      <a:r>
                        <a:rPr lang="es-ES" sz="1200" dirty="0" err="1">
                          <a:effectLst/>
                        </a:rPr>
                        <a:t>chi</a:t>
                      </a:r>
                      <a:r>
                        <a:rPr lang="es-ES" sz="1200" dirty="0">
                          <a:effectLst/>
                        </a:rPr>
                        <a:t>-cuadrado</a:t>
                      </a:r>
                      <a:endParaRPr lang="es-EC" sz="1000" dirty="0">
                        <a:solidFill>
                          <a:srgbClr val="000000"/>
                        </a:solidFill>
                        <a:effectLst/>
                        <a:latin typeface="Courier New"/>
                        <a:ea typeface="Times New Roman"/>
                        <a:cs typeface="Times New Roman"/>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0">
                <a:tc>
                  <a:txBody>
                    <a:bodyPr/>
                    <a:lstStyle/>
                    <a:p>
                      <a:pPr>
                        <a:lnSpc>
                          <a:spcPct val="107000"/>
                        </a:lnSpc>
                        <a:spcAft>
                          <a:spcPts val="0"/>
                        </a:spcAft>
                      </a:pPr>
                      <a:r>
                        <a:rPr lang="es-ES" sz="1200">
                          <a:effectLst/>
                        </a:rPr>
                        <a:t> </a:t>
                      </a:r>
                      <a:endParaRPr lang="es-EC" sz="1000">
                        <a:solidFill>
                          <a:srgbClr val="000000"/>
                        </a:solidFill>
                        <a:effectLst/>
                        <a:latin typeface="Courier New"/>
                        <a:ea typeface="Times New Roman"/>
                        <a:cs typeface="Times New Roman"/>
                      </a:endParaRPr>
                    </a:p>
                  </a:txBody>
                  <a:tcPr marL="0" marR="0" marT="0" marB="0" anchor="b"/>
                </a:tc>
                <a:tc>
                  <a:txBody>
                    <a:bodyPr/>
                    <a:lstStyle/>
                    <a:p>
                      <a:pPr marL="38100" marR="38100" algn="ctr">
                        <a:lnSpc>
                          <a:spcPts val="1600"/>
                        </a:lnSpc>
                        <a:spcAft>
                          <a:spcPts val="0"/>
                        </a:spcAft>
                      </a:pPr>
                      <a:r>
                        <a:rPr lang="es-ES" sz="1200">
                          <a:effectLst/>
                        </a:rPr>
                        <a:t>Valor</a:t>
                      </a:r>
                      <a:endParaRPr lang="es-EC" sz="1000">
                        <a:solidFill>
                          <a:srgbClr val="000000"/>
                        </a:solidFill>
                        <a:effectLst/>
                        <a:latin typeface="Courier New"/>
                        <a:ea typeface="Times New Roman"/>
                        <a:cs typeface="Times New Roman"/>
                      </a:endParaRPr>
                    </a:p>
                  </a:txBody>
                  <a:tcPr marL="0" marR="0" marT="0" marB="0" anchor="b"/>
                </a:tc>
                <a:tc>
                  <a:txBody>
                    <a:bodyPr/>
                    <a:lstStyle/>
                    <a:p>
                      <a:pPr marL="38100" marR="38100" algn="ctr">
                        <a:lnSpc>
                          <a:spcPts val="1600"/>
                        </a:lnSpc>
                        <a:spcAft>
                          <a:spcPts val="0"/>
                        </a:spcAft>
                      </a:pPr>
                      <a:r>
                        <a:rPr lang="es-ES" sz="1200">
                          <a:effectLst/>
                        </a:rPr>
                        <a:t>gl</a:t>
                      </a:r>
                      <a:endParaRPr lang="es-EC" sz="1000">
                        <a:solidFill>
                          <a:srgbClr val="000000"/>
                        </a:solidFill>
                        <a:effectLst/>
                        <a:latin typeface="Courier New"/>
                        <a:ea typeface="Times New Roman"/>
                        <a:cs typeface="Times New Roman"/>
                      </a:endParaRPr>
                    </a:p>
                  </a:txBody>
                  <a:tcPr marL="0" marR="0" marT="0" marB="0" anchor="b"/>
                </a:tc>
                <a:tc>
                  <a:txBody>
                    <a:bodyPr/>
                    <a:lstStyle/>
                    <a:p>
                      <a:pPr marL="38100" marR="38100" algn="ctr">
                        <a:lnSpc>
                          <a:spcPts val="1600"/>
                        </a:lnSpc>
                        <a:spcAft>
                          <a:spcPts val="0"/>
                        </a:spcAft>
                      </a:pPr>
                      <a:r>
                        <a:rPr lang="es-ES" sz="1200">
                          <a:effectLst/>
                        </a:rPr>
                        <a:t>Significación asintótica (bilateral)</a:t>
                      </a:r>
                      <a:endParaRPr lang="es-EC" sz="1000">
                        <a:solidFill>
                          <a:srgbClr val="000000"/>
                        </a:solidFill>
                        <a:effectLst/>
                        <a:latin typeface="Courier New"/>
                        <a:ea typeface="Times New Roman"/>
                        <a:cs typeface="Times New Roman"/>
                      </a:endParaRPr>
                    </a:p>
                  </a:txBody>
                  <a:tcPr marL="0" marR="0" marT="0" marB="0" anchor="b"/>
                </a:tc>
                <a:extLst>
                  <a:ext uri="{0D108BD9-81ED-4DB2-BD59-A6C34878D82A}">
                    <a16:rowId xmlns:a16="http://schemas.microsoft.com/office/drawing/2014/main" xmlns="" val="10001"/>
                  </a:ext>
                </a:extLst>
              </a:tr>
              <a:tr h="0">
                <a:tc>
                  <a:txBody>
                    <a:bodyPr/>
                    <a:lstStyle/>
                    <a:p>
                      <a:pPr marL="38100" marR="38100">
                        <a:lnSpc>
                          <a:spcPts val="1600"/>
                        </a:lnSpc>
                        <a:spcAft>
                          <a:spcPts val="0"/>
                        </a:spcAft>
                      </a:pPr>
                      <a:r>
                        <a:rPr lang="es-ES" sz="1200">
                          <a:effectLst/>
                        </a:rPr>
                        <a:t>Chi-cuadrado de Pearson</a:t>
                      </a:r>
                      <a:endParaRPr lang="es-EC" sz="1000">
                        <a:solidFill>
                          <a:srgbClr val="000000"/>
                        </a:solidFill>
                        <a:effectLst/>
                        <a:latin typeface="Courier New"/>
                        <a:ea typeface="Times New Roman"/>
                        <a:cs typeface="Times New Roman"/>
                      </a:endParaRPr>
                    </a:p>
                  </a:txBody>
                  <a:tcPr marL="0" marR="0" marT="0" marB="0"/>
                </a:tc>
                <a:tc>
                  <a:txBody>
                    <a:bodyPr/>
                    <a:lstStyle/>
                    <a:p>
                      <a:pPr marL="38100" marR="38100" algn="r">
                        <a:lnSpc>
                          <a:spcPts val="1600"/>
                        </a:lnSpc>
                        <a:spcAft>
                          <a:spcPts val="0"/>
                        </a:spcAft>
                      </a:pPr>
                      <a:r>
                        <a:rPr lang="es-ES" sz="1200">
                          <a:effectLst/>
                        </a:rPr>
                        <a:t>12,444</a:t>
                      </a:r>
                      <a:r>
                        <a:rPr lang="es-ES" sz="1200" baseline="30000">
                          <a:effectLst/>
                        </a:rPr>
                        <a:t>a</a:t>
                      </a:r>
                      <a:endParaRPr lang="es-EC" sz="1000">
                        <a:solidFill>
                          <a:srgbClr val="000000"/>
                        </a:solidFill>
                        <a:effectLst/>
                        <a:latin typeface="Courier New"/>
                        <a:ea typeface="Times New Roman"/>
                        <a:cs typeface="Times New Roman"/>
                      </a:endParaRPr>
                    </a:p>
                  </a:txBody>
                  <a:tcPr marL="0" marR="0" marT="0" marB="0" anchor="ctr"/>
                </a:tc>
                <a:tc>
                  <a:txBody>
                    <a:bodyPr/>
                    <a:lstStyle/>
                    <a:p>
                      <a:pPr marL="38100" marR="38100" algn="r">
                        <a:lnSpc>
                          <a:spcPts val="1600"/>
                        </a:lnSpc>
                        <a:spcAft>
                          <a:spcPts val="0"/>
                        </a:spcAft>
                      </a:pPr>
                      <a:r>
                        <a:rPr lang="es-ES" sz="1200">
                          <a:effectLst/>
                        </a:rPr>
                        <a:t>2</a:t>
                      </a:r>
                      <a:endParaRPr lang="es-EC" sz="1000">
                        <a:solidFill>
                          <a:srgbClr val="000000"/>
                        </a:solidFill>
                        <a:effectLst/>
                        <a:latin typeface="Courier New"/>
                        <a:ea typeface="Times New Roman"/>
                        <a:cs typeface="Times New Roman"/>
                      </a:endParaRPr>
                    </a:p>
                  </a:txBody>
                  <a:tcPr marL="0" marR="0" marT="0" marB="0" anchor="ctr"/>
                </a:tc>
                <a:tc>
                  <a:txBody>
                    <a:bodyPr/>
                    <a:lstStyle/>
                    <a:p>
                      <a:pPr marL="38100" marR="38100" algn="r">
                        <a:lnSpc>
                          <a:spcPts val="1600"/>
                        </a:lnSpc>
                        <a:spcAft>
                          <a:spcPts val="0"/>
                        </a:spcAft>
                      </a:pPr>
                      <a:r>
                        <a:rPr lang="es-ES" sz="1200">
                          <a:effectLst/>
                        </a:rPr>
                        <a:t>,002</a:t>
                      </a:r>
                      <a:endParaRPr lang="es-EC" sz="1000">
                        <a:solidFill>
                          <a:srgbClr val="000000"/>
                        </a:solidFill>
                        <a:effectLst/>
                        <a:latin typeface="Courier New"/>
                        <a:ea typeface="Times New Roman"/>
                        <a:cs typeface="Times New Roman"/>
                      </a:endParaRPr>
                    </a:p>
                  </a:txBody>
                  <a:tcPr marL="0" marR="0" marT="0" marB="0" anchor="ctr"/>
                </a:tc>
                <a:extLst>
                  <a:ext uri="{0D108BD9-81ED-4DB2-BD59-A6C34878D82A}">
                    <a16:rowId xmlns:a16="http://schemas.microsoft.com/office/drawing/2014/main" xmlns="" val="10002"/>
                  </a:ext>
                </a:extLst>
              </a:tr>
              <a:tr h="0">
                <a:tc>
                  <a:txBody>
                    <a:bodyPr/>
                    <a:lstStyle/>
                    <a:p>
                      <a:pPr marL="38100" marR="38100">
                        <a:lnSpc>
                          <a:spcPts val="1600"/>
                        </a:lnSpc>
                        <a:spcAft>
                          <a:spcPts val="0"/>
                        </a:spcAft>
                      </a:pPr>
                      <a:r>
                        <a:rPr lang="es-ES" sz="1200">
                          <a:effectLst/>
                        </a:rPr>
                        <a:t>Razón de verosimilitud</a:t>
                      </a:r>
                      <a:endParaRPr lang="es-EC" sz="1000">
                        <a:solidFill>
                          <a:srgbClr val="000000"/>
                        </a:solidFill>
                        <a:effectLst/>
                        <a:latin typeface="Courier New"/>
                        <a:ea typeface="Times New Roman"/>
                        <a:cs typeface="Times New Roman"/>
                      </a:endParaRPr>
                    </a:p>
                  </a:txBody>
                  <a:tcPr marL="0" marR="0" marT="0" marB="0"/>
                </a:tc>
                <a:tc>
                  <a:txBody>
                    <a:bodyPr/>
                    <a:lstStyle/>
                    <a:p>
                      <a:pPr marL="38100" marR="38100" algn="r">
                        <a:lnSpc>
                          <a:spcPts val="1600"/>
                        </a:lnSpc>
                        <a:spcAft>
                          <a:spcPts val="0"/>
                        </a:spcAft>
                      </a:pPr>
                      <a:r>
                        <a:rPr lang="es-ES" sz="1200">
                          <a:effectLst/>
                        </a:rPr>
                        <a:t>15,380</a:t>
                      </a:r>
                      <a:endParaRPr lang="es-EC" sz="1000">
                        <a:solidFill>
                          <a:srgbClr val="000000"/>
                        </a:solidFill>
                        <a:effectLst/>
                        <a:latin typeface="Courier New"/>
                        <a:ea typeface="Times New Roman"/>
                        <a:cs typeface="Times New Roman"/>
                      </a:endParaRPr>
                    </a:p>
                  </a:txBody>
                  <a:tcPr marL="0" marR="0" marT="0" marB="0" anchor="ctr"/>
                </a:tc>
                <a:tc>
                  <a:txBody>
                    <a:bodyPr/>
                    <a:lstStyle/>
                    <a:p>
                      <a:pPr marL="38100" marR="38100" algn="r">
                        <a:lnSpc>
                          <a:spcPts val="1600"/>
                        </a:lnSpc>
                        <a:spcAft>
                          <a:spcPts val="0"/>
                        </a:spcAft>
                      </a:pPr>
                      <a:r>
                        <a:rPr lang="es-ES" sz="1200" dirty="0">
                          <a:effectLst/>
                        </a:rPr>
                        <a:t>2</a:t>
                      </a:r>
                      <a:endParaRPr lang="es-EC" sz="1000" dirty="0">
                        <a:solidFill>
                          <a:srgbClr val="000000"/>
                        </a:solidFill>
                        <a:effectLst/>
                        <a:latin typeface="Courier New"/>
                        <a:ea typeface="Times New Roman"/>
                        <a:cs typeface="Times New Roman"/>
                      </a:endParaRPr>
                    </a:p>
                  </a:txBody>
                  <a:tcPr marL="0" marR="0" marT="0" marB="0" anchor="ctr"/>
                </a:tc>
                <a:tc>
                  <a:txBody>
                    <a:bodyPr/>
                    <a:lstStyle/>
                    <a:p>
                      <a:pPr marL="38100" marR="38100" algn="r">
                        <a:lnSpc>
                          <a:spcPts val="1600"/>
                        </a:lnSpc>
                        <a:spcAft>
                          <a:spcPts val="0"/>
                        </a:spcAft>
                      </a:pPr>
                      <a:r>
                        <a:rPr lang="es-ES" sz="1200">
                          <a:effectLst/>
                        </a:rPr>
                        <a:t>,000</a:t>
                      </a:r>
                      <a:endParaRPr lang="es-EC" sz="1000">
                        <a:solidFill>
                          <a:srgbClr val="000000"/>
                        </a:solidFill>
                        <a:effectLst/>
                        <a:latin typeface="Courier New"/>
                        <a:ea typeface="Times New Roman"/>
                        <a:cs typeface="Times New Roman"/>
                      </a:endParaRPr>
                    </a:p>
                  </a:txBody>
                  <a:tcPr marL="0" marR="0" marT="0" marB="0" anchor="ctr"/>
                </a:tc>
                <a:extLst>
                  <a:ext uri="{0D108BD9-81ED-4DB2-BD59-A6C34878D82A}">
                    <a16:rowId xmlns:a16="http://schemas.microsoft.com/office/drawing/2014/main" xmlns="" val="10003"/>
                  </a:ext>
                </a:extLst>
              </a:tr>
              <a:tr h="0">
                <a:tc>
                  <a:txBody>
                    <a:bodyPr/>
                    <a:lstStyle/>
                    <a:p>
                      <a:pPr marL="38100" marR="38100">
                        <a:lnSpc>
                          <a:spcPts val="1600"/>
                        </a:lnSpc>
                        <a:spcAft>
                          <a:spcPts val="0"/>
                        </a:spcAft>
                      </a:pPr>
                      <a:r>
                        <a:rPr lang="es-ES" sz="1200">
                          <a:effectLst/>
                        </a:rPr>
                        <a:t>Asociación lineal por lineal</a:t>
                      </a:r>
                      <a:endParaRPr lang="es-EC" sz="1000">
                        <a:solidFill>
                          <a:srgbClr val="000000"/>
                        </a:solidFill>
                        <a:effectLst/>
                        <a:latin typeface="Courier New"/>
                        <a:ea typeface="Times New Roman"/>
                        <a:cs typeface="Times New Roman"/>
                      </a:endParaRPr>
                    </a:p>
                  </a:txBody>
                  <a:tcPr marL="0" marR="0" marT="0" marB="0"/>
                </a:tc>
                <a:tc>
                  <a:txBody>
                    <a:bodyPr/>
                    <a:lstStyle/>
                    <a:p>
                      <a:pPr marL="38100" marR="38100" algn="r">
                        <a:lnSpc>
                          <a:spcPts val="1600"/>
                        </a:lnSpc>
                        <a:spcAft>
                          <a:spcPts val="0"/>
                        </a:spcAft>
                      </a:pPr>
                      <a:r>
                        <a:rPr lang="es-ES" sz="1200">
                          <a:effectLst/>
                        </a:rPr>
                        <a:t>10,858</a:t>
                      </a:r>
                      <a:endParaRPr lang="es-EC" sz="1000">
                        <a:solidFill>
                          <a:srgbClr val="000000"/>
                        </a:solidFill>
                        <a:effectLst/>
                        <a:latin typeface="Courier New"/>
                        <a:ea typeface="Times New Roman"/>
                        <a:cs typeface="Times New Roman"/>
                      </a:endParaRPr>
                    </a:p>
                  </a:txBody>
                  <a:tcPr marL="0" marR="0" marT="0" marB="0" anchor="ctr"/>
                </a:tc>
                <a:tc>
                  <a:txBody>
                    <a:bodyPr/>
                    <a:lstStyle/>
                    <a:p>
                      <a:pPr marL="38100" marR="38100" algn="r">
                        <a:lnSpc>
                          <a:spcPts val="1600"/>
                        </a:lnSpc>
                        <a:spcAft>
                          <a:spcPts val="0"/>
                        </a:spcAft>
                      </a:pPr>
                      <a:r>
                        <a:rPr lang="es-ES" sz="1200">
                          <a:effectLst/>
                        </a:rPr>
                        <a:t>1</a:t>
                      </a:r>
                      <a:endParaRPr lang="es-EC" sz="1000">
                        <a:solidFill>
                          <a:srgbClr val="000000"/>
                        </a:solidFill>
                        <a:effectLst/>
                        <a:latin typeface="Courier New"/>
                        <a:ea typeface="Times New Roman"/>
                        <a:cs typeface="Times New Roman"/>
                      </a:endParaRPr>
                    </a:p>
                  </a:txBody>
                  <a:tcPr marL="0" marR="0" marT="0" marB="0" anchor="ctr"/>
                </a:tc>
                <a:tc>
                  <a:txBody>
                    <a:bodyPr/>
                    <a:lstStyle/>
                    <a:p>
                      <a:pPr marL="38100" marR="38100" algn="r">
                        <a:lnSpc>
                          <a:spcPts val="1600"/>
                        </a:lnSpc>
                        <a:spcAft>
                          <a:spcPts val="0"/>
                        </a:spcAft>
                      </a:pPr>
                      <a:r>
                        <a:rPr lang="es-ES" sz="1200">
                          <a:effectLst/>
                        </a:rPr>
                        <a:t>,001</a:t>
                      </a:r>
                      <a:endParaRPr lang="es-EC" sz="1000">
                        <a:solidFill>
                          <a:srgbClr val="000000"/>
                        </a:solidFill>
                        <a:effectLst/>
                        <a:latin typeface="Courier New"/>
                        <a:ea typeface="Times New Roman"/>
                        <a:cs typeface="Times New Roman"/>
                      </a:endParaRPr>
                    </a:p>
                  </a:txBody>
                  <a:tcPr marL="0" marR="0" marT="0" marB="0" anchor="ctr"/>
                </a:tc>
                <a:extLst>
                  <a:ext uri="{0D108BD9-81ED-4DB2-BD59-A6C34878D82A}">
                    <a16:rowId xmlns:a16="http://schemas.microsoft.com/office/drawing/2014/main" xmlns="" val="10004"/>
                  </a:ext>
                </a:extLst>
              </a:tr>
              <a:tr h="0">
                <a:tc>
                  <a:txBody>
                    <a:bodyPr/>
                    <a:lstStyle/>
                    <a:p>
                      <a:pPr marL="38100" marR="38100">
                        <a:lnSpc>
                          <a:spcPts val="1600"/>
                        </a:lnSpc>
                        <a:spcAft>
                          <a:spcPts val="0"/>
                        </a:spcAft>
                      </a:pPr>
                      <a:r>
                        <a:rPr lang="es-ES" sz="1200">
                          <a:effectLst/>
                        </a:rPr>
                        <a:t>N de casos válidos</a:t>
                      </a:r>
                      <a:endParaRPr lang="es-EC" sz="1000">
                        <a:solidFill>
                          <a:srgbClr val="000000"/>
                        </a:solidFill>
                        <a:effectLst/>
                        <a:latin typeface="Courier New"/>
                        <a:ea typeface="Times New Roman"/>
                        <a:cs typeface="Times New Roman"/>
                      </a:endParaRPr>
                    </a:p>
                  </a:txBody>
                  <a:tcPr marL="0" marR="0" marT="0" marB="0"/>
                </a:tc>
                <a:tc>
                  <a:txBody>
                    <a:bodyPr/>
                    <a:lstStyle/>
                    <a:p>
                      <a:pPr marL="38100" marR="38100" algn="r">
                        <a:lnSpc>
                          <a:spcPts val="1600"/>
                        </a:lnSpc>
                        <a:spcAft>
                          <a:spcPts val="0"/>
                        </a:spcAft>
                      </a:pPr>
                      <a:r>
                        <a:rPr lang="es-ES" sz="1200">
                          <a:effectLst/>
                        </a:rPr>
                        <a:t>56</a:t>
                      </a:r>
                      <a:endParaRPr lang="es-EC" sz="1000">
                        <a:solidFill>
                          <a:srgbClr val="000000"/>
                        </a:solidFill>
                        <a:effectLst/>
                        <a:latin typeface="Courier New"/>
                        <a:ea typeface="Times New Roman"/>
                        <a:cs typeface="Times New Roman"/>
                      </a:endParaRPr>
                    </a:p>
                  </a:txBody>
                  <a:tcPr marL="0" marR="0" marT="0" marB="0" anchor="ctr"/>
                </a:tc>
                <a:tc>
                  <a:txBody>
                    <a:bodyPr/>
                    <a:lstStyle/>
                    <a:p>
                      <a:pPr>
                        <a:lnSpc>
                          <a:spcPct val="107000"/>
                        </a:lnSpc>
                        <a:spcAft>
                          <a:spcPts val="0"/>
                        </a:spcAft>
                      </a:pPr>
                      <a:r>
                        <a:rPr lang="es-ES" sz="1200">
                          <a:effectLst/>
                        </a:rPr>
                        <a:t> </a:t>
                      </a:r>
                      <a:endParaRPr lang="es-EC" sz="1000">
                        <a:solidFill>
                          <a:srgbClr val="000000"/>
                        </a:solidFill>
                        <a:effectLst/>
                        <a:latin typeface="Courier New"/>
                        <a:ea typeface="Times New Roman"/>
                        <a:cs typeface="Times New Roman"/>
                      </a:endParaRPr>
                    </a:p>
                  </a:txBody>
                  <a:tcPr marL="0" marR="0" marT="0" marB="0" anchor="ctr"/>
                </a:tc>
                <a:tc>
                  <a:txBody>
                    <a:bodyPr/>
                    <a:lstStyle/>
                    <a:p>
                      <a:pPr>
                        <a:lnSpc>
                          <a:spcPct val="107000"/>
                        </a:lnSpc>
                        <a:spcAft>
                          <a:spcPts val="0"/>
                        </a:spcAft>
                      </a:pPr>
                      <a:r>
                        <a:rPr lang="es-ES" sz="1200" dirty="0">
                          <a:effectLst/>
                        </a:rPr>
                        <a:t> </a:t>
                      </a:r>
                      <a:endParaRPr lang="es-EC" sz="1000" dirty="0">
                        <a:solidFill>
                          <a:srgbClr val="000000"/>
                        </a:solidFill>
                        <a:effectLst/>
                        <a:latin typeface="Courier New"/>
                        <a:ea typeface="Times New Roman"/>
                        <a:cs typeface="Times New Roman"/>
                      </a:endParaRPr>
                    </a:p>
                  </a:txBody>
                  <a:tcPr marL="0" marR="0" marT="0" marB="0" anchor="ctr"/>
                </a:tc>
                <a:extLst>
                  <a:ext uri="{0D108BD9-81ED-4DB2-BD59-A6C34878D82A}">
                    <a16:rowId xmlns:a16="http://schemas.microsoft.com/office/drawing/2014/main" xmlns="" val="10005"/>
                  </a:ext>
                </a:extLst>
              </a:tr>
            </a:tbl>
          </a:graphicData>
        </a:graphic>
      </p:graphicFrame>
      <p:pic>
        <p:nvPicPr>
          <p:cNvPr id="9217"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26006" t="45779" r="25000" b="25047"/>
          <a:stretch/>
        </p:blipFill>
        <p:spPr bwMode="auto">
          <a:xfrm>
            <a:off x="227359" y="2094132"/>
            <a:ext cx="5973288" cy="284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2561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247901" y="409575"/>
            <a:ext cx="3543300" cy="654050"/>
          </a:xfrm>
          <a:prstGeom prst="rect">
            <a:avLst/>
          </a:prstGeom>
          <a:noFill/>
        </p:spPr>
        <p:txBody>
          <a:bodyPr/>
          <a:lstStyle/>
          <a:p>
            <a:pPr marL="514350" indent="-514350" algn="ctr" eaLnBrk="1" fontAlgn="auto" hangingPunct="1">
              <a:spcAft>
                <a:spcPts val="0"/>
              </a:spcAft>
              <a:defRPr/>
            </a:pPr>
            <a:r>
              <a:rPr lang="es-PE" sz="4000" b="1" dirty="0" smtClean="0">
                <a:solidFill>
                  <a:srgbClr val="C00000"/>
                </a:solidFill>
                <a:latin typeface="Times New Roman" panose="02020603050405020304" pitchFamily="18" charset="0"/>
                <a:ea typeface="+mj-ea"/>
                <a:cs typeface="Times New Roman" panose="02020603050405020304" pitchFamily="18" charset="0"/>
              </a:rPr>
              <a:t>RESULTADOS</a:t>
            </a:r>
            <a:endParaRPr lang="es-PE" sz="4000" b="1" dirty="0">
              <a:solidFill>
                <a:srgbClr val="C00000"/>
              </a:solidFill>
              <a:latin typeface="Times New Roman" panose="02020603050405020304" pitchFamily="18" charset="0"/>
              <a:ea typeface="+mj-ea"/>
              <a:cs typeface="Times New Roman" panose="02020603050405020304" pitchFamily="18" charset="0"/>
            </a:endParaRPr>
          </a:p>
        </p:txBody>
      </p:sp>
      <p:sp>
        <p:nvSpPr>
          <p:cNvPr id="6" name="15 CuadroTexto"/>
          <p:cNvSpPr txBox="1">
            <a:spLocks noChangeArrowheads="1"/>
          </p:cNvSpPr>
          <p:nvPr/>
        </p:nvSpPr>
        <p:spPr bwMode="auto">
          <a:xfrm>
            <a:off x="247650" y="2760663"/>
            <a:ext cx="18954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s-PE" altLang="es-PE" sz="1100" dirty="0">
                <a:solidFill>
                  <a:srgbClr val="C00000"/>
                </a:solidFill>
                <a:latin typeface="Arial" panose="020B0604020202020204" pitchFamily="34" charset="0"/>
              </a:rPr>
              <a:t>Problema de Investigación</a:t>
            </a:r>
          </a:p>
          <a:p>
            <a:pPr eaLnBrk="1" hangingPunct="1">
              <a:spcBef>
                <a:spcPct val="0"/>
              </a:spcBef>
              <a:buFontTx/>
              <a:buAutoNum type="arabicPeriod"/>
            </a:pPr>
            <a:endParaRPr lang="es-PE" altLang="es-PE" sz="1100" dirty="0">
              <a:solidFill>
                <a:srgbClr val="C00000"/>
              </a:solidFill>
              <a:latin typeface="Arial" panose="020B0604020202020204" pitchFamily="34" charset="0"/>
            </a:endParaRPr>
          </a:p>
          <a:p>
            <a:pPr eaLnBrk="1" hangingPunct="1">
              <a:spcBef>
                <a:spcPct val="0"/>
              </a:spcBef>
              <a:buFontTx/>
              <a:buAutoNum type="arabicPeriod"/>
            </a:pPr>
            <a:r>
              <a:rPr lang="es-PE" altLang="es-PE" sz="1100" dirty="0">
                <a:solidFill>
                  <a:srgbClr val="C00000"/>
                </a:solidFill>
                <a:latin typeface="Arial" panose="020B0604020202020204" pitchFamily="34" charset="0"/>
              </a:rPr>
              <a:t>Fundamentación </a:t>
            </a:r>
            <a:r>
              <a:rPr lang="es-PE" altLang="es-PE" sz="1100" dirty="0" smtClean="0">
                <a:solidFill>
                  <a:srgbClr val="C00000"/>
                </a:solidFill>
                <a:latin typeface="Arial" panose="020B0604020202020204" pitchFamily="34" charset="0"/>
              </a:rPr>
              <a:t>Teórica</a:t>
            </a:r>
          </a:p>
          <a:p>
            <a:pPr eaLnBrk="1" hangingPunct="1">
              <a:spcBef>
                <a:spcPct val="0"/>
              </a:spcBef>
              <a:buFontTx/>
              <a:buAutoNum type="arabicPeriod"/>
            </a:pPr>
            <a:endParaRPr lang="es-PE" altLang="es-PE" sz="1100" u="sng" dirty="0" smtClean="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smtClean="0">
                <a:solidFill>
                  <a:srgbClr val="C00000"/>
                </a:solidFill>
                <a:latin typeface="Arial" panose="020B0604020202020204" pitchFamily="34" charset="0"/>
              </a:rPr>
              <a:t>Hipótesis</a:t>
            </a: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Metodología</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u="sng" dirty="0">
                <a:solidFill>
                  <a:srgbClr val="C00000"/>
                </a:solidFill>
                <a:latin typeface="Arial" panose="020B0604020202020204" pitchFamily="34" charset="0"/>
              </a:rPr>
              <a:t>Resultados y Discusión</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Conclusiones</a:t>
            </a:r>
          </a:p>
        </p:txBody>
      </p:sp>
      <p:sp>
        <p:nvSpPr>
          <p:cNvPr id="2" name="Rectángulo 1"/>
          <p:cNvSpPr/>
          <p:nvPr/>
        </p:nvSpPr>
        <p:spPr>
          <a:xfrm>
            <a:off x="2247902" y="1674829"/>
            <a:ext cx="9418581" cy="5632311"/>
          </a:xfrm>
          <a:prstGeom prst="rect">
            <a:avLst/>
          </a:prstGeom>
        </p:spPr>
        <p:txBody>
          <a:bodyPr wrap="square">
            <a:spAutoFit/>
          </a:bodyPr>
          <a:lstStyle/>
          <a:p>
            <a:pPr marL="342900" indent="-342900" algn="just">
              <a:lnSpc>
                <a:spcPct val="150000"/>
              </a:lnSpc>
              <a:buFont typeface="Arial" pitchFamily="34" charset="0"/>
              <a:buChar char="•"/>
            </a:pPr>
            <a:r>
              <a:rPr lang="es-ES_tradnl" sz="2000" dirty="0" smtClean="0">
                <a:latin typeface="Times New Roman" panose="02020603050405020304" pitchFamily="18" charset="0"/>
                <a:ea typeface="Times New Roman" panose="02020603050405020304" pitchFamily="18" charset="0"/>
              </a:rPr>
              <a:t>Los niños </a:t>
            </a:r>
            <a:r>
              <a:rPr lang="es-ES_tradnl" sz="2000" dirty="0" smtClean="0">
                <a:effectLst/>
                <a:latin typeface="Times New Roman" panose="02020603050405020304" pitchFamily="18" charset="0"/>
                <a:ea typeface="Times New Roman" panose="02020603050405020304" pitchFamily="18" charset="0"/>
              </a:rPr>
              <a:t>de 4 a 6 años con un 52% representan el grupo con mayor contagios de la epidemia A(H1N1); seguidos por los niños de entre 7 y 9 años con un 30%, entre 10 a 12 y 13 a 15 años representan el 9% respectivamente.</a:t>
            </a:r>
          </a:p>
          <a:p>
            <a:pPr marL="342900" indent="-342900" algn="just">
              <a:lnSpc>
                <a:spcPct val="150000"/>
              </a:lnSpc>
              <a:buFont typeface="Arial" pitchFamily="34" charset="0"/>
              <a:buChar char="•"/>
            </a:pPr>
            <a:r>
              <a:rPr lang="es-ES_tradnl" sz="2000" dirty="0">
                <a:latin typeface="Times New Roman" panose="02020603050405020304" pitchFamily="18" charset="0"/>
                <a:cs typeface="Times New Roman" panose="02020603050405020304" pitchFamily="18" charset="0"/>
              </a:rPr>
              <a:t>En el año 2016 se presentan la mayor cantidad de casos confirmados con un 54%, seguido del año 2013 con el 27%, los años 2015 y 2017 presentaron un 2% y 17% respectivamente. </a:t>
            </a:r>
            <a:endParaRPr lang="es-ES_tradnl" sz="2000"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Arial" pitchFamily="34" charset="0"/>
              <a:buChar char="•"/>
            </a:pPr>
            <a:r>
              <a:rPr lang="es-ES_tradnl" sz="2000" dirty="0" smtClean="0">
                <a:latin typeface="Times New Roman" panose="02020603050405020304" pitchFamily="18" charset="0"/>
                <a:cs typeface="Times New Roman" panose="02020603050405020304" pitchFamily="18" charset="0"/>
              </a:rPr>
              <a:t>En  </a:t>
            </a:r>
            <a:r>
              <a:rPr lang="es-ES_tradnl" sz="2000" dirty="0">
                <a:latin typeface="Times New Roman" panose="02020603050405020304" pitchFamily="18" charset="0"/>
                <a:cs typeface="Times New Roman" panose="02020603050405020304" pitchFamily="18" charset="0"/>
              </a:rPr>
              <a:t>2014 no se presentaron casos confirmados en niños de educación general básica</a:t>
            </a:r>
            <a:r>
              <a:rPr lang="es-ES_tradnl" sz="2000" dirty="0" smtClean="0">
                <a:latin typeface="Times New Roman" panose="02020603050405020304" pitchFamily="18" charset="0"/>
                <a:cs typeface="Times New Roman" panose="02020603050405020304" pitchFamily="18" charset="0"/>
              </a:rPr>
              <a:t>.</a:t>
            </a:r>
          </a:p>
          <a:p>
            <a:pPr marL="342900" indent="-342900" algn="just">
              <a:lnSpc>
                <a:spcPct val="150000"/>
              </a:lnSpc>
              <a:buFont typeface="Arial" pitchFamily="34" charset="0"/>
              <a:buChar char="•"/>
            </a:pPr>
            <a:r>
              <a:rPr lang="es-ES_tradnl" sz="2000" dirty="0">
                <a:latin typeface="Times New Roman" panose="02020603050405020304" pitchFamily="18" charset="0"/>
                <a:cs typeface="Times New Roman" panose="02020603050405020304" pitchFamily="18" charset="0"/>
              </a:rPr>
              <a:t>El hospital que más casos ha atendido en el periodo del 2013 al 2017 ha sido el Hospital Carlos Andrade Marín con un 47%, seguido por el Hospital de niños Baca Ortiz y Hospital del Sur Enrique Garcés con el 23% y 16% respectivamente.</a:t>
            </a:r>
            <a:endParaRPr lang="es-ES" sz="2000" dirty="0">
              <a:latin typeface="Times New Roman" panose="02020603050405020304" pitchFamily="18" charset="0"/>
              <a:cs typeface="Times New Roman" panose="02020603050405020304" pitchFamily="18" charset="0"/>
            </a:endParaRPr>
          </a:p>
          <a:p>
            <a:pPr algn="just">
              <a:lnSpc>
                <a:spcPct val="150000"/>
              </a:lnSpc>
            </a:pPr>
            <a:endParaRPr lang="es-ES" sz="2000" dirty="0">
              <a:latin typeface="Times New Roman" panose="02020603050405020304" pitchFamily="18" charset="0"/>
              <a:cs typeface="Times New Roman" panose="02020603050405020304" pitchFamily="18" charset="0"/>
            </a:endParaRPr>
          </a:p>
          <a:p>
            <a:pPr algn="just">
              <a:lnSpc>
                <a:spcPct val="150000"/>
              </a:lnSpc>
            </a:pPr>
            <a:endParaRPr lang="es-ES" sz="2000" dirty="0"/>
          </a:p>
        </p:txBody>
      </p:sp>
      <p:sp>
        <p:nvSpPr>
          <p:cNvPr id="8" name="Rectángulo 14"/>
          <p:cNvSpPr/>
          <p:nvPr/>
        </p:nvSpPr>
        <p:spPr>
          <a:xfrm>
            <a:off x="2091897" y="1176166"/>
            <a:ext cx="9823879" cy="498663"/>
          </a:xfrm>
          <a:prstGeom prst="rect">
            <a:avLst/>
          </a:prstGeom>
        </p:spPr>
        <p:txBody>
          <a:bodyPr wrap="square">
            <a:spAutoFit/>
          </a:bodyPr>
          <a:lstStyle/>
          <a:p>
            <a:pPr algn="just">
              <a:lnSpc>
                <a:spcPct val="150000"/>
              </a:lnSpc>
            </a:pPr>
            <a:r>
              <a:rPr lang="es-ES" sz="2000" b="1" dirty="0" smtClean="0">
                <a:latin typeface="Times New Roman" panose="02020603050405020304" pitchFamily="18" charset="0"/>
                <a:cs typeface="Times New Roman" panose="02020603050405020304" pitchFamily="18" charset="0"/>
              </a:rPr>
              <a:t>Análisis </a:t>
            </a:r>
            <a:endParaRPr lang="es-ES" sz="2000" dirty="0">
              <a:latin typeface="Times New Roman" panose="02020603050405020304" pitchFamily="18" charset="0"/>
              <a:cs typeface="Times New Roman" panose="02020603050405020304" pitchFamily="18" charset="0"/>
            </a:endParaRPr>
          </a:p>
        </p:txBody>
      </p:sp>
      <p:pic>
        <p:nvPicPr>
          <p:cNvPr id="9"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63" y="247511"/>
            <a:ext cx="1219200" cy="101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3423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247901" y="409575"/>
            <a:ext cx="3543300" cy="654050"/>
          </a:xfrm>
          <a:prstGeom prst="rect">
            <a:avLst/>
          </a:prstGeom>
          <a:noFill/>
        </p:spPr>
        <p:txBody>
          <a:bodyPr/>
          <a:lstStyle/>
          <a:p>
            <a:pPr marL="514350" indent="-514350" algn="ctr" eaLnBrk="1" fontAlgn="auto" hangingPunct="1">
              <a:spcAft>
                <a:spcPts val="0"/>
              </a:spcAft>
              <a:defRPr/>
            </a:pPr>
            <a:r>
              <a:rPr lang="es-PE" sz="4000" b="1" dirty="0" smtClean="0">
                <a:solidFill>
                  <a:srgbClr val="C00000"/>
                </a:solidFill>
                <a:latin typeface="Times New Roman" panose="02020603050405020304" pitchFamily="18" charset="0"/>
                <a:ea typeface="+mj-ea"/>
                <a:cs typeface="Times New Roman" panose="02020603050405020304" pitchFamily="18" charset="0"/>
              </a:rPr>
              <a:t>RESULTADOS</a:t>
            </a:r>
            <a:endParaRPr lang="es-PE" sz="4000" b="1" dirty="0">
              <a:solidFill>
                <a:srgbClr val="C00000"/>
              </a:solidFill>
              <a:latin typeface="Times New Roman" panose="02020603050405020304" pitchFamily="18" charset="0"/>
              <a:ea typeface="+mj-ea"/>
              <a:cs typeface="Times New Roman" panose="02020603050405020304" pitchFamily="18" charset="0"/>
            </a:endParaRPr>
          </a:p>
        </p:txBody>
      </p:sp>
      <p:sp>
        <p:nvSpPr>
          <p:cNvPr id="7" name="15 CuadroTexto"/>
          <p:cNvSpPr txBox="1">
            <a:spLocks noChangeArrowheads="1"/>
          </p:cNvSpPr>
          <p:nvPr/>
        </p:nvSpPr>
        <p:spPr bwMode="auto">
          <a:xfrm>
            <a:off x="247650" y="2760663"/>
            <a:ext cx="18954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s-PE" altLang="es-PE" sz="1100" dirty="0">
                <a:solidFill>
                  <a:srgbClr val="C00000"/>
                </a:solidFill>
                <a:latin typeface="Arial" panose="020B0604020202020204" pitchFamily="34" charset="0"/>
              </a:rPr>
              <a:t>Problema de Investigación</a:t>
            </a:r>
          </a:p>
          <a:p>
            <a:pPr eaLnBrk="1" hangingPunct="1">
              <a:spcBef>
                <a:spcPct val="0"/>
              </a:spcBef>
              <a:buFontTx/>
              <a:buAutoNum type="arabicPeriod"/>
            </a:pPr>
            <a:endParaRPr lang="es-PE" altLang="es-PE" sz="1100" dirty="0">
              <a:solidFill>
                <a:srgbClr val="C00000"/>
              </a:solidFill>
              <a:latin typeface="Arial" panose="020B0604020202020204" pitchFamily="34" charset="0"/>
            </a:endParaRPr>
          </a:p>
          <a:p>
            <a:pPr eaLnBrk="1" hangingPunct="1">
              <a:spcBef>
                <a:spcPct val="0"/>
              </a:spcBef>
              <a:buFontTx/>
              <a:buAutoNum type="arabicPeriod"/>
            </a:pPr>
            <a:r>
              <a:rPr lang="es-PE" altLang="es-PE" sz="1100" dirty="0">
                <a:solidFill>
                  <a:srgbClr val="C00000"/>
                </a:solidFill>
                <a:latin typeface="Arial" panose="020B0604020202020204" pitchFamily="34" charset="0"/>
              </a:rPr>
              <a:t>Fundamentación </a:t>
            </a:r>
            <a:r>
              <a:rPr lang="es-PE" altLang="es-PE" sz="1100" dirty="0" smtClean="0">
                <a:solidFill>
                  <a:srgbClr val="C00000"/>
                </a:solidFill>
                <a:latin typeface="Arial" panose="020B0604020202020204" pitchFamily="34" charset="0"/>
              </a:rPr>
              <a:t>Teórica</a:t>
            </a:r>
          </a:p>
          <a:p>
            <a:pPr eaLnBrk="1" hangingPunct="1">
              <a:spcBef>
                <a:spcPct val="0"/>
              </a:spcBef>
              <a:buFontTx/>
              <a:buAutoNum type="arabicPeriod"/>
            </a:pPr>
            <a:endParaRPr lang="es-PE" altLang="es-PE" sz="1100" u="sng" dirty="0" smtClean="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smtClean="0">
                <a:solidFill>
                  <a:srgbClr val="C00000"/>
                </a:solidFill>
                <a:latin typeface="Arial" panose="020B0604020202020204" pitchFamily="34" charset="0"/>
              </a:rPr>
              <a:t>Hipótesis</a:t>
            </a: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Metodología</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u="sng" dirty="0">
                <a:solidFill>
                  <a:srgbClr val="C00000"/>
                </a:solidFill>
                <a:latin typeface="Arial" panose="020B0604020202020204" pitchFamily="34" charset="0"/>
              </a:rPr>
              <a:t>Resultados y Discusión</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Conclusiones</a:t>
            </a:r>
          </a:p>
        </p:txBody>
      </p:sp>
      <p:sp>
        <p:nvSpPr>
          <p:cNvPr id="9" name="Rectángulo 8"/>
          <p:cNvSpPr/>
          <p:nvPr/>
        </p:nvSpPr>
        <p:spPr>
          <a:xfrm>
            <a:off x="2247902" y="1653742"/>
            <a:ext cx="9667874" cy="5170646"/>
          </a:xfrm>
          <a:prstGeom prst="rect">
            <a:avLst/>
          </a:prstGeom>
        </p:spPr>
        <p:txBody>
          <a:bodyPr wrap="square">
            <a:spAutoFit/>
          </a:bodyPr>
          <a:lstStyle/>
          <a:p>
            <a:pPr marL="342900" indent="-342900" algn="just">
              <a:lnSpc>
                <a:spcPct val="150000"/>
              </a:lnSpc>
              <a:buFont typeface="Arial" pitchFamily="34" charset="0"/>
              <a:buChar char="•"/>
            </a:pPr>
            <a:r>
              <a:rPr lang="es-ES_tradnl" sz="2000" dirty="0" smtClean="0">
                <a:latin typeface="Times New Roman" panose="02020603050405020304" pitchFamily="18" charset="0"/>
                <a:cs typeface="Times New Roman" panose="02020603050405020304" pitchFamily="18" charset="0"/>
              </a:rPr>
              <a:t>En los niños contagiados, el </a:t>
            </a:r>
            <a:r>
              <a:rPr lang="es-ES_tradnl" sz="2000" dirty="0">
                <a:latin typeface="Times New Roman" panose="02020603050405020304" pitchFamily="18" charset="0"/>
                <a:cs typeface="Times New Roman" panose="02020603050405020304" pitchFamily="18" charset="0"/>
              </a:rPr>
              <a:t>miedo a ir a la escuela </a:t>
            </a:r>
            <a:r>
              <a:rPr lang="es-ES_tradnl" sz="2000" dirty="0" smtClean="0">
                <a:latin typeface="Times New Roman" panose="02020603050405020304" pitchFamily="18" charset="0"/>
                <a:cs typeface="Times New Roman" panose="02020603050405020304" pitchFamily="18" charset="0"/>
              </a:rPr>
              <a:t>y el </a:t>
            </a:r>
            <a:r>
              <a:rPr lang="es-ES_tradnl" sz="2000" dirty="0">
                <a:latin typeface="Times New Roman" panose="02020603050405020304" pitchFamily="18" charset="0"/>
                <a:cs typeface="Times New Roman" panose="02020603050405020304" pitchFamily="18" charset="0"/>
              </a:rPr>
              <a:t>miedo al </a:t>
            </a:r>
            <a:r>
              <a:rPr lang="es-ES_tradnl" sz="2000" dirty="0" smtClean="0">
                <a:latin typeface="Times New Roman" panose="02020603050405020304" pitchFamily="18" charset="0"/>
                <a:cs typeface="Times New Roman" panose="02020603050405020304" pitchFamily="18" charset="0"/>
              </a:rPr>
              <a:t>bullying son </a:t>
            </a:r>
            <a:r>
              <a:rPr lang="es-ES_tradnl" sz="2000" dirty="0">
                <a:latin typeface="Times New Roman" panose="02020603050405020304" pitchFamily="18" charset="0"/>
                <a:cs typeface="Times New Roman" panose="02020603050405020304" pitchFamily="18" charset="0"/>
              </a:rPr>
              <a:t>los más representativos con 27% y 25% respectivamente. El miedo a salir a la calle se presenta con un 20%  y la depresión con 12</a:t>
            </a:r>
            <a:r>
              <a:rPr lang="es-ES_tradnl" sz="2000" dirty="0" smtClean="0">
                <a:latin typeface="Times New Roman" panose="02020603050405020304" pitchFamily="18" charset="0"/>
                <a:cs typeface="Times New Roman" panose="02020603050405020304" pitchFamily="18" charset="0"/>
              </a:rPr>
              <a:t>%.</a:t>
            </a:r>
          </a:p>
          <a:p>
            <a:pPr marL="342900" indent="-342900" algn="just">
              <a:lnSpc>
                <a:spcPct val="150000"/>
              </a:lnSpc>
              <a:buFont typeface="Arial" pitchFamily="34" charset="0"/>
              <a:buChar char="•"/>
            </a:pPr>
            <a:r>
              <a:rPr lang="es-ES_tradnl" sz="2000" dirty="0">
                <a:latin typeface="Times New Roman" panose="02020603050405020304" pitchFamily="18" charset="0"/>
                <a:cs typeface="Times New Roman" panose="02020603050405020304" pitchFamily="18" charset="0"/>
              </a:rPr>
              <a:t>La falta de sueño y la ira con el 23% y 20% respectivamente son los trastornos que más </a:t>
            </a:r>
            <a:r>
              <a:rPr lang="es-ES_tradnl" sz="2000" dirty="0" smtClean="0">
                <a:latin typeface="Times New Roman" panose="02020603050405020304" pitchFamily="18" charset="0"/>
                <a:cs typeface="Times New Roman" panose="02020603050405020304" pitchFamily="18" charset="0"/>
              </a:rPr>
              <a:t>afectaron, </a:t>
            </a:r>
            <a:r>
              <a:rPr lang="es-ES_tradnl" sz="2000" dirty="0">
                <a:latin typeface="Times New Roman" panose="02020603050405020304" pitchFamily="18" charset="0"/>
                <a:cs typeface="Times New Roman" panose="02020603050405020304" pitchFamily="18" charset="0"/>
              </a:rPr>
              <a:t>seguidos por la falta de apetito con 16%, rencor con14%, llanto con el 13% y ningún trastorno con el 14</a:t>
            </a:r>
            <a:r>
              <a:rPr lang="es-ES_tradnl" sz="2000" dirty="0" smtClean="0">
                <a:latin typeface="Times New Roman" panose="02020603050405020304" pitchFamily="18" charset="0"/>
                <a:cs typeface="Times New Roman" panose="02020603050405020304" pitchFamily="18" charset="0"/>
              </a:rPr>
              <a:t>%.</a:t>
            </a:r>
          </a:p>
          <a:p>
            <a:pPr marL="342900" indent="-342900">
              <a:lnSpc>
                <a:spcPct val="150000"/>
              </a:lnSpc>
              <a:buFont typeface="Arial" pitchFamily="34" charset="0"/>
              <a:buChar char="•"/>
            </a:pPr>
            <a:r>
              <a:rPr lang="es-ES_tradnl" sz="2000" dirty="0" smtClean="0">
                <a:latin typeface="Times New Roman" panose="02020603050405020304" pitchFamily="18" charset="0"/>
                <a:cs typeface="Times New Roman" panose="02020603050405020304" pitchFamily="18" charset="0"/>
              </a:rPr>
              <a:t>El </a:t>
            </a:r>
            <a:r>
              <a:rPr lang="es-ES_tradnl" sz="2000" dirty="0">
                <a:latin typeface="Times New Roman" panose="02020603050405020304" pitchFamily="18" charset="0"/>
                <a:cs typeface="Times New Roman" panose="02020603050405020304" pitchFamily="18" charset="0"/>
              </a:rPr>
              <a:t>45% de los pacientes que fueron marginados, presentaron también algún trastorno en su desenvolvimiento social, familiar y/o educativo</a:t>
            </a:r>
            <a:r>
              <a:rPr lang="es-ES_tradnl" sz="2000" dirty="0" smtClean="0">
                <a:latin typeface="Times New Roman" panose="02020603050405020304" pitchFamily="18" charset="0"/>
                <a:cs typeface="Times New Roman" panose="02020603050405020304" pitchFamily="18" charset="0"/>
              </a:rPr>
              <a:t>. 2 </a:t>
            </a:r>
            <a:r>
              <a:rPr lang="es-ES_tradnl" sz="2000" dirty="0">
                <a:latin typeface="Times New Roman" panose="02020603050405020304" pitchFamily="18" charset="0"/>
                <a:cs typeface="Times New Roman" panose="02020603050405020304" pitchFamily="18" charset="0"/>
              </a:rPr>
              <a:t>de los pacientes que no fueron marginados también presentaron algún trastorno en su desenvolvimiento.</a:t>
            </a:r>
            <a:endParaRPr lang="es-ES" sz="2000" dirty="0">
              <a:latin typeface="Times New Roman" panose="02020603050405020304" pitchFamily="18" charset="0"/>
              <a:cs typeface="Times New Roman" panose="02020603050405020304" pitchFamily="18" charset="0"/>
            </a:endParaRPr>
          </a:p>
          <a:p>
            <a:pPr marL="342900" indent="-342900" algn="just">
              <a:lnSpc>
                <a:spcPct val="150000"/>
              </a:lnSpc>
              <a:buFont typeface="Arial" pitchFamily="34" charset="0"/>
              <a:buChar char="•"/>
            </a:pPr>
            <a:endParaRPr lang="es-ES" sz="2000" dirty="0">
              <a:latin typeface="Times New Roman" panose="02020603050405020304" pitchFamily="18" charset="0"/>
              <a:cs typeface="Times New Roman" panose="02020603050405020304" pitchFamily="18" charset="0"/>
            </a:endParaRPr>
          </a:p>
          <a:p>
            <a:pPr algn="just">
              <a:lnSpc>
                <a:spcPct val="150000"/>
              </a:lnSpc>
            </a:pPr>
            <a:endParaRPr lang="es-ES" sz="2000" dirty="0">
              <a:latin typeface="Times New Roman" panose="02020603050405020304" pitchFamily="18" charset="0"/>
              <a:cs typeface="Times New Roman" panose="02020603050405020304" pitchFamily="18" charset="0"/>
            </a:endParaRPr>
          </a:p>
        </p:txBody>
      </p:sp>
      <p:sp>
        <p:nvSpPr>
          <p:cNvPr id="10" name="Rectángulo 14"/>
          <p:cNvSpPr/>
          <p:nvPr/>
        </p:nvSpPr>
        <p:spPr>
          <a:xfrm>
            <a:off x="2129996" y="1155079"/>
            <a:ext cx="9823879" cy="498663"/>
          </a:xfrm>
          <a:prstGeom prst="rect">
            <a:avLst/>
          </a:prstGeom>
        </p:spPr>
        <p:txBody>
          <a:bodyPr wrap="square">
            <a:spAutoFit/>
          </a:bodyPr>
          <a:lstStyle/>
          <a:p>
            <a:pPr algn="just">
              <a:lnSpc>
                <a:spcPct val="150000"/>
              </a:lnSpc>
            </a:pPr>
            <a:r>
              <a:rPr lang="es-ES" sz="2000" b="1" dirty="0" smtClean="0">
                <a:latin typeface="Times New Roman" panose="02020603050405020304" pitchFamily="18" charset="0"/>
                <a:cs typeface="Times New Roman" panose="02020603050405020304" pitchFamily="18" charset="0"/>
              </a:rPr>
              <a:t>Análisis </a:t>
            </a:r>
            <a:endParaRPr lang="es-ES" sz="2000" dirty="0">
              <a:latin typeface="Times New Roman" panose="02020603050405020304" pitchFamily="18" charset="0"/>
              <a:cs typeface="Times New Roman" panose="02020603050405020304" pitchFamily="18" charset="0"/>
            </a:endParaRPr>
          </a:p>
        </p:txBody>
      </p:sp>
      <p:pic>
        <p:nvPicPr>
          <p:cNvPr id="8"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63" y="247511"/>
            <a:ext cx="1219200" cy="101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5066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247900" y="409575"/>
            <a:ext cx="8466991" cy="654050"/>
          </a:xfrm>
          <a:prstGeom prst="rect">
            <a:avLst/>
          </a:prstGeom>
          <a:noFill/>
        </p:spPr>
        <p:txBody>
          <a:bodyPr/>
          <a:lstStyle/>
          <a:p>
            <a:pPr marL="514350" indent="-514350" eaLnBrk="1" fontAlgn="auto" hangingPunct="1">
              <a:spcAft>
                <a:spcPts val="0"/>
              </a:spcAft>
              <a:defRPr/>
            </a:pPr>
            <a:r>
              <a:rPr lang="es-PE" sz="4000" b="1" dirty="0" smtClean="0">
                <a:solidFill>
                  <a:srgbClr val="C00000"/>
                </a:solidFill>
                <a:latin typeface="Times New Roman" panose="02020603050405020304" pitchFamily="18" charset="0"/>
                <a:ea typeface="+mj-ea"/>
                <a:cs typeface="Times New Roman" panose="02020603050405020304" pitchFamily="18" charset="0"/>
              </a:rPr>
              <a:t>PROPUESTA</a:t>
            </a:r>
            <a:endParaRPr lang="es-PE" sz="4000" b="1" dirty="0">
              <a:solidFill>
                <a:srgbClr val="C00000"/>
              </a:solidFill>
              <a:latin typeface="Times New Roman" panose="02020603050405020304" pitchFamily="18" charset="0"/>
              <a:ea typeface="+mj-ea"/>
              <a:cs typeface="Times New Roman" panose="02020603050405020304" pitchFamily="18" charset="0"/>
            </a:endParaRPr>
          </a:p>
        </p:txBody>
      </p:sp>
      <p:pic>
        <p:nvPicPr>
          <p:cNvPr id="7"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63" y="247511"/>
            <a:ext cx="1219200" cy="1012874"/>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994330" y="1385899"/>
            <a:ext cx="6096000" cy="164660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lvl="2" algn="just">
              <a:lnSpc>
                <a:spcPct val="200000"/>
              </a:lnSpc>
              <a:spcBef>
                <a:spcPts val="600"/>
              </a:spcBef>
              <a:spcAft>
                <a:spcPts val="600"/>
              </a:spcAft>
            </a:pPr>
            <a:r>
              <a:rPr lang="es-EC" sz="1200" b="1" dirty="0" smtClean="0">
                <a:latin typeface="Times New Roman" panose="02020603050405020304" pitchFamily="18" charset="0"/>
                <a:ea typeface="Calibri" panose="020F0502020204030204" pitchFamily="34" charset="0"/>
              </a:rPr>
              <a:t>Objetivo </a:t>
            </a:r>
            <a:r>
              <a:rPr lang="es-EC" sz="1200" b="1" dirty="0">
                <a:latin typeface="Times New Roman" panose="02020603050405020304" pitchFamily="18" charset="0"/>
                <a:ea typeface="Calibri" panose="020F0502020204030204" pitchFamily="34" charset="0"/>
              </a:rPr>
              <a:t>General de la Propuesta</a:t>
            </a:r>
          </a:p>
          <a:p>
            <a:pPr indent="255905">
              <a:lnSpc>
                <a:spcPct val="200000"/>
              </a:lnSpc>
              <a:spcAft>
                <a:spcPts val="1000"/>
              </a:spcAft>
            </a:pPr>
            <a:r>
              <a:rPr lang="es-ES" sz="1200" dirty="0">
                <a:latin typeface="Times New Roman" panose="02020603050405020304" pitchFamily="18" charset="0"/>
                <a:ea typeface="Calibri" panose="020F0502020204030204" pitchFamily="34" charset="0"/>
                <a:cs typeface="Times New Roman" panose="02020603050405020304" pitchFamily="18" charset="0"/>
              </a:rPr>
              <a:t>Crear una propuesta dirigida a mejorar la comunicación de la información de esta pandemia hacia la ciudadanía, que permita ofrecer una comunicación y asesoramiento pleno que genere confianza y cambios cultuales.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ángulo 2"/>
          <p:cNvSpPr/>
          <p:nvPr/>
        </p:nvSpPr>
        <p:spPr>
          <a:xfrm>
            <a:off x="5518245" y="3901776"/>
            <a:ext cx="6096000" cy="2015936"/>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lvl="2" algn="just">
              <a:lnSpc>
                <a:spcPct val="200000"/>
              </a:lnSpc>
              <a:spcBef>
                <a:spcPts val="600"/>
              </a:spcBef>
              <a:spcAft>
                <a:spcPts val="600"/>
              </a:spcAft>
            </a:pPr>
            <a:r>
              <a:rPr lang="es-EC" sz="1200" b="1" dirty="0">
                <a:latin typeface="Times New Roman" panose="02020603050405020304" pitchFamily="18" charset="0"/>
                <a:ea typeface="Calibri" panose="020F0502020204030204" pitchFamily="34" charset="0"/>
              </a:rPr>
              <a:t>Objetivos Específicos</a:t>
            </a:r>
          </a:p>
          <a:p>
            <a:pPr marL="342900" lvl="0" indent="-342900">
              <a:lnSpc>
                <a:spcPct val="200000"/>
              </a:lnSpc>
              <a:spcAft>
                <a:spcPts val="0"/>
              </a:spcAft>
              <a:buFont typeface="Symbol" panose="05050102010706020507" pitchFamily="18" charset="2"/>
              <a:buChar char=""/>
            </a:pPr>
            <a:r>
              <a:rPr lang="es-ES" sz="1200" dirty="0">
                <a:latin typeface="Times New Roman" panose="02020603050405020304" pitchFamily="18" charset="0"/>
                <a:ea typeface="Calibri" panose="020F0502020204030204" pitchFamily="34" charset="0"/>
                <a:cs typeface="Times New Roman" panose="02020603050405020304" pitchFamily="18" charset="0"/>
              </a:rPr>
              <a:t>Determinar las causas frecuentes de desinformación y aislamiento.</a:t>
            </a:r>
            <a:endParaRPr lang="es-EC" sz="1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200000"/>
              </a:lnSpc>
              <a:spcAft>
                <a:spcPts val="0"/>
              </a:spcAft>
              <a:buFont typeface="Symbol" panose="05050102010706020507" pitchFamily="18" charset="2"/>
              <a:buChar char=""/>
            </a:pPr>
            <a:r>
              <a:rPr lang="es-ES" sz="1200" dirty="0">
                <a:latin typeface="Times New Roman" panose="02020603050405020304" pitchFamily="18" charset="0"/>
                <a:ea typeface="Calibri" panose="020F0502020204030204" pitchFamily="34" charset="0"/>
                <a:cs typeface="Times New Roman" panose="02020603050405020304" pitchFamily="18" charset="0"/>
              </a:rPr>
              <a:t>Establecer estilos de comunicación que ayuden a la adaptación adecuada de los afectados en la ciudadanía.</a:t>
            </a:r>
            <a:endParaRPr lang="es-EC" sz="1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200000"/>
              </a:lnSpc>
              <a:spcAft>
                <a:spcPts val="1000"/>
              </a:spcAft>
              <a:buFont typeface="Symbol" panose="05050102010706020507" pitchFamily="18" charset="2"/>
              <a:buChar char=""/>
            </a:pPr>
            <a:r>
              <a:rPr lang="es-ES" sz="1200" dirty="0">
                <a:latin typeface="Times New Roman" panose="02020603050405020304" pitchFamily="18" charset="0"/>
                <a:ea typeface="Calibri" panose="020F0502020204030204" pitchFamily="34" charset="0"/>
                <a:cs typeface="Times New Roman" panose="02020603050405020304" pitchFamily="18" charset="0"/>
              </a:rPr>
              <a:t>Desarrollar un plan de comunicación que mejore la difusión de la información.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4330" y="3354778"/>
            <a:ext cx="3109933" cy="3109933"/>
          </a:xfrm>
          <a:prstGeom prst="rect">
            <a:avLst/>
          </a:prstGeom>
        </p:spPr>
      </p:pic>
    </p:spTree>
    <p:extLst>
      <p:ext uri="{BB962C8B-B14F-4D97-AF65-F5344CB8AC3E}">
        <p14:creationId xmlns:p14="http://schemas.microsoft.com/office/powerpoint/2010/main" val="26155943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247900" y="409575"/>
            <a:ext cx="8466991" cy="654050"/>
          </a:xfrm>
          <a:prstGeom prst="rect">
            <a:avLst/>
          </a:prstGeom>
          <a:noFill/>
        </p:spPr>
        <p:txBody>
          <a:bodyPr/>
          <a:lstStyle/>
          <a:p>
            <a:pPr marL="514350" indent="-514350" eaLnBrk="1" fontAlgn="auto" hangingPunct="1">
              <a:spcAft>
                <a:spcPts val="0"/>
              </a:spcAft>
              <a:defRPr/>
            </a:pPr>
            <a:r>
              <a:rPr lang="es-PE" sz="4000" b="1" dirty="0" smtClean="0">
                <a:solidFill>
                  <a:srgbClr val="C00000"/>
                </a:solidFill>
                <a:latin typeface="Times New Roman" panose="02020603050405020304" pitchFamily="18" charset="0"/>
                <a:ea typeface="+mj-ea"/>
                <a:cs typeface="Times New Roman" panose="02020603050405020304" pitchFamily="18" charset="0"/>
              </a:rPr>
              <a:t>PROPUESTA</a:t>
            </a:r>
            <a:endParaRPr lang="es-PE" sz="4000" b="1" dirty="0">
              <a:solidFill>
                <a:srgbClr val="C00000"/>
              </a:solidFill>
              <a:latin typeface="Times New Roman" panose="02020603050405020304" pitchFamily="18" charset="0"/>
              <a:ea typeface="+mj-ea"/>
              <a:cs typeface="Times New Roman" panose="02020603050405020304" pitchFamily="18" charset="0"/>
            </a:endParaRPr>
          </a:p>
        </p:txBody>
      </p:sp>
      <p:pic>
        <p:nvPicPr>
          <p:cNvPr id="7"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63" y="247511"/>
            <a:ext cx="1219200" cy="101287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3"/>
          <a:srcRect l="21924" t="29058" r="19441" b="8256"/>
          <a:stretch/>
        </p:blipFill>
        <p:spPr>
          <a:xfrm>
            <a:off x="1779741" y="1063625"/>
            <a:ext cx="9403308" cy="5652079"/>
          </a:xfrm>
          <a:prstGeom prst="rect">
            <a:avLst/>
          </a:prstGeom>
        </p:spPr>
      </p:pic>
    </p:spTree>
    <p:extLst>
      <p:ext uri="{BB962C8B-B14F-4D97-AF65-F5344CB8AC3E}">
        <p14:creationId xmlns:p14="http://schemas.microsoft.com/office/powerpoint/2010/main" val="2764834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5 CuadroTexto"/>
          <p:cNvSpPr txBox="1">
            <a:spLocks noChangeArrowheads="1"/>
          </p:cNvSpPr>
          <p:nvPr/>
        </p:nvSpPr>
        <p:spPr bwMode="auto">
          <a:xfrm>
            <a:off x="247650" y="2760663"/>
            <a:ext cx="187642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s-PE" altLang="es-PE" sz="1100" u="sng" dirty="0">
                <a:solidFill>
                  <a:srgbClr val="C00000"/>
                </a:solidFill>
                <a:latin typeface="Arial" panose="020B0604020202020204" pitchFamily="34" charset="0"/>
              </a:rPr>
              <a:t>Problema de Investigación</a:t>
            </a:r>
          </a:p>
          <a:p>
            <a:pPr eaLnBrk="1" hangingPunct="1">
              <a:spcBef>
                <a:spcPct val="0"/>
              </a:spcBef>
              <a:buFontTx/>
              <a:buAutoNum type="arabicPeriod"/>
            </a:pPr>
            <a:endParaRPr lang="es-PE" altLang="es-PE" sz="1100" dirty="0">
              <a:solidFill>
                <a:srgbClr val="C00000"/>
              </a:solidFill>
              <a:latin typeface="Arial" panose="020B0604020202020204" pitchFamily="34" charset="0"/>
            </a:endParaRPr>
          </a:p>
          <a:p>
            <a:pPr eaLnBrk="1" hangingPunct="1">
              <a:spcBef>
                <a:spcPct val="0"/>
              </a:spcBef>
              <a:buFontTx/>
              <a:buAutoNum type="arabicPeriod"/>
            </a:pPr>
            <a:r>
              <a:rPr lang="es-PE" altLang="es-PE" sz="1100" dirty="0">
                <a:solidFill>
                  <a:srgbClr val="C00000"/>
                </a:solidFill>
                <a:latin typeface="Arial" panose="020B0604020202020204" pitchFamily="34" charset="0"/>
              </a:rPr>
              <a:t>Fundamentación Teórica</a:t>
            </a:r>
          </a:p>
          <a:p>
            <a:pPr eaLnBrk="1" hangingPunct="1">
              <a:spcBef>
                <a:spcPct val="0"/>
              </a:spcBef>
              <a:buFontTx/>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Hipótesis </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Metodología</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Resultados y Discusión</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Conclusiones</a:t>
            </a:r>
          </a:p>
        </p:txBody>
      </p:sp>
      <p:sp>
        <p:nvSpPr>
          <p:cNvPr id="3" name="1 Título"/>
          <p:cNvSpPr txBox="1">
            <a:spLocks/>
          </p:cNvSpPr>
          <p:nvPr/>
        </p:nvSpPr>
        <p:spPr>
          <a:xfrm>
            <a:off x="2247900" y="409575"/>
            <a:ext cx="8229600" cy="654050"/>
          </a:xfrm>
          <a:prstGeom prst="rect">
            <a:avLst/>
          </a:prstGeom>
          <a:noFill/>
        </p:spPr>
        <p:txBody>
          <a:bodyPr/>
          <a:lstStyle/>
          <a:p>
            <a:pPr marL="514350" indent="-514350" algn="ctr" eaLnBrk="1" fontAlgn="auto" hangingPunct="1">
              <a:spcAft>
                <a:spcPts val="0"/>
              </a:spcAft>
              <a:defRPr/>
            </a:pPr>
            <a:r>
              <a:rPr lang="es-PE" sz="4000" b="1" dirty="0" smtClean="0">
                <a:solidFill>
                  <a:srgbClr val="C00000"/>
                </a:solidFill>
                <a:latin typeface="Times New Roman" panose="02020603050405020304" pitchFamily="18" charset="0"/>
                <a:ea typeface="+mj-ea"/>
                <a:cs typeface="Times New Roman" panose="02020603050405020304" pitchFamily="18" charset="0"/>
              </a:rPr>
              <a:t>PROBLEMA DE INVESTIGACIÓN</a:t>
            </a:r>
            <a:endParaRPr lang="es-PE" sz="4000" b="1" dirty="0">
              <a:solidFill>
                <a:srgbClr val="C00000"/>
              </a:solidFill>
              <a:latin typeface="Times New Roman" panose="02020603050405020304" pitchFamily="18" charset="0"/>
              <a:ea typeface="+mj-ea"/>
              <a:cs typeface="Times New Roman" panose="02020603050405020304" pitchFamily="18" charset="0"/>
            </a:endParaRPr>
          </a:p>
        </p:txBody>
      </p:sp>
      <p:pic>
        <p:nvPicPr>
          <p:cNvPr id="4" name="image3.png"/>
          <p:cNvPicPr/>
          <p:nvPr/>
        </p:nvPicPr>
        <p:blipFill rotWithShape="1">
          <a:blip r:embed="rId2" cstate="print">
            <a:extLst>
              <a:ext uri="{28A0092B-C50C-407E-A947-70E740481C1C}">
                <a14:useLocalDpi xmlns:a14="http://schemas.microsoft.com/office/drawing/2010/main" val="0"/>
              </a:ext>
            </a:extLst>
          </a:blip>
          <a:srcRect b="12970"/>
          <a:stretch/>
        </p:blipFill>
        <p:spPr bwMode="auto">
          <a:xfrm>
            <a:off x="2124075" y="1638300"/>
            <a:ext cx="9039225" cy="4171950"/>
          </a:xfrm>
          <a:prstGeom prst="rect">
            <a:avLst/>
          </a:prstGeom>
          <a:ln>
            <a:noFill/>
          </a:ln>
          <a:extLst>
            <a:ext uri="{53640926-AAD7-44D8-BBD7-CCE9431645EC}">
              <a14:shadowObscured xmlns:a14="http://schemas.microsoft.com/office/drawing/2010/main"/>
            </a:ext>
          </a:extLst>
        </p:spPr>
      </p:pic>
      <p:pic>
        <p:nvPicPr>
          <p:cNvPr id="5" name="Picture 2" descr="F:\TESIS\graficos diapos\LOGO ESP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63" y="247511"/>
            <a:ext cx="1219200" cy="101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9136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247900" y="409575"/>
            <a:ext cx="8466991" cy="654050"/>
          </a:xfrm>
          <a:prstGeom prst="rect">
            <a:avLst/>
          </a:prstGeom>
          <a:noFill/>
        </p:spPr>
        <p:txBody>
          <a:bodyPr/>
          <a:lstStyle/>
          <a:p>
            <a:pPr marL="514350" indent="-514350" eaLnBrk="1" fontAlgn="auto" hangingPunct="1">
              <a:spcAft>
                <a:spcPts val="0"/>
              </a:spcAft>
              <a:defRPr/>
            </a:pPr>
            <a:r>
              <a:rPr lang="es-PE" sz="4000" b="1" dirty="0" smtClean="0">
                <a:solidFill>
                  <a:srgbClr val="C00000"/>
                </a:solidFill>
                <a:latin typeface="Times New Roman" panose="02020603050405020304" pitchFamily="18" charset="0"/>
                <a:ea typeface="+mj-ea"/>
                <a:cs typeface="Times New Roman" panose="02020603050405020304" pitchFamily="18" charset="0"/>
              </a:rPr>
              <a:t>PROPUESTA</a:t>
            </a:r>
            <a:endParaRPr lang="es-PE" sz="4000" b="1" dirty="0">
              <a:solidFill>
                <a:srgbClr val="C00000"/>
              </a:solidFill>
              <a:latin typeface="Times New Roman" panose="02020603050405020304" pitchFamily="18" charset="0"/>
              <a:ea typeface="+mj-ea"/>
              <a:cs typeface="Times New Roman" panose="02020603050405020304" pitchFamily="18" charset="0"/>
            </a:endParaRPr>
          </a:p>
        </p:txBody>
      </p:sp>
      <p:pic>
        <p:nvPicPr>
          <p:cNvPr id="7"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63" y="247511"/>
            <a:ext cx="1219200" cy="101287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rotWithShape="1">
          <a:blip r:embed="rId3"/>
          <a:srcRect l="18567" t="10028" r="15979" b="10681"/>
          <a:stretch/>
        </p:blipFill>
        <p:spPr>
          <a:xfrm>
            <a:off x="1815153" y="1063625"/>
            <a:ext cx="8516203" cy="5800300"/>
          </a:xfrm>
          <a:prstGeom prst="rect">
            <a:avLst/>
          </a:prstGeom>
        </p:spPr>
      </p:pic>
    </p:spTree>
    <p:extLst>
      <p:ext uri="{BB962C8B-B14F-4D97-AF65-F5344CB8AC3E}">
        <p14:creationId xmlns:p14="http://schemas.microsoft.com/office/powerpoint/2010/main" val="17717002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247900" y="409575"/>
            <a:ext cx="8466991" cy="654050"/>
          </a:xfrm>
          <a:prstGeom prst="rect">
            <a:avLst/>
          </a:prstGeom>
          <a:noFill/>
        </p:spPr>
        <p:txBody>
          <a:bodyPr/>
          <a:lstStyle/>
          <a:p>
            <a:pPr marL="514350" indent="-514350" eaLnBrk="1" fontAlgn="auto" hangingPunct="1">
              <a:spcAft>
                <a:spcPts val="0"/>
              </a:spcAft>
              <a:defRPr/>
            </a:pPr>
            <a:r>
              <a:rPr lang="es-PE" sz="4000" b="1" dirty="0" smtClean="0">
                <a:solidFill>
                  <a:srgbClr val="C00000"/>
                </a:solidFill>
                <a:latin typeface="Times New Roman" panose="02020603050405020304" pitchFamily="18" charset="0"/>
                <a:ea typeface="+mj-ea"/>
                <a:cs typeface="Times New Roman" panose="02020603050405020304" pitchFamily="18" charset="0"/>
              </a:rPr>
              <a:t>PROPUESTA</a:t>
            </a:r>
            <a:endParaRPr lang="es-PE" sz="4000" b="1" dirty="0">
              <a:solidFill>
                <a:srgbClr val="C00000"/>
              </a:solidFill>
              <a:latin typeface="Times New Roman" panose="02020603050405020304" pitchFamily="18" charset="0"/>
              <a:ea typeface="+mj-ea"/>
              <a:cs typeface="Times New Roman" panose="02020603050405020304" pitchFamily="18" charset="0"/>
            </a:endParaRPr>
          </a:p>
        </p:txBody>
      </p:sp>
      <p:pic>
        <p:nvPicPr>
          <p:cNvPr id="7"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63" y="247511"/>
            <a:ext cx="1219200" cy="101287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3"/>
          <a:srcRect l="21504" t="10774" r="19546" b="11800"/>
          <a:stretch/>
        </p:blipFill>
        <p:spPr>
          <a:xfrm>
            <a:off x="2247900" y="1194179"/>
            <a:ext cx="7670042" cy="5663821"/>
          </a:xfrm>
          <a:prstGeom prst="rect">
            <a:avLst/>
          </a:prstGeom>
        </p:spPr>
      </p:pic>
    </p:spTree>
    <p:extLst>
      <p:ext uri="{BB962C8B-B14F-4D97-AF65-F5344CB8AC3E}">
        <p14:creationId xmlns:p14="http://schemas.microsoft.com/office/powerpoint/2010/main" val="18341408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247900" y="409575"/>
            <a:ext cx="8466991" cy="654050"/>
          </a:xfrm>
          <a:prstGeom prst="rect">
            <a:avLst/>
          </a:prstGeom>
          <a:noFill/>
        </p:spPr>
        <p:txBody>
          <a:bodyPr/>
          <a:lstStyle/>
          <a:p>
            <a:pPr marL="514350" indent="-514350" eaLnBrk="1" fontAlgn="auto" hangingPunct="1">
              <a:spcAft>
                <a:spcPts val="0"/>
              </a:spcAft>
              <a:defRPr/>
            </a:pPr>
            <a:r>
              <a:rPr lang="es-PE" sz="4000" b="1" dirty="0" smtClean="0">
                <a:solidFill>
                  <a:srgbClr val="C00000"/>
                </a:solidFill>
                <a:latin typeface="Times New Roman" panose="02020603050405020304" pitchFamily="18" charset="0"/>
                <a:ea typeface="+mj-ea"/>
                <a:cs typeface="Times New Roman" panose="02020603050405020304" pitchFamily="18" charset="0"/>
              </a:rPr>
              <a:t>PROPUESTA</a:t>
            </a:r>
            <a:endParaRPr lang="es-PE" sz="4000" b="1" dirty="0">
              <a:solidFill>
                <a:srgbClr val="C00000"/>
              </a:solidFill>
              <a:latin typeface="Times New Roman" panose="02020603050405020304" pitchFamily="18" charset="0"/>
              <a:ea typeface="+mj-ea"/>
              <a:cs typeface="Times New Roman" panose="02020603050405020304" pitchFamily="18" charset="0"/>
            </a:endParaRPr>
          </a:p>
        </p:txBody>
      </p:sp>
      <p:pic>
        <p:nvPicPr>
          <p:cNvPr id="7"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63" y="247511"/>
            <a:ext cx="1219200" cy="101287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rotWithShape="1">
          <a:blip r:embed="rId3"/>
          <a:srcRect l="21295" t="13013" r="19441" b="10121"/>
          <a:stretch/>
        </p:blipFill>
        <p:spPr>
          <a:xfrm>
            <a:off x="2247900" y="1063625"/>
            <a:ext cx="7710985" cy="5622879"/>
          </a:xfrm>
          <a:prstGeom prst="rect">
            <a:avLst/>
          </a:prstGeom>
        </p:spPr>
      </p:pic>
    </p:spTree>
    <p:extLst>
      <p:ext uri="{BB962C8B-B14F-4D97-AF65-F5344CB8AC3E}">
        <p14:creationId xmlns:p14="http://schemas.microsoft.com/office/powerpoint/2010/main" val="660264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247900" y="409575"/>
            <a:ext cx="8466991" cy="654050"/>
          </a:xfrm>
          <a:prstGeom prst="rect">
            <a:avLst/>
          </a:prstGeom>
          <a:noFill/>
        </p:spPr>
        <p:txBody>
          <a:bodyPr/>
          <a:lstStyle/>
          <a:p>
            <a:pPr marL="514350" indent="-514350" eaLnBrk="1" fontAlgn="auto" hangingPunct="1">
              <a:spcAft>
                <a:spcPts val="0"/>
              </a:spcAft>
              <a:defRPr/>
            </a:pPr>
            <a:r>
              <a:rPr lang="es-PE" sz="4000" b="1" dirty="0" smtClean="0">
                <a:solidFill>
                  <a:srgbClr val="C00000"/>
                </a:solidFill>
                <a:latin typeface="Times New Roman" panose="02020603050405020304" pitchFamily="18" charset="0"/>
                <a:ea typeface="+mj-ea"/>
                <a:cs typeface="Times New Roman" panose="02020603050405020304" pitchFamily="18" charset="0"/>
              </a:rPr>
              <a:t>PROPUESTA</a:t>
            </a:r>
            <a:endParaRPr lang="es-PE" sz="4000" b="1" dirty="0">
              <a:solidFill>
                <a:srgbClr val="C00000"/>
              </a:solidFill>
              <a:latin typeface="Times New Roman" panose="02020603050405020304" pitchFamily="18" charset="0"/>
              <a:ea typeface="+mj-ea"/>
              <a:cs typeface="Times New Roman" panose="02020603050405020304" pitchFamily="18" charset="0"/>
            </a:endParaRPr>
          </a:p>
        </p:txBody>
      </p:sp>
      <p:pic>
        <p:nvPicPr>
          <p:cNvPr id="7"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63" y="247511"/>
            <a:ext cx="1219200" cy="101287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3"/>
          <a:srcRect l="21400" t="21595" r="19546" b="23927"/>
          <a:stretch/>
        </p:blipFill>
        <p:spPr>
          <a:xfrm>
            <a:off x="1214650" y="1260385"/>
            <a:ext cx="10008289" cy="5190800"/>
          </a:xfrm>
          <a:prstGeom prst="rect">
            <a:avLst/>
          </a:prstGeom>
          <a:ln>
            <a:solidFill>
              <a:schemeClr val="tx1"/>
            </a:solidFill>
          </a:ln>
        </p:spPr>
      </p:pic>
    </p:spTree>
    <p:extLst>
      <p:ext uri="{BB962C8B-B14F-4D97-AF65-F5344CB8AC3E}">
        <p14:creationId xmlns:p14="http://schemas.microsoft.com/office/powerpoint/2010/main" val="35499175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247900" y="409575"/>
            <a:ext cx="8466991" cy="654050"/>
          </a:xfrm>
          <a:prstGeom prst="rect">
            <a:avLst/>
          </a:prstGeom>
          <a:noFill/>
        </p:spPr>
        <p:txBody>
          <a:bodyPr/>
          <a:lstStyle/>
          <a:p>
            <a:pPr marL="514350" indent="-514350" eaLnBrk="1" fontAlgn="auto" hangingPunct="1">
              <a:spcAft>
                <a:spcPts val="0"/>
              </a:spcAft>
              <a:defRPr/>
            </a:pPr>
            <a:r>
              <a:rPr lang="es-PE" sz="4000" b="1" dirty="0" smtClean="0">
                <a:solidFill>
                  <a:srgbClr val="C00000"/>
                </a:solidFill>
                <a:latin typeface="Times New Roman" panose="02020603050405020304" pitchFamily="18" charset="0"/>
                <a:ea typeface="+mj-ea"/>
                <a:cs typeface="Times New Roman" panose="02020603050405020304" pitchFamily="18" charset="0"/>
              </a:rPr>
              <a:t>PROPUESTA</a:t>
            </a:r>
            <a:endParaRPr lang="es-PE" sz="4000" b="1" dirty="0">
              <a:solidFill>
                <a:srgbClr val="C00000"/>
              </a:solidFill>
              <a:latin typeface="Times New Roman" panose="02020603050405020304" pitchFamily="18" charset="0"/>
              <a:ea typeface="+mj-ea"/>
              <a:cs typeface="Times New Roman" panose="02020603050405020304" pitchFamily="18" charset="0"/>
            </a:endParaRPr>
          </a:p>
        </p:txBody>
      </p:sp>
      <p:pic>
        <p:nvPicPr>
          <p:cNvPr id="7"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63" y="247511"/>
            <a:ext cx="1219200" cy="1012874"/>
          </a:xfrm>
          <a:prstGeom prst="rect">
            <a:avLst/>
          </a:prstGeom>
          <a:noFill/>
          <a:extLst>
            <a:ext uri="{909E8E84-426E-40DD-AFC4-6F175D3DCCD1}">
              <a14:hiddenFill xmlns:a14="http://schemas.microsoft.com/office/drawing/2010/main">
                <a:solidFill>
                  <a:srgbClr val="FFFFFF"/>
                </a:solidFill>
              </a14:hiddenFill>
            </a:ext>
          </a:extLst>
        </p:spPr>
      </p:pic>
      <p:pic>
        <p:nvPicPr>
          <p:cNvPr id="6" name="5 Imagen" descr="C:\Users\dginp\Desktop\Tesis Memory Flas\TESIS CAROLINA ESCOBAR\TRABAJO DE TITULACIÓN ESCOBAR CAROLINA-TAPIA ANDRÉS\ANEXOS\Guía para promotores líderes y promotores Influenza_001.png"/>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489363" y="1260385"/>
            <a:ext cx="4310628" cy="4852054"/>
          </a:xfrm>
          <a:prstGeom prst="rect">
            <a:avLst/>
          </a:prstGeom>
          <a:noFill/>
          <a:ln>
            <a:noFill/>
          </a:ln>
        </p:spPr>
      </p:pic>
      <p:pic>
        <p:nvPicPr>
          <p:cNvPr id="8" name="7 Imagen" descr="C:\Users\dginp\Desktop\Tesis Memory Flas\TESIS CAROLINA ESCOBAR\TRABAJO DE TITULACIÓN ESCOBAR CAROLINA-TAPIA ANDRÉS\ANEXOS\Guía para promotores líderes y promotores Influenza_005.png"/>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b="6758"/>
          <a:stretch/>
        </p:blipFill>
        <p:spPr bwMode="auto">
          <a:xfrm>
            <a:off x="5799991" y="1260385"/>
            <a:ext cx="4545012" cy="4852054"/>
          </a:xfrm>
          <a:prstGeom prst="rect">
            <a:avLst/>
          </a:prstGeom>
          <a:noFill/>
          <a:ln>
            <a:noFill/>
          </a:ln>
          <a:extLst>
            <a:ext uri="{53640926-AAD7-44D8-BBD7-CCE9431645EC}">
              <a14:shadowObscured xmlns:a14="http://schemas.microsoft.com/office/drawing/2010/main"/>
            </a:ext>
          </a:extLst>
        </p:spPr>
      </p:pic>
      <p:pic>
        <p:nvPicPr>
          <p:cNvPr id="9" name="8 Imagen"/>
          <p:cNvPicPr/>
          <p:nvPr/>
        </p:nvPicPr>
        <p:blipFill>
          <a:blip r:embed="rId7" cstate="print">
            <a:extLst>
              <a:ext uri="{28A0092B-C50C-407E-A947-70E740481C1C}">
                <a14:useLocalDpi xmlns:a14="http://schemas.microsoft.com/office/drawing/2010/main" val="0"/>
              </a:ext>
            </a:extLst>
          </a:blip>
          <a:stretch>
            <a:fillRect/>
          </a:stretch>
        </p:blipFill>
        <p:spPr>
          <a:xfrm>
            <a:off x="1489363" y="2105428"/>
            <a:ext cx="1126490" cy="296578"/>
          </a:xfrm>
          <a:prstGeom prst="rect">
            <a:avLst/>
          </a:prstGeom>
        </p:spPr>
      </p:pic>
      <p:pic>
        <p:nvPicPr>
          <p:cNvPr id="10" name="9 Imagen"/>
          <p:cNvPicPr/>
          <p:nvPr/>
        </p:nvPicPr>
        <p:blipFill>
          <a:blip r:embed="rId8" cstate="print">
            <a:extLst>
              <a:ext uri="{28A0092B-C50C-407E-A947-70E740481C1C}">
                <a14:useLocalDpi xmlns:a14="http://schemas.microsoft.com/office/drawing/2010/main" val="0"/>
              </a:ext>
            </a:extLst>
          </a:blip>
          <a:stretch>
            <a:fillRect/>
          </a:stretch>
        </p:blipFill>
        <p:spPr>
          <a:xfrm>
            <a:off x="9261366" y="1260384"/>
            <a:ext cx="1020862" cy="202565"/>
          </a:xfrm>
          <a:prstGeom prst="rect">
            <a:avLst/>
          </a:prstGeom>
        </p:spPr>
      </p:pic>
    </p:spTree>
    <p:extLst>
      <p:ext uri="{BB962C8B-B14F-4D97-AF65-F5344CB8AC3E}">
        <p14:creationId xmlns:p14="http://schemas.microsoft.com/office/powerpoint/2010/main" val="6567621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247900" y="409575"/>
            <a:ext cx="8466991" cy="654050"/>
          </a:xfrm>
          <a:prstGeom prst="rect">
            <a:avLst/>
          </a:prstGeom>
          <a:noFill/>
        </p:spPr>
        <p:txBody>
          <a:bodyPr/>
          <a:lstStyle/>
          <a:p>
            <a:pPr marL="514350" indent="-514350" eaLnBrk="1" fontAlgn="auto" hangingPunct="1">
              <a:spcAft>
                <a:spcPts val="0"/>
              </a:spcAft>
              <a:defRPr/>
            </a:pPr>
            <a:r>
              <a:rPr lang="es-PE" sz="4000" b="1" dirty="0" smtClean="0">
                <a:solidFill>
                  <a:srgbClr val="C00000"/>
                </a:solidFill>
                <a:latin typeface="Times New Roman" panose="02020603050405020304" pitchFamily="18" charset="0"/>
                <a:ea typeface="+mj-ea"/>
                <a:cs typeface="Times New Roman" panose="02020603050405020304" pitchFamily="18" charset="0"/>
              </a:rPr>
              <a:t>PROPUESTA</a:t>
            </a:r>
            <a:endParaRPr lang="es-PE" sz="4000" b="1" dirty="0">
              <a:solidFill>
                <a:srgbClr val="C00000"/>
              </a:solidFill>
              <a:latin typeface="Times New Roman" panose="02020603050405020304" pitchFamily="18" charset="0"/>
              <a:ea typeface="+mj-ea"/>
              <a:cs typeface="Times New Roman" panose="02020603050405020304" pitchFamily="18" charset="0"/>
            </a:endParaRPr>
          </a:p>
        </p:txBody>
      </p:sp>
      <p:pic>
        <p:nvPicPr>
          <p:cNvPr id="7"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63" y="247511"/>
            <a:ext cx="1219200" cy="1012874"/>
          </a:xfrm>
          <a:prstGeom prst="rect">
            <a:avLst/>
          </a:prstGeom>
          <a:noFill/>
          <a:extLst>
            <a:ext uri="{909E8E84-426E-40DD-AFC4-6F175D3DCCD1}">
              <a14:hiddenFill xmlns:a14="http://schemas.microsoft.com/office/drawing/2010/main">
                <a:solidFill>
                  <a:srgbClr val="FFFFFF"/>
                </a:solidFill>
              </a14:hiddenFill>
            </a:ext>
          </a:extLst>
        </p:spPr>
      </p:pic>
      <p:pic>
        <p:nvPicPr>
          <p:cNvPr id="9" name="8 Imagen" descr="C:\Users\dginp\Desktop\Tesis Memory Flas\TESIS CAROLINA ESCOBAR\TRABAJO DE TITULACIÓN ESCOBAR CAROLINA-TAPIA ANDRÉS\ANEXOS\Guía para promotores líderes y promotores Influenza_008.png"/>
          <p:cNvPicPr/>
          <p:nvPr/>
        </p:nvPicPr>
        <p:blipFill rotWithShape="1">
          <a:blip r:embed="rId3">
            <a:extLst>
              <a:ext uri="{28A0092B-C50C-407E-A947-70E740481C1C}">
                <a14:useLocalDpi xmlns:a14="http://schemas.microsoft.com/office/drawing/2010/main" val="0"/>
              </a:ext>
            </a:extLst>
          </a:blip>
          <a:srcRect b="9338"/>
          <a:stretch/>
        </p:blipFill>
        <p:spPr bwMode="auto">
          <a:xfrm>
            <a:off x="1364776" y="1260385"/>
            <a:ext cx="4531058" cy="5017585"/>
          </a:xfrm>
          <a:prstGeom prst="rect">
            <a:avLst/>
          </a:prstGeom>
          <a:noFill/>
          <a:ln>
            <a:noFill/>
          </a:ln>
          <a:extLst>
            <a:ext uri="{53640926-AAD7-44D8-BBD7-CCE9431645EC}">
              <a14:shadowObscured xmlns:a14="http://schemas.microsoft.com/office/drawing/2010/main"/>
            </a:ext>
          </a:extLst>
        </p:spPr>
      </p:pic>
      <p:pic>
        <p:nvPicPr>
          <p:cNvPr id="10" name="9 Imagen"/>
          <p:cNvPicPr/>
          <p:nvPr/>
        </p:nvPicPr>
        <p:blipFill rotWithShape="1">
          <a:blip r:embed="rId4"/>
          <a:srcRect r="44803" b="222"/>
          <a:stretch/>
        </p:blipFill>
        <p:spPr bwMode="auto">
          <a:xfrm>
            <a:off x="5895834" y="1705970"/>
            <a:ext cx="5404512" cy="4572000"/>
          </a:xfrm>
          <a:prstGeom prst="rect">
            <a:avLst/>
          </a:prstGeom>
          <a:ln>
            <a:noFill/>
          </a:ln>
          <a:extLst>
            <a:ext uri="{53640926-AAD7-44D8-BBD7-CCE9431645EC}">
              <a14:shadowObscured xmlns:a14="http://schemas.microsoft.com/office/drawing/2010/main"/>
            </a:ext>
          </a:extLst>
        </p:spPr>
      </p:pic>
      <p:pic>
        <p:nvPicPr>
          <p:cNvPr id="11" name="10 Imagen"/>
          <p:cNvPicPr/>
          <p:nvPr/>
        </p:nvPicPr>
        <p:blipFill>
          <a:blip r:embed="rId5" cstate="print">
            <a:extLst>
              <a:ext uri="{28A0092B-C50C-407E-A947-70E740481C1C}">
                <a14:useLocalDpi xmlns:a14="http://schemas.microsoft.com/office/drawing/2010/main" val="0"/>
              </a:ext>
            </a:extLst>
          </a:blip>
          <a:stretch>
            <a:fillRect/>
          </a:stretch>
        </p:blipFill>
        <p:spPr>
          <a:xfrm>
            <a:off x="4749421" y="1260385"/>
            <a:ext cx="1146412" cy="309108"/>
          </a:xfrm>
          <a:prstGeom prst="rect">
            <a:avLst/>
          </a:prstGeom>
        </p:spPr>
      </p:pic>
      <p:pic>
        <p:nvPicPr>
          <p:cNvPr id="12" name="11 Imagen"/>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l="28847" t="49207" r="13253" b="24674"/>
          <a:stretch/>
        </p:blipFill>
        <p:spPr>
          <a:xfrm>
            <a:off x="5895833" y="1260384"/>
            <a:ext cx="4819058" cy="445585"/>
          </a:xfrm>
          <a:prstGeom prst="rect">
            <a:avLst/>
          </a:prstGeom>
        </p:spPr>
      </p:pic>
    </p:spTree>
    <p:extLst>
      <p:ext uri="{BB962C8B-B14F-4D97-AF65-F5344CB8AC3E}">
        <p14:creationId xmlns:p14="http://schemas.microsoft.com/office/powerpoint/2010/main" val="28377911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356340" y="409575"/>
            <a:ext cx="4337538" cy="654050"/>
          </a:xfrm>
          <a:prstGeom prst="rect">
            <a:avLst/>
          </a:prstGeom>
          <a:noFill/>
        </p:spPr>
        <p:txBody>
          <a:bodyPr/>
          <a:lstStyle/>
          <a:p>
            <a:pPr marL="514350" indent="-514350" eaLnBrk="1" fontAlgn="auto" hangingPunct="1">
              <a:spcAft>
                <a:spcPts val="0"/>
              </a:spcAft>
              <a:defRPr/>
            </a:pPr>
            <a:r>
              <a:rPr lang="es-PE" sz="4000" b="1" dirty="0" smtClean="0">
                <a:solidFill>
                  <a:srgbClr val="C00000"/>
                </a:solidFill>
                <a:latin typeface="Times New Roman" panose="02020603050405020304" pitchFamily="18" charset="0"/>
                <a:ea typeface="+mj-ea"/>
                <a:cs typeface="Times New Roman" panose="02020603050405020304" pitchFamily="18" charset="0"/>
              </a:rPr>
              <a:t>CONCLUSIONES</a:t>
            </a:r>
            <a:endParaRPr lang="es-PE" sz="4000" b="1" dirty="0">
              <a:solidFill>
                <a:srgbClr val="C00000"/>
              </a:solidFill>
              <a:latin typeface="Times New Roman" panose="02020603050405020304" pitchFamily="18" charset="0"/>
              <a:ea typeface="+mj-ea"/>
              <a:cs typeface="Times New Roman" panose="02020603050405020304" pitchFamily="18" charset="0"/>
            </a:endParaRPr>
          </a:p>
        </p:txBody>
      </p:sp>
      <p:sp>
        <p:nvSpPr>
          <p:cNvPr id="6" name="15 CuadroTexto"/>
          <p:cNvSpPr txBox="1">
            <a:spLocks noChangeArrowheads="1"/>
          </p:cNvSpPr>
          <p:nvPr/>
        </p:nvSpPr>
        <p:spPr bwMode="auto">
          <a:xfrm>
            <a:off x="247650" y="2760663"/>
            <a:ext cx="18954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s-PE" altLang="es-PE" sz="1100" dirty="0">
                <a:solidFill>
                  <a:srgbClr val="C00000"/>
                </a:solidFill>
                <a:latin typeface="Arial" panose="020B0604020202020204" pitchFamily="34" charset="0"/>
              </a:rPr>
              <a:t>Problema de Investigación</a:t>
            </a:r>
          </a:p>
          <a:p>
            <a:pPr eaLnBrk="1" hangingPunct="1">
              <a:spcBef>
                <a:spcPct val="0"/>
              </a:spcBef>
              <a:buFontTx/>
              <a:buAutoNum type="arabicPeriod"/>
            </a:pPr>
            <a:endParaRPr lang="es-PE" altLang="es-PE" sz="1100" dirty="0">
              <a:solidFill>
                <a:srgbClr val="C00000"/>
              </a:solidFill>
              <a:latin typeface="Arial" panose="020B0604020202020204" pitchFamily="34" charset="0"/>
            </a:endParaRPr>
          </a:p>
          <a:p>
            <a:pPr eaLnBrk="1" hangingPunct="1">
              <a:spcBef>
                <a:spcPct val="0"/>
              </a:spcBef>
              <a:buFontTx/>
              <a:buAutoNum type="arabicPeriod"/>
            </a:pPr>
            <a:r>
              <a:rPr lang="es-PE" altLang="es-PE" sz="1100" dirty="0">
                <a:solidFill>
                  <a:srgbClr val="C00000"/>
                </a:solidFill>
                <a:latin typeface="Arial" panose="020B0604020202020204" pitchFamily="34" charset="0"/>
              </a:rPr>
              <a:t>Fundamentación </a:t>
            </a:r>
            <a:r>
              <a:rPr lang="es-PE" altLang="es-PE" sz="1100" dirty="0" smtClean="0">
                <a:solidFill>
                  <a:srgbClr val="C00000"/>
                </a:solidFill>
                <a:latin typeface="Arial" panose="020B0604020202020204" pitchFamily="34" charset="0"/>
              </a:rPr>
              <a:t>Teórica</a:t>
            </a:r>
          </a:p>
          <a:p>
            <a:pPr eaLnBrk="1" hangingPunct="1">
              <a:spcBef>
                <a:spcPct val="0"/>
              </a:spcBef>
              <a:buFontTx/>
              <a:buAutoNum type="arabicPeriod"/>
            </a:pPr>
            <a:endParaRPr lang="es-PE" altLang="es-PE" sz="1100" u="sng" dirty="0" smtClean="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smtClean="0">
                <a:solidFill>
                  <a:srgbClr val="C00000"/>
                </a:solidFill>
                <a:latin typeface="Arial" panose="020B0604020202020204" pitchFamily="34" charset="0"/>
              </a:rPr>
              <a:t>Hipótesis</a:t>
            </a: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Metodología</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Resultados y Discusión</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u="sng" dirty="0">
                <a:solidFill>
                  <a:srgbClr val="C00000"/>
                </a:solidFill>
                <a:latin typeface="Arial" panose="020B0604020202020204" pitchFamily="34" charset="0"/>
              </a:rPr>
              <a:t>Conclusiones</a:t>
            </a:r>
          </a:p>
        </p:txBody>
      </p:sp>
      <p:sp>
        <p:nvSpPr>
          <p:cNvPr id="10" name="Rectángulo 14"/>
          <p:cNvSpPr/>
          <p:nvPr/>
        </p:nvSpPr>
        <p:spPr>
          <a:xfrm>
            <a:off x="2129995" y="1181673"/>
            <a:ext cx="9552253" cy="5632311"/>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s-ES_tradnl" sz="2000" dirty="0" smtClean="0">
                <a:latin typeface="Times New Roman" panose="02020603050405020304" pitchFamily="18" charset="0"/>
                <a:cs typeface="Times New Roman" panose="02020603050405020304" pitchFamily="18" charset="0"/>
              </a:rPr>
              <a:t>Sabemos que el 84% de las personas sí presentaron algún trastorno en su desenvolvimiento social, familiar o educativo después de confirmar el contagio de la epidemia de influenza A (H1N1).</a:t>
            </a:r>
          </a:p>
          <a:p>
            <a:pPr marL="342900" indent="-342900" algn="just">
              <a:lnSpc>
                <a:spcPct val="150000"/>
              </a:lnSpc>
              <a:buFont typeface="Arial" panose="020B0604020202020204" pitchFamily="34" charset="0"/>
              <a:buChar char="•"/>
            </a:pPr>
            <a:r>
              <a:rPr lang="es-ES_tradnl" sz="2000" dirty="0">
                <a:latin typeface="Times New Roman" panose="02020603050405020304" pitchFamily="18" charset="0"/>
                <a:cs typeface="Times New Roman" panose="02020603050405020304" pitchFamily="18" charset="0"/>
              </a:rPr>
              <a:t>Los trastornos se ven reflejados en:</a:t>
            </a:r>
          </a:p>
          <a:p>
            <a:pPr marL="800100" lvl="1" indent="-342900">
              <a:lnSpc>
                <a:spcPct val="150000"/>
              </a:lnSpc>
              <a:buFont typeface="Arial" panose="020B0604020202020204" pitchFamily="34" charset="0"/>
              <a:buChar char="•"/>
            </a:pPr>
            <a:r>
              <a:rPr lang="es-ES_tradnl" sz="2000" dirty="0">
                <a:latin typeface="Times New Roman" panose="02020603050405020304" pitchFamily="18" charset="0"/>
                <a:cs typeface="Times New Roman" panose="02020603050405020304" pitchFamily="18" charset="0"/>
              </a:rPr>
              <a:t>El 27% de las personas tienen Miedo a ir a la escuela  </a:t>
            </a:r>
            <a:endParaRPr lang="es-ES" sz="2000" dirty="0">
              <a:latin typeface="Times New Roman" panose="02020603050405020304" pitchFamily="18" charset="0"/>
              <a:cs typeface="Times New Roman" panose="02020603050405020304" pitchFamily="18" charset="0"/>
            </a:endParaRPr>
          </a:p>
          <a:p>
            <a:pPr marL="800100" lvl="1" indent="-342900">
              <a:lnSpc>
                <a:spcPct val="150000"/>
              </a:lnSpc>
              <a:buFont typeface="Arial" panose="020B0604020202020204" pitchFamily="34" charset="0"/>
              <a:buChar char="•"/>
            </a:pPr>
            <a:r>
              <a:rPr lang="es-ES_tradnl" sz="2000" dirty="0">
                <a:latin typeface="Times New Roman" panose="02020603050405020304" pitchFamily="18" charset="0"/>
                <a:cs typeface="Times New Roman" panose="02020603050405020304" pitchFamily="18" charset="0"/>
              </a:rPr>
              <a:t>El 25% de las personas tienen Miedo al bullying </a:t>
            </a:r>
            <a:endParaRPr lang="es-ES" sz="2000" dirty="0">
              <a:latin typeface="Times New Roman" panose="02020603050405020304" pitchFamily="18" charset="0"/>
              <a:cs typeface="Times New Roman" panose="02020603050405020304" pitchFamily="18" charset="0"/>
            </a:endParaRPr>
          </a:p>
          <a:p>
            <a:pPr marL="800100" lvl="1" indent="-342900">
              <a:lnSpc>
                <a:spcPct val="150000"/>
              </a:lnSpc>
              <a:buFont typeface="Arial" panose="020B0604020202020204" pitchFamily="34" charset="0"/>
              <a:buChar char="•"/>
            </a:pPr>
            <a:r>
              <a:rPr lang="es-ES_tradnl" sz="2000" dirty="0">
                <a:latin typeface="Times New Roman" panose="02020603050405020304" pitchFamily="18" charset="0"/>
                <a:cs typeface="Times New Roman" panose="02020603050405020304" pitchFamily="18" charset="0"/>
              </a:rPr>
              <a:t>Miedo a salir a la calle se presenta con un 20%  y </a:t>
            </a:r>
            <a:endParaRPr lang="es-ES" sz="2000" dirty="0">
              <a:latin typeface="Times New Roman" panose="02020603050405020304" pitchFamily="18" charset="0"/>
              <a:cs typeface="Times New Roman" panose="02020603050405020304" pitchFamily="18" charset="0"/>
            </a:endParaRPr>
          </a:p>
          <a:p>
            <a:pPr marL="800100" lvl="1" indent="-342900">
              <a:lnSpc>
                <a:spcPct val="150000"/>
              </a:lnSpc>
              <a:buFont typeface="Arial" panose="020B0604020202020204" pitchFamily="34" charset="0"/>
              <a:buChar char="•"/>
            </a:pPr>
            <a:r>
              <a:rPr lang="es-ES_tradnl" sz="2000" dirty="0">
                <a:latin typeface="Times New Roman" panose="02020603050405020304" pitchFamily="18" charset="0"/>
                <a:cs typeface="Times New Roman" panose="02020603050405020304" pitchFamily="18" charset="0"/>
              </a:rPr>
              <a:t>La depresión con 12%, la cual puede llegar a ser la más peligrosa ya que es una afección silenciosa y puede traer serios trastornos los cuales lleve a la persona a realizar actos en contra de su propia integridad.</a:t>
            </a:r>
            <a:endParaRPr lang="es-ES" sz="2000" dirty="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endParaRPr lang="es-ES" sz="2000" dirty="0" smtClean="0">
              <a:latin typeface="Times New Roman" panose="02020603050405020304" pitchFamily="18" charset="0"/>
              <a:cs typeface="Times New Roman" panose="02020603050405020304" pitchFamily="18" charset="0"/>
            </a:endParaRPr>
          </a:p>
          <a:p>
            <a:pPr algn="just">
              <a:lnSpc>
                <a:spcPct val="150000"/>
              </a:lnSpc>
            </a:pPr>
            <a:r>
              <a:rPr lang="es-ES" sz="2000" b="1" dirty="0" smtClean="0">
                <a:latin typeface="Times New Roman" panose="02020603050405020304" pitchFamily="18" charset="0"/>
                <a:cs typeface="Times New Roman" panose="02020603050405020304" pitchFamily="18" charset="0"/>
              </a:rPr>
              <a:t> </a:t>
            </a:r>
            <a:endParaRPr lang="es-ES" sz="2000" dirty="0">
              <a:latin typeface="Times New Roman" panose="02020603050405020304" pitchFamily="18" charset="0"/>
              <a:cs typeface="Times New Roman" panose="02020603050405020304" pitchFamily="18" charset="0"/>
            </a:endParaRPr>
          </a:p>
        </p:txBody>
      </p:sp>
      <p:pic>
        <p:nvPicPr>
          <p:cNvPr id="7"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63" y="247511"/>
            <a:ext cx="1219200" cy="101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3363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5 CuadroTexto"/>
          <p:cNvSpPr txBox="1">
            <a:spLocks noChangeArrowheads="1"/>
          </p:cNvSpPr>
          <p:nvPr/>
        </p:nvSpPr>
        <p:spPr bwMode="auto">
          <a:xfrm>
            <a:off x="247650" y="2760663"/>
            <a:ext cx="18954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s-PE" altLang="es-PE" sz="1100" dirty="0">
                <a:solidFill>
                  <a:srgbClr val="C00000"/>
                </a:solidFill>
                <a:latin typeface="Arial" panose="020B0604020202020204" pitchFamily="34" charset="0"/>
              </a:rPr>
              <a:t>Problema de Investigación</a:t>
            </a:r>
          </a:p>
          <a:p>
            <a:pPr eaLnBrk="1" hangingPunct="1">
              <a:spcBef>
                <a:spcPct val="0"/>
              </a:spcBef>
              <a:buFontTx/>
              <a:buAutoNum type="arabicPeriod"/>
            </a:pPr>
            <a:endParaRPr lang="es-PE" altLang="es-PE" sz="1100" dirty="0">
              <a:solidFill>
                <a:srgbClr val="C00000"/>
              </a:solidFill>
              <a:latin typeface="Arial" panose="020B0604020202020204" pitchFamily="34" charset="0"/>
            </a:endParaRPr>
          </a:p>
          <a:p>
            <a:pPr eaLnBrk="1" hangingPunct="1">
              <a:spcBef>
                <a:spcPct val="0"/>
              </a:spcBef>
              <a:buFontTx/>
              <a:buAutoNum type="arabicPeriod"/>
            </a:pPr>
            <a:r>
              <a:rPr lang="es-PE" altLang="es-PE" sz="1100" dirty="0">
                <a:solidFill>
                  <a:srgbClr val="C00000"/>
                </a:solidFill>
                <a:latin typeface="Arial" panose="020B0604020202020204" pitchFamily="34" charset="0"/>
              </a:rPr>
              <a:t>Fundamentación </a:t>
            </a:r>
            <a:r>
              <a:rPr lang="es-PE" altLang="es-PE" sz="1100" dirty="0" smtClean="0">
                <a:solidFill>
                  <a:srgbClr val="C00000"/>
                </a:solidFill>
                <a:latin typeface="Arial" panose="020B0604020202020204" pitchFamily="34" charset="0"/>
              </a:rPr>
              <a:t>Teórica</a:t>
            </a:r>
          </a:p>
          <a:p>
            <a:pPr eaLnBrk="1" hangingPunct="1">
              <a:spcBef>
                <a:spcPct val="0"/>
              </a:spcBef>
              <a:buFontTx/>
              <a:buAutoNum type="arabicPeriod"/>
            </a:pPr>
            <a:endParaRPr lang="es-PE" altLang="es-PE" sz="1100" u="sng" dirty="0" smtClean="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smtClean="0">
                <a:solidFill>
                  <a:srgbClr val="C00000"/>
                </a:solidFill>
                <a:latin typeface="Arial" panose="020B0604020202020204" pitchFamily="34" charset="0"/>
              </a:rPr>
              <a:t>Hipótesis</a:t>
            </a: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Metodología</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Resultados y Discusión</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u="sng" dirty="0">
                <a:solidFill>
                  <a:srgbClr val="C00000"/>
                </a:solidFill>
                <a:latin typeface="Arial" panose="020B0604020202020204" pitchFamily="34" charset="0"/>
              </a:rPr>
              <a:t>Conclusiones</a:t>
            </a:r>
          </a:p>
        </p:txBody>
      </p:sp>
      <p:sp>
        <p:nvSpPr>
          <p:cNvPr id="10" name="Rectángulo 14"/>
          <p:cNvSpPr/>
          <p:nvPr/>
        </p:nvSpPr>
        <p:spPr>
          <a:xfrm>
            <a:off x="1956575" y="1260385"/>
            <a:ext cx="9678377" cy="5170646"/>
          </a:xfrm>
          <a:prstGeom prst="rect">
            <a:avLst/>
          </a:prstGeom>
        </p:spPr>
        <p:txBody>
          <a:bodyPr wrap="square">
            <a:spAutoFit/>
          </a:bodyPr>
          <a:lstStyle/>
          <a:p>
            <a:pPr algn="just">
              <a:lnSpc>
                <a:spcPct val="150000"/>
              </a:lnSpc>
            </a:pPr>
            <a:r>
              <a:rPr lang="es-ES" sz="2000" b="1" dirty="0" smtClean="0">
                <a:latin typeface="Times New Roman" panose="02020603050405020304" pitchFamily="18" charset="0"/>
                <a:cs typeface="Times New Roman" panose="02020603050405020304" pitchFamily="18" charset="0"/>
              </a:rPr>
              <a:t>Conclusiones</a:t>
            </a:r>
          </a:p>
          <a:p>
            <a:pPr marL="342900" lvl="0" indent="-342900">
              <a:lnSpc>
                <a:spcPct val="150000"/>
              </a:lnSpc>
              <a:buFont typeface="Arial" panose="020B0604020202020204" pitchFamily="34" charset="0"/>
              <a:buChar char="•"/>
            </a:pPr>
            <a:r>
              <a:rPr lang="es-ES_tradnl" sz="2000" dirty="0">
                <a:latin typeface="Times New Roman" panose="02020603050405020304" pitchFamily="18" charset="0"/>
                <a:cs typeface="Times New Roman" panose="02020603050405020304" pitchFamily="18" charset="0"/>
              </a:rPr>
              <a:t>De acuerdo a los datos acerca del entorno familiar y social </a:t>
            </a:r>
            <a:r>
              <a:rPr lang="es-ES_tradnl" sz="2000" dirty="0" smtClean="0">
                <a:latin typeface="Times New Roman" panose="02020603050405020304" pitchFamily="18" charset="0"/>
                <a:cs typeface="Times New Roman" panose="02020603050405020304" pitchFamily="18" charset="0"/>
              </a:rPr>
              <a:t>se determina </a:t>
            </a:r>
            <a:r>
              <a:rPr lang="es-ES_tradnl" sz="2000" dirty="0">
                <a:latin typeface="Times New Roman" panose="02020603050405020304" pitchFamily="18" charset="0"/>
                <a:cs typeface="Times New Roman" panose="02020603050405020304" pitchFamily="18" charset="0"/>
              </a:rPr>
              <a:t>que </a:t>
            </a:r>
            <a:r>
              <a:rPr lang="es-ES_tradnl" sz="2000" dirty="0" smtClean="0">
                <a:latin typeface="Times New Roman" panose="02020603050405020304" pitchFamily="18" charset="0"/>
                <a:cs typeface="Times New Roman" panose="02020603050405020304" pitchFamily="18" charset="0"/>
              </a:rPr>
              <a:t>45% </a:t>
            </a:r>
            <a:r>
              <a:rPr lang="es-ES_tradnl" sz="2000" dirty="0">
                <a:latin typeface="Times New Roman" panose="02020603050405020304" pitchFamily="18" charset="0"/>
                <a:cs typeface="Times New Roman" panose="02020603050405020304" pitchFamily="18" charset="0"/>
              </a:rPr>
              <a:t>de los pacientes que fueron marginados por presentar la epidemia de Influenza A(H1N1) presentaron también algún trastorno en su desenvolvimiento social, familiar y/o educativo, es decir que no solo afecta su entorno escolar, sino también el entorno </a:t>
            </a:r>
            <a:r>
              <a:rPr lang="es-ES_tradnl" sz="2000" dirty="0" smtClean="0">
                <a:latin typeface="Times New Roman" panose="02020603050405020304" pitchFamily="18" charset="0"/>
                <a:cs typeface="Times New Roman" panose="02020603050405020304" pitchFamily="18" charset="0"/>
              </a:rPr>
              <a:t>familiar.</a:t>
            </a:r>
          </a:p>
          <a:p>
            <a:pPr marL="342900" indent="-342900">
              <a:lnSpc>
                <a:spcPct val="150000"/>
              </a:lnSpc>
              <a:buFont typeface="Arial" panose="020B0604020202020204" pitchFamily="34" charset="0"/>
              <a:buChar char="•"/>
            </a:pPr>
            <a:r>
              <a:rPr lang="es-ES_tradnl" sz="2000" dirty="0">
                <a:latin typeface="Times New Roman" panose="02020603050405020304" pitchFamily="18" charset="0"/>
                <a:cs typeface="Times New Roman" panose="02020603050405020304" pitchFamily="18" charset="0"/>
              </a:rPr>
              <a:t>El Ministerio de Salud Pública y el Ministerio de Educación elaboraron material didáctico que fue entregado a los organismos gubernamentales para ser distribuidos y socializados con las personas que se encuentran en unidades educativas, centros de salud y espacios públicos. El problema radica en que a pesar de existir el material didáctico y adecuado para informar no existe un control que evidencie cual es el proceso de capacitación o socialización de dicho material. </a:t>
            </a:r>
            <a:r>
              <a:rPr lang="es-ES" sz="2000" b="1" dirty="0" smtClean="0">
                <a:latin typeface="Times New Roman" panose="02020603050405020304" pitchFamily="18" charset="0"/>
                <a:cs typeface="Times New Roman" panose="02020603050405020304" pitchFamily="18" charset="0"/>
              </a:rPr>
              <a:t> </a:t>
            </a:r>
            <a:endParaRPr lang="es-ES" sz="2000" dirty="0">
              <a:latin typeface="Times New Roman" panose="02020603050405020304" pitchFamily="18" charset="0"/>
              <a:cs typeface="Times New Roman" panose="02020603050405020304" pitchFamily="18" charset="0"/>
            </a:endParaRPr>
          </a:p>
        </p:txBody>
      </p:sp>
      <p:sp>
        <p:nvSpPr>
          <p:cNvPr id="7" name="1 Título"/>
          <p:cNvSpPr txBox="1">
            <a:spLocks/>
          </p:cNvSpPr>
          <p:nvPr/>
        </p:nvSpPr>
        <p:spPr>
          <a:xfrm>
            <a:off x="2356340" y="409575"/>
            <a:ext cx="4337538" cy="654050"/>
          </a:xfrm>
          <a:prstGeom prst="rect">
            <a:avLst/>
          </a:prstGeom>
          <a:noFill/>
        </p:spPr>
        <p:txBody>
          <a:bodyPr/>
          <a:lstStyle/>
          <a:p>
            <a:pPr marL="514350" indent="-514350" eaLnBrk="1" fontAlgn="auto" hangingPunct="1">
              <a:spcAft>
                <a:spcPts val="0"/>
              </a:spcAft>
              <a:defRPr/>
            </a:pPr>
            <a:r>
              <a:rPr lang="es-PE" sz="4000" b="1" dirty="0" smtClean="0">
                <a:solidFill>
                  <a:srgbClr val="C00000"/>
                </a:solidFill>
                <a:latin typeface="Times New Roman" panose="02020603050405020304" pitchFamily="18" charset="0"/>
                <a:ea typeface="+mj-ea"/>
                <a:cs typeface="Times New Roman" panose="02020603050405020304" pitchFamily="18" charset="0"/>
              </a:rPr>
              <a:t>CONCLUSIONES</a:t>
            </a:r>
            <a:endParaRPr lang="es-PE" sz="4000" b="1" dirty="0">
              <a:solidFill>
                <a:srgbClr val="C00000"/>
              </a:solidFill>
              <a:latin typeface="Times New Roman" panose="02020603050405020304" pitchFamily="18" charset="0"/>
              <a:ea typeface="+mj-ea"/>
              <a:cs typeface="Times New Roman" panose="02020603050405020304" pitchFamily="18" charset="0"/>
            </a:endParaRPr>
          </a:p>
        </p:txBody>
      </p:sp>
      <p:pic>
        <p:nvPicPr>
          <p:cNvPr id="8"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63" y="247511"/>
            <a:ext cx="1219200" cy="101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8781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5 CuadroTexto"/>
          <p:cNvSpPr txBox="1">
            <a:spLocks noChangeArrowheads="1"/>
          </p:cNvSpPr>
          <p:nvPr/>
        </p:nvSpPr>
        <p:spPr bwMode="auto">
          <a:xfrm>
            <a:off x="247650" y="2760663"/>
            <a:ext cx="18954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s-PE" altLang="es-PE" sz="1100" dirty="0">
                <a:solidFill>
                  <a:srgbClr val="C00000"/>
                </a:solidFill>
                <a:latin typeface="Arial" panose="020B0604020202020204" pitchFamily="34" charset="0"/>
              </a:rPr>
              <a:t>Problema de Investigación</a:t>
            </a:r>
          </a:p>
          <a:p>
            <a:pPr eaLnBrk="1" hangingPunct="1">
              <a:spcBef>
                <a:spcPct val="0"/>
              </a:spcBef>
              <a:buFontTx/>
              <a:buAutoNum type="arabicPeriod"/>
            </a:pPr>
            <a:endParaRPr lang="es-PE" altLang="es-PE" sz="1100" dirty="0">
              <a:solidFill>
                <a:srgbClr val="C00000"/>
              </a:solidFill>
              <a:latin typeface="Arial" panose="020B0604020202020204" pitchFamily="34" charset="0"/>
            </a:endParaRPr>
          </a:p>
          <a:p>
            <a:pPr eaLnBrk="1" hangingPunct="1">
              <a:spcBef>
                <a:spcPct val="0"/>
              </a:spcBef>
              <a:buFontTx/>
              <a:buAutoNum type="arabicPeriod"/>
            </a:pPr>
            <a:r>
              <a:rPr lang="es-PE" altLang="es-PE" sz="1100" dirty="0">
                <a:solidFill>
                  <a:srgbClr val="C00000"/>
                </a:solidFill>
                <a:latin typeface="Arial" panose="020B0604020202020204" pitchFamily="34" charset="0"/>
              </a:rPr>
              <a:t>Fundamentación </a:t>
            </a:r>
            <a:r>
              <a:rPr lang="es-PE" altLang="es-PE" sz="1100" dirty="0" smtClean="0">
                <a:solidFill>
                  <a:srgbClr val="C00000"/>
                </a:solidFill>
                <a:latin typeface="Arial" panose="020B0604020202020204" pitchFamily="34" charset="0"/>
              </a:rPr>
              <a:t>Teórica</a:t>
            </a:r>
          </a:p>
          <a:p>
            <a:pPr eaLnBrk="1" hangingPunct="1">
              <a:spcBef>
                <a:spcPct val="0"/>
              </a:spcBef>
              <a:buFontTx/>
              <a:buAutoNum type="arabicPeriod"/>
            </a:pPr>
            <a:endParaRPr lang="es-PE" altLang="es-PE" sz="1100" u="sng" dirty="0" smtClean="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smtClean="0">
                <a:solidFill>
                  <a:srgbClr val="C00000"/>
                </a:solidFill>
                <a:latin typeface="Arial" panose="020B0604020202020204" pitchFamily="34" charset="0"/>
              </a:rPr>
              <a:t>Hipótesis</a:t>
            </a: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Metodología</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Resultados y Discusión</a:t>
            </a:r>
          </a:p>
          <a:p>
            <a:pPr eaLnBrk="1" hangingPunct="1">
              <a:spcBef>
                <a:spcPct val="0"/>
              </a:spcBef>
              <a:buFont typeface="Calibri" panose="020F0502020204030204" pitchFamily="34" charset="0"/>
              <a:buAutoNum type="arabicPeriod"/>
            </a:pPr>
            <a:endParaRPr lang="es-PE" altLang="es-PE" sz="1100" u="sng"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u="sng" dirty="0">
                <a:solidFill>
                  <a:srgbClr val="C00000"/>
                </a:solidFill>
                <a:latin typeface="Arial" panose="020B0604020202020204" pitchFamily="34" charset="0"/>
              </a:rPr>
              <a:t>Conclusiones</a:t>
            </a:r>
          </a:p>
        </p:txBody>
      </p:sp>
      <p:sp>
        <p:nvSpPr>
          <p:cNvPr id="10" name="Rectángulo 14"/>
          <p:cNvSpPr/>
          <p:nvPr/>
        </p:nvSpPr>
        <p:spPr>
          <a:xfrm>
            <a:off x="2129997" y="1404411"/>
            <a:ext cx="9552252" cy="5170646"/>
          </a:xfrm>
          <a:prstGeom prst="rect">
            <a:avLst/>
          </a:prstGeom>
        </p:spPr>
        <p:txBody>
          <a:bodyPr wrap="square">
            <a:spAutoFit/>
          </a:bodyPr>
          <a:lstStyle/>
          <a:p>
            <a:pPr algn="just">
              <a:lnSpc>
                <a:spcPct val="150000"/>
              </a:lnSpc>
            </a:pPr>
            <a:r>
              <a:rPr lang="es-ES" sz="2000" b="1" dirty="0" smtClean="0">
                <a:latin typeface="Times New Roman" panose="02020603050405020304" pitchFamily="18" charset="0"/>
                <a:cs typeface="Times New Roman" panose="02020603050405020304" pitchFamily="18" charset="0"/>
              </a:rPr>
              <a:t>Conclusiones</a:t>
            </a:r>
          </a:p>
          <a:p>
            <a:pPr marL="342900" lvl="0" indent="-342900" algn="just">
              <a:lnSpc>
                <a:spcPct val="150000"/>
              </a:lnSpc>
              <a:buFont typeface="Arial" panose="020B0604020202020204" pitchFamily="34" charset="0"/>
              <a:buChar char="•"/>
            </a:pPr>
            <a:r>
              <a:rPr lang="es-ES_tradnl" sz="2000" dirty="0">
                <a:latin typeface="Times New Roman" panose="02020603050405020304" pitchFamily="18" charset="0"/>
                <a:cs typeface="Times New Roman" panose="02020603050405020304" pitchFamily="18" charset="0"/>
              </a:rPr>
              <a:t>Falta de programas continuos que ayuden a todos los niños con orientación en caso de enfermar con la epidemia de Influenza A(H1N1), ya que el </a:t>
            </a:r>
            <a:r>
              <a:rPr lang="es-ES_tradnl" sz="2000" dirty="0" smtClean="0">
                <a:latin typeface="Times New Roman" panose="02020603050405020304" pitchFamily="18" charset="0"/>
                <a:cs typeface="Times New Roman" panose="02020603050405020304" pitchFamily="18" charset="0"/>
              </a:rPr>
              <a:t>bullying </a:t>
            </a:r>
            <a:r>
              <a:rPr lang="es-ES_tradnl" sz="2000" dirty="0">
                <a:latin typeface="Times New Roman" panose="02020603050405020304" pitchFamily="18" charset="0"/>
                <a:cs typeface="Times New Roman" panose="02020603050405020304" pitchFamily="18" charset="0"/>
              </a:rPr>
              <a:t>se encuentra presente en las diferentes unidades educativas. Se produce un ambiente hostil donde marginan a las personas y ocasionan temor por ir a la escuela o salir a la calle</a:t>
            </a:r>
            <a:r>
              <a:rPr lang="es-ES_tradnl" sz="2000" dirty="0" smtClean="0">
                <a:latin typeface="Times New Roman" panose="02020603050405020304" pitchFamily="18" charset="0"/>
                <a:cs typeface="Times New Roman" panose="02020603050405020304" pitchFamily="18" charset="0"/>
              </a:rPr>
              <a:t>.</a:t>
            </a:r>
          </a:p>
          <a:p>
            <a:pPr marL="342900" indent="-342900" algn="just">
              <a:lnSpc>
                <a:spcPct val="150000"/>
              </a:lnSpc>
              <a:buFont typeface="Arial" panose="020B0604020202020204" pitchFamily="34" charset="0"/>
              <a:buChar char="•"/>
            </a:pPr>
            <a:r>
              <a:rPr lang="es-ES_tradnl" sz="2000" dirty="0">
                <a:latin typeface="Times New Roman" panose="02020603050405020304" pitchFamily="18" charset="0"/>
                <a:cs typeface="Times New Roman" panose="02020603050405020304" pitchFamily="18" charset="0"/>
              </a:rPr>
              <a:t>Las unidades educativas tienen planes de acción que ayudan a resguardar la salud de los estudiantes, en muchos de los casos las unidades educativas no informan de manera oportuna a los padres de familia o representantes de los alumnos cuales son los procedimientos a seguir en caso de presentarse una emergencia de tipo viral.</a:t>
            </a:r>
            <a:endParaRPr lang="es-ES" sz="2000" dirty="0">
              <a:latin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pPr>
            <a:endParaRPr lang="es-ES" sz="2000" dirty="0" smtClean="0">
              <a:latin typeface="Times New Roman" panose="02020603050405020304" pitchFamily="18" charset="0"/>
              <a:cs typeface="Times New Roman" panose="02020603050405020304" pitchFamily="18" charset="0"/>
            </a:endParaRPr>
          </a:p>
          <a:p>
            <a:pPr algn="just">
              <a:lnSpc>
                <a:spcPct val="150000"/>
              </a:lnSpc>
            </a:pPr>
            <a:r>
              <a:rPr lang="es-ES" sz="2000" b="1" dirty="0" smtClean="0">
                <a:latin typeface="Times New Roman" panose="02020603050405020304" pitchFamily="18" charset="0"/>
                <a:cs typeface="Times New Roman" panose="02020603050405020304" pitchFamily="18" charset="0"/>
              </a:rPr>
              <a:t> </a:t>
            </a:r>
            <a:endParaRPr lang="es-ES" sz="2000" dirty="0">
              <a:latin typeface="Times New Roman" panose="02020603050405020304" pitchFamily="18" charset="0"/>
              <a:cs typeface="Times New Roman" panose="02020603050405020304" pitchFamily="18" charset="0"/>
            </a:endParaRPr>
          </a:p>
        </p:txBody>
      </p:sp>
      <p:sp>
        <p:nvSpPr>
          <p:cNvPr id="8" name="1 Título"/>
          <p:cNvSpPr txBox="1">
            <a:spLocks/>
          </p:cNvSpPr>
          <p:nvPr/>
        </p:nvSpPr>
        <p:spPr>
          <a:xfrm>
            <a:off x="2356340" y="409575"/>
            <a:ext cx="4337538" cy="654050"/>
          </a:xfrm>
          <a:prstGeom prst="rect">
            <a:avLst/>
          </a:prstGeom>
          <a:noFill/>
        </p:spPr>
        <p:txBody>
          <a:bodyPr/>
          <a:lstStyle/>
          <a:p>
            <a:pPr marL="514350" indent="-514350" eaLnBrk="1" fontAlgn="auto" hangingPunct="1">
              <a:spcAft>
                <a:spcPts val="0"/>
              </a:spcAft>
              <a:defRPr/>
            </a:pPr>
            <a:r>
              <a:rPr lang="es-PE" sz="4000" b="1" dirty="0" smtClean="0">
                <a:solidFill>
                  <a:srgbClr val="C00000"/>
                </a:solidFill>
                <a:latin typeface="Times New Roman" panose="02020603050405020304" pitchFamily="18" charset="0"/>
                <a:ea typeface="+mj-ea"/>
                <a:cs typeface="Times New Roman" panose="02020603050405020304" pitchFamily="18" charset="0"/>
              </a:rPr>
              <a:t>CONCLUSIONES</a:t>
            </a:r>
            <a:endParaRPr lang="es-PE" sz="4000" b="1" dirty="0">
              <a:solidFill>
                <a:srgbClr val="C00000"/>
              </a:solidFill>
              <a:latin typeface="Times New Roman" panose="02020603050405020304" pitchFamily="18" charset="0"/>
              <a:ea typeface="+mj-ea"/>
              <a:cs typeface="Times New Roman" panose="02020603050405020304" pitchFamily="18" charset="0"/>
            </a:endParaRPr>
          </a:p>
        </p:txBody>
      </p:sp>
      <p:pic>
        <p:nvPicPr>
          <p:cNvPr id="9"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63" y="247511"/>
            <a:ext cx="1219200" cy="101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4892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5 CuadroTexto"/>
          <p:cNvSpPr txBox="1">
            <a:spLocks noChangeArrowheads="1"/>
          </p:cNvSpPr>
          <p:nvPr/>
        </p:nvSpPr>
        <p:spPr bwMode="auto">
          <a:xfrm>
            <a:off x="247650" y="2760663"/>
            <a:ext cx="18954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s-PE" altLang="es-PE" sz="1100" dirty="0">
                <a:solidFill>
                  <a:srgbClr val="C00000"/>
                </a:solidFill>
                <a:latin typeface="Arial" panose="020B0604020202020204" pitchFamily="34" charset="0"/>
              </a:rPr>
              <a:t>Problema de Investigación</a:t>
            </a:r>
          </a:p>
          <a:p>
            <a:pPr eaLnBrk="1" hangingPunct="1">
              <a:spcBef>
                <a:spcPct val="0"/>
              </a:spcBef>
              <a:buFontTx/>
              <a:buAutoNum type="arabicPeriod"/>
            </a:pPr>
            <a:endParaRPr lang="es-PE" altLang="es-PE" sz="1100" dirty="0">
              <a:solidFill>
                <a:srgbClr val="C00000"/>
              </a:solidFill>
              <a:latin typeface="Arial" panose="020B0604020202020204" pitchFamily="34" charset="0"/>
            </a:endParaRPr>
          </a:p>
          <a:p>
            <a:pPr eaLnBrk="1" hangingPunct="1">
              <a:spcBef>
                <a:spcPct val="0"/>
              </a:spcBef>
              <a:buFontTx/>
              <a:buAutoNum type="arabicPeriod"/>
            </a:pPr>
            <a:r>
              <a:rPr lang="es-PE" altLang="es-PE" sz="1100" dirty="0">
                <a:solidFill>
                  <a:srgbClr val="C00000"/>
                </a:solidFill>
                <a:latin typeface="Arial" panose="020B0604020202020204" pitchFamily="34" charset="0"/>
              </a:rPr>
              <a:t>Fundamentación </a:t>
            </a:r>
            <a:r>
              <a:rPr lang="es-PE" altLang="es-PE" sz="1100" dirty="0" smtClean="0">
                <a:solidFill>
                  <a:srgbClr val="C00000"/>
                </a:solidFill>
                <a:latin typeface="Arial" panose="020B0604020202020204" pitchFamily="34" charset="0"/>
              </a:rPr>
              <a:t>Teórica</a:t>
            </a:r>
          </a:p>
          <a:p>
            <a:pPr eaLnBrk="1" hangingPunct="1">
              <a:spcBef>
                <a:spcPct val="0"/>
              </a:spcBef>
              <a:buFontTx/>
              <a:buAutoNum type="arabicPeriod"/>
            </a:pPr>
            <a:endParaRPr lang="es-PE" altLang="es-PE" sz="1100" u="sng" dirty="0" smtClean="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smtClean="0">
                <a:solidFill>
                  <a:srgbClr val="C00000"/>
                </a:solidFill>
                <a:latin typeface="Arial" panose="020B0604020202020204" pitchFamily="34" charset="0"/>
              </a:rPr>
              <a:t>Hipótesis</a:t>
            </a: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Metodología</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Resultados y Discusión</a:t>
            </a:r>
          </a:p>
          <a:p>
            <a:pPr eaLnBrk="1" hangingPunct="1">
              <a:spcBef>
                <a:spcPct val="0"/>
              </a:spcBef>
              <a:buFont typeface="Calibri" panose="020F0502020204030204" pitchFamily="34" charset="0"/>
              <a:buAutoNum type="arabicPeriod"/>
            </a:pPr>
            <a:endParaRPr lang="es-PE" altLang="es-PE" sz="1100" u="sng"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u="sng" dirty="0">
                <a:solidFill>
                  <a:srgbClr val="C00000"/>
                </a:solidFill>
                <a:latin typeface="Arial" panose="020B0604020202020204" pitchFamily="34" charset="0"/>
              </a:rPr>
              <a:t>Conclusiones</a:t>
            </a:r>
          </a:p>
        </p:txBody>
      </p:sp>
      <p:sp>
        <p:nvSpPr>
          <p:cNvPr id="10" name="Rectángulo 14"/>
          <p:cNvSpPr/>
          <p:nvPr/>
        </p:nvSpPr>
        <p:spPr>
          <a:xfrm>
            <a:off x="2129997" y="1404411"/>
            <a:ext cx="9552252" cy="4247317"/>
          </a:xfrm>
          <a:prstGeom prst="rect">
            <a:avLst/>
          </a:prstGeom>
        </p:spPr>
        <p:txBody>
          <a:bodyPr wrap="square">
            <a:spAutoFit/>
          </a:bodyPr>
          <a:lstStyle/>
          <a:p>
            <a:pPr algn="just">
              <a:lnSpc>
                <a:spcPct val="150000"/>
              </a:lnSpc>
            </a:pPr>
            <a:r>
              <a:rPr lang="es-ES" sz="2000" b="1" dirty="0" smtClean="0">
                <a:latin typeface="Times New Roman" panose="02020603050405020304" pitchFamily="18" charset="0"/>
                <a:cs typeface="Times New Roman" panose="02020603050405020304" pitchFamily="18" charset="0"/>
              </a:rPr>
              <a:t>Recomendaciones:</a:t>
            </a:r>
          </a:p>
          <a:p>
            <a:pPr marL="342900" lvl="0" indent="-342900" algn="just">
              <a:lnSpc>
                <a:spcPct val="150000"/>
              </a:lnSpc>
              <a:buFont typeface="Arial" panose="020B0604020202020204" pitchFamily="34" charset="0"/>
              <a:buChar char="•"/>
            </a:pPr>
            <a:r>
              <a:rPr lang="es-ES_tradnl" sz="2000" dirty="0" smtClean="0">
                <a:latin typeface="Times New Roman" panose="02020603050405020304" pitchFamily="18" charset="0"/>
                <a:cs typeface="Times New Roman" panose="02020603050405020304" pitchFamily="18" charset="0"/>
              </a:rPr>
              <a:t>Se recomienda analizar e implementar la propuesta del Plan de Marketing Social que se plantea en este estudio.</a:t>
            </a:r>
          </a:p>
          <a:p>
            <a:pPr marL="342900" lvl="0" indent="-342900" algn="just">
              <a:lnSpc>
                <a:spcPct val="150000"/>
              </a:lnSpc>
              <a:buFont typeface="Arial" panose="020B0604020202020204" pitchFamily="34" charset="0"/>
              <a:buChar char="•"/>
            </a:pPr>
            <a:r>
              <a:rPr lang="es-ES_tradnl" sz="2000" dirty="0" smtClean="0">
                <a:latin typeface="Times New Roman" panose="02020603050405020304" pitchFamily="18" charset="0"/>
                <a:cs typeface="Times New Roman" panose="02020603050405020304" pitchFamily="18" charset="0"/>
              </a:rPr>
              <a:t>Se requiere una asesoría externa o comisión especial dirigida a los Ministerios de Educación y Ministerio de Salud para coordinar acciones con miras a dar seguimiento a las campañas de Marketing Social en general.</a:t>
            </a:r>
          </a:p>
          <a:p>
            <a:pPr marL="342900" lvl="0" indent="-342900" algn="just">
              <a:lnSpc>
                <a:spcPct val="150000"/>
              </a:lnSpc>
              <a:buFont typeface="Arial" panose="020B0604020202020204" pitchFamily="34" charset="0"/>
              <a:buChar char="•"/>
            </a:pPr>
            <a:r>
              <a:rPr lang="es-ES_tradnl" sz="2000" dirty="0" smtClean="0">
                <a:latin typeface="Times New Roman" panose="02020603050405020304" pitchFamily="18" charset="0"/>
                <a:cs typeface="Times New Roman" panose="02020603050405020304" pitchFamily="18" charset="0"/>
              </a:rPr>
              <a:t>Es necesario administrar eficientemente un presupuesto para la implementación de las campañas de marketing y seguimiento.</a:t>
            </a:r>
            <a:endParaRPr lang="es-ES" sz="2000" dirty="0" smtClean="0">
              <a:latin typeface="Times New Roman" panose="02020603050405020304" pitchFamily="18" charset="0"/>
              <a:cs typeface="Times New Roman" panose="02020603050405020304" pitchFamily="18" charset="0"/>
            </a:endParaRPr>
          </a:p>
          <a:p>
            <a:pPr algn="just">
              <a:lnSpc>
                <a:spcPct val="150000"/>
              </a:lnSpc>
            </a:pPr>
            <a:r>
              <a:rPr lang="es-ES" sz="2000" b="1" dirty="0" smtClean="0">
                <a:latin typeface="Times New Roman" panose="02020603050405020304" pitchFamily="18" charset="0"/>
                <a:cs typeface="Times New Roman" panose="02020603050405020304" pitchFamily="18" charset="0"/>
              </a:rPr>
              <a:t> </a:t>
            </a:r>
            <a:endParaRPr lang="es-ES" sz="2000" dirty="0">
              <a:latin typeface="Times New Roman" panose="02020603050405020304" pitchFamily="18" charset="0"/>
              <a:cs typeface="Times New Roman" panose="02020603050405020304" pitchFamily="18" charset="0"/>
            </a:endParaRPr>
          </a:p>
        </p:txBody>
      </p:sp>
      <p:sp>
        <p:nvSpPr>
          <p:cNvPr id="8" name="1 Título"/>
          <p:cNvSpPr txBox="1">
            <a:spLocks/>
          </p:cNvSpPr>
          <p:nvPr/>
        </p:nvSpPr>
        <p:spPr>
          <a:xfrm>
            <a:off x="2356340" y="409575"/>
            <a:ext cx="7102970" cy="654050"/>
          </a:xfrm>
          <a:prstGeom prst="rect">
            <a:avLst/>
          </a:prstGeom>
          <a:noFill/>
        </p:spPr>
        <p:txBody>
          <a:bodyPr/>
          <a:lstStyle/>
          <a:p>
            <a:pPr marL="514350" indent="-514350" eaLnBrk="1" fontAlgn="auto" hangingPunct="1">
              <a:spcAft>
                <a:spcPts val="0"/>
              </a:spcAft>
              <a:defRPr/>
            </a:pPr>
            <a:r>
              <a:rPr lang="es-PE" sz="4000" b="1" dirty="0" smtClean="0">
                <a:solidFill>
                  <a:srgbClr val="C00000"/>
                </a:solidFill>
                <a:latin typeface="Times New Roman" panose="02020603050405020304" pitchFamily="18" charset="0"/>
                <a:ea typeface="+mj-ea"/>
                <a:cs typeface="Times New Roman" panose="02020603050405020304" pitchFamily="18" charset="0"/>
              </a:rPr>
              <a:t>RECOMENDACIONES</a:t>
            </a:r>
            <a:endParaRPr lang="es-PE" sz="4000" b="1" dirty="0">
              <a:solidFill>
                <a:srgbClr val="C00000"/>
              </a:solidFill>
              <a:latin typeface="Times New Roman" panose="02020603050405020304" pitchFamily="18" charset="0"/>
              <a:ea typeface="+mj-ea"/>
              <a:cs typeface="Times New Roman" panose="02020603050405020304" pitchFamily="18" charset="0"/>
            </a:endParaRPr>
          </a:p>
        </p:txBody>
      </p:sp>
      <p:pic>
        <p:nvPicPr>
          <p:cNvPr id="9"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63" y="247511"/>
            <a:ext cx="1219200" cy="101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860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5 CuadroTexto"/>
          <p:cNvSpPr txBox="1">
            <a:spLocks noChangeArrowheads="1"/>
          </p:cNvSpPr>
          <p:nvPr/>
        </p:nvSpPr>
        <p:spPr bwMode="auto">
          <a:xfrm>
            <a:off x="247650" y="2760663"/>
            <a:ext cx="1882346"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s-PE" altLang="es-PE" sz="1100" u="sng" dirty="0">
                <a:solidFill>
                  <a:srgbClr val="C00000"/>
                </a:solidFill>
                <a:latin typeface="Arial" panose="020B0604020202020204" pitchFamily="34" charset="0"/>
              </a:rPr>
              <a:t>Problema de </a:t>
            </a:r>
            <a:r>
              <a:rPr lang="es-PE" altLang="es-PE" sz="1100" u="sng" dirty="0" smtClean="0">
                <a:solidFill>
                  <a:srgbClr val="C00000"/>
                </a:solidFill>
                <a:latin typeface="Arial" panose="020B0604020202020204" pitchFamily="34" charset="0"/>
              </a:rPr>
              <a:t>Investigación</a:t>
            </a:r>
          </a:p>
          <a:p>
            <a:pPr eaLnBrk="1" hangingPunct="1">
              <a:spcBef>
                <a:spcPct val="0"/>
              </a:spcBef>
              <a:buFontTx/>
              <a:buAutoNum type="arabicPeriod"/>
            </a:pPr>
            <a:endParaRPr lang="es-PE" altLang="es-PE" sz="1100" u="sng" dirty="0" smtClean="0">
              <a:solidFill>
                <a:srgbClr val="C00000"/>
              </a:solidFill>
              <a:latin typeface="Arial" panose="020B0604020202020204" pitchFamily="34" charset="0"/>
            </a:endParaRPr>
          </a:p>
          <a:p>
            <a:pPr lvl="1">
              <a:spcBef>
                <a:spcPct val="0"/>
              </a:spcBef>
              <a:buFontTx/>
              <a:buAutoNum type="arabicPeriod"/>
            </a:pPr>
            <a:r>
              <a:rPr lang="es-PE" altLang="es-PE" sz="700" u="sng" dirty="0" smtClean="0">
                <a:solidFill>
                  <a:srgbClr val="C00000"/>
                </a:solidFill>
                <a:latin typeface="Arial" panose="020B0604020202020204" pitchFamily="34" charset="0"/>
              </a:rPr>
              <a:t>Delimitación</a:t>
            </a:r>
          </a:p>
          <a:p>
            <a:pPr lvl="1">
              <a:spcBef>
                <a:spcPct val="0"/>
              </a:spcBef>
              <a:buFontTx/>
              <a:buAutoNum type="arabicPeriod"/>
            </a:pPr>
            <a:r>
              <a:rPr lang="es-PE" altLang="es-PE" sz="700" u="sng" dirty="0" smtClean="0">
                <a:solidFill>
                  <a:srgbClr val="C00000"/>
                </a:solidFill>
                <a:latin typeface="Arial" panose="020B0604020202020204" pitchFamily="34" charset="0"/>
              </a:rPr>
              <a:t>Línea de investigación</a:t>
            </a:r>
          </a:p>
          <a:p>
            <a:pPr lvl="1">
              <a:spcBef>
                <a:spcPct val="0"/>
              </a:spcBef>
              <a:buFontTx/>
              <a:buAutoNum type="arabicPeriod"/>
            </a:pPr>
            <a:r>
              <a:rPr lang="es-PE" altLang="es-PE" sz="700" u="sng" dirty="0" smtClean="0">
                <a:solidFill>
                  <a:srgbClr val="C00000"/>
                </a:solidFill>
                <a:latin typeface="Arial" panose="020B0604020202020204" pitchFamily="34" charset="0"/>
              </a:rPr>
              <a:t>Justificación</a:t>
            </a:r>
          </a:p>
          <a:p>
            <a:pPr lvl="1">
              <a:spcBef>
                <a:spcPct val="0"/>
              </a:spcBef>
              <a:buFontTx/>
              <a:buAutoNum type="arabicPeriod"/>
            </a:pPr>
            <a:r>
              <a:rPr lang="es-PE" altLang="es-PE" sz="700" u="sng" dirty="0" smtClean="0">
                <a:solidFill>
                  <a:srgbClr val="C00000"/>
                </a:solidFill>
                <a:latin typeface="Arial" panose="020B0604020202020204" pitchFamily="34" charset="0"/>
              </a:rPr>
              <a:t>Objetivos</a:t>
            </a:r>
            <a:endParaRPr lang="es-PE" altLang="es-PE" sz="700" u="sng" dirty="0">
              <a:solidFill>
                <a:srgbClr val="C00000"/>
              </a:solidFill>
              <a:latin typeface="Arial" panose="020B0604020202020204" pitchFamily="34" charset="0"/>
            </a:endParaRPr>
          </a:p>
          <a:p>
            <a:pPr eaLnBrk="1" hangingPunct="1">
              <a:spcBef>
                <a:spcPct val="0"/>
              </a:spcBef>
              <a:buFontTx/>
              <a:buAutoNum type="arabicPeriod"/>
            </a:pPr>
            <a:endParaRPr lang="es-PE" altLang="es-PE" sz="1100" dirty="0">
              <a:solidFill>
                <a:srgbClr val="C00000"/>
              </a:solidFill>
              <a:latin typeface="Arial" panose="020B0604020202020204" pitchFamily="34" charset="0"/>
            </a:endParaRPr>
          </a:p>
          <a:p>
            <a:pPr eaLnBrk="1" hangingPunct="1">
              <a:spcBef>
                <a:spcPct val="0"/>
              </a:spcBef>
              <a:buFontTx/>
              <a:buAutoNum type="arabicPeriod"/>
            </a:pPr>
            <a:r>
              <a:rPr lang="es-PE" altLang="es-PE" sz="1100" dirty="0">
                <a:solidFill>
                  <a:srgbClr val="C00000"/>
                </a:solidFill>
                <a:latin typeface="Arial" panose="020B0604020202020204" pitchFamily="34" charset="0"/>
              </a:rPr>
              <a:t>Fundamentación Teórica</a:t>
            </a:r>
          </a:p>
          <a:p>
            <a:pPr eaLnBrk="1" hangingPunct="1">
              <a:spcBef>
                <a:spcPct val="0"/>
              </a:spcBef>
              <a:buFontTx/>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Hipótesis </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Metodología</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Resultados y Discusión</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Conclusiones</a:t>
            </a:r>
          </a:p>
        </p:txBody>
      </p:sp>
      <p:sp>
        <p:nvSpPr>
          <p:cNvPr id="3" name="1 Título"/>
          <p:cNvSpPr txBox="1">
            <a:spLocks/>
          </p:cNvSpPr>
          <p:nvPr/>
        </p:nvSpPr>
        <p:spPr>
          <a:xfrm>
            <a:off x="2247900" y="409575"/>
            <a:ext cx="8229600" cy="654050"/>
          </a:xfrm>
          <a:prstGeom prst="rect">
            <a:avLst/>
          </a:prstGeom>
          <a:noFill/>
        </p:spPr>
        <p:txBody>
          <a:bodyPr/>
          <a:lstStyle/>
          <a:p>
            <a:pPr marL="514350" indent="-514350" algn="ctr" eaLnBrk="1" fontAlgn="auto" hangingPunct="1">
              <a:spcAft>
                <a:spcPts val="0"/>
              </a:spcAft>
              <a:defRPr/>
            </a:pPr>
            <a:r>
              <a:rPr lang="es-PE" sz="4000" b="1" dirty="0" smtClean="0">
                <a:solidFill>
                  <a:srgbClr val="C00000"/>
                </a:solidFill>
                <a:latin typeface="Times New Roman" panose="02020603050405020304" pitchFamily="18" charset="0"/>
                <a:ea typeface="+mj-ea"/>
                <a:cs typeface="Times New Roman" panose="02020603050405020304" pitchFamily="18" charset="0"/>
              </a:rPr>
              <a:t>PROBLEMA DE INVESTIGACIÓN</a:t>
            </a:r>
            <a:endParaRPr lang="es-PE" sz="4000" b="1" dirty="0">
              <a:solidFill>
                <a:srgbClr val="C00000"/>
              </a:solidFill>
              <a:latin typeface="Times New Roman" panose="02020603050405020304" pitchFamily="18" charset="0"/>
              <a:ea typeface="+mj-ea"/>
              <a:cs typeface="Times New Roman" panose="02020603050405020304" pitchFamily="18" charset="0"/>
            </a:endParaRPr>
          </a:p>
        </p:txBody>
      </p:sp>
      <p:sp>
        <p:nvSpPr>
          <p:cNvPr id="4" name="Rectángulo 14"/>
          <p:cNvSpPr/>
          <p:nvPr/>
        </p:nvSpPr>
        <p:spPr>
          <a:xfrm>
            <a:off x="2129996" y="1404411"/>
            <a:ext cx="9020225" cy="4247317"/>
          </a:xfrm>
          <a:prstGeom prst="rect">
            <a:avLst/>
          </a:prstGeom>
        </p:spPr>
        <p:txBody>
          <a:bodyPr wrap="square">
            <a:spAutoFit/>
          </a:bodyPr>
          <a:lstStyle/>
          <a:p>
            <a:pPr>
              <a:lnSpc>
                <a:spcPct val="150000"/>
              </a:lnSpc>
            </a:pPr>
            <a:r>
              <a:rPr lang="es-ES_tradnl" sz="2000" b="1" dirty="0" smtClean="0">
                <a:latin typeface="Times New Roman" panose="02020603050405020304" pitchFamily="18" charset="0"/>
                <a:cs typeface="Times New Roman" panose="02020603050405020304" pitchFamily="18" charset="0"/>
              </a:rPr>
              <a:t>Delimitación de la investigación</a:t>
            </a:r>
          </a:p>
          <a:p>
            <a:pPr marL="342900" indent="-342900" algn="just">
              <a:lnSpc>
                <a:spcPct val="150000"/>
              </a:lnSpc>
              <a:buFont typeface="Arial" panose="020B0604020202020204" pitchFamily="34" charset="0"/>
              <a:buChar char="•"/>
            </a:pPr>
            <a:r>
              <a:rPr lang="es-ES_tradnl" sz="2000" dirty="0" smtClean="0">
                <a:latin typeface="Times New Roman" panose="02020603050405020304" pitchFamily="18" charset="0"/>
                <a:cs typeface="Times New Roman" panose="02020603050405020304" pitchFamily="18" charset="0"/>
              </a:rPr>
              <a:t>Análisis </a:t>
            </a:r>
            <a:r>
              <a:rPr lang="es-ES_tradnl" sz="2000" dirty="0">
                <a:latin typeface="Times New Roman" panose="02020603050405020304" pitchFamily="18" charset="0"/>
                <a:cs typeface="Times New Roman" panose="02020603050405020304" pitchFamily="18" charset="0"/>
              </a:rPr>
              <a:t>del impacto psicosocial de la epidemia de Influenza A(H1N1) en los estudiantes contagiados de Educación General Básica de las Unidades Educativas </a:t>
            </a:r>
            <a:r>
              <a:rPr lang="es-ES_tradnl" sz="2000" dirty="0" smtClean="0">
                <a:latin typeface="Times New Roman" panose="02020603050405020304" pitchFamily="18" charset="0"/>
                <a:cs typeface="Times New Roman" panose="02020603050405020304" pitchFamily="18" charset="0"/>
              </a:rPr>
              <a:t>del </a:t>
            </a:r>
            <a:r>
              <a:rPr lang="es-ES_tradnl" sz="2000" dirty="0">
                <a:latin typeface="Times New Roman" panose="02020603050405020304" pitchFamily="18" charset="0"/>
                <a:cs typeface="Times New Roman" panose="02020603050405020304" pitchFamily="18" charset="0"/>
              </a:rPr>
              <a:t>Distrito Metropolitano de Quito, durante los años 2013 a 2017</a:t>
            </a:r>
            <a:r>
              <a:rPr lang="es-ES_tradnl" sz="2000" dirty="0" smtClean="0">
                <a:latin typeface="Times New Roman" panose="02020603050405020304" pitchFamily="18" charset="0"/>
                <a:cs typeface="Times New Roman" panose="02020603050405020304" pitchFamily="18" charset="0"/>
              </a:rPr>
              <a:t>.</a:t>
            </a:r>
          </a:p>
          <a:p>
            <a:pPr>
              <a:lnSpc>
                <a:spcPct val="150000"/>
              </a:lnSpc>
            </a:pPr>
            <a:r>
              <a:rPr lang="es-ES_tradnl" sz="2000" b="1" dirty="0" smtClean="0">
                <a:latin typeface="Times New Roman" panose="02020603050405020304" pitchFamily="18" charset="0"/>
                <a:cs typeface="Times New Roman" panose="02020603050405020304" pitchFamily="18" charset="0"/>
              </a:rPr>
              <a:t>Línea </a:t>
            </a:r>
            <a:r>
              <a:rPr lang="es-ES_tradnl" sz="2000" b="1" dirty="0">
                <a:latin typeface="Times New Roman" panose="02020603050405020304" pitchFamily="18" charset="0"/>
                <a:cs typeface="Times New Roman" panose="02020603050405020304" pitchFamily="18" charset="0"/>
              </a:rPr>
              <a:t>de </a:t>
            </a:r>
            <a:r>
              <a:rPr lang="es-ES_tradnl" sz="2000" b="1" dirty="0" smtClean="0">
                <a:latin typeface="Times New Roman" panose="02020603050405020304" pitchFamily="18" charset="0"/>
                <a:cs typeface="Times New Roman" panose="02020603050405020304" pitchFamily="18" charset="0"/>
              </a:rPr>
              <a:t>Investigación</a:t>
            </a:r>
          </a:p>
          <a:p>
            <a:pPr marL="342900" indent="-342900">
              <a:lnSpc>
                <a:spcPct val="150000"/>
              </a:lnSpc>
              <a:buFont typeface="Arial" panose="020B0604020202020204" pitchFamily="34" charset="0"/>
              <a:buChar char="•"/>
            </a:pPr>
            <a:r>
              <a:rPr lang="es-ES_tradnl" sz="2000" dirty="0" smtClean="0">
                <a:latin typeface="Times New Roman" panose="02020603050405020304" pitchFamily="18" charset="0"/>
                <a:cs typeface="Times New Roman" panose="02020603050405020304" pitchFamily="18" charset="0"/>
              </a:rPr>
              <a:t>Comportamiento</a:t>
            </a:r>
          </a:p>
          <a:p>
            <a:pPr marL="342900" indent="-342900">
              <a:lnSpc>
                <a:spcPct val="150000"/>
              </a:lnSpc>
              <a:buFont typeface="Arial" panose="020B0604020202020204" pitchFamily="34" charset="0"/>
              <a:buChar char="•"/>
            </a:pPr>
            <a:r>
              <a:rPr lang="es-ES_tradnl" sz="2000" dirty="0" smtClean="0">
                <a:latin typeface="Times New Roman" panose="02020603050405020304" pitchFamily="18" charset="0"/>
                <a:cs typeface="Times New Roman" panose="02020603050405020304" pitchFamily="18" charset="0"/>
              </a:rPr>
              <a:t>Administrativa</a:t>
            </a:r>
          </a:p>
          <a:p>
            <a:pPr>
              <a:lnSpc>
                <a:spcPct val="150000"/>
              </a:lnSpc>
            </a:pPr>
            <a:r>
              <a:rPr lang="es-ES_tradnl" sz="2000" b="1" dirty="0" smtClean="0">
                <a:latin typeface="Times New Roman" panose="02020603050405020304" pitchFamily="18" charset="0"/>
                <a:cs typeface="Times New Roman" panose="02020603050405020304" pitchFamily="18" charset="0"/>
              </a:rPr>
              <a:t>Sublínea de Investigación</a:t>
            </a:r>
          </a:p>
          <a:p>
            <a:pPr marL="342900" indent="-342900">
              <a:lnSpc>
                <a:spcPct val="150000"/>
              </a:lnSpc>
              <a:buFont typeface="Arial" panose="020B0604020202020204" pitchFamily="34" charset="0"/>
              <a:buChar char="•"/>
            </a:pPr>
            <a:r>
              <a:rPr lang="es-ES_tradnl" sz="2000" dirty="0" smtClean="0">
                <a:latin typeface="Times New Roman" panose="02020603050405020304" pitchFamily="18" charset="0"/>
                <a:cs typeface="Times New Roman" panose="02020603050405020304" pitchFamily="18" charset="0"/>
              </a:rPr>
              <a:t>Marketing</a:t>
            </a:r>
            <a:r>
              <a:rPr lang="es-CO" sz="2000" dirty="0">
                <a:latin typeface="Times New Roman" panose="02020603050405020304" pitchFamily="18" charset="0"/>
                <a:cs typeface="Times New Roman" panose="02020603050405020304" pitchFamily="18" charset="0"/>
              </a:rPr>
              <a:t> </a:t>
            </a:r>
            <a:r>
              <a:rPr lang="es-CO" sz="2000" dirty="0" smtClean="0">
                <a:latin typeface="Times New Roman" panose="02020603050405020304" pitchFamily="18" charset="0"/>
                <a:cs typeface="Times New Roman" panose="02020603050405020304" pitchFamily="18" charset="0"/>
              </a:rPr>
              <a:t>Social</a:t>
            </a:r>
            <a:endParaRPr lang="es-ES" sz="2000" dirty="0">
              <a:latin typeface="Times New Roman" panose="02020603050405020304" pitchFamily="18" charset="0"/>
              <a:cs typeface="Times New Roman" panose="02020603050405020304" pitchFamily="18" charset="0"/>
            </a:endParaRPr>
          </a:p>
        </p:txBody>
      </p:sp>
      <p:pic>
        <p:nvPicPr>
          <p:cNvPr id="5"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63" y="247511"/>
            <a:ext cx="1219200" cy="101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832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2247900" y="409575"/>
            <a:ext cx="8229600" cy="654050"/>
          </a:xfrm>
          <a:prstGeom prst="rect">
            <a:avLst/>
          </a:prstGeom>
          <a:noFill/>
        </p:spPr>
        <p:txBody>
          <a:bodyPr/>
          <a:lstStyle/>
          <a:p>
            <a:pPr marL="514350" indent="-514350" algn="ctr" eaLnBrk="1" fontAlgn="auto" hangingPunct="1">
              <a:spcAft>
                <a:spcPts val="0"/>
              </a:spcAft>
              <a:defRPr/>
            </a:pPr>
            <a:r>
              <a:rPr lang="es-PE" sz="4000" b="1" dirty="0" smtClean="0">
                <a:solidFill>
                  <a:srgbClr val="C00000"/>
                </a:solidFill>
                <a:latin typeface="Times New Roman" panose="02020603050405020304" pitchFamily="18" charset="0"/>
                <a:ea typeface="+mj-ea"/>
                <a:cs typeface="Times New Roman" panose="02020603050405020304" pitchFamily="18" charset="0"/>
              </a:rPr>
              <a:t>PROBLEMA DE INVESTIGACIÓN</a:t>
            </a:r>
            <a:endParaRPr lang="es-PE" sz="4000" b="1" dirty="0">
              <a:solidFill>
                <a:srgbClr val="C00000"/>
              </a:solidFill>
              <a:latin typeface="Times New Roman" panose="02020603050405020304" pitchFamily="18" charset="0"/>
              <a:ea typeface="+mj-ea"/>
              <a:cs typeface="Times New Roman" panose="02020603050405020304" pitchFamily="18" charset="0"/>
            </a:endParaRPr>
          </a:p>
        </p:txBody>
      </p:sp>
      <p:sp>
        <p:nvSpPr>
          <p:cNvPr id="4" name="15 CuadroTexto"/>
          <p:cNvSpPr txBox="1">
            <a:spLocks noChangeArrowheads="1"/>
          </p:cNvSpPr>
          <p:nvPr/>
        </p:nvSpPr>
        <p:spPr bwMode="auto">
          <a:xfrm>
            <a:off x="247650" y="2760663"/>
            <a:ext cx="1905000"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s-PE" altLang="es-PE" sz="1100" u="sng" dirty="0">
                <a:solidFill>
                  <a:srgbClr val="C00000"/>
                </a:solidFill>
                <a:latin typeface="Arial" panose="020B0604020202020204" pitchFamily="34" charset="0"/>
              </a:rPr>
              <a:t>Problema de </a:t>
            </a:r>
            <a:r>
              <a:rPr lang="es-PE" altLang="es-PE" sz="1100" u="sng" dirty="0" smtClean="0">
                <a:solidFill>
                  <a:srgbClr val="C00000"/>
                </a:solidFill>
                <a:latin typeface="Arial" panose="020B0604020202020204" pitchFamily="34" charset="0"/>
              </a:rPr>
              <a:t>Investigación</a:t>
            </a:r>
          </a:p>
          <a:p>
            <a:pPr eaLnBrk="1" hangingPunct="1">
              <a:spcBef>
                <a:spcPct val="0"/>
              </a:spcBef>
              <a:buFontTx/>
              <a:buAutoNum type="arabicPeriod"/>
            </a:pPr>
            <a:endParaRPr lang="es-PE" altLang="es-PE" sz="1100" u="sng" dirty="0" smtClean="0">
              <a:solidFill>
                <a:srgbClr val="C00000"/>
              </a:solidFill>
              <a:latin typeface="Arial" panose="020B0604020202020204" pitchFamily="34" charset="0"/>
            </a:endParaRPr>
          </a:p>
          <a:p>
            <a:pPr lvl="1">
              <a:spcBef>
                <a:spcPct val="0"/>
              </a:spcBef>
              <a:buFontTx/>
              <a:buAutoNum type="arabicPeriod"/>
            </a:pPr>
            <a:r>
              <a:rPr lang="es-PE" altLang="es-PE" sz="700" u="sng" dirty="0" smtClean="0">
                <a:solidFill>
                  <a:srgbClr val="C00000"/>
                </a:solidFill>
                <a:latin typeface="Arial" panose="020B0604020202020204" pitchFamily="34" charset="0"/>
              </a:rPr>
              <a:t>Delimitación</a:t>
            </a:r>
          </a:p>
          <a:p>
            <a:pPr lvl="1">
              <a:spcBef>
                <a:spcPct val="0"/>
              </a:spcBef>
              <a:buFontTx/>
              <a:buAutoNum type="arabicPeriod"/>
            </a:pPr>
            <a:r>
              <a:rPr lang="es-PE" altLang="es-PE" sz="700" u="sng" dirty="0" smtClean="0">
                <a:solidFill>
                  <a:srgbClr val="C00000"/>
                </a:solidFill>
                <a:latin typeface="Arial" panose="020B0604020202020204" pitchFamily="34" charset="0"/>
              </a:rPr>
              <a:t>Línea de investigación</a:t>
            </a:r>
          </a:p>
          <a:p>
            <a:pPr lvl="1">
              <a:spcBef>
                <a:spcPct val="0"/>
              </a:spcBef>
              <a:buFontTx/>
              <a:buAutoNum type="arabicPeriod"/>
            </a:pPr>
            <a:r>
              <a:rPr lang="es-PE" altLang="es-PE" sz="700" u="sng" dirty="0" smtClean="0">
                <a:solidFill>
                  <a:srgbClr val="C00000"/>
                </a:solidFill>
                <a:latin typeface="Arial" panose="020B0604020202020204" pitchFamily="34" charset="0"/>
              </a:rPr>
              <a:t>Justificación</a:t>
            </a:r>
          </a:p>
          <a:p>
            <a:pPr lvl="1">
              <a:spcBef>
                <a:spcPct val="0"/>
              </a:spcBef>
              <a:buFontTx/>
              <a:buAutoNum type="arabicPeriod"/>
            </a:pPr>
            <a:r>
              <a:rPr lang="es-PE" altLang="es-PE" sz="700" u="sng" dirty="0" smtClean="0">
                <a:solidFill>
                  <a:srgbClr val="C00000"/>
                </a:solidFill>
                <a:latin typeface="Arial" panose="020B0604020202020204" pitchFamily="34" charset="0"/>
              </a:rPr>
              <a:t>Objetivos</a:t>
            </a:r>
            <a:endParaRPr lang="es-PE" altLang="es-PE" sz="700" u="sng" dirty="0">
              <a:solidFill>
                <a:srgbClr val="C00000"/>
              </a:solidFill>
              <a:latin typeface="Arial" panose="020B0604020202020204" pitchFamily="34" charset="0"/>
            </a:endParaRPr>
          </a:p>
          <a:p>
            <a:pPr eaLnBrk="1" hangingPunct="1">
              <a:spcBef>
                <a:spcPct val="0"/>
              </a:spcBef>
              <a:buFontTx/>
              <a:buAutoNum type="arabicPeriod"/>
            </a:pPr>
            <a:endParaRPr lang="es-PE" altLang="es-PE" sz="1100" dirty="0">
              <a:solidFill>
                <a:srgbClr val="C00000"/>
              </a:solidFill>
              <a:latin typeface="Arial" panose="020B0604020202020204" pitchFamily="34" charset="0"/>
            </a:endParaRPr>
          </a:p>
          <a:p>
            <a:pPr eaLnBrk="1" hangingPunct="1">
              <a:spcBef>
                <a:spcPct val="0"/>
              </a:spcBef>
              <a:buFontTx/>
              <a:buAutoNum type="arabicPeriod"/>
            </a:pPr>
            <a:r>
              <a:rPr lang="es-PE" altLang="es-PE" sz="1100" dirty="0">
                <a:solidFill>
                  <a:srgbClr val="C00000"/>
                </a:solidFill>
                <a:latin typeface="Arial" panose="020B0604020202020204" pitchFamily="34" charset="0"/>
              </a:rPr>
              <a:t>Fundamentación Teórica</a:t>
            </a:r>
          </a:p>
          <a:p>
            <a:pPr eaLnBrk="1" hangingPunct="1">
              <a:spcBef>
                <a:spcPct val="0"/>
              </a:spcBef>
              <a:buFontTx/>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Hipótesis </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Metodología</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Resultados y Discusión</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Conclusiones</a:t>
            </a:r>
          </a:p>
        </p:txBody>
      </p:sp>
      <p:sp>
        <p:nvSpPr>
          <p:cNvPr id="5" name="Rectángulo 14"/>
          <p:cNvSpPr/>
          <p:nvPr/>
        </p:nvSpPr>
        <p:spPr>
          <a:xfrm>
            <a:off x="2129996" y="1404411"/>
            <a:ext cx="9408861" cy="4708981"/>
          </a:xfrm>
          <a:prstGeom prst="rect">
            <a:avLst/>
          </a:prstGeom>
        </p:spPr>
        <p:txBody>
          <a:bodyPr wrap="square">
            <a:spAutoFit/>
          </a:bodyPr>
          <a:lstStyle/>
          <a:p>
            <a:pPr>
              <a:lnSpc>
                <a:spcPct val="150000"/>
              </a:lnSpc>
            </a:pPr>
            <a:r>
              <a:rPr lang="es-ES_tradnl" sz="2000" b="1" dirty="0" smtClean="0">
                <a:latin typeface="Times New Roman" panose="02020603050405020304" pitchFamily="18" charset="0"/>
                <a:cs typeface="Times New Roman" panose="02020603050405020304" pitchFamily="18" charset="0"/>
              </a:rPr>
              <a:t>Justificación</a:t>
            </a:r>
          </a:p>
          <a:p>
            <a:pPr marL="342900" indent="-342900" algn="just">
              <a:lnSpc>
                <a:spcPct val="150000"/>
              </a:lnSpc>
              <a:buFont typeface="Arial" panose="020B0604020202020204" pitchFamily="34" charset="0"/>
              <a:buChar char="•"/>
            </a:pPr>
            <a:r>
              <a:rPr lang="es-ES_tradnl" sz="2000" dirty="0">
                <a:latin typeface="Times New Roman" panose="02020603050405020304" pitchFamily="18" charset="0"/>
                <a:cs typeface="Times New Roman" panose="02020603050405020304" pitchFamily="18" charset="0"/>
              </a:rPr>
              <a:t>El MSP del Ecuador, enfatizó que </a:t>
            </a:r>
            <a:r>
              <a:rPr lang="es-ES_tradnl" sz="2000" dirty="0" smtClean="0">
                <a:latin typeface="Times New Roman" panose="02020603050405020304" pitchFamily="18" charset="0"/>
                <a:cs typeface="Times New Roman" panose="02020603050405020304" pitchFamily="18" charset="0"/>
              </a:rPr>
              <a:t>el </a:t>
            </a:r>
            <a:r>
              <a:rPr lang="es-ES_tradnl" sz="2000" dirty="0">
                <a:latin typeface="Times New Roman" panose="02020603050405020304" pitchFamily="18" charset="0"/>
                <a:cs typeface="Times New Roman" panose="02020603050405020304" pitchFamily="18" charset="0"/>
              </a:rPr>
              <a:t>69% </a:t>
            </a:r>
            <a:r>
              <a:rPr lang="es-ES_tradnl" sz="2000" dirty="0" smtClean="0">
                <a:latin typeface="Times New Roman" panose="02020603050405020304" pitchFamily="18" charset="0"/>
                <a:cs typeface="Times New Roman" panose="02020603050405020304" pitchFamily="18" charset="0"/>
              </a:rPr>
              <a:t>de contagiados estaba en </a:t>
            </a:r>
            <a:r>
              <a:rPr lang="es-ES_tradnl" sz="2000" dirty="0">
                <a:latin typeface="Times New Roman" panose="02020603050405020304" pitchFamily="18" charset="0"/>
                <a:cs typeface="Times New Roman" panose="02020603050405020304" pitchFamily="18" charset="0"/>
              </a:rPr>
              <a:t>la provincia de </a:t>
            </a:r>
            <a:r>
              <a:rPr lang="es-ES_tradnl" sz="2000" dirty="0" smtClean="0">
                <a:latin typeface="Times New Roman" panose="02020603050405020304" pitchFamily="18" charset="0"/>
                <a:cs typeface="Times New Roman" panose="02020603050405020304" pitchFamily="18" charset="0"/>
              </a:rPr>
              <a:t>Pichincha.</a:t>
            </a:r>
          </a:p>
          <a:p>
            <a:pPr marL="342900" indent="-342900" algn="just">
              <a:lnSpc>
                <a:spcPct val="150000"/>
              </a:lnSpc>
              <a:buFont typeface="Arial" panose="020B0604020202020204" pitchFamily="34" charset="0"/>
              <a:buChar char="•"/>
            </a:pPr>
            <a:r>
              <a:rPr lang="es-ES_tradnl" sz="2000" dirty="0" smtClean="0">
                <a:latin typeface="Times New Roman" panose="02020603050405020304" pitchFamily="18" charset="0"/>
                <a:cs typeface="Times New Roman" panose="02020603050405020304" pitchFamily="18" charset="0"/>
              </a:rPr>
              <a:t>El </a:t>
            </a:r>
            <a:r>
              <a:rPr lang="es-ES_tradnl" sz="2000" dirty="0">
                <a:latin typeface="Times New Roman" panose="02020603050405020304" pitchFamily="18" charset="0"/>
                <a:cs typeface="Times New Roman" panose="02020603050405020304" pitchFamily="18" charset="0"/>
              </a:rPr>
              <a:t>código de la niñez y </a:t>
            </a:r>
            <a:r>
              <a:rPr lang="es-ES_tradnl" sz="2000" dirty="0" smtClean="0">
                <a:latin typeface="Times New Roman" panose="02020603050405020304" pitchFamily="18" charset="0"/>
                <a:cs typeface="Times New Roman" panose="02020603050405020304" pitchFamily="18" charset="0"/>
              </a:rPr>
              <a:t>adolescencia dice: </a:t>
            </a:r>
            <a:r>
              <a:rPr lang="es-ES_tradnl" sz="2000" dirty="0">
                <a:latin typeface="Times New Roman" panose="02020603050405020304" pitchFamily="18" charset="0"/>
                <a:cs typeface="Times New Roman" panose="02020603050405020304" pitchFamily="18" charset="0"/>
              </a:rPr>
              <a:t>"Los niños, niñas y adolescentes tienen derecho a disfrutar  del más alto nivel de salud física, mental, psicológica y </a:t>
            </a:r>
            <a:r>
              <a:rPr lang="es-ES_tradnl" sz="2000" dirty="0" smtClean="0">
                <a:latin typeface="Times New Roman" panose="02020603050405020304" pitchFamily="18" charset="0"/>
                <a:cs typeface="Times New Roman" panose="02020603050405020304" pitchFamily="18" charset="0"/>
              </a:rPr>
              <a:t>sexual”.</a:t>
            </a:r>
          </a:p>
          <a:p>
            <a:pPr marL="342900" indent="-342900" algn="just">
              <a:lnSpc>
                <a:spcPct val="150000"/>
              </a:lnSpc>
              <a:buFont typeface="Arial" panose="020B0604020202020204" pitchFamily="34" charset="0"/>
              <a:buChar char="•"/>
            </a:pPr>
            <a:r>
              <a:rPr lang="es-ES_tradnl" sz="2000" dirty="0">
                <a:latin typeface="Times New Roman" panose="02020603050405020304" pitchFamily="18" charset="0"/>
                <a:cs typeface="Times New Roman" panose="02020603050405020304" pitchFamily="18" charset="0"/>
              </a:rPr>
              <a:t>“Todos los niños, niñas y adolescentes son iguales ante la ley y no serán discriminados por causa de su nacimiento, nacionalidad, edad, sexo, </a:t>
            </a:r>
            <a:r>
              <a:rPr lang="es-ES_tradnl" sz="2000" dirty="0" smtClean="0">
                <a:latin typeface="Times New Roman" panose="02020603050405020304" pitchFamily="18" charset="0"/>
                <a:cs typeface="Times New Roman" panose="02020603050405020304" pitchFamily="18" charset="0"/>
              </a:rPr>
              <a:t>etnia, </a:t>
            </a:r>
            <a:r>
              <a:rPr lang="es-ES_tradnl" sz="2000" dirty="0">
                <a:latin typeface="Times New Roman" panose="02020603050405020304" pitchFamily="18" charset="0"/>
                <a:cs typeface="Times New Roman" panose="02020603050405020304" pitchFamily="18" charset="0"/>
              </a:rPr>
              <a:t>color, origen social, idioma, religión, filiación, opinión política, situación económica, orientación sexual, estado de salud, discapacidad o diversidad cultural o cualquier otra condición propia o de sus progenitores, representantes o </a:t>
            </a:r>
            <a:r>
              <a:rPr lang="es-ES_tradnl" sz="2000" dirty="0" smtClean="0">
                <a:latin typeface="Times New Roman" panose="02020603050405020304" pitchFamily="18" charset="0"/>
                <a:cs typeface="Times New Roman" panose="02020603050405020304" pitchFamily="18" charset="0"/>
              </a:rPr>
              <a:t>familiares”.</a:t>
            </a:r>
          </a:p>
        </p:txBody>
      </p:sp>
      <p:pic>
        <p:nvPicPr>
          <p:cNvPr id="6"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63" y="247511"/>
            <a:ext cx="1219200" cy="101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445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2247900" y="409575"/>
            <a:ext cx="8229600" cy="654050"/>
          </a:xfrm>
          <a:prstGeom prst="rect">
            <a:avLst/>
          </a:prstGeom>
          <a:noFill/>
        </p:spPr>
        <p:txBody>
          <a:bodyPr/>
          <a:lstStyle/>
          <a:p>
            <a:pPr marL="514350" indent="-514350" algn="ctr" eaLnBrk="1" fontAlgn="auto" hangingPunct="1">
              <a:spcAft>
                <a:spcPts val="0"/>
              </a:spcAft>
              <a:defRPr/>
            </a:pPr>
            <a:r>
              <a:rPr lang="es-PE" sz="4000" b="1" dirty="0" smtClean="0">
                <a:solidFill>
                  <a:srgbClr val="C00000"/>
                </a:solidFill>
                <a:latin typeface="Times New Roman" panose="02020603050405020304" pitchFamily="18" charset="0"/>
                <a:ea typeface="+mj-ea"/>
                <a:cs typeface="Times New Roman" panose="02020603050405020304" pitchFamily="18" charset="0"/>
              </a:rPr>
              <a:t>PROBLEMA DE INVESTIGACIÓN</a:t>
            </a:r>
            <a:endParaRPr lang="es-PE" sz="4000" b="1" dirty="0">
              <a:solidFill>
                <a:srgbClr val="C00000"/>
              </a:solidFill>
              <a:latin typeface="Times New Roman" panose="02020603050405020304" pitchFamily="18" charset="0"/>
              <a:ea typeface="+mj-ea"/>
              <a:cs typeface="Times New Roman" panose="02020603050405020304" pitchFamily="18" charset="0"/>
            </a:endParaRPr>
          </a:p>
        </p:txBody>
      </p:sp>
      <p:sp>
        <p:nvSpPr>
          <p:cNvPr id="4" name="Rectángulo 14"/>
          <p:cNvSpPr/>
          <p:nvPr/>
        </p:nvSpPr>
        <p:spPr>
          <a:xfrm>
            <a:off x="2129996" y="1404411"/>
            <a:ext cx="9823879" cy="4708981"/>
          </a:xfrm>
          <a:prstGeom prst="rect">
            <a:avLst/>
          </a:prstGeom>
        </p:spPr>
        <p:txBody>
          <a:bodyPr wrap="square">
            <a:spAutoFit/>
          </a:bodyPr>
          <a:lstStyle/>
          <a:p>
            <a:pPr algn="just">
              <a:lnSpc>
                <a:spcPct val="150000"/>
              </a:lnSpc>
            </a:pPr>
            <a:r>
              <a:rPr lang="es-ES_tradnl" sz="2000" b="1" dirty="0" smtClean="0">
                <a:latin typeface="Times New Roman" panose="02020603050405020304" pitchFamily="18" charset="0"/>
                <a:cs typeface="Times New Roman" panose="02020603050405020304" pitchFamily="18" charset="0"/>
              </a:rPr>
              <a:t>Objetivo General</a:t>
            </a:r>
          </a:p>
          <a:p>
            <a:pPr marL="342900" indent="-342900" algn="just">
              <a:lnSpc>
                <a:spcPct val="150000"/>
              </a:lnSpc>
              <a:buFont typeface="Arial" panose="020B0604020202020204" pitchFamily="34" charset="0"/>
              <a:buChar char="•"/>
            </a:pPr>
            <a:r>
              <a:rPr lang="es-ES_tradnl" sz="2000" dirty="0" smtClean="0">
                <a:latin typeface="Times New Roman" panose="02020603050405020304" pitchFamily="18" charset="0"/>
                <a:cs typeface="Times New Roman" panose="02020603050405020304" pitchFamily="18" charset="0"/>
              </a:rPr>
              <a:t>Evaluar </a:t>
            </a:r>
            <a:r>
              <a:rPr lang="es-ES_tradnl" sz="2000" dirty="0">
                <a:latin typeface="Times New Roman" panose="02020603050405020304" pitchFamily="18" charset="0"/>
                <a:cs typeface="Times New Roman" panose="02020603050405020304" pitchFamily="18" charset="0"/>
              </a:rPr>
              <a:t>el impacto psicosocial que ocasiona la epidemia de influenza A(H1N1) en  estudiantes contagiados de Educación General Básica de las Unidades Educativas del Distrito Metropolitano de Quito durante los años 2013 a 2017</a:t>
            </a:r>
            <a:r>
              <a:rPr lang="es-ES_tradnl" sz="2000" dirty="0" smtClean="0">
                <a:latin typeface="Times New Roman" panose="02020603050405020304" pitchFamily="18" charset="0"/>
                <a:cs typeface="Times New Roman" panose="02020603050405020304" pitchFamily="18" charset="0"/>
              </a:rPr>
              <a:t>.</a:t>
            </a:r>
          </a:p>
          <a:p>
            <a:pPr algn="just">
              <a:lnSpc>
                <a:spcPct val="150000"/>
              </a:lnSpc>
            </a:pPr>
            <a:r>
              <a:rPr lang="es-ES_tradnl" sz="2000" b="1" dirty="0" smtClean="0">
                <a:latin typeface="Times New Roman" panose="02020603050405020304" pitchFamily="18" charset="0"/>
                <a:cs typeface="Times New Roman" panose="02020603050405020304" pitchFamily="18" charset="0"/>
              </a:rPr>
              <a:t>Objetivos Específicos</a:t>
            </a:r>
          </a:p>
          <a:p>
            <a:pPr marL="342900" lvl="0" indent="-342900" algn="just">
              <a:lnSpc>
                <a:spcPct val="150000"/>
              </a:lnSpc>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Analizar los factores que inciden en el estado psicosocial de estudiantes de Educación General Básica de las </a:t>
            </a:r>
            <a:r>
              <a:rPr lang="es-ES" sz="2000" dirty="0" smtClean="0">
                <a:latin typeface="Times New Roman" panose="02020603050405020304" pitchFamily="18" charset="0"/>
                <a:cs typeface="Times New Roman" panose="02020603050405020304" pitchFamily="18" charset="0"/>
              </a:rPr>
              <a:t>U.E. del DMQ, </a:t>
            </a:r>
            <a:r>
              <a:rPr lang="es-ES" sz="2000" dirty="0">
                <a:latin typeface="Times New Roman" panose="02020603050405020304" pitchFamily="18" charset="0"/>
                <a:cs typeface="Times New Roman" panose="02020603050405020304" pitchFamily="18" charset="0"/>
              </a:rPr>
              <a:t>que </a:t>
            </a:r>
            <a:r>
              <a:rPr lang="es-ES" sz="2000" dirty="0" smtClean="0">
                <a:latin typeface="Times New Roman" panose="02020603050405020304" pitchFamily="18" charset="0"/>
                <a:cs typeface="Times New Roman" panose="02020603050405020304" pitchFamily="18" charset="0"/>
              </a:rPr>
              <a:t>contrajeron la </a:t>
            </a:r>
            <a:r>
              <a:rPr lang="es-ES" sz="2000" dirty="0">
                <a:latin typeface="Times New Roman" panose="02020603050405020304" pitchFamily="18" charset="0"/>
                <a:cs typeface="Times New Roman" panose="02020603050405020304" pitchFamily="18" charset="0"/>
              </a:rPr>
              <a:t>epidemia de Influenza A(H1N1).</a:t>
            </a:r>
          </a:p>
          <a:p>
            <a:pPr marL="342900" lvl="0" indent="-342900" algn="just">
              <a:lnSpc>
                <a:spcPct val="150000"/>
              </a:lnSpc>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Analizar </a:t>
            </a:r>
            <a:r>
              <a:rPr lang="es-ES" sz="2000" dirty="0" smtClean="0">
                <a:latin typeface="Times New Roman" panose="02020603050405020304" pitchFamily="18" charset="0"/>
                <a:cs typeface="Times New Roman" panose="02020603050405020304" pitchFamily="18" charset="0"/>
              </a:rPr>
              <a:t>los </a:t>
            </a:r>
            <a:r>
              <a:rPr lang="es-ES" sz="2000" dirty="0">
                <a:latin typeface="Times New Roman" panose="02020603050405020304" pitchFamily="18" charset="0"/>
                <a:cs typeface="Times New Roman" panose="02020603050405020304" pitchFamily="18" charset="0"/>
              </a:rPr>
              <a:t>planes preventivos y de acción de instituciones educativas y de salud.</a:t>
            </a:r>
          </a:p>
          <a:p>
            <a:pPr marL="342900" lvl="0" indent="-342900" algn="just">
              <a:lnSpc>
                <a:spcPct val="150000"/>
              </a:lnSpc>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Elaborar una propuesta dirigida a </a:t>
            </a:r>
            <a:r>
              <a:rPr lang="es-ES" sz="2000" dirty="0" smtClean="0">
                <a:latin typeface="Times New Roman" panose="02020603050405020304" pitchFamily="18" charset="0"/>
                <a:cs typeface="Times New Roman" panose="02020603050405020304" pitchFamily="18" charset="0"/>
              </a:rPr>
              <a:t>mejorar </a:t>
            </a:r>
            <a:r>
              <a:rPr lang="es-ES" sz="2000" dirty="0">
                <a:latin typeface="Times New Roman" panose="02020603050405020304" pitchFamily="18" charset="0"/>
                <a:cs typeface="Times New Roman" panose="02020603050405020304" pitchFamily="18" charset="0"/>
              </a:rPr>
              <a:t>los </a:t>
            </a:r>
            <a:r>
              <a:rPr lang="es-ES" sz="2000" dirty="0" smtClean="0">
                <a:latin typeface="Times New Roman" panose="02020603050405020304" pitchFamily="18" charset="0"/>
                <a:cs typeface="Times New Roman" panose="02020603050405020304" pitchFamily="18" charset="0"/>
              </a:rPr>
              <a:t>procesos </a:t>
            </a:r>
            <a:r>
              <a:rPr lang="es-ES" sz="2000" dirty="0">
                <a:latin typeface="Times New Roman" panose="02020603050405020304" pitchFamily="18" charset="0"/>
                <a:cs typeface="Times New Roman" panose="02020603050405020304" pitchFamily="18" charset="0"/>
              </a:rPr>
              <a:t>de </a:t>
            </a:r>
            <a:r>
              <a:rPr lang="es-ES" sz="2000" dirty="0" smtClean="0">
                <a:latin typeface="Times New Roman" panose="02020603050405020304" pitchFamily="18" charset="0"/>
                <a:cs typeface="Times New Roman" panose="02020603050405020304" pitchFamily="18" charset="0"/>
              </a:rPr>
              <a:t>las </a:t>
            </a:r>
            <a:r>
              <a:rPr lang="es-ES" sz="2000" dirty="0">
                <a:latin typeface="Times New Roman" panose="02020603050405020304" pitchFamily="18" charset="0"/>
                <a:cs typeface="Times New Roman" panose="02020603050405020304" pitchFamily="18" charset="0"/>
              </a:rPr>
              <a:t>Unidades Educativas del </a:t>
            </a:r>
            <a:r>
              <a:rPr lang="es-ES" sz="2000" dirty="0" smtClean="0">
                <a:latin typeface="Times New Roman" panose="02020603050405020304" pitchFamily="18" charset="0"/>
                <a:cs typeface="Times New Roman" panose="02020603050405020304" pitchFamily="18" charset="0"/>
              </a:rPr>
              <a:t>DMQ donde se ha presentado </a:t>
            </a:r>
            <a:r>
              <a:rPr lang="es-ES" sz="2000" dirty="0">
                <a:latin typeface="Times New Roman" panose="02020603050405020304" pitchFamily="18" charset="0"/>
                <a:cs typeface="Times New Roman" panose="02020603050405020304" pitchFamily="18" charset="0"/>
              </a:rPr>
              <a:t>la epidemia de Influenza A(H1N1</a:t>
            </a:r>
            <a:r>
              <a:rPr lang="es-ES" sz="2000" dirty="0" smtClean="0">
                <a:latin typeface="Times New Roman" panose="02020603050405020304" pitchFamily="18" charset="0"/>
                <a:cs typeface="Times New Roman" panose="02020603050405020304" pitchFamily="18" charset="0"/>
              </a:rPr>
              <a:t>).</a:t>
            </a:r>
            <a:endParaRPr lang="es-CO" sz="2000" dirty="0">
              <a:latin typeface="Times New Roman" panose="02020603050405020304" pitchFamily="18" charset="0"/>
              <a:cs typeface="Times New Roman" panose="02020603050405020304" pitchFamily="18" charset="0"/>
            </a:endParaRPr>
          </a:p>
        </p:txBody>
      </p:sp>
      <p:sp>
        <p:nvSpPr>
          <p:cNvPr id="5" name="15 CuadroTexto"/>
          <p:cNvSpPr txBox="1">
            <a:spLocks noChangeArrowheads="1"/>
          </p:cNvSpPr>
          <p:nvPr/>
        </p:nvSpPr>
        <p:spPr bwMode="auto">
          <a:xfrm>
            <a:off x="247650" y="2760663"/>
            <a:ext cx="1905000"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s-PE" altLang="es-PE" sz="1100" u="sng" dirty="0">
                <a:solidFill>
                  <a:srgbClr val="C00000"/>
                </a:solidFill>
                <a:latin typeface="Arial" panose="020B0604020202020204" pitchFamily="34" charset="0"/>
              </a:rPr>
              <a:t>Problema de </a:t>
            </a:r>
            <a:r>
              <a:rPr lang="es-PE" altLang="es-PE" sz="1100" u="sng" dirty="0" smtClean="0">
                <a:solidFill>
                  <a:srgbClr val="C00000"/>
                </a:solidFill>
                <a:latin typeface="Arial" panose="020B0604020202020204" pitchFamily="34" charset="0"/>
              </a:rPr>
              <a:t>Investigación</a:t>
            </a:r>
          </a:p>
          <a:p>
            <a:pPr eaLnBrk="1" hangingPunct="1">
              <a:spcBef>
                <a:spcPct val="0"/>
              </a:spcBef>
              <a:buFontTx/>
              <a:buAutoNum type="arabicPeriod"/>
            </a:pPr>
            <a:endParaRPr lang="es-PE" altLang="es-PE" sz="1100" u="sng" dirty="0" smtClean="0">
              <a:solidFill>
                <a:srgbClr val="C00000"/>
              </a:solidFill>
              <a:latin typeface="Arial" panose="020B0604020202020204" pitchFamily="34" charset="0"/>
            </a:endParaRPr>
          </a:p>
          <a:p>
            <a:pPr lvl="1">
              <a:spcBef>
                <a:spcPct val="0"/>
              </a:spcBef>
              <a:buFontTx/>
              <a:buAutoNum type="arabicPeriod"/>
            </a:pPr>
            <a:r>
              <a:rPr lang="es-PE" altLang="es-PE" sz="700" u="sng" dirty="0" smtClean="0">
                <a:solidFill>
                  <a:srgbClr val="C00000"/>
                </a:solidFill>
                <a:latin typeface="Arial" panose="020B0604020202020204" pitchFamily="34" charset="0"/>
              </a:rPr>
              <a:t>Delimitación</a:t>
            </a:r>
          </a:p>
          <a:p>
            <a:pPr lvl="1">
              <a:spcBef>
                <a:spcPct val="0"/>
              </a:spcBef>
              <a:buFontTx/>
              <a:buAutoNum type="arabicPeriod"/>
            </a:pPr>
            <a:r>
              <a:rPr lang="es-PE" altLang="es-PE" sz="700" u="sng" dirty="0" smtClean="0">
                <a:solidFill>
                  <a:srgbClr val="C00000"/>
                </a:solidFill>
                <a:latin typeface="Arial" panose="020B0604020202020204" pitchFamily="34" charset="0"/>
              </a:rPr>
              <a:t>Línea de investigación</a:t>
            </a:r>
          </a:p>
          <a:p>
            <a:pPr lvl="1">
              <a:spcBef>
                <a:spcPct val="0"/>
              </a:spcBef>
              <a:buFontTx/>
              <a:buAutoNum type="arabicPeriod"/>
            </a:pPr>
            <a:r>
              <a:rPr lang="es-PE" altLang="es-PE" sz="700" u="sng" dirty="0" smtClean="0">
                <a:solidFill>
                  <a:srgbClr val="C00000"/>
                </a:solidFill>
                <a:latin typeface="Arial" panose="020B0604020202020204" pitchFamily="34" charset="0"/>
              </a:rPr>
              <a:t>Justificación</a:t>
            </a:r>
          </a:p>
          <a:p>
            <a:pPr lvl="1">
              <a:spcBef>
                <a:spcPct val="0"/>
              </a:spcBef>
              <a:buFontTx/>
              <a:buAutoNum type="arabicPeriod"/>
            </a:pPr>
            <a:r>
              <a:rPr lang="es-PE" altLang="es-PE" sz="700" u="sng" dirty="0" smtClean="0">
                <a:solidFill>
                  <a:srgbClr val="C00000"/>
                </a:solidFill>
                <a:latin typeface="Arial" panose="020B0604020202020204" pitchFamily="34" charset="0"/>
              </a:rPr>
              <a:t>Objetivos</a:t>
            </a:r>
            <a:endParaRPr lang="es-PE" altLang="es-PE" sz="700" u="sng" dirty="0">
              <a:solidFill>
                <a:srgbClr val="C00000"/>
              </a:solidFill>
              <a:latin typeface="Arial" panose="020B0604020202020204" pitchFamily="34" charset="0"/>
            </a:endParaRPr>
          </a:p>
          <a:p>
            <a:pPr eaLnBrk="1" hangingPunct="1">
              <a:spcBef>
                <a:spcPct val="0"/>
              </a:spcBef>
              <a:buFontTx/>
              <a:buAutoNum type="arabicPeriod"/>
            </a:pPr>
            <a:endParaRPr lang="es-PE" altLang="es-PE" sz="1100" dirty="0">
              <a:solidFill>
                <a:srgbClr val="C00000"/>
              </a:solidFill>
              <a:latin typeface="Arial" panose="020B0604020202020204" pitchFamily="34" charset="0"/>
            </a:endParaRPr>
          </a:p>
          <a:p>
            <a:pPr eaLnBrk="1" hangingPunct="1">
              <a:spcBef>
                <a:spcPct val="0"/>
              </a:spcBef>
              <a:buFontTx/>
              <a:buAutoNum type="arabicPeriod"/>
            </a:pPr>
            <a:r>
              <a:rPr lang="es-PE" altLang="es-PE" sz="1100" dirty="0">
                <a:solidFill>
                  <a:srgbClr val="C00000"/>
                </a:solidFill>
                <a:latin typeface="Arial" panose="020B0604020202020204" pitchFamily="34" charset="0"/>
              </a:rPr>
              <a:t>Fundamentación Teórica</a:t>
            </a:r>
          </a:p>
          <a:p>
            <a:pPr eaLnBrk="1" hangingPunct="1">
              <a:spcBef>
                <a:spcPct val="0"/>
              </a:spcBef>
              <a:buFontTx/>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Hipótesis </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Metodología</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Resultados y Discusión</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Conclusiones</a:t>
            </a:r>
          </a:p>
        </p:txBody>
      </p:sp>
      <p:pic>
        <p:nvPicPr>
          <p:cNvPr id="6" name="Picture 2" descr="F:\TESIS\graficos diapos\LOGO 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63" y="247511"/>
            <a:ext cx="1219200" cy="101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172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5 CuadroTexto"/>
          <p:cNvSpPr txBox="1">
            <a:spLocks noChangeArrowheads="1"/>
          </p:cNvSpPr>
          <p:nvPr/>
        </p:nvSpPr>
        <p:spPr bwMode="auto">
          <a:xfrm>
            <a:off x="247650" y="2760663"/>
            <a:ext cx="1895475"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s-PE" altLang="es-PE" sz="1100" dirty="0">
                <a:solidFill>
                  <a:srgbClr val="C00000"/>
                </a:solidFill>
                <a:latin typeface="Arial" panose="020B0604020202020204" pitchFamily="34" charset="0"/>
              </a:rPr>
              <a:t>Problema de Investigación</a:t>
            </a:r>
          </a:p>
          <a:p>
            <a:pPr eaLnBrk="1" hangingPunct="1">
              <a:spcBef>
                <a:spcPct val="0"/>
              </a:spcBef>
              <a:buFontTx/>
              <a:buAutoNum type="arabicPeriod"/>
            </a:pPr>
            <a:endParaRPr lang="es-PE" altLang="es-PE" sz="1100" dirty="0">
              <a:solidFill>
                <a:srgbClr val="C00000"/>
              </a:solidFill>
              <a:latin typeface="Arial" panose="020B0604020202020204" pitchFamily="34" charset="0"/>
            </a:endParaRPr>
          </a:p>
          <a:p>
            <a:pPr eaLnBrk="1" hangingPunct="1">
              <a:spcBef>
                <a:spcPct val="0"/>
              </a:spcBef>
              <a:buFontTx/>
              <a:buAutoNum type="arabicPeriod"/>
            </a:pPr>
            <a:r>
              <a:rPr lang="es-PE" altLang="es-PE" sz="1100" u="sng" dirty="0">
                <a:solidFill>
                  <a:srgbClr val="C00000"/>
                </a:solidFill>
                <a:latin typeface="Arial" panose="020B0604020202020204" pitchFamily="34" charset="0"/>
              </a:rPr>
              <a:t>Fundamentación </a:t>
            </a:r>
            <a:r>
              <a:rPr lang="es-PE" altLang="es-PE" sz="1100" u="sng" dirty="0" smtClean="0">
                <a:solidFill>
                  <a:srgbClr val="C00000"/>
                </a:solidFill>
                <a:latin typeface="Arial" panose="020B0604020202020204" pitchFamily="34" charset="0"/>
              </a:rPr>
              <a:t>Teórica</a:t>
            </a:r>
          </a:p>
          <a:p>
            <a:pPr eaLnBrk="1" hangingPunct="1">
              <a:spcBef>
                <a:spcPct val="0"/>
              </a:spcBef>
              <a:buFontTx/>
              <a:buAutoNum type="arabicPeriod"/>
            </a:pPr>
            <a:endParaRPr lang="es-PE" altLang="es-PE" sz="1100" u="sng" dirty="0" smtClean="0">
              <a:solidFill>
                <a:srgbClr val="C00000"/>
              </a:solidFill>
              <a:latin typeface="Arial" panose="020B0604020202020204" pitchFamily="34" charset="0"/>
            </a:endParaRPr>
          </a:p>
          <a:p>
            <a:pPr lvl="1">
              <a:spcBef>
                <a:spcPct val="0"/>
              </a:spcBef>
              <a:buFontTx/>
              <a:buAutoNum type="arabicPeriod"/>
            </a:pPr>
            <a:r>
              <a:rPr lang="es-PE" altLang="es-PE" sz="700" u="sng" dirty="0" smtClean="0">
                <a:solidFill>
                  <a:srgbClr val="C00000"/>
                </a:solidFill>
                <a:latin typeface="Arial" panose="020B0604020202020204" pitchFamily="34" charset="0"/>
              </a:rPr>
              <a:t>Modelo de estrés y afrontamiento</a:t>
            </a:r>
          </a:p>
          <a:p>
            <a:pPr lvl="1">
              <a:spcBef>
                <a:spcPct val="0"/>
              </a:spcBef>
              <a:buFontTx/>
              <a:buAutoNum type="arabicPeriod"/>
            </a:pPr>
            <a:r>
              <a:rPr lang="es-PE" altLang="es-PE" sz="700" u="sng" dirty="0" smtClean="0">
                <a:solidFill>
                  <a:srgbClr val="C00000"/>
                </a:solidFill>
                <a:latin typeface="Arial" panose="020B0604020202020204" pitchFamily="34" charset="0"/>
              </a:rPr>
              <a:t>Desarrollo psicosocial</a:t>
            </a:r>
          </a:p>
          <a:p>
            <a:pPr lvl="1">
              <a:spcBef>
                <a:spcPct val="0"/>
              </a:spcBef>
              <a:buFontTx/>
              <a:buAutoNum type="arabicPeriod"/>
            </a:pPr>
            <a:r>
              <a:rPr lang="es-PE" altLang="es-PE" sz="700" u="sng" dirty="0" smtClean="0">
                <a:solidFill>
                  <a:srgbClr val="C00000"/>
                </a:solidFill>
                <a:latin typeface="Arial" panose="020B0604020202020204" pitchFamily="34" charset="0"/>
              </a:rPr>
              <a:t>Necesidades de Maslow</a:t>
            </a:r>
          </a:p>
          <a:p>
            <a:pPr lvl="1">
              <a:spcBef>
                <a:spcPct val="0"/>
              </a:spcBef>
              <a:buFontTx/>
              <a:buAutoNum type="arabicPeriod"/>
            </a:pPr>
            <a:r>
              <a:rPr lang="es-PE" altLang="es-PE" sz="700" u="sng" dirty="0" smtClean="0">
                <a:solidFill>
                  <a:srgbClr val="C00000"/>
                </a:solidFill>
                <a:latin typeface="Arial" panose="020B0604020202020204" pitchFamily="34" charset="0"/>
              </a:rPr>
              <a:t>Marketing Social</a:t>
            </a:r>
          </a:p>
          <a:p>
            <a:pPr marL="457200" lvl="1" indent="0">
              <a:spcBef>
                <a:spcPct val="0"/>
              </a:spcBef>
              <a:buNone/>
            </a:pPr>
            <a:endParaRPr lang="es-PE" altLang="es-PE" sz="700" u="sng" dirty="0">
              <a:solidFill>
                <a:srgbClr val="C00000"/>
              </a:solidFill>
              <a:latin typeface="Arial" panose="020B0604020202020204" pitchFamily="34" charset="0"/>
            </a:endParaRPr>
          </a:p>
          <a:p>
            <a:pPr eaLnBrk="1" hangingPunct="1">
              <a:spcBef>
                <a:spcPct val="0"/>
              </a:spcBef>
              <a:buFontTx/>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Hipótesis </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Metodología</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Resultados y Discusión</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Conclusiones</a:t>
            </a:r>
          </a:p>
        </p:txBody>
      </p:sp>
      <p:sp>
        <p:nvSpPr>
          <p:cNvPr id="5" name="1 Título"/>
          <p:cNvSpPr txBox="1">
            <a:spLocks/>
          </p:cNvSpPr>
          <p:nvPr/>
        </p:nvSpPr>
        <p:spPr>
          <a:xfrm>
            <a:off x="2247900" y="409575"/>
            <a:ext cx="7639050" cy="654050"/>
          </a:xfrm>
          <a:prstGeom prst="rect">
            <a:avLst/>
          </a:prstGeom>
          <a:noFill/>
        </p:spPr>
        <p:txBody>
          <a:bodyPr/>
          <a:lstStyle/>
          <a:p>
            <a:pPr marL="514350" indent="-514350" algn="ctr" eaLnBrk="1" fontAlgn="auto" hangingPunct="1">
              <a:spcAft>
                <a:spcPts val="0"/>
              </a:spcAft>
              <a:defRPr/>
            </a:pPr>
            <a:r>
              <a:rPr lang="es-PE" sz="4000" b="1" dirty="0" smtClean="0">
                <a:solidFill>
                  <a:srgbClr val="C00000"/>
                </a:solidFill>
                <a:latin typeface="Times New Roman" panose="02020603050405020304" pitchFamily="18" charset="0"/>
                <a:ea typeface="+mj-ea"/>
                <a:cs typeface="Times New Roman" panose="02020603050405020304" pitchFamily="18" charset="0"/>
              </a:rPr>
              <a:t>FUNDAMENTACIÓN TEÓRICA</a:t>
            </a:r>
            <a:endParaRPr lang="es-PE" sz="4000" b="1" dirty="0">
              <a:solidFill>
                <a:srgbClr val="C00000"/>
              </a:solidFill>
              <a:latin typeface="Times New Roman" panose="02020603050405020304" pitchFamily="18" charset="0"/>
              <a:ea typeface="+mj-ea"/>
              <a:cs typeface="Times New Roman" panose="02020603050405020304" pitchFamily="18" charset="0"/>
            </a:endParaRPr>
          </a:p>
        </p:txBody>
      </p:sp>
      <p:sp>
        <p:nvSpPr>
          <p:cNvPr id="6" name="Rectángulo 14"/>
          <p:cNvSpPr/>
          <p:nvPr/>
        </p:nvSpPr>
        <p:spPr>
          <a:xfrm>
            <a:off x="2028397" y="1260384"/>
            <a:ext cx="9287304" cy="498663"/>
          </a:xfrm>
          <a:prstGeom prst="rect">
            <a:avLst/>
          </a:prstGeom>
        </p:spPr>
        <p:txBody>
          <a:bodyPr wrap="square">
            <a:spAutoFit/>
          </a:bodyPr>
          <a:lstStyle/>
          <a:p>
            <a:pPr>
              <a:lnSpc>
                <a:spcPct val="150000"/>
              </a:lnSpc>
            </a:pPr>
            <a:r>
              <a:rPr lang="es-ES_tradnl" sz="2000" b="1" dirty="0">
                <a:solidFill>
                  <a:schemeClr val="accent6">
                    <a:lumMod val="75000"/>
                  </a:schemeClr>
                </a:solidFill>
                <a:latin typeface="Times New Roman" panose="02020603050405020304" pitchFamily="18" charset="0"/>
                <a:cs typeface="Times New Roman" panose="02020603050405020304" pitchFamily="18" charset="0"/>
              </a:rPr>
              <a:t>MODELO DE ESTRÉS Y AFRONTAMIENTO DE LAZARUS Y </a:t>
            </a:r>
            <a:r>
              <a:rPr lang="es-ES_tradnl" sz="2000" b="1" dirty="0" smtClean="0">
                <a:solidFill>
                  <a:schemeClr val="accent6">
                    <a:lumMod val="75000"/>
                  </a:schemeClr>
                </a:solidFill>
                <a:latin typeface="Times New Roman" panose="02020603050405020304" pitchFamily="18" charset="0"/>
                <a:cs typeface="Times New Roman" panose="02020603050405020304" pitchFamily="18" charset="0"/>
              </a:rPr>
              <a:t>FOLKMAN</a:t>
            </a:r>
            <a:endParaRPr lang="es-ES" sz="2000"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7" name="Imagen 6"/>
          <p:cNvPicPr/>
          <p:nvPr/>
        </p:nvPicPr>
        <p:blipFill>
          <a:blip r:embed="rId2">
            <a:extLst>
              <a:ext uri="{28A0092B-C50C-407E-A947-70E740481C1C}">
                <a14:useLocalDpi xmlns:a14="http://schemas.microsoft.com/office/drawing/2010/main" val="0"/>
              </a:ext>
            </a:extLst>
          </a:blip>
          <a:stretch>
            <a:fillRect/>
          </a:stretch>
        </p:blipFill>
        <p:spPr>
          <a:xfrm>
            <a:off x="2649855" y="1912242"/>
            <a:ext cx="7692391" cy="4325580"/>
          </a:xfrm>
          <a:prstGeom prst="rect">
            <a:avLst/>
          </a:prstGeom>
        </p:spPr>
      </p:pic>
      <p:pic>
        <p:nvPicPr>
          <p:cNvPr id="8" name="Picture 2" descr="F:\TESIS\graficos diapos\LOGO ESP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63" y="247511"/>
            <a:ext cx="1219200" cy="101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835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5 CuadroTexto"/>
          <p:cNvSpPr txBox="1">
            <a:spLocks noChangeArrowheads="1"/>
          </p:cNvSpPr>
          <p:nvPr/>
        </p:nvSpPr>
        <p:spPr bwMode="auto">
          <a:xfrm>
            <a:off x="247650" y="2760663"/>
            <a:ext cx="1895475"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s-PE" altLang="es-PE" sz="1100" dirty="0">
                <a:solidFill>
                  <a:srgbClr val="C00000"/>
                </a:solidFill>
                <a:latin typeface="Arial" panose="020B0604020202020204" pitchFamily="34" charset="0"/>
              </a:rPr>
              <a:t>Problema de Investigación</a:t>
            </a:r>
          </a:p>
          <a:p>
            <a:pPr eaLnBrk="1" hangingPunct="1">
              <a:spcBef>
                <a:spcPct val="0"/>
              </a:spcBef>
              <a:buFontTx/>
              <a:buAutoNum type="arabicPeriod"/>
            </a:pPr>
            <a:endParaRPr lang="es-PE" altLang="es-PE" sz="1100" dirty="0">
              <a:solidFill>
                <a:srgbClr val="C00000"/>
              </a:solidFill>
              <a:latin typeface="Arial" panose="020B0604020202020204" pitchFamily="34" charset="0"/>
            </a:endParaRPr>
          </a:p>
          <a:p>
            <a:pPr eaLnBrk="1" hangingPunct="1">
              <a:spcBef>
                <a:spcPct val="0"/>
              </a:spcBef>
              <a:buFontTx/>
              <a:buAutoNum type="arabicPeriod"/>
            </a:pPr>
            <a:r>
              <a:rPr lang="es-PE" altLang="es-PE" sz="1100" u="sng" dirty="0">
                <a:solidFill>
                  <a:srgbClr val="C00000"/>
                </a:solidFill>
                <a:latin typeface="Arial" panose="020B0604020202020204" pitchFamily="34" charset="0"/>
              </a:rPr>
              <a:t>Fundamentación </a:t>
            </a:r>
            <a:r>
              <a:rPr lang="es-PE" altLang="es-PE" sz="1100" u="sng" dirty="0" smtClean="0">
                <a:solidFill>
                  <a:srgbClr val="C00000"/>
                </a:solidFill>
                <a:latin typeface="Arial" panose="020B0604020202020204" pitchFamily="34" charset="0"/>
              </a:rPr>
              <a:t>Teórica</a:t>
            </a:r>
          </a:p>
          <a:p>
            <a:pPr eaLnBrk="1" hangingPunct="1">
              <a:spcBef>
                <a:spcPct val="0"/>
              </a:spcBef>
              <a:buFontTx/>
              <a:buAutoNum type="arabicPeriod"/>
            </a:pPr>
            <a:endParaRPr lang="es-PE" altLang="es-PE" sz="1100" u="sng" dirty="0" smtClean="0">
              <a:solidFill>
                <a:srgbClr val="C00000"/>
              </a:solidFill>
              <a:latin typeface="Arial" panose="020B0604020202020204" pitchFamily="34" charset="0"/>
            </a:endParaRPr>
          </a:p>
          <a:p>
            <a:pPr lvl="1">
              <a:spcBef>
                <a:spcPct val="0"/>
              </a:spcBef>
              <a:buFontTx/>
              <a:buAutoNum type="arabicPeriod"/>
            </a:pPr>
            <a:r>
              <a:rPr lang="es-PE" altLang="es-PE" sz="700" u="sng" dirty="0" smtClean="0">
                <a:solidFill>
                  <a:srgbClr val="C00000"/>
                </a:solidFill>
                <a:latin typeface="Arial" panose="020B0604020202020204" pitchFamily="34" charset="0"/>
              </a:rPr>
              <a:t>Modelo de estrés y afrontamiento</a:t>
            </a:r>
          </a:p>
          <a:p>
            <a:pPr lvl="1">
              <a:spcBef>
                <a:spcPct val="0"/>
              </a:spcBef>
              <a:buFontTx/>
              <a:buAutoNum type="arabicPeriod"/>
            </a:pPr>
            <a:r>
              <a:rPr lang="es-PE" altLang="es-PE" sz="700" u="sng" dirty="0" smtClean="0">
                <a:solidFill>
                  <a:srgbClr val="C00000"/>
                </a:solidFill>
                <a:latin typeface="Arial" panose="020B0604020202020204" pitchFamily="34" charset="0"/>
              </a:rPr>
              <a:t>Desarrollo psicosocial</a:t>
            </a:r>
          </a:p>
          <a:p>
            <a:pPr lvl="1">
              <a:spcBef>
                <a:spcPct val="0"/>
              </a:spcBef>
              <a:buFontTx/>
              <a:buAutoNum type="arabicPeriod"/>
            </a:pPr>
            <a:r>
              <a:rPr lang="es-PE" altLang="es-PE" sz="700" u="sng" dirty="0" smtClean="0">
                <a:solidFill>
                  <a:srgbClr val="C00000"/>
                </a:solidFill>
                <a:latin typeface="Arial" panose="020B0604020202020204" pitchFamily="34" charset="0"/>
              </a:rPr>
              <a:t>Necesidades de Maslow</a:t>
            </a:r>
          </a:p>
          <a:p>
            <a:pPr lvl="1">
              <a:spcBef>
                <a:spcPct val="0"/>
              </a:spcBef>
              <a:buFontTx/>
              <a:buAutoNum type="arabicPeriod"/>
            </a:pPr>
            <a:r>
              <a:rPr lang="es-PE" altLang="es-PE" sz="700" u="sng" dirty="0" smtClean="0">
                <a:solidFill>
                  <a:srgbClr val="C00000"/>
                </a:solidFill>
                <a:latin typeface="Arial" panose="020B0604020202020204" pitchFamily="34" charset="0"/>
              </a:rPr>
              <a:t>Marketing Social</a:t>
            </a:r>
          </a:p>
          <a:p>
            <a:pPr marL="457200" lvl="1" indent="0">
              <a:spcBef>
                <a:spcPct val="0"/>
              </a:spcBef>
              <a:buNone/>
            </a:pPr>
            <a:endParaRPr lang="es-PE" altLang="es-PE" sz="700" u="sng" dirty="0">
              <a:solidFill>
                <a:srgbClr val="C00000"/>
              </a:solidFill>
              <a:latin typeface="Arial" panose="020B0604020202020204" pitchFamily="34" charset="0"/>
            </a:endParaRPr>
          </a:p>
          <a:p>
            <a:pPr eaLnBrk="1" hangingPunct="1">
              <a:spcBef>
                <a:spcPct val="0"/>
              </a:spcBef>
              <a:buFontTx/>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Hipótesis </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Metodología</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Resultados y Discusión</a:t>
            </a:r>
          </a:p>
          <a:p>
            <a:pPr eaLnBrk="1" hangingPunct="1">
              <a:spcBef>
                <a:spcPct val="0"/>
              </a:spcBef>
              <a:buFont typeface="Calibri" panose="020F0502020204030204" pitchFamily="34" charset="0"/>
              <a:buAutoNum type="arabicPeriod"/>
            </a:pPr>
            <a:endParaRPr lang="es-PE" altLang="es-PE" sz="1100" dirty="0">
              <a:solidFill>
                <a:srgbClr val="C00000"/>
              </a:solidFill>
              <a:latin typeface="Arial" panose="020B0604020202020204" pitchFamily="34" charset="0"/>
            </a:endParaRPr>
          </a:p>
          <a:p>
            <a:pPr eaLnBrk="1" hangingPunct="1">
              <a:spcBef>
                <a:spcPct val="0"/>
              </a:spcBef>
              <a:buFont typeface="Calibri" panose="020F0502020204030204" pitchFamily="34" charset="0"/>
              <a:buAutoNum type="arabicPeriod"/>
            </a:pPr>
            <a:r>
              <a:rPr lang="es-PE" altLang="es-PE" sz="1100" dirty="0">
                <a:solidFill>
                  <a:srgbClr val="C00000"/>
                </a:solidFill>
                <a:latin typeface="Arial" panose="020B0604020202020204" pitchFamily="34" charset="0"/>
              </a:rPr>
              <a:t>Conclusiones</a:t>
            </a:r>
          </a:p>
        </p:txBody>
      </p:sp>
      <p:sp>
        <p:nvSpPr>
          <p:cNvPr id="5" name="1 Título"/>
          <p:cNvSpPr txBox="1">
            <a:spLocks/>
          </p:cNvSpPr>
          <p:nvPr/>
        </p:nvSpPr>
        <p:spPr>
          <a:xfrm>
            <a:off x="2247900" y="409575"/>
            <a:ext cx="7639050" cy="654050"/>
          </a:xfrm>
          <a:prstGeom prst="rect">
            <a:avLst/>
          </a:prstGeom>
          <a:noFill/>
        </p:spPr>
        <p:txBody>
          <a:bodyPr/>
          <a:lstStyle/>
          <a:p>
            <a:pPr marL="514350" indent="-514350" algn="ctr" eaLnBrk="1" fontAlgn="auto" hangingPunct="1">
              <a:spcAft>
                <a:spcPts val="0"/>
              </a:spcAft>
              <a:defRPr/>
            </a:pPr>
            <a:r>
              <a:rPr lang="es-PE" sz="4000" b="1" dirty="0" smtClean="0">
                <a:solidFill>
                  <a:srgbClr val="C00000"/>
                </a:solidFill>
                <a:latin typeface="Times New Roman" panose="02020603050405020304" pitchFamily="18" charset="0"/>
                <a:ea typeface="+mj-ea"/>
                <a:cs typeface="Times New Roman" panose="02020603050405020304" pitchFamily="18" charset="0"/>
              </a:rPr>
              <a:t>FUNDAMENTACIÓN TEÓRICA</a:t>
            </a:r>
            <a:endParaRPr lang="es-PE" sz="4000" b="1" dirty="0">
              <a:solidFill>
                <a:srgbClr val="C00000"/>
              </a:solidFill>
              <a:latin typeface="Times New Roman" panose="02020603050405020304" pitchFamily="18" charset="0"/>
              <a:ea typeface="+mj-ea"/>
              <a:cs typeface="Times New Roman" panose="02020603050405020304" pitchFamily="18" charset="0"/>
            </a:endParaRP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2850515" y="1903074"/>
            <a:ext cx="6681470" cy="4469151"/>
          </a:xfrm>
          <a:prstGeom prst="rect">
            <a:avLst/>
          </a:prstGeom>
          <a:noFill/>
          <a:ln>
            <a:noFill/>
          </a:ln>
        </p:spPr>
      </p:pic>
      <p:sp>
        <p:nvSpPr>
          <p:cNvPr id="7" name="Rectángulo 14"/>
          <p:cNvSpPr/>
          <p:nvPr/>
        </p:nvSpPr>
        <p:spPr>
          <a:xfrm>
            <a:off x="2129995" y="1175190"/>
            <a:ext cx="9823879" cy="498663"/>
          </a:xfrm>
          <a:prstGeom prst="rect">
            <a:avLst/>
          </a:prstGeom>
        </p:spPr>
        <p:txBody>
          <a:bodyPr wrap="square">
            <a:spAutoFit/>
          </a:bodyPr>
          <a:lstStyle/>
          <a:p>
            <a:pPr algn="just">
              <a:lnSpc>
                <a:spcPct val="150000"/>
              </a:lnSpc>
            </a:pPr>
            <a:r>
              <a:rPr lang="es-ES_tradnl" sz="2000" b="1" dirty="0">
                <a:solidFill>
                  <a:schemeClr val="accent6">
                    <a:lumMod val="75000"/>
                  </a:schemeClr>
                </a:solidFill>
                <a:latin typeface="Times New Roman" panose="02020603050405020304" pitchFamily="18" charset="0"/>
                <a:cs typeface="Times New Roman" panose="02020603050405020304" pitchFamily="18" charset="0"/>
              </a:rPr>
              <a:t>TEORÍA DEL DESARROLLO  </a:t>
            </a:r>
            <a:r>
              <a:rPr lang="es-ES_tradnl" sz="2000" b="1" dirty="0" smtClean="0">
                <a:solidFill>
                  <a:schemeClr val="accent6">
                    <a:lumMod val="75000"/>
                  </a:schemeClr>
                </a:solidFill>
                <a:latin typeface="Times New Roman" panose="02020603050405020304" pitchFamily="18" charset="0"/>
                <a:cs typeface="Times New Roman" panose="02020603050405020304" pitchFamily="18" charset="0"/>
              </a:rPr>
              <a:t>PSICOSOCIAL</a:t>
            </a:r>
            <a:endParaRPr lang="es-ES" sz="2000"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8" name="Picture 2" descr="F:\TESIS\graficos diapos\LOGO ESP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63" y="247511"/>
            <a:ext cx="1219200" cy="101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971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970</TotalTime>
  <Words>3227</Words>
  <Application>Microsoft Office PowerPoint</Application>
  <PresentationFormat>Personalizado</PresentationFormat>
  <Paragraphs>696</Paragraphs>
  <Slides>49</Slides>
  <Notes>0</Notes>
  <HiddenSlides>0</HiddenSlides>
  <MMClips>0</MMClips>
  <ScaleCrop>false</ScaleCrop>
  <HeadingPairs>
    <vt:vector size="4" baseType="variant">
      <vt:variant>
        <vt:lpstr>Tema</vt:lpstr>
      </vt:variant>
      <vt:variant>
        <vt:i4>1</vt:i4>
      </vt:variant>
      <vt:variant>
        <vt:lpstr>Títulos de diapositiva</vt:lpstr>
      </vt:variant>
      <vt:variant>
        <vt:i4>49</vt:i4>
      </vt:variant>
    </vt:vector>
  </HeadingPairs>
  <TitlesOfParts>
    <vt:vector size="5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 Análisis Univariado</vt:lpstr>
      <vt:lpstr>1. Análisis Univariado</vt:lpstr>
      <vt:lpstr>1. Análisis Univariado</vt:lpstr>
      <vt:lpstr>1. Análisis Univariado</vt:lpstr>
      <vt:lpstr>1. Análisis Univariado</vt:lpstr>
      <vt:lpstr>1. Análisis Univariado</vt:lpstr>
      <vt:lpstr>2. Análisis Bivariado</vt:lpstr>
      <vt:lpstr>2. Análisis Bivariado</vt:lpstr>
      <vt:lpstr>2. Análisis Bivariado</vt:lpstr>
      <vt:lpstr>3. Prueba de Hipótesis</vt:lpstr>
      <vt:lpstr>Presentación de PowerPoint</vt:lpstr>
      <vt:lpstr>Presentación de PowerPoint</vt:lpstr>
      <vt:lpstr>Presentación de PowerPoint</vt:lpstr>
      <vt:lpstr>3. Prueba de Hipótesis</vt:lpstr>
      <vt:lpstr>3. Prueba de Hipótesis</vt:lpstr>
      <vt:lpstr>3. Prueba de Hipótesis</vt:lpstr>
      <vt:lpstr>3. Prueba de Hipótesis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Escobar - Tapia</dc:creator>
  <cp:lastModifiedBy>CaroyAlejo</cp:lastModifiedBy>
  <cp:revision>95</cp:revision>
  <dcterms:created xsi:type="dcterms:W3CDTF">2019-02-10T16:03:19Z</dcterms:created>
  <dcterms:modified xsi:type="dcterms:W3CDTF">2019-06-12T23:14:59Z</dcterms:modified>
</cp:coreProperties>
</file>