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90" r:id="rId18"/>
    <p:sldId id="291" r:id="rId19"/>
    <p:sldId id="293" r:id="rId20"/>
    <p:sldId id="274" r:id="rId21"/>
    <p:sldId id="276" r:id="rId22"/>
    <p:sldId id="279" r:id="rId23"/>
    <p:sldId id="278" r:id="rId24"/>
    <p:sldId id="288" r:id="rId25"/>
    <p:sldId id="289" r:id="rId26"/>
    <p:sldId id="281" r:id="rId27"/>
    <p:sldId id="282" r:id="rId28"/>
    <p:sldId id="284" r:id="rId29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3" autoAdjust="0"/>
    <p:restoredTop sz="86364" autoAdjust="0"/>
  </p:normalViewPr>
  <p:slideViewPr>
    <p:cSldViewPr snapToGrid="0">
      <p:cViewPr varScale="1">
        <p:scale>
          <a:sx n="79" d="100"/>
          <a:sy n="79" d="100"/>
        </p:scale>
        <p:origin x="131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title>
      <c:tx>
        <c:rich>
          <a:bodyPr rot="0"/>
          <a:lstStyle/>
          <a:p>
            <a:pPr>
              <a:defRPr sz="20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Rendimientos Surpapelcorp S.A.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44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0</c:f>
              <c:numCache>
                <c:formatCode>General</c:formatCode>
                <c:ptCount val="38"/>
                <c:pt idx="0">
                  <c:v>6.4369310419105704E-3</c:v>
                </c:pt>
                <c:pt idx="1">
                  <c:v>6.4369310419105704E-3</c:v>
                </c:pt>
                <c:pt idx="2">
                  <c:v>6.4369310419105704E-3</c:v>
                </c:pt>
                <c:pt idx="3">
                  <c:v>6.4369310419105704E-3</c:v>
                </c:pt>
                <c:pt idx="4">
                  <c:v>6.4369310419105704E-3</c:v>
                </c:pt>
                <c:pt idx="5">
                  <c:v>6.4369310419105704E-3</c:v>
                </c:pt>
                <c:pt idx="6">
                  <c:v>6.4369310419105704E-3</c:v>
                </c:pt>
                <c:pt idx="7">
                  <c:v>6.4369310419105704E-3</c:v>
                </c:pt>
                <c:pt idx="8">
                  <c:v>6.4369310419105704E-3</c:v>
                </c:pt>
                <c:pt idx="9">
                  <c:v>6.4369310419105704E-3</c:v>
                </c:pt>
                <c:pt idx="10">
                  <c:v>6.4369310419105704E-3</c:v>
                </c:pt>
                <c:pt idx="11">
                  <c:v>6.4369310419105704E-3</c:v>
                </c:pt>
                <c:pt idx="12">
                  <c:v>6.4369310419105704E-3</c:v>
                </c:pt>
                <c:pt idx="13">
                  <c:v>6.4369310419105704E-3</c:v>
                </c:pt>
                <c:pt idx="14">
                  <c:v>6.4340301100034303E-3</c:v>
                </c:pt>
                <c:pt idx="15">
                  <c:v>6.4340301100034303E-3</c:v>
                </c:pt>
                <c:pt idx="16">
                  <c:v>6.3764883548040902E-3</c:v>
                </c:pt>
                <c:pt idx="17">
                  <c:v>6.3785440407824199E-3</c:v>
                </c:pt>
                <c:pt idx="18">
                  <c:v>6.3450048930768803E-3</c:v>
                </c:pt>
                <c:pt idx="19">
                  <c:v>6.4230402594212003E-3</c:v>
                </c:pt>
                <c:pt idx="20">
                  <c:v>6.38206176245526E-3</c:v>
                </c:pt>
                <c:pt idx="21">
                  <c:v>6.5325890039094102E-3</c:v>
                </c:pt>
                <c:pt idx="22">
                  <c:v>6.2816780638388402E-3</c:v>
                </c:pt>
                <c:pt idx="23">
                  <c:v>6.3981814200775302E-3</c:v>
                </c:pt>
                <c:pt idx="24">
                  <c:v>6.4062912816642602E-3</c:v>
                </c:pt>
                <c:pt idx="25">
                  <c:v>6.3762938956308801E-3</c:v>
                </c:pt>
                <c:pt idx="26">
                  <c:v>6.5953527504045697E-3</c:v>
                </c:pt>
                <c:pt idx="27">
                  <c:v>6.4654431762238796E-3</c:v>
                </c:pt>
                <c:pt idx="28">
                  <c:v>6.4456332858098299E-3</c:v>
                </c:pt>
                <c:pt idx="29">
                  <c:v>6.3366972874625603E-3</c:v>
                </c:pt>
                <c:pt idx="30">
                  <c:v>6.4264163670659799E-3</c:v>
                </c:pt>
                <c:pt idx="31">
                  <c:v>6.4181443555093604E-3</c:v>
                </c:pt>
                <c:pt idx="32">
                  <c:v>6.3611977408664097E-3</c:v>
                </c:pt>
                <c:pt idx="33">
                  <c:v>6.40166732586556E-3</c:v>
                </c:pt>
                <c:pt idx="34">
                  <c:v>6.3344157119742403E-3</c:v>
                </c:pt>
                <c:pt idx="35">
                  <c:v>6.4534422872333198E-3</c:v>
                </c:pt>
                <c:pt idx="36">
                  <c:v>6.4163791014044697E-3</c:v>
                </c:pt>
                <c:pt idx="37">
                  <c:v>6.4894825503747401E-3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3-474F-8C27-1825E2522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145710464"/>
        <c:axId val="145728640"/>
      </c:lineChart>
      <c:catAx>
        <c:axId val="145710464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600" b="0" strike="noStrike" spc="-1">
                <a:solidFill>
                  <a:srgbClr val="000000"/>
                </a:solidFill>
                <a:latin typeface="Calibri"/>
              </a:defRPr>
            </a:pPr>
            <a:endParaRPr lang="es-EC"/>
          </a:p>
        </c:txPr>
        <c:crossAx val="145728640"/>
        <c:crosses val="autoZero"/>
        <c:auto val="1"/>
        <c:lblAlgn val="ctr"/>
        <c:lblOffset val="100"/>
        <c:noMultiLvlLbl val="1"/>
      </c:catAx>
      <c:valAx>
        <c:axId val="14572864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600" b="0" strike="noStrike" spc="-1">
                <a:solidFill>
                  <a:srgbClr val="000000"/>
                </a:solidFill>
                <a:latin typeface="Calibri"/>
              </a:defRPr>
            </a:pPr>
            <a:endParaRPr lang="es-EC"/>
          </a:p>
        </c:txPr>
        <c:crossAx val="145710464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title>
      <c:tx>
        <c:rich>
          <a:bodyPr rot="0"/>
          <a:lstStyle/>
          <a:p>
            <a:pPr>
              <a:defRPr sz="20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Rendimientos Ecuadpremex, S.A.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44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0</c:f>
              <c:numCache>
                <c:formatCode>General</c:formatCode>
                <c:ptCount val="38"/>
                <c:pt idx="0">
                  <c:v>6.95703740950204E-3</c:v>
                </c:pt>
                <c:pt idx="1">
                  <c:v>6.95703740950204E-3</c:v>
                </c:pt>
                <c:pt idx="2">
                  <c:v>6.95703740950204E-3</c:v>
                </c:pt>
                <c:pt idx="3">
                  <c:v>6.95703740950204E-3</c:v>
                </c:pt>
                <c:pt idx="4">
                  <c:v>6.95703740950204E-3</c:v>
                </c:pt>
                <c:pt idx="5">
                  <c:v>6.95703740950204E-3</c:v>
                </c:pt>
                <c:pt idx="6">
                  <c:v>6.95703740950204E-3</c:v>
                </c:pt>
                <c:pt idx="7">
                  <c:v>6.95703740950204E-3</c:v>
                </c:pt>
                <c:pt idx="8">
                  <c:v>6.95703740950204E-3</c:v>
                </c:pt>
                <c:pt idx="9">
                  <c:v>6.95703740950204E-3</c:v>
                </c:pt>
                <c:pt idx="10">
                  <c:v>6.95703740950204E-3</c:v>
                </c:pt>
                <c:pt idx="11">
                  <c:v>6.95703740950204E-3</c:v>
                </c:pt>
                <c:pt idx="12">
                  <c:v>6.95703740950204E-3</c:v>
                </c:pt>
                <c:pt idx="13">
                  <c:v>6.95703740950204E-3</c:v>
                </c:pt>
                <c:pt idx="14">
                  <c:v>6.95703740950204E-3</c:v>
                </c:pt>
                <c:pt idx="15">
                  <c:v>6.9444216348009099E-3</c:v>
                </c:pt>
                <c:pt idx="16">
                  <c:v>6.9560239646657704E-3</c:v>
                </c:pt>
                <c:pt idx="17">
                  <c:v>6.9580508431186204E-3</c:v>
                </c:pt>
                <c:pt idx="18">
                  <c:v>6.9471630833564096E-3</c:v>
                </c:pt>
                <c:pt idx="19">
                  <c:v>6.9540781191286304E-3</c:v>
                </c:pt>
                <c:pt idx="20">
                  <c:v>6.9584562134237301E-3</c:v>
                </c:pt>
                <c:pt idx="21">
                  <c:v>6.4340301100034303E-3</c:v>
                </c:pt>
                <c:pt idx="22">
                  <c:v>6.4340301100034303E-3</c:v>
                </c:pt>
                <c:pt idx="23">
                  <c:v>6.4336418244457204E-3</c:v>
                </c:pt>
                <c:pt idx="24">
                  <c:v>6.4959793767438399E-3</c:v>
                </c:pt>
                <c:pt idx="25">
                  <c:v>6.7939021441190102E-3</c:v>
                </c:pt>
                <c:pt idx="26">
                  <c:v>6.7971624793454798E-3</c:v>
                </c:pt>
                <c:pt idx="27">
                  <c:v>6.6952277374154904E-3</c:v>
                </c:pt>
                <c:pt idx="28">
                  <c:v>6.8042817848936697E-3</c:v>
                </c:pt>
                <c:pt idx="29">
                  <c:v>6.7703717587905797E-3</c:v>
                </c:pt>
                <c:pt idx="30">
                  <c:v>6.8015317566469903E-3</c:v>
                </c:pt>
                <c:pt idx="31">
                  <c:v>6.8012862143926904E-3</c:v>
                </c:pt>
                <c:pt idx="32">
                  <c:v>6.8015641492875601E-3</c:v>
                </c:pt>
                <c:pt idx="33">
                  <c:v>6.7996840350106301E-3</c:v>
                </c:pt>
                <c:pt idx="34">
                  <c:v>6.9610235170052296E-3</c:v>
                </c:pt>
                <c:pt idx="35">
                  <c:v>7.0274909680319003E-3</c:v>
                </c:pt>
                <c:pt idx="36">
                  <c:v>7.1110181640543502E-3</c:v>
                </c:pt>
                <c:pt idx="37">
                  <c:v>7.20732331613672E-3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3D-4AE9-BB4C-D9EC149E9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145762176"/>
        <c:axId val="145763712"/>
      </c:lineChart>
      <c:catAx>
        <c:axId val="145762176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600" b="0" strike="noStrike" spc="-1">
                <a:solidFill>
                  <a:srgbClr val="000000"/>
                </a:solidFill>
                <a:latin typeface="Calibri"/>
              </a:defRPr>
            </a:pPr>
            <a:endParaRPr lang="es-EC"/>
          </a:p>
        </c:txPr>
        <c:crossAx val="145763712"/>
        <c:crosses val="autoZero"/>
        <c:auto val="1"/>
        <c:lblAlgn val="ctr"/>
        <c:lblOffset val="100"/>
        <c:noMultiLvlLbl val="1"/>
      </c:catAx>
      <c:valAx>
        <c:axId val="14576371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600" b="0" strike="noStrike" spc="-1">
                <a:solidFill>
                  <a:srgbClr val="000000"/>
                </a:solidFill>
                <a:latin typeface="Calibri"/>
              </a:defRPr>
            </a:pPr>
            <a:endParaRPr lang="es-EC"/>
          </a:p>
        </c:txPr>
        <c:crossAx val="145762176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56F6C-B792-4203-870B-8D22E3596C2C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</dgm:pt>
    <dgm:pt modelId="{255EC155-36E8-439B-9E2D-4C84EB7E39A1}">
      <dgm:prSet phldrT="[Texto]" custT="1"/>
      <dgm:spPr/>
      <dgm:t>
        <a:bodyPr/>
        <a:lstStyle/>
        <a:p>
          <a:r>
            <a:rPr lang="es-ES" sz="2000" dirty="0" smtClean="0"/>
            <a:t>Fondos de Inversión</a:t>
          </a:r>
          <a:endParaRPr lang="es-ES" sz="2000" dirty="0"/>
        </a:p>
      </dgm:t>
    </dgm:pt>
    <dgm:pt modelId="{F81D0CF8-20BA-4CE2-AD9A-F93265A79A75}" type="parTrans" cxnId="{EDC56E72-610C-4E7E-B8A9-45383D594C71}">
      <dgm:prSet/>
      <dgm:spPr/>
      <dgm:t>
        <a:bodyPr/>
        <a:lstStyle/>
        <a:p>
          <a:endParaRPr lang="es-ES" sz="2000"/>
        </a:p>
      </dgm:t>
    </dgm:pt>
    <dgm:pt modelId="{5D4B5F78-15C3-4673-AD21-3E3E8EBBA51E}" type="sibTrans" cxnId="{EDC56E72-610C-4E7E-B8A9-45383D594C71}">
      <dgm:prSet custT="1"/>
      <dgm:spPr/>
      <dgm:t>
        <a:bodyPr/>
        <a:lstStyle/>
        <a:p>
          <a:endParaRPr lang="es-ES" sz="2000"/>
        </a:p>
      </dgm:t>
    </dgm:pt>
    <dgm:pt modelId="{A6525B9F-8E61-427B-99BB-73645D61D3F8}">
      <dgm:prSet phldrT="[Texto]" custT="1"/>
      <dgm:spPr/>
      <dgm:t>
        <a:bodyPr/>
        <a:lstStyle/>
        <a:p>
          <a:r>
            <a:rPr lang="es-ES" sz="2000" dirty="0" smtClean="0"/>
            <a:t>Canalizador  de ahorro</a:t>
          </a:r>
          <a:endParaRPr lang="es-ES" sz="2000" dirty="0"/>
        </a:p>
      </dgm:t>
    </dgm:pt>
    <dgm:pt modelId="{3C21BDEF-6F6D-42B1-872A-F0011CBD3D16}" type="parTrans" cxnId="{235D94B3-748B-4552-A726-8A0B5BA53ACD}">
      <dgm:prSet/>
      <dgm:spPr/>
      <dgm:t>
        <a:bodyPr/>
        <a:lstStyle/>
        <a:p>
          <a:endParaRPr lang="es-ES" sz="2000"/>
        </a:p>
      </dgm:t>
    </dgm:pt>
    <dgm:pt modelId="{C2440174-8E2D-4D83-BC44-A85A4BC2D329}" type="sibTrans" cxnId="{235D94B3-748B-4552-A726-8A0B5BA53ACD}">
      <dgm:prSet custT="1"/>
      <dgm:spPr/>
      <dgm:t>
        <a:bodyPr/>
        <a:lstStyle/>
        <a:p>
          <a:endParaRPr lang="es-ES" sz="2000"/>
        </a:p>
      </dgm:t>
    </dgm:pt>
    <dgm:pt modelId="{544F9F55-7174-4EB8-BEA5-B7C3A53727C9}">
      <dgm:prSet phldrT="[Texto]" custT="1"/>
      <dgm:spPr/>
      <dgm:t>
        <a:bodyPr/>
        <a:lstStyle/>
        <a:p>
          <a:r>
            <a:rPr lang="es-ES" sz="2000" dirty="0" smtClean="0"/>
            <a:t>Manejo de los activos financieros</a:t>
          </a:r>
          <a:endParaRPr lang="es-ES" sz="2000" dirty="0"/>
        </a:p>
      </dgm:t>
    </dgm:pt>
    <dgm:pt modelId="{A6499AD6-59AC-4E5A-8CC1-BD0EC51A50DA}" type="parTrans" cxnId="{F5B07568-209C-494D-AD58-9FD0789353E9}">
      <dgm:prSet/>
      <dgm:spPr/>
      <dgm:t>
        <a:bodyPr/>
        <a:lstStyle/>
        <a:p>
          <a:endParaRPr lang="es-ES" sz="2000"/>
        </a:p>
      </dgm:t>
    </dgm:pt>
    <dgm:pt modelId="{24FD1E44-CCE4-403E-A94D-0453BAAAFAF7}" type="sibTrans" cxnId="{F5B07568-209C-494D-AD58-9FD0789353E9}">
      <dgm:prSet/>
      <dgm:spPr/>
      <dgm:t>
        <a:bodyPr/>
        <a:lstStyle/>
        <a:p>
          <a:endParaRPr lang="es-ES" sz="2000"/>
        </a:p>
      </dgm:t>
    </dgm:pt>
    <dgm:pt modelId="{5246BCCC-2183-4AA7-AD18-D90AC542A265}" type="pres">
      <dgm:prSet presAssocID="{14956F6C-B792-4203-870B-8D22E3596C2C}" presName="linearFlow" presStyleCnt="0">
        <dgm:presLayoutVars>
          <dgm:resizeHandles val="exact"/>
        </dgm:presLayoutVars>
      </dgm:prSet>
      <dgm:spPr/>
    </dgm:pt>
    <dgm:pt modelId="{97208335-5555-49B3-9311-2BA353025F38}" type="pres">
      <dgm:prSet presAssocID="{255EC155-36E8-439B-9E2D-4C84EB7E39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099967-5540-4D27-8EDC-30D1DED84DEA}" type="pres">
      <dgm:prSet presAssocID="{5D4B5F78-15C3-4673-AD21-3E3E8EBBA51E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909B04D-0D47-461E-AC3C-A44C77307CCE}" type="pres">
      <dgm:prSet presAssocID="{5D4B5F78-15C3-4673-AD21-3E3E8EBBA51E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BBE0C617-EE9D-41B7-9119-1D2FE03BEF55}" type="pres">
      <dgm:prSet presAssocID="{A6525B9F-8E61-427B-99BB-73645D61D3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1A252E-E9A7-44D6-BE72-95DF75425485}" type="pres">
      <dgm:prSet presAssocID="{C2440174-8E2D-4D83-BC44-A85A4BC2D329}" presName="sibTrans" presStyleLbl="sibTrans2D1" presStyleIdx="1" presStyleCnt="2"/>
      <dgm:spPr/>
      <dgm:t>
        <a:bodyPr/>
        <a:lstStyle/>
        <a:p>
          <a:endParaRPr lang="es-EC"/>
        </a:p>
      </dgm:t>
    </dgm:pt>
    <dgm:pt modelId="{7BA25FB8-2BA8-4BF7-890D-E49738200780}" type="pres">
      <dgm:prSet presAssocID="{C2440174-8E2D-4D83-BC44-A85A4BC2D329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847410DA-72D4-4453-AEC6-A984B781757E}" type="pres">
      <dgm:prSet presAssocID="{544F9F55-7174-4EB8-BEA5-B7C3A53727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ADC246-3962-473C-BDD8-51A9D9A4A52E}" type="presOf" srcId="{14956F6C-B792-4203-870B-8D22E3596C2C}" destId="{5246BCCC-2183-4AA7-AD18-D90AC542A265}" srcOrd="0" destOrd="0" presId="urn:microsoft.com/office/officeart/2005/8/layout/process2"/>
    <dgm:cxn modelId="{F5B07568-209C-494D-AD58-9FD0789353E9}" srcId="{14956F6C-B792-4203-870B-8D22E3596C2C}" destId="{544F9F55-7174-4EB8-BEA5-B7C3A53727C9}" srcOrd="2" destOrd="0" parTransId="{A6499AD6-59AC-4E5A-8CC1-BD0EC51A50DA}" sibTransId="{24FD1E44-CCE4-403E-A94D-0453BAAAFAF7}"/>
    <dgm:cxn modelId="{15AA791C-3A2F-4662-8ED6-21F07E1C86FE}" type="presOf" srcId="{C2440174-8E2D-4D83-BC44-A85A4BC2D329}" destId="{7BA25FB8-2BA8-4BF7-890D-E49738200780}" srcOrd="1" destOrd="0" presId="urn:microsoft.com/office/officeart/2005/8/layout/process2"/>
    <dgm:cxn modelId="{EDC56E72-610C-4E7E-B8A9-45383D594C71}" srcId="{14956F6C-B792-4203-870B-8D22E3596C2C}" destId="{255EC155-36E8-439B-9E2D-4C84EB7E39A1}" srcOrd="0" destOrd="0" parTransId="{F81D0CF8-20BA-4CE2-AD9A-F93265A79A75}" sibTransId="{5D4B5F78-15C3-4673-AD21-3E3E8EBBA51E}"/>
    <dgm:cxn modelId="{3F65AF38-5921-4EA1-81DF-BD904DAB6EAE}" type="presOf" srcId="{544F9F55-7174-4EB8-BEA5-B7C3A53727C9}" destId="{847410DA-72D4-4453-AEC6-A984B781757E}" srcOrd="0" destOrd="0" presId="urn:microsoft.com/office/officeart/2005/8/layout/process2"/>
    <dgm:cxn modelId="{DDE607E6-24C6-439F-A1D4-5D4AD7908B49}" type="presOf" srcId="{5D4B5F78-15C3-4673-AD21-3E3E8EBBA51E}" destId="{0909B04D-0D47-461E-AC3C-A44C77307CCE}" srcOrd="1" destOrd="0" presId="urn:microsoft.com/office/officeart/2005/8/layout/process2"/>
    <dgm:cxn modelId="{F91DDCA6-C7A9-499B-80FD-4C76DFB9AF8E}" type="presOf" srcId="{A6525B9F-8E61-427B-99BB-73645D61D3F8}" destId="{BBE0C617-EE9D-41B7-9119-1D2FE03BEF55}" srcOrd="0" destOrd="0" presId="urn:microsoft.com/office/officeart/2005/8/layout/process2"/>
    <dgm:cxn modelId="{F8C35285-6422-4225-8B70-2EF5ED3CD959}" type="presOf" srcId="{255EC155-36E8-439B-9E2D-4C84EB7E39A1}" destId="{97208335-5555-49B3-9311-2BA353025F38}" srcOrd="0" destOrd="0" presId="urn:microsoft.com/office/officeart/2005/8/layout/process2"/>
    <dgm:cxn modelId="{004EB4BF-8B9B-410A-9F74-D7EF2C75B788}" type="presOf" srcId="{C2440174-8E2D-4D83-BC44-A85A4BC2D329}" destId="{301A252E-E9A7-44D6-BE72-95DF75425485}" srcOrd="0" destOrd="0" presId="urn:microsoft.com/office/officeart/2005/8/layout/process2"/>
    <dgm:cxn modelId="{78CBF9AF-48F4-4A63-9799-30792B771935}" type="presOf" srcId="{5D4B5F78-15C3-4673-AD21-3E3E8EBBA51E}" destId="{12099967-5540-4D27-8EDC-30D1DED84DEA}" srcOrd="0" destOrd="0" presId="urn:microsoft.com/office/officeart/2005/8/layout/process2"/>
    <dgm:cxn modelId="{235D94B3-748B-4552-A726-8A0B5BA53ACD}" srcId="{14956F6C-B792-4203-870B-8D22E3596C2C}" destId="{A6525B9F-8E61-427B-99BB-73645D61D3F8}" srcOrd="1" destOrd="0" parTransId="{3C21BDEF-6F6D-42B1-872A-F0011CBD3D16}" sibTransId="{C2440174-8E2D-4D83-BC44-A85A4BC2D329}"/>
    <dgm:cxn modelId="{FF5E0DD4-D8B7-4465-BEEB-2F0263281EAD}" type="presParOf" srcId="{5246BCCC-2183-4AA7-AD18-D90AC542A265}" destId="{97208335-5555-49B3-9311-2BA353025F38}" srcOrd="0" destOrd="0" presId="urn:microsoft.com/office/officeart/2005/8/layout/process2"/>
    <dgm:cxn modelId="{467D18D8-BDBF-4E5C-8156-F5B2EFE740AE}" type="presParOf" srcId="{5246BCCC-2183-4AA7-AD18-D90AC542A265}" destId="{12099967-5540-4D27-8EDC-30D1DED84DEA}" srcOrd="1" destOrd="0" presId="urn:microsoft.com/office/officeart/2005/8/layout/process2"/>
    <dgm:cxn modelId="{EB233946-C967-4599-AF73-28720264772E}" type="presParOf" srcId="{12099967-5540-4D27-8EDC-30D1DED84DEA}" destId="{0909B04D-0D47-461E-AC3C-A44C77307CCE}" srcOrd="0" destOrd="0" presId="urn:microsoft.com/office/officeart/2005/8/layout/process2"/>
    <dgm:cxn modelId="{9A9652D0-BA24-4E5B-8763-0FB482AAA262}" type="presParOf" srcId="{5246BCCC-2183-4AA7-AD18-D90AC542A265}" destId="{BBE0C617-EE9D-41B7-9119-1D2FE03BEF55}" srcOrd="2" destOrd="0" presId="urn:microsoft.com/office/officeart/2005/8/layout/process2"/>
    <dgm:cxn modelId="{7691F2EC-09A9-46E6-9FEA-7FFEAA29C7D3}" type="presParOf" srcId="{5246BCCC-2183-4AA7-AD18-D90AC542A265}" destId="{301A252E-E9A7-44D6-BE72-95DF75425485}" srcOrd="3" destOrd="0" presId="urn:microsoft.com/office/officeart/2005/8/layout/process2"/>
    <dgm:cxn modelId="{2C20600B-6FE3-45B8-BABD-9C931177A263}" type="presParOf" srcId="{301A252E-E9A7-44D6-BE72-95DF75425485}" destId="{7BA25FB8-2BA8-4BF7-890D-E49738200780}" srcOrd="0" destOrd="0" presId="urn:microsoft.com/office/officeart/2005/8/layout/process2"/>
    <dgm:cxn modelId="{C02F4F71-7774-4DC9-A8B2-7A97886AF25B}" type="presParOf" srcId="{5246BCCC-2183-4AA7-AD18-D90AC542A265}" destId="{847410DA-72D4-4453-AEC6-A984B78175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1074E-941A-47F9-B640-0AAAF4E8C978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8F9B589C-ACBE-4606-91DA-8CB91CDDD088}">
      <dgm:prSet phldrT="[Texto]" custT="1"/>
      <dgm:spPr/>
      <dgm:t>
        <a:bodyPr/>
        <a:lstStyle/>
        <a:p>
          <a:r>
            <a:rPr lang="es-EC" sz="2000" dirty="0" smtClean="0"/>
            <a:t>Desconocimiento del funcionamiento</a:t>
          </a:r>
          <a:endParaRPr lang="es-ES" sz="2000" dirty="0"/>
        </a:p>
      </dgm:t>
    </dgm:pt>
    <dgm:pt modelId="{B375C9A5-A631-4128-9872-798ADA0C7A34}" type="parTrans" cxnId="{BCB5A204-B6BB-44C6-A2FA-B613C8A2F18F}">
      <dgm:prSet/>
      <dgm:spPr/>
      <dgm:t>
        <a:bodyPr/>
        <a:lstStyle/>
        <a:p>
          <a:endParaRPr lang="es-ES"/>
        </a:p>
      </dgm:t>
    </dgm:pt>
    <dgm:pt modelId="{91FAD53B-B719-427A-ADBD-02742902B37D}" type="sibTrans" cxnId="{BCB5A204-B6BB-44C6-A2FA-B613C8A2F18F}">
      <dgm:prSet/>
      <dgm:spPr/>
      <dgm:t>
        <a:bodyPr/>
        <a:lstStyle/>
        <a:p>
          <a:endParaRPr lang="es-ES"/>
        </a:p>
      </dgm:t>
    </dgm:pt>
    <dgm:pt modelId="{F725CE83-4EC5-4651-BF03-142AD745E2DA}">
      <dgm:prSet phldrT="[Texto]" custT="1"/>
      <dgm:spPr/>
      <dgm:t>
        <a:bodyPr/>
        <a:lstStyle/>
        <a:p>
          <a:r>
            <a:rPr lang="es-EC" sz="2000" dirty="0" smtClean="0"/>
            <a:t>Tradicionales alternativas</a:t>
          </a:r>
          <a:endParaRPr lang="es-ES" sz="2000" dirty="0"/>
        </a:p>
      </dgm:t>
    </dgm:pt>
    <dgm:pt modelId="{8E5120A0-D552-4C59-B9A6-E08C03CCE8F6}" type="parTrans" cxnId="{9D1A7ED8-224A-43C0-8804-44FFF0BCCBD4}">
      <dgm:prSet/>
      <dgm:spPr/>
      <dgm:t>
        <a:bodyPr/>
        <a:lstStyle/>
        <a:p>
          <a:endParaRPr lang="es-ES"/>
        </a:p>
      </dgm:t>
    </dgm:pt>
    <dgm:pt modelId="{76DA50A2-B20A-486E-A9CF-FB1D4CAAD273}" type="sibTrans" cxnId="{9D1A7ED8-224A-43C0-8804-44FFF0BCCBD4}">
      <dgm:prSet/>
      <dgm:spPr/>
      <dgm:t>
        <a:bodyPr/>
        <a:lstStyle/>
        <a:p>
          <a:endParaRPr lang="es-ES"/>
        </a:p>
      </dgm:t>
    </dgm:pt>
    <dgm:pt modelId="{DF28EBB6-A545-40ED-B0A6-7E6517ADA773}" type="pres">
      <dgm:prSet presAssocID="{D0B1074E-941A-47F9-B640-0AAAF4E8C978}" presName="linearFlow" presStyleCnt="0">
        <dgm:presLayoutVars>
          <dgm:resizeHandles val="exact"/>
        </dgm:presLayoutVars>
      </dgm:prSet>
      <dgm:spPr/>
    </dgm:pt>
    <dgm:pt modelId="{04234A20-B18A-4A95-8D19-BC9E56EA902C}" type="pres">
      <dgm:prSet presAssocID="{8F9B589C-ACBE-4606-91DA-8CB91CDDD088}" presName="node" presStyleLbl="node1" presStyleIdx="0" presStyleCnt="2" custScaleX="140202" custScaleY="68537" custLinFactNeighborX="1724" custLinFactNeighborY="22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954F80-9242-4522-A1B0-A9B86889D6B4}" type="pres">
      <dgm:prSet presAssocID="{91FAD53B-B719-427A-ADBD-02742902B37D}" presName="sibTrans" presStyleLbl="sibTrans2D1" presStyleIdx="0" presStyleCnt="1"/>
      <dgm:spPr/>
      <dgm:t>
        <a:bodyPr/>
        <a:lstStyle/>
        <a:p>
          <a:endParaRPr lang="es-EC"/>
        </a:p>
      </dgm:t>
    </dgm:pt>
    <dgm:pt modelId="{AB703D88-0B32-44C0-8E0A-16A014305DCF}" type="pres">
      <dgm:prSet presAssocID="{91FAD53B-B719-427A-ADBD-02742902B37D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798C7B87-C9DB-4CB2-A28B-DFF3D2E4C9F8}" type="pres">
      <dgm:prSet presAssocID="{F725CE83-4EC5-4651-BF03-142AD745E2DA}" presName="node" presStyleLbl="node1" presStyleIdx="1" presStyleCnt="2" custScaleX="137773" custScaleY="55195" custLinFactNeighborX="-1214" custLinFactNeighborY="36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45B3A3-CF66-465F-A361-81739623077A}" type="presOf" srcId="{91FAD53B-B719-427A-ADBD-02742902B37D}" destId="{AB703D88-0B32-44C0-8E0A-16A014305DCF}" srcOrd="1" destOrd="0" presId="urn:microsoft.com/office/officeart/2005/8/layout/process2"/>
    <dgm:cxn modelId="{BBEE43A7-EDE4-471C-A542-7A64E01BD213}" type="presOf" srcId="{D0B1074E-941A-47F9-B640-0AAAF4E8C978}" destId="{DF28EBB6-A545-40ED-B0A6-7E6517ADA773}" srcOrd="0" destOrd="0" presId="urn:microsoft.com/office/officeart/2005/8/layout/process2"/>
    <dgm:cxn modelId="{9D1A7ED8-224A-43C0-8804-44FFF0BCCBD4}" srcId="{D0B1074E-941A-47F9-B640-0AAAF4E8C978}" destId="{F725CE83-4EC5-4651-BF03-142AD745E2DA}" srcOrd="1" destOrd="0" parTransId="{8E5120A0-D552-4C59-B9A6-E08C03CCE8F6}" sibTransId="{76DA50A2-B20A-486E-A9CF-FB1D4CAAD273}"/>
    <dgm:cxn modelId="{B77CCD88-0E8C-4688-9EAD-079CE1EE14F9}" type="presOf" srcId="{91FAD53B-B719-427A-ADBD-02742902B37D}" destId="{06954F80-9242-4522-A1B0-A9B86889D6B4}" srcOrd="0" destOrd="0" presId="urn:microsoft.com/office/officeart/2005/8/layout/process2"/>
    <dgm:cxn modelId="{5768ED6D-381B-4A18-9FC6-974A0D913661}" type="presOf" srcId="{8F9B589C-ACBE-4606-91DA-8CB91CDDD088}" destId="{04234A20-B18A-4A95-8D19-BC9E56EA902C}" srcOrd="0" destOrd="0" presId="urn:microsoft.com/office/officeart/2005/8/layout/process2"/>
    <dgm:cxn modelId="{6F21C8D3-EA2A-468A-8DC5-9171AC5B18D6}" type="presOf" srcId="{F725CE83-4EC5-4651-BF03-142AD745E2DA}" destId="{798C7B87-C9DB-4CB2-A28B-DFF3D2E4C9F8}" srcOrd="0" destOrd="0" presId="urn:microsoft.com/office/officeart/2005/8/layout/process2"/>
    <dgm:cxn modelId="{BCB5A204-B6BB-44C6-A2FA-B613C8A2F18F}" srcId="{D0B1074E-941A-47F9-B640-0AAAF4E8C978}" destId="{8F9B589C-ACBE-4606-91DA-8CB91CDDD088}" srcOrd="0" destOrd="0" parTransId="{B375C9A5-A631-4128-9872-798ADA0C7A34}" sibTransId="{91FAD53B-B719-427A-ADBD-02742902B37D}"/>
    <dgm:cxn modelId="{980FAFAC-8BD2-4562-9852-B295A8A1A388}" type="presParOf" srcId="{DF28EBB6-A545-40ED-B0A6-7E6517ADA773}" destId="{04234A20-B18A-4A95-8D19-BC9E56EA902C}" srcOrd="0" destOrd="0" presId="urn:microsoft.com/office/officeart/2005/8/layout/process2"/>
    <dgm:cxn modelId="{65622A26-7ACD-48B5-9C72-23DDDAADECFF}" type="presParOf" srcId="{DF28EBB6-A545-40ED-B0A6-7E6517ADA773}" destId="{06954F80-9242-4522-A1B0-A9B86889D6B4}" srcOrd="1" destOrd="0" presId="urn:microsoft.com/office/officeart/2005/8/layout/process2"/>
    <dgm:cxn modelId="{5D2255C1-EDE7-4474-BB47-F9B71D298D83}" type="presParOf" srcId="{06954F80-9242-4522-A1B0-A9B86889D6B4}" destId="{AB703D88-0B32-44C0-8E0A-16A014305DCF}" srcOrd="0" destOrd="0" presId="urn:microsoft.com/office/officeart/2005/8/layout/process2"/>
    <dgm:cxn modelId="{C1A8ACC7-AB6D-42F9-9438-302B0C9DC3B7}" type="presParOf" srcId="{DF28EBB6-A545-40ED-B0A6-7E6517ADA773}" destId="{798C7B87-C9DB-4CB2-A28B-DFF3D2E4C9F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08335-5555-49B3-9311-2BA353025F38}">
      <dsp:nvSpPr>
        <dsp:cNvPr id="0" name=""/>
        <dsp:cNvSpPr/>
      </dsp:nvSpPr>
      <dsp:spPr>
        <a:xfrm>
          <a:off x="217873" y="0"/>
          <a:ext cx="2396662" cy="1331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Fondos de Inversión</a:t>
          </a:r>
          <a:endParaRPr lang="es-ES" sz="2000" kern="1200" dirty="0"/>
        </a:p>
      </dsp:txBody>
      <dsp:txXfrm>
        <a:off x="256871" y="38998"/>
        <a:ext cx="2318666" cy="1253483"/>
      </dsp:txXfrm>
    </dsp:sp>
    <dsp:sp modelId="{12099967-5540-4D27-8EDC-30D1DED84DEA}">
      <dsp:nvSpPr>
        <dsp:cNvPr id="0" name=""/>
        <dsp:cNvSpPr/>
      </dsp:nvSpPr>
      <dsp:spPr>
        <a:xfrm rot="5400000">
          <a:off x="1166552" y="1364766"/>
          <a:ext cx="499304" cy="599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-5400000">
        <a:off x="1236455" y="1414697"/>
        <a:ext cx="359499" cy="349513"/>
      </dsp:txXfrm>
    </dsp:sp>
    <dsp:sp modelId="{BBE0C617-EE9D-41B7-9119-1D2FE03BEF55}">
      <dsp:nvSpPr>
        <dsp:cNvPr id="0" name=""/>
        <dsp:cNvSpPr/>
      </dsp:nvSpPr>
      <dsp:spPr>
        <a:xfrm>
          <a:off x="217873" y="1997218"/>
          <a:ext cx="2396662" cy="1331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tint val="50000"/>
                <a:satMod val="300000"/>
              </a:schemeClr>
            </a:gs>
            <a:gs pos="35000">
              <a:schemeClr val="accent4">
                <a:hueOff val="5197846"/>
                <a:satOff val="-23984"/>
                <a:lumOff val="883"/>
                <a:alphaOff val="0"/>
                <a:tint val="37000"/>
                <a:satMod val="3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Canalizador  de ahorro</a:t>
          </a:r>
          <a:endParaRPr lang="es-ES" sz="2000" kern="1200" dirty="0"/>
        </a:p>
      </dsp:txBody>
      <dsp:txXfrm>
        <a:off x="256871" y="2036216"/>
        <a:ext cx="2318666" cy="1253483"/>
      </dsp:txXfrm>
    </dsp:sp>
    <dsp:sp modelId="{301A252E-E9A7-44D6-BE72-95DF75425485}">
      <dsp:nvSpPr>
        <dsp:cNvPr id="0" name=""/>
        <dsp:cNvSpPr/>
      </dsp:nvSpPr>
      <dsp:spPr>
        <a:xfrm rot="5400000">
          <a:off x="1166552" y="3361985"/>
          <a:ext cx="499304" cy="5991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tint val="50000"/>
                <a:satMod val="300000"/>
              </a:schemeClr>
            </a:gs>
            <a:gs pos="35000">
              <a:schemeClr val="accent4">
                <a:hueOff val="10395692"/>
                <a:satOff val="-47968"/>
                <a:lumOff val="1765"/>
                <a:alphaOff val="0"/>
                <a:tint val="37000"/>
                <a:satMod val="3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-5400000">
        <a:off x="1236455" y="3411916"/>
        <a:ext cx="359499" cy="349513"/>
      </dsp:txXfrm>
    </dsp:sp>
    <dsp:sp modelId="{847410DA-72D4-4453-AEC6-A984B781757E}">
      <dsp:nvSpPr>
        <dsp:cNvPr id="0" name=""/>
        <dsp:cNvSpPr/>
      </dsp:nvSpPr>
      <dsp:spPr>
        <a:xfrm>
          <a:off x="217873" y="3994437"/>
          <a:ext cx="2396662" cy="1331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tint val="50000"/>
                <a:satMod val="300000"/>
              </a:schemeClr>
            </a:gs>
            <a:gs pos="35000">
              <a:schemeClr val="accent4">
                <a:hueOff val="10395692"/>
                <a:satOff val="-47968"/>
                <a:lumOff val="1765"/>
                <a:alphaOff val="0"/>
                <a:tint val="37000"/>
                <a:satMod val="3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Manejo de los activos financieros</a:t>
          </a:r>
          <a:endParaRPr lang="es-ES" sz="2000" kern="1200" dirty="0"/>
        </a:p>
      </dsp:txBody>
      <dsp:txXfrm>
        <a:off x="256871" y="4033435"/>
        <a:ext cx="2318666" cy="1253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34A20-B18A-4A95-8D19-BC9E56EA902C}">
      <dsp:nvSpPr>
        <dsp:cNvPr id="0" name=""/>
        <dsp:cNvSpPr/>
      </dsp:nvSpPr>
      <dsp:spPr>
        <a:xfrm>
          <a:off x="0" y="17476"/>
          <a:ext cx="2823557" cy="1030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Desconocimiento del funcionamiento</a:t>
          </a:r>
          <a:endParaRPr lang="es-ES" sz="2000" kern="1200" dirty="0"/>
        </a:p>
      </dsp:txBody>
      <dsp:txXfrm>
        <a:off x="30178" y="47654"/>
        <a:ext cx="2763201" cy="969994"/>
      </dsp:txXfrm>
    </dsp:sp>
    <dsp:sp modelId="{06954F80-9242-4522-A1B0-A9B86889D6B4}">
      <dsp:nvSpPr>
        <dsp:cNvPr id="0" name=""/>
        <dsp:cNvSpPr/>
      </dsp:nvSpPr>
      <dsp:spPr>
        <a:xfrm rot="5450443">
          <a:off x="1122776" y="1077589"/>
          <a:ext cx="552083" cy="6765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 rot="-5400000">
        <a:off x="1197081" y="1139809"/>
        <a:ext cx="405904" cy="386458"/>
      </dsp:txXfrm>
    </dsp:sp>
    <dsp:sp modelId="{798C7B87-C9DB-4CB2-A28B-DFF3D2E4C9F8}">
      <dsp:nvSpPr>
        <dsp:cNvPr id="0" name=""/>
        <dsp:cNvSpPr/>
      </dsp:nvSpPr>
      <dsp:spPr>
        <a:xfrm>
          <a:off x="10" y="1783858"/>
          <a:ext cx="2774638" cy="829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50000"/>
                <a:satMod val="300000"/>
              </a:schemeClr>
            </a:gs>
            <a:gs pos="35000">
              <a:schemeClr val="accent5">
                <a:hueOff val="-7353344"/>
                <a:satOff val="-10228"/>
                <a:lumOff val="-3922"/>
                <a:alphaOff val="0"/>
                <a:tint val="37000"/>
                <a:satMod val="3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Tradicionales alternativas</a:t>
          </a:r>
          <a:endParaRPr lang="es-ES" sz="2000" kern="1200" dirty="0"/>
        </a:p>
      </dsp:txBody>
      <dsp:txXfrm>
        <a:off x="24313" y="1808161"/>
        <a:ext cx="2726032" cy="781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F4711-1F6C-410E-B5CE-5C2E718C6ED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C8B01-D18B-4347-AD3A-85241B161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Los </a:t>
            </a:r>
            <a:r>
              <a:rPr lang="en-US" dirty="0" err="1" smtClean="0"/>
              <a:t>Fondos</a:t>
            </a:r>
            <a:r>
              <a:rPr lang="en-US" dirty="0" smtClean="0"/>
              <a:t> de inversion </a:t>
            </a:r>
            <a:r>
              <a:rPr lang="en-US" dirty="0" err="1" smtClean="0"/>
              <a:t>dentro</a:t>
            </a:r>
            <a:r>
              <a:rPr lang="en-US" dirty="0" smtClean="0"/>
              <a:t> 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pais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herramienta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canalizador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ahorro</a:t>
            </a:r>
            <a:r>
              <a:rPr lang="en-US" baseline="0" dirty="0" smtClean="0"/>
              <a:t>/inversion q </a:t>
            </a:r>
            <a:r>
              <a:rPr lang="en-US" baseline="0" dirty="0" err="1" smtClean="0"/>
              <a:t>funciona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mercado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financiero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movimiento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activos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financieros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principalmente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mecanismo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ahorro</a:t>
            </a:r>
            <a:r>
              <a:rPr lang="en-US" baseline="0" dirty="0" smtClean="0"/>
              <a:t>/inversion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enfocado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direccionados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empresarios</a:t>
            </a:r>
            <a:r>
              <a:rPr lang="en-US" baseline="0" dirty="0" smtClean="0"/>
              <a:t> con altos </a:t>
            </a:r>
            <a:r>
              <a:rPr lang="en-US" baseline="0" dirty="0" err="1" smtClean="0"/>
              <a:t>niveles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ingresos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dejando</a:t>
            </a:r>
            <a:r>
              <a:rPr lang="en-US" baseline="0" dirty="0" smtClean="0"/>
              <a:t> a un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las personas que tienen un nivel económico bajo, limitando a estás las opciones de ahorro y sean excluidas de los mecanismos de inversión que otorgan mejor rentabilidad y optan por las tradicionales instituciones financieras, sin considerar que este nivel socioeconómico C- se encuentra representado por un 49.3% según datos del Instituto Nacional de Estadísticas y Censos (INEC) 2011, es por ello que se desea integrar  a este tipo de segmento por su gran volumen de población, y así  ayudando a la dinamización de la economía del país.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8B01-D18B-4347-AD3A-85241B1619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8B01-D18B-4347-AD3A-85241B1619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7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8B01-D18B-4347-AD3A-85241B1619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4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EEB8BD1-5E20-4B23-B14D-45779499F4B4}" type="datetime">
              <a:rPr lang="es-EC" sz="1200" b="0" strike="noStrike" spc="-1">
                <a:solidFill>
                  <a:srgbClr val="8B8B8B"/>
                </a:solidFill>
                <a:latin typeface="Calibri"/>
              </a:rPr>
              <a:t>25/6/2019</a:t>
            </a:fld>
            <a:endParaRPr lang="es-EC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1547ADE-F8EC-479D-BD46-305F690D871D}" type="slidenum">
              <a:rPr lang="es-EC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C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60381D6-C550-4A03-A102-667D8022813F}" type="datetime">
              <a:rPr lang="es-EC" sz="1200" b="0" strike="noStrike" spc="-1">
                <a:solidFill>
                  <a:srgbClr val="8B8B8B"/>
                </a:solidFill>
                <a:latin typeface="Calibri"/>
              </a:rPr>
              <a:t>25/6/2019</a:t>
            </a:fld>
            <a:endParaRPr lang="es-EC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3DADC7D-6D28-4DE1-9284-CF28313A4CB6}" type="slidenum">
              <a:rPr lang="es-EC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C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4.jpeg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46360" y="1030680"/>
            <a:ext cx="9648720" cy="56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es-EC" sz="4400" b="1" u="sng" strike="noStrike" spc="-1" dirty="0">
                <a:solidFill>
                  <a:srgbClr val="336600"/>
                </a:solidFill>
                <a:uFillTx/>
                <a:latin typeface="Calibri Light"/>
              </a:rPr>
              <a:t>DEFENSA DE PROYECTO DE INVESTIGACIÓN</a:t>
            </a:r>
            <a:endParaRPr lang="es-EC" sz="4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DEPARTAMENTO DE CIENCIAS </a:t>
            </a:r>
            <a:r>
              <a:rPr lang="es-EC" sz="1800" b="1" strike="noStrike" spc="-1" dirty="0" smtClean="0">
                <a:solidFill>
                  <a:srgbClr val="191300"/>
                </a:solidFill>
                <a:latin typeface="Calibri Light"/>
              </a:rPr>
              <a:t>ECONÓMICAS, ADMINISTRATIVAS </a:t>
            </a: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Y DE COMERCIO</a:t>
            </a:r>
            <a:r>
              <a:rPr dirty="0"/>
              <a:t/>
            </a:r>
            <a:br>
              <a:rPr dirty="0"/>
            </a:br>
            <a:r>
              <a:rPr lang="es-EC" sz="1800" b="0" strike="noStrike" spc="-1" dirty="0">
                <a:solidFill>
                  <a:srgbClr val="191300"/>
                </a:solidFill>
                <a:latin typeface="Calibri Light"/>
              </a:rPr>
              <a:t> </a:t>
            </a:r>
            <a:r>
              <a:rPr dirty="0"/>
              <a:t/>
            </a:r>
            <a:br>
              <a:rPr dirty="0"/>
            </a:b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CARRERA DE INGENIERÍA EN FINANZAS Y </a:t>
            </a:r>
            <a:r>
              <a:rPr lang="es-EC" sz="1800" b="1" strike="noStrike" spc="-1" dirty="0" smtClean="0">
                <a:solidFill>
                  <a:srgbClr val="191300"/>
                </a:solidFill>
                <a:latin typeface="Calibri Light"/>
              </a:rPr>
              <a:t>AUDITORÍA</a:t>
            </a:r>
            <a:r>
              <a:rPr dirty="0"/>
              <a:t/>
            </a:r>
            <a:br>
              <a:rPr dirty="0"/>
            </a:br>
            <a:r>
              <a:rPr lang="es-EC" sz="1800" b="0" strike="noStrike" spc="-1" dirty="0">
                <a:solidFill>
                  <a:srgbClr val="191300"/>
                </a:solidFill>
                <a:latin typeface="Calibri Light"/>
              </a:rPr>
              <a:t>   </a:t>
            </a:r>
            <a:r>
              <a:rPr dirty="0"/>
              <a:t/>
            </a:r>
            <a:br>
              <a:rPr dirty="0"/>
            </a:b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TRABAJO DE TITULACIÓN PREVIO A LA OBTENCIÓN DEL TÍTULO DE </a:t>
            </a:r>
            <a:r>
              <a:rPr lang="es-EC" sz="1800" b="1" strike="noStrike" spc="-1" dirty="0" smtClean="0">
                <a:solidFill>
                  <a:srgbClr val="191300"/>
                </a:solidFill>
                <a:latin typeface="Calibri Light"/>
              </a:rPr>
              <a:t>INGENIERAS </a:t>
            </a: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EN </a:t>
            </a:r>
            <a:r>
              <a:rPr lang="es-EC" sz="1800" b="1" strike="noStrike" spc="-1" dirty="0" smtClean="0">
                <a:solidFill>
                  <a:srgbClr val="191300"/>
                </a:solidFill>
                <a:latin typeface="Calibri Light"/>
              </a:rPr>
              <a:t>FINANZAS Y AUDITORAS - CPA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TEMA</a:t>
            </a:r>
            <a:r>
              <a:rPr lang="es-EC" sz="1800" b="1" strike="noStrike" spc="-1" dirty="0" smtClean="0">
                <a:solidFill>
                  <a:srgbClr val="191300"/>
                </a:solidFill>
                <a:latin typeface="Calibri Light"/>
              </a:rPr>
              <a:t>: </a:t>
            </a:r>
            <a:r>
              <a:rPr lang="es-EC" sz="1800" b="1" strike="noStrike" cap="all" spc="-1" dirty="0" smtClean="0">
                <a:solidFill>
                  <a:srgbClr val="000000"/>
                </a:solidFill>
                <a:latin typeface="Calibri Light"/>
              </a:rPr>
              <a:t>propuesta </a:t>
            </a:r>
            <a:r>
              <a:rPr lang="es-EC" sz="1800" b="1" strike="noStrike" cap="all" spc="-1" dirty="0">
                <a:solidFill>
                  <a:srgbClr val="000000"/>
                </a:solidFill>
                <a:latin typeface="Calibri Light"/>
              </a:rPr>
              <a:t>de un portafolio de inversión para el nivel socioeconómico c- bajo el análisis del riesgo-rentabilidad de los fondos administrados de inversión</a:t>
            </a:r>
            <a:endParaRPr lang="es-EC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DIRECTOR: ECON. PALACIOS VELARDE, JUAN </a:t>
            </a:r>
            <a:r>
              <a:rPr lang="es-EC" sz="1800" b="1" strike="noStrike" spc="-1" dirty="0" smtClean="0">
                <a:solidFill>
                  <a:srgbClr val="191300"/>
                </a:solidFill>
                <a:latin typeface="Calibri Light"/>
              </a:rPr>
              <a:t>CRISTÓBAL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NOMBRES: </a:t>
            </a:r>
            <a:r>
              <a:rPr dirty="0"/>
              <a:t/>
            </a:r>
            <a:br>
              <a:rPr dirty="0"/>
            </a:b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GONZÁLEZ TOTOY, TANIA ESTEFANIA</a:t>
            </a:r>
            <a:endParaRPr lang="es-EC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VELASCO TIPÁN, ROCÍO ALEXANDRA 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SANGOLQUÍ,  </a:t>
            </a:r>
            <a:r>
              <a:rPr lang="es-EC" sz="1800" b="1" strike="noStrike" spc="-1" dirty="0" smtClean="0">
                <a:solidFill>
                  <a:srgbClr val="191300"/>
                </a:solidFill>
                <a:latin typeface="Calibri Light"/>
              </a:rPr>
              <a:t>MAYO  </a:t>
            </a:r>
            <a:r>
              <a:rPr lang="es-EC" sz="1800" b="1" strike="noStrike" spc="-1" dirty="0">
                <a:solidFill>
                  <a:srgbClr val="191300"/>
                </a:solidFill>
                <a:latin typeface="Calibri Light"/>
              </a:rPr>
              <a:t>2019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s-EC" sz="1800" b="0" strike="noStrike" spc="-1" dirty="0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1035800" y="0"/>
            <a:ext cx="1155600" cy="68576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80">
            <a:solidFill>
              <a:schemeClr val="tx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pic>
        <p:nvPicPr>
          <p:cNvPr id="1026" name="Picture 2" descr="Resultado de imagen para esp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0" y="79023"/>
            <a:ext cx="1693333" cy="16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"/>
          <p:cNvPicPr/>
          <p:nvPr/>
        </p:nvPicPr>
        <p:blipFill>
          <a:blip r:embed="rId2"/>
          <a:srcRect l="7014" r="4443" b="18416"/>
          <a:stretch/>
        </p:blipFill>
        <p:spPr>
          <a:xfrm>
            <a:off x="1062000" y="2229840"/>
            <a:ext cx="2563560" cy="1771560"/>
          </a:xfrm>
          <a:prstGeom prst="rect">
            <a:avLst/>
          </a:prstGeom>
          <a:ln>
            <a:noFill/>
          </a:ln>
        </p:spPr>
      </p:pic>
      <p:pic>
        <p:nvPicPr>
          <p:cNvPr id="285" name="Picture 4"/>
          <p:cNvPicPr/>
          <p:nvPr/>
        </p:nvPicPr>
        <p:blipFill>
          <a:blip r:embed="rId3"/>
          <a:srcRect l="19397" r="17449"/>
          <a:stretch/>
        </p:blipFill>
        <p:spPr>
          <a:xfrm>
            <a:off x="4902120" y="4734720"/>
            <a:ext cx="2253240" cy="1748520"/>
          </a:xfrm>
          <a:prstGeom prst="rect">
            <a:avLst/>
          </a:prstGeom>
          <a:ln>
            <a:noFill/>
          </a:ln>
        </p:spPr>
      </p:pic>
      <p:sp>
        <p:nvSpPr>
          <p:cNvPr id="286" name="CustomShape 1"/>
          <p:cNvSpPr/>
          <p:nvPr/>
        </p:nvSpPr>
        <p:spPr>
          <a:xfrm>
            <a:off x="155520" y="-876240"/>
            <a:ext cx="2895120" cy="183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2"/>
          <p:cNvSpPr/>
          <p:nvPr/>
        </p:nvSpPr>
        <p:spPr>
          <a:xfrm>
            <a:off x="307800" y="-723960"/>
            <a:ext cx="2895120" cy="183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8" name="Picture 6"/>
          <p:cNvPicPr/>
          <p:nvPr/>
        </p:nvPicPr>
        <p:blipFill>
          <a:blip r:embed="rId4"/>
          <a:stretch/>
        </p:blipFill>
        <p:spPr>
          <a:xfrm>
            <a:off x="9105120" y="1263960"/>
            <a:ext cx="2565000" cy="1748520"/>
          </a:xfrm>
          <a:prstGeom prst="rect">
            <a:avLst/>
          </a:prstGeom>
          <a:ln>
            <a:noFill/>
          </a:ln>
        </p:spPr>
      </p:pic>
      <p:sp>
        <p:nvSpPr>
          <p:cNvPr id="289" name="CustomShape 3"/>
          <p:cNvSpPr/>
          <p:nvPr/>
        </p:nvSpPr>
        <p:spPr>
          <a:xfrm>
            <a:off x="367380" y="4734720"/>
            <a:ext cx="4008960" cy="39528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11%  de computadoras de escritorio 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90" name="CustomShape 4"/>
          <p:cNvSpPr/>
          <p:nvPr/>
        </p:nvSpPr>
        <p:spPr>
          <a:xfrm>
            <a:off x="488160" y="5448240"/>
            <a:ext cx="3710880" cy="7002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2 teléfonos celulares  modelo  básico 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91" name="CustomShape 5"/>
          <p:cNvSpPr/>
          <p:nvPr/>
        </p:nvSpPr>
        <p:spPr>
          <a:xfrm>
            <a:off x="4638960" y="1530929"/>
            <a:ext cx="3296880" cy="75441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Vestimenta en su mayoría en mercados o tiendas de barrio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92" name="CustomShape 6"/>
          <p:cNvSpPr/>
          <p:nvPr/>
        </p:nvSpPr>
        <p:spPr>
          <a:xfrm>
            <a:off x="4023360" y="2493040"/>
            <a:ext cx="4528080" cy="700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25% no utilizan su correo electrónico personal 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93" name="CustomShape 7"/>
          <p:cNvSpPr/>
          <p:nvPr/>
        </p:nvSpPr>
        <p:spPr>
          <a:xfrm>
            <a:off x="4260960" y="3382200"/>
            <a:ext cx="4052880" cy="10051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19% registrados en una página social la mayoría desconocen de estos medios. 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94" name="CustomShape 8"/>
          <p:cNvSpPr/>
          <p:nvPr/>
        </p:nvSpPr>
        <p:spPr>
          <a:xfrm>
            <a:off x="9024840" y="5255280"/>
            <a:ext cx="2725920" cy="7119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existen personas inactivas actualmente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95" name="CustomShape 9"/>
          <p:cNvSpPr/>
          <p:nvPr/>
        </p:nvSpPr>
        <p:spPr>
          <a:xfrm>
            <a:off x="8768880" y="3569400"/>
            <a:ext cx="3237480" cy="73497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comercio, servicios y empresas manufactureras 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96" name="CustomShape 10"/>
          <p:cNvSpPr/>
          <p:nvPr/>
        </p:nvSpPr>
        <p:spPr>
          <a:xfrm>
            <a:off x="8303778" y="4669200"/>
            <a:ext cx="3702582" cy="39528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48% afiliados el Seguro del IESS </a:t>
            </a:r>
            <a:endParaRPr lang="es-EC" sz="2000" b="0" strike="noStrike" spc="-1">
              <a:latin typeface="Arial"/>
            </a:endParaRPr>
          </a:p>
        </p:txBody>
      </p:sp>
      <p:grpSp>
        <p:nvGrpSpPr>
          <p:cNvPr id="297" name="Group 11"/>
          <p:cNvGrpSpPr/>
          <p:nvPr/>
        </p:nvGrpSpPr>
        <p:grpSpPr>
          <a:xfrm>
            <a:off x="-889920" y="16200"/>
            <a:ext cx="8978400" cy="1366560"/>
            <a:chOff x="-889920" y="16200"/>
            <a:chExt cx="8978400" cy="1366560"/>
          </a:xfrm>
        </p:grpSpPr>
        <p:sp>
          <p:nvSpPr>
            <p:cNvPr id="298" name="CustomShape 12"/>
            <p:cNvSpPr/>
            <p:nvPr/>
          </p:nvSpPr>
          <p:spPr>
            <a:xfrm>
              <a:off x="-889920" y="16200"/>
              <a:ext cx="1366560" cy="1366560"/>
            </a:xfrm>
            <a:prstGeom prst="blockArc">
              <a:avLst>
                <a:gd name="adj1" fmla="val 18900000"/>
                <a:gd name="adj2" fmla="val 2700000"/>
                <a:gd name="adj3" fmla="val 1580"/>
              </a:avLst>
            </a:prstGeom>
            <a:noFill/>
            <a:ln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13"/>
            <p:cNvSpPr/>
            <p:nvPr/>
          </p:nvSpPr>
          <p:spPr>
            <a:xfrm>
              <a:off x="467280" y="450360"/>
              <a:ext cx="7621200" cy="49860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400320" tIns="60840" rIns="60840" bIns="60840" anchor="ctr"/>
            <a:lstStyle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s-EC" sz="2400" b="1" strike="noStrike" spc="-1">
                  <a:solidFill>
                    <a:srgbClr val="FFFFFF"/>
                  </a:solidFill>
                  <a:latin typeface="Calibri"/>
                </a:rPr>
                <a:t>Características del Nivel Socioeconómico C- según INEC</a:t>
              </a:r>
              <a:endParaRPr lang="es-EC" sz="2400" b="0" strike="noStrike" spc="-1">
                <a:latin typeface="Arial"/>
              </a:endParaRPr>
            </a:p>
          </p:txBody>
        </p:sp>
        <p:sp>
          <p:nvSpPr>
            <p:cNvPr id="300" name="CustomShape 14"/>
            <p:cNvSpPr/>
            <p:nvPr/>
          </p:nvSpPr>
          <p:spPr>
            <a:xfrm>
              <a:off x="155520" y="388080"/>
              <a:ext cx="623520" cy="62352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1" name="Group 1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1"/>
          <p:cNvGrpSpPr/>
          <p:nvPr/>
        </p:nvGrpSpPr>
        <p:grpSpPr>
          <a:xfrm>
            <a:off x="-724320" y="56880"/>
            <a:ext cx="4961160" cy="1401120"/>
            <a:chOff x="-724320" y="56880"/>
            <a:chExt cx="4961160" cy="1401120"/>
          </a:xfrm>
        </p:grpSpPr>
        <p:sp>
          <p:nvSpPr>
            <p:cNvPr id="303" name="CustomShape 2"/>
            <p:cNvSpPr/>
            <p:nvPr/>
          </p:nvSpPr>
          <p:spPr>
            <a:xfrm>
              <a:off x="-724320" y="56880"/>
              <a:ext cx="1401120" cy="1401120"/>
            </a:xfrm>
            <a:prstGeom prst="blockArc">
              <a:avLst>
                <a:gd name="adj1" fmla="val 18900000"/>
                <a:gd name="adj2" fmla="val 2700000"/>
                <a:gd name="adj3" fmla="val 1541"/>
              </a:avLst>
            </a:prstGeom>
            <a:noFill/>
            <a:ln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3"/>
            <p:cNvSpPr/>
            <p:nvPr/>
          </p:nvSpPr>
          <p:spPr>
            <a:xfrm>
              <a:off x="666360" y="504720"/>
              <a:ext cx="3570480" cy="50544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410760" tIns="60840" rIns="60840" bIns="60840" anchor="ctr"/>
            <a:lstStyle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s-EC" sz="2400" b="1" strike="noStrike" spc="-1" dirty="0">
                  <a:solidFill>
                    <a:srgbClr val="FFFFFF"/>
                  </a:solidFill>
                  <a:latin typeface="Calibri"/>
                </a:rPr>
                <a:t>Mercado </a:t>
              </a:r>
              <a:r>
                <a:rPr lang="es-EC" sz="2400" b="1" spc="-1" dirty="0" smtClean="0">
                  <a:solidFill>
                    <a:srgbClr val="FFFFFF"/>
                  </a:solidFill>
                  <a:latin typeface="Calibri"/>
                </a:rPr>
                <a:t>de Valores</a:t>
              </a:r>
              <a:endParaRPr lang="es-EC" sz="2400" b="0" strike="noStrike" spc="-1" dirty="0">
                <a:latin typeface="Arial"/>
              </a:endParaRPr>
            </a:p>
          </p:txBody>
        </p:sp>
        <p:sp>
          <p:nvSpPr>
            <p:cNvPr id="305" name="CustomShape 4"/>
            <p:cNvSpPr/>
            <p:nvPr/>
          </p:nvSpPr>
          <p:spPr>
            <a:xfrm>
              <a:off x="350280" y="441360"/>
              <a:ext cx="631800" cy="63180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6" name="Group 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307" name="Group 6"/>
          <p:cNvGrpSpPr/>
          <p:nvPr/>
        </p:nvGrpSpPr>
        <p:grpSpPr>
          <a:xfrm>
            <a:off x="727528" y="1201775"/>
            <a:ext cx="3793802" cy="3650400"/>
            <a:chOff x="744120" y="2293200"/>
            <a:chExt cx="6175080" cy="3822480"/>
          </a:xfrm>
        </p:grpSpPr>
        <p:sp>
          <p:nvSpPr>
            <p:cNvPr id="308" name="CustomShape 7"/>
            <p:cNvSpPr/>
            <p:nvPr/>
          </p:nvSpPr>
          <p:spPr>
            <a:xfrm>
              <a:off x="744120" y="2293200"/>
              <a:ext cx="2940120" cy="1764000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Espacio en donde las personas interacción activos financieros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09" name="CustomShape 8"/>
            <p:cNvSpPr/>
            <p:nvPr/>
          </p:nvSpPr>
          <p:spPr>
            <a:xfrm>
              <a:off x="3979080" y="2293200"/>
              <a:ext cx="2940120" cy="1764000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hueOff val="5197847"/>
                    <a:satOff val="-23984"/>
                    <a:lumOff val="883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5197847"/>
                    <a:satOff val="-23984"/>
                    <a:lumOff val="883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5197847"/>
                    <a:satOff val="-23984"/>
                    <a:lumOff val="883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es-EC" sz="2000" b="0" strike="noStrike" spc="-1" dirty="0">
                  <a:solidFill>
                    <a:srgbClr val="000000"/>
                  </a:solidFill>
                  <a:latin typeface="Calibri"/>
                </a:rPr>
                <a:t>Negocian acciones, bonos, facturas comerciales, </a:t>
              </a:r>
              <a:r>
                <a:rPr lang="es-EC" sz="2000" b="0" strike="noStrike" spc="-1" dirty="0" err="1">
                  <a:solidFill>
                    <a:srgbClr val="000000"/>
                  </a:solidFill>
                  <a:latin typeface="Calibri"/>
                </a:rPr>
                <a:t>etc</a:t>
              </a:r>
              <a:endParaRPr lang="es-EC" sz="2000" b="0" strike="noStrike" spc="-1" dirty="0">
                <a:latin typeface="Arial"/>
              </a:endParaRPr>
            </a:p>
          </p:txBody>
        </p:sp>
        <p:sp>
          <p:nvSpPr>
            <p:cNvPr id="310" name="CustomShape 9"/>
            <p:cNvSpPr/>
            <p:nvPr/>
          </p:nvSpPr>
          <p:spPr>
            <a:xfrm>
              <a:off x="2361600" y="4351680"/>
              <a:ext cx="2940120" cy="1764000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hueOff val="10395693"/>
                    <a:satOff val="-47968"/>
                    <a:lumOff val="1765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10395693"/>
                    <a:satOff val="-47968"/>
                    <a:lumOff val="1765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10395693"/>
                    <a:satOff val="-47968"/>
                    <a:lumOff val="1765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tIns="91440" bIns="91440" anchor="ctr"/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es-EC" sz="2000" b="0" strike="noStrike" spc="-1" dirty="0">
                  <a:solidFill>
                    <a:srgbClr val="000000"/>
                  </a:solidFill>
                  <a:latin typeface="Calibri"/>
                </a:rPr>
                <a:t>Canaliza el ahorro de las familias y empresas a la inversión</a:t>
              </a:r>
              <a:endParaRPr lang="es-EC" sz="2000" b="0" strike="noStrike" spc="-1" dirty="0">
                <a:latin typeface="Arial"/>
              </a:endParaRPr>
            </a:p>
          </p:txBody>
        </p:sp>
      </p:grpSp>
      <p:grpSp>
        <p:nvGrpSpPr>
          <p:cNvPr id="311" name="Group 1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319" name="Group 1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20" name="Picture 2"/>
          <p:cNvPicPr/>
          <p:nvPr/>
        </p:nvPicPr>
        <p:blipFill>
          <a:blip r:embed="rId2"/>
          <a:srcRect t="21902" b="14475"/>
          <a:stretch/>
        </p:blipFill>
        <p:spPr>
          <a:xfrm>
            <a:off x="350280" y="4967341"/>
            <a:ext cx="4848840" cy="1766880"/>
          </a:xfrm>
          <a:prstGeom prst="rect">
            <a:avLst/>
          </a:prstGeom>
          <a:ln>
            <a:noFill/>
          </a:ln>
        </p:spPr>
      </p:pic>
      <p:sp>
        <p:nvSpPr>
          <p:cNvPr id="21" name="CustomShape 2"/>
          <p:cNvSpPr/>
          <p:nvPr/>
        </p:nvSpPr>
        <p:spPr>
          <a:xfrm rot="5400000">
            <a:off x="2859928" y="3114439"/>
            <a:ext cx="5856480" cy="295920"/>
          </a:xfrm>
          <a:prstGeom prst="mathMinus">
            <a:avLst>
              <a:gd name="adj1" fmla="val 23520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2" name="Group 1"/>
          <p:cNvGrpSpPr/>
          <p:nvPr/>
        </p:nvGrpSpPr>
        <p:grpSpPr>
          <a:xfrm>
            <a:off x="5081747" y="-50816"/>
            <a:ext cx="6482067" cy="1935373"/>
            <a:chOff x="-724320" y="56880"/>
            <a:chExt cx="4961160" cy="1401120"/>
          </a:xfrm>
        </p:grpSpPr>
        <p:sp>
          <p:nvSpPr>
            <p:cNvPr id="23" name="CustomShape 2"/>
            <p:cNvSpPr/>
            <p:nvPr/>
          </p:nvSpPr>
          <p:spPr>
            <a:xfrm>
              <a:off x="-724320" y="56880"/>
              <a:ext cx="1401120" cy="1401120"/>
            </a:xfrm>
            <a:prstGeom prst="blockArc">
              <a:avLst>
                <a:gd name="adj1" fmla="val 18900000"/>
                <a:gd name="adj2" fmla="val 2700000"/>
                <a:gd name="adj3" fmla="val 1541"/>
              </a:avLst>
            </a:prstGeom>
            <a:noFill/>
            <a:ln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3"/>
            <p:cNvSpPr/>
            <p:nvPr/>
          </p:nvSpPr>
          <p:spPr>
            <a:xfrm>
              <a:off x="666360" y="504720"/>
              <a:ext cx="3570480" cy="50544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410760" tIns="60840" rIns="60840" bIns="60840" anchor="ctr"/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es-EC" sz="2400" b="1" spc="-1" dirty="0" smtClean="0">
                  <a:solidFill>
                    <a:srgbClr val="FFFFFF"/>
                  </a:solidFill>
                  <a:latin typeface="Calibri"/>
                </a:rPr>
                <a:t>Administradoras de Fondos de Inversión</a:t>
              </a:r>
              <a:endParaRPr lang="es-EC" sz="2400" b="0" strike="noStrike" spc="-1" dirty="0">
                <a:latin typeface="Arial"/>
              </a:endParaRPr>
            </a:p>
          </p:txBody>
        </p:sp>
        <p:sp>
          <p:nvSpPr>
            <p:cNvPr id="25" name="CustomShape 4"/>
            <p:cNvSpPr/>
            <p:nvPr/>
          </p:nvSpPr>
          <p:spPr>
            <a:xfrm>
              <a:off x="350280" y="441360"/>
              <a:ext cx="631800" cy="63180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8" name="CustomShape 7"/>
          <p:cNvSpPr/>
          <p:nvPr/>
        </p:nvSpPr>
        <p:spPr>
          <a:xfrm>
            <a:off x="6180481" y="4831354"/>
            <a:ext cx="1900456" cy="6934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dirty="0" smtClean="0">
                <a:latin typeface="Calibri" panose="020F0502020204030204" pitchFamily="34" charset="0"/>
              </a:rPr>
              <a:t>Admiten </a:t>
            </a:r>
            <a:r>
              <a:rPr lang="es-ES" sz="2000" dirty="0">
                <a:latin typeface="Calibri" panose="020F0502020204030204" pitchFamily="34" charset="0"/>
              </a:rPr>
              <a:t>la </a:t>
            </a:r>
            <a:r>
              <a:rPr lang="es-ES" sz="2000" dirty="0" smtClean="0">
                <a:latin typeface="Calibri" panose="020F0502020204030204" pitchFamily="34" charset="0"/>
              </a:rPr>
              <a:t>incorporación  </a:t>
            </a:r>
          </a:p>
        </p:txBody>
      </p:sp>
      <p:sp>
        <p:nvSpPr>
          <p:cNvPr id="29" name="CustomShape 7"/>
          <p:cNvSpPr/>
          <p:nvPr/>
        </p:nvSpPr>
        <p:spPr>
          <a:xfrm>
            <a:off x="10181514" y="4844737"/>
            <a:ext cx="1393166" cy="57615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dirty="0" smtClean="0">
                <a:latin typeface="Calibri" panose="020F0502020204030204" pitchFamily="34" charset="0"/>
              </a:rPr>
              <a:t>Aportes   </a:t>
            </a:r>
          </a:p>
        </p:txBody>
      </p:sp>
      <p:sp>
        <p:nvSpPr>
          <p:cNvPr id="31" name="CustomShape 7"/>
          <p:cNvSpPr/>
          <p:nvPr/>
        </p:nvSpPr>
        <p:spPr>
          <a:xfrm>
            <a:off x="6938805" y="1703972"/>
            <a:ext cx="1900456" cy="693438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dirty="0" smtClean="0">
                <a:latin typeface="Calibri" panose="020F0502020204030204" pitchFamily="34" charset="0"/>
              </a:rPr>
              <a:t>Sociedades Anónimas   </a:t>
            </a:r>
          </a:p>
        </p:txBody>
      </p:sp>
      <p:sp>
        <p:nvSpPr>
          <p:cNvPr id="32" name="CustomShape 7"/>
          <p:cNvSpPr/>
          <p:nvPr/>
        </p:nvSpPr>
        <p:spPr>
          <a:xfrm>
            <a:off x="8048742" y="3684678"/>
            <a:ext cx="1900456" cy="693438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dirty="0" smtClean="0">
                <a:latin typeface="Calibri" panose="020F0502020204030204" pitchFamily="34" charset="0"/>
              </a:rPr>
              <a:t>Fondos de Inversión    </a:t>
            </a:r>
          </a:p>
        </p:txBody>
      </p:sp>
      <p:cxnSp>
        <p:nvCxnSpPr>
          <p:cNvPr id="35" name="Conector recto 34"/>
          <p:cNvCxnSpPr>
            <a:stCxn id="32" idx="3"/>
          </p:cNvCxnSpPr>
          <p:nvPr/>
        </p:nvCxnSpPr>
        <p:spPr>
          <a:xfrm>
            <a:off x="9949198" y="4031397"/>
            <a:ext cx="9180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endCxn id="28" idx="0"/>
          </p:cNvCxnSpPr>
          <p:nvPr/>
        </p:nvCxnSpPr>
        <p:spPr>
          <a:xfrm>
            <a:off x="7130709" y="4018014"/>
            <a:ext cx="0" cy="81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10867231" y="4038835"/>
            <a:ext cx="0" cy="81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heurón 13"/>
          <p:cNvSpPr/>
          <p:nvPr/>
        </p:nvSpPr>
        <p:spPr>
          <a:xfrm>
            <a:off x="8764795" y="4916523"/>
            <a:ext cx="413616" cy="597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heurón 45"/>
          <p:cNvSpPr/>
          <p:nvPr/>
        </p:nvSpPr>
        <p:spPr>
          <a:xfrm>
            <a:off x="9308331" y="4892897"/>
            <a:ext cx="413616" cy="597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Conector recto 57"/>
          <p:cNvCxnSpPr/>
          <p:nvPr/>
        </p:nvCxnSpPr>
        <p:spPr>
          <a:xfrm>
            <a:off x="7130709" y="4011971"/>
            <a:ext cx="9180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ustomShape 7"/>
          <p:cNvSpPr/>
          <p:nvPr/>
        </p:nvSpPr>
        <p:spPr>
          <a:xfrm>
            <a:off x="9597555" y="1703972"/>
            <a:ext cx="1900456" cy="52627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dirty="0" smtClean="0">
                <a:latin typeface="Calibri" panose="020F0502020204030204" pitchFamily="34" charset="0"/>
              </a:rPr>
              <a:t>Estructura Legal  </a:t>
            </a:r>
          </a:p>
        </p:txBody>
      </p:sp>
      <p:sp>
        <p:nvSpPr>
          <p:cNvPr id="60" name="CustomShape 7"/>
          <p:cNvSpPr/>
          <p:nvPr/>
        </p:nvSpPr>
        <p:spPr>
          <a:xfrm>
            <a:off x="8966775" y="2631163"/>
            <a:ext cx="1900456" cy="70679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dirty="0" smtClean="0">
                <a:latin typeface="Calibri" panose="020F0502020204030204" pitchFamily="34" charset="0"/>
              </a:rPr>
              <a:t>Administrar su capital  </a:t>
            </a:r>
          </a:p>
        </p:txBody>
      </p:sp>
      <p:sp>
        <p:nvSpPr>
          <p:cNvPr id="37" name="Flecha arriba 36"/>
          <p:cNvSpPr/>
          <p:nvPr/>
        </p:nvSpPr>
        <p:spPr>
          <a:xfrm>
            <a:off x="6746488" y="5720576"/>
            <a:ext cx="1025912" cy="99134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adroTexto 37"/>
          <p:cNvSpPr txBox="1"/>
          <p:nvPr/>
        </p:nvSpPr>
        <p:spPr>
          <a:xfrm>
            <a:off x="7801229" y="6153466"/>
            <a:ext cx="1732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</a:rPr>
              <a:t>RENDIMIENTO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9" name="Flecha abajo 38"/>
          <p:cNvSpPr/>
          <p:nvPr/>
        </p:nvSpPr>
        <p:spPr>
          <a:xfrm>
            <a:off x="9729163" y="5752009"/>
            <a:ext cx="930902" cy="98221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adroTexto 63"/>
          <p:cNvSpPr txBox="1"/>
          <p:nvPr/>
        </p:nvSpPr>
        <p:spPr>
          <a:xfrm>
            <a:off x="10867231" y="6049569"/>
            <a:ext cx="978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</a:rPr>
              <a:t>RIESGO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213120" y="52274"/>
            <a:ext cx="11663839" cy="85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C" sz="5000" b="1" strike="noStrike" spc="-1">
                <a:solidFill>
                  <a:srgbClr val="548235"/>
                </a:solidFill>
                <a:latin typeface="Calibri"/>
              </a:rPr>
              <a:t>RESULTADOS DEL ESTUDIO DE CAMPO</a:t>
            </a:r>
            <a:endParaRPr lang="es-EC" sz="5000" b="0" strike="noStrike" spc="-1">
              <a:latin typeface="Arial"/>
            </a:endParaRPr>
          </a:p>
        </p:txBody>
      </p:sp>
      <p:pic>
        <p:nvPicPr>
          <p:cNvPr id="335" name="Picture 2"/>
          <p:cNvPicPr/>
          <p:nvPr/>
        </p:nvPicPr>
        <p:blipFill>
          <a:blip r:embed="rId2"/>
          <a:srcRect l="40590" t="32574" r="21634" b="12854"/>
          <a:stretch/>
        </p:blipFill>
        <p:spPr>
          <a:xfrm>
            <a:off x="213120" y="1442520"/>
            <a:ext cx="5178600" cy="4533120"/>
          </a:xfrm>
          <a:prstGeom prst="rect">
            <a:avLst/>
          </a:prstGeom>
          <a:ln>
            <a:noFill/>
          </a:ln>
        </p:spPr>
      </p:pic>
      <p:pic>
        <p:nvPicPr>
          <p:cNvPr id="336" name="Picture 4"/>
          <p:cNvPicPr/>
          <p:nvPr/>
        </p:nvPicPr>
        <p:blipFill>
          <a:blip r:embed="rId3"/>
          <a:srcRect l="32868" t="32928" r="27450" b="14262"/>
          <a:stretch/>
        </p:blipFill>
        <p:spPr>
          <a:xfrm>
            <a:off x="6194880" y="1442520"/>
            <a:ext cx="5697720" cy="4410720"/>
          </a:xfrm>
          <a:prstGeom prst="rect">
            <a:avLst/>
          </a:prstGeom>
          <a:ln>
            <a:noFill/>
          </a:ln>
        </p:spPr>
      </p:pic>
      <p:sp>
        <p:nvSpPr>
          <p:cNvPr id="337" name="CustomShape 2"/>
          <p:cNvSpPr/>
          <p:nvPr/>
        </p:nvSpPr>
        <p:spPr>
          <a:xfrm rot="5400000">
            <a:off x="2971440" y="3672000"/>
            <a:ext cx="5856480" cy="295920"/>
          </a:xfrm>
          <a:prstGeom prst="mathMinus">
            <a:avLst>
              <a:gd name="adj1" fmla="val 23520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3"/>
          <p:cNvPicPr/>
          <p:nvPr/>
        </p:nvPicPr>
        <p:blipFill>
          <a:blip r:embed="rId2"/>
          <a:srcRect l="37817" t="33105" r="20934" b="14616"/>
          <a:stretch/>
        </p:blipFill>
        <p:spPr>
          <a:xfrm>
            <a:off x="239040" y="951840"/>
            <a:ext cx="5808600" cy="4662000"/>
          </a:xfrm>
          <a:prstGeom prst="rect">
            <a:avLst/>
          </a:prstGeom>
          <a:ln>
            <a:noFill/>
          </a:ln>
        </p:spPr>
      </p:pic>
      <p:sp>
        <p:nvSpPr>
          <p:cNvPr id="339" name="CustomShape 1"/>
          <p:cNvSpPr/>
          <p:nvPr/>
        </p:nvSpPr>
        <p:spPr>
          <a:xfrm rot="5400000">
            <a:off x="3267720" y="3672000"/>
            <a:ext cx="5856480" cy="295920"/>
          </a:xfrm>
          <a:prstGeom prst="mathMinus">
            <a:avLst>
              <a:gd name="adj1" fmla="val 23520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0" name="Picture 2"/>
          <p:cNvPicPr/>
          <p:nvPr/>
        </p:nvPicPr>
        <p:blipFill>
          <a:blip r:embed="rId3"/>
          <a:srcRect l="42272" t="32574" r="16955" b="13558"/>
          <a:stretch/>
        </p:blipFill>
        <p:spPr>
          <a:xfrm>
            <a:off x="6344280" y="951840"/>
            <a:ext cx="5679360" cy="508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 rot="5400000">
            <a:off x="3119760" y="3466080"/>
            <a:ext cx="5856480" cy="295920"/>
          </a:xfrm>
          <a:prstGeom prst="mathMinus">
            <a:avLst>
              <a:gd name="adj1" fmla="val 23520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3" name="Picture 3"/>
          <p:cNvPicPr/>
          <p:nvPr/>
        </p:nvPicPr>
        <p:blipFill>
          <a:blip r:embed="rId2"/>
          <a:srcRect l="36608" t="33238" r="24896" b="13780"/>
          <a:stretch/>
        </p:blipFill>
        <p:spPr>
          <a:xfrm>
            <a:off x="205920" y="901440"/>
            <a:ext cx="5575320" cy="499680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8" t="37931" r="29898" b="17026"/>
          <a:stretch/>
        </p:blipFill>
        <p:spPr bwMode="auto">
          <a:xfrm>
            <a:off x="6195961" y="901439"/>
            <a:ext cx="5724749" cy="51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6387840" y="226775"/>
            <a:ext cx="52758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200" b="1" strike="noStrike" spc="-1">
                <a:solidFill>
                  <a:srgbClr val="000000"/>
                </a:solidFill>
                <a:latin typeface="Calibri"/>
              </a:rPr>
              <a:t>AHORRO MENSUAL POR RANGO DE EDADES (ENCUESTA)</a:t>
            </a:r>
            <a:endParaRPr lang="es-EC" sz="2200" b="0" strike="noStrike" spc="-1">
              <a:latin typeface="Arial"/>
            </a:endParaRPr>
          </a:p>
        </p:txBody>
      </p:sp>
      <p:pic>
        <p:nvPicPr>
          <p:cNvPr id="345" name="Picture 2"/>
          <p:cNvPicPr/>
          <p:nvPr/>
        </p:nvPicPr>
        <p:blipFill>
          <a:blip r:embed="rId2"/>
          <a:srcRect l="29401" t="32751" r="30220" b="10212"/>
          <a:stretch/>
        </p:blipFill>
        <p:spPr>
          <a:xfrm>
            <a:off x="167400" y="824040"/>
            <a:ext cx="5949720" cy="5107320"/>
          </a:xfrm>
          <a:prstGeom prst="rect">
            <a:avLst/>
          </a:prstGeom>
          <a:ln>
            <a:noFill/>
          </a:ln>
        </p:spPr>
      </p:pic>
      <p:sp>
        <p:nvSpPr>
          <p:cNvPr id="347" name="CustomShape 3"/>
          <p:cNvSpPr/>
          <p:nvPr/>
        </p:nvSpPr>
        <p:spPr>
          <a:xfrm rot="5400000">
            <a:off x="3188880" y="3466080"/>
            <a:ext cx="5856480" cy="295920"/>
          </a:xfrm>
          <a:prstGeom prst="mathMinus">
            <a:avLst>
              <a:gd name="adj1" fmla="val 23520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66813"/>
              </p:ext>
            </p:extLst>
          </p:nvPr>
        </p:nvGraphicFramePr>
        <p:xfrm>
          <a:off x="6265081" y="1048307"/>
          <a:ext cx="5784075" cy="557321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50467">
                  <a:extLst>
                    <a:ext uri="{9D8B030D-6E8A-4147-A177-3AD203B41FA5}">
                      <a16:colId xmlns:a16="http://schemas.microsoft.com/office/drawing/2014/main" val="346878870"/>
                    </a:ext>
                  </a:extLst>
                </a:gridCol>
                <a:gridCol w="1354911">
                  <a:extLst>
                    <a:ext uri="{9D8B030D-6E8A-4147-A177-3AD203B41FA5}">
                      <a16:colId xmlns:a16="http://schemas.microsoft.com/office/drawing/2014/main" val="631516163"/>
                    </a:ext>
                  </a:extLst>
                </a:gridCol>
                <a:gridCol w="1412904">
                  <a:extLst>
                    <a:ext uri="{9D8B030D-6E8A-4147-A177-3AD203B41FA5}">
                      <a16:colId xmlns:a16="http://schemas.microsoft.com/office/drawing/2014/main" val="584771448"/>
                    </a:ext>
                  </a:extLst>
                </a:gridCol>
                <a:gridCol w="1565793">
                  <a:extLst>
                    <a:ext uri="{9D8B030D-6E8A-4147-A177-3AD203B41FA5}">
                      <a16:colId xmlns:a16="http://schemas.microsoft.com/office/drawing/2014/main" val="1299061895"/>
                    </a:ext>
                  </a:extLst>
                </a:gridCol>
              </a:tblGrid>
              <a:tr h="301650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GÉNERO FEMENINO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74897"/>
                  </a:ext>
                </a:extLst>
              </a:tr>
              <a:tr h="101564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RANGO DE EDAD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N° DE PERSONA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 DE AHORRO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PROMEDIO DE AHORRO POR PERSONA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2086510198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20,63%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74,61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1706514701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30-39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29,37%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69,79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292470913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40-49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27,78%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57,02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3730755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50-59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12,70%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67,14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2398770123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60-70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9,52%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$      </a:t>
                      </a:r>
                      <a:r>
                        <a:rPr lang="es-EC" sz="1200" dirty="0" smtClean="0">
                          <a:effectLst/>
                        </a:rPr>
                        <a:t>     </a:t>
                      </a:r>
                      <a:r>
                        <a:rPr lang="es-EC" sz="1200" dirty="0">
                          <a:effectLst/>
                        </a:rPr>
                        <a:t>98,09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3274755332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126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100,00%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 $           73,34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2889081151"/>
                  </a:ext>
                </a:extLst>
              </a:tr>
              <a:tr h="301650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GÉNERO MASCULINO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1341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20-29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15,12%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$          </a:t>
                      </a:r>
                      <a:r>
                        <a:rPr lang="es-EC" sz="1200" dirty="0" smtClean="0">
                          <a:effectLst/>
                        </a:rPr>
                        <a:t> </a:t>
                      </a:r>
                      <a:r>
                        <a:rPr lang="es-EC" sz="1200" dirty="0">
                          <a:effectLst/>
                        </a:rPr>
                        <a:t>62,89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411709961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30-39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29,46%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$        </a:t>
                      </a:r>
                      <a:r>
                        <a:rPr lang="es-EC" sz="1200" dirty="0" smtClean="0">
                          <a:effectLst/>
                        </a:rPr>
                        <a:t>   </a:t>
                      </a:r>
                      <a:r>
                        <a:rPr lang="es-EC" sz="1200" dirty="0">
                          <a:effectLst/>
                        </a:rPr>
                        <a:t>65,98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2009899071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40-49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28,29%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64,32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4291459298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50-59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15,89%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71,02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207741565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60-70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11,24%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66,05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4067603487"/>
                  </a:ext>
                </a:extLst>
              </a:tr>
              <a:tr h="25877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TOTAL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258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100,00%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 $           66,05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33" marR="52633" marT="0" marB="0"/>
                </a:tc>
                <a:extLst>
                  <a:ext uri="{0D108BD9-81ED-4DB2-BD59-A6C34878D82A}">
                    <a16:rowId xmlns:a16="http://schemas.microsoft.com/office/drawing/2014/main" val="71702668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204952" y="72720"/>
            <a:ext cx="11671738" cy="85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C" sz="5000" b="1" strike="noStrike" spc="-1" dirty="0">
                <a:solidFill>
                  <a:srgbClr val="548235"/>
                </a:solidFill>
                <a:latin typeface="Calibri"/>
              </a:rPr>
              <a:t>TÍTULOS QUE SE NEGOCIAN EN EL MERCADO</a:t>
            </a:r>
            <a:endParaRPr lang="es-EC" sz="5000" b="0" strike="noStrike" spc="-1" dirty="0">
              <a:latin typeface="Arial"/>
            </a:endParaRPr>
          </a:p>
        </p:txBody>
      </p:sp>
      <p:grpSp>
        <p:nvGrpSpPr>
          <p:cNvPr id="349" name="Group 2"/>
          <p:cNvGrpSpPr/>
          <p:nvPr/>
        </p:nvGrpSpPr>
        <p:grpSpPr>
          <a:xfrm>
            <a:off x="332280" y="1720080"/>
            <a:ext cx="5295240" cy="3602520"/>
            <a:chOff x="332280" y="1720080"/>
            <a:chExt cx="5295240" cy="3602520"/>
          </a:xfrm>
        </p:grpSpPr>
        <p:sp>
          <p:nvSpPr>
            <p:cNvPr id="350" name="CustomShape 3"/>
            <p:cNvSpPr/>
            <p:nvPr/>
          </p:nvSpPr>
          <p:spPr>
            <a:xfrm>
              <a:off x="2135160" y="4183200"/>
              <a:ext cx="1689480" cy="1139400"/>
            </a:xfrm>
            <a:prstGeom prst="ellipse">
              <a:avLst/>
            </a:prstGeom>
            <a:gradFill rotWithShape="0">
              <a:gsLst>
                <a:gs pos="0">
                  <a:schemeClr val="accent4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2600" tIns="12600" rIns="12600" bIns="126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1" strike="noStrike" spc="-1">
                  <a:solidFill>
                    <a:srgbClr val="000000"/>
                  </a:solidFill>
                  <a:latin typeface="Calibri"/>
                </a:rPr>
                <a:t>ACCIONES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51" name="CustomShape 4"/>
            <p:cNvSpPr/>
            <p:nvPr/>
          </p:nvSpPr>
          <p:spPr>
            <a:xfrm rot="10800000">
              <a:off x="979920" y="4559400"/>
              <a:ext cx="1091520" cy="388080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352" name="CustomShape 5"/>
            <p:cNvSpPr/>
            <p:nvPr/>
          </p:nvSpPr>
          <p:spPr>
            <a:xfrm>
              <a:off x="332280" y="4235400"/>
              <a:ext cx="1294560" cy="1035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68400" tIns="68400" rIns="38160" bIns="687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 dirty="0">
                  <a:solidFill>
                    <a:srgbClr val="000000"/>
                  </a:solidFill>
                  <a:latin typeface="Calibri"/>
                </a:rPr>
                <a:t>Cervecería Nacional</a:t>
              </a:r>
              <a:endParaRPr lang="es-EC" sz="2000" b="0" strike="noStrike" spc="-1" dirty="0">
                <a:latin typeface="Arial"/>
              </a:endParaRPr>
            </a:p>
          </p:txBody>
        </p:sp>
        <p:sp>
          <p:nvSpPr>
            <p:cNvPr id="353" name="CustomShape 6"/>
            <p:cNvSpPr/>
            <p:nvPr/>
          </p:nvSpPr>
          <p:spPr>
            <a:xfrm rot="13500000">
              <a:off x="1381320" y="3589920"/>
              <a:ext cx="1258560" cy="388080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5">
                    <a:hueOff val="-1838336"/>
                    <a:satOff val="-2557"/>
                    <a:lumOff val="-981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1838336"/>
                    <a:satOff val="-2557"/>
                    <a:lumOff val="-981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1838336"/>
                    <a:satOff val="-2557"/>
                    <a:lumOff val="-981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354" name="CustomShape 7"/>
            <p:cNvSpPr/>
            <p:nvPr/>
          </p:nvSpPr>
          <p:spPr>
            <a:xfrm>
              <a:off x="774360" y="2820960"/>
              <a:ext cx="1582200" cy="1035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5">
                    <a:hueOff val="-1838336"/>
                    <a:satOff val="-2557"/>
                    <a:lumOff val="-981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1838336"/>
                    <a:satOff val="-2557"/>
                    <a:lumOff val="-981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1838336"/>
                    <a:satOff val="-2557"/>
                    <a:lumOff val="-981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68400" tIns="68400" rIns="38160" bIns="687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 dirty="0">
                  <a:solidFill>
                    <a:srgbClr val="000000"/>
                  </a:solidFill>
                  <a:latin typeface="Calibri"/>
                </a:rPr>
                <a:t>Corporación La Favorita</a:t>
              </a:r>
              <a:endParaRPr lang="es-EC" sz="2000" b="0" strike="noStrike" spc="-1" dirty="0">
                <a:latin typeface="Arial"/>
              </a:endParaRPr>
            </a:p>
          </p:txBody>
        </p:sp>
        <p:sp>
          <p:nvSpPr>
            <p:cNvPr id="355" name="CustomShape 8"/>
            <p:cNvSpPr/>
            <p:nvPr/>
          </p:nvSpPr>
          <p:spPr>
            <a:xfrm rot="16200000">
              <a:off x="2060640" y="2963160"/>
              <a:ext cx="1838160" cy="388080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5">
                    <a:hueOff val="-3676673"/>
                    <a:satOff val="-5114"/>
                    <a:lumOff val="-1961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3676673"/>
                    <a:satOff val="-5114"/>
                    <a:lumOff val="-1961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3676673"/>
                    <a:satOff val="-5114"/>
                    <a:lumOff val="-1961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356" name="CustomShape 9"/>
            <p:cNvSpPr/>
            <p:nvPr/>
          </p:nvSpPr>
          <p:spPr>
            <a:xfrm>
              <a:off x="2135160" y="1720080"/>
              <a:ext cx="1689480" cy="1035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5">
                    <a:hueOff val="-3676673"/>
                    <a:satOff val="-5114"/>
                    <a:lumOff val="-1961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3676673"/>
                    <a:satOff val="-5114"/>
                    <a:lumOff val="-1961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3676673"/>
                    <a:satOff val="-5114"/>
                    <a:lumOff val="-1961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68400" tIns="68400" rIns="38160" bIns="687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 dirty="0">
                  <a:solidFill>
                    <a:srgbClr val="000000"/>
                  </a:solidFill>
                  <a:latin typeface="Calibri"/>
                </a:rPr>
                <a:t>San Carlos Soc. Agr. </a:t>
              </a:r>
              <a:r>
                <a:rPr lang="es-EC" sz="2000" b="0" strike="noStrike" spc="-1" dirty="0" err="1">
                  <a:solidFill>
                    <a:srgbClr val="000000"/>
                  </a:solidFill>
                  <a:latin typeface="Calibri"/>
                </a:rPr>
                <a:t>Ind</a:t>
              </a:r>
              <a:r>
                <a:rPr lang="es-EC" sz="2000" b="0" strike="noStrike" spc="-1" dirty="0">
                  <a:solidFill>
                    <a:srgbClr val="000000"/>
                  </a:solidFill>
                  <a:latin typeface="Calibri"/>
                </a:rPr>
                <a:t>.</a:t>
              </a:r>
              <a:endParaRPr lang="es-EC" sz="2000" b="0" strike="noStrike" spc="-1" dirty="0">
                <a:latin typeface="Arial"/>
              </a:endParaRPr>
            </a:p>
          </p:txBody>
        </p:sp>
        <p:sp>
          <p:nvSpPr>
            <p:cNvPr id="357" name="CustomShape 10"/>
            <p:cNvSpPr/>
            <p:nvPr/>
          </p:nvSpPr>
          <p:spPr>
            <a:xfrm rot="18977400">
              <a:off x="3343320" y="3599640"/>
              <a:ext cx="1279440" cy="388080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5">
                    <a:hueOff val="-5515009"/>
                    <a:satOff val="-7671"/>
                    <a:lumOff val="-2942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5515009"/>
                    <a:satOff val="-7671"/>
                    <a:lumOff val="-2942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5515009"/>
                    <a:satOff val="-7671"/>
                    <a:lumOff val="-2942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358" name="CustomShape 11"/>
            <p:cNvSpPr/>
            <p:nvPr/>
          </p:nvSpPr>
          <p:spPr>
            <a:xfrm>
              <a:off x="3714480" y="2833920"/>
              <a:ext cx="1462320" cy="1035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5">
                    <a:hueOff val="-5515009"/>
                    <a:satOff val="-7671"/>
                    <a:lumOff val="-2942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5515009"/>
                    <a:satOff val="-7671"/>
                    <a:lumOff val="-2942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5515009"/>
                    <a:satOff val="-7671"/>
                    <a:lumOff val="-2942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68400" tIns="68400" rIns="38160" bIns="687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Holcim del Ecuador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59" name="CustomShape 12"/>
            <p:cNvSpPr/>
            <p:nvPr/>
          </p:nvSpPr>
          <p:spPr>
            <a:xfrm>
              <a:off x="3888720" y="4559040"/>
              <a:ext cx="1091520" cy="388080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5">
                    <a:hueOff val="-7353345"/>
                    <a:satOff val="-10228"/>
                    <a:lumOff val="-3922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7353345"/>
                    <a:satOff val="-10228"/>
                    <a:lumOff val="-3922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7353345"/>
                    <a:satOff val="-10228"/>
                    <a:lumOff val="-3922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360" name="CustomShape 13"/>
            <p:cNvSpPr/>
            <p:nvPr/>
          </p:nvSpPr>
          <p:spPr>
            <a:xfrm>
              <a:off x="4332960" y="4235400"/>
              <a:ext cx="1294560" cy="1035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5">
                    <a:hueOff val="-7353345"/>
                    <a:satOff val="-10228"/>
                    <a:lumOff val="-3922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7353345"/>
                    <a:satOff val="-10228"/>
                    <a:lumOff val="-3922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7353345"/>
                    <a:satOff val="-10228"/>
                    <a:lumOff val="-3922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68400" tIns="68400" rIns="38160" bIns="687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La Fabril S.A.</a:t>
              </a:r>
              <a:endParaRPr lang="es-EC" sz="2000" b="0" strike="noStrike" spc="-1">
                <a:latin typeface="Arial"/>
              </a:endParaRPr>
            </a:p>
          </p:txBody>
        </p:sp>
      </p:grpSp>
      <p:grpSp>
        <p:nvGrpSpPr>
          <p:cNvPr id="361" name="Group 1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t="35991" r="18211" b="27948"/>
          <a:stretch/>
        </p:blipFill>
        <p:spPr bwMode="auto">
          <a:xfrm>
            <a:off x="5627520" y="926280"/>
            <a:ext cx="6178359" cy="283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34267" r="19906" b="21768"/>
          <a:stretch/>
        </p:blipFill>
        <p:spPr bwMode="auto">
          <a:xfrm>
            <a:off x="5792195" y="3762736"/>
            <a:ext cx="6084495" cy="301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6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1"/>
          <p:cNvGrpSpPr/>
          <p:nvPr/>
        </p:nvGrpSpPr>
        <p:grpSpPr>
          <a:xfrm>
            <a:off x="447840" y="578880"/>
            <a:ext cx="4213800" cy="5756040"/>
            <a:chOff x="447840" y="578880"/>
            <a:chExt cx="4213800" cy="5756040"/>
          </a:xfrm>
        </p:grpSpPr>
        <p:sp>
          <p:nvSpPr>
            <p:cNvPr id="365" name="CustomShape 2"/>
            <p:cNvSpPr/>
            <p:nvPr/>
          </p:nvSpPr>
          <p:spPr>
            <a:xfrm>
              <a:off x="447840" y="962640"/>
              <a:ext cx="4213800" cy="654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CustomShape 3"/>
            <p:cNvSpPr/>
            <p:nvPr/>
          </p:nvSpPr>
          <p:spPr>
            <a:xfrm>
              <a:off x="658440" y="578880"/>
              <a:ext cx="3459600" cy="767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49040" tIns="37440" rIns="111600" bIns="3744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1" strike="noStrike" spc="-1">
                  <a:solidFill>
                    <a:srgbClr val="000000"/>
                  </a:solidFill>
                  <a:latin typeface="Calibri"/>
                </a:rPr>
                <a:t>OBLIGACIONES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67" name="CustomShape 4"/>
            <p:cNvSpPr/>
            <p:nvPr/>
          </p:nvSpPr>
          <p:spPr>
            <a:xfrm>
              <a:off x="447840" y="2142000"/>
              <a:ext cx="4213800" cy="654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5">
                  <a:hueOff val="-1838336"/>
                  <a:satOff val="-2557"/>
                  <a:lumOff val="-981"/>
                  <a:alphaOff val="0"/>
                </a:scheme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CustomShape 5"/>
            <p:cNvSpPr/>
            <p:nvPr/>
          </p:nvSpPr>
          <p:spPr>
            <a:xfrm>
              <a:off x="658440" y="1758240"/>
              <a:ext cx="3459600" cy="767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5">
                    <a:hueOff val="-1838336"/>
                    <a:satOff val="-2557"/>
                    <a:lumOff val="-981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1838336"/>
                    <a:satOff val="-2557"/>
                    <a:lumOff val="-981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1838336"/>
                    <a:satOff val="-2557"/>
                    <a:lumOff val="-981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49040" tIns="37440" rIns="111600" bIns="3744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Edesa S.A.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69" name="CustomShape 6"/>
            <p:cNvSpPr/>
            <p:nvPr/>
          </p:nvSpPr>
          <p:spPr>
            <a:xfrm>
              <a:off x="447840" y="3321360"/>
              <a:ext cx="4213800" cy="654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5">
                  <a:hueOff val="-3676673"/>
                  <a:satOff val="-5114"/>
                  <a:lumOff val="-1961"/>
                  <a:alphaOff val="0"/>
                </a:scheme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CustomShape 7"/>
            <p:cNvSpPr/>
            <p:nvPr/>
          </p:nvSpPr>
          <p:spPr>
            <a:xfrm>
              <a:off x="658440" y="2937600"/>
              <a:ext cx="3459600" cy="767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5">
                    <a:hueOff val="-3676673"/>
                    <a:satOff val="-5114"/>
                    <a:lumOff val="-1961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3676673"/>
                    <a:satOff val="-5114"/>
                    <a:lumOff val="-1961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3676673"/>
                    <a:satOff val="-5114"/>
                    <a:lumOff val="-1961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49040" tIns="37440" rIns="111600" bIns="3744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Corporación El Rosado S.A.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71" name="CustomShape 8"/>
            <p:cNvSpPr/>
            <p:nvPr/>
          </p:nvSpPr>
          <p:spPr>
            <a:xfrm>
              <a:off x="447840" y="4500720"/>
              <a:ext cx="4213800" cy="654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5">
                  <a:hueOff val="-5515009"/>
                  <a:satOff val="-7671"/>
                  <a:lumOff val="-2942"/>
                  <a:alphaOff val="0"/>
                </a:scheme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CustomShape 9"/>
            <p:cNvSpPr/>
            <p:nvPr/>
          </p:nvSpPr>
          <p:spPr>
            <a:xfrm>
              <a:off x="658440" y="4116960"/>
              <a:ext cx="3459600" cy="767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5">
                    <a:hueOff val="-5515009"/>
                    <a:satOff val="-7671"/>
                    <a:lumOff val="-2942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5515009"/>
                    <a:satOff val="-7671"/>
                    <a:lumOff val="-2942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5515009"/>
                    <a:satOff val="-7671"/>
                    <a:lumOff val="-2942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49040" tIns="37440" rIns="111600" bIns="3744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Delcorp S.A.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73" name="CustomShape 10"/>
            <p:cNvSpPr/>
            <p:nvPr/>
          </p:nvSpPr>
          <p:spPr>
            <a:xfrm>
              <a:off x="447840" y="5680080"/>
              <a:ext cx="4213800" cy="654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5">
                  <a:hueOff val="-7353345"/>
                  <a:satOff val="-10228"/>
                  <a:lumOff val="-3922"/>
                  <a:alphaOff val="0"/>
                </a:scheme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CustomShape 11"/>
            <p:cNvSpPr/>
            <p:nvPr/>
          </p:nvSpPr>
          <p:spPr>
            <a:xfrm>
              <a:off x="658440" y="5296320"/>
              <a:ext cx="3459600" cy="767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5">
                    <a:hueOff val="-7353345"/>
                    <a:satOff val="-10228"/>
                    <a:lumOff val="-3922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-7353345"/>
                    <a:satOff val="-10228"/>
                    <a:lumOff val="-3922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-7353345"/>
                    <a:satOff val="-10228"/>
                    <a:lumOff val="-3922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49040" tIns="37440" rIns="111600" bIns="3744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Electrocables</a:t>
              </a:r>
              <a:endParaRPr lang="es-EC" sz="2000" b="0" strike="noStrike" spc="-1">
                <a:latin typeface="Arial"/>
              </a:endParaRPr>
            </a:p>
          </p:txBody>
        </p:sp>
      </p:grpSp>
      <p:grpSp>
        <p:nvGrpSpPr>
          <p:cNvPr id="375" name="Group 1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5" t="38233" r="15788" b="29523"/>
          <a:stretch/>
        </p:blipFill>
        <p:spPr bwMode="auto">
          <a:xfrm>
            <a:off x="4871545" y="166679"/>
            <a:ext cx="7066924" cy="297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8" t="32404" r="18819" b="35349"/>
          <a:stretch/>
        </p:blipFill>
        <p:spPr bwMode="auto">
          <a:xfrm>
            <a:off x="4871545" y="3525951"/>
            <a:ext cx="7066924" cy="28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6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roup 1"/>
          <p:cNvGrpSpPr/>
          <p:nvPr/>
        </p:nvGrpSpPr>
        <p:grpSpPr>
          <a:xfrm>
            <a:off x="306360" y="1109880"/>
            <a:ext cx="4728960" cy="5068080"/>
            <a:chOff x="306360" y="1109880"/>
            <a:chExt cx="4728960" cy="5068080"/>
          </a:xfrm>
        </p:grpSpPr>
        <p:sp>
          <p:nvSpPr>
            <p:cNvPr id="394" name="CustomShape 2"/>
            <p:cNvSpPr/>
            <p:nvPr/>
          </p:nvSpPr>
          <p:spPr>
            <a:xfrm>
              <a:off x="306360" y="1390320"/>
              <a:ext cx="4728960" cy="4784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3"/>
            <p:cNvSpPr/>
            <p:nvPr/>
          </p:nvSpPr>
          <p:spPr>
            <a:xfrm>
              <a:off x="542880" y="1109880"/>
              <a:ext cx="3310200" cy="560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52640" tIns="27360" rIns="125280" bIns="273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1" strike="noStrike" spc="-1">
                  <a:solidFill>
                    <a:srgbClr val="000000"/>
                  </a:solidFill>
                  <a:latin typeface="Calibri"/>
                </a:rPr>
                <a:t>PAPELES COMERCIALES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96" name="CustomShape 4"/>
            <p:cNvSpPr/>
            <p:nvPr/>
          </p:nvSpPr>
          <p:spPr>
            <a:xfrm>
              <a:off x="306360" y="2252160"/>
              <a:ext cx="4728960" cy="4784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3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5"/>
            <p:cNvSpPr/>
            <p:nvPr/>
          </p:nvSpPr>
          <p:spPr>
            <a:xfrm>
              <a:off x="542880" y="1971720"/>
              <a:ext cx="3310200" cy="560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52640" tIns="27360" rIns="125280" bIns="273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Nestlé del Ecuador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98" name="CustomShape 6"/>
            <p:cNvSpPr/>
            <p:nvPr/>
          </p:nvSpPr>
          <p:spPr>
            <a:xfrm>
              <a:off x="306360" y="3114000"/>
              <a:ext cx="4728960" cy="4784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CustomShape 7"/>
            <p:cNvSpPr/>
            <p:nvPr/>
          </p:nvSpPr>
          <p:spPr>
            <a:xfrm>
              <a:off x="542880" y="2833560"/>
              <a:ext cx="3310200" cy="560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4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52640" tIns="27360" rIns="125280" bIns="273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Sumesa S.A.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400" name="CustomShape 8"/>
            <p:cNvSpPr/>
            <p:nvPr/>
          </p:nvSpPr>
          <p:spPr>
            <a:xfrm>
              <a:off x="306360" y="3975840"/>
              <a:ext cx="4728960" cy="4784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CustomShape 9"/>
            <p:cNvSpPr/>
            <p:nvPr/>
          </p:nvSpPr>
          <p:spPr>
            <a:xfrm>
              <a:off x="542880" y="3695400"/>
              <a:ext cx="3310200" cy="560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52640" tIns="27360" rIns="125280" bIns="273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Envases del litoral S.A. 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402" name="CustomShape 10"/>
            <p:cNvSpPr/>
            <p:nvPr/>
          </p:nvSpPr>
          <p:spPr>
            <a:xfrm>
              <a:off x="306360" y="4837680"/>
              <a:ext cx="4728960" cy="4784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6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CustomShape 11"/>
            <p:cNvSpPr/>
            <p:nvPr/>
          </p:nvSpPr>
          <p:spPr>
            <a:xfrm>
              <a:off x="542880" y="4557240"/>
              <a:ext cx="3310200" cy="560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52640" tIns="27360" rIns="125280" bIns="273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Industrias Catedral S.A. 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404" name="CustomShape 12"/>
            <p:cNvSpPr/>
            <p:nvPr/>
          </p:nvSpPr>
          <p:spPr>
            <a:xfrm>
              <a:off x="306360" y="5699520"/>
              <a:ext cx="4728960" cy="4784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13"/>
            <p:cNvSpPr/>
            <p:nvPr/>
          </p:nvSpPr>
          <p:spPr>
            <a:xfrm>
              <a:off x="542880" y="5419080"/>
              <a:ext cx="3310200" cy="560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52640" tIns="27360" rIns="125280" bIns="273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Productora Cartonera S.A. </a:t>
              </a:r>
              <a:endParaRPr lang="es-EC" sz="2000" b="0" strike="noStrike" spc="-1">
                <a:latin typeface="Arial"/>
              </a:endParaRPr>
            </a:p>
          </p:txBody>
        </p:sp>
      </p:grpSp>
      <p:grpSp>
        <p:nvGrpSpPr>
          <p:cNvPr id="406" name="Group 1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34058" r="20271" b="30039"/>
          <a:stretch/>
        </p:blipFill>
        <p:spPr bwMode="auto">
          <a:xfrm>
            <a:off x="5249917" y="265406"/>
            <a:ext cx="6605752" cy="312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t="31789" r="20274" b="38696"/>
          <a:stretch/>
        </p:blipFill>
        <p:spPr bwMode="auto">
          <a:xfrm>
            <a:off x="5249917" y="3608975"/>
            <a:ext cx="6605752" cy="262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223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roup 1"/>
          <p:cNvGrpSpPr/>
          <p:nvPr/>
        </p:nvGrpSpPr>
        <p:grpSpPr>
          <a:xfrm>
            <a:off x="6604560" y="1269360"/>
            <a:ext cx="5294880" cy="3602520"/>
            <a:chOff x="6604560" y="1269360"/>
            <a:chExt cx="5294880" cy="3602520"/>
          </a:xfrm>
        </p:grpSpPr>
        <p:sp>
          <p:nvSpPr>
            <p:cNvPr id="379" name="CustomShape 2"/>
            <p:cNvSpPr/>
            <p:nvPr/>
          </p:nvSpPr>
          <p:spPr>
            <a:xfrm>
              <a:off x="8162280" y="3732480"/>
              <a:ext cx="2179080" cy="113940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2600" tIns="12600" rIns="12600" bIns="126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1" strike="noStrike" spc="-1">
                  <a:solidFill>
                    <a:srgbClr val="000000"/>
                  </a:solidFill>
                  <a:latin typeface="Calibri"/>
                </a:rPr>
                <a:t>FACTURAS COMERCIALES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80" name="CustomShape 3"/>
            <p:cNvSpPr/>
            <p:nvPr/>
          </p:nvSpPr>
          <p:spPr>
            <a:xfrm rot="10800000">
              <a:off x="7252200" y="4108680"/>
              <a:ext cx="860040" cy="388080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381" name="CustomShape 4"/>
            <p:cNvSpPr/>
            <p:nvPr/>
          </p:nvSpPr>
          <p:spPr>
            <a:xfrm>
              <a:off x="6604560" y="3784680"/>
              <a:ext cx="1294560" cy="1035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68400" tIns="68400" rIns="38160" bIns="687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Vectorquim Cia Ltda 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82" name="CustomShape 5"/>
            <p:cNvSpPr/>
            <p:nvPr/>
          </p:nvSpPr>
          <p:spPr>
            <a:xfrm rot="13500000">
              <a:off x="7659720" y="3123720"/>
              <a:ext cx="1215000" cy="388080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2">
                    <a:hueOff val="-363841"/>
                    <a:satOff val="-20982"/>
                    <a:lumOff val="2157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-363841"/>
                    <a:satOff val="-20982"/>
                    <a:lumOff val="2157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-363841"/>
                    <a:satOff val="-20982"/>
                    <a:lumOff val="2157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383" name="CustomShape 6"/>
            <p:cNvSpPr/>
            <p:nvPr/>
          </p:nvSpPr>
          <p:spPr>
            <a:xfrm>
              <a:off x="7046280" y="2370240"/>
              <a:ext cx="1582200" cy="1035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hueOff val="-363841"/>
                    <a:satOff val="-20982"/>
                    <a:lumOff val="2157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-363841"/>
                    <a:satOff val="-20982"/>
                    <a:lumOff val="2157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-363841"/>
                    <a:satOff val="-20982"/>
                    <a:lumOff val="2157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68400" tIns="68400" rIns="38160" bIns="687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Surpapelcorp S.A.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84" name="CustomShape 7"/>
            <p:cNvSpPr/>
            <p:nvPr/>
          </p:nvSpPr>
          <p:spPr>
            <a:xfrm rot="16200000">
              <a:off x="8332920" y="2512440"/>
              <a:ext cx="1838160" cy="388080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2">
                    <a:hueOff val="-727682"/>
                    <a:satOff val="-41964"/>
                    <a:lumOff val="4314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-727682"/>
                    <a:satOff val="-41964"/>
                    <a:lumOff val="4314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-727682"/>
                    <a:satOff val="-41964"/>
                    <a:lumOff val="4314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385" name="CustomShape 8"/>
            <p:cNvSpPr/>
            <p:nvPr/>
          </p:nvSpPr>
          <p:spPr>
            <a:xfrm>
              <a:off x="8407080" y="1269360"/>
              <a:ext cx="1689480" cy="1035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hueOff val="-727682"/>
                    <a:satOff val="-41964"/>
                    <a:lumOff val="4314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-727682"/>
                    <a:satOff val="-41964"/>
                    <a:lumOff val="4314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-727682"/>
                    <a:satOff val="-41964"/>
                    <a:lumOff val="4314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68400" tIns="68400" rIns="38160" bIns="687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Ecuadpremex S.A. 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86" name="CustomShape 9"/>
            <p:cNvSpPr/>
            <p:nvPr/>
          </p:nvSpPr>
          <p:spPr>
            <a:xfrm rot="18977400">
              <a:off x="9655920" y="3132720"/>
              <a:ext cx="1232280" cy="388080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2">
                    <a:hueOff val="-1091522"/>
                    <a:satOff val="-62946"/>
                    <a:lumOff val="6471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-1091522"/>
                    <a:satOff val="-62946"/>
                    <a:lumOff val="6471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-1091522"/>
                    <a:satOff val="-62946"/>
                    <a:lumOff val="6471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387" name="CustomShape 10"/>
            <p:cNvSpPr/>
            <p:nvPr/>
          </p:nvSpPr>
          <p:spPr>
            <a:xfrm>
              <a:off x="9986400" y="2383200"/>
              <a:ext cx="1462320" cy="1035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hueOff val="-1091522"/>
                    <a:satOff val="-62946"/>
                    <a:lumOff val="6471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-1091522"/>
                    <a:satOff val="-62946"/>
                    <a:lumOff val="6471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-1091522"/>
                    <a:satOff val="-62946"/>
                    <a:lumOff val="6471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68400" tIns="68400" rIns="38160" bIns="687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Cimexport S.A.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388" name="CustomShape 11"/>
            <p:cNvSpPr/>
            <p:nvPr/>
          </p:nvSpPr>
          <p:spPr>
            <a:xfrm>
              <a:off x="10391760" y="4108320"/>
              <a:ext cx="860040" cy="388080"/>
            </a:xfrm>
            <a:prstGeom prst="lef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2">
                    <a:hueOff val="-1455363"/>
                    <a:satOff val="-83928"/>
                    <a:lumOff val="8628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-1455363"/>
                    <a:satOff val="-83928"/>
                    <a:lumOff val="8628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-1455363"/>
                    <a:satOff val="-83928"/>
                    <a:lumOff val="8628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389" name="CustomShape 12"/>
            <p:cNvSpPr/>
            <p:nvPr/>
          </p:nvSpPr>
          <p:spPr>
            <a:xfrm>
              <a:off x="10604880" y="3784680"/>
              <a:ext cx="1294560" cy="1035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hueOff val="-1455363"/>
                    <a:satOff val="-83928"/>
                    <a:lumOff val="8628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-1455363"/>
                    <a:satOff val="-83928"/>
                    <a:lumOff val="8628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-1455363"/>
                    <a:satOff val="-83928"/>
                    <a:lumOff val="8628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68400" tIns="68400" rIns="38160" bIns="687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El Ordeño S.A.</a:t>
              </a:r>
              <a:endParaRPr lang="es-EC" sz="2000" b="0" strike="noStrike" spc="-1">
                <a:latin typeface="Arial"/>
              </a:endParaRPr>
            </a:p>
          </p:txBody>
        </p:sp>
      </p:grpSp>
      <p:grpSp>
        <p:nvGrpSpPr>
          <p:cNvPr id="390" name="Group 1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aphicFrame>
        <p:nvGraphicFramePr>
          <p:cNvPr id="391" name="5 Gráfico"/>
          <p:cNvGraphicFramePr/>
          <p:nvPr/>
        </p:nvGraphicFramePr>
        <p:xfrm>
          <a:off x="596880" y="758880"/>
          <a:ext cx="5919480" cy="248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2" name="7 Gráfico"/>
          <p:cNvGraphicFramePr/>
          <p:nvPr/>
        </p:nvGraphicFramePr>
        <p:xfrm>
          <a:off x="566640" y="3913920"/>
          <a:ext cx="5885280" cy="216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03" name="CustomShape 19"/>
          <p:cNvSpPr/>
          <p:nvPr/>
        </p:nvSpPr>
        <p:spPr>
          <a:xfrm>
            <a:off x="0" y="179257"/>
            <a:ext cx="9517680" cy="85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C" sz="5000" b="1" strike="noStrike" spc="-1" dirty="0">
                <a:solidFill>
                  <a:srgbClr val="548235"/>
                </a:solidFill>
                <a:latin typeface="Calibri"/>
              </a:rPr>
              <a:t>PLANTEAMIENTO DEL PROBLEMA</a:t>
            </a:r>
            <a:endParaRPr lang="es-EC" sz="5000" b="0" strike="noStrike" spc="-1" dirty="0">
              <a:latin typeface="Arial"/>
            </a:endParaRPr>
          </a:p>
        </p:txBody>
      </p:sp>
      <p:sp>
        <p:nvSpPr>
          <p:cNvPr id="104" name="CustomShape 20"/>
          <p:cNvSpPr/>
          <p:nvPr/>
        </p:nvSpPr>
        <p:spPr>
          <a:xfrm>
            <a:off x="4545737" y="3188321"/>
            <a:ext cx="3416215" cy="950396"/>
          </a:xfrm>
          <a:prstGeom prst="roundRect">
            <a:avLst>
              <a:gd name="adj" fmla="val 16667"/>
            </a:avLst>
          </a:prstGeom>
          <a:ln w="28440">
            <a:custDash>
              <a:ds d="400000" sp="300000"/>
            </a:custDash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000000"/>
                </a:solidFill>
                <a:latin typeface="Calibri"/>
              </a:rPr>
              <a:t>NIVEL SOCIOECONOMICO C-</a:t>
            </a:r>
            <a:endParaRPr lang="es-EC" sz="2400" b="0" strike="noStrike" spc="-1" dirty="0">
              <a:latin typeface="Arial"/>
            </a:endParaRPr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2300" r="9949" b="13104"/>
          <a:stretch/>
        </p:blipFill>
        <p:spPr bwMode="auto">
          <a:xfrm>
            <a:off x="3963247" y="4656586"/>
            <a:ext cx="2910663" cy="190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de flecha 3"/>
          <p:cNvCxnSpPr/>
          <p:nvPr/>
        </p:nvCxnSpPr>
        <p:spPr>
          <a:xfrm flipV="1">
            <a:off x="5934341" y="4527395"/>
            <a:ext cx="23918" cy="6352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93810062"/>
              </p:ext>
            </p:extLst>
          </p:nvPr>
        </p:nvGraphicFramePr>
        <p:xfrm>
          <a:off x="334537" y="1182400"/>
          <a:ext cx="2832410" cy="532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6" name="Picture 8" descr="Resultado de imagen para inec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15286" r="5310" b="14049"/>
          <a:stretch/>
        </p:blipFill>
        <p:spPr bwMode="auto">
          <a:xfrm>
            <a:off x="3161319" y="4244425"/>
            <a:ext cx="1911612" cy="6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089290" y="4296562"/>
            <a:ext cx="1242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49,3%</a:t>
            </a:r>
            <a:endParaRPr lang="en-US" sz="20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80915028"/>
              </p:ext>
            </p:extLst>
          </p:nvPr>
        </p:nvGraphicFramePr>
        <p:xfrm>
          <a:off x="8808978" y="1773044"/>
          <a:ext cx="2823557" cy="261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Abrir llave 7"/>
          <p:cNvSpPr/>
          <p:nvPr/>
        </p:nvSpPr>
        <p:spPr>
          <a:xfrm>
            <a:off x="8202555" y="2325717"/>
            <a:ext cx="423746" cy="191870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Resultado de imagen para empresarios exitoso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40" y="1114451"/>
            <a:ext cx="2297693" cy="172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/>
          <p:nvPr/>
        </p:nvCxnSpPr>
        <p:spPr>
          <a:xfrm>
            <a:off x="3161319" y="1773044"/>
            <a:ext cx="116535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8808978" y="5204613"/>
            <a:ext cx="2375209" cy="11766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Dinamización</a:t>
            </a:r>
            <a:endParaRPr lang="en-US" b="1" dirty="0"/>
          </a:p>
        </p:txBody>
      </p:sp>
      <p:sp>
        <p:nvSpPr>
          <p:cNvPr id="13" name="Flecha izquierda y derecha 12"/>
          <p:cNvSpPr/>
          <p:nvPr/>
        </p:nvSpPr>
        <p:spPr>
          <a:xfrm>
            <a:off x="7398600" y="5699278"/>
            <a:ext cx="898506" cy="187297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38793" r="41475" b="48923"/>
          <a:stretch/>
        </p:blipFill>
        <p:spPr bwMode="auto">
          <a:xfrm>
            <a:off x="6526341" y="4719228"/>
            <a:ext cx="5506638" cy="1760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t="48452" r="46201" b="43358"/>
          <a:stretch/>
        </p:blipFill>
        <p:spPr bwMode="auto">
          <a:xfrm>
            <a:off x="614843" y="4421720"/>
            <a:ext cx="5077412" cy="186872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" name="CustomShape 1"/>
          <p:cNvSpPr/>
          <p:nvPr/>
        </p:nvSpPr>
        <p:spPr>
          <a:xfrm>
            <a:off x="402822" y="150120"/>
            <a:ext cx="11629550" cy="85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C" sz="5000" b="1" strike="noStrike" spc="-1" dirty="0">
                <a:solidFill>
                  <a:srgbClr val="548235"/>
                </a:solidFill>
                <a:latin typeface="Calibri"/>
              </a:rPr>
              <a:t>PROPUESTA DEL PORTAFOLIO DE INVERSIÓN</a:t>
            </a:r>
            <a:endParaRPr lang="es-EC" sz="5000" b="0" strike="noStrike" spc="-1" dirty="0"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402822" y="901178"/>
            <a:ext cx="708120" cy="7466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pc="-1" dirty="0">
                <a:solidFill>
                  <a:srgbClr val="000000"/>
                </a:solidFill>
                <a:latin typeface="Calibri"/>
              </a:rPr>
              <a:t>1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16" name="CustomShape 3"/>
          <p:cNvSpPr/>
          <p:nvPr/>
        </p:nvSpPr>
        <p:spPr>
          <a:xfrm rot="5400000">
            <a:off x="2761835" y="3607193"/>
            <a:ext cx="6546692" cy="364832"/>
          </a:xfrm>
          <a:prstGeom prst="mathMinus">
            <a:avLst>
              <a:gd name="adj1" fmla="val 23520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3"/>
          <p:cNvSpPr/>
          <p:nvPr/>
        </p:nvSpPr>
        <p:spPr>
          <a:xfrm>
            <a:off x="6148685" y="812185"/>
            <a:ext cx="708120" cy="7466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pc="-1" dirty="0">
                <a:solidFill>
                  <a:srgbClr val="000000"/>
                </a:solidFill>
                <a:latin typeface="Calibri"/>
              </a:rPr>
              <a:t>2</a:t>
            </a:r>
            <a:endParaRPr lang="es-EC" sz="2000" b="0" strike="noStrike" spc="-1" dirty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25862" r="49109" b="62069"/>
          <a:stretch/>
        </p:blipFill>
        <p:spPr bwMode="auto">
          <a:xfrm>
            <a:off x="756882" y="1647818"/>
            <a:ext cx="4935372" cy="2167437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3" t="39547" r="47900" b="44935"/>
          <a:stretch/>
        </p:blipFill>
        <p:spPr bwMode="auto">
          <a:xfrm>
            <a:off x="6651853" y="1647818"/>
            <a:ext cx="5255615" cy="233113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ustomShape 3"/>
          <p:cNvSpPr/>
          <p:nvPr/>
        </p:nvSpPr>
        <p:spPr>
          <a:xfrm>
            <a:off x="260783" y="4103072"/>
            <a:ext cx="708120" cy="7466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pc="-1" dirty="0" smtClean="0">
                <a:solidFill>
                  <a:srgbClr val="000000"/>
                </a:solidFill>
                <a:latin typeface="Calibri"/>
              </a:rPr>
              <a:t>3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15" name="CustomShape 3"/>
          <p:cNvSpPr/>
          <p:nvPr/>
        </p:nvSpPr>
        <p:spPr>
          <a:xfrm>
            <a:off x="402822" y="901178"/>
            <a:ext cx="708120" cy="7466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pc="-1" dirty="0" smtClean="0">
                <a:solidFill>
                  <a:srgbClr val="000000"/>
                </a:solidFill>
                <a:latin typeface="Calibri"/>
              </a:rPr>
              <a:t>1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19" name="CustomShape 3"/>
          <p:cNvSpPr/>
          <p:nvPr/>
        </p:nvSpPr>
        <p:spPr>
          <a:xfrm>
            <a:off x="6217597" y="4117823"/>
            <a:ext cx="708120" cy="7466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pc="-1" dirty="0" smtClean="0">
                <a:solidFill>
                  <a:srgbClr val="000000"/>
                </a:solidFill>
                <a:latin typeface="Calibri"/>
              </a:rPr>
              <a:t>4</a:t>
            </a:r>
            <a:endParaRPr lang="es-EC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3" t="47845" r="25481" b="16810"/>
          <a:stretch/>
        </p:blipFill>
        <p:spPr bwMode="auto">
          <a:xfrm>
            <a:off x="488730" y="394138"/>
            <a:ext cx="11019709" cy="561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8" t="32435" r="25967" b="27910"/>
          <a:stretch/>
        </p:blipFill>
        <p:spPr bwMode="auto">
          <a:xfrm>
            <a:off x="315309" y="376324"/>
            <a:ext cx="11193129" cy="616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8" t="48899" r="25967" b="13038"/>
          <a:stretch/>
        </p:blipFill>
        <p:spPr bwMode="auto">
          <a:xfrm>
            <a:off x="315310" y="394138"/>
            <a:ext cx="11193129" cy="63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3"/>
          <p:cNvSpPr/>
          <p:nvPr/>
        </p:nvSpPr>
        <p:spPr>
          <a:xfrm>
            <a:off x="0" y="144913"/>
            <a:ext cx="708120" cy="7466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pc="-1" dirty="0" smtClean="0">
                <a:solidFill>
                  <a:srgbClr val="000000"/>
                </a:solidFill>
                <a:latin typeface="Calibri"/>
              </a:rPr>
              <a:t>5</a:t>
            </a:r>
            <a:endParaRPr lang="es-EC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268560" y="149040"/>
            <a:ext cx="1159920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3600" b="1" strike="noStrike" spc="-1">
                <a:solidFill>
                  <a:srgbClr val="548235"/>
                </a:solidFill>
                <a:latin typeface="Calibri"/>
              </a:rPr>
              <a:t>Análisis Riesgo- Rentabilidad de diferentes Portafolios Estructurados con Activos que se Negocian en </a:t>
            </a:r>
            <a:r>
              <a:rPr lang="es-EC" sz="3600" b="1" strike="noStrike" spc="-1">
                <a:solidFill>
                  <a:srgbClr val="385623"/>
                </a:solidFill>
                <a:latin typeface="Calibri"/>
              </a:rPr>
              <a:t>el</a:t>
            </a:r>
            <a:r>
              <a:rPr lang="es-EC" sz="3600" b="1" strike="noStrike" spc="-1">
                <a:solidFill>
                  <a:srgbClr val="548235"/>
                </a:solidFill>
                <a:latin typeface="Calibri"/>
              </a:rPr>
              <a:t> Mercado </a:t>
            </a:r>
            <a:endParaRPr lang="es-EC" sz="3600" b="0" strike="noStrike" spc="-1">
              <a:latin typeface="Arial"/>
            </a:endParaRPr>
          </a:p>
        </p:txBody>
      </p:sp>
      <p:pic>
        <p:nvPicPr>
          <p:cNvPr id="433" name="Picture 2"/>
          <p:cNvPicPr/>
          <p:nvPr/>
        </p:nvPicPr>
        <p:blipFill>
          <a:blip r:embed="rId3"/>
          <a:srcRect l="25046" t="23947" r="22796" b="15669"/>
          <a:stretch/>
        </p:blipFill>
        <p:spPr>
          <a:xfrm>
            <a:off x="1159200" y="1349280"/>
            <a:ext cx="10212480" cy="539784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268560" y="1349280"/>
            <a:ext cx="708120" cy="7466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pc="-1" dirty="0" smtClean="0">
                <a:solidFill>
                  <a:srgbClr val="000000"/>
                </a:solidFill>
                <a:latin typeface="Calibri"/>
              </a:rPr>
              <a:t>6</a:t>
            </a:r>
            <a:endParaRPr lang="es-EC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967368" y="113587"/>
            <a:ext cx="10485540" cy="85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C" sz="5000" b="1" spc="-1" dirty="0" smtClean="0">
                <a:solidFill>
                  <a:srgbClr val="548235"/>
                </a:solidFill>
                <a:latin typeface="Calibri"/>
              </a:rPr>
              <a:t>VIABILIDAD DEL FONDO</a:t>
            </a:r>
            <a:endParaRPr lang="es-EC" sz="5000" b="0" strike="noStrike" spc="-1" dirty="0">
              <a:latin typeface="Arial"/>
            </a:endParaRPr>
          </a:p>
        </p:txBody>
      </p:sp>
      <p:sp>
        <p:nvSpPr>
          <p:cNvPr id="17" name="CustomShape 2"/>
          <p:cNvSpPr/>
          <p:nvPr/>
        </p:nvSpPr>
        <p:spPr>
          <a:xfrm>
            <a:off x="421469" y="1031070"/>
            <a:ext cx="708120" cy="7466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pc="-1" dirty="0" smtClean="0">
                <a:solidFill>
                  <a:srgbClr val="000000"/>
                </a:solidFill>
                <a:latin typeface="Calibri"/>
              </a:rPr>
              <a:t>7</a:t>
            </a:r>
            <a:endParaRPr lang="es-EC" sz="2000" b="0" strike="noStrike" spc="-1" dirty="0">
              <a:latin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t="36854" r="35417" b="52154"/>
          <a:stretch/>
        </p:blipFill>
        <p:spPr bwMode="auto">
          <a:xfrm>
            <a:off x="1232848" y="1198178"/>
            <a:ext cx="10147110" cy="159231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50000" r="25723" b="31250"/>
          <a:stretch/>
        </p:blipFill>
        <p:spPr bwMode="auto">
          <a:xfrm>
            <a:off x="1283022" y="3131849"/>
            <a:ext cx="10046762" cy="2809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ustomShape 2"/>
          <p:cNvSpPr/>
          <p:nvPr/>
        </p:nvSpPr>
        <p:spPr>
          <a:xfrm>
            <a:off x="421469" y="2816366"/>
            <a:ext cx="708120" cy="7466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pc="-1" dirty="0" smtClean="0">
                <a:solidFill>
                  <a:srgbClr val="000000"/>
                </a:solidFill>
                <a:latin typeface="Calibri"/>
              </a:rPr>
              <a:t>8</a:t>
            </a:r>
            <a:endParaRPr lang="es-EC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732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2"/>
          <p:cNvSpPr/>
          <p:nvPr/>
        </p:nvSpPr>
        <p:spPr>
          <a:xfrm>
            <a:off x="421469" y="1031070"/>
            <a:ext cx="708120" cy="7466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pc="-1" dirty="0" smtClean="0">
                <a:solidFill>
                  <a:srgbClr val="000000"/>
                </a:solidFill>
                <a:latin typeface="Calibri"/>
              </a:rPr>
              <a:t>9</a:t>
            </a:r>
            <a:endParaRPr lang="es-EC" sz="2000" b="0" strike="noStrike" spc="-1" dirty="0">
              <a:latin typeface="Arial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3" t="64009" r="32248" b="15758"/>
          <a:stretch/>
        </p:blipFill>
        <p:spPr bwMode="auto">
          <a:xfrm>
            <a:off x="1129588" y="1031070"/>
            <a:ext cx="6417751" cy="226392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4" t="61439" r="21361" b="25111"/>
          <a:stretch/>
        </p:blipFill>
        <p:spPr bwMode="auto">
          <a:xfrm>
            <a:off x="4682358" y="4020207"/>
            <a:ext cx="5391807" cy="177299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65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781053" y="220680"/>
            <a:ext cx="5487480" cy="914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C" sz="5400" b="1" strike="noStrike" spc="-1" dirty="0">
                <a:solidFill>
                  <a:srgbClr val="548235"/>
                </a:solidFill>
                <a:latin typeface="Calibri"/>
              </a:rPr>
              <a:t>Conclusiones </a:t>
            </a:r>
            <a:endParaRPr lang="es-EC" sz="5400" b="0" strike="noStrike" spc="-1" dirty="0">
              <a:latin typeface="Arial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1008000" y="1281240"/>
            <a:ext cx="1060956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buClr>
                <a:srgbClr val="000000"/>
              </a:buClr>
              <a:buFont typeface="Wingdings" charset="2"/>
              <a:buChar char=""/>
            </a:pPr>
            <a:r>
              <a:rPr lang="es-ES" dirty="0"/>
              <a:t>Se determinó que el nivel socioeconómico C- tiene la capacidad de ahorro </a:t>
            </a:r>
            <a:r>
              <a:rPr lang="es-ES" dirty="0" smtClean="0"/>
              <a:t>como </a:t>
            </a:r>
            <a:r>
              <a:rPr lang="es-ES" dirty="0"/>
              <a:t>nivel promedio de ahorro en un rango de </a:t>
            </a:r>
            <a:r>
              <a:rPr lang="es-EC" dirty="0"/>
              <a:t>$65,00 a $75,00 </a:t>
            </a:r>
            <a:r>
              <a:rPr lang="es-EC" dirty="0" smtClean="0"/>
              <a:t>dólares</a:t>
            </a:r>
            <a:r>
              <a:rPr lang="es-ES" dirty="0" smtClean="0"/>
              <a:t>, adicional </a:t>
            </a:r>
            <a:r>
              <a:rPr lang="es-ES" dirty="0"/>
              <a:t>se identificó las características que clasifican a una persona como segmento C-, con base a las dimensiones que son: vivienda, educación, economía, bienes, tecnología y hábitos de consumo</a:t>
            </a:r>
            <a:r>
              <a:rPr lang="es-ES" dirty="0" smtClean="0"/>
              <a:t>.</a:t>
            </a:r>
          </a:p>
          <a:p>
            <a:pPr marL="285840" indent="-285480" algn="just">
              <a:buClr>
                <a:srgbClr val="000000"/>
              </a:buClr>
              <a:buFont typeface="Wingdings" charset="2"/>
              <a:buChar char=""/>
            </a:pPr>
            <a:endParaRPr lang="es-ES" dirty="0"/>
          </a:p>
          <a:p>
            <a:pPr marL="285840" indent="-285480" algn="just">
              <a:buClr>
                <a:srgbClr val="000000"/>
              </a:buClr>
              <a:buFont typeface="Wingdings" charset="2"/>
              <a:buChar char=""/>
            </a:pPr>
            <a:r>
              <a:rPr lang="es-ES" dirty="0" smtClean="0"/>
              <a:t>Las expectativas principales que busca este nivel al momento de invertir es obtener mayor tasa de interés (36% de la población), seguridad en la inversión (23% de la población), beneficios adicionales (19% de la población). </a:t>
            </a:r>
          </a:p>
          <a:p>
            <a:pPr marL="285840" indent="-285480" algn="just">
              <a:buClr>
                <a:srgbClr val="000000"/>
              </a:buClr>
              <a:buFont typeface="Wingdings" charset="2"/>
              <a:buChar char=""/>
            </a:pPr>
            <a:endParaRPr lang="en-US" dirty="0"/>
          </a:p>
          <a:p>
            <a:pPr marL="285840" indent="-285480" algn="just">
              <a:buClr>
                <a:srgbClr val="000000"/>
              </a:buClr>
              <a:buFont typeface="Wingdings" charset="2"/>
              <a:buChar char=""/>
            </a:pPr>
            <a:r>
              <a:rPr lang="es-EC" dirty="0" smtClean="0"/>
              <a:t>En el mercado financiero ecuatoriano existe activos financieros con niveles de liquidez variada, que  estructurados eficientemente en un portafolio de inversión a través de la Teoría de Markowitz, puede generar niveles importantes de rentabilidad.</a:t>
            </a:r>
          </a:p>
          <a:p>
            <a:pPr marL="360" algn="just">
              <a:buClr>
                <a:srgbClr val="000000"/>
              </a:buClr>
            </a:pPr>
            <a:r>
              <a:rPr lang="es-EC" dirty="0" smtClean="0"/>
              <a:t> </a:t>
            </a:r>
            <a:endParaRPr lang="es-EC" dirty="0"/>
          </a:p>
          <a:p>
            <a:pPr marL="285840" indent="-285480" algn="just">
              <a:buClr>
                <a:srgbClr val="000000"/>
              </a:buClr>
              <a:buFont typeface="Wingdings" charset="2"/>
              <a:buChar char=""/>
            </a:pPr>
            <a:r>
              <a:rPr lang="es-ES" dirty="0"/>
              <a:t>Es factible encontrar un portafolio de inversiones que se ajuste al segmento socioeconómico C-  </a:t>
            </a:r>
            <a:r>
              <a:rPr lang="es-EC" dirty="0"/>
              <a:t>cumpliendo las características de este segmento y expectativas del pequeño inversor </a:t>
            </a:r>
            <a:r>
              <a:rPr lang="es-ES" dirty="0"/>
              <a:t>conforme el nivel de riesgo que están dispuestos asumir y el nivel de rentabilidad que desean obtener. </a:t>
            </a:r>
            <a:endParaRPr lang="en-US" dirty="0"/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endParaRPr lang="es-EC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189569" y="228635"/>
            <a:ext cx="6701427" cy="914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C" sz="5400" b="1" strike="noStrike" spc="-1" dirty="0">
                <a:solidFill>
                  <a:srgbClr val="548235"/>
                </a:solidFill>
                <a:latin typeface="Calibri"/>
              </a:rPr>
              <a:t>Recomendaciones </a:t>
            </a:r>
            <a:endParaRPr lang="es-EC" sz="5400" b="0" strike="noStrike" spc="-1" dirty="0">
              <a:latin typeface="Arial"/>
            </a:endParaRPr>
          </a:p>
        </p:txBody>
      </p:sp>
      <p:sp>
        <p:nvSpPr>
          <p:cNvPr id="440" name="CustomShape 2"/>
          <p:cNvSpPr/>
          <p:nvPr/>
        </p:nvSpPr>
        <p:spPr>
          <a:xfrm>
            <a:off x="456840" y="1287359"/>
            <a:ext cx="11277720" cy="45038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/>
              <a:t>Los pequeños inversores utilicen entidades relacionadas con Fondos de Inversión como mecanismo de ahorro, mediante la Teoría de Markowitz su tasa de interés es equivalente a la tasa que se ofrecen las instituciones financieras</a:t>
            </a:r>
            <a:r>
              <a:rPr lang="es-ES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/>
              <a:t>Incentivar a entidades del estado o empresas sin fines de lucro, para desarrollar actividades económicas, informando que existen portafolios de inversión para un segmento significativo dentro del país.  </a:t>
            </a:r>
            <a:endParaRPr lang="es-EC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/>
              <a:t>La </a:t>
            </a:r>
            <a:r>
              <a:rPr lang="es-ES" dirty="0"/>
              <a:t>Bolsa de Valores de Quito y Guayaquil elaboren mecanismo o estrategias que permitan a la ciudadanía acceder a la inversión en el mercado de valores, informando los beneficios que pueden obtener, a su vez que existen fondos acordes sus características y expectativas que ellos requieren.</a:t>
            </a:r>
            <a:endParaRPr lang="es-EC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C" sz="18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/>
              <a:t>Se recomienda a los actores del fondo de inversión construir estrategias que permitan que cualquier persona pueda acceder a la inversión en el mercado de capitales ya que a mayor número de inversionistas mayor dinamismo en la bolsa.</a:t>
            </a:r>
            <a:r>
              <a:rPr lang="es-EC" sz="18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es-EC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53" y="363529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37813" y="971267"/>
            <a:ext cx="84544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</a:rPr>
              <a:t>GRACIAS POR SU ATENCIÓN</a:t>
            </a:r>
            <a:endParaRPr lang="es-ES" sz="7200" dirty="0">
              <a:ln w="0">
                <a:solidFill>
                  <a:sysClr val="windowText" lastClr="000000"/>
                </a:solidFill>
              </a:ln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1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"/>
          <p:cNvGrpSpPr/>
          <p:nvPr/>
        </p:nvGrpSpPr>
        <p:grpSpPr>
          <a:xfrm>
            <a:off x="2063520" y="5096160"/>
            <a:ext cx="4452480" cy="743040"/>
            <a:chOff x="2063520" y="5096160"/>
            <a:chExt cx="4452480" cy="743040"/>
          </a:xfrm>
        </p:grpSpPr>
        <p:sp>
          <p:nvSpPr>
            <p:cNvPr id="108" name="CustomShape 2"/>
            <p:cNvSpPr/>
            <p:nvPr/>
          </p:nvSpPr>
          <p:spPr>
            <a:xfrm>
              <a:off x="2063520" y="5096160"/>
              <a:ext cx="4452480" cy="743040"/>
            </a:xfrm>
            <a:prstGeom prst="roundRect">
              <a:avLst>
                <a:gd name="adj" fmla="val 16667"/>
              </a:avLst>
            </a:prstGeom>
            <a:solidFill>
              <a:srgbClr val="E66914"/>
            </a:solidFill>
            <a:ln w="2844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09" name="CustomShape 3"/>
            <p:cNvSpPr/>
            <p:nvPr/>
          </p:nvSpPr>
          <p:spPr>
            <a:xfrm>
              <a:off x="2089080" y="5132520"/>
              <a:ext cx="4401000" cy="670680"/>
            </a:xfrm>
            <a:prstGeom prst="rect">
              <a:avLst/>
            </a:prstGeom>
            <a:solidFill>
              <a:srgbClr val="E6691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8080" tIns="118080" rIns="118080" bIns="118080" anchor="ctr"/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es-EC" sz="2400" b="1" strike="noStrike" spc="-1">
                  <a:solidFill>
                    <a:srgbClr val="FFFFFF"/>
                  </a:solidFill>
                  <a:latin typeface="Calibri"/>
                </a:rPr>
                <a:t>OBJETIVO ESPECÍFICOS</a:t>
              </a:r>
              <a:endParaRPr lang="es-EC" sz="2400" b="0" strike="noStrike" spc="-1">
                <a:latin typeface="Arial"/>
              </a:endParaRPr>
            </a:p>
          </p:txBody>
        </p:sp>
      </p:grpSp>
      <p:sp>
        <p:nvSpPr>
          <p:cNvPr id="110" name="CustomShape 4"/>
          <p:cNvSpPr/>
          <p:nvPr/>
        </p:nvSpPr>
        <p:spPr>
          <a:xfrm>
            <a:off x="376920" y="140058"/>
            <a:ext cx="3187800" cy="85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C" sz="5000" b="1" strike="noStrike" spc="-1" dirty="0">
                <a:solidFill>
                  <a:srgbClr val="548235"/>
                </a:solidFill>
                <a:latin typeface="Calibri"/>
              </a:rPr>
              <a:t>OBJETIVOS</a:t>
            </a:r>
            <a:endParaRPr lang="es-EC" sz="5000" b="0" strike="noStrike" spc="-1" dirty="0">
              <a:latin typeface="Arial"/>
            </a:endParaRPr>
          </a:p>
        </p:txBody>
      </p:sp>
      <p:grpSp>
        <p:nvGrpSpPr>
          <p:cNvPr id="111" name="Group 5"/>
          <p:cNvGrpSpPr/>
          <p:nvPr/>
        </p:nvGrpSpPr>
        <p:grpSpPr>
          <a:xfrm>
            <a:off x="371520" y="1410120"/>
            <a:ext cx="4947120" cy="2878200"/>
            <a:chOff x="371520" y="1410120"/>
            <a:chExt cx="4947120" cy="2878200"/>
          </a:xfrm>
        </p:grpSpPr>
        <p:sp>
          <p:nvSpPr>
            <p:cNvPr id="112" name="CustomShape 6"/>
            <p:cNvSpPr/>
            <p:nvPr/>
          </p:nvSpPr>
          <p:spPr>
            <a:xfrm>
              <a:off x="371520" y="1410120"/>
              <a:ext cx="4947120" cy="590760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2844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0240" tIns="120240" bIns="120240" anchor="ctr"/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es-EC" sz="2400" b="1" strike="noStrike" spc="-1">
                  <a:solidFill>
                    <a:srgbClr val="FFFFFF"/>
                  </a:solidFill>
                  <a:latin typeface="Calibri"/>
                </a:rPr>
                <a:t>OBJETIVO GENERAL</a:t>
              </a:r>
              <a:endParaRPr lang="es-EC" sz="2400" b="0" strike="noStrike" spc="-1">
                <a:latin typeface="Arial"/>
              </a:endParaRPr>
            </a:p>
          </p:txBody>
        </p:sp>
        <p:sp>
          <p:nvSpPr>
            <p:cNvPr id="113" name="CustomShape 7"/>
            <p:cNvSpPr/>
            <p:nvPr/>
          </p:nvSpPr>
          <p:spPr>
            <a:xfrm>
              <a:off x="371520" y="2001240"/>
              <a:ext cx="4947120" cy="2287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56960" tIns="25560" rIns="142200" bIns="25560"/>
            <a:lstStyle/>
            <a:p>
              <a:pPr algn="just"/>
              <a:r>
                <a:rPr lang="es-ES" dirty="0"/>
                <a:t>Proponer un portafolio de inversión gestionado a través de un fondo de inversión, como alternativa para canalizar el ahorro del nivel socioeconómico </a:t>
              </a:r>
              <a:r>
                <a:rPr lang="es-ES" dirty="0" smtClean="0"/>
                <a:t>C- que </a:t>
              </a:r>
              <a:r>
                <a:rPr lang="es-ES" dirty="0"/>
                <a:t>considere las expectativas de este segmento y permita al pequeño inversionista incursionar en el mercado financiero. </a:t>
              </a:r>
              <a:endParaRPr lang="en-US" dirty="0"/>
            </a:p>
          </p:txBody>
        </p:sp>
      </p:grpSp>
      <p:grpSp>
        <p:nvGrpSpPr>
          <p:cNvPr id="114" name="Group 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115" name="Group 9"/>
          <p:cNvGrpSpPr/>
          <p:nvPr/>
        </p:nvGrpSpPr>
        <p:grpSpPr>
          <a:xfrm>
            <a:off x="5859720" y="421200"/>
            <a:ext cx="6001200" cy="6249600"/>
            <a:chOff x="5859720" y="421200"/>
            <a:chExt cx="6001200" cy="6249600"/>
          </a:xfrm>
        </p:grpSpPr>
        <p:sp>
          <p:nvSpPr>
            <p:cNvPr id="116" name="CustomShape 10"/>
            <p:cNvSpPr/>
            <p:nvPr/>
          </p:nvSpPr>
          <p:spPr>
            <a:xfrm>
              <a:off x="5859720" y="545400"/>
              <a:ext cx="6001200" cy="6001200"/>
            </a:xfrm>
            <a:prstGeom prst="diamond">
              <a:avLst/>
            </a:prstGeom>
            <a:solidFill>
              <a:schemeClr val="accent3"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11"/>
            <p:cNvSpPr/>
            <p:nvPr/>
          </p:nvSpPr>
          <p:spPr>
            <a:xfrm>
              <a:off x="5885640" y="433800"/>
              <a:ext cx="2888280" cy="30852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217440" tIns="217440" rIns="76320" bIns="217080" anchor="ctr"/>
            <a:lstStyle/>
            <a:p>
              <a:pPr lvl="0"/>
              <a:r>
                <a:rPr lang="es-ES" dirty="0"/>
                <a:t>Conocer las características y capacidad de ahorro del nivel socioeconómico </a:t>
              </a:r>
              <a:r>
                <a:rPr lang="es-ES" dirty="0" smtClean="0"/>
                <a:t>C-. </a:t>
              </a:r>
              <a:endParaRPr lang="en-US" dirty="0"/>
            </a:p>
          </p:txBody>
        </p:sp>
        <p:sp>
          <p:nvSpPr>
            <p:cNvPr id="118" name="CustomShape 12"/>
            <p:cNvSpPr/>
            <p:nvPr/>
          </p:nvSpPr>
          <p:spPr>
            <a:xfrm>
              <a:off x="8947080" y="421200"/>
              <a:ext cx="2888280" cy="30852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903533"/>
                <a:satOff val="33333"/>
                <a:lumOff val="-4902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217440" tIns="217440" rIns="76320" bIns="21708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S" dirty="0"/>
                <a:t>Identificar mediante investigación de campo aplicada al nivel socioeconómico C-, las expectativas de este segmento al momento de colocar su dinero en una alternativa de ahorro</a:t>
              </a:r>
              <a:r>
                <a:rPr lang="es-EC" sz="2000" spc="-1" dirty="0" smtClean="0">
                  <a:solidFill>
                    <a:srgbClr val="000000"/>
                  </a:solidFill>
                  <a:latin typeface="Calibri"/>
                </a:rPr>
                <a:t>.</a:t>
              </a:r>
              <a:endParaRPr lang="es-EC" sz="2000" b="0" strike="noStrike" spc="-1" dirty="0">
                <a:latin typeface="Arial"/>
              </a:endParaRPr>
            </a:p>
          </p:txBody>
        </p:sp>
        <p:sp>
          <p:nvSpPr>
            <p:cNvPr id="119" name="CustomShape 13"/>
            <p:cNvSpPr/>
            <p:nvPr/>
          </p:nvSpPr>
          <p:spPr>
            <a:xfrm>
              <a:off x="5950080" y="3585600"/>
              <a:ext cx="2888280" cy="30852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1807066"/>
                <a:satOff val="66667"/>
                <a:lumOff val="-9804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217440" tIns="217440" rIns="76320" bIns="217080" anchor="ctr"/>
            <a:lstStyle/>
            <a:p>
              <a:pPr lvl="0" algn="ctr">
                <a:lnSpc>
                  <a:spcPct val="90000"/>
                </a:lnSpc>
                <a:spcAft>
                  <a:spcPts val="700"/>
                </a:spcAft>
              </a:pPr>
              <a:r>
                <a:rPr lang="es-ES" dirty="0"/>
                <a:t>Identificar en el mercado financiero ecuatoriano, los activos financieros con alta liquidez y niveles de riesgo que se ajusten a las expectativas del segmento socioeconómico C-</a:t>
              </a:r>
              <a:r>
                <a:rPr lang="es-ES" dirty="0" smtClean="0"/>
                <a:t>.</a:t>
              </a:r>
              <a:endParaRPr lang="es-EC" sz="2000" spc="-1" dirty="0"/>
            </a:p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endParaRPr lang="es-EC" sz="2000" b="0" strike="noStrike" spc="-1" dirty="0">
                <a:latin typeface="Arial"/>
              </a:endParaRPr>
            </a:p>
          </p:txBody>
        </p:sp>
        <p:sp>
          <p:nvSpPr>
            <p:cNvPr id="120" name="CustomShape 14"/>
            <p:cNvSpPr/>
            <p:nvPr/>
          </p:nvSpPr>
          <p:spPr>
            <a:xfrm>
              <a:off x="8934480" y="3585600"/>
              <a:ext cx="2888280" cy="30852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2710599"/>
                <a:satOff val="100000"/>
                <a:lumOff val="-14706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217440" tIns="217440" rIns="76320" bIns="217080" anchor="ctr"/>
            <a:lstStyle/>
            <a:p>
              <a:pPr lvl="0"/>
              <a:r>
                <a:rPr lang="es-ES" dirty="0"/>
                <a:t>Utilizando la Teoría de Markowitz estructurar un portafolio de inversión orientado al nivel socioeconómico C- con las características esperadas por este segmento y su ajuste a su capacidad de ahorro.</a:t>
              </a:r>
              <a:endParaRPr lang="en-US" dirty="0"/>
            </a:p>
          </p:txBody>
        </p:sp>
      </p:grpSp>
      <p:grpSp>
        <p:nvGrpSpPr>
          <p:cNvPr id="121" name="Group 1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22" name="CustomShape 16"/>
          <p:cNvSpPr/>
          <p:nvPr/>
        </p:nvSpPr>
        <p:spPr>
          <a:xfrm>
            <a:off x="5692320" y="336442"/>
            <a:ext cx="797760" cy="617760"/>
          </a:xfrm>
          <a:prstGeom prst="ellips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400" b="0" strike="noStrike" spc="-1">
                <a:solidFill>
                  <a:srgbClr val="FFFFFF"/>
                </a:solidFill>
                <a:latin typeface="Calibri"/>
              </a:rPr>
              <a:t>1</a:t>
            </a:r>
            <a:endParaRPr lang="es-EC" sz="2400" b="0" strike="noStrike" spc="-1">
              <a:latin typeface="Arial"/>
            </a:endParaRPr>
          </a:p>
        </p:txBody>
      </p:sp>
      <p:sp>
        <p:nvSpPr>
          <p:cNvPr id="123" name="CustomShape 17"/>
          <p:cNvSpPr/>
          <p:nvPr/>
        </p:nvSpPr>
        <p:spPr>
          <a:xfrm>
            <a:off x="8617680" y="342000"/>
            <a:ext cx="797760" cy="617760"/>
          </a:xfrm>
          <a:prstGeom prst="ellips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400" b="0" strike="noStrike" spc="-1">
                <a:solidFill>
                  <a:srgbClr val="FFFFFF"/>
                </a:solidFill>
                <a:latin typeface="Calibri"/>
              </a:rPr>
              <a:t>2</a:t>
            </a:r>
            <a:endParaRPr lang="es-EC" sz="2400" b="0" strike="noStrike" spc="-1">
              <a:latin typeface="Arial"/>
            </a:endParaRPr>
          </a:p>
        </p:txBody>
      </p:sp>
      <p:sp>
        <p:nvSpPr>
          <p:cNvPr id="124" name="CustomShape 18"/>
          <p:cNvSpPr/>
          <p:nvPr/>
        </p:nvSpPr>
        <p:spPr>
          <a:xfrm>
            <a:off x="5688509" y="6119640"/>
            <a:ext cx="797760" cy="617760"/>
          </a:xfrm>
          <a:prstGeom prst="ellips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400" b="0" strike="noStrike" spc="-1">
                <a:solidFill>
                  <a:srgbClr val="FFFFFF"/>
                </a:solidFill>
                <a:latin typeface="Calibri"/>
              </a:rPr>
              <a:t>3</a:t>
            </a:r>
            <a:endParaRPr lang="es-EC" sz="2400" b="0" strike="noStrike" spc="-1">
              <a:latin typeface="Arial"/>
            </a:endParaRPr>
          </a:p>
        </p:txBody>
      </p:sp>
      <p:sp>
        <p:nvSpPr>
          <p:cNvPr id="125" name="CustomShape 19"/>
          <p:cNvSpPr/>
          <p:nvPr/>
        </p:nvSpPr>
        <p:spPr>
          <a:xfrm>
            <a:off x="11234371" y="6040440"/>
            <a:ext cx="797760" cy="617760"/>
          </a:xfrm>
          <a:prstGeom prst="ellips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400" b="0" strike="noStrike" spc="-1">
                <a:solidFill>
                  <a:srgbClr val="FFFFFF"/>
                </a:solidFill>
                <a:latin typeface="Calibri"/>
              </a:rPr>
              <a:t>4</a:t>
            </a:r>
            <a:endParaRPr lang="es-EC" sz="2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4"/>
          <p:cNvPicPr/>
          <p:nvPr/>
        </p:nvPicPr>
        <p:blipFill>
          <a:blip r:embed="rId2"/>
          <a:srcRect l="51792" t="25755" r="4790" b="15079"/>
          <a:stretch/>
        </p:blipFill>
        <p:spPr>
          <a:xfrm>
            <a:off x="1486080" y="4098600"/>
            <a:ext cx="814680" cy="74196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203445" y="-11898"/>
            <a:ext cx="5540310" cy="85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C" sz="5000" b="1" strike="noStrike" spc="-1">
                <a:solidFill>
                  <a:srgbClr val="548235"/>
                </a:solidFill>
                <a:latin typeface="Calibri"/>
              </a:rPr>
              <a:t>MARCO TEÓRICO</a:t>
            </a:r>
            <a:endParaRPr lang="es-EC" sz="5000" b="0" strike="noStrike" spc="-1">
              <a:latin typeface="Arial"/>
            </a:endParaRPr>
          </a:p>
        </p:txBody>
      </p:sp>
      <p:grpSp>
        <p:nvGrpSpPr>
          <p:cNvPr id="128" name="Group 2"/>
          <p:cNvGrpSpPr/>
          <p:nvPr/>
        </p:nvGrpSpPr>
        <p:grpSpPr>
          <a:xfrm>
            <a:off x="-772200" y="690120"/>
            <a:ext cx="4300560" cy="1310040"/>
            <a:chOff x="-772200" y="690120"/>
            <a:chExt cx="4300560" cy="1310040"/>
          </a:xfrm>
        </p:grpSpPr>
        <p:sp>
          <p:nvSpPr>
            <p:cNvPr id="129" name="CustomShape 3"/>
            <p:cNvSpPr/>
            <p:nvPr/>
          </p:nvSpPr>
          <p:spPr>
            <a:xfrm>
              <a:off x="-772200" y="690120"/>
              <a:ext cx="1310040" cy="1310040"/>
            </a:xfrm>
            <a:prstGeom prst="blockArc">
              <a:avLst>
                <a:gd name="adj1" fmla="val 18900000"/>
                <a:gd name="adj2" fmla="val 2700000"/>
                <a:gd name="adj3" fmla="val 1648"/>
              </a:avLst>
            </a:prstGeom>
            <a:noFill/>
            <a:ln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4"/>
            <p:cNvSpPr/>
            <p:nvPr/>
          </p:nvSpPr>
          <p:spPr>
            <a:xfrm>
              <a:off x="527760" y="1109520"/>
              <a:ext cx="3000600" cy="47124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383760" tIns="60840" rIns="60840" bIns="60840" anchor="ctr"/>
            <a:lstStyle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s-EC" sz="2400" b="1" strike="noStrike" spc="-1">
                  <a:solidFill>
                    <a:srgbClr val="FFFFFF"/>
                  </a:solidFill>
                  <a:latin typeface="Calibri"/>
                </a:rPr>
                <a:t>Teoría de Ahorro</a:t>
              </a:r>
              <a:endParaRPr lang="es-EC" sz="2400" b="0" strike="noStrike" spc="-1">
                <a:latin typeface="Arial"/>
              </a:endParaRPr>
            </a:p>
          </p:txBody>
        </p:sp>
        <p:sp>
          <p:nvSpPr>
            <p:cNvPr id="131" name="CustomShape 5"/>
            <p:cNvSpPr/>
            <p:nvPr/>
          </p:nvSpPr>
          <p:spPr>
            <a:xfrm>
              <a:off x="232920" y="1050480"/>
              <a:ext cx="588960" cy="58896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2" name="Group 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133" name="Group 7"/>
          <p:cNvGrpSpPr/>
          <p:nvPr/>
        </p:nvGrpSpPr>
        <p:grpSpPr>
          <a:xfrm>
            <a:off x="500400" y="1887120"/>
            <a:ext cx="11226240" cy="934200"/>
            <a:chOff x="500400" y="1887120"/>
            <a:chExt cx="11226240" cy="934200"/>
          </a:xfrm>
        </p:grpSpPr>
        <p:sp>
          <p:nvSpPr>
            <p:cNvPr id="134" name="CustomShape 8"/>
            <p:cNvSpPr/>
            <p:nvPr/>
          </p:nvSpPr>
          <p:spPr>
            <a:xfrm>
              <a:off x="2269800" y="1887120"/>
              <a:ext cx="3358800" cy="817200"/>
            </a:xfrm>
            <a:prstGeom prst="rect">
              <a:avLst/>
            </a:prstGeom>
            <a:solidFill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37480" tIns="142200" rIns="142200" bIns="1422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Ahorro Familiar 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135" name="CustomShape 9"/>
            <p:cNvSpPr/>
            <p:nvPr/>
          </p:nvSpPr>
          <p:spPr>
            <a:xfrm>
              <a:off x="500400" y="1887120"/>
              <a:ext cx="2080080" cy="928800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es-EC" sz="2400" b="0" strike="noStrike" spc="-1">
                  <a:solidFill>
                    <a:srgbClr val="FFFFFF"/>
                  </a:solidFill>
                  <a:latin typeface="Calibri"/>
                </a:rPr>
                <a:t>Teoría Keynesiana </a:t>
              </a:r>
              <a:endParaRPr lang="es-EC" sz="2400" b="0" strike="noStrike" spc="-1">
                <a:latin typeface="Arial"/>
              </a:endParaRPr>
            </a:p>
          </p:txBody>
        </p:sp>
        <p:sp>
          <p:nvSpPr>
            <p:cNvPr id="136" name="CustomShape 10"/>
            <p:cNvSpPr/>
            <p:nvPr/>
          </p:nvSpPr>
          <p:spPr>
            <a:xfrm>
              <a:off x="8505360" y="1892160"/>
              <a:ext cx="3221280" cy="836280"/>
            </a:xfrm>
            <a:prstGeom prst="rect">
              <a:avLst/>
            </a:prstGeom>
            <a:solidFill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solidFill>
            <a:ln>
              <a:solidFill>
                <a:schemeClr val="accent4">
                  <a:tint val="40000"/>
                  <a:alpha val="90000"/>
                  <a:hueOff val="11513918"/>
                  <a:satOff val="-61261"/>
                  <a:lumOff val="-349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15520" tIns="142200" rIns="142200" bIns="142200" anchor="ctr"/>
            <a:lstStyle/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Administración para el futuro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137" name="CustomShape 11"/>
            <p:cNvSpPr/>
            <p:nvPr/>
          </p:nvSpPr>
          <p:spPr>
            <a:xfrm>
              <a:off x="6456600" y="1887120"/>
              <a:ext cx="2430000" cy="934200"/>
            </a:xfrm>
            <a:prstGeom prst="ellipse">
              <a:avLst/>
            </a:prstGeom>
            <a:solidFill>
              <a:schemeClr val="accent4">
                <a:hueOff val="10395693"/>
                <a:satOff val="-47968"/>
                <a:lumOff val="1765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lang="es-EC" sz="2400" b="0" strike="noStrike" spc="-1">
                  <a:solidFill>
                    <a:srgbClr val="FFFFFF"/>
                  </a:solidFill>
                  <a:latin typeface="Calibri"/>
                </a:rPr>
                <a:t>Teoría del ciclo vital </a:t>
              </a:r>
              <a:endParaRPr lang="es-EC" sz="2400" b="0" strike="noStrike" spc="-1">
                <a:latin typeface="Arial"/>
              </a:endParaRPr>
            </a:p>
          </p:txBody>
        </p:sp>
      </p:grpSp>
      <p:grpSp>
        <p:nvGrpSpPr>
          <p:cNvPr id="138" name="Group 1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39" name="CustomShape 13"/>
          <p:cNvSpPr/>
          <p:nvPr/>
        </p:nvSpPr>
        <p:spPr>
          <a:xfrm>
            <a:off x="829080" y="5031720"/>
            <a:ext cx="1438560" cy="3942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Hogares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40" name="CustomShape 14"/>
          <p:cNvSpPr/>
          <p:nvPr/>
        </p:nvSpPr>
        <p:spPr>
          <a:xfrm>
            <a:off x="829080" y="6167880"/>
            <a:ext cx="1438560" cy="3942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Gobierno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41" name="CustomShape 15"/>
          <p:cNvSpPr/>
          <p:nvPr/>
        </p:nvSpPr>
        <p:spPr>
          <a:xfrm>
            <a:off x="829080" y="5605560"/>
            <a:ext cx="1438560" cy="3942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Empresas</a:t>
            </a:r>
            <a:endParaRPr lang="es-EC" sz="2000" b="0" strike="noStrike" spc="-1">
              <a:latin typeface="Arial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3"/>
          <a:stretch/>
        </p:blipFill>
        <p:spPr>
          <a:xfrm>
            <a:off x="4627800" y="4033566"/>
            <a:ext cx="1274760" cy="939240"/>
          </a:xfrm>
          <a:prstGeom prst="rect">
            <a:avLst/>
          </a:prstGeom>
          <a:ln>
            <a:noFill/>
          </a:ln>
        </p:spPr>
      </p:pic>
      <p:sp>
        <p:nvSpPr>
          <p:cNvPr id="143" name="CustomShape 16"/>
          <p:cNvSpPr/>
          <p:nvPr/>
        </p:nvSpPr>
        <p:spPr>
          <a:xfrm>
            <a:off x="2710440" y="5969520"/>
            <a:ext cx="2884320" cy="6631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trike="noStrike" spc="-1">
                <a:solidFill>
                  <a:srgbClr val="000000"/>
                </a:solidFill>
                <a:latin typeface="Calibri"/>
              </a:rPr>
              <a:t>ESTABILIZAR LA ECONOMÍA DEL PAÍS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44" name="CustomShape 17"/>
          <p:cNvSpPr/>
          <p:nvPr/>
        </p:nvSpPr>
        <p:spPr>
          <a:xfrm>
            <a:off x="985680" y="3972240"/>
            <a:ext cx="394200" cy="492840"/>
          </a:xfrm>
          <a:prstGeom prst="mathPlus">
            <a:avLst>
              <a:gd name="adj1" fmla="val 2352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145" name="Picture 4"/>
          <p:cNvPicPr/>
          <p:nvPr/>
        </p:nvPicPr>
        <p:blipFill>
          <a:blip r:embed="rId4"/>
          <a:stretch/>
        </p:blipFill>
        <p:spPr>
          <a:xfrm>
            <a:off x="10081080" y="5503320"/>
            <a:ext cx="1947240" cy="1204200"/>
          </a:xfrm>
          <a:prstGeom prst="rect">
            <a:avLst/>
          </a:prstGeom>
          <a:ln>
            <a:noFill/>
          </a:ln>
        </p:spPr>
      </p:pic>
      <p:sp>
        <p:nvSpPr>
          <p:cNvPr id="146" name="CustomShape 18"/>
          <p:cNvSpPr/>
          <p:nvPr/>
        </p:nvSpPr>
        <p:spPr>
          <a:xfrm>
            <a:off x="568080" y="3144240"/>
            <a:ext cx="19054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intervención del gobierno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47" name="CustomShape 19"/>
          <p:cNvSpPr/>
          <p:nvPr/>
        </p:nvSpPr>
        <p:spPr>
          <a:xfrm>
            <a:off x="2687580" y="5079114"/>
            <a:ext cx="2930040" cy="6815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Busca la mejor manera para salir de una crisis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48" name="CustomShape 2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1"/>
          <p:cNvSpPr/>
          <p:nvPr/>
        </p:nvSpPr>
        <p:spPr>
          <a:xfrm>
            <a:off x="1379880" y="2910600"/>
            <a:ext cx="268560" cy="33444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150" name="CustomShape 22"/>
          <p:cNvSpPr/>
          <p:nvPr/>
        </p:nvSpPr>
        <p:spPr>
          <a:xfrm>
            <a:off x="2973600" y="3818880"/>
            <a:ext cx="941400" cy="395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paros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51" name="CustomShape 23"/>
          <p:cNvSpPr/>
          <p:nvPr/>
        </p:nvSpPr>
        <p:spPr>
          <a:xfrm>
            <a:off x="2840760" y="3078000"/>
            <a:ext cx="242460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Importantes sucesos a corto plazo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52" name="CustomShape 24"/>
          <p:cNvSpPr/>
          <p:nvPr/>
        </p:nvSpPr>
        <p:spPr>
          <a:xfrm>
            <a:off x="4083480" y="3831120"/>
            <a:ext cx="941400" cy="395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crisis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53" name="CustomShape 25"/>
          <p:cNvSpPr/>
          <p:nvPr/>
        </p:nvSpPr>
        <p:spPr>
          <a:xfrm rot="19105200">
            <a:off x="2568600" y="2845080"/>
            <a:ext cx="282600" cy="39312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154" name="CustomShape 26"/>
          <p:cNvSpPr/>
          <p:nvPr/>
        </p:nvSpPr>
        <p:spPr>
          <a:xfrm>
            <a:off x="2903040" y="4479480"/>
            <a:ext cx="23601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1" u="sng" strike="noStrike" spc="-1">
                <a:solidFill>
                  <a:srgbClr val="000000"/>
                </a:solidFill>
                <a:uFillTx/>
                <a:latin typeface="Calibri"/>
              </a:rPr>
              <a:t>Finalidad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55" name="CustomShape 27"/>
          <p:cNvSpPr/>
          <p:nvPr/>
        </p:nvSpPr>
        <p:spPr>
          <a:xfrm>
            <a:off x="6434280" y="3018240"/>
            <a:ext cx="1795680" cy="100008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ahorran durante un período activo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56" name="CustomShape 28"/>
          <p:cNvSpPr/>
          <p:nvPr/>
        </p:nvSpPr>
        <p:spPr>
          <a:xfrm>
            <a:off x="8346240" y="3018240"/>
            <a:ext cx="1608840" cy="101268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individuos economizan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57" name="CustomShape 29"/>
          <p:cNvSpPr/>
          <p:nvPr/>
        </p:nvSpPr>
        <p:spPr>
          <a:xfrm>
            <a:off x="10083960" y="3031200"/>
            <a:ext cx="1558080" cy="9871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forman un capital</a:t>
            </a:r>
            <a:endParaRPr lang="es-EC" sz="2000" b="0" strike="noStrike" spc="-1">
              <a:latin typeface="Arial"/>
            </a:endParaRPr>
          </a:p>
        </p:txBody>
      </p:sp>
      <p:pic>
        <p:nvPicPr>
          <p:cNvPr id="158" name="Picture 6"/>
          <p:cNvPicPr/>
          <p:nvPr/>
        </p:nvPicPr>
        <p:blipFill>
          <a:blip r:embed="rId5"/>
          <a:stretch/>
        </p:blipFill>
        <p:spPr>
          <a:xfrm>
            <a:off x="6730200" y="3977640"/>
            <a:ext cx="1138680" cy="1010880"/>
          </a:xfrm>
          <a:prstGeom prst="rect">
            <a:avLst/>
          </a:prstGeom>
          <a:ln>
            <a:noFill/>
          </a:ln>
        </p:spPr>
      </p:pic>
      <p:pic>
        <p:nvPicPr>
          <p:cNvPr id="159" name="Picture 8"/>
          <p:cNvPicPr/>
          <p:nvPr/>
        </p:nvPicPr>
        <p:blipFill>
          <a:blip r:embed="rId6"/>
          <a:stretch/>
        </p:blipFill>
        <p:spPr>
          <a:xfrm>
            <a:off x="8560080" y="3981600"/>
            <a:ext cx="1141920" cy="1007280"/>
          </a:xfrm>
          <a:prstGeom prst="rect">
            <a:avLst/>
          </a:prstGeom>
          <a:ln>
            <a:noFill/>
          </a:ln>
        </p:spPr>
      </p:pic>
      <p:pic>
        <p:nvPicPr>
          <p:cNvPr id="160" name="Picture 10"/>
          <p:cNvPicPr/>
          <p:nvPr/>
        </p:nvPicPr>
        <p:blipFill>
          <a:blip r:embed="rId7"/>
          <a:stretch/>
        </p:blipFill>
        <p:spPr>
          <a:xfrm>
            <a:off x="10341360" y="3972240"/>
            <a:ext cx="1043280" cy="1043280"/>
          </a:xfrm>
          <a:prstGeom prst="rect">
            <a:avLst/>
          </a:prstGeom>
          <a:ln>
            <a:noFill/>
          </a:ln>
        </p:spPr>
      </p:pic>
      <p:sp>
        <p:nvSpPr>
          <p:cNvPr id="161" name="CustomShape 30"/>
          <p:cNvSpPr/>
          <p:nvPr/>
        </p:nvSpPr>
        <p:spPr>
          <a:xfrm>
            <a:off x="6568920" y="5158440"/>
            <a:ext cx="3322800" cy="7293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preocupación por el bienestar económico futuro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62" name="CustomShape 31"/>
          <p:cNvSpPr/>
          <p:nvPr/>
        </p:nvSpPr>
        <p:spPr>
          <a:xfrm>
            <a:off x="7170120" y="5980680"/>
            <a:ext cx="2120040" cy="7268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 dirty="0">
                <a:solidFill>
                  <a:srgbClr val="000000"/>
                </a:solidFill>
                <a:latin typeface="Calibri"/>
              </a:rPr>
              <a:t>crear una buena cultura del ahorro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163" name="CustomShape 32"/>
          <p:cNvSpPr/>
          <p:nvPr/>
        </p:nvSpPr>
        <p:spPr>
          <a:xfrm>
            <a:off x="9416880" y="6051240"/>
            <a:ext cx="570960" cy="33120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64" name="CustomShape 33"/>
          <p:cNvSpPr/>
          <p:nvPr/>
        </p:nvSpPr>
        <p:spPr>
          <a:xfrm rot="5400000">
            <a:off x="2902320" y="3013560"/>
            <a:ext cx="6387840" cy="437400"/>
          </a:xfrm>
          <a:prstGeom prst="mathMinus">
            <a:avLst>
              <a:gd name="adj1" fmla="val 2352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"/>
          <p:cNvGrpSpPr/>
          <p:nvPr/>
        </p:nvGrpSpPr>
        <p:grpSpPr>
          <a:xfrm>
            <a:off x="-857880" y="-21240"/>
            <a:ext cx="6093000" cy="1357920"/>
            <a:chOff x="-857880" y="-21240"/>
            <a:chExt cx="6093000" cy="1357920"/>
          </a:xfrm>
        </p:grpSpPr>
        <p:sp>
          <p:nvSpPr>
            <p:cNvPr id="166" name="CustomShape 2"/>
            <p:cNvSpPr/>
            <p:nvPr/>
          </p:nvSpPr>
          <p:spPr>
            <a:xfrm>
              <a:off x="-857880" y="-21240"/>
              <a:ext cx="1357920" cy="1357920"/>
            </a:xfrm>
            <a:prstGeom prst="blockArc">
              <a:avLst>
                <a:gd name="adj1" fmla="val 18900000"/>
                <a:gd name="adj2" fmla="val 2700000"/>
                <a:gd name="adj3" fmla="val 1590"/>
              </a:avLst>
            </a:prstGeom>
            <a:noFill/>
            <a:ln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3"/>
            <p:cNvSpPr/>
            <p:nvPr/>
          </p:nvSpPr>
          <p:spPr>
            <a:xfrm>
              <a:off x="490320" y="411480"/>
              <a:ext cx="4744800" cy="49248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397800" tIns="60840" rIns="60840" bIns="60840" anchor="ctr"/>
            <a:lstStyle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s-EC" sz="2400" b="1" strike="noStrike" spc="-1">
                  <a:solidFill>
                    <a:srgbClr val="FFFFFF"/>
                  </a:solidFill>
                  <a:latin typeface="Calibri"/>
                </a:rPr>
                <a:t>Teoría de Portafolio de Inversión</a:t>
              </a:r>
              <a:endParaRPr lang="es-EC" sz="2400" b="0" strike="noStrike" spc="-1">
                <a:latin typeface="Arial"/>
              </a:endParaRPr>
            </a:p>
          </p:txBody>
        </p:sp>
        <p:sp>
          <p:nvSpPr>
            <p:cNvPr id="168" name="CustomShape 4"/>
            <p:cNvSpPr/>
            <p:nvPr/>
          </p:nvSpPr>
          <p:spPr>
            <a:xfrm>
              <a:off x="182160" y="349920"/>
              <a:ext cx="615600" cy="61560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9" name="Group 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170" name="Group 6"/>
          <p:cNvGrpSpPr/>
          <p:nvPr/>
        </p:nvGrpSpPr>
        <p:grpSpPr>
          <a:xfrm>
            <a:off x="862920" y="1353600"/>
            <a:ext cx="9920160" cy="2045520"/>
            <a:chOff x="862920" y="1353600"/>
            <a:chExt cx="9920160" cy="2045520"/>
          </a:xfrm>
        </p:grpSpPr>
        <p:sp>
          <p:nvSpPr>
            <p:cNvPr id="171" name="CustomShape 7"/>
            <p:cNvSpPr/>
            <p:nvPr/>
          </p:nvSpPr>
          <p:spPr>
            <a:xfrm>
              <a:off x="862920" y="1429200"/>
              <a:ext cx="2046960" cy="1751400"/>
            </a:xfrm>
            <a:prstGeom prst="ellipse">
              <a:avLst/>
            </a:prstGeom>
            <a:solidFill>
              <a:schemeClr val="accent1">
                <a:shade val="5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734"/>
                </a:spcAft>
              </a:pPr>
              <a:r>
                <a:rPr lang="es-EC" sz="2100" b="1" strike="noStrike" spc="-1">
                  <a:solidFill>
                    <a:srgbClr val="FFFFFF"/>
                  </a:solidFill>
                  <a:latin typeface="Calibri"/>
                </a:rPr>
                <a:t>TEORÍA DE MARKOWITZ</a:t>
              </a:r>
              <a:endParaRPr lang="es-EC" sz="2100" b="0" strike="noStrike" spc="-1">
                <a:latin typeface="Arial"/>
              </a:endParaRPr>
            </a:p>
          </p:txBody>
        </p:sp>
        <p:sp>
          <p:nvSpPr>
            <p:cNvPr id="172" name="CustomShape 8"/>
            <p:cNvSpPr/>
            <p:nvPr/>
          </p:nvSpPr>
          <p:spPr>
            <a:xfrm rot="20749800">
              <a:off x="3063960" y="2080800"/>
              <a:ext cx="1468440" cy="360"/>
            </a:xfrm>
            <a:custGeom>
              <a:avLst/>
              <a:gdLst/>
              <a:ahLst/>
              <a:cxnLst/>
              <a:rect l="l" t="t" r="r" b="b"/>
              <a:pathLst>
                <a:path w="1468960">
                  <a:moveTo>
                    <a:pt x="0" y="0"/>
                  </a:moveTo>
                  <a:lnTo>
                    <a:pt x="1468960" y="0"/>
                  </a:lnTo>
                </a:path>
              </a:pathLst>
            </a:custGeom>
            <a:noFill/>
            <a:ln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9"/>
            <p:cNvSpPr/>
            <p:nvPr/>
          </p:nvSpPr>
          <p:spPr>
            <a:xfrm rot="12542400">
              <a:off x="7825320" y="2112480"/>
              <a:ext cx="871200" cy="360"/>
            </a:xfrm>
            <a:custGeom>
              <a:avLst/>
              <a:gdLst/>
              <a:ahLst/>
              <a:cxnLst/>
              <a:rect l="l" t="t" r="r" b="b"/>
              <a:pathLst>
                <a:path w="871553">
                  <a:moveTo>
                    <a:pt x="0" y="0"/>
                  </a:moveTo>
                  <a:lnTo>
                    <a:pt x="871553" y="0"/>
                  </a:lnTo>
                </a:path>
              </a:pathLst>
            </a:custGeom>
            <a:noFill/>
            <a:ln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Line 10"/>
            <p:cNvSpPr/>
            <p:nvPr/>
          </p:nvSpPr>
          <p:spPr>
            <a:xfrm>
              <a:off x="4510440" y="1901160"/>
              <a:ext cx="370800" cy="360"/>
            </a:xfrm>
            <a:prstGeom prst="line">
              <a:avLst/>
            </a:prstGeom>
            <a:ln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CustomShape 11"/>
            <p:cNvSpPr/>
            <p:nvPr/>
          </p:nvSpPr>
          <p:spPr>
            <a:xfrm>
              <a:off x="4881240" y="1353600"/>
              <a:ext cx="2627640" cy="1094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2200" tIns="142200" rIns="142200" bIns="1422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diversificación para la construcción de portafolios óptimos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176" name="Line 12"/>
            <p:cNvSpPr/>
            <p:nvPr/>
          </p:nvSpPr>
          <p:spPr>
            <a:xfrm>
              <a:off x="7509240" y="1901160"/>
              <a:ext cx="370440" cy="360"/>
            </a:xfrm>
            <a:prstGeom prst="line">
              <a:avLst/>
            </a:prstGeom>
            <a:ln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13"/>
            <p:cNvSpPr/>
            <p:nvPr/>
          </p:nvSpPr>
          <p:spPr>
            <a:xfrm rot="1268400">
              <a:off x="3034800" y="2648520"/>
              <a:ext cx="1527480" cy="360"/>
            </a:xfrm>
            <a:custGeom>
              <a:avLst/>
              <a:gdLst/>
              <a:ahLst/>
              <a:cxnLst/>
              <a:rect l="l" t="t" r="r" b="b"/>
              <a:pathLst>
                <a:path w="1527813">
                  <a:moveTo>
                    <a:pt x="0" y="0"/>
                  </a:moveTo>
                  <a:lnTo>
                    <a:pt x="1527813" y="0"/>
                  </a:lnTo>
                </a:path>
              </a:pathLst>
            </a:custGeom>
            <a:noFill/>
            <a:ln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14"/>
            <p:cNvSpPr/>
            <p:nvPr/>
          </p:nvSpPr>
          <p:spPr>
            <a:xfrm rot="8845200">
              <a:off x="7808040" y="2679840"/>
              <a:ext cx="904680" cy="360"/>
            </a:xfrm>
            <a:custGeom>
              <a:avLst/>
              <a:gdLst/>
              <a:ahLst/>
              <a:cxnLst/>
              <a:rect l="l" t="t" r="r" b="b"/>
              <a:pathLst>
                <a:path w="905090">
                  <a:moveTo>
                    <a:pt x="0" y="0"/>
                  </a:moveTo>
                  <a:lnTo>
                    <a:pt x="905090" y="0"/>
                  </a:lnTo>
                </a:path>
              </a:pathLst>
            </a:custGeom>
            <a:noFill/>
            <a:ln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Line 15"/>
            <p:cNvSpPr/>
            <p:nvPr/>
          </p:nvSpPr>
          <p:spPr>
            <a:xfrm>
              <a:off x="4511160" y="2923920"/>
              <a:ext cx="370440" cy="360"/>
            </a:xfrm>
            <a:prstGeom prst="line">
              <a:avLst/>
            </a:prstGeom>
            <a:ln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CustomShape 16"/>
            <p:cNvSpPr/>
            <p:nvPr/>
          </p:nvSpPr>
          <p:spPr>
            <a:xfrm>
              <a:off x="4881960" y="2448720"/>
              <a:ext cx="2626560" cy="950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2200" tIns="142200" rIns="142200" bIns="1422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Exista un control adecuado entre 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181" name="Line 17"/>
            <p:cNvSpPr/>
            <p:nvPr/>
          </p:nvSpPr>
          <p:spPr>
            <a:xfrm>
              <a:off x="7508520" y="2923920"/>
              <a:ext cx="370440" cy="360"/>
            </a:xfrm>
            <a:prstGeom prst="line">
              <a:avLst/>
            </a:prstGeom>
            <a:ln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18"/>
            <p:cNvSpPr/>
            <p:nvPr/>
          </p:nvSpPr>
          <p:spPr>
            <a:xfrm>
              <a:off x="8736120" y="1994400"/>
              <a:ext cx="2046960" cy="763920"/>
            </a:xfrm>
            <a:prstGeom prst="ellipse">
              <a:avLst/>
            </a:prstGeom>
            <a:gradFill rotWithShape="0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 dirty="0">
                  <a:solidFill>
                    <a:srgbClr val="000000"/>
                  </a:solidFill>
                  <a:latin typeface="Calibri"/>
                </a:rPr>
                <a:t>Diversas carteras</a:t>
              </a:r>
              <a:endParaRPr lang="es-EC" sz="2000" b="0" strike="noStrike" spc="-1" dirty="0">
                <a:latin typeface="Arial"/>
              </a:endParaRPr>
            </a:p>
          </p:txBody>
        </p:sp>
      </p:grpSp>
      <p:grpSp>
        <p:nvGrpSpPr>
          <p:cNvPr id="183" name="Group 1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184" name="Picture 2"/>
          <p:cNvPicPr/>
          <p:nvPr/>
        </p:nvPicPr>
        <p:blipFill>
          <a:blip r:embed="rId2"/>
          <a:srcRect r="33536"/>
          <a:stretch/>
        </p:blipFill>
        <p:spPr>
          <a:xfrm>
            <a:off x="7372800" y="1099080"/>
            <a:ext cx="1139760" cy="1085040"/>
          </a:xfrm>
          <a:prstGeom prst="rect">
            <a:avLst/>
          </a:prstGeom>
          <a:ln>
            <a:noFill/>
          </a:ln>
        </p:spPr>
      </p:pic>
      <p:sp>
        <p:nvSpPr>
          <p:cNvPr id="185" name="CustomShape 20"/>
          <p:cNvSpPr/>
          <p:nvPr/>
        </p:nvSpPr>
        <p:spPr>
          <a:xfrm>
            <a:off x="5468040" y="3400200"/>
            <a:ext cx="1272600" cy="4374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Riesgo 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86" name="CustomShape 21"/>
          <p:cNvSpPr/>
          <p:nvPr/>
        </p:nvSpPr>
        <p:spPr>
          <a:xfrm>
            <a:off x="5300640" y="4420800"/>
            <a:ext cx="1607760" cy="47268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Rentabilidad</a:t>
            </a:r>
            <a:endParaRPr lang="es-EC" sz="2000" b="0" strike="noStrike" spc="-1">
              <a:latin typeface="Arial"/>
            </a:endParaRPr>
          </a:p>
        </p:txBody>
      </p:sp>
      <p:pic>
        <p:nvPicPr>
          <p:cNvPr id="187" name="Picture 6"/>
          <p:cNvPicPr/>
          <p:nvPr/>
        </p:nvPicPr>
        <p:blipFill>
          <a:blip r:embed="rId3"/>
          <a:srcRect l="55932" t="8007" r="4451" b="34210"/>
          <a:stretch/>
        </p:blipFill>
        <p:spPr>
          <a:xfrm>
            <a:off x="5216040" y="5039280"/>
            <a:ext cx="1776600" cy="1515600"/>
          </a:xfrm>
          <a:prstGeom prst="rect">
            <a:avLst/>
          </a:prstGeom>
          <a:ln>
            <a:noFill/>
          </a:ln>
        </p:spPr>
      </p:pic>
      <p:sp>
        <p:nvSpPr>
          <p:cNvPr id="188" name="CustomShape 22"/>
          <p:cNvSpPr/>
          <p:nvPr/>
        </p:nvSpPr>
        <p:spPr>
          <a:xfrm>
            <a:off x="8625960" y="1301400"/>
            <a:ext cx="1441080" cy="59148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trike="noStrike" spc="-1">
                <a:solidFill>
                  <a:srgbClr val="000000"/>
                </a:solidFill>
                <a:latin typeface="Calibri"/>
              </a:rPr>
              <a:t>ANALIZA</a:t>
            </a:r>
            <a:endParaRPr lang="es-EC" sz="2000" b="0" strike="noStrike" spc="-1">
              <a:latin typeface="Arial"/>
            </a:endParaRPr>
          </a:p>
        </p:txBody>
      </p:sp>
      <p:pic>
        <p:nvPicPr>
          <p:cNvPr id="189" name="Picture 10"/>
          <p:cNvPicPr/>
          <p:nvPr/>
        </p:nvPicPr>
        <p:blipFill>
          <a:blip r:embed="rId4"/>
          <a:stretch/>
        </p:blipFill>
        <p:spPr>
          <a:xfrm>
            <a:off x="362880" y="5232240"/>
            <a:ext cx="1574280" cy="1245960"/>
          </a:xfrm>
          <a:prstGeom prst="rect">
            <a:avLst/>
          </a:prstGeom>
          <a:ln>
            <a:noFill/>
          </a:ln>
        </p:spPr>
      </p:pic>
      <p:sp>
        <p:nvSpPr>
          <p:cNvPr id="190" name="CustomShape 23"/>
          <p:cNvSpPr/>
          <p:nvPr/>
        </p:nvSpPr>
        <p:spPr>
          <a:xfrm>
            <a:off x="10180440" y="1519560"/>
            <a:ext cx="1899720" cy="7466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Perfil del inversor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91" name="CustomShape 24"/>
          <p:cNvSpPr/>
          <p:nvPr/>
        </p:nvSpPr>
        <p:spPr>
          <a:xfrm>
            <a:off x="10260720" y="2408760"/>
            <a:ext cx="1819440" cy="8366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 dirty="0" smtClean="0">
                <a:solidFill>
                  <a:srgbClr val="000000"/>
                </a:solidFill>
                <a:latin typeface="Calibri"/>
              </a:rPr>
              <a:t>Plazos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192" name="CustomShape 25"/>
          <p:cNvSpPr/>
          <p:nvPr/>
        </p:nvSpPr>
        <p:spPr>
          <a:xfrm>
            <a:off x="5950080" y="3870720"/>
            <a:ext cx="308880" cy="483840"/>
          </a:xfrm>
          <a:prstGeom prst="up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3" name="CustomShape 26"/>
          <p:cNvSpPr/>
          <p:nvPr/>
        </p:nvSpPr>
        <p:spPr>
          <a:xfrm>
            <a:off x="484560" y="4114080"/>
            <a:ext cx="1330920" cy="6994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diversificar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94" name="CustomShape 27"/>
          <p:cNvSpPr/>
          <p:nvPr/>
        </p:nvSpPr>
        <p:spPr>
          <a:xfrm>
            <a:off x="2377080" y="3516840"/>
            <a:ext cx="1949760" cy="1004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menor riesgo para el inversor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95" name="CustomShape 28"/>
          <p:cNvSpPr/>
          <p:nvPr/>
        </p:nvSpPr>
        <p:spPr>
          <a:xfrm>
            <a:off x="2377080" y="4403160"/>
            <a:ext cx="1949760" cy="700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maximizar la rentabilidad 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96" name="CustomShape 29"/>
          <p:cNvSpPr/>
          <p:nvPr/>
        </p:nvSpPr>
        <p:spPr>
          <a:xfrm>
            <a:off x="2377080" y="5332320"/>
            <a:ext cx="1949760" cy="700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crecimiento de su capital 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197" name="CustomShape 30"/>
          <p:cNvSpPr/>
          <p:nvPr/>
        </p:nvSpPr>
        <p:spPr>
          <a:xfrm>
            <a:off x="770400" y="4674240"/>
            <a:ext cx="759600" cy="439200"/>
          </a:xfrm>
          <a:prstGeom prst="mathEqual">
            <a:avLst>
              <a:gd name="adj1" fmla="val 23520"/>
              <a:gd name="adj2" fmla="val 1176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98" name="CustomShape 31"/>
          <p:cNvSpPr/>
          <p:nvPr/>
        </p:nvSpPr>
        <p:spPr>
          <a:xfrm>
            <a:off x="1815840" y="3400200"/>
            <a:ext cx="560880" cy="2793960"/>
          </a:xfrm>
          <a:prstGeom prst="leftBrace">
            <a:avLst>
              <a:gd name="adj1" fmla="val 8333"/>
              <a:gd name="adj2" fmla="val 50000"/>
            </a:avLst>
          </a:prstGeom>
          <a:noFill/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99" name="CustomShape 32"/>
          <p:cNvSpPr/>
          <p:nvPr/>
        </p:nvSpPr>
        <p:spPr>
          <a:xfrm>
            <a:off x="8625960" y="3798000"/>
            <a:ext cx="3302640" cy="395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Combinación de activos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00" name="CustomShape 33"/>
          <p:cNvSpPr/>
          <p:nvPr/>
        </p:nvSpPr>
        <p:spPr>
          <a:xfrm>
            <a:off x="8625960" y="4314240"/>
            <a:ext cx="3302640" cy="699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Posibilidades de inversión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01" name="CustomShape 34"/>
          <p:cNvSpPr/>
          <p:nvPr/>
        </p:nvSpPr>
        <p:spPr>
          <a:xfrm>
            <a:off x="8625960" y="4816800"/>
            <a:ext cx="3302640" cy="699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Preferencias del inversor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02" name="CustomShape 35"/>
          <p:cNvSpPr/>
          <p:nvPr/>
        </p:nvSpPr>
        <p:spPr>
          <a:xfrm>
            <a:off x="8625960" y="5306040"/>
            <a:ext cx="3302640" cy="6994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Rentabilidad-riesgo esperado 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03" name="CustomShape 36"/>
          <p:cNvSpPr/>
          <p:nvPr/>
        </p:nvSpPr>
        <p:spPr>
          <a:xfrm>
            <a:off x="8625960" y="5805360"/>
            <a:ext cx="3302640" cy="395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Cartera óptima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04" name="CustomShape 37"/>
          <p:cNvSpPr/>
          <p:nvPr/>
        </p:nvSpPr>
        <p:spPr>
          <a:xfrm>
            <a:off x="7501680" y="3400200"/>
            <a:ext cx="1124280" cy="3952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spc="-1" dirty="0" smtClean="0">
                <a:solidFill>
                  <a:srgbClr val="000000"/>
                </a:solidFill>
                <a:latin typeface="Calibri"/>
              </a:rPr>
              <a:t>criterios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205" name="CustomShape 38"/>
          <p:cNvSpPr/>
          <p:nvPr/>
        </p:nvSpPr>
        <p:spPr>
          <a:xfrm>
            <a:off x="8307000" y="3877560"/>
            <a:ext cx="231480" cy="200700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849240" y="446040"/>
            <a:ext cx="3271680" cy="50616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1" strike="noStrike" spc="-1">
                <a:solidFill>
                  <a:srgbClr val="000000"/>
                </a:solidFill>
                <a:latin typeface="Calibri"/>
              </a:rPr>
              <a:t>TEORÍA DE MARKOWITZ</a:t>
            </a:r>
            <a:endParaRPr lang="es-EC" sz="2000" b="0" strike="noStrike" spc="-1">
              <a:latin typeface="Arial"/>
            </a:endParaRPr>
          </a:p>
        </p:txBody>
      </p:sp>
      <p:grpSp>
        <p:nvGrpSpPr>
          <p:cNvPr id="207" name="Group 2"/>
          <p:cNvGrpSpPr/>
          <p:nvPr/>
        </p:nvGrpSpPr>
        <p:grpSpPr>
          <a:xfrm>
            <a:off x="835200" y="2167920"/>
            <a:ext cx="3299760" cy="4537440"/>
            <a:chOff x="835200" y="2167920"/>
            <a:chExt cx="3299760" cy="4537440"/>
          </a:xfrm>
        </p:grpSpPr>
        <p:sp>
          <p:nvSpPr>
            <p:cNvPr id="208" name="CustomShape 3"/>
            <p:cNvSpPr/>
            <p:nvPr/>
          </p:nvSpPr>
          <p:spPr>
            <a:xfrm>
              <a:off x="835200" y="2167920"/>
              <a:ext cx="3299760" cy="8247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4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00440" tIns="100440" rIns="76320" bIns="10044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conjunto de carteras más eficientes de un mercado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209" name="CustomShape 4"/>
            <p:cNvSpPr/>
            <p:nvPr/>
          </p:nvSpPr>
          <p:spPr>
            <a:xfrm rot="5400000">
              <a:off x="2331000" y="3013560"/>
              <a:ext cx="308880" cy="370800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4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210" name="CustomShape 5"/>
            <p:cNvSpPr/>
            <p:nvPr/>
          </p:nvSpPr>
          <p:spPr>
            <a:xfrm>
              <a:off x="835200" y="3405600"/>
              <a:ext cx="3299760" cy="8247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4">
                    <a:hueOff val="3465231"/>
                    <a:satOff val="-15989"/>
                    <a:lumOff val="588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3465231"/>
                    <a:satOff val="-15989"/>
                    <a:lumOff val="588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3465231"/>
                    <a:satOff val="-15989"/>
                    <a:lumOff val="588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00440" tIns="100440" rIns="76320" bIns="10044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 dirty="0">
                  <a:solidFill>
                    <a:srgbClr val="000000"/>
                  </a:solidFill>
                  <a:latin typeface="Calibri"/>
                </a:rPr>
                <a:t>combinaciones de riesgo - </a:t>
              </a:r>
              <a:r>
                <a:rPr lang="es-EC" sz="2000" b="0" strike="noStrike" spc="-1" dirty="0" smtClean="0">
                  <a:solidFill>
                    <a:srgbClr val="000000"/>
                  </a:solidFill>
                  <a:latin typeface="Calibri"/>
                </a:rPr>
                <a:t>rentabilidad</a:t>
              </a:r>
              <a:endParaRPr lang="es-EC" sz="2000" b="0" strike="noStrike" spc="-1" dirty="0">
                <a:latin typeface="Arial"/>
              </a:endParaRPr>
            </a:p>
          </p:txBody>
        </p:sp>
        <p:sp>
          <p:nvSpPr>
            <p:cNvPr id="211" name="CustomShape 6"/>
            <p:cNvSpPr/>
            <p:nvPr/>
          </p:nvSpPr>
          <p:spPr>
            <a:xfrm rot="5400000">
              <a:off x="2331000" y="4251240"/>
              <a:ext cx="308880" cy="370800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4">
                    <a:hueOff val="5197847"/>
                    <a:satOff val="-23984"/>
                    <a:lumOff val="883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5197847"/>
                    <a:satOff val="-23984"/>
                    <a:lumOff val="883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5197847"/>
                    <a:satOff val="-23984"/>
                    <a:lumOff val="883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212" name="CustomShape 7"/>
            <p:cNvSpPr/>
            <p:nvPr/>
          </p:nvSpPr>
          <p:spPr>
            <a:xfrm>
              <a:off x="835200" y="4642920"/>
              <a:ext cx="3299760" cy="8247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4">
                    <a:hueOff val="6930462"/>
                    <a:satOff val="-31979"/>
                    <a:lumOff val="1177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6930462"/>
                    <a:satOff val="-31979"/>
                    <a:lumOff val="1177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6930462"/>
                    <a:satOff val="-31979"/>
                    <a:lumOff val="1177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00440" tIns="100440" rIns="76320" bIns="10044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ofrecen una mayor rentabilidad esperada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213" name="CustomShape 8"/>
            <p:cNvSpPr/>
            <p:nvPr/>
          </p:nvSpPr>
          <p:spPr>
            <a:xfrm rot="5400000">
              <a:off x="2331000" y="5488560"/>
              <a:ext cx="308880" cy="370800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chemeClr val="accent4">
                    <a:hueOff val="10395693"/>
                    <a:satOff val="-47968"/>
                    <a:lumOff val="1765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10395693"/>
                    <a:satOff val="-47968"/>
                    <a:lumOff val="1765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10395693"/>
                    <a:satOff val="-47968"/>
                    <a:lumOff val="1765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214" name="CustomShape 9"/>
            <p:cNvSpPr/>
            <p:nvPr/>
          </p:nvSpPr>
          <p:spPr>
            <a:xfrm>
              <a:off x="835200" y="5880600"/>
              <a:ext cx="3299760" cy="8247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4">
                    <a:hueOff val="10395693"/>
                    <a:satOff val="-47968"/>
                    <a:lumOff val="1765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10395693"/>
                    <a:satOff val="-47968"/>
                    <a:lumOff val="1765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10395693"/>
                    <a:satOff val="-47968"/>
                    <a:lumOff val="1765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00440" tIns="100440" rIns="76320" bIns="10044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obteniendo un portafolio óptimo bajos las preferencias del inversor</a:t>
              </a:r>
              <a:endParaRPr lang="es-EC" sz="2000" b="0" strike="noStrike" spc="-1">
                <a:latin typeface="Arial"/>
              </a:endParaRPr>
            </a:p>
          </p:txBody>
        </p:sp>
      </p:grpSp>
      <p:grpSp>
        <p:nvGrpSpPr>
          <p:cNvPr id="215" name="Group 1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216" name="CustomShape 11"/>
          <p:cNvSpPr/>
          <p:nvPr/>
        </p:nvSpPr>
        <p:spPr>
          <a:xfrm>
            <a:off x="849240" y="1347840"/>
            <a:ext cx="3271680" cy="5342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1" strike="noStrike" spc="-1">
                <a:solidFill>
                  <a:srgbClr val="000000"/>
                </a:solidFill>
                <a:latin typeface="Calibri"/>
              </a:rPr>
              <a:t>FRONTERA EFICIENTE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17" name="CustomShape 12"/>
          <p:cNvSpPr/>
          <p:nvPr/>
        </p:nvSpPr>
        <p:spPr>
          <a:xfrm>
            <a:off x="2363040" y="1048320"/>
            <a:ext cx="244440" cy="315000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218" name="Picture 2"/>
          <p:cNvPicPr/>
          <p:nvPr/>
        </p:nvPicPr>
        <p:blipFill>
          <a:blip r:embed="rId2"/>
          <a:srcRect l="10987" t="37859" r="40418" b="14262"/>
          <a:stretch/>
        </p:blipFill>
        <p:spPr>
          <a:xfrm>
            <a:off x="5019840" y="2292480"/>
            <a:ext cx="6625440" cy="39276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19" name="CustomShape 13"/>
          <p:cNvSpPr/>
          <p:nvPr/>
        </p:nvSpPr>
        <p:spPr>
          <a:xfrm>
            <a:off x="6233400" y="4404600"/>
            <a:ext cx="205560" cy="141480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14"/>
          <p:cNvSpPr/>
          <p:nvPr/>
        </p:nvSpPr>
        <p:spPr>
          <a:xfrm>
            <a:off x="4806000" y="1724760"/>
            <a:ext cx="7217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1" u="sng" strike="noStrike" spc="-1">
                <a:solidFill>
                  <a:srgbClr val="000000"/>
                </a:solidFill>
                <a:uFillTx/>
                <a:latin typeface="Calibri"/>
              </a:rPr>
              <a:t>toma de decisiones sobre proyectos de inversión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21" name="CustomShape 15"/>
          <p:cNvSpPr/>
          <p:nvPr/>
        </p:nvSpPr>
        <p:spPr>
          <a:xfrm rot="16200000">
            <a:off x="8049240" y="3368160"/>
            <a:ext cx="321480" cy="27169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222" name="CustomShape 16"/>
          <p:cNvSpPr/>
          <p:nvPr/>
        </p:nvSpPr>
        <p:spPr>
          <a:xfrm>
            <a:off x="6233400" y="244800"/>
            <a:ext cx="436248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Activos libres de riesgo </a:t>
            </a:r>
            <a:endParaRPr lang="es-EC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(Curva de Frontera de cartera eficientes)</a:t>
            </a:r>
            <a:endParaRPr lang="es-EC" sz="2000" b="0" strike="noStrike" spc="-1">
              <a:latin typeface="Arial"/>
            </a:endParaRPr>
          </a:p>
        </p:txBody>
      </p:sp>
      <p:pic>
        <p:nvPicPr>
          <p:cNvPr id="223" name="Picture 3"/>
          <p:cNvPicPr/>
          <p:nvPr/>
        </p:nvPicPr>
        <p:blipFill>
          <a:blip r:embed="rId3"/>
          <a:srcRect l="16087" t="35394" r="77541" b="56727"/>
          <a:stretch/>
        </p:blipFill>
        <p:spPr>
          <a:xfrm>
            <a:off x="7502040" y="1117080"/>
            <a:ext cx="830160" cy="577080"/>
          </a:xfrm>
          <a:prstGeom prst="rect">
            <a:avLst/>
          </a:prstGeom>
          <a:ln>
            <a:noFill/>
          </a:ln>
        </p:spPr>
      </p:pic>
      <p:pic>
        <p:nvPicPr>
          <p:cNvPr id="224" name="Picture 4"/>
          <p:cNvPicPr/>
          <p:nvPr/>
        </p:nvPicPr>
        <p:blipFill>
          <a:blip r:embed="rId4"/>
          <a:srcRect l="58489" t="73558" r="36379" b="19764"/>
          <a:stretch/>
        </p:blipFill>
        <p:spPr>
          <a:xfrm>
            <a:off x="8414640" y="6047820"/>
            <a:ext cx="669240" cy="488880"/>
          </a:xfrm>
          <a:prstGeom prst="rect">
            <a:avLst/>
          </a:prstGeom>
          <a:ln>
            <a:noFill/>
          </a:ln>
        </p:spPr>
      </p:pic>
      <p:sp>
        <p:nvSpPr>
          <p:cNvPr id="225" name="CustomShape 17"/>
          <p:cNvSpPr/>
          <p:nvPr/>
        </p:nvSpPr>
        <p:spPr>
          <a:xfrm flipH="1">
            <a:off x="9381600" y="1120320"/>
            <a:ext cx="360" cy="51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18"/>
          <p:cNvSpPr/>
          <p:nvPr/>
        </p:nvSpPr>
        <p:spPr>
          <a:xfrm flipH="1" flipV="1">
            <a:off x="7396200" y="1106280"/>
            <a:ext cx="612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19"/>
          <p:cNvSpPr/>
          <p:nvPr/>
        </p:nvSpPr>
        <p:spPr>
          <a:xfrm>
            <a:off x="6439320" y="5033520"/>
            <a:ext cx="36604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Activos con libre de riesgo</a:t>
            </a:r>
            <a:endParaRPr lang="es-EC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(Carteras no eficientes)</a:t>
            </a:r>
            <a:endParaRPr lang="es-EC" sz="2000" b="0" strike="noStrike" spc="-1">
              <a:latin typeface="Arial"/>
            </a:endParaRPr>
          </a:p>
        </p:txBody>
      </p:sp>
      <p:pic>
        <p:nvPicPr>
          <p:cNvPr id="228" name="Picture 3"/>
          <p:cNvPicPr/>
          <p:nvPr/>
        </p:nvPicPr>
        <p:blipFill>
          <a:blip r:embed="rId3"/>
          <a:srcRect l="16087" t="35394" r="77541" b="56727"/>
          <a:stretch/>
        </p:blipFill>
        <p:spPr>
          <a:xfrm>
            <a:off x="7086600" y="6003720"/>
            <a:ext cx="830160" cy="577080"/>
          </a:xfrm>
          <a:prstGeom prst="rect">
            <a:avLst/>
          </a:prstGeom>
          <a:ln>
            <a:noFill/>
          </a:ln>
        </p:spPr>
      </p:pic>
      <p:sp>
        <p:nvSpPr>
          <p:cNvPr id="229" name="CustomShape 20"/>
          <p:cNvSpPr/>
          <p:nvPr/>
        </p:nvSpPr>
        <p:spPr>
          <a:xfrm flipH="1" flipV="1">
            <a:off x="6981840" y="6003720"/>
            <a:ext cx="612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21"/>
          <p:cNvSpPr/>
          <p:nvPr/>
        </p:nvSpPr>
        <p:spPr>
          <a:xfrm flipH="1" flipV="1">
            <a:off x="9220680" y="6016320"/>
            <a:ext cx="6120" cy="48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" name="Picture 4"/>
          <p:cNvPicPr/>
          <p:nvPr/>
        </p:nvPicPr>
        <p:blipFill>
          <a:blip r:embed="rId4"/>
          <a:srcRect l="58489" t="73558" r="36379" b="19764"/>
          <a:stretch/>
        </p:blipFill>
        <p:spPr>
          <a:xfrm>
            <a:off x="8565120" y="1149045"/>
            <a:ext cx="669240" cy="48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1055" y="68334"/>
            <a:ext cx="7206066" cy="85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C" sz="5000" b="1" strike="noStrike" spc="-1" dirty="0">
                <a:solidFill>
                  <a:srgbClr val="548235"/>
                </a:solidFill>
                <a:latin typeface="Calibri"/>
              </a:rPr>
              <a:t>MARCO METODOLÓGICO</a:t>
            </a:r>
            <a:endParaRPr lang="es-EC" sz="5000" b="0" strike="noStrike" spc="-1" dirty="0">
              <a:latin typeface="Arial"/>
            </a:endParaRPr>
          </a:p>
        </p:txBody>
      </p:sp>
      <p:grpSp>
        <p:nvGrpSpPr>
          <p:cNvPr id="232" name="Group 2"/>
          <p:cNvGrpSpPr/>
          <p:nvPr/>
        </p:nvGrpSpPr>
        <p:grpSpPr>
          <a:xfrm>
            <a:off x="718020" y="1044000"/>
            <a:ext cx="10858680" cy="5450400"/>
            <a:chOff x="705960" y="1050480"/>
            <a:chExt cx="10858680" cy="5450400"/>
          </a:xfrm>
        </p:grpSpPr>
        <p:sp>
          <p:nvSpPr>
            <p:cNvPr id="233" name="CustomShape 3"/>
            <p:cNvSpPr/>
            <p:nvPr/>
          </p:nvSpPr>
          <p:spPr>
            <a:xfrm rot="5400000">
              <a:off x="534960" y="2287440"/>
              <a:ext cx="1937880" cy="233280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234" name="CustomShape 4"/>
            <p:cNvSpPr/>
            <p:nvPr/>
          </p:nvSpPr>
          <p:spPr>
            <a:xfrm>
              <a:off x="980640" y="1050480"/>
              <a:ext cx="2595240" cy="1557000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235" name="CustomShape 5"/>
            <p:cNvSpPr/>
            <p:nvPr/>
          </p:nvSpPr>
          <p:spPr>
            <a:xfrm rot="5400000">
              <a:off x="534960" y="4233960"/>
              <a:ext cx="1937880" cy="23328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236" name="CustomShape 6"/>
            <p:cNvSpPr/>
            <p:nvPr/>
          </p:nvSpPr>
          <p:spPr>
            <a:xfrm>
              <a:off x="705960" y="2997000"/>
              <a:ext cx="3144240" cy="15570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22040" tIns="122040" rIns="76320" bIns="12168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Analizar la base de datos obtenidos por el INEC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237" name="CustomShape 7"/>
            <p:cNvSpPr/>
            <p:nvPr/>
          </p:nvSpPr>
          <p:spPr>
            <a:xfrm>
              <a:off x="1509120" y="5207400"/>
              <a:ext cx="3891960" cy="233280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238" name="CustomShape 8"/>
            <p:cNvSpPr/>
            <p:nvPr/>
          </p:nvSpPr>
          <p:spPr>
            <a:xfrm>
              <a:off x="705960" y="4943880"/>
              <a:ext cx="3144240" cy="15570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4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22040" tIns="122040" rIns="76320" bIns="12168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 dirty="0">
                  <a:solidFill>
                    <a:srgbClr val="000000"/>
                  </a:solidFill>
                  <a:latin typeface="Calibri"/>
                </a:rPr>
                <a:t>Conocer las características del segmento de </a:t>
              </a:r>
              <a:r>
                <a:rPr lang="es-EC" sz="2000" b="0" strike="noStrike" spc="-1" dirty="0" smtClean="0">
                  <a:solidFill>
                    <a:srgbClr val="000000"/>
                  </a:solidFill>
                  <a:latin typeface="Calibri"/>
                </a:rPr>
                <a:t>estudio</a:t>
              </a:r>
              <a:endParaRPr lang="es-EC" sz="2000" b="0" strike="noStrike" spc="-1" dirty="0">
                <a:latin typeface="Arial"/>
              </a:endParaRPr>
            </a:p>
          </p:txBody>
        </p:sp>
        <p:sp>
          <p:nvSpPr>
            <p:cNvPr id="239" name="CustomShape 9"/>
            <p:cNvSpPr/>
            <p:nvPr/>
          </p:nvSpPr>
          <p:spPr>
            <a:xfrm rot="16200000">
              <a:off x="4437000" y="4234320"/>
              <a:ext cx="1937880" cy="23328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240" name="CustomShape 10"/>
            <p:cNvSpPr/>
            <p:nvPr/>
          </p:nvSpPr>
          <p:spPr>
            <a:xfrm>
              <a:off x="4707360" y="4943880"/>
              <a:ext cx="2946600" cy="15570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22040" tIns="122040" rIns="76320" bIns="12168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spc="-1" dirty="0" smtClean="0">
                  <a:solidFill>
                    <a:srgbClr val="000000"/>
                  </a:solidFill>
                  <a:latin typeface="Calibri"/>
                </a:rPr>
                <a:t>Aplicar </a:t>
              </a:r>
              <a:r>
                <a:rPr lang="es-EC" sz="2000" b="0" strike="noStrike" spc="-1" dirty="0" smtClean="0">
                  <a:solidFill>
                    <a:srgbClr val="000000"/>
                  </a:solidFill>
                  <a:latin typeface="Calibri"/>
                </a:rPr>
                <a:t>un </a:t>
              </a:r>
              <a:r>
                <a:rPr lang="es-EC" sz="2000" spc="-1" dirty="0" smtClean="0">
                  <a:solidFill>
                    <a:srgbClr val="000000"/>
                  </a:solidFill>
                  <a:latin typeface="Calibri"/>
                </a:rPr>
                <a:t>estudio </a:t>
              </a:r>
              <a:r>
                <a:rPr lang="es-EC" sz="2000" spc="-1" dirty="0">
                  <a:solidFill>
                    <a:srgbClr val="000000"/>
                  </a:solidFill>
                  <a:latin typeface="Calibri"/>
                </a:rPr>
                <a:t>de </a:t>
              </a:r>
              <a:r>
                <a:rPr lang="es-EC" sz="2000" spc="-1" dirty="0" smtClean="0">
                  <a:solidFill>
                    <a:srgbClr val="000000"/>
                  </a:solidFill>
                  <a:latin typeface="Calibri"/>
                </a:rPr>
                <a:t>campo (Encuestas) </a:t>
              </a:r>
              <a:endParaRPr lang="es-EC" sz="2000" b="0" strike="noStrike" spc="-1" dirty="0">
                <a:latin typeface="Arial"/>
              </a:endParaRPr>
            </a:p>
          </p:txBody>
        </p:sp>
        <p:sp>
          <p:nvSpPr>
            <p:cNvPr id="241" name="CustomShape 11"/>
            <p:cNvSpPr/>
            <p:nvPr/>
          </p:nvSpPr>
          <p:spPr>
            <a:xfrm rot="16200000">
              <a:off x="4437000" y="2287800"/>
              <a:ext cx="1937880" cy="233280"/>
            </a:xfrm>
            <a:prstGeom prst="rect">
              <a:avLst/>
            </a:prstGeom>
            <a:gradFill rotWithShape="0"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242" name="CustomShape 12"/>
            <p:cNvSpPr/>
            <p:nvPr/>
          </p:nvSpPr>
          <p:spPr>
            <a:xfrm>
              <a:off x="4707360" y="2955854"/>
              <a:ext cx="2946600" cy="15570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6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22040" tIns="122040" rIns="76320" bIns="12168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spc="-1" dirty="0">
                  <a:solidFill>
                    <a:srgbClr val="000000"/>
                  </a:solidFill>
                  <a:latin typeface="Calibri"/>
                </a:rPr>
                <a:t>Conocer el nivel de ahorro, expectativas para estructura de </a:t>
              </a:r>
              <a:r>
                <a:rPr lang="es-EC" sz="2000" spc="-1" dirty="0" smtClean="0">
                  <a:solidFill>
                    <a:srgbClr val="000000"/>
                  </a:solidFill>
                  <a:latin typeface="Calibri"/>
                </a:rPr>
                <a:t>portafolio</a:t>
              </a:r>
              <a:endParaRPr lang="es-EC" sz="2000" spc="-1" dirty="0"/>
            </a:p>
          </p:txBody>
        </p:sp>
        <p:sp>
          <p:nvSpPr>
            <p:cNvPr id="243" name="CustomShape 13"/>
            <p:cNvSpPr/>
            <p:nvPr/>
          </p:nvSpPr>
          <p:spPr>
            <a:xfrm rot="22800">
              <a:off x="5390640" y="1596960"/>
              <a:ext cx="3983040" cy="233280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244" name="CustomShape 14"/>
            <p:cNvSpPr/>
            <p:nvPr/>
          </p:nvSpPr>
          <p:spPr>
            <a:xfrm>
              <a:off x="4707360" y="1050480"/>
              <a:ext cx="2946600" cy="15570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22040" tIns="122040" rIns="76320" bIns="12168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spc="-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Análisis de los activos financieros en el mercado ecuatoriano</a:t>
              </a:r>
              <a:endParaRPr lang="es-EC" sz="2000" strike="noStrike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" name="CustomShape 15"/>
            <p:cNvSpPr/>
            <p:nvPr/>
          </p:nvSpPr>
          <p:spPr>
            <a:xfrm>
              <a:off x="8691480" y="1063080"/>
              <a:ext cx="2873160" cy="267804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  <a:lin ang="5400000"/>
            </a:gra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  <p:txBody>
            <a:bodyPr lIns="154800" tIns="154800" rIns="76320" bIns="1548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Elaborar un portafolio de inversión bajo las expectativas del segmento C-, empleando la Teoría de Markowitz</a:t>
              </a:r>
              <a:endParaRPr lang="es-EC" sz="2000" b="0" strike="noStrike" spc="-1">
                <a:latin typeface="Arial"/>
              </a:endParaRPr>
            </a:p>
          </p:txBody>
        </p:sp>
      </p:grpSp>
      <p:grpSp>
        <p:nvGrpSpPr>
          <p:cNvPr id="246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247" name="CustomShape 17"/>
          <p:cNvSpPr/>
          <p:nvPr/>
        </p:nvSpPr>
        <p:spPr>
          <a:xfrm>
            <a:off x="605160" y="4456080"/>
            <a:ext cx="3386880" cy="5018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trike="noStrike" spc="-1" dirty="0">
                <a:solidFill>
                  <a:srgbClr val="000000"/>
                </a:solidFill>
                <a:latin typeface="Calibri"/>
              </a:rPr>
              <a:t>Enfoque Mixto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248" name="CustomShape 18"/>
          <p:cNvSpPr/>
          <p:nvPr/>
        </p:nvSpPr>
        <p:spPr>
          <a:xfrm>
            <a:off x="4453920" y="6128952"/>
            <a:ext cx="3386880" cy="6908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trike="noStrike" spc="-1" dirty="0">
                <a:solidFill>
                  <a:srgbClr val="000000"/>
                </a:solidFill>
                <a:latin typeface="Calibri"/>
              </a:rPr>
              <a:t>Instrumento de recolección de datos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249" name="CustomShape 19"/>
          <p:cNvSpPr/>
          <p:nvPr/>
        </p:nvSpPr>
        <p:spPr>
          <a:xfrm>
            <a:off x="4453920" y="4456080"/>
            <a:ext cx="3386880" cy="5191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trike="noStrike" spc="-1" dirty="0">
                <a:solidFill>
                  <a:srgbClr val="000000"/>
                </a:solidFill>
                <a:latin typeface="Calibri"/>
              </a:rPr>
              <a:t>Unidades de análisis: </a:t>
            </a:r>
            <a:r>
              <a:rPr lang="es-EC" sz="2000" b="1" strike="noStrike" spc="-1" dirty="0" err="1">
                <a:solidFill>
                  <a:srgbClr val="000000"/>
                </a:solidFill>
                <a:latin typeface="Calibri"/>
              </a:rPr>
              <a:t>insitu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251" name="CustomShape 21"/>
          <p:cNvSpPr/>
          <p:nvPr/>
        </p:nvSpPr>
        <p:spPr>
          <a:xfrm>
            <a:off x="8302680" y="3509640"/>
            <a:ext cx="3386880" cy="5191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trike="noStrike" spc="-1">
                <a:solidFill>
                  <a:srgbClr val="000000"/>
                </a:solidFill>
                <a:latin typeface="Calibri"/>
              </a:rPr>
              <a:t>Por la finalidad: aplicada</a:t>
            </a:r>
            <a:endParaRPr lang="es-EC" sz="2000" b="0" strike="noStrike" spc="-1">
              <a:latin typeface="Arial"/>
            </a:endParaRPr>
          </a:p>
        </p:txBody>
      </p:sp>
      <p:pic>
        <p:nvPicPr>
          <p:cNvPr id="252" name="Picture 2"/>
          <p:cNvPicPr/>
          <p:nvPr/>
        </p:nvPicPr>
        <p:blipFill>
          <a:blip r:embed="rId3"/>
          <a:stretch/>
        </p:blipFill>
        <p:spPr>
          <a:xfrm>
            <a:off x="8507880" y="4327200"/>
            <a:ext cx="3119400" cy="1949400"/>
          </a:xfrm>
          <a:prstGeom prst="rect">
            <a:avLst/>
          </a:prstGeom>
          <a:ln>
            <a:noFill/>
          </a:ln>
        </p:spPr>
      </p:pic>
      <p:sp>
        <p:nvSpPr>
          <p:cNvPr id="25" name="CustomShape 19"/>
          <p:cNvSpPr/>
          <p:nvPr/>
        </p:nvSpPr>
        <p:spPr>
          <a:xfrm>
            <a:off x="4453920" y="2430254"/>
            <a:ext cx="3386880" cy="5191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trike="noStrike" spc="-1" dirty="0" smtClean="0">
                <a:solidFill>
                  <a:srgbClr val="000000"/>
                </a:solidFill>
                <a:latin typeface="Calibri"/>
              </a:rPr>
              <a:t>Por el alcance: Descriptiva</a:t>
            </a:r>
            <a:endParaRPr lang="es-EC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1"/>
          <p:cNvGrpSpPr/>
          <p:nvPr/>
        </p:nvGrpSpPr>
        <p:grpSpPr>
          <a:xfrm>
            <a:off x="1687320" y="2194560"/>
            <a:ext cx="9183600" cy="3677760"/>
            <a:chOff x="1687320" y="2194560"/>
            <a:chExt cx="9183600" cy="3677760"/>
          </a:xfrm>
        </p:grpSpPr>
        <p:sp>
          <p:nvSpPr>
            <p:cNvPr id="254" name="CustomShape 2"/>
            <p:cNvSpPr/>
            <p:nvPr/>
          </p:nvSpPr>
          <p:spPr>
            <a:xfrm rot="21300000">
              <a:off x="1834920" y="3664440"/>
              <a:ext cx="8439840" cy="738000"/>
            </a:xfrm>
            <a:prstGeom prst="mathMinus">
              <a:avLst>
                <a:gd name="adj1" fmla="val 2352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3"/>
            <p:cNvSpPr/>
            <p:nvPr/>
          </p:nvSpPr>
          <p:spPr>
            <a:xfrm>
              <a:off x="2148120" y="2378520"/>
              <a:ext cx="3084120" cy="14709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4"/>
            <p:cNvSpPr/>
            <p:nvPr/>
          </p:nvSpPr>
          <p:spPr>
            <a:xfrm>
              <a:off x="5147280" y="2194560"/>
              <a:ext cx="5723640" cy="1544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2200" tIns="142200" rIns="142200" bIns="1422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1" strike="noStrike" spc="-1">
                  <a:solidFill>
                    <a:srgbClr val="000000"/>
                  </a:solidFill>
                  <a:latin typeface="Calibri"/>
                </a:rPr>
                <a:t>H1 Alternativa: </a:t>
              </a: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La estructura de un Portafolio de inversión óptimo bajo las expectativas del nivel socioeconómico C- es viable considerando el nivel de riesgo y rentabilidad.</a:t>
              </a:r>
              <a:endParaRPr lang="es-EC" sz="2000" b="0" strike="noStrike" spc="-1">
                <a:latin typeface="Arial"/>
              </a:endParaRPr>
            </a:p>
          </p:txBody>
        </p:sp>
        <p:sp>
          <p:nvSpPr>
            <p:cNvPr id="257" name="CustomShape 5"/>
            <p:cNvSpPr/>
            <p:nvPr/>
          </p:nvSpPr>
          <p:spPr>
            <a:xfrm>
              <a:off x="6878160" y="4217760"/>
              <a:ext cx="3084120" cy="147096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6"/>
            <p:cNvSpPr/>
            <p:nvPr/>
          </p:nvSpPr>
          <p:spPr>
            <a:xfrm>
              <a:off x="1687320" y="4327920"/>
              <a:ext cx="4829040" cy="1544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2200" tIns="142200" rIns="142200" bIns="14220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es-EC" sz="2000" b="1" strike="noStrike" spc="-1">
                  <a:solidFill>
                    <a:srgbClr val="000000"/>
                  </a:solidFill>
                  <a:latin typeface="Calibri"/>
                </a:rPr>
                <a:t>H0 Nula: </a:t>
              </a:r>
              <a:r>
                <a:rPr lang="es-EC" sz="2000" b="0" strike="noStrike" spc="-1">
                  <a:solidFill>
                    <a:srgbClr val="000000"/>
                  </a:solidFill>
                  <a:latin typeface="Calibri"/>
                </a:rPr>
                <a:t>La estructura de un Portafolio de inversión óptimo bajo las expectativas del nivel socioeconómico C- no es viable considerando el nivel de riesgo y rentabilidad.</a:t>
              </a:r>
              <a:endParaRPr lang="es-EC" sz="2000" b="0" strike="noStrike" spc="-1">
                <a:latin typeface="Arial"/>
              </a:endParaRPr>
            </a:p>
          </p:txBody>
        </p:sp>
      </p:grpSp>
      <p:grpSp>
        <p:nvGrpSpPr>
          <p:cNvPr id="259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260" name="CustomShape 8"/>
          <p:cNvSpPr/>
          <p:nvPr/>
        </p:nvSpPr>
        <p:spPr>
          <a:xfrm>
            <a:off x="155520" y="-914400"/>
            <a:ext cx="2895120" cy="19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9"/>
          <p:cNvSpPr/>
          <p:nvPr/>
        </p:nvSpPr>
        <p:spPr>
          <a:xfrm>
            <a:off x="307800" y="-762120"/>
            <a:ext cx="2895120" cy="19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2" name="Picture 6"/>
          <p:cNvPicPr/>
          <p:nvPr/>
        </p:nvPicPr>
        <p:blipFill>
          <a:blip r:embed="rId2"/>
          <a:srcRect l="20596" r="15631" b="6104"/>
          <a:stretch/>
        </p:blipFill>
        <p:spPr>
          <a:xfrm>
            <a:off x="8844120" y="507960"/>
            <a:ext cx="1170720" cy="1553760"/>
          </a:xfrm>
          <a:prstGeom prst="rect">
            <a:avLst/>
          </a:prstGeom>
          <a:ln>
            <a:noFill/>
          </a:ln>
        </p:spPr>
      </p:pic>
      <p:sp>
        <p:nvSpPr>
          <p:cNvPr id="263" name="CustomShape 10"/>
          <p:cNvSpPr/>
          <p:nvPr/>
        </p:nvSpPr>
        <p:spPr>
          <a:xfrm>
            <a:off x="914400" y="749160"/>
            <a:ext cx="3657240" cy="5356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000" b="1" strike="noStrike" spc="-1">
                <a:solidFill>
                  <a:srgbClr val="000000"/>
                </a:solidFill>
                <a:latin typeface="Calibri"/>
              </a:rPr>
              <a:t>HIPÓTESIS</a:t>
            </a:r>
            <a:endParaRPr lang="es-EC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55520" y="61560"/>
            <a:ext cx="6356880" cy="853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C" sz="5000" b="1" strike="noStrike" spc="-1" dirty="0">
                <a:solidFill>
                  <a:srgbClr val="548235"/>
                </a:solidFill>
                <a:latin typeface="Calibri"/>
              </a:rPr>
              <a:t>OBJETO DE ESTUDIO</a:t>
            </a:r>
            <a:endParaRPr lang="es-EC" sz="5000" b="0" strike="noStrike" spc="-1" dirty="0">
              <a:latin typeface="Arial"/>
            </a:endParaRPr>
          </a:p>
        </p:txBody>
      </p:sp>
      <p:grpSp>
        <p:nvGrpSpPr>
          <p:cNvPr id="265" name="Group 2"/>
          <p:cNvGrpSpPr/>
          <p:nvPr/>
        </p:nvGrpSpPr>
        <p:grpSpPr>
          <a:xfrm>
            <a:off x="-523080" y="744480"/>
            <a:ext cx="8978760" cy="1366560"/>
            <a:chOff x="-523080" y="744480"/>
            <a:chExt cx="8978760" cy="1366560"/>
          </a:xfrm>
        </p:grpSpPr>
        <p:sp>
          <p:nvSpPr>
            <p:cNvPr id="266" name="CustomShape 3"/>
            <p:cNvSpPr/>
            <p:nvPr/>
          </p:nvSpPr>
          <p:spPr>
            <a:xfrm>
              <a:off x="-523080" y="744480"/>
              <a:ext cx="1366560" cy="1366560"/>
            </a:xfrm>
            <a:prstGeom prst="blockArc">
              <a:avLst>
                <a:gd name="adj1" fmla="val 18900000"/>
                <a:gd name="adj2" fmla="val 2700000"/>
                <a:gd name="adj3" fmla="val 1580"/>
              </a:avLst>
            </a:prstGeom>
            <a:noFill/>
            <a:ln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4"/>
            <p:cNvSpPr/>
            <p:nvPr/>
          </p:nvSpPr>
          <p:spPr>
            <a:xfrm>
              <a:off x="834480" y="1178280"/>
              <a:ext cx="7621200" cy="49860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400320" tIns="60840" rIns="60840" bIns="60840" anchor="ctr"/>
            <a:lstStyle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s-EC" sz="2400" b="1" strike="noStrike" spc="-1">
                  <a:solidFill>
                    <a:srgbClr val="FFFFFF"/>
                  </a:solidFill>
                  <a:latin typeface="Calibri"/>
                </a:rPr>
                <a:t>Características del Nivel Socioeconómico C- según INEC</a:t>
              </a:r>
              <a:endParaRPr lang="es-EC" sz="2400" b="0" strike="noStrike" spc="-1">
                <a:latin typeface="Arial"/>
              </a:endParaRPr>
            </a:p>
          </p:txBody>
        </p:sp>
        <p:sp>
          <p:nvSpPr>
            <p:cNvPr id="268" name="CustomShape 5"/>
            <p:cNvSpPr/>
            <p:nvPr/>
          </p:nvSpPr>
          <p:spPr>
            <a:xfrm>
              <a:off x="522720" y="1116000"/>
              <a:ext cx="623520" cy="62352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9" name="Group 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270" name="Picture 2"/>
          <p:cNvPicPr/>
          <p:nvPr/>
        </p:nvPicPr>
        <p:blipFill>
          <a:blip r:embed="rId2"/>
          <a:srcRect l="10252" r="8211"/>
          <a:stretch/>
        </p:blipFill>
        <p:spPr>
          <a:xfrm>
            <a:off x="680040" y="4593960"/>
            <a:ext cx="2509920" cy="1638000"/>
          </a:xfrm>
          <a:prstGeom prst="rect">
            <a:avLst/>
          </a:prstGeom>
          <a:ln>
            <a:noFill/>
          </a:ln>
        </p:spPr>
      </p:pic>
      <p:pic>
        <p:nvPicPr>
          <p:cNvPr id="271" name="Picture 4"/>
          <p:cNvPicPr/>
          <p:nvPr/>
        </p:nvPicPr>
        <p:blipFill>
          <a:blip r:embed="rId3"/>
          <a:srcRect l="26826" r="24258"/>
          <a:stretch/>
        </p:blipFill>
        <p:spPr>
          <a:xfrm>
            <a:off x="4625640" y="1952640"/>
            <a:ext cx="2294640" cy="1974960"/>
          </a:xfrm>
          <a:prstGeom prst="rect">
            <a:avLst/>
          </a:prstGeom>
          <a:ln>
            <a:noFill/>
          </a:ln>
        </p:spPr>
      </p:pic>
      <p:sp>
        <p:nvSpPr>
          <p:cNvPr id="272" name="CustomShape 7"/>
          <p:cNvSpPr/>
          <p:nvPr/>
        </p:nvSpPr>
        <p:spPr>
          <a:xfrm>
            <a:off x="155520" y="-1112760"/>
            <a:ext cx="2895120" cy="232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3" name="Picture 8"/>
          <p:cNvPicPr/>
          <p:nvPr/>
        </p:nvPicPr>
        <p:blipFill>
          <a:blip r:embed="rId4"/>
          <a:stretch/>
        </p:blipFill>
        <p:spPr>
          <a:xfrm>
            <a:off x="7897680" y="4770360"/>
            <a:ext cx="3931920" cy="1461240"/>
          </a:xfrm>
          <a:prstGeom prst="rect">
            <a:avLst/>
          </a:prstGeom>
          <a:ln>
            <a:noFill/>
          </a:ln>
        </p:spPr>
      </p:pic>
      <p:sp>
        <p:nvSpPr>
          <p:cNvPr id="274" name="CustomShape 8"/>
          <p:cNvSpPr/>
          <p:nvPr/>
        </p:nvSpPr>
        <p:spPr>
          <a:xfrm>
            <a:off x="994680" y="2328480"/>
            <a:ext cx="1918800" cy="69948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estudio primario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75" name="CustomShape 9"/>
          <p:cNvSpPr/>
          <p:nvPr/>
        </p:nvSpPr>
        <p:spPr>
          <a:xfrm>
            <a:off x="561960" y="3201480"/>
            <a:ext cx="2833200" cy="102096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desempeñan sus actividades en el sector de servicios y comercio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76" name="CustomShape 10"/>
          <p:cNvSpPr/>
          <p:nvPr/>
        </p:nvSpPr>
        <p:spPr>
          <a:xfrm>
            <a:off x="7548300" y="2676600"/>
            <a:ext cx="4611420" cy="39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 dirty="0">
                <a:solidFill>
                  <a:srgbClr val="000000"/>
                </a:solidFill>
                <a:latin typeface="Calibri"/>
              </a:rPr>
              <a:t>equipo de sonido y/o mini componente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277" name="CustomShape 11"/>
          <p:cNvSpPr/>
          <p:nvPr/>
        </p:nvSpPr>
        <p:spPr>
          <a:xfrm>
            <a:off x="8493120" y="3307680"/>
            <a:ext cx="2741400" cy="39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48% tiene lavadora 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78" name="CustomShape 12"/>
          <p:cNvSpPr/>
          <p:nvPr/>
        </p:nvSpPr>
        <p:spPr>
          <a:xfrm>
            <a:off x="7930610" y="4019220"/>
            <a:ext cx="3866060" cy="39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 dirty="0">
                <a:solidFill>
                  <a:srgbClr val="000000"/>
                </a:solidFill>
                <a:latin typeface="Calibri"/>
              </a:rPr>
              <a:t>1 televisor a color en cada hogar 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279" name="CustomShape 13"/>
          <p:cNvSpPr/>
          <p:nvPr/>
        </p:nvSpPr>
        <p:spPr>
          <a:xfrm>
            <a:off x="4636800" y="4154040"/>
            <a:ext cx="2473200" cy="395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 dirty="0">
                <a:solidFill>
                  <a:srgbClr val="000000"/>
                </a:solidFill>
                <a:latin typeface="Calibri"/>
              </a:rPr>
              <a:t>ladrillo o cemento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280" name="CustomShape 14"/>
          <p:cNvSpPr/>
          <p:nvPr/>
        </p:nvSpPr>
        <p:spPr>
          <a:xfrm>
            <a:off x="3747240" y="4865760"/>
            <a:ext cx="4018320" cy="395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espacio físico no es muy grande 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81" name="CustomShape 15"/>
          <p:cNvSpPr/>
          <p:nvPr/>
        </p:nvSpPr>
        <p:spPr>
          <a:xfrm>
            <a:off x="4092840" y="5501160"/>
            <a:ext cx="3672720" cy="395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 dirty="0">
                <a:solidFill>
                  <a:srgbClr val="000000"/>
                </a:solidFill>
                <a:latin typeface="Calibri"/>
              </a:rPr>
              <a:t>piso es de tierra o cemento</a:t>
            </a:r>
            <a:endParaRPr lang="es-EC" sz="2000" b="0" strike="noStrike" spc="-1" dirty="0">
              <a:latin typeface="Arial"/>
            </a:endParaRPr>
          </a:p>
        </p:txBody>
      </p:sp>
      <p:sp>
        <p:nvSpPr>
          <p:cNvPr id="282" name="CustomShape 16"/>
          <p:cNvSpPr/>
          <p:nvPr/>
        </p:nvSpPr>
        <p:spPr>
          <a:xfrm>
            <a:off x="4878360" y="6231600"/>
            <a:ext cx="2041920" cy="395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>
                <a:solidFill>
                  <a:srgbClr val="000000"/>
                </a:solidFill>
                <a:latin typeface="Calibri"/>
              </a:rPr>
              <a:t>3 habitaciones</a:t>
            </a:r>
            <a:endParaRPr lang="es-EC" sz="2000" b="0" strike="noStrike" spc="-1">
              <a:latin typeface="Arial"/>
            </a:endParaRPr>
          </a:p>
        </p:txBody>
      </p:sp>
      <p:sp>
        <p:nvSpPr>
          <p:cNvPr id="283" name="CustomShape 17"/>
          <p:cNvSpPr/>
          <p:nvPr/>
        </p:nvSpPr>
        <p:spPr>
          <a:xfrm>
            <a:off x="8102520" y="1993680"/>
            <a:ext cx="3719880" cy="395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000" b="0" strike="noStrike" spc="-1" dirty="0">
                <a:solidFill>
                  <a:srgbClr val="000000"/>
                </a:solidFill>
                <a:latin typeface="Calibri"/>
              </a:rPr>
              <a:t>84% refrigeradora y cocina </a:t>
            </a:r>
            <a:endParaRPr lang="es-EC" sz="20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1625</TotalTime>
  <Words>1425</Words>
  <Application>Microsoft Office PowerPoint</Application>
  <PresentationFormat>Panorámica</PresentationFormat>
  <Paragraphs>242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UMB2</cp:lastModifiedBy>
  <cp:revision>254</cp:revision>
  <dcterms:created xsi:type="dcterms:W3CDTF">2019-04-21T03:27:01Z</dcterms:created>
  <dcterms:modified xsi:type="dcterms:W3CDTF">2019-06-26T00:35:13Z</dcterms:modified>
  <dc:language>es-EC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