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87"/>
  </p:notesMasterIdLst>
  <p:sldIdLst>
    <p:sldId id="402" r:id="rId2"/>
    <p:sldId id="284" r:id="rId3"/>
    <p:sldId id="259" r:id="rId4"/>
    <p:sldId id="261" r:id="rId5"/>
    <p:sldId id="288" r:id="rId6"/>
    <p:sldId id="285" r:id="rId7"/>
    <p:sldId id="401" r:id="rId8"/>
    <p:sldId id="290" r:id="rId9"/>
    <p:sldId id="320" r:id="rId10"/>
    <p:sldId id="321" r:id="rId11"/>
    <p:sldId id="350" r:id="rId12"/>
    <p:sldId id="324" r:id="rId13"/>
    <p:sldId id="323" r:id="rId14"/>
    <p:sldId id="351" r:id="rId15"/>
    <p:sldId id="352" r:id="rId16"/>
    <p:sldId id="353" r:id="rId17"/>
    <p:sldId id="326" r:id="rId18"/>
    <p:sldId id="327" r:id="rId19"/>
    <p:sldId id="368" r:id="rId20"/>
    <p:sldId id="354" r:id="rId21"/>
    <p:sldId id="328" r:id="rId22"/>
    <p:sldId id="357" r:id="rId23"/>
    <p:sldId id="356" r:id="rId24"/>
    <p:sldId id="329" r:id="rId25"/>
    <p:sldId id="355" r:id="rId26"/>
    <p:sldId id="330" r:id="rId27"/>
    <p:sldId id="331" r:id="rId28"/>
    <p:sldId id="291" r:id="rId29"/>
    <p:sldId id="332" r:id="rId30"/>
    <p:sldId id="333" r:id="rId31"/>
    <p:sldId id="335" r:id="rId32"/>
    <p:sldId id="336" r:id="rId33"/>
    <p:sldId id="334" r:id="rId34"/>
    <p:sldId id="358" r:id="rId35"/>
    <p:sldId id="359" r:id="rId36"/>
    <p:sldId id="337" r:id="rId37"/>
    <p:sldId id="338" r:id="rId38"/>
    <p:sldId id="339" r:id="rId39"/>
    <p:sldId id="344" r:id="rId40"/>
    <p:sldId id="340" r:id="rId41"/>
    <p:sldId id="348" r:id="rId42"/>
    <p:sldId id="341" r:id="rId43"/>
    <p:sldId id="342" r:id="rId44"/>
    <p:sldId id="343" r:id="rId45"/>
    <p:sldId id="360" r:id="rId46"/>
    <p:sldId id="361" r:id="rId47"/>
    <p:sldId id="345" r:id="rId48"/>
    <p:sldId id="346" r:id="rId49"/>
    <p:sldId id="347" r:id="rId50"/>
    <p:sldId id="364" r:id="rId51"/>
    <p:sldId id="363" r:id="rId52"/>
    <p:sldId id="362" r:id="rId53"/>
    <p:sldId id="365" r:id="rId54"/>
    <p:sldId id="317" r:id="rId55"/>
    <p:sldId id="366" r:id="rId56"/>
    <p:sldId id="370" r:id="rId57"/>
    <p:sldId id="372" r:id="rId58"/>
    <p:sldId id="371" r:id="rId59"/>
    <p:sldId id="373" r:id="rId60"/>
    <p:sldId id="375" r:id="rId61"/>
    <p:sldId id="376" r:id="rId62"/>
    <p:sldId id="378" r:id="rId63"/>
    <p:sldId id="377" r:id="rId64"/>
    <p:sldId id="379" r:id="rId65"/>
    <p:sldId id="380" r:id="rId66"/>
    <p:sldId id="381" r:id="rId67"/>
    <p:sldId id="382" r:id="rId68"/>
    <p:sldId id="369" r:id="rId69"/>
    <p:sldId id="383" r:id="rId70"/>
    <p:sldId id="384" r:id="rId71"/>
    <p:sldId id="385" r:id="rId72"/>
    <p:sldId id="386" r:id="rId73"/>
    <p:sldId id="387" r:id="rId74"/>
    <p:sldId id="388" r:id="rId75"/>
    <p:sldId id="389" r:id="rId76"/>
    <p:sldId id="390" r:id="rId77"/>
    <p:sldId id="393" r:id="rId78"/>
    <p:sldId id="391" r:id="rId79"/>
    <p:sldId id="392" r:id="rId80"/>
    <p:sldId id="394" r:id="rId81"/>
    <p:sldId id="396" r:id="rId82"/>
    <p:sldId id="397" r:id="rId83"/>
    <p:sldId id="400" r:id="rId84"/>
    <p:sldId id="398" r:id="rId85"/>
    <p:sldId id="399" r:id="rId86"/>
  </p:sldIdLst>
  <p:sldSz cx="9144000" cy="5143500" type="screen16x9"/>
  <p:notesSz cx="6858000" cy="9144000"/>
  <p:embeddedFontLst>
    <p:embeddedFont>
      <p:font typeface="Roboto Condensed" panose="020B0604020202020204" charset="0"/>
      <p:regular r:id="rId88"/>
      <p:bold r:id="rId89"/>
      <p:italic r:id="rId90"/>
      <p:boldItalic r:id="rId91"/>
    </p:embeddedFont>
    <p:embeddedFont>
      <p:font typeface="Roboto Condensed Light" panose="020B0604020202020204" charset="0"/>
      <p:regular r:id="rId92"/>
      <p:bold r:id="rId93"/>
      <p:italic r:id="rId94"/>
      <p:boldItalic r:id="rId95"/>
    </p:embeddedFont>
    <p:embeddedFont>
      <p:font typeface="Cambria Math" panose="02040503050406030204" pitchFamily="18" charset="0"/>
      <p:regular r:id="rId96"/>
    </p:embeddedFont>
    <p:embeddedFont>
      <p:font typeface="Arvo" panose="020B0604020202020204" charset="0"/>
      <p:regular r:id="rId97"/>
      <p:bold r:id="rId98"/>
      <p:italic r:id="rId99"/>
      <p:boldItalic r:id="rId1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FF02"/>
    <a:srgbClr val="00FF00"/>
    <a:srgbClr val="263248"/>
    <a:srgbClr val="009900"/>
    <a:srgbClr val="FF9800"/>
    <a:srgbClr val="FFFFFF"/>
    <a:srgbClr val="55A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C9CEF2-7B34-46DE-9548-F3A900CEB60B}">
  <a:tblStyle styleId="{CCC9CEF2-7B34-46DE-9548-F3A900CEB60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font" Target="fonts/font3.fntdata"/><Relationship Id="rId95" Type="http://schemas.openxmlformats.org/officeDocument/2006/relationships/font" Target="fonts/font8.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7.fntdata"/><Relationship Id="rId99" Type="http://schemas.openxmlformats.org/officeDocument/2006/relationships/font" Target="fonts/font12.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0.fntdata"/><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B58A2-9A52-4F30-9FD1-B0A4210A223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S"/>
        </a:p>
      </dgm:t>
    </dgm:pt>
    <dgm:pt modelId="{38084679-F608-4AB3-9819-59748AD11E21}">
      <dgm:prSet phldrT="[Texto]" custT="1"/>
      <dgm:spPr/>
      <dgm:t>
        <a:bodyPr/>
        <a:lstStyle/>
        <a:p>
          <a:r>
            <a:rPr lang="es-ES" sz="1800" dirty="0" smtClean="0"/>
            <a:t>Elegir el tipo de Controlador difuso y su lógica de decisión.</a:t>
          </a:r>
          <a:endParaRPr lang="es-ES" sz="1800" dirty="0"/>
        </a:p>
      </dgm:t>
    </dgm:pt>
    <dgm:pt modelId="{F505EF85-AF71-4BBE-B7F4-FEC53FBF4687}" type="parTrans" cxnId="{F8343E52-761B-4464-8EFC-D04F39EE5281}">
      <dgm:prSet/>
      <dgm:spPr/>
      <dgm:t>
        <a:bodyPr/>
        <a:lstStyle/>
        <a:p>
          <a:endParaRPr lang="es-ES"/>
        </a:p>
      </dgm:t>
    </dgm:pt>
    <dgm:pt modelId="{D18771B1-FFCF-4902-952C-22E198EFD38A}" type="sibTrans" cxnId="{F8343E52-761B-4464-8EFC-D04F39EE5281}">
      <dgm:prSet/>
      <dgm:spPr/>
      <dgm:t>
        <a:bodyPr/>
        <a:lstStyle/>
        <a:p>
          <a:endParaRPr lang="es-ES"/>
        </a:p>
      </dgm:t>
    </dgm:pt>
    <dgm:pt modelId="{F00D4D8D-A024-46C6-A2C4-C01D77078FC6}">
      <dgm:prSet phldrT="[Texto]" custT="1"/>
      <dgm:spPr/>
      <dgm:t>
        <a:bodyPr/>
        <a:lstStyle/>
        <a:p>
          <a:pPr algn="just"/>
          <a:r>
            <a:rPr lang="es-ES" sz="1700" dirty="0" smtClean="0"/>
            <a:t>Seleccionar las variables de entradas y salida, así como la cantidad necesarias de estas con referencia al tipo de Controlador seleccionado.</a:t>
          </a:r>
          <a:endParaRPr lang="es-ES" sz="1700" dirty="0"/>
        </a:p>
      </dgm:t>
    </dgm:pt>
    <dgm:pt modelId="{BFA34685-9C0A-4574-8601-E832B4BE59AA}" type="parTrans" cxnId="{232E30DA-08C2-4F3F-BF73-29E35AA579EB}">
      <dgm:prSet/>
      <dgm:spPr/>
      <dgm:t>
        <a:bodyPr/>
        <a:lstStyle/>
        <a:p>
          <a:endParaRPr lang="es-ES"/>
        </a:p>
      </dgm:t>
    </dgm:pt>
    <dgm:pt modelId="{393BD1AD-ADAF-404D-ABEC-724300A35C03}" type="sibTrans" cxnId="{232E30DA-08C2-4F3F-BF73-29E35AA579EB}">
      <dgm:prSet/>
      <dgm:spPr/>
      <dgm:t>
        <a:bodyPr/>
        <a:lstStyle/>
        <a:p>
          <a:endParaRPr lang="es-ES"/>
        </a:p>
      </dgm:t>
    </dgm:pt>
    <dgm:pt modelId="{BD914D04-D5E2-49BB-8E0E-E99BD9DCD80F}">
      <dgm:prSet phldrT="[Texto]" custT="1"/>
      <dgm:spPr/>
      <dgm:t>
        <a:bodyPr/>
        <a:lstStyle/>
        <a:p>
          <a:r>
            <a:rPr lang="es-ES" sz="1700" dirty="0" smtClean="0"/>
            <a:t>Delimitar los universos de discursos y con ello crear las variables lingüísticas y su semántica asociada para cada variable.</a:t>
          </a:r>
          <a:endParaRPr lang="es-ES" sz="1700" dirty="0"/>
        </a:p>
      </dgm:t>
    </dgm:pt>
    <dgm:pt modelId="{56169122-65CE-4A37-8DCA-2F5324E1C726}" type="parTrans" cxnId="{080C4EB4-426A-4496-919F-1EC79E7D15EE}">
      <dgm:prSet/>
      <dgm:spPr/>
      <dgm:t>
        <a:bodyPr/>
        <a:lstStyle/>
        <a:p>
          <a:endParaRPr lang="es-ES"/>
        </a:p>
      </dgm:t>
    </dgm:pt>
    <dgm:pt modelId="{CD6747ED-EC61-4DA6-AFD1-C376E3CA5B14}" type="sibTrans" cxnId="{080C4EB4-426A-4496-919F-1EC79E7D15EE}">
      <dgm:prSet/>
      <dgm:spPr/>
      <dgm:t>
        <a:bodyPr/>
        <a:lstStyle/>
        <a:p>
          <a:endParaRPr lang="es-ES"/>
        </a:p>
      </dgm:t>
    </dgm:pt>
    <dgm:pt modelId="{A22E65D2-B11A-401C-9B8F-6E5260B9E6D0}" type="pres">
      <dgm:prSet presAssocID="{7A7B58A2-9A52-4F30-9FD1-B0A4210A2233}" presName="linear" presStyleCnt="0">
        <dgm:presLayoutVars>
          <dgm:dir/>
          <dgm:animLvl val="lvl"/>
          <dgm:resizeHandles val="exact"/>
        </dgm:presLayoutVars>
      </dgm:prSet>
      <dgm:spPr/>
      <dgm:t>
        <a:bodyPr/>
        <a:lstStyle/>
        <a:p>
          <a:endParaRPr lang="es-ES"/>
        </a:p>
      </dgm:t>
    </dgm:pt>
    <dgm:pt modelId="{8ED45133-A9BF-4C56-9236-115F8C411028}" type="pres">
      <dgm:prSet presAssocID="{38084679-F608-4AB3-9819-59748AD11E21}" presName="parentLin" presStyleCnt="0"/>
      <dgm:spPr/>
    </dgm:pt>
    <dgm:pt modelId="{44A7761E-E0F3-4BC3-A0FB-69A8ACBD14E9}" type="pres">
      <dgm:prSet presAssocID="{38084679-F608-4AB3-9819-59748AD11E21}" presName="parentLeftMargin" presStyleLbl="node1" presStyleIdx="0" presStyleCnt="3"/>
      <dgm:spPr/>
      <dgm:t>
        <a:bodyPr/>
        <a:lstStyle/>
        <a:p>
          <a:endParaRPr lang="es-ES"/>
        </a:p>
      </dgm:t>
    </dgm:pt>
    <dgm:pt modelId="{D224A51D-A0FD-47EB-8E3C-153BD47B4CA7}" type="pres">
      <dgm:prSet presAssocID="{38084679-F608-4AB3-9819-59748AD11E21}" presName="parentText" presStyleLbl="node1" presStyleIdx="0" presStyleCnt="3" custScaleX="114161" custScaleY="143736" custLinFactNeighborX="-63839" custLinFactNeighborY="18705">
        <dgm:presLayoutVars>
          <dgm:chMax val="0"/>
          <dgm:bulletEnabled val="1"/>
        </dgm:presLayoutVars>
      </dgm:prSet>
      <dgm:spPr/>
      <dgm:t>
        <a:bodyPr/>
        <a:lstStyle/>
        <a:p>
          <a:endParaRPr lang="es-ES"/>
        </a:p>
      </dgm:t>
    </dgm:pt>
    <dgm:pt modelId="{E224B2FD-A9B1-47D7-896E-1658E68847DE}" type="pres">
      <dgm:prSet presAssocID="{38084679-F608-4AB3-9819-59748AD11E21}" presName="negativeSpace" presStyleCnt="0"/>
      <dgm:spPr/>
    </dgm:pt>
    <dgm:pt modelId="{C10F9925-A8BD-42AB-B900-12FFE7DD4576}" type="pres">
      <dgm:prSet presAssocID="{38084679-F608-4AB3-9819-59748AD11E21}" presName="childText" presStyleLbl="conFgAcc1" presStyleIdx="0" presStyleCnt="3">
        <dgm:presLayoutVars>
          <dgm:bulletEnabled val="1"/>
        </dgm:presLayoutVars>
      </dgm:prSet>
      <dgm:spPr/>
    </dgm:pt>
    <dgm:pt modelId="{7147934D-EBEF-430D-9186-6E3F279B9415}" type="pres">
      <dgm:prSet presAssocID="{D18771B1-FFCF-4902-952C-22E198EFD38A}" presName="spaceBetweenRectangles" presStyleCnt="0"/>
      <dgm:spPr/>
    </dgm:pt>
    <dgm:pt modelId="{A180FEB8-9BA0-4CC6-B82F-7CB16D1311FC}" type="pres">
      <dgm:prSet presAssocID="{F00D4D8D-A024-46C6-A2C4-C01D77078FC6}" presName="parentLin" presStyleCnt="0"/>
      <dgm:spPr/>
    </dgm:pt>
    <dgm:pt modelId="{0193E3E9-2403-499D-8E65-2310C053609D}" type="pres">
      <dgm:prSet presAssocID="{F00D4D8D-A024-46C6-A2C4-C01D77078FC6}" presName="parentLeftMargin" presStyleLbl="node1" presStyleIdx="0" presStyleCnt="3"/>
      <dgm:spPr/>
      <dgm:t>
        <a:bodyPr/>
        <a:lstStyle/>
        <a:p>
          <a:endParaRPr lang="es-ES"/>
        </a:p>
      </dgm:t>
    </dgm:pt>
    <dgm:pt modelId="{E7056D39-48AD-498C-951D-047669137EE9}" type="pres">
      <dgm:prSet presAssocID="{F00D4D8D-A024-46C6-A2C4-C01D77078FC6}" presName="parentText" presStyleLbl="node1" presStyleIdx="1" presStyleCnt="3" custScaleX="136983" custScaleY="160708" custLinFactNeighborX="-64469">
        <dgm:presLayoutVars>
          <dgm:chMax val="0"/>
          <dgm:bulletEnabled val="1"/>
        </dgm:presLayoutVars>
      </dgm:prSet>
      <dgm:spPr/>
      <dgm:t>
        <a:bodyPr/>
        <a:lstStyle/>
        <a:p>
          <a:endParaRPr lang="es-ES"/>
        </a:p>
      </dgm:t>
    </dgm:pt>
    <dgm:pt modelId="{C5990F00-E5D0-464A-8C29-3BA54D269308}" type="pres">
      <dgm:prSet presAssocID="{F00D4D8D-A024-46C6-A2C4-C01D77078FC6}" presName="negativeSpace" presStyleCnt="0"/>
      <dgm:spPr/>
    </dgm:pt>
    <dgm:pt modelId="{2F6F574C-FE36-4F94-8CFB-9773E5CFA4B1}" type="pres">
      <dgm:prSet presAssocID="{F00D4D8D-A024-46C6-A2C4-C01D77078FC6}" presName="childText" presStyleLbl="conFgAcc1" presStyleIdx="1" presStyleCnt="3">
        <dgm:presLayoutVars>
          <dgm:bulletEnabled val="1"/>
        </dgm:presLayoutVars>
      </dgm:prSet>
      <dgm:spPr/>
    </dgm:pt>
    <dgm:pt modelId="{3FD78420-4A1E-4E4D-AFE3-8177A3B260D9}" type="pres">
      <dgm:prSet presAssocID="{393BD1AD-ADAF-404D-ABEC-724300A35C03}" presName="spaceBetweenRectangles" presStyleCnt="0"/>
      <dgm:spPr/>
    </dgm:pt>
    <dgm:pt modelId="{167216C4-F9A7-4DB4-B983-201055013C91}" type="pres">
      <dgm:prSet presAssocID="{BD914D04-D5E2-49BB-8E0E-E99BD9DCD80F}" presName="parentLin" presStyleCnt="0"/>
      <dgm:spPr/>
    </dgm:pt>
    <dgm:pt modelId="{F6D01138-4B40-4BB6-ADAB-1A96ABF87701}" type="pres">
      <dgm:prSet presAssocID="{BD914D04-D5E2-49BB-8E0E-E99BD9DCD80F}" presName="parentLeftMargin" presStyleLbl="node1" presStyleIdx="1" presStyleCnt="3"/>
      <dgm:spPr/>
      <dgm:t>
        <a:bodyPr/>
        <a:lstStyle/>
        <a:p>
          <a:endParaRPr lang="es-ES"/>
        </a:p>
      </dgm:t>
    </dgm:pt>
    <dgm:pt modelId="{C6F10CE6-E5C2-4F0B-A425-7C45FB632111}" type="pres">
      <dgm:prSet presAssocID="{BD914D04-D5E2-49BB-8E0E-E99BD9DCD80F}" presName="parentText" presStyleLbl="node1" presStyleIdx="2" presStyleCnt="3" custScaleX="113247" custScaleY="130187" custLinFactNeighborX="-47423" custLinFactNeighborY="2245">
        <dgm:presLayoutVars>
          <dgm:chMax val="0"/>
          <dgm:bulletEnabled val="1"/>
        </dgm:presLayoutVars>
      </dgm:prSet>
      <dgm:spPr/>
      <dgm:t>
        <a:bodyPr/>
        <a:lstStyle/>
        <a:p>
          <a:endParaRPr lang="es-ES"/>
        </a:p>
      </dgm:t>
    </dgm:pt>
    <dgm:pt modelId="{797C5046-4B9F-4107-803C-C10C5ED54118}" type="pres">
      <dgm:prSet presAssocID="{BD914D04-D5E2-49BB-8E0E-E99BD9DCD80F}" presName="negativeSpace" presStyleCnt="0"/>
      <dgm:spPr/>
    </dgm:pt>
    <dgm:pt modelId="{F3387856-67BF-40B3-BA62-2BB61D79E248}" type="pres">
      <dgm:prSet presAssocID="{BD914D04-D5E2-49BB-8E0E-E99BD9DCD80F}" presName="childText" presStyleLbl="conFgAcc1" presStyleIdx="2" presStyleCnt="3">
        <dgm:presLayoutVars>
          <dgm:bulletEnabled val="1"/>
        </dgm:presLayoutVars>
      </dgm:prSet>
      <dgm:spPr/>
    </dgm:pt>
  </dgm:ptLst>
  <dgm:cxnLst>
    <dgm:cxn modelId="{3539E58C-B413-4365-8431-6967FABA51DC}" type="presOf" srcId="{BD914D04-D5E2-49BB-8E0E-E99BD9DCD80F}" destId="{C6F10CE6-E5C2-4F0B-A425-7C45FB632111}" srcOrd="1" destOrd="0" presId="urn:microsoft.com/office/officeart/2005/8/layout/list1"/>
    <dgm:cxn modelId="{080C4EB4-426A-4496-919F-1EC79E7D15EE}" srcId="{7A7B58A2-9A52-4F30-9FD1-B0A4210A2233}" destId="{BD914D04-D5E2-49BB-8E0E-E99BD9DCD80F}" srcOrd="2" destOrd="0" parTransId="{56169122-65CE-4A37-8DCA-2F5324E1C726}" sibTransId="{CD6747ED-EC61-4DA6-AFD1-C376E3CA5B14}"/>
    <dgm:cxn modelId="{FF3691EB-113F-4848-BFBB-5F2DEB8AF5ED}" type="presOf" srcId="{38084679-F608-4AB3-9819-59748AD11E21}" destId="{D224A51D-A0FD-47EB-8E3C-153BD47B4CA7}" srcOrd="1" destOrd="0" presId="urn:microsoft.com/office/officeart/2005/8/layout/list1"/>
    <dgm:cxn modelId="{3088D13D-C254-468B-BF59-AFC49BAE7418}" type="presOf" srcId="{BD914D04-D5E2-49BB-8E0E-E99BD9DCD80F}" destId="{F6D01138-4B40-4BB6-ADAB-1A96ABF87701}" srcOrd="0" destOrd="0" presId="urn:microsoft.com/office/officeart/2005/8/layout/list1"/>
    <dgm:cxn modelId="{232E30DA-08C2-4F3F-BF73-29E35AA579EB}" srcId="{7A7B58A2-9A52-4F30-9FD1-B0A4210A2233}" destId="{F00D4D8D-A024-46C6-A2C4-C01D77078FC6}" srcOrd="1" destOrd="0" parTransId="{BFA34685-9C0A-4574-8601-E832B4BE59AA}" sibTransId="{393BD1AD-ADAF-404D-ABEC-724300A35C03}"/>
    <dgm:cxn modelId="{13E4CA66-EAD2-45DC-828A-8F4BB470A0AC}" type="presOf" srcId="{38084679-F608-4AB3-9819-59748AD11E21}" destId="{44A7761E-E0F3-4BC3-A0FB-69A8ACBD14E9}" srcOrd="0" destOrd="0" presId="urn:microsoft.com/office/officeart/2005/8/layout/list1"/>
    <dgm:cxn modelId="{F8343E52-761B-4464-8EFC-D04F39EE5281}" srcId="{7A7B58A2-9A52-4F30-9FD1-B0A4210A2233}" destId="{38084679-F608-4AB3-9819-59748AD11E21}" srcOrd="0" destOrd="0" parTransId="{F505EF85-AF71-4BBE-B7F4-FEC53FBF4687}" sibTransId="{D18771B1-FFCF-4902-952C-22E198EFD38A}"/>
    <dgm:cxn modelId="{EF5ACC66-E11E-41BE-81F8-837C45E0AF63}" type="presOf" srcId="{F00D4D8D-A024-46C6-A2C4-C01D77078FC6}" destId="{0193E3E9-2403-499D-8E65-2310C053609D}" srcOrd="0" destOrd="0" presId="urn:microsoft.com/office/officeart/2005/8/layout/list1"/>
    <dgm:cxn modelId="{501440D3-C63E-44E2-8E4B-52585DF46160}" type="presOf" srcId="{7A7B58A2-9A52-4F30-9FD1-B0A4210A2233}" destId="{A22E65D2-B11A-401C-9B8F-6E5260B9E6D0}" srcOrd="0" destOrd="0" presId="urn:microsoft.com/office/officeart/2005/8/layout/list1"/>
    <dgm:cxn modelId="{73992D88-CF62-44DF-B7C3-D6AE41549607}" type="presOf" srcId="{F00D4D8D-A024-46C6-A2C4-C01D77078FC6}" destId="{E7056D39-48AD-498C-951D-047669137EE9}" srcOrd="1" destOrd="0" presId="urn:microsoft.com/office/officeart/2005/8/layout/list1"/>
    <dgm:cxn modelId="{3C5763F0-3214-45A7-A1C0-7D56D3AC76C5}" type="presParOf" srcId="{A22E65D2-B11A-401C-9B8F-6E5260B9E6D0}" destId="{8ED45133-A9BF-4C56-9236-115F8C411028}" srcOrd="0" destOrd="0" presId="urn:microsoft.com/office/officeart/2005/8/layout/list1"/>
    <dgm:cxn modelId="{BBCA91B5-8D9C-4BAC-AF8D-D766F3274413}" type="presParOf" srcId="{8ED45133-A9BF-4C56-9236-115F8C411028}" destId="{44A7761E-E0F3-4BC3-A0FB-69A8ACBD14E9}" srcOrd="0" destOrd="0" presId="urn:microsoft.com/office/officeart/2005/8/layout/list1"/>
    <dgm:cxn modelId="{CDC12B53-2E17-4F6A-B1E5-EAFC8661E3A4}" type="presParOf" srcId="{8ED45133-A9BF-4C56-9236-115F8C411028}" destId="{D224A51D-A0FD-47EB-8E3C-153BD47B4CA7}" srcOrd="1" destOrd="0" presId="urn:microsoft.com/office/officeart/2005/8/layout/list1"/>
    <dgm:cxn modelId="{14491E49-C89A-4CC1-A37E-27511B308DCD}" type="presParOf" srcId="{A22E65D2-B11A-401C-9B8F-6E5260B9E6D0}" destId="{E224B2FD-A9B1-47D7-896E-1658E68847DE}" srcOrd="1" destOrd="0" presId="urn:microsoft.com/office/officeart/2005/8/layout/list1"/>
    <dgm:cxn modelId="{4D42A39F-BA70-4697-8B31-8FC3EDF23B49}" type="presParOf" srcId="{A22E65D2-B11A-401C-9B8F-6E5260B9E6D0}" destId="{C10F9925-A8BD-42AB-B900-12FFE7DD4576}" srcOrd="2" destOrd="0" presId="urn:microsoft.com/office/officeart/2005/8/layout/list1"/>
    <dgm:cxn modelId="{5A373BE8-314A-48E1-905B-3D185EC24FED}" type="presParOf" srcId="{A22E65D2-B11A-401C-9B8F-6E5260B9E6D0}" destId="{7147934D-EBEF-430D-9186-6E3F279B9415}" srcOrd="3" destOrd="0" presId="urn:microsoft.com/office/officeart/2005/8/layout/list1"/>
    <dgm:cxn modelId="{C59E7CF2-F15F-4A62-B2F4-9FE7403C4602}" type="presParOf" srcId="{A22E65D2-B11A-401C-9B8F-6E5260B9E6D0}" destId="{A180FEB8-9BA0-4CC6-B82F-7CB16D1311FC}" srcOrd="4" destOrd="0" presId="urn:microsoft.com/office/officeart/2005/8/layout/list1"/>
    <dgm:cxn modelId="{FA788437-2149-4902-BAFC-2A28570C227D}" type="presParOf" srcId="{A180FEB8-9BA0-4CC6-B82F-7CB16D1311FC}" destId="{0193E3E9-2403-499D-8E65-2310C053609D}" srcOrd="0" destOrd="0" presId="urn:microsoft.com/office/officeart/2005/8/layout/list1"/>
    <dgm:cxn modelId="{271206F9-5D5D-4C64-A3A3-1C42ED09774B}" type="presParOf" srcId="{A180FEB8-9BA0-4CC6-B82F-7CB16D1311FC}" destId="{E7056D39-48AD-498C-951D-047669137EE9}" srcOrd="1" destOrd="0" presId="urn:microsoft.com/office/officeart/2005/8/layout/list1"/>
    <dgm:cxn modelId="{D7C7AE35-67FF-4297-B211-8BFD895DF585}" type="presParOf" srcId="{A22E65D2-B11A-401C-9B8F-6E5260B9E6D0}" destId="{C5990F00-E5D0-464A-8C29-3BA54D269308}" srcOrd="5" destOrd="0" presId="urn:microsoft.com/office/officeart/2005/8/layout/list1"/>
    <dgm:cxn modelId="{76BDE5A6-B9AA-4619-97D2-717C44F0FFA1}" type="presParOf" srcId="{A22E65D2-B11A-401C-9B8F-6E5260B9E6D0}" destId="{2F6F574C-FE36-4F94-8CFB-9773E5CFA4B1}" srcOrd="6" destOrd="0" presId="urn:microsoft.com/office/officeart/2005/8/layout/list1"/>
    <dgm:cxn modelId="{3821743C-EDE3-4BE3-9B0F-602FC34B9C00}" type="presParOf" srcId="{A22E65D2-B11A-401C-9B8F-6E5260B9E6D0}" destId="{3FD78420-4A1E-4E4D-AFE3-8177A3B260D9}" srcOrd="7" destOrd="0" presId="urn:microsoft.com/office/officeart/2005/8/layout/list1"/>
    <dgm:cxn modelId="{4E4BF7B6-5076-44C3-93D7-63B210A51732}" type="presParOf" srcId="{A22E65D2-B11A-401C-9B8F-6E5260B9E6D0}" destId="{167216C4-F9A7-4DB4-B983-201055013C91}" srcOrd="8" destOrd="0" presId="urn:microsoft.com/office/officeart/2005/8/layout/list1"/>
    <dgm:cxn modelId="{CF6BC8AA-25B6-4472-A3FE-4E3BBD3F8419}" type="presParOf" srcId="{167216C4-F9A7-4DB4-B983-201055013C91}" destId="{F6D01138-4B40-4BB6-ADAB-1A96ABF87701}" srcOrd="0" destOrd="0" presId="urn:microsoft.com/office/officeart/2005/8/layout/list1"/>
    <dgm:cxn modelId="{40B56CB4-60D9-4798-9B15-65D3C3621B16}" type="presParOf" srcId="{167216C4-F9A7-4DB4-B983-201055013C91}" destId="{C6F10CE6-E5C2-4F0B-A425-7C45FB632111}" srcOrd="1" destOrd="0" presId="urn:microsoft.com/office/officeart/2005/8/layout/list1"/>
    <dgm:cxn modelId="{37086A53-193E-4EB3-AF9D-6564E9541B5D}" type="presParOf" srcId="{A22E65D2-B11A-401C-9B8F-6E5260B9E6D0}" destId="{797C5046-4B9F-4107-803C-C10C5ED54118}" srcOrd="9" destOrd="0" presId="urn:microsoft.com/office/officeart/2005/8/layout/list1"/>
    <dgm:cxn modelId="{27CB13BE-8311-4DCE-934A-312CAF4A5130}" type="presParOf" srcId="{A22E65D2-B11A-401C-9B8F-6E5260B9E6D0}" destId="{F3387856-67BF-40B3-BA62-2BB61D79E24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7B58A2-9A52-4F30-9FD1-B0A4210A223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38084679-F608-4AB3-9819-59748AD11E21}">
      <dgm:prSet phldrT="[Texto]" custT="1"/>
      <dgm:spPr/>
      <dgm:t>
        <a:bodyPr/>
        <a:lstStyle/>
        <a:p>
          <a:r>
            <a:rPr lang="es-ES" sz="1800" dirty="0" smtClean="0"/>
            <a:t>Para el proceso de la fusificación elegir la cantidad y el tipo de funciones de membresía para las variables de entras y de salida.</a:t>
          </a:r>
          <a:endParaRPr lang="es-ES" sz="1800" dirty="0"/>
        </a:p>
      </dgm:t>
    </dgm:pt>
    <dgm:pt modelId="{F505EF85-AF71-4BBE-B7F4-FEC53FBF4687}" type="parTrans" cxnId="{F8343E52-761B-4464-8EFC-D04F39EE5281}">
      <dgm:prSet/>
      <dgm:spPr/>
      <dgm:t>
        <a:bodyPr/>
        <a:lstStyle/>
        <a:p>
          <a:endParaRPr lang="es-ES"/>
        </a:p>
      </dgm:t>
    </dgm:pt>
    <dgm:pt modelId="{D18771B1-FFCF-4902-952C-22E198EFD38A}" type="sibTrans" cxnId="{F8343E52-761B-4464-8EFC-D04F39EE5281}">
      <dgm:prSet/>
      <dgm:spPr/>
      <dgm:t>
        <a:bodyPr/>
        <a:lstStyle/>
        <a:p>
          <a:endParaRPr lang="es-ES"/>
        </a:p>
      </dgm:t>
    </dgm:pt>
    <dgm:pt modelId="{F00D4D8D-A024-46C6-A2C4-C01D77078FC6}">
      <dgm:prSet phldrT="[Texto]" custT="1"/>
      <dgm:spPr/>
      <dgm:t>
        <a:bodyPr/>
        <a:lstStyle/>
        <a:p>
          <a:pPr algn="just"/>
          <a:r>
            <a:rPr lang="es-ES" sz="1700" dirty="0" smtClean="0"/>
            <a:t>Crear la base de reglas para determinar el comportamiento de las variables de salida.</a:t>
          </a:r>
          <a:endParaRPr lang="es-ES" sz="1700" dirty="0"/>
        </a:p>
      </dgm:t>
    </dgm:pt>
    <dgm:pt modelId="{BFA34685-9C0A-4574-8601-E832B4BE59AA}" type="parTrans" cxnId="{232E30DA-08C2-4F3F-BF73-29E35AA579EB}">
      <dgm:prSet/>
      <dgm:spPr/>
      <dgm:t>
        <a:bodyPr/>
        <a:lstStyle/>
        <a:p>
          <a:endParaRPr lang="es-ES"/>
        </a:p>
      </dgm:t>
    </dgm:pt>
    <dgm:pt modelId="{393BD1AD-ADAF-404D-ABEC-724300A35C03}" type="sibTrans" cxnId="{232E30DA-08C2-4F3F-BF73-29E35AA579EB}">
      <dgm:prSet/>
      <dgm:spPr/>
      <dgm:t>
        <a:bodyPr/>
        <a:lstStyle/>
        <a:p>
          <a:endParaRPr lang="es-ES"/>
        </a:p>
      </dgm:t>
    </dgm:pt>
    <dgm:pt modelId="{BD914D04-D5E2-49BB-8E0E-E99BD9DCD80F}">
      <dgm:prSet phldrT="[Texto]" custT="1"/>
      <dgm:spPr/>
      <dgm:t>
        <a:bodyPr/>
        <a:lstStyle/>
        <a:p>
          <a:r>
            <a:rPr lang="es-ES" sz="1700" dirty="0" smtClean="0"/>
            <a:t>Finalmente realizar la defusificación para obtener la salida del Controlador.</a:t>
          </a:r>
          <a:endParaRPr lang="es-ES" sz="1700" dirty="0"/>
        </a:p>
      </dgm:t>
    </dgm:pt>
    <dgm:pt modelId="{56169122-65CE-4A37-8DCA-2F5324E1C726}" type="parTrans" cxnId="{080C4EB4-426A-4496-919F-1EC79E7D15EE}">
      <dgm:prSet/>
      <dgm:spPr/>
      <dgm:t>
        <a:bodyPr/>
        <a:lstStyle/>
        <a:p>
          <a:endParaRPr lang="es-ES"/>
        </a:p>
      </dgm:t>
    </dgm:pt>
    <dgm:pt modelId="{CD6747ED-EC61-4DA6-AFD1-C376E3CA5B14}" type="sibTrans" cxnId="{080C4EB4-426A-4496-919F-1EC79E7D15EE}">
      <dgm:prSet/>
      <dgm:spPr/>
      <dgm:t>
        <a:bodyPr/>
        <a:lstStyle/>
        <a:p>
          <a:endParaRPr lang="es-ES"/>
        </a:p>
      </dgm:t>
    </dgm:pt>
    <dgm:pt modelId="{A22E65D2-B11A-401C-9B8F-6E5260B9E6D0}" type="pres">
      <dgm:prSet presAssocID="{7A7B58A2-9A52-4F30-9FD1-B0A4210A2233}" presName="linear" presStyleCnt="0">
        <dgm:presLayoutVars>
          <dgm:dir/>
          <dgm:animLvl val="lvl"/>
          <dgm:resizeHandles val="exact"/>
        </dgm:presLayoutVars>
      </dgm:prSet>
      <dgm:spPr/>
      <dgm:t>
        <a:bodyPr/>
        <a:lstStyle/>
        <a:p>
          <a:endParaRPr lang="es-ES"/>
        </a:p>
      </dgm:t>
    </dgm:pt>
    <dgm:pt modelId="{8ED45133-A9BF-4C56-9236-115F8C411028}" type="pres">
      <dgm:prSet presAssocID="{38084679-F608-4AB3-9819-59748AD11E21}" presName="parentLin" presStyleCnt="0"/>
      <dgm:spPr/>
    </dgm:pt>
    <dgm:pt modelId="{44A7761E-E0F3-4BC3-A0FB-69A8ACBD14E9}" type="pres">
      <dgm:prSet presAssocID="{38084679-F608-4AB3-9819-59748AD11E21}" presName="parentLeftMargin" presStyleLbl="node1" presStyleIdx="0" presStyleCnt="3"/>
      <dgm:spPr/>
      <dgm:t>
        <a:bodyPr/>
        <a:lstStyle/>
        <a:p>
          <a:endParaRPr lang="es-ES"/>
        </a:p>
      </dgm:t>
    </dgm:pt>
    <dgm:pt modelId="{D224A51D-A0FD-47EB-8E3C-153BD47B4CA7}" type="pres">
      <dgm:prSet presAssocID="{38084679-F608-4AB3-9819-59748AD11E21}" presName="parentText" presStyleLbl="node1" presStyleIdx="0" presStyleCnt="3" custScaleX="114161" custScaleY="143736" custLinFactNeighborX="-63839" custLinFactNeighborY="18705">
        <dgm:presLayoutVars>
          <dgm:chMax val="0"/>
          <dgm:bulletEnabled val="1"/>
        </dgm:presLayoutVars>
      </dgm:prSet>
      <dgm:spPr/>
      <dgm:t>
        <a:bodyPr/>
        <a:lstStyle/>
        <a:p>
          <a:endParaRPr lang="es-ES"/>
        </a:p>
      </dgm:t>
    </dgm:pt>
    <dgm:pt modelId="{E224B2FD-A9B1-47D7-896E-1658E68847DE}" type="pres">
      <dgm:prSet presAssocID="{38084679-F608-4AB3-9819-59748AD11E21}" presName="negativeSpace" presStyleCnt="0"/>
      <dgm:spPr/>
    </dgm:pt>
    <dgm:pt modelId="{C10F9925-A8BD-42AB-B900-12FFE7DD4576}" type="pres">
      <dgm:prSet presAssocID="{38084679-F608-4AB3-9819-59748AD11E21}" presName="childText" presStyleLbl="conFgAcc1" presStyleIdx="0" presStyleCnt="3">
        <dgm:presLayoutVars>
          <dgm:bulletEnabled val="1"/>
        </dgm:presLayoutVars>
      </dgm:prSet>
      <dgm:spPr/>
    </dgm:pt>
    <dgm:pt modelId="{7147934D-EBEF-430D-9186-6E3F279B9415}" type="pres">
      <dgm:prSet presAssocID="{D18771B1-FFCF-4902-952C-22E198EFD38A}" presName="spaceBetweenRectangles" presStyleCnt="0"/>
      <dgm:spPr/>
    </dgm:pt>
    <dgm:pt modelId="{A180FEB8-9BA0-4CC6-B82F-7CB16D1311FC}" type="pres">
      <dgm:prSet presAssocID="{F00D4D8D-A024-46C6-A2C4-C01D77078FC6}" presName="parentLin" presStyleCnt="0"/>
      <dgm:spPr/>
    </dgm:pt>
    <dgm:pt modelId="{0193E3E9-2403-499D-8E65-2310C053609D}" type="pres">
      <dgm:prSet presAssocID="{F00D4D8D-A024-46C6-A2C4-C01D77078FC6}" presName="parentLeftMargin" presStyleLbl="node1" presStyleIdx="0" presStyleCnt="3"/>
      <dgm:spPr/>
      <dgm:t>
        <a:bodyPr/>
        <a:lstStyle/>
        <a:p>
          <a:endParaRPr lang="es-ES"/>
        </a:p>
      </dgm:t>
    </dgm:pt>
    <dgm:pt modelId="{E7056D39-48AD-498C-951D-047669137EE9}" type="pres">
      <dgm:prSet presAssocID="{F00D4D8D-A024-46C6-A2C4-C01D77078FC6}" presName="parentText" presStyleLbl="node1" presStyleIdx="1" presStyleCnt="3" custScaleX="136983" custScaleY="98747" custLinFactNeighborX="-64469">
        <dgm:presLayoutVars>
          <dgm:chMax val="0"/>
          <dgm:bulletEnabled val="1"/>
        </dgm:presLayoutVars>
      </dgm:prSet>
      <dgm:spPr/>
      <dgm:t>
        <a:bodyPr/>
        <a:lstStyle/>
        <a:p>
          <a:endParaRPr lang="es-ES"/>
        </a:p>
      </dgm:t>
    </dgm:pt>
    <dgm:pt modelId="{C5990F00-E5D0-464A-8C29-3BA54D269308}" type="pres">
      <dgm:prSet presAssocID="{F00D4D8D-A024-46C6-A2C4-C01D77078FC6}" presName="negativeSpace" presStyleCnt="0"/>
      <dgm:spPr/>
    </dgm:pt>
    <dgm:pt modelId="{2F6F574C-FE36-4F94-8CFB-9773E5CFA4B1}" type="pres">
      <dgm:prSet presAssocID="{F00D4D8D-A024-46C6-A2C4-C01D77078FC6}" presName="childText" presStyleLbl="conFgAcc1" presStyleIdx="1" presStyleCnt="3">
        <dgm:presLayoutVars>
          <dgm:bulletEnabled val="1"/>
        </dgm:presLayoutVars>
      </dgm:prSet>
      <dgm:spPr/>
    </dgm:pt>
    <dgm:pt modelId="{3FD78420-4A1E-4E4D-AFE3-8177A3B260D9}" type="pres">
      <dgm:prSet presAssocID="{393BD1AD-ADAF-404D-ABEC-724300A35C03}" presName="spaceBetweenRectangles" presStyleCnt="0"/>
      <dgm:spPr/>
    </dgm:pt>
    <dgm:pt modelId="{167216C4-F9A7-4DB4-B983-201055013C91}" type="pres">
      <dgm:prSet presAssocID="{BD914D04-D5E2-49BB-8E0E-E99BD9DCD80F}" presName="parentLin" presStyleCnt="0"/>
      <dgm:spPr/>
    </dgm:pt>
    <dgm:pt modelId="{F6D01138-4B40-4BB6-ADAB-1A96ABF87701}" type="pres">
      <dgm:prSet presAssocID="{BD914D04-D5E2-49BB-8E0E-E99BD9DCD80F}" presName="parentLeftMargin" presStyleLbl="node1" presStyleIdx="1" presStyleCnt="3"/>
      <dgm:spPr/>
      <dgm:t>
        <a:bodyPr/>
        <a:lstStyle/>
        <a:p>
          <a:endParaRPr lang="es-ES"/>
        </a:p>
      </dgm:t>
    </dgm:pt>
    <dgm:pt modelId="{C6F10CE6-E5C2-4F0B-A425-7C45FB632111}" type="pres">
      <dgm:prSet presAssocID="{BD914D04-D5E2-49BB-8E0E-E99BD9DCD80F}" presName="parentText" presStyleLbl="node1" presStyleIdx="2" presStyleCnt="3" custScaleX="113247" custScaleY="130187" custLinFactNeighborX="-47423" custLinFactNeighborY="2245">
        <dgm:presLayoutVars>
          <dgm:chMax val="0"/>
          <dgm:bulletEnabled val="1"/>
        </dgm:presLayoutVars>
      </dgm:prSet>
      <dgm:spPr/>
      <dgm:t>
        <a:bodyPr/>
        <a:lstStyle/>
        <a:p>
          <a:endParaRPr lang="es-ES"/>
        </a:p>
      </dgm:t>
    </dgm:pt>
    <dgm:pt modelId="{797C5046-4B9F-4107-803C-C10C5ED54118}" type="pres">
      <dgm:prSet presAssocID="{BD914D04-D5E2-49BB-8E0E-E99BD9DCD80F}" presName="negativeSpace" presStyleCnt="0"/>
      <dgm:spPr/>
    </dgm:pt>
    <dgm:pt modelId="{F3387856-67BF-40B3-BA62-2BB61D79E248}" type="pres">
      <dgm:prSet presAssocID="{BD914D04-D5E2-49BB-8E0E-E99BD9DCD80F}" presName="childText" presStyleLbl="conFgAcc1" presStyleIdx="2" presStyleCnt="3">
        <dgm:presLayoutVars>
          <dgm:bulletEnabled val="1"/>
        </dgm:presLayoutVars>
      </dgm:prSet>
      <dgm:spPr/>
    </dgm:pt>
  </dgm:ptLst>
  <dgm:cxnLst>
    <dgm:cxn modelId="{3539E58C-B413-4365-8431-6967FABA51DC}" type="presOf" srcId="{BD914D04-D5E2-49BB-8E0E-E99BD9DCD80F}" destId="{C6F10CE6-E5C2-4F0B-A425-7C45FB632111}" srcOrd="1" destOrd="0" presId="urn:microsoft.com/office/officeart/2005/8/layout/list1"/>
    <dgm:cxn modelId="{080C4EB4-426A-4496-919F-1EC79E7D15EE}" srcId="{7A7B58A2-9A52-4F30-9FD1-B0A4210A2233}" destId="{BD914D04-D5E2-49BB-8E0E-E99BD9DCD80F}" srcOrd="2" destOrd="0" parTransId="{56169122-65CE-4A37-8DCA-2F5324E1C726}" sibTransId="{CD6747ED-EC61-4DA6-AFD1-C376E3CA5B14}"/>
    <dgm:cxn modelId="{FF3691EB-113F-4848-BFBB-5F2DEB8AF5ED}" type="presOf" srcId="{38084679-F608-4AB3-9819-59748AD11E21}" destId="{D224A51D-A0FD-47EB-8E3C-153BD47B4CA7}" srcOrd="1" destOrd="0" presId="urn:microsoft.com/office/officeart/2005/8/layout/list1"/>
    <dgm:cxn modelId="{3088D13D-C254-468B-BF59-AFC49BAE7418}" type="presOf" srcId="{BD914D04-D5E2-49BB-8E0E-E99BD9DCD80F}" destId="{F6D01138-4B40-4BB6-ADAB-1A96ABF87701}" srcOrd="0" destOrd="0" presId="urn:microsoft.com/office/officeart/2005/8/layout/list1"/>
    <dgm:cxn modelId="{232E30DA-08C2-4F3F-BF73-29E35AA579EB}" srcId="{7A7B58A2-9A52-4F30-9FD1-B0A4210A2233}" destId="{F00D4D8D-A024-46C6-A2C4-C01D77078FC6}" srcOrd="1" destOrd="0" parTransId="{BFA34685-9C0A-4574-8601-E832B4BE59AA}" sibTransId="{393BD1AD-ADAF-404D-ABEC-724300A35C03}"/>
    <dgm:cxn modelId="{13E4CA66-EAD2-45DC-828A-8F4BB470A0AC}" type="presOf" srcId="{38084679-F608-4AB3-9819-59748AD11E21}" destId="{44A7761E-E0F3-4BC3-A0FB-69A8ACBD14E9}" srcOrd="0" destOrd="0" presId="urn:microsoft.com/office/officeart/2005/8/layout/list1"/>
    <dgm:cxn modelId="{F8343E52-761B-4464-8EFC-D04F39EE5281}" srcId="{7A7B58A2-9A52-4F30-9FD1-B0A4210A2233}" destId="{38084679-F608-4AB3-9819-59748AD11E21}" srcOrd="0" destOrd="0" parTransId="{F505EF85-AF71-4BBE-B7F4-FEC53FBF4687}" sibTransId="{D18771B1-FFCF-4902-952C-22E198EFD38A}"/>
    <dgm:cxn modelId="{EF5ACC66-E11E-41BE-81F8-837C45E0AF63}" type="presOf" srcId="{F00D4D8D-A024-46C6-A2C4-C01D77078FC6}" destId="{0193E3E9-2403-499D-8E65-2310C053609D}" srcOrd="0" destOrd="0" presId="urn:microsoft.com/office/officeart/2005/8/layout/list1"/>
    <dgm:cxn modelId="{501440D3-C63E-44E2-8E4B-52585DF46160}" type="presOf" srcId="{7A7B58A2-9A52-4F30-9FD1-B0A4210A2233}" destId="{A22E65D2-B11A-401C-9B8F-6E5260B9E6D0}" srcOrd="0" destOrd="0" presId="urn:microsoft.com/office/officeart/2005/8/layout/list1"/>
    <dgm:cxn modelId="{73992D88-CF62-44DF-B7C3-D6AE41549607}" type="presOf" srcId="{F00D4D8D-A024-46C6-A2C4-C01D77078FC6}" destId="{E7056D39-48AD-498C-951D-047669137EE9}" srcOrd="1" destOrd="0" presId="urn:microsoft.com/office/officeart/2005/8/layout/list1"/>
    <dgm:cxn modelId="{3C5763F0-3214-45A7-A1C0-7D56D3AC76C5}" type="presParOf" srcId="{A22E65D2-B11A-401C-9B8F-6E5260B9E6D0}" destId="{8ED45133-A9BF-4C56-9236-115F8C411028}" srcOrd="0" destOrd="0" presId="urn:microsoft.com/office/officeart/2005/8/layout/list1"/>
    <dgm:cxn modelId="{BBCA91B5-8D9C-4BAC-AF8D-D766F3274413}" type="presParOf" srcId="{8ED45133-A9BF-4C56-9236-115F8C411028}" destId="{44A7761E-E0F3-4BC3-A0FB-69A8ACBD14E9}" srcOrd="0" destOrd="0" presId="urn:microsoft.com/office/officeart/2005/8/layout/list1"/>
    <dgm:cxn modelId="{CDC12B53-2E17-4F6A-B1E5-EAFC8661E3A4}" type="presParOf" srcId="{8ED45133-A9BF-4C56-9236-115F8C411028}" destId="{D224A51D-A0FD-47EB-8E3C-153BD47B4CA7}" srcOrd="1" destOrd="0" presId="urn:microsoft.com/office/officeart/2005/8/layout/list1"/>
    <dgm:cxn modelId="{14491E49-C89A-4CC1-A37E-27511B308DCD}" type="presParOf" srcId="{A22E65D2-B11A-401C-9B8F-6E5260B9E6D0}" destId="{E224B2FD-A9B1-47D7-896E-1658E68847DE}" srcOrd="1" destOrd="0" presId="urn:microsoft.com/office/officeart/2005/8/layout/list1"/>
    <dgm:cxn modelId="{4D42A39F-BA70-4697-8B31-8FC3EDF23B49}" type="presParOf" srcId="{A22E65D2-B11A-401C-9B8F-6E5260B9E6D0}" destId="{C10F9925-A8BD-42AB-B900-12FFE7DD4576}" srcOrd="2" destOrd="0" presId="urn:microsoft.com/office/officeart/2005/8/layout/list1"/>
    <dgm:cxn modelId="{5A373BE8-314A-48E1-905B-3D185EC24FED}" type="presParOf" srcId="{A22E65D2-B11A-401C-9B8F-6E5260B9E6D0}" destId="{7147934D-EBEF-430D-9186-6E3F279B9415}" srcOrd="3" destOrd="0" presId="urn:microsoft.com/office/officeart/2005/8/layout/list1"/>
    <dgm:cxn modelId="{C59E7CF2-F15F-4A62-B2F4-9FE7403C4602}" type="presParOf" srcId="{A22E65D2-B11A-401C-9B8F-6E5260B9E6D0}" destId="{A180FEB8-9BA0-4CC6-B82F-7CB16D1311FC}" srcOrd="4" destOrd="0" presId="urn:microsoft.com/office/officeart/2005/8/layout/list1"/>
    <dgm:cxn modelId="{FA788437-2149-4902-BAFC-2A28570C227D}" type="presParOf" srcId="{A180FEB8-9BA0-4CC6-B82F-7CB16D1311FC}" destId="{0193E3E9-2403-499D-8E65-2310C053609D}" srcOrd="0" destOrd="0" presId="urn:microsoft.com/office/officeart/2005/8/layout/list1"/>
    <dgm:cxn modelId="{271206F9-5D5D-4C64-A3A3-1C42ED09774B}" type="presParOf" srcId="{A180FEB8-9BA0-4CC6-B82F-7CB16D1311FC}" destId="{E7056D39-48AD-498C-951D-047669137EE9}" srcOrd="1" destOrd="0" presId="urn:microsoft.com/office/officeart/2005/8/layout/list1"/>
    <dgm:cxn modelId="{D7C7AE35-67FF-4297-B211-8BFD895DF585}" type="presParOf" srcId="{A22E65D2-B11A-401C-9B8F-6E5260B9E6D0}" destId="{C5990F00-E5D0-464A-8C29-3BA54D269308}" srcOrd="5" destOrd="0" presId="urn:microsoft.com/office/officeart/2005/8/layout/list1"/>
    <dgm:cxn modelId="{76BDE5A6-B9AA-4619-97D2-717C44F0FFA1}" type="presParOf" srcId="{A22E65D2-B11A-401C-9B8F-6E5260B9E6D0}" destId="{2F6F574C-FE36-4F94-8CFB-9773E5CFA4B1}" srcOrd="6" destOrd="0" presId="urn:microsoft.com/office/officeart/2005/8/layout/list1"/>
    <dgm:cxn modelId="{3821743C-EDE3-4BE3-9B0F-602FC34B9C00}" type="presParOf" srcId="{A22E65D2-B11A-401C-9B8F-6E5260B9E6D0}" destId="{3FD78420-4A1E-4E4D-AFE3-8177A3B260D9}" srcOrd="7" destOrd="0" presId="urn:microsoft.com/office/officeart/2005/8/layout/list1"/>
    <dgm:cxn modelId="{4E4BF7B6-5076-44C3-93D7-63B210A51732}" type="presParOf" srcId="{A22E65D2-B11A-401C-9B8F-6E5260B9E6D0}" destId="{167216C4-F9A7-4DB4-B983-201055013C91}" srcOrd="8" destOrd="0" presId="urn:microsoft.com/office/officeart/2005/8/layout/list1"/>
    <dgm:cxn modelId="{CF6BC8AA-25B6-4472-A3FE-4E3BBD3F8419}" type="presParOf" srcId="{167216C4-F9A7-4DB4-B983-201055013C91}" destId="{F6D01138-4B40-4BB6-ADAB-1A96ABF87701}" srcOrd="0" destOrd="0" presId="urn:microsoft.com/office/officeart/2005/8/layout/list1"/>
    <dgm:cxn modelId="{40B56CB4-60D9-4798-9B15-65D3C3621B16}" type="presParOf" srcId="{167216C4-F9A7-4DB4-B983-201055013C91}" destId="{C6F10CE6-E5C2-4F0B-A425-7C45FB632111}" srcOrd="1" destOrd="0" presId="urn:microsoft.com/office/officeart/2005/8/layout/list1"/>
    <dgm:cxn modelId="{37086A53-193E-4EB3-AF9D-6564E9541B5D}" type="presParOf" srcId="{A22E65D2-B11A-401C-9B8F-6E5260B9E6D0}" destId="{797C5046-4B9F-4107-803C-C10C5ED54118}" srcOrd="9" destOrd="0" presId="urn:microsoft.com/office/officeart/2005/8/layout/list1"/>
    <dgm:cxn modelId="{27CB13BE-8311-4DCE-934A-312CAF4A5130}" type="presParOf" srcId="{A22E65D2-B11A-401C-9B8F-6E5260B9E6D0}" destId="{F3387856-67BF-40B3-BA62-2BB61D79E24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41BD3C-7288-458A-A895-97A649FCFAF4}" type="doc">
      <dgm:prSet loTypeId="urn:microsoft.com/office/officeart/2009/layout/ReverseList" loCatId="relationship" qsTypeId="urn:microsoft.com/office/officeart/2005/8/quickstyle/simple1" qsCatId="simple" csTypeId="urn:microsoft.com/office/officeart/2005/8/colors/colorful4" csCatId="colorful" phldr="1"/>
      <dgm:spPr/>
      <dgm:t>
        <a:bodyPr/>
        <a:lstStyle/>
        <a:p>
          <a:endParaRPr lang="es-ES"/>
        </a:p>
      </dgm:t>
    </dgm:pt>
    <dgm:pt modelId="{C380A508-5BA2-44A8-BA4E-0B5866F02F83}">
      <dgm:prSet phldrT="[Texto]"/>
      <dgm:spPr/>
      <dgm:t>
        <a:bodyPr/>
        <a:lstStyle/>
        <a:p>
          <a:r>
            <a:rPr lang="en-US" i="1" dirty="0" smtClean="0">
              <a:solidFill>
                <a:schemeClr val="accent3">
                  <a:lumMod val="50000"/>
                </a:schemeClr>
              </a:solidFill>
            </a:rPr>
            <a:t>VARIABLES DE ENTRADA</a:t>
          </a:r>
        </a:p>
        <a:p>
          <a:r>
            <a:rPr lang="en-US" dirty="0" smtClean="0"/>
            <a:t>- El </a:t>
          </a:r>
          <a:r>
            <a:rPr lang="es-ES" dirty="0" smtClean="0"/>
            <a:t>error: </a:t>
          </a:r>
          <a:r>
            <a:rPr lang="es-ES" b="1" dirty="0" smtClean="0"/>
            <a:t>e</a:t>
          </a:r>
        </a:p>
        <a:p>
          <a:r>
            <a:rPr lang="es-ES" dirty="0" smtClean="0"/>
            <a:t>- La variación</a:t>
          </a:r>
          <a:r>
            <a:rPr lang="es-EC" dirty="0" smtClean="0"/>
            <a:t>n del error: </a:t>
          </a:r>
          <a:r>
            <a:rPr lang="es-EC" b="1" dirty="0" smtClean="0"/>
            <a:t>de</a:t>
          </a:r>
          <a:endParaRPr lang="es-ES" b="1" dirty="0"/>
        </a:p>
      </dgm:t>
    </dgm:pt>
    <dgm:pt modelId="{2C7B862D-1307-4946-B5AC-C5D8615D2F11}" type="parTrans" cxnId="{0FBABB58-A2D2-46E0-987A-12A3A9F887DB}">
      <dgm:prSet/>
      <dgm:spPr/>
      <dgm:t>
        <a:bodyPr/>
        <a:lstStyle/>
        <a:p>
          <a:endParaRPr lang="es-ES"/>
        </a:p>
      </dgm:t>
    </dgm:pt>
    <dgm:pt modelId="{0FD83211-AB03-4C7D-942C-7005CA0F5595}" type="sibTrans" cxnId="{0FBABB58-A2D2-46E0-987A-12A3A9F887DB}">
      <dgm:prSet/>
      <dgm:spPr/>
      <dgm:t>
        <a:bodyPr/>
        <a:lstStyle/>
        <a:p>
          <a:endParaRPr lang="es-ES"/>
        </a:p>
      </dgm:t>
    </dgm:pt>
    <dgm:pt modelId="{6A32D0C9-0297-419E-8C33-66AE7662FC7F}">
      <dgm:prSet phldrT="[Texto]"/>
      <dgm:spPr/>
      <dgm:t>
        <a:bodyPr/>
        <a:lstStyle/>
        <a:p>
          <a:r>
            <a:rPr lang="en-US" i="1" dirty="0" smtClean="0">
              <a:solidFill>
                <a:schemeClr val="accent3">
                  <a:lumMod val="50000"/>
                </a:schemeClr>
              </a:solidFill>
            </a:rPr>
            <a:t>VARIABLES DE SALIDA</a:t>
          </a:r>
        </a:p>
        <a:p>
          <a:r>
            <a:rPr lang="en-US" dirty="0" smtClean="0"/>
            <a:t>- C</a:t>
          </a:r>
          <a:r>
            <a:rPr lang="es-ES" dirty="0" err="1" smtClean="0"/>
            <a:t>onstante</a:t>
          </a:r>
          <a:r>
            <a:rPr lang="es-ES" dirty="0" smtClean="0"/>
            <a:t> proporcional: </a:t>
          </a:r>
          <a:r>
            <a:rPr lang="es-ES" b="1" dirty="0" err="1" smtClean="0"/>
            <a:t>kp</a:t>
          </a:r>
          <a:r>
            <a:rPr lang="es-ES" b="1" dirty="0" smtClean="0"/>
            <a:t> </a:t>
          </a:r>
        </a:p>
        <a:p>
          <a:r>
            <a:rPr lang="es-ES" dirty="0" smtClean="0"/>
            <a:t>- Constante integral: </a:t>
          </a:r>
          <a:r>
            <a:rPr lang="es-ES" b="1" dirty="0" err="1" smtClean="0"/>
            <a:t>ki</a:t>
          </a:r>
          <a:endParaRPr lang="es-ES" b="1" dirty="0"/>
        </a:p>
      </dgm:t>
    </dgm:pt>
    <dgm:pt modelId="{751B7352-F399-4F23-A700-46229F4CA75E}" type="parTrans" cxnId="{F2EEBDB8-37D0-461E-8F9B-7E4187031CA5}">
      <dgm:prSet/>
      <dgm:spPr/>
      <dgm:t>
        <a:bodyPr/>
        <a:lstStyle/>
        <a:p>
          <a:endParaRPr lang="es-ES"/>
        </a:p>
      </dgm:t>
    </dgm:pt>
    <dgm:pt modelId="{FA188F1A-A6AB-47BC-AD22-D1BCDE316705}" type="sibTrans" cxnId="{F2EEBDB8-37D0-461E-8F9B-7E4187031CA5}">
      <dgm:prSet/>
      <dgm:spPr/>
      <dgm:t>
        <a:bodyPr/>
        <a:lstStyle/>
        <a:p>
          <a:endParaRPr lang="es-ES"/>
        </a:p>
      </dgm:t>
    </dgm:pt>
    <dgm:pt modelId="{83949C1C-2890-4BBA-AE7B-8F0B6ADC4A06}" type="pres">
      <dgm:prSet presAssocID="{3741BD3C-7288-458A-A895-97A649FCFAF4}" presName="Name0" presStyleCnt="0">
        <dgm:presLayoutVars>
          <dgm:chMax val="2"/>
          <dgm:chPref val="2"/>
          <dgm:animLvl val="lvl"/>
        </dgm:presLayoutVars>
      </dgm:prSet>
      <dgm:spPr/>
      <dgm:t>
        <a:bodyPr/>
        <a:lstStyle/>
        <a:p>
          <a:endParaRPr lang="es-ES"/>
        </a:p>
      </dgm:t>
    </dgm:pt>
    <dgm:pt modelId="{34B43884-0243-46F8-B2CE-A6001333C86B}" type="pres">
      <dgm:prSet presAssocID="{3741BD3C-7288-458A-A895-97A649FCFAF4}" presName="LeftText" presStyleLbl="revTx" presStyleIdx="0" presStyleCnt="0">
        <dgm:presLayoutVars>
          <dgm:bulletEnabled val="1"/>
        </dgm:presLayoutVars>
      </dgm:prSet>
      <dgm:spPr/>
      <dgm:t>
        <a:bodyPr/>
        <a:lstStyle/>
        <a:p>
          <a:endParaRPr lang="es-ES"/>
        </a:p>
      </dgm:t>
    </dgm:pt>
    <dgm:pt modelId="{72CBE985-AD23-492C-9822-543A5E15197A}" type="pres">
      <dgm:prSet presAssocID="{3741BD3C-7288-458A-A895-97A649FCFAF4}" presName="LeftNode" presStyleLbl="bgImgPlace1" presStyleIdx="0" presStyleCnt="2" custScaleX="207178" custLinFactNeighborX="-93452" custLinFactNeighborY="-3031">
        <dgm:presLayoutVars>
          <dgm:chMax val="2"/>
          <dgm:chPref val="2"/>
        </dgm:presLayoutVars>
      </dgm:prSet>
      <dgm:spPr/>
      <dgm:t>
        <a:bodyPr/>
        <a:lstStyle/>
        <a:p>
          <a:endParaRPr lang="es-ES"/>
        </a:p>
      </dgm:t>
    </dgm:pt>
    <dgm:pt modelId="{4ABF4004-B46F-421A-BE14-DACDFBA69050}" type="pres">
      <dgm:prSet presAssocID="{3741BD3C-7288-458A-A895-97A649FCFAF4}" presName="RightText" presStyleLbl="revTx" presStyleIdx="0" presStyleCnt="0">
        <dgm:presLayoutVars>
          <dgm:bulletEnabled val="1"/>
        </dgm:presLayoutVars>
      </dgm:prSet>
      <dgm:spPr/>
      <dgm:t>
        <a:bodyPr/>
        <a:lstStyle/>
        <a:p>
          <a:endParaRPr lang="es-ES"/>
        </a:p>
      </dgm:t>
    </dgm:pt>
    <dgm:pt modelId="{9AF9323F-B4A8-4024-B509-1086658EF838}" type="pres">
      <dgm:prSet presAssocID="{3741BD3C-7288-458A-A895-97A649FCFAF4}" presName="RightNode" presStyleLbl="bgImgPlace1" presStyleIdx="1" presStyleCnt="2" custScaleX="165067" custLinFactNeighborX="78033" custLinFactNeighborY="0">
        <dgm:presLayoutVars>
          <dgm:chMax val="0"/>
          <dgm:chPref val="0"/>
        </dgm:presLayoutVars>
      </dgm:prSet>
      <dgm:spPr/>
      <dgm:t>
        <a:bodyPr/>
        <a:lstStyle/>
        <a:p>
          <a:endParaRPr lang="es-ES"/>
        </a:p>
      </dgm:t>
    </dgm:pt>
    <dgm:pt modelId="{072B575C-C47D-4195-A5FF-6E09C78E4746}" type="pres">
      <dgm:prSet presAssocID="{3741BD3C-7288-458A-A895-97A649FCFAF4}" presName="TopArrow" presStyleLbl="node1" presStyleIdx="0" presStyleCnt="2"/>
      <dgm:spPr/>
    </dgm:pt>
    <dgm:pt modelId="{A6D58082-1695-422F-91B9-FCAA425FDF2C}" type="pres">
      <dgm:prSet presAssocID="{3741BD3C-7288-458A-A895-97A649FCFAF4}" presName="BottomArrow" presStyleLbl="node1" presStyleIdx="1" presStyleCnt="2"/>
      <dgm:spPr/>
    </dgm:pt>
  </dgm:ptLst>
  <dgm:cxnLst>
    <dgm:cxn modelId="{EA25D904-01E2-45D3-BBA3-F1E15422E30F}" type="presOf" srcId="{3741BD3C-7288-458A-A895-97A649FCFAF4}" destId="{83949C1C-2890-4BBA-AE7B-8F0B6ADC4A06}" srcOrd="0" destOrd="0" presId="urn:microsoft.com/office/officeart/2009/layout/ReverseList"/>
    <dgm:cxn modelId="{1977B189-64E1-4358-91CB-7DAD480FFEE7}" type="presOf" srcId="{6A32D0C9-0297-419E-8C33-66AE7662FC7F}" destId="{9AF9323F-B4A8-4024-B509-1086658EF838}" srcOrd="1" destOrd="0" presId="urn:microsoft.com/office/officeart/2009/layout/ReverseList"/>
    <dgm:cxn modelId="{0FBABB58-A2D2-46E0-987A-12A3A9F887DB}" srcId="{3741BD3C-7288-458A-A895-97A649FCFAF4}" destId="{C380A508-5BA2-44A8-BA4E-0B5866F02F83}" srcOrd="0" destOrd="0" parTransId="{2C7B862D-1307-4946-B5AC-C5D8615D2F11}" sibTransId="{0FD83211-AB03-4C7D-942C-7005CA0F5595}"/>
    <dgm:cxn modelId="{00EA5EB2-3AD0-450D-BEF7-A89159D41E5B}" type="presOf" srcId="{6A32D0C9-0297-419E-8C33-66AE7662FC7F}" destId="{4ABF4004-B46F-421A-BE14-DACDFBA69050}" srcOrd="0" destOrd="0" presId="urn:microsoft.com/office/officeart/2009/layout/ReverseList"/>
    <dgm:cxn modelId="{8F29CCC9-01F7-4EB2-B801-2F02EF2DC557}" type="presOf" srcId="{C380A508-5BA2-44A8-BA4E-0B5866F02F83}" destId="{34B43884-0243-46F8-B2CE-A6001333C86B}" srcOrd="0" destOrd="0" presId="urn:microsoft.com/office/officeart/2009/layout/ReverseList"/>
    <dgm:cxn modelId="{DF7852DF-02A3-4514-A330-2665674BE0D8}" type="presOf" srcId="{C380A508-5BA2-44A8-BA4E-0B5866F02F83}" destId="{72CBE985-AD23-492C-9822-543A5E15197A}" srcOrd="1" destOrd="0" presId="urn:microsoft.com/office/officeart/2009/layout/ReverseList"/>
    <dgm:cxn modelId="{F2EEBDB8-37D0-461E-8F9B-7E4187031CA5}" srcId="{3741BD3C-7288-458A-A895-97A649FCFAF4}" destId="{6A32D0C9-0297-419E-8C33-66AE7662FC7F}" srcOrd="1" destOrd="0" parTransId="{751B7352-F399-4F23-A700-46229F4CA75E}" sibTransId="{FA188F1A-A6AB-47BC-AD22-D1BCDE316705}"/>
    <dgm:cxn modelId="{00424043-AD23-45D3-AF92-3A09A6B1A91C}" type="presParOf" srcId="{83949C1C-2890-4BBA-AE7B-8F0B6ADC4A06}" destId="{34B43884-0243-46F8-B2CE-A6001333C86B}" srcOrd="0" destOrd="0" presId="urn:microsoft.com/office/officeart/2009/layout/ReverseList"/>
    <dgm:cxn modelId="{09817AC6-4905-48AC-9AD9-7D83425ACFA9}" type="presParOf" srcId="{83949C1C-2890-4BBA-AE7B-8F0B6ADC4A06}" destId="{72CBE985-AD23-492C-9822-543A5E15197A}" srcOrd="1" destOrd="0" presId="urn:microsoft.com/office/officeart/2009/layout/ReverseList"/>
    <dgm:cxn modelId="{5656663E-0278-41F3-8CB0-68F02B112CBD}" type="presParOf" srcId="{83949C1C-2890-4BBA-AE7B-8F0B6ADC4A06}" destId="{4ABF4004-B46F-421A-BE14-DACDFBA69050}" srcOrd="2" destOrd="0" presId="urn:microsoft.com/office/officeart/2009/layout/ReverseList"/>
    <dgm:cxn modelId="{65B3EA85-CB6C-49CC-AE46-237B1577754D}" type="presParOf" srcId="{83949C1C-2890-4BBA-AE7B-8F0B6ADC4A06}" destId="{9AF9323F-B4A8-4024-B509-1086658EF838}" srcOrd="3" destOrd="0" presId="urn:microsoft.com/office/officeart/2009/layout/ReverseList"/>
    <dgm:cxn modelId="{D68D3842-0760-4C1B-8213-42047CB24F43}" type="presParOf" srcId="{83949C1C-2890-4BBA-AE7B-8F0B6ADC4A06}" destId="{072B575C-C47D-4195-A5FF-6E09C78E4746}" srcOrd="4" destOrd="0" presId="urn:microsoft.com/office/officeart/2009/layout/ReverseList"/>
    <dgm:cxn modelId="{20AFF60D-CCAC-4A3E-A038-C3569E912F1E}" type="presParOf" srcId="{83949C1C-2890-4BBA-AE7B-8F0B6ADC4A06}" destId="{A6D58082-1695-422F-91B9-FCAA425FDF2C}"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B1B051-B9BF-4D82-9B94-76A4BB70AA7A}"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s-ES"/>
        </a:p>
      </dgm:t>
    </dgm:pt>
    <dgm:pt modelId="{D75A7B3C-344F-4B93-A374-85803F93E73D}">
      <dgm:prSet phldrT="[Texto]" custT="1"/>
      <dgm:spPr/>
      <dgm:t>
        <a:bodyPr/>
        <a:lstStyle/>
        <a:p>
          <a:r>
            <a:rPr lang="es-EC" sz="1700" b="1" dirty="0" smtClean="0"/>
            <a:t>Perturbaciones</a:t>
          </a:r>
          <a:endParaRPr lang="es-ES" sz="1700" b="1" dirty="0"/>
        </a:p>
      </dgm:t>
    </dgm:pt>
    <dgm:pt modelId="{180123C6-9095-41AB-ACBC-5EABF853518C}" type="parTrans" cxnId="{24819232-C34B-4B4A-9893-692C393900A4}">
      <dgm:prSet/>
      <dgm:spPr/>
      <dgm:t>
        <a:bodyPr/>
        <a:lstStyle/>
        <a:p>
          <a:endParaRPr lang="es-ES"/>
        </a:p>
      </dgm:t>
    </dgm:pt>
    <dgm:pt modelId="{73336787-6454-462F-834D-F29BED18C2F6}" type="sibTrans" cxnId="{24819232-C34B-4B4A-9893-692C393900A4}">
      <dgm:prSet/>
      <dgm:spPr/>
      <dgm:t>
        <a:bodyPr/>
        <a:lstStyle/>
        <a:p>
          <a:endParaRPr lang="es-ES"/>
        </a:p>
      </dgm:t>
    </dgm:pt>
    <dgm:pt modelId="{64E619AA-149E-401B-ACC5-A35B775A556B}">
      <dgm:prSet phldrT="[Texto]"/>
      <dgm:spPr/>
      <dgm:t>
        <a:bodyPr/>
        <a:lstStyle/>
        <a:p>
          <a:r>
            <a:rPr lang="es-EC" dirty="0" smtClean="0"/>
            <a:t>Cambio de referencia </a:t>
          </a:r>
          <a:endParaRPr lang="es-ES" dirty="0"/>
        </a:p>
      </dgm:t>
    </dgm:pt>
    <dgm:pt modelId="{9E4CC65A-A12F-40A9-BBD6-4B3F42BF06FF}" type="parTrans" cxnId="{E140C174-8345-4726-98F9-F6A303B6722B}">
      <dgm:prSet/>
      <dgm:spPr/>
      <dgm:t>
        <a:bodyPr/>
        <a:lstStyle/>
        <a:p>
          <a:endParaRPr lang="es-ES"/>
        </a:p>
      </dgm:t>
    </dgm:pt>
    <dgm:pt modelId="{F2C8BEEF-75B2-469E-9BBF-0EABEBCCB2F5}" type="sibTrans" cxnId="{E140C174-8345-4726-98F9-F6A303B6722B}">
      <dgm:prSet/>
      <dgm:spPr/>
      <dgm:t>
        <a:bodyPr/>
        <a:lstStyle/>
        <a:p>
          <a:endParaRPr lang="es-ES"/>
        </a:p>
      </dgm:t>
    </dgm:pt>
    <dgm:pt modelId="{C11C4416-EAD4-4D48-A269-1EB68B1D03E2}">
      <dgm:prSet phldrT="[Texto]"/>
      <dgm:spPr/>
      <dgm:t>
        <a:bodyPr/>
        <a:lstStyle/>
        <a:p>
          <a:r>
            <a:rPr lang="es-EC" dirty="0" smtClean="0"/>
            <a:t>Cambio de la entrada </a:t>
          </a:r>
          <a:endParaRPr lang="es-ES" dirty="0"/>
        </a:p>
      </dgm:t>
    </dgm:pt>
    <dgm:pt modelId="{913DC6A6-E397-4782-925B-8214EABE891D}" type="parTrans" cxnId="{96D0ED18-7896-440E-90A5-0816A903C391}">
      <dgm:prSet/>
      <dgm:spPr/>
      <dgm:t>
        <a:bodyPr/>
        <a:lstStyle/>
        <a:p>
          <a:endParaRPr lang="es-ES"/>
        </a:p>
      </dgm:t>
    </dgm:pt>
    <dgm:pt modelId="{9337A2A4-690D-48F1-8AAB-0D70402ECA2B}" type="sibTrans" cxnId="{96D0ED18-7896-440E-90A5-0816A903C391}">
      <dgm:prSet/>
      <dgm:spPr/>
      <dgm:t>
        <a:bodyPr/>
        <a:lstStyle/>
        <a:p>
          <a:endParaRPr lang="es-ES"/>
        </a:p>
      </dgm:t>
    </dgm:pt>
    <dgm:pt modelId="{60C82949-6326-4671-8547-2C4BFA88B698}">
      <dgm:prSet phldrT="[Texto]"/>
      <dgm:spPr/>
      <dgm:t>
        <a:bodyPr/>
        <a:lstStyle/>
        <a:p>
          <a:r>
            <a:rPr lang="es-EC" b="1" dirty="0" smtClean="0"/>
            <a:t>Consumo</a:t>
          </a:r>
          <a:endParaRPr lang="es-ES" b="1" dirty="0"/>
        </a:p>
      </dgm:t>
    </dgm:pt>
    <dgm:pt modelId="{4455F473-FAA9-40A2-A7F5-21F4EB5CB2DC}" type="parTrans" cxnId="{D659C30A-DC7C-4962-A136-7250CBE4D54D}">
      <dgm:prSet/>
      <dgm:spPr/>
      <dgm:t>
        <a:bodyPr/>
        <a:lstStyle/>
        <a:p>
          <a:endParaRPr lang="es-ES"/>
        </a:p>
      </dgm:t>
    </dgm:pt>
    <dgm:pt modelId="{502D52D7-B6BF-4A3B-B2AB-7567771281D7}" type="sibTrans" cxnId="{D659C30A-DC7C-4962-A136-7250CBE4D54D}">
      <dgm:prSet/>
      <dgm:spPr/>
      <dgm:t>
        <a:bodyPr/>
        <a:lstStyle/>
        <a:p>
          <a:endParaRPr lang="es-ES"/>
        </a:p>
      </dgm:t>
    </dgm:pt>
    <dgm:pt modelId="{DB0EE728-379D-46F2-95AC-25FC6D8F2670}">
      <dgm:prSet phldrT="[Texto]"/>
      <dgm:spPr/>
      <dgm:t>
        <a:bodyPr/>
        <a:lstStyle/>
        <a:p>
          <a:r>
            <a:rPr lang="es-EC" b="0" dirty="0" smtClean="0"/>
            <a:t>Computacional</a:t>
          </a:r>
          <a:endParaRPr lang="es-ES" b="0" dirty="0"/>
        </a:p>
      </dgm:t>
    </dgm:pt>
    <dgm:pt modelId="{40FA95DD-4A27-401E-A1C2-B81C1541C765}" type="parTrans" cxnId="{0C57D028-20D3-4CC5-96FD-C2E568D678DC}">
      <dgm:prSet/>
      <dgm:spPr/>
      <dgm:t>
        <a:bodyPr/>
        <a:lstStyle/>
        <a:p>
          <a:endParaRPr lang="es-ES"/>
        </a:p>
      </dgm:t>
    </dgm:pt>
    <dgm:pt modelId="{138DFE86-1C3C-4658-AB2C-E320B5F7008C}" type="sibTrans" cxnId="{0C57D028-20D3-4CC5-96FD-C2E568D678DC}">
      <dgm:prSet/>
      <dgm:spPr/>
      <dgm:t>
        <a:bodyPr/>
        <a:lstStyle/>
        <a:p>
          <a:endParaRPr lang="es-ES"/>
        </a:p>
      </dgm:t>
    </dgm:pt>
    <dgm:pt modelId="{B7A3DFBD-9D73-4111-B78F-245D57D5E27D}">
      <dgm:prSet/>
      <dgm:spPr/>
      <dgm:t>
        <a:bodyPr/>
        <a:lstStyle/>
        <a:p>
          <a:r>
            <a:rPr lang="es-EC" dirty="0" smtClean="0"/>
            <a:t>Cambio en la carga</a:t>
          </a:r>
          <a:endParaRPr lang="es-EC" dirty="0"/>
        </a:p>
      </dgm:t>
    </dgm:pt>
    <dgm:pt modelId="{EDBE7E97-3B5B-453E-86B2-E01ED23120AD}" type="parTrans" cxnId="{C95D9306-5D5C-4148-B28A-E76AEEE0B08B}">
      <dgm:prSet/>
      <dgm:spPr/>
      <dgm:t>
        <a:bodyPr/>
        <a:lstStyle/>
        <a:p>
          <a:endParaRPr lang="es-ES"/>
        </a:p>
      </dgm:t>
    </dgm:pt>
    <dgm:pt modelId="{2CBF19E2-FD3A-455A-8618-E1ED1E14652C}" type="sibTrans" cxnId="{C95D9306-5D5C-4148-B28A-E76AEEE0B08B}">
      <dgm:prSet/>
      <dgm:spPr/>
      <dgm:t>
        <a:bodyPr/>
        <a:lstStyle/>
        <a:p>
          <a:endParaRPr lang="es-ES"/>
        </a:p>
      </dgm:t>
    </dgm:pt>
    <dgm:pt modelId="{6639075A-A967-46E2-9F75-F6E249579BB3}">
      <dgm:prSet phldrT="[Texto]"/>
      <dgm:spPr/>
      <dgm:t>
        <a:bodyPr/>
        <a:lstStyle/>
        <a:p>
          <a:r>
            <a:rPr lang="es-EC" b="1" dirty="0" smtClean="0"/>
            <a:t>Pérdidas</a:t>
          </a:r>
          <a:endParaRPr lang="es-ES" b="1" dirty="0"/>
        </a:p>
      </dgm:t>
    </dgm:pt>
    <dgm:pt modelId="{61E8281A-1208-4FD7-B36F-4654C3370BC6}" type="parTrans" cxnId="{08DBA697-33D5-44F0-A8C4-267C0BCC840A}">
      <dgm:prSet/>
      <dgm:spPr/>
      <dgm:t>
        <a:bodyPr/>
        <a:lstStyle/>
        <a:p>
          <a:endParaRPr lang="es-ES"/>
        </a:p>
      </dgm:t>
    </dgm:pt>
    <dgm:pt modelId="{FC618765-6CC6-43CF-A7F6-A32253D2377F}" type="sibTrans" cxnId="{08DBA697-33D5-44F0-A8C4-267C0BCC840A}">
      <dgm:prSet/>
      <dgm:spPr/>
      <dgm:t>
        <a:bodyPr/>
        <a:lstStyle/>
        <a:p>
          <a:endParaRPr lang="es-ES"/>
        </a:p>
      </dgm:t>
    </dgm:pt>
    <dgm:pt modelId="{2B7BD9CB-F9D1-467C-A614-CE55A59235C5}">
      <dgm:prSet phldrT="[Texto]"/>
      <dgm:spPr/>
      <dgm:t>
        <a:bodyPr/>
        <a:lstStyle/>
        <a:p>
          <a:r>
            <a:rPr lang="es-EC" b="0" dirty="0" smtClean="0"/>
            <a:t>Pérdidas de conducción</a:t>
          </a:r>
          <a:endParaRPr lang="es-ES" b="0" dirty="0"/>
        </a:p>
      </dgm:t>
    </dgm:pt>
    <dgm:pt modelId="{2E11D763-A41D-4178-8823-23E86941E192}" type="parTrans" cxnId="{7C1FDC50-7704-4E24-A31D-4454116E7809}">
      <dgm:prSet/>
      <dgm:spPr/>
      <dgm:t>
        <a:bodyPr/>
        <a:lstStyle/>
        <a:p>
          <a:endParaRPr lang="es-ES"/>
        </a:p>
      </dgm:t>
    </dgm:pt>
    <dgm:pt modelId="{1BDF906F-E83A-493C-B48F-841A837FC5B6}" type="sibTrans" cxnId="{7C1FDC50-7704-4E24-A31D-4454116E7809}">
      <dgm:prSet/>
      <dgm:spPr/>
      <dgm:t>
        <a:bodyPr/>
        <a:lstStyle/>
        <a:p>
          <a:endParaRPr lang="es-ES"/>
        </a:p>
      </dgm:t>
    </dgm:pt>
    <dgm:pt modelId="{D209BA27-DEF7-4F3F-976F-B169173DF756}">
      <dgm:prSet phldrT="[Texto]"/>
      <dgm:spPr/>
      <dgm:t>
        <a:bodyPr/>
        <a:lstStyle/>
        <a:p>
          <a:r>
            <a:rPr lang="es-EC" b="0" dirty="0" smtClean="0"/>
            <a:t>Pérdidas de conmutación</a:t>
          </a:r>
          <a:endParaRPr lang="es-ES" b="0" dirty="0"/>
        </a:p>
      </dgm:t>
    </dgm:pt>
    <dgm:pt modelId="{97092A9A-DFF8-48C4-8292-C93A3326FE14}" type="parTrans" cxnId="{CD9F597B-C994-499A-9BD2-55F399B4B6C2}">
      <dgm:prSet/>
      <dgm:spPr/>
      <dgm:t>
        <a:bodyPr/>
        <a:lstStyle/>
        <a:p>
          <a:endParaRPr lang="es-ES"/>
        </a:p>
      </dgm:t>
    </dgm:pt>
    <dgm:pt modelId="{47B4692D-0DBC-43FD-8A76-F95A23C2D3AA}" type="sibTrans" cxnId="{CD9F597B-C994-499A-9BD2-55F399B4B6C2}">
      <dgm:prSet/>
      <dgm:spPr/>
      <dgm:t>
        <a:bodyPr/>
        <a:lstStyle/>
        <a:p>
          <a:endParaRPr lang="es-ES"/>
        </a:p>
      </dgm:t>
    </dgm:pt>
    <dgm:pt modelId="{3D1B134D-971C-4249-8DBA-EC14E8B326D8}" type="pres">
      <dgm:prSet presAssocID="{F0B1B051-B9BF-4D82-9B94-76A4BB70AA7A}" presName="diagram" presStyleCnt="0">
        <dgm:presLayoutVars>
          <dgm:chPref val="1"/>
          <dgm:dir/>
          <dgm:animOne val="branch"/>
          <dgm:animLvl val="lvl"/>
          <dgm:resizeHandles/>
        </dgm:presLayoutVars>
      </dgm:prSet>
      <dgm:spPr/>
      <dgm:t>
        <a:bodyPr/>
        <a:lstStyle/>
        <a:p>
          <a:endParaRPr lang="es-ES"/>
        </a:p>
      </dgm:t>
    </dgm:pt>
    <dgm:pt modelId="{1280FF2B-6525-47FB-B6D1-FB1F67171203}" type="pres">
      <dgm:prSet presAssocID="{D75A7B3C-344F-4B93-A374-85803F93E73D}" presName="root" presStyleCnt="0"/>
      <dgm:spPr/>
    </dgm:pt>
    <dgm:pt modelId="{E06BC152-82FE-42DD-82D6-44CA7073137B}" type="pres">
      <dgm:prSet presAssocID="{D75A7B3C-344F-4B93-A374-85803F93E73D}" presName="rootComposite" presStyleCnt="0"/>
      <dgm:spPr/>
    </dgm:pt>
    <dgm:pt modelId="{95C5A01E-D7C4-4D2B-A7D3-546F72701C4E}" type="pres">
      <dgm:prSet presAssocID="{D75A7B3C-344F-4B93-A374-85803F93E73D}" presName="rootText" presStyleLbl="node1" presStyleIdx="0" presStyleCnt="3" custScaleX="140056" custLinFactNeighborX="-75157" custLinFactNeighborY="-5787"/>
      <dgm:spPr/>
      <dgm:t>
        <a:bodyPr/>
        <a:lstStyle/>
        <a:p>
          <a:endParaRPr lang="es-ES"/>
        </a:p>
      </dgm:t>
    </dgm:pt>
    <dgm:pt modelId="{54011AC5-8A9E-4E5F-A00F-C11C1B740677}" type="pres">
      <dgm:prSet presAssocID="{D75A7B3C-344F-4B93-A374-85803F93E73D}" presName="rootConnector" presStyleLbl="node1" presStyleIdx="0" presStyleCnt="3"/>
      <dgm:spPr/>
      <dgm:t>
        <a:bodyPr/>
        <a:lstStyle/>
        <a:p>
          <a:endParaRPr lang="es-ES"/>
        </a:p>
      </dgm:t>
    </dgm:pt>
    <dgm:pt modelId="{A204FFF4-0C50-4300-AD4C-5DB3D4E2308C}" type="pres">
      <dgm:prSet presAssocID="{D75A7B3C-344F-4B93-A374-85803F93E73D}" presName="childShape" presStyleCnt="0"/>
      <dgm:spPr/>
    </dgm:pt>
    <dgm:pt modelId="{E71D64B0-4202-4760-B432-D1E74FB9C838}" type="pres">
      <dgm:prSet presAssocID="{9E4CC65A-A12F-40A9-BBD6-4B3F42BF06FF}" presName="Name13" presStyleLbl="parChTrans1D2" presStyleIdx="0" presStyleCnt="6"/>
      <dgm:spPr/>
      <dgm:t>
        <a:bodyPr/>
        <a:lstStyle/>
        <a:p>
          <a:endParaRPr lang="es-ES"/>
        </a:p>
      </dgm:t>
    </dgm:pt>
    <dgm:pt modelId="{24F86DBC-207D-41A0-9189-EA86EEA19F87}" type="pres">
      <dgm:prSet presAssocID="{64E619AA-149E-401B-ACC5-A35B775A556B}" presName="childText" presStyleLbl="bgAcc1" presStyleIdx="0" presStyleCnt="6" custLinFactNeighborX="-81803" custLinFactNeighborY="415">
        <dgm:presLayoutVars>
          <dgm:bulletEnabled val="1"/>
        </dgm:presLayoutVars>
      </dgm:prSet>
      <dgm:spPr/>
      <dgm:t>
        <a:bodyPr/>
        <a:lstStyle/>
        <a:p>
          <a:endParaRPr lang="es-ES"/>
        </a:p>
      </dgm:t>
    </dgm:pt>
    <dgm:pt modelId="{CBE70EBB-2915-4065-8892-162907C8D539}" type="pres">
      <dgm:prSet presAssocID="{EDBE7E97-3B5B-453E-86B2-E01ED23120AD}" presName="Name13" presStyleLbl="parChTrans1D2" presStyleIdx="1" presStyleCnt="6"/>
      <dgm:spPr/>
      <dgm:t>
        <a:bodyPr/>
        <a:lstStyle/>
        <a:p>
          <a:endParaRPr lang="es-ES"/>
        </a:p>
      </dgm:t>
    </dgm:pt>
    <dgm:pt modelId="{F93E08BE-FF85-423F-8FCD-2B2B1EEA35A9}" type="pres">
      <dgm:prSet presAssocID="{B7A3DFBD-9D73-4111-B78F-245D57D5E27D}" presName="childText" presStyleLbl="bgAcc1" presStyleIdx="1" presStyleCnt="6" custLinFactNeighborX="-84359" custLinFactNeighborY="-2080">
        <dgm:presLayoutVars>
          <dgm:bulletEnabled val="1"/>
        </dgm:presLayoutVars>
      </dgm:prSet>
      <dgm:spPr/>
      <dgm:t>
        <a:bodyPr/>
        <a:lstStyle/>
        <a:p>
          <a:endParaRPr lang="es-ES"/>
        </a:p>
      </dgm:t>
    </dgm:pt>
    <dgm:pt modelId="{83C74D64-D3E1-4939-83F0-7C4A92B81F23}" type="pres">
      <dgm:prSet presAssocID="{913DC6A6-E397-4782-925B-8214EABE891D}" presName="Name13" presStyleLbl="parChTrans1D2" presStyleIdx="2" presStyleCnt="6"/>
      <dgm:spPr/>
      <dgm:t>
        <a:bodyPr/>
        <a:lstStyle/>
        <a:p>
          <a:endParaRPr lang="es-ES"/>
        </a:p>
      </dgm:t>
    </dgm:pt>
    <dgm:pt modelId="{825AF349-216C-457E-AFAD-1475BC0100C4}" type="pres">
      <dgm:prSet presAssocID="{C11C4416-EAD4-4D48-A269-1EB68B1D03E2}" presName="childText" presStyleLbl="bgAcc1" presStyleIdx="2" presStyleCnt="6" custLinFactNeighborX="-77834" custLinFactNeighborY="0">
        <dgm:presLayoutVars>
          <dgm:bulletEnabled val="1"/>
        </dgm:presLayoutVars>
      </dgm:prSet>
      <dgm:spPr/>
      <dgm:t>
        <a:bodyPr/>
        <a:lstStyle/>
        <a:p>
          <a:endParaRPr lang="es-ES"/>
        </a:p>
      </dgm:t>
    </dgm:pt>
    <dgm:pt modelId="{0506E0AB-FBA5-4BCB-836E-78315319D54D}" type="pres">
      <dgm:prSet presAssocID="{60C82949-6326-4671-8547-2C4BFA88B698}" presName="root" presStyleCnt="0"/>
      <dgm:spPr/>
    </dgm:pt>
    <dgm:pt modelId="{BC200D55-799A-4F33-B146-720FCDD94A7A}" type="pres">
      <dgm:prSet presAssocID="{60C82949-6326-4671-8547-2C4BFA88B698}" presName="rootComposite" presStyleCnt="0"/>
      <dgm:spPr/>
    </dgm:pt>
    <dgm:pt modelId="{E4CECC79-17D7-4850-8F1C-4C0A720CF03A}" type="pres">
      <dgm:prSet presAssocID="{60C82949-6326-4671-8547-2C4BFA88B698}" presName="rootText" presStyleLbl="node1" presStyleIdx="1" presStyleCnt="3" custLinFactNeighborX="-1142" custLinFactNeighborY="3282"/>
      <dgm:spPr/>
      <dgm:t>
        <a:bodyPr/>
        <a:lstStyle/>
        <a:p>
          <a:endParaRPr lang="es-ES"/>
        </a:p>
      </dgm:t>
    </dgm:pt>
    <dgm:pt modelId="{D1F4A490-94A0-431C-B64F-E4C97ACFBA00}" type="pres">
      <dgm:prSet presAssocID="{60C82949-6326-4671-8547-2C4BFA88B698}" presName="rootConnector" presStyleLbl="node1" presStyleIdx="1" presStyleCnt="3"/>
      <dgm:spPr/>
      <dgm:t>
        <a:bodyPr/>
        <a:lstStyle/>
        <a:p>
          <a:endParaRPr lang="es-ES"/>
        </a:p>
      </dgm:t>
    </dgm:pt>
    <dgm:pt modelId="{C5FD431C-7464-4C11-862D-34919E454CFD}" type="pres">
      <dgm:prSet presAssocID="{60C82949-6326-4671-8547-2C4BFA88B698}" presName="childShape" presStyleCnt="0"/>
      <dgm:spPr/>
    </dgm:pt>
    <dgm:pt modelId="{4990303C-407D-445E-84F6-AD17AF79D50B}" type="pres">
      <dgm:prSet presAssocID="{40FA95DD-4A27-401E-A1C2-B81C1541C765}" presName="Name13" presStyleLbl="parChTrans1D2" presStyleIdx="3" presStyleCnt="6"/>
      <dgm:spPr/>
      <dgm:t>
        <a:bodyPr/>
        <a:lstStyle/>
        <a:p>
          <a:endParaRPr lang="es-ES"/>
        </a:p>
      </dgm:t>
    </dgm:pt>
    <dgm:pt modelId="{8B5E6C71-21E0-4D13-853F-86F255E2AFF6}" type="pres">
      <dgm:prSet presAssocID="{DB0EE728-379D-46F2-95AC-25FC6D8F2670}" presName="childText" presStyleLbl="bgAcc1" presStyleIdx="3" presStyleCnt="6">
        <dgm:presLayoutVars>
          <dgm:bulletEnabled val="1"/>
        </dgm:presLayoutVars>
      </dgm:prSet>
      <dgm:spPr/>
      <dgm:t>
        <a:bodyPr/>
        <a:lstStyle/>
        <a:p>
          <a:endParaRPr lang="es-ES"/>
        </a:p>
      </dgm:t>
    </dgm:pt>
    <dgm:pt modelId="{1F486A80-707B-4045-AC2C-2E59129802B5}" type="pres">
      <dgm:prSet presAssocID="{6639075A-A967-46E2-9F75-F6E249579BB3}" presName="root" presStyleCnt="0"/>
      <dgm:spPr/>
    </dgm:pt>
    <dgm:pt modelId="{F9C8A774-AC19-4747-BC75-C5DEDB473AC4}" type="pres">
      <dgm:prSet presAssocID="{6639075A-A967-46E2-9F75-F6E249579BB3}" presName="rootComposite" presStyleCnt="0"/>
      <dgm:spPr/>
    </dgm:pt>
    <dgm:pt modelId="{71154158-9B29-448F-83A7-399B13DE0438}" type="pres">
      <dgm:prSet presAssocID="{6639075A-A967-46E2-9F75-F6E249579BB3}" presName="rootText" presStyleLbl="node1" presStyleIdx="2" presStyleCnt="3" custLinFactNeighborX="-1142" custLinFactNeighborY="3282"/>
      <dgm:spPr/>
      <dgm:t>
        <a:bodyPr/>
        <a:lstStyle/>
        <a:p>
          <a:endParaRPr lang="es-ES"/>
        </a:p>
      </dgm:t>
    </dgm:pt>
    <dgm:pt modelId="{48B72069-98E2-4941-A0FC-90E8DABC0F7C}" type="pres">
      <dgm:prSet presAssocID="{6639075A-A967-46E2-9F75-F6E249579BB3}" presName="rootConnector" presStyleLbl="node1" presStyleIdx="2" presStyleCnt="3"/>
      <dgm:spPr/>
      <dgm:t>
        <a:bodyPr/>
        <a:lstStyle/>
        <a:p>
          <a:endParaRPr lang="es-ES"/>
        </a:p>
      </dgm:t>
    </dgm:pt>
    <dgm:pt modelId="{325284C0-BBBF-40B7-B9A9-49F7D6C03F88}" type="pres">
      <dgm:prSet presAssocID="{6639075A-A967-46E2-9F75-F6E249579BB3}" presName="childShape" presStyleCnt="0"/>
      <dgm:spPr/>
    </dgm:pt>
    <dgm:pt modelId="{853773C6-112A-40D2-8F61-BB02C68024AA}" type="pres">
      <dgm:prSet presAssocID="{2E11D763-A41D-4178-8823-23E86941E192}" presName="Name13" presStyleLbl="parChTrans1D2" presStyleIdx="4" presStyleCnt="6"/>
      <dgm:spPr/>
      <dgm:t>
        <a:bodyPr/>
        <a:lstStyle/>
        <a:p>
          <a:endParaRPr lang="es-ES"/>
        </a:p>
      </dgm:t>
    </dgm:pt>
    <dgm:pt modelId="{FF7A7B7A-BA6E-426D-81A3-52AF19B3D181}" type="pres">
      <dgm:prSet presAssocID="{2B7BD9CB-F9D1-467C-A614-CE55A59235C5}" presName="childText" presStyleLbl="bgAcc1" presStyleIdx="4" presStyleCnt="6">
        <dgm:presLayoutVars>
          <dgm:bulletEnabled val="1"/>
        </dgm:presLayoutVars>
      </dgm:prSet>
      <dgm:spPr/>
      <dgm:t>
        <a:bodyPr/>
        <a:lstStyle/>
        <a:p>
          <a:endParaRPr lang="es-ES"/>
        </a:p>
      </dgm:t>
    </dgm:pt>
    <dgm:pt modelId="{2229D354-3580-499A-A020-8CF492B56924}" type="pres">
      <dgm:prSet presAssocID="{97092A9A-DFF8-48C4-8292-C93A3326FE14}" presName="Name13" presStyleLbl="parChTrans1D2" presStyleIdx="5" presStyleCnt="6"/>
      <dgm:spPr/>
      <dgm:t>
        <a:bodyPr/>
        <a:lstStyle/>
        <a:p>
          <a:endParaRPr lang="es-ES"/>
        </a:p>
      </dgm:t>
    </dgm:pt>
    <dgm:pt modelId="{8AC82758-D2BA-457A-8BBA-438F68B60513}" type="pres">
      <dgm:prSet presAssocID="{D209BA27-DEF7-4F3F-976F-B169173DF756}" presName="childText" presStyleLbl="bgAcc1" presStyleIdx="5" presStyleCnt="6">
        <dgm:presLayoutVars>
          <dgm:bulletEnabled val="1"/>
        </dgm:presLayoutVars>
      </dgm:prSet>
      <dgm:spPr/>
      <dgm:t>
        <a:bodyPr/>
        <a:lstStyle/>
        <a:p>
          <a:endParaRPr lang="es-ES"/>
        </a:p>
      </dgm:t>
    </dgm:pt>
  </dgm:ptLst>
  <dgm:cxnLst>
    <dgm:cxn modelId="{0C57D028-20D3-4CC5-96FD-C2E568D678DC}" srcId="{60C82949-6326-4671-8547-2C4BFA88B698}" destId="{DB0EE728-379D-46F2-95AC-25FC6D8F2670}" srcOrd="0" destOrd="0" parTransId="{40FA95DD-4A27-401E-A1C2-B81C1541C765}" sibTransId="{138DFE86-1C3C-4658-AB2C-E320B5F7008C}"/>
    <dgm:cxn modelId="{DE360137-0D6E-429E-BEB5-5AA90F000831}" type="presOf" srcId="{6639075A-A967-46E2-9F75-F6E249579BB3}" destId="{71154158-9B29-448F-83A7-399B13DE0438}" srcOrd="0" destOrd="0" presId="urn:microsoft.com/office/officeart/2005/8/layout/hierarchy3"/>
    <dgm:cxn modelId="{A3B238F4-239C-46F9-B222-7944B7C031B7}" type="presOf" srcId="{60C82949-6326-4671-8547-2C4BFA88B698}" destId="{D1F4A490-94A0-431C-B64F-E4C97ACFBA00}" srcOrd="1" destOrd="0" presId="urn:microsoft.com/office/officeart/2005/8/layout/hierarchy3"/>
    <dgm:cxn modelId="{E140C174-8345-4726-98F9-F6A303B6722B}" srcId="{D75A7B3C-344F-4B93-A374-85803F93E73D}" destId="{64E619AA-149E-401B-ACC5-A35B775A556B}" srcOrd="0" destOrd="0" parTransId="{9E4CC65A-A12F-40A9-BBD6-4B3F42BF06FF}" sibTransId="{F2C8BEEF-75B2-469E-9BBF-0EABEBCCB2F5}"/>
    <dgm:cxn modelId="{AA30C804-587C-48EF-8AE7-F08369C28F02}" type="presOf" srcId="{D75A7B3C-344F-4B93-A374-85803F93E73D}" destId="{95C5A01E-D7C4-4D2B-A7D3-546F72701C4E}" srcOrd="0" destOrd="0" presId="urn:microsoft.com/office/officeart/2005/8/layout/hierarchy3"/>
    <dgm:cxn modelId="{F73D8BFF-4968-48B9-B41F-C3142D0AFD3F}" type="presOf" srcId="{40FA95DD-4A27-401E-A1C2-B81C1541C765}" destId="{4990303C-407D-445E-84F6-AD17AF79D50B}" srcOrd="0" destOrd="0" presId="urn:microsoft.com/office/officeart/2005/8/layout/hierarchy3"/>
    <dgm:cxn modelId="{1C185FC2-0B7B-4026-8C06-C5B09DBC6E3D}" type="presOf" srcId="{97092A9A-DFF8-48C4-8292-C93A3326FE14}" destId="{2229D354-3580-499A-A020-8CF492B56924}" srcOrd="0" destOrd="0" presId="urn:microsoft.com/office/officeart/2005/8/layout/hierarchy3"/>
    <dgm:cxn modelId="{55293B59-9A29-49E1-826E-F7D7DBE3BE85}" type="presOf" srcId="{2B7BD9CB-F9D1-467C-A614-CE55A59235C5}" destId="{FF7A7B7A-BA6E-426D-81A3-52AF19B3D181}" srcOrd="0" destOrd="0" presId="urn:microsoft.com/office/officeart/2005/8/layout/hierarchy3"/>
    <dgm:cxn modelId="{EF2DF912-2B23-42B8-B3E0-380D476EF4B8}" type="presOf" srcId="{D75A7B3C-344F-4B93-A374-85803F93E73D}" destId="{54011AC5-8A9E-4E5F-A00F-C11C1B740677}" srcOrd="1" destOrd="0" presId="urn:microsoft.com/office/officeart/2005/8/layout/hierarchy3"/>
    <dgm:cxn modelId="{96D0ED18-7896-440E-90A5-0816A903C391}" srcId="{D75A7B3C-344F-4B93-A374-85803F93E73D}" destId="{C11C4416-EAD4-4D48-A269-1EB68B1D03E2}" srcOrd="2" destOrd="0" parTransId="{913DC6A6-E397-4782-925B-8214EABE891D}" sibTransId="{9337A2A4-690D-48F1-8AAB-0D70402ECA2B}"/>
    <dgm:cxn modelId="{9D3F171A-5A79-4CEF-9A77-ECF0E756BFF2}" type="presOf" srcId="{60C82949-6326-4671-8547-2C4BFA88B698}" destId="{E4CECC79-17D7-4850-8F1C-4C0A720CF03A}" srcOrd="0" destOrd="0" presId="urn:microsoft.com/office/officeart/2005/8/layout/hierarchy3"/>
    <dgm:cxn modelId="{C95D9306-5D5C-4148-B28A-E76AEEE0B08B}" srcId="{D75A7B3C-344F-4B93-A374-85803F93E73D}" destId="{B7A3DFBD-9D73-4111-B78F-245D57D5E27D}" srcOrd="1" destOrd="0" parTransId="{EDBE7E97-3B5B-453E-86B2-E01ED23120AD}" sibTransId="{2CBF19E2-FD3A-455A-8618-E1ED1E14652C}"/>
    <dgm:cxn modelId="{0BA89BA4-8C47-41C8-ABC1-11346E6275A2}" type="presOf" srcId="{6639075A-A967-46E2-9F75-F6E249579BB3}" destId="{48B72069-98E2-4941-A0FC-90E8DABC0F7C}" srcOrd="1" destOrd="0" presId="urn:microsoft.com/office/officeart/2005/8/layout/hierarchy3"/>
    <dgm:cxn modelId="{08DBA697-33D5-44F0-A8C4-267C0BCC840A}" srcId="{F0B1B051-B9BF-4D82-9B94-76A4BB70AA7A}" destId="{6639075A-A967-46E2-9F75-F6E249579BB3}" srcOrd="2" destOrd="0" parTransId="{61E8281A-1208-4FD7-B36F-4654C3370BC6}" sibTransId="{FC618765-6CC6-43CF-A7F6-A32253D2377F}"/>
    <dgm:cxn modelId="{D031ED4B-9BD1-4ABE-96EB-C4A979C02CC0}" type="presOf" srcId="{F0B1B051-B9BF-4D82-9B94-76A4BB70AA7A}" destId="{3D1B134D-971C-4249-8DBA-EC14E8B326D8}" srcOrd="0" destOrd="0" presId="urn:microsoft.com/office/officeart/2005/8/layout/hierarchy3"/>
    <dgm:cxn modelId="{0E13CE2D-879B-46F2-B147-412CBE1E31C1}" type="presOf" srcId="{9E4CC65A-A12F-40A9-BBD6-4B3F42BF06FF}" destId="{E71D64B0-4202-4760-B432-D1E74FB9C838}" srcOrd="0" destOrd="0" presId="urn:microsoft.com/office/officeart/2005/8/layout/hierarchy3"/>
    <dgm:cxn modelId="{F9A7C732-496D-419D-A2C3-027FB69AA9B2}" type="presOf" srcId="{2E11D763-A41D-4178-8823-23E86941E192}" destId="{853773C6-112A-40D2-8F61-BB02C68024AA}" srcOrd="0" destOrd="0" presId="urn:microsoft.com/office/officeart/2005/8/layout/hierarchy3"/>
    <dgm:cxn modelId="{FD6AB3DE-9460-4C0B-B431-EFEC433EB444}" type="presOf" srcId="{DB0EE728-379D-46F2-95AC-25FC6D8F2670}" destId="{8B5E6C71-21E0-4D13-853F-86F255E2AFF6}" srcOrd="0" destOrd="0" presId="urn:microsoft.com/office/officeart/2005/8/layout/hierarchy3"/>
    <dgm:cxn modelId="{6B647BFF-4E40-46DC-A5B9-7245F9F85793}" type="presOf" srcId="{B7A3DFBD-9D73-4111-B78F-245D57D5E27D}" destId="{F93E08BE-FF85-423F-8FCD-2B2B1EEA35A9}" srcOrd="0" destOrd="0" presId="urn:microsoft.com/office/officeart/2005/8/layout/hierarchy3"/>
    <dgm:cxn modelId="{CD9F597B-C994-499A-9BD2-55F399B4B6C2}" srcId="{6639075A-A967-46E2-9F75-F6E249579BB3}" destId="{D209BA27-DEF7-4F3F-976F-B169173DF756}" srcOrd="1" destOrd="0" parTransId="{97092A9A-DFF8-48C4-8292-C93A3326FE14}" sibTransId="{47B4692D-0DBC-43FD-8A76-F95A23C2D3AA}"/>
    <dgm:cxn modelId="{E20AB0E2-076A-45AA-8C08-7793F5C53182}" type="presOf" srcId="{64E619AA-149E-401B-ACC5-A35B775A556B}" destId="{24F86DBC-207D-41A0-9189-EA86EEA19F87}" srcOrd="0" destOrd="0" presId="urn:microsoft.com/office/officeart/2005/8/layout/hierarchy3"/>
    <dgm:cxn modelId="{D659C30A-DC7C-4962-A136-7250CBE4D54D}" srcId="{F0B1B051-B9BF-4D82-9B94-76A4BB70AA7A}" destId="{60C82949-6326-4671-8547-2C4BFA88B698}" srcOrd="1" destOrd="0" parTransId="{4455F473-FAA9-40A2-A7F5-21F4EB5CB2DC}" sibTransId="{502D52D7-B6BF-4A3B-B2AB-7567771281D7}"/>
    <dgm:cxn modelId="{B3497413-7F34-4D40-AD25-24C17049B79E}" type="presOf" srcId="{EDBE7E97-3B5B-453E-86B2-E01ED23120AD}" destId="{CBE70EBB-2915-4065-8892-162907C8D539}" srcOrd="0" destOrd="0" presId="urn:microsoft.com/office/officeart/2005/8/layout/hierarchy3"/>
    <dgm:cxn modelId="{D7272749-8351-4A46-8A81-422FCDE48989}" type="presOf" srcId="{913DC6A6-E397-4782-925B-8214EABE891D}" destId="{83C74D64-D3E1-4939-83F0-7C4A92B81F23}" srcOrd="0" destOrd="0" presId="urn:microsoft.com/office/officeart/2005/8/layout/hierarchy3"/>
    <dgm:cxn modelId="{116F265F-7E0A-498A-BCEE-983B2A05B9FA}" type="presOf" srcId="{D209BA27-DEF7-4F3F-976F-B169173DF756}" destId="{8AC82758-D2BA-457A-8BBA-438F68B60513}" srcOrd="0" destOrd="0" presId="urn:microsoft.com/office/officeart/2005/8/layout/hierarchy3"/>
    <dgm:cxn modelId="{7C1FDC50-7704-4E24-A31D-4454116E7809}" srcId="{6639075A-A967-46E2-9F75-F6E249579BB3}" destId="{2B7BD9CB-F9D1-467C-A614-CE55A59235C5}" srcOrd="0" destOrd="0" parTransId="{2E11D763-A41D-4178-8823-23E86941E192}" sibTransId="{1BDF906F-E83A-493C-B48F-841A837FC5B6}"/>
    <dgm:cxn modelId="{F835EA1E-0714-47E8-9212-10DE1CD63715}" type="presOf" srcId="{C11C4416-EAD4-4D48-A269-1EB68B1D03E2}" destId="{825AF349-216C-457E-AFAD-1475BC0100C4}" srcOrd="0" destOrd="0" presId="urn:microsoft.com/office/officeart/2005/8/layout/hierarchy3"/>
    <dgm:cxn modelId="{24819232-C34B-4B4A-9893-692C393900A4}" srcId="{F0B1B051-B9BF-4D82-9B94-76A4BB70AA7A}" destId="{D75A7B3C-344F-4B93-A374-85803F93E73D}" srcOrd="0" destOrd="0" parTransId="{180123C6-9095-41AB-ACBC-5EABF853518C}" sibTransId="{73336787-6454-462F-834D-F29BED18C2F6}"/>
    <dgm:cxn modelId="{4FE26131-0F99-4F2E-9F19-DE042076783D}" type="presParOf" srcId="{3D1B134D-971C-4249-8DBA-EC14E8B326D8}" destId="{1280FF2B-6525-47FB-B6D1-FB1F67171203}" srcOrd="0" destOrd="0" presId="urn:microsoft.com/office/officeart/2005/8/layout/hierarchy3"/>
    <dgm:cxn modelId="{0D50D702-9907-4F18-876B-97C801E33ABF}" type="presParOf" srcId="{1280FF2B-6525-47FB-B6D1-FB1F67171203}" destId="{E06BC152-82FE-42DD-82D6-44CA7073137B}" srcOrd="0" destOrd="0" presId="urn:microsoft.com/office/officeart/2005/8/layout/hierarchy3"/>
    <dgm:cxn modelId="{A73A674C-40D8-435C-B3EB-F5DF7E408A04}" type="presParOf" srcId="{E06BC152-82FE-42DD-82D6-44CA7073137B}" destId="{95C5A01E-D7C4-4D2B-A7D3-546F72701C4E}" srcOrd="0" destOrd="0" presId="urn:microsoft.com/office/officeart/2005/8/layout/hierarchy3"/>
    <dgm:cxn modelId="{8669C11A-78E9-447F-ACFC-6E5454CD0CF7}" type="presParOf" srcId="{E06BC152-82FE-42DD-82D6-44CA7073137B}" destId="{54011AC5-8A9E-4E5F-A00F-C11C1B740677}" srcOrd="1" destOrd="0" presId="urn:microsoft.com/office/officeart/2005/8/layout/hierarchy3"/>
    <dgm:cxn modelId="{9908D540-E419-4FAC-A7E5-6D96A42ED960}" type="presParOf" srcId="{1280FF2B-6525-47FB-B6D1-FB1F67171203}" destId="{A204FFF4-0C50-4300-AD4C-5DB3D4E2308C}" srcOrd="1" destOrd="0" presId="urn:microsoft.com/office/officeart/2005/8/layout/hierarchy3"/>
    <dgm:cxn modelId="{F9458939-72BE-4655-B717-89D5DB2FE6B4}" type="presParOf" srcId="{A204FFF4-0C50-4300-AD4C-5DB3D4E2308C}" destId="{E71D64B0-4202-4760-B432-D1E74FB9C838}" srcOrd="0" destOrd="0" presId="urn:microsoft.com/office/officeart/2005/8/layout/hierarchy3"/>
    <dgm:cxn modelId="{F004B335-2513-4472-A4D6-38519C2D7188}" type="presParOf" srcId="{A204FFF4-0C50-4300-AD4C-5DB3D4E2308C}" destId="{24F86DBC-207D-41A0-9189-EA86EEA19F87}" srcOrd="1" destOrd="0" presId="urn:microsoft.com/office/officeart/2005/8/layout/hierarchy3"/>
    <dgm:cxn modelId="{4ADF9F82-778A-4BD7-B76B-EC2FA2614631}" type="presParOf" srcId="{A204FFF4-0C50-4300-AD4C-5DB3D4E2308C}" destId="{CBE70EBB-2915-4065-8892-162907C8D539}" srcOrd="2" destOrd="0" presId="urn:microsoft.com/office/officeart/2005/8/layout/hierarchy3"/>
    <dgm:cxn modelId="{670F12EB-8090-48C2-9006-D68754CF87D6}" type="presParOf" srcId="{A204FFF4-0C50-4300-AD4C-5DB3D4E2308C}" destId="{F93E08BE-FF85-423F-8FCD-2B2B1EEA35A9}" srcOrd="3" destOrd="0" presId="urn:microsoft.com/office/officeart/2005/8/layout/hierarchy3"/>
    <dgm:cxn modelId="{04E6C800-0A23-47E7-8531-24C116E9F028}" type="presParOf" srcId="{A204FFF4-0C50-4300-AD4C-5DB3D4E2308C}" destId="{83C74D64-D3E1-4939-83F0-7C4A92B81F23}" srcOrd="4" destOrd="0" presId="urn:microsoft.com/office/officeart/2005/8/layout/hierarchy3"/>
    <dgm:cxn modelId="{6951FE9C-BC5F-45E6-8723-0DA222728502}" type="presParOf" srcId="{A204FFF4-0C50-4300-AD4C-5DB3D4E2308C}" destId="{825AF349-216C-457E-AFAD-1475BC0100C4}" srcOrd="5" destOrd="0" presId="urn:microsoft.com/office/officeart/2005/8/layout/hierarchy3"/>
    <dgm:cxn modelId="{C609DA9C-4A6B-43B9-9A28-893D742DB517}" type="presParOf" srcId="{3D1B134D-971C-4249-8DBA-EC14E8B326D8}" destId="{0506E0AB-FBA5-4BCB-836E-78315319D54D}" srcOrd="1" destOrd="0" presId="urn:microsoft.com/office/officeart/2005/8/layout/hierarchy3"/>
    <dgm:cxn modelId="{47EDF077-2B0F-4842-87B6-20944AAD4B33}" type="presParOf" srcId="{0506E0AB-FBA5-4BCB-836E-78315319D54D}" destId="{BC200D55-799A-4F33-B146-720FCDD94A7A}" srcOrd="0" destOrd="0" presId="urn:microsoft.com/office/officeart/2005/8/layout/hierarchy3"/>
    <dgm:cxn modelId="{07D02DA7-BD25-44B5-8FC0-DB3C946DF6A7}" type="presParOf" srcId="{BC200D55-799A-4F33-B146-720FCDD94A7A}" destId="{E4CECC79-17D7-4850-8F1C-4C0A720CF03A}" srcOrd="0" destOrd="0" presId="urn:microsoft.com/office/officeart/2005/8/layout/hierarchy3"/>
    <dgm:cxn modelId="{F9A94D2E-66C5-48B0-B279-374815DC3BE8}" type="presParOf" srcId="{BC200D55-799A-4F33-B146-720FCDD94A7A}" destId="{D1F4A490-94A0-431C-B64F-E4C97ACFBA00}" srcOrd="1" destOrd="0" presId="urn:microsoft.com/office/officeart/2005/8/layout/hierarchy3"/>
    <dgm:cxn modelId="{33BE0962-5DE4-4BEA-A445-B11F2DD731A1}" type="presParOf" srcId="{0506E0AB-FBA5-4BCB-836E-78315319D54D}" destId="{C5FD431C-7464-4C11-862D-34919E454CFD}" srcOrd="1" destOrd="0" presId="urn:microsoft.com/office/officeart/2005/8/layout/hierarchy3"/>
    <dgm:cxn modelId="{1F23291E-4073-4AF1-91E2-E45CA80EF3DF}" type="presParOf" srcId="{C5FD431C-7464-4C11-862D-34919E454CFD}" destId="{4990303C-407D-445E-84F6-AD17AF79D50B}" srcOrd="0" destOrd="0" presId="urn:microsoft.com/office/officeart/2005/8/layout/hierarchy3"/>
    <dgm:cxn modelId="{C9F3E61A-8BA2-4431-895B-A1190C106880}" type="presParOf" srcId="{C5FD431C-7464-4C11-862D-34919E454CFD}" destId="{8B5E6C71-21E0-4D13-853F-86F255E2AFF6}" srcOrd="1" destOrd="0" presId="urn:microsoft.com/office/officeart/2005/8/layout/hierarchy3"/>
    <dgm:cxn modelId="{E0C38E22-4B04-46A2-AE6C-31E1792F590E}" type="presParOf" srcId="{3D1B134D-971C-4249-8DBA-EC14E8B326D8}" destId="{1F486A80-707B-4045-AC2C-2E59129802B5}" srcOrd="2" destOrd="0" presId="urn:microsoft.com/office/officeart/2005/8/layout/hierarchy3"/>
    <dgm:cxn modelId="{747CF384-695D-4903-9155-1C4AF9912E9F}" type="presParOf" srcId="{1F486A80-707B-4045-AC2C-2E59129802B5}" destId="{F9C8A774-AC19-4747-BC75-C5DEDB473AC4}" srcOrd="0" destOrd="0" presId="urn:microsoft.com/office/officeart/2005/8/layout/hierarchy3"/>
    <dgm:cxn modelId="{30E33A2B-195F-4197-8AF5-DED06EA97057}" type="presParOf" srcId="{F9C8A774-AC19-4747-BC75-C5DEDB473AC4}" destId="{71154158-9B29-448F-83A7-399B13DE0438}" srcOrd="0" destOrd="0" presId="urn:microsoft.com/office/officeart/2005/8/layout/hierarchy3"/>
    <dgm:cxn modelId="{D6D9A4E9-7D62-4ECB-901F-56B72B0D2AD5}" type="presParOf" srcId="{F9C8A774-AC19-4747-BC75-C5DEDB473AC4}" destId="{48B72069-98E2-4941-A0FC-90E8DABC0F7C}" srcOrd="1" destOrd="0" presId="urn:microsoft.com/office/officeart/2005/8/layout/hierarchy3"/>
    <dgm:cxn modelId="{D540191A-36F1-4491-9759-7BBC0CFDC43D}" type="presParOf" srcId="{1F486A80-707B-4045-AC2C-2E59129802B5}" destId="{325284C0-BBBF-40B7-B9A9-49F7D6C03F88}" srcOrd="1" destOrd="0" presId="urn:microsoft.com/office/officeart/2005/8/layout/hierarchy3"/>
    <dgm:cxn modelId="{8AC9FC12-B25D-4675-B06D-E333D321232F}" type="presParOf" srcId="{325284C0-BBBF-40B7-B9A9-49F7D6C03F88}" destId="{853773C6-112A-40D2-8F61-BB02C68024AA}" srcOrd="0" destOrd="0" presId="urn:microsoft.com/office/officeart/2005/8/layout/hierarchy3"/>
    <dgm:cxn modelId="{5F55D8CC-1407-4712-A396-532433C3CF12}" type="presParOf" srcId="{325284C0-BBBF-40B7-B9A9-49F7D6C03F88}" destId="{FF7A7B7A-BA6E-426D-81A3-52AF19B3D181}" srcOrd="1" destOrd="0" presId="urn:microsoft.com/office/officeart/2005/8/layout/hierarchy3"/>
    <dgm:cxn modelId="{43722404-AD1A-4919-A3BC-4FDEAC8AB115}" type="presParOf" srcId="{325284C0-BBBF-40B7-B9A9-49F7D6C03F88}" destId="{2229D354-3580-499A-A020-8CF492B56924}" srcOrd="2" destOrd="0" presId="urn:microsoft.com/office/officeart/2005/8/layout/hierarchy3"/>
    <dgm:cxn modelId="{8232556A-CF86-465E-8A79-3447DA2234F0}" type="presParOf" srcId="{325284C0-BBBF-40B7-B9A9-49F7D6C03F88}" destId="{8AC82758-D2BA-457A-8BBA-438F68B6051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F9925-A8BD-42AB-B900-12FFE7DD4576}">
      <dsp:nvSpPr>
        <dsp:cNvPr id="0" name=""/>
        <dsp:cNvSpPr/>
      </dsp:nvSpPr>
      <dsp:spPr>
        <a:xfrm>
          <a:off x="0" y="586835"/>
          <a:ext cx="7265551" cy="478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24A51D-A0FD-47EB-8E3C-153BD47B4CA7}">
      <dsp:nvSpPr>
        <dsp:cNvPr id="0" name=""/>
        <dsp:cNvSpPr/>
      </dsp:nvSpPr>
      <dsp:spPr>
        <a:xfrm>
          <a:off x="131364" y="166001"/>
          <a:ext cx="5806097" cy="80618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234" tIns="0" rIns="192234" bIns="0" numCol="1" spcCol="1270" anchor="ctr" anchorCtr="0">
          <a:noAutofit/>
        </a:bodyPr>
        <a:lstStyle/>
        <a:p>
          <a:pPr lvl="0" algn="l" defTabSz="800100">
            <a:lnSpc>
              <a:spcPct val="90000"/>
            </a:lnSpc>
            <a:spcBef>
              <a:spcPct val="0"/>
            </a:spcBef>
            <a:spcAft>
              <a:spcPct val="35000"/>
            </a:spcAft>
          </a:pPr>
          <a:r>
            <a:rPr lang="es-ES" sz="1800" kern="1200" dirty="0" smtClean="0"/>
            <a:t>Elegir el tipo de Controlador difuso y su lógica de decisión.</a:t>
          </a:r>
          <a:endParaRPr lang="es-ES" sz="1800" kern="1200" dirty="0"/>
        </a:p>
      </dsp:txBody>
      <dsp:txXfrm>
        <a:off x="170719" y="205356"/>
        <a:ext cx="5727387" cy="727476"/>
      </dsp:txXfrm>
    </dsp:sp>
    <dsp:sp modelId="{2F6F574C-FE36-4F94-8CFB-9773E5CFA4B1}">
      <dsp:nvSpPr>
        <dsp:cNvPr id="0" name=""/>
        <dsp:cNvSpPr/>
      </dsp:nvSpPr>
      <dsp:spPr>
        <a:xfrm>
          <a:off x="0" y="1789174"/>
          <a:ext cx="7265551" cy="478800"/>
        </a:xfrm>
        <a:prstGeom prst="rect">
          <a:avLst/>
        </a:prstGeom>
        <a:solidFill>
          <a:schemeClr val="lt1">
            <a:alpha val="90000"/>
            <a:hueOff val="0"/>
            <a:satOff val="0"/>
            <a:lumOff val="0"/>
            <a:alphaOff val="0"/>
          </a:schemeClr>
        </a:solidFill>
        <a:ln w="25400" cap="flat" cmpd="sng" algn="ctr">
          <a:solidFill>
            <a:schemeClr val="accent4">
              <a:hueOff val="1754093"/>
              <a:satOff val="4262"/>
              <a:lumOff val="6961"/>
              <a:alphaOff val="0"/>
            </a:schemeClr>
          </a:solidFill>
          <a:prstDash val="solid"/>
        </a:ln>
        <a:effectLst/>
      </dsp:spPr>
      <dsp:style>
        <a:lnRef idx="2">
          <a:scrgbClr r="0" g="0" b="0"/>
        </a:lnRef>
        <a:fillRef idx="1">
          <a:scrgbClr r="0" g="0" b="0"/>
        </a:fillRef>
        <a:effectRef idx="0">
          <a:scrgbClr r="0" g="0" b="0"/>
        </a:effectRef>
        <a:fontRef idx="minor"/>
      </dsp:style>
    </dsp:sp>
    <dsp:sp modelId="{E7056D39-48AD-498C-951D-047669137EE9}">
      <dsp:nvSpPr>
        <dsp:cNvPr id="0" name=""/>
        <dsp:cNvSpPr/>
      </dsp:nvSpPr>
      <dsp:spPr>
        <a:xfrm>
          <a:off x="127815" y="1168235"/>
          <a:ext cx="6898763" cy="901379"/>
        </a:xfrm>
        <a:prstGeom prst="roundRect">
          <a:avLst/>
        </a:prstGeom>
        <a:solidFill>
          <a:schemeClr val="accent4">
            <a:hueOff val="1754093"/>
            <a:satOff val="4262"/>
            <a:lumOff val="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234" tIns="0" rIns="192234" bIns="0" numCol="1" spcCol="1270" anchor="ctr" anchorCtr="0">
          <a:noAutofit/>
        </a:bodyPr>
        <a:lstStyle/>
        <a:p>
          <a:pPr lvl="0" algn="just" defTabSz="755650">
            <a:lnSpc>
              <a:spcPct val="90000"/>
            </a:lnSpc>
            <a:spcBef>
              <a:spcPct val="0"/>
            </a:spcBef>
            <a:spcAft>
              <a:spcPct val="35000"/>
            </a:spcAft>
          </a:pPr>
          <a:r>
            <a:rPr lang="es-ES" sz="1700" kern="1200" dirty="0" smtClean="0"/>
            <a:t>Seleccionar las variables de entradas y salida, así como la cantidad necesarias de estas con referencia al tipo de Controlador seleccionado.</a:t>
          </a:r>
          <a:endParaRPr lang="es-ES" sz="1700" kern="1200" dirty="0"/>
        </a:p>
      </dsp:txBody>
      <dsp:txXfrm>
        <a:off x="171817" y="1212237"/>
        <a:ext cx="6810759" cy="813375"/>
      </dsp:txXfrm>
    </dsp:sp>
    <dsp:sp modelId="{F3387856-67BF-40B3-BA62-2BB61D79E248}">
      <dsp:nvSpPr>
        <dsp:cNvPr id="0" name=""/>
        <dsp:cNvSpPr/>
      </dsp:nvSpPr>
      <dsp:spPr>
        <a:xfrm>
          <a:off x="0" y="2820327"/>
          <a:ext cx="7265551" cy="478800"/>
        </a:xfrm>
        <a:prstGeom prst="rect">
          <a:avLst/>
        </a:prstGeom>
        <a:solidFill>
          <a:schemeClr val="lt1">
            <a:alpha val="90000"/>
            <a:hueOff val="0"/>
            <a:satOff val="0"/>
            <a:lumOff val="0"/>
            <a:alphaOff val="0"/>
          </a:schemeClr>
        </a:solidFill>
        <a:ln w="25400" cap="flat" cmpd="sng" algn="ctr">
          <a:solidFill>
            <a:schemeClr val="accent4">
              <a:hueOff val="3508185"/>
              <a:satOff val="8525"/>
              <a:lumOff val="13922"/>
              <a:alphaOff val="0"/>
            </a:schemeClr>
          </a:solidFill>
          <a:prstDash val="solid"/>
        </a:ln>
        <a:effectLst/>
      </dsp:spPr>
      <dsp:style>
        <a:lnRef idx="2">
          <a:scrgbClr r="0" g="0" b="0"/>
        </a:lnRef>
        <a:fillRef idx="1">
          <a:scrgbClr r="0" g="0" b="0"/>
        </a:fillRef>
        <a:effectRef idx="0">
          <a:scrgbClr r="0" g="0" b="0"/>
        </a:effectRef>
        <a:fontRef idx="minor"/>
      </dsp:style>
    </dsp:sp>
    <dsp:sp modelId="{C6F10CE6-E5C2-4F0B-A425-7C45FB632111}">
      <dsp:nvSpPr>
        <dsp:cNvPr id="0" name=""/>
        <dsp:cNvSpPr/>
      </dsp:nvSpPr>
      <dsp:spPr>
        <a:xfrm>
          <a:off x="191000" y="2383166"/>
          <a:ext cx="5759612" cy="730192"/>
        </a:xfrm>
        <a:prstGeom prst="roundRect">
          <a:avLst/>
        </a:prstGeom>
        <a:solidFill>
          <a:schemeClr val="accent4">
            <a:hueOff val="3508185"/>
            <a:satOff val="8525"/>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234" tIns="0" rIns="192234" bIns="0" numCol="1" spcCol="1270" anchor="ctr" anchorCtr="0">
          <a:noAutofit/>
        </a:bodyPr>
        <a:lstStyle/>
        <a:p>
          <a:pPr lvl="0" algn="l" defTabSz="755650">
            <a:lnSpc>
              <a:spcPct val="90000"/>
            </a:lnSpc>
            <a:spcBef>
              <a:spcPct val="0"/>
            </a:spcBef>
            <a:spcAft>
              <a:spcPct val="35000"/>
            </a:spcAft>
          </a:pPr>
          <a:r>
            <a:rPr lang="es-ES" sz="1700" kern="1200" dirty="0" smtClean="0"/>
            <a:t>Delimitar los universos de discursos y con ello crear las variables lingüísticas y su semántica asociada para cada variable.</a:t>
          </a:r>
          <a:endParaRPr lang="es-ES" sz="1700" kern="1200" dirty="0"/>
        </a:p>
      </dsp:txBody>
      <dsp:txXfrm>
        <a:off x="226645" y="2418811"/>
        <a:ext cx="5688322" cy="658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F9925-A8BD-42AB-B900-12FFE7DD4576}">
      <dsp:nvSpPr>
        <dsp:cNvPr id="0" name=""/>
        <dsp:cNvSpPr/>
      </dsp:nvSpPr>
      <dsp:spPr>
        <a:xfrm>
          <a:off x="0" y="615413"/>
          <a:ext cx="7265551" cy="554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24A51D-A0FD-47EB-8E3C-153BD47B4CA7}">
      <dsp:nvSpPr>
        <dsp:cNvPr id="0" name=""/>
        <dsp:cNvSpPr/>
      </dsp:nvSpPr>
      <dsp:spPr>
        <a:xfrm>
          <a:off x="131364" y="128131"/>
          <a:ext cx="5806097" cy="9334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234" tIns="0" rIns="192234" bIns="0" numCol="1" spcCol="1270" anchor="ctr" anchorCtr="0">
          <a:noAutofit/>
        </a:bodyPr>
        <a:lstStyle/>
        <a:p>
          <a:pPr lvl="0" algn="l" defTabSz="800100">
            <a:lnSpc>
              <a:spcPct val="90000"/>
            </a:lnSpc>
            <a:spcBef>
              <a:spcPct val="0"/>
            </a:spcBef>
            <a:spcAft>
              <a:spcPct val="35000"/>
            </a:spcAft>
          </a:pPr>
          <a:r>
            <a:rPr lang="es-ES" sz="1800" kern="1200" dirty="0" smtClean="0"/>
            <a:t>Para el proceso de la fusificación elegir la cantidad y el tipo de funciones de membresía para las variables de entras y de salida.</a:t>
          </a:r>
          <a:endParaRPr lang="es-ES" sz="1800" kern="1200" dirty="0"/>
        </a:p>
      </dsp:txBody>
      <dsp:txXfrm>
        <a:off x="176933" y="173700"/>
        <a:ext cx="5714959" cy="842341"/>
      </dsp:txXfrm>
    </dsp:sp>
    <dsp:sp modelId="{2F6F574C-FE36-4F94-8CFB-9773E5CFA4B1}">
      <dsp:nvSpPr>
        <dsp:cNvPr id="0" name=""/>
        <dsp:cNvSpPr/>
      </dsp:nvSpPr>
      <dsp:spPr>
        <a:xfrm>
          <a:off x="0" y="1605195"/>
          <a:ext cx="7265551"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56D39-48AD-498C-951D-047669137EE9}">
      <dsp:nvSpPr>
        <dsp:cNvPr id="0" name=""/>
        <dsp:cNvSpPr/>
      </dsp:nvSpPr>
      <dsp:spPr>
        <a:xfrm>
          <a:off x="127815" y="1288613"/>
          <a:ext cx="6898763" cy="64130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234" tIns="0" rIns="192234" bIns="0" numCol="1" spcCol="1270" anchor="ctr" anchorCtr="0">
          <a:noAutofit/>
        </a:bodyPr>
        <a:lstStyle/>
        <a:p>
          <a:pPr lvl="0" algn="just" defTabSz="755650">
            <a:lnSpc>
              <a:spcPct val="90000"/>
            </a:lnSpc>
            <a:spcBef>
              <a:spcPct val="0"/>
            </a:spcBef>
            <a:spcAft>
              <a:spcPct val="35000"/>
            </a:spcAft>
          </a:pPr>
          <a:r>
            <a:rPr lang="es-ES" sz="1700" kern="1200" dirty="0" smtClean="0"/>
            <a:t>Crear la base de reglas para determinar el comportamiento de las variables de salida.</a:t>
          </a:r>
          <a:endParaRPr lang="es-ES" sz="1700" kern="1200" dirty="0"/>
        </a:p>
      </dsp:txBody>
      <dsp:txXfrm>
        <a:off x="159121" y="1319919"/>
        <a:ext cx="6836151" cy="578690"/>
      </dsp:txXfrm>
    </dsp:sp>
    <dsp:sp modelId="{F3387856-67BF-40B3-BA62-2BB61D79E248}">
      <dsp:nvSpPr>
        <dsp:cNvPr id="0" name=""/>
        <dsp:cNvSpPr/>
      </dsp:nvSpPr>
      <dsp:spPr>
        <a:xfrm>
          <a:off x="0" y="2799162"/>
          <a:ext cx="7265551" cy="554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F10CE6-E5C2-4F0B-A425-7C45FB632111}">
      <dsp:nvSpPr>
        <dsp:cNvPr id="0" name=""/>
        <dsp:cNvSpPr/>
      </dsp:nvSpPr>
      <dsp:spPr>
        <a:xfrm>
          <a:off x="191000" y="2292975"/>
          <a:ext cx="5759612" cy="84548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234" tIns="0" rIns="192234" bIns="0" numCol="1" spcCol="1270" anchor="ctr" anchorCtr="0">
          <a:noAutofit/>
        </a:bodyPr>
        <a:lstStyle/>
        <a:p>
          <a:pPr lvl="0" algn="l" defTabSz="755650">
            <a:lnSpc>
              <a:spcPct val="90000"/>
            </a:lnSpc>
            <a:spcBef>
              <a:spcPct val="0"/>
            </a:spcBef>
            <a:spcAft>
              <a:spcPct val="35000"/>
            </a:spcAft>
          </a:pPr>
          <a:r>
            <a:rPr lang="es-ES" sz="1700" kern="1200" dirty="0" smtClean="0"/>
            <a:t>Finalmente realizar la defusificación para obtener la salida del Controlador.</a:t>
          </a:r>
          <a:endParaRPr lang="es-ES" sz="1700" kern="1200" dirty="0"/>
        </a:p>
      </dsp:txBody>
      <dsp:txXfrm>
        <a:off x="232273" y="2334248"/>
        <a:ext cx="5677066" cy="762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BE985-AD23-492C-9822-543A5E15197A}">
      <dsp:nvSpPr>
        <dsp:cNvPr id="0" name=""/>
        <dsp:cNvSpPr/>
      </dsp:nvSpPr>
      <dsp:spPr>
        <a:xfrm rot="16200000">
          <a:off x="926161" y="225155"/>
          <a:ext cx="1967191" cy="2490616"/>
        </a:xfrm>
        <a:prstGeom prst="round2SameRect">
          <a:avLst>
            <a:gd name="adj1" fmla="val 16670"/>
            <a:gd name="adj2" fmla="val 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lvl="0" algn="l" defTabSz="711200">
            <a:lnSpc>
              <a:spcPct val="90000"/>
            </a:lnSpc>
            <a:spcBef>
              <a:spcPct val="0"/>
            </a:spcBef>
            <a:spcAft>
              <a:spcPct val="35000"/>
            </a:spcAft>
          </a:pPr>
          <a:r>
            <a:rPr lang="en-US" sz="1600" i="1" kern="1200" dirty="0" smtClean="0">
              <a:solidFill>
                <a:schemeClr val="accent3">
                  <a:lumMod val="50000"/>
                </a:schemeClr>
              </a:solidFill>
            </a:rPr>
            <a:t>VARIABLES DE ENTRADA</a:t>
          </a:r>
        </a:p>
        <a:p>
          <a:pPr lvl="0" algn="l" defTabSz="711200">
            <a:lnSpc>
              <a:spcPct val="90000"/>
            </a:lnSpc>
            <a:spcBef>
              <a:spcPct val="0"/>
            </a:spcBef>
            <a:spcAft>
              <a:spcPct val="35000"/>
            </a:spcAft>
          </a:pPr>
          <a:r>
            <a:rPr lang="en-US" sz="1600" kern="1200" dirty="0" smtClean="0"/>
            <a:t>- El </a:t>
          </a:r>
          <a:r>
            <a:rPr lang="es-ES" sz="1600" kern="1200" dirty="0" smtClean="0"/>
            <a:t>error: </a:t>
          </a:r>
          <a:r>
            <a:rPr lang="es-ES" sz="1600" b="1" kern="1200" dirty="0" smtClean="0"/>
            <a:t>e</a:t>
          </a:r>
        </a:p>
        <a:p>
          <a:pPr lvl="0" algn="l" defTabSz="711200">
            <a:lnSpc>
              <a:spcPct val="90000"/>
            </a:lnSpc>
            <a:spcBef>
              <a:spcPct val="0"/>
            </a:spcBef>
            <a:spcAft>
              <a:spcPct val="35000"/>
            </a:spcAft>
          </a:pPr>
          <a:r>
            <a:rPr lang="es-ES" sz="1600" kern="1200" dirty="0" smtClean="0"/>
            <a:t>- La variación</a:t>
          </a:r>
          <a:r>
            <a:rPr lang="es-EC" sz="1600" kern="1200" dirty="0" smtClean="0"/>
            <a:t>n del error: </a:t>
          </a:r>
          <a:r>
            <a:rPr lang="es-EC" sz="1600" b="1" kern="1200" dirty="0" smtClean="0"/>
            <a:t>de</a:t>
          </a:r>
          <a:endParaRPr lang="es-ES" sz="1600" b="1" kern="1200" dirty="0"/>
        </a:p>
      </dsp:txBody>
      <dsp:txXfrm rot="5400000">
        <a:off x="760497" y="582915"/>
        <a:ext cx="2394568" cy="1775095"/>
      </dsp:txXfrm>
    </dsp:sp>
    <dsp:sp modelId="{9AF9323F-B4A8-4024-B509-1086658EF838}">
      <dsp:nvSpPr>
        <dsp:cNvPr id="0" name=""/>
        <dsp:cNvSpPr/>
      </dsp:nvSpPr>
      <dsp:spPr>
        <a:xfrm rot="5400000">
          <a:off x="4244440" y="537902"/>
          <a:ext cx="1967191" cy="1984373"/>
        </a:xfrm>
        <a:prstGeom prst="round2SameRect">
          <a:avLst>
            <a:gd name="adj1" fmla="val 16670"/>
            <a:gd name="adj2" fmla="val 0"/>
          </a:avLst>
        </a:prstGeom>
        <a:solidFill>
          <a:schemeClr val="accent4">
            <a:tint val="50000"/>
            <a:hueOff val="3240923"/>
            <a:satOff val="9666"/>
            <a:lumOff val="129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lvl="0" algn="l" defTabSz="711200">
            <a:lnSpc>
              <a:spcPct val="90000"/>
            </a:lnSpc>
            <a:spcBef>
              <a:spcPct val="0"/>
            </a:spcBef>
            <a:spcAft>
              <a:spcPct val="35000"/>
            </a:spcAft>
          </a:pPr>
          <a:r>
            <a:rPr lang="en-US" sz="1600" i="1" kern="1200" dirty="0" smtClean="0">
              <a:solidFill>
                <a:schemeClr val="accent3">
                  <a:lumMod val="50000"/>
                </a:schemeClr>
              </a:solidFill>
            </a:rPr>
            <a:t>VARIABLES DE SALIDA</a:t>
          </a:r>
        </a:p>
        <a:p>
          <a:pPr lvl="0" algn="l" defTabSz="711200">
            <a:lnSpc>
              <a:spcPct val="90000"/>
            </a:lnSpc>
            <a:spcBef>
              <a:spcPct val="0"/>
            </a:spcBef>
            <a:spcAft>
              <a:spcPct val="35000"/>
            </a:spcAft>
          </a:pPr>
          <a:r>
            <a:rPr lang="en-US" sz="1600" kern="1200" dirty="0" smtClean="0"/>
            <a:t>- C</a:t>
          </a:r>
          <a:r>
            <a:rPr lang="es-ES" sz="1600" kern="1200" dirty="0" err="1" smtClean="0"/>
            <a:t>onstante</a:t>
          </a:r>
          <a:r>
            <a:rPr lang="es-ES" sz="1600" kern="1200" dirty="0" smtClean="0"/>
            <a:t> proporcional: </a:t>
          </a:r>
          <a:r>
            <a:rPr lang="es-ES" sz="1600" b="1" kern="1200" dirty="0" err="1" smtClean="0"/>
            <a:t>kp</a:t>
          </a:r>
          <a:r>
            <a:rPr lang="es-ES" sz="1600" b="1" kern="1200" dirty="0" smtClean="0"/>
            <a:t> </a:t>
          </a:r>
        </a:p>
        <a:p>
          <a:pPr lvl="0" algn="l" defTabSz="711200">
            <a:lnSpc>
              <a:spcPct val="90000"/>
            </a:lnSpc>
            <a:spcBef>
              <a:spcPct val="0"/>
            </a:spcBef>
            <a:spcAft>
              <a:spcPct val="35000"/>
            </a:spcAft>
          </a:pPr>
          <a:r>
            <a:rPr lang="es-ES" sz="1600" kern="1200" dirty="0" smtClean="0"/>
            <a:t>- Constante integral: </a:t>
          </a:r>
          <a:r>
            <a:rPr lang="es-ES" sz="1600" b="1" kern="1200" dirty="0" err="1" smtClean="0"/>
            <a:t>ki</a:t>
          </a:r>
          <a:endParaRPr lang="es-ES" sz="1600" b="1" kern="1200" dirty="0"/>
        </a:p>
      </dsp:txBody>
      <dsp:txXfrm rot="-5400000">
        <a:off x="4235849" y="642541"/>
        <a:ext cx="1888325" cy="1775095"/>
      </dsp:txXfrm>
    </dsp:sp>
    <dsp:sp modelId="{072B575C-C47D-4195-A5FF-6E09C78E4746}">
      <dsp:nvSpPr>
        <dsp:cNvPr id="0" name=""/>
        <dsp:cNvSpPr/>
      </dsp:nvSpPr>
      <dsp:spPr>
        <a:xfrm>
          <a:off x="3033079" y="0"/>
          <a:ext cx="1256750" cy="1256689"/>
        </a:xfrm>
        <a:prstGeom prst="circularArrow">
          <a:avLst>
            <a:gd name="adj1" fmla="val 12500"/>
            <a:gd name="adj2" fmla="val 1142322"/>
            <a:gd name="adj3" fmla="val 20457678"/>
            <a:gd name="adj4" fmla="val 108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58082-1695-422F-91B9-FCAA425FDF2C}">
      <dsp:nvSpPr>
        <dsp:cNvPr id="0" name=""/>
        <dsp:cNvSpPr/>
      </dsp:nvSpPr>
      <dsp:spPr>
        <a:xfrm rot="10800000">
          <a:off x="3033079" y="1803182"/>
          <a:ext cx="1256750" cy="1256689"/>
        </a:xfrm>
        <a:prstGeom prst="circularArrow">
          <a:avLst>
            <a:gd name="adj1" fmla="val 12500"/>
            <a:gd name="adj2" fmla="val 1142322"/>
            <a:gd name="adj3" fmla="val 20457678"/>
            <a:gd name="adj4" fmla="val 10800000"/>
            <a:gd name="adj5" fmla="val 12500"/>
          </a:avLst>
        </a:prstGeom>
        <a:solidFill>
          <a:schemeClr val="accent4">
            <a:hueOff val="3508185"/>
            <a:satOff val="8525"/>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5A01E-D7C4-4D2B-A7D3-546F72701C4E}">
      <dsp:nvSpPr>
        <dsp:cNvPr id="0" name=""/>
        <dsp:cNvSpPr/>
      </dsp:nvSpPr>
      <dsp:spPr>
        <a:xfrm>
          <a:off x="0" y="0"/>
          <a:ext cx="1781081" cy="63584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b="1" kern="1200" dirty="0" smtClean="0"/>
            <a:t>Perturbaciones</a:t>
          </a:r>
          <a:endParaRPr lang="es-ES" sz="1700" b="1" kern="1200" dirty="0"/>
        </a:p>
      </dsp:txBody>
      <dsp:txXfrm>
        <a:off x="18623" y="18623"/>
        <a:ext cx="1743835" cy="598600"/>
      </dsp:txXfrm>
    </dsp:sp>
    <dsp:sp modelId="{E71D64B0-4202-4760-B432-D1E74FB9C838}">
      <dsp:nvSpPr>
        <dsp:cNvPr id="0" name=""/>
        <dsp:cNvSpPr/>
      </dsp:nvSpPr>
      <dsp:spPr>
        <a:xfrm>
          <a:off x="178108" y="635846"/>
          <a:ext cx="288099" cy="480136"/>
        </a:xfrm>
        <a:custGeom>
          <a:avLst/>
          <a:gdLst/>
          <a:ahLst/>
          <a:cxnLst/>
          <a:rect l="0" t="0" r="0" b="0"/>
          <a:pathLst>
            <a:path>
              <a:moveTo>
                <a:pt x="0" y="0"/>
              </a:moveTo>
              <a:lnTo>
                <a:pt x="0" y="480136"/>
              </a:lnTo>
              <a:lnTo>
                <a:pt x="288099" y="4801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86DBC-207D-41A0-9189-EA86EEA19F87}">
      <dsp:nvSpPr>
        <dsp:cNvPr id="0" name=""/>
        <dsp:cNvSpPr/>
      </dsp:nvSpPr>
      <dsp:spPr>
        <a:xfrm>
          <a:off x="466207" y="798059"/>
          <a:ext cx="1017354" cy="6358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Cambio de referencia </a:t>
          </a:r>
          <a:endParaRPr lang="es-ES" sz="1100" kern="1200" dirty="0"/>
        </a:p>
      </dsp:txBody>
      <dsp:txXfrm>
        <a:off x="484830" y="816682"/>
        <a:ext cx="980108" cy="598600"/>
      </dsp:txXfrm>
    </dsp:sp>
    <dsp:sp modelId="{CBE70EBB-2915-4065-8892-162907C8D539}">
      <dsp:nvSpPr>
        <dsp:cNvPr id="0" name=""/>
        <dsp:cNvSpPr/>
      </dsp:nvSpPr>
      <dsp:spPr>
        <a:xfrm>
          <a:off x="178108" y="635846"/>
          <a:ext cx="262095" cy="1259080"/>
        </a:xfrm>
        <a:custGeom>
          <a:avLst/>
          <a:gdLst/>
          <a:ahLst/>
          <a:cxnLst/>
          <a:rect l="0" t="0" r="0" b="0"/>
          <a:pathLst>
            <a:path>
              <a:moveTo>
                <a:pt x="0" y="0"/>
              </a:moveTo>
              <a:lnTo>
                <a:pt x="0" y="1259080"/>
              </a:lnTo>
              <a:lnTo>
                <a:pt x="262095" y="12590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3E08BE-FF85-423F-8FCD-2B2B1EEA35A9}">
      <dsp:nvSpPr>
        <dsp:cNvPr id="0" name=""/>
        <dsp:cNvSpPr/>
      </dsp:nvSpPr>
      <dsp:spPr>
        <a:xfrm>
          <a:off x="440203" y="1577003"/>
          <a:ext cx="1017354" cy="6358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77557"/>
              <a:satOff val="-4557"/>
              <a:lumOff val="-1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Cambio en la carga</a:t>
          </a:r>
          <a:endParaRPr lang="es-EC" sz="1100" kern="1200" dirty="0"/>
        </a:p>
      </dsp:txBody>
      <dsp:txXfrm>
        <a:off x="458826" y="1595626"/>
        <a:ext cx="980108" cy="598600"/>
      </dsp:txXfrm>
    </dsp:sp>
    <dsp:sp modelId="{83C74D64-D3E1-4939-83F0-7C4A92B81F23}">
      <dsp:nvSpPr>
        <dsp:cNvPr id="0" name=""/>
        <dsp:cNvSpPr/>
      </dsp:nvSpPr>
      <dsp:spPr>
        <a:xfrm>
          <a:off x="178108" y="635846"/>
          <a:ext cx="328477" cy="2067113"/>
        </a:xfrm>
        <a:custGeom>
          <a:avLst/>
          <a:gdLst/>
          <a:ahLst/>
          <a:cxnLst/>
          <a:rect l="0" t="0" r="0" b="0"/>
          <a:pathLst>
            <a:path>
              <a:moveTo>
                <a:pt x="0" y="0"/>
              </a:moveTo>
              <a:lnTo>
                <a:pt x="0" y="2067113"/>
              </a:lnTo>
              <a:lnTo>
                <a:pt x="328477" y="206711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5AF349-216C-457E-AFAD-1475BC0100C4}">
      <dsp:nvSpPr>
        <dsp:cNvPr id="0" name=""/>
        <dsp:cNvSpPr/>
      </dsp:nvSpPr>
      <dsp:spPr>
        <a:xfrm>
          <a:off x="506586" y="2385036"/>
          <a:ext cx="1017354" cy="6358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955115"/>
              <a:satOff val="-9114"/>
              <a:lumOff val="-2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Cambio de la entrada </a:t>
          </a:r>
          <a:endParaRPr lang="es-ES" sz="1100" kern="1200" dirty="0"/>
        </a:p>
      </dsp:txBody>
      <dsp:txXfrm>
        <a:off x="525209" y="2403659"/>
        <a:ext cx="980108" cy="598600"/>
      </dsp:txXfrm>
    </dsp:sp>
    <dsp:sp modelId="{E4CECC79-17D7-4850-8F1C-4C0A720CF03A}">
      <dsp:nvSpPr>
        <dsp:cNvPr id="0" name=""/>
        <dsp:cNvSpPr/>
      </dsp:nvSpPr>
      <dsp:spPr>
        <a:xfrm>
          <a:off x="3026699" y="21481"/>
          <a:ext cx="1271692" cy="635846"/>
        </a:xfrm>
        <a:prstGeom prst="roundRect">
          <a:avLst>
            <a:gd name="adj" fmla="val 10000"/>
          </a:avLst>
        </a:prstGeom>
        <a:solidFill>
          <a:schemeClr val="accent2">
            <a:hueOff val="1193893"/>
            <a:satOff val="-11392"/>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b="1" kern="1200" dirty="0" smtClean="0"/>
            <a:t>Consumo</a:t>
          </a:r>
          <a:endParaRPr lang="es-ES" sz="1900" b="1" kern="1200" dirty="0"/>
        </a:p>
      </dsp:txBody>
      <dsp:txXfrm>
        <a:off x="3045322" y="40104"/>
        <a:ext cx="1234446" cy="598600"/>
      </dsp:txXfrm>
    </dsp:sp>
    <dsp:sp modelId="{4990303C-407D-445E-84F6-AD17AF79D50B}">
      <dsp:nvSpPr>
        <dsp:cNvPr id="0" name=""/>
        <dsp:cNvSpPr/>
      </dsp:nvSpPr>
      <dsp:spPr>
        <a:xfrm>
          <a:off x="3153868" y="657327"/>
          <a:ext cx="141691" cy="456016"/>
        </a:xfrm>
        <a:custGeom>
          <a:avLst/>
          <a:gdLst/>
          <a:ahLst/>
          <a:cxnLst/>
          <a:rect l="0" t="0" r="0" b="0"/>
          <a:pathLst>
            <a:path>
              <a:moveTo>
                <a:pt x="0" y="0"/>
              </a:moveTo>
              <a:lnTo>
                <a:pt x="0" y="456016"/>
              </a:lnTo>
              <a:lnTo>
                <a:pt x="141691" y="45601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5E6C71-21E0-4D13-853F-86F255E2AFF6}">
      <dsp:nvSpPr>
        <dsp:cNvPr id="0" name=""/>
        <dsp:cNvSpPr/>
      </dsp:nvSpPr>
      <dsp:spPr>
        <a:xfrm>
          <a:off x="3295560" y="795420"/>
          <a:ext cx="1017354" cy="6358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432672"/>
              <a:satOff val="-13671"/>
              <a:lumOff val="-4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b="0" kern="1200" dirty="0" smtClean="0"/>
            <a:t>Computacional</a:t>
          </a:r>
          <a:endParaRPr lang="es-ES" sz="1100" b="0" kern="1200" dirty="0"/>
        </a:p>
      </dsp:txBody>
      <dsp:txXfrm>
        <a:off x="3314183" y="814043"/>
        <a:ext cx="980108" cy="598600"/>
      </dsp:txXfrm>
    </dsp:sp>
    <dsp:sp modelId="{71154158-9B29-448F-83A7-399B13DE0438}">
      <dsp:nvSpPr>
        <dsp:cNvPr id="0" name=""/>
        <dsp:cNvSpPr/>
      </dsp:nvSpPr>
      <dsp:spPr>
        <a:xfrm>
          <a:off x="4616315" y="21481"/>
          <a:ext cx="1271692" cy="635846"/>
        </a:xfrm>
        <a:prstGeom prst="roundRect">
          <a:avLst>
            <a:gd name="adj" fmla="val 10000"/>
          </a:avLst>
        </a:prstGeom>
        <a:solidFill>
          <a:schemeClr val="accent2">
            <a:hueOff val="2387787"/>
            <a:satOff val="-227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b="1" kern="1200" dirty="0" smtClean="0"/>
            <a:t>Pérdidas</a:t>
          </a:r>
          <a:endParaRPr lang="es-ES" sz="1900" b="1" kern="1200" dirty="0"/>
        </a:p>
      </dsp:txBody>
      <dsp:txXfrm>
        <a:off x="4634938" y="40104"/>
        <a:ext cx="1234446" cy="598600"/>
      </dsp:txXfrm>
    </dsp:sp>
    <dsp:sp modelId="{853773C6-112A-40D2-8F61-BB02C68024AA}">
      <dsp:nvSpPr>
        <dsp:cNvPr id="0" name=""/>
        <dsp:cNvSpPr/>
      </dsp:nvSpPr>
      <dsp:spPr>
        <a:xfrm>
          <a:off x="4743484" y="657327"/>
          <a:ext cx="141691" cy="456016"/>
        </a:xfrm>
        <a:custGeom>
          <a:avLst/>
          <a:gdLst/>
          <a:ahLst/>
          <a:cxnLst/>
          <a:rect l="0" t="0" r="0" b="0"/>
          <a:pathLst>
            <a:path>
              <a:moveTo>
                <a:pt x="0" y="0"/>
              </a:moveTo>
              <a:lnTo>
                <a:pt x="0" y="456016"/>
              </a:lnTo>
              <a:lnTo>
                <a:pt x="141691" y="45601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7A7B7A-BA6E-426D-81A3-52AF19B3D181}">
      <dsp:nvSpPr>
        <dsp:cNvPr id="0" name=""/>
        <dsp:cNvSpPr/>
      </dsp:nvSpPr>
      <dsp:spPr>
        <a:xfrm>
          <a:off x="4885176" y="795420"/>
          <a:ext cx="1017354" cy="6358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910229"/>
              <a:satOff val="-18228"/>
              <a:lumOff val="-5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b="0" kern="1200" dirty="0" smtClean="0"/>
            <a:t>Pérdidas de conducción</a:t>
          </a:r>
          <a:endParaRPr lang="es-ES" sz="1100" b="0" kern="1200" dirty="0"/>
        </a:p>
      </dsp:txBody>
      <dsp:txXfrm>
        <a:off x="4903799" y="814043"/>
        <a:ext cx="980108" cy="598600"/>
      </dsp:txXfrm>
    </dsp:sp>
    <dsp:sp modelId="{2229D354-3580-499A-A020-8CF492B56924}">
      <dsp:nvSpPr>
        <dsp:cNvPr id="0" name=""/>
        <dsp:cNvSpPr/>
      </dsp:nvSpPr>
      <dsp:spPr>
        <a:xfrm>
          <a:off x="4743484" y="657327"/>
          <a:ext cx="141691" cy="1250824"/>
        </a:xfrm>
        <a:custGeom>
          <a:avLst/>
          <a:gdLst/>
          <a:ahLst/>
          <a:cxnLst/>
          <a:rect l="0" t="0" r="0" b="0"/>
          <a:pathLst>
            <a:path>
              <a:moveTo>
                <a:pt x="0" y="0"/>
              </a:moveTo>
              <a:lnTo>
                <a:pt x="0" y="1250824"/>
              </a:lnTo>
              <a:lnTo>
                <a:pt x="141691" y="125082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C82758-D2BA-457A-8BBA-438F68B60513}">
      <dsp:nvSpPr>
        <dsp:cNvPr id="0" name=""/>
        <dsp:cNvSpPr/>
      </dsp:nvSpPr>
      <dsp:spPr>
        <a:xfrm>
          <a:off x="4885176" y="1590228"/>
          <a:ext cx="1017354" cy="6358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87787"/>
              <a:satOff val="-22785"/>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b="0" kern="1200" dirty="0" smtClean="0"/>
            <a:t>Pérdidas de conmutación</a:t>
          </a:r>
          <a:endParaRPr lang="es-ES" sz="1100" b="0" kern="1200" dirty="0"/>
        </a:p>
      </dsp:txBody>
      <dsp:txXfrm>
        <a:off x="4903799" y="1608851"/>
        <a:ext cx="980108" cy="5986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2140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2513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7315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8913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54060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8762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número de diapositiva 2"/>
          <p:cNvSpPr>
            <a:spLocks noGrp="1"/>
          </p:cNvSpPr>
          <p:nvPr>
            <p:ph type="sldNum" idx="10"/>
          </p:nvPr>
        </p:nvSpPr>
        <p:spPr/>
        <p:txBody>
          <a:bodyPr/>
          <a:lstStyle/>
          <a:p>
            <a:pPr marL="0" lvl="0" indent="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52135279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Shape 24"/>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25" name="Shape 25"/>
          <p:cNvGrpSpPr/>
          <p:nvPr userDrawn="1"/>
        </p:nvGrpSpPr>
        <p:grpSpPr>
          <a:xfrm>
            <a:off x="0" y="-7088"/>
            <a:ext cx="8661398" cy="5150588"/>
            <a:chOff x="0" y="-7088"/>
            <a:chExt cx="8661398" cy="5150588"/>
          </a:xfrm>
          <a:solidFill>
            <a:schemeClr val="accent3">
              <a:lumMod val="40000"/>
              <a:lumOff val="60000"/>
            </a:schemeClr>
          </a:solidFill>
        </p:grpSpPr>
        <p:sp>
          <p:nvSpPr>
            <p:cNvPr id="26" name="Shape 26"/>
            <p:cNvSpPr/>
            <p:nvPr/>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10800000" flipH="1">
              <a:off x="3517898" y="-7088"/>
              <a:ext cx="5143500" cy="5143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28" name="Shape 28"/>
          <p:cNvGrpSpPr/>
          <p:nvPr/>
        </p:nvGrpSpPr>
        <p:grpSpPr>
          <a:xfrm rot="10800000" flipH="1">
            <a:off x="-2" y="2924826"/>
            <a:ext cx="6589087" cy="2027268"/>
            <a:chOff x="-9894852" y="-4493254"/>
            <a:chExt cx="21200407" cy="6522740"/>
          </a:xfrm>
          <a:solidFill>
            <a:srgbClr val="009900"/>
          </a:solidFill>
        </p:grpSpPr>
        <p:sp>
          <p:nvSpPr>
            <p:cNvPr id="29" name="Shape 29"/>
            <p:cNvSpPr/>
            <p:nvPr/>
          </p:nvSpPr>
          <p:spPr>
            <a:xfrm>
              <a:off x="-9894852" y="-4493114"/>
              <a:ext cx="14685300" cy="65226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30" name="Shape 30"/>
            <p:cNvSpPr/>
            <p:nvPr/>
          </p:nvSpPr>
          <p:spPr>
            <a:xfrm>
              <a:off x="4782955" y="-4493254"/>
              <a:ext cx="6522600" cy="65226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31" name="Shape 31"/>
          <p:cNvGrpSpPr/>
          <p:nvPr/>
        </p:nvGrpSpPr>
        <p:grpSpPr>
          <a:xfrm>
            <a:off x="6946842" y="4472723"/>
            <a:ext cx="2202830" cy="670795"/>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0099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 name="Shape 35"/>
              <p:cNvSpPr/>
              <p:nvPr/>
            </p:nvSpPr>
            <p:spPr>
              <a:xfrm>
                <a:off x="4767747" y="330075"/>
                <a:ext cx="1699500" cy="1699500"/>
              </a:xfrm>
              <a:prstGeom prst="rtTriangle">
                <a:avLst/>
              </a:prstGeom>
              <a:solidFill>
                <a:srgbClr val="00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8" name="Shape 3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39" name="Shape 39"/>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Shape 40"/>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userDrawn="1">
  <p:cSld name="TITLE_AND_BODY">
    <p:spTree>
      <p:nvGrpSpPr>
        <p:cNvPr id="1" name="Shape 61"/>
        <p:cNvGrpSpPr/>
        <p:nvPr/>
      </p:nvGrpSpPr>
      <p:grpSpPr>
        <a:xfrm>
          <a:off x="0" y="0"/>
          <a:ext cx="0" cy="0"/>
          <a:chOff x="0" y="0"/>
          <a:chExt cx="0" cy="0"/>
        </a:xfrm>
      </p:grpSpPr>
      <p:grpSp>
        <p:nvGrpSpPr>
          <p:cNvPr id="62" name="Shape 62"/>
          <p:cNvGrpSpPr/>
          <p:nvPr/>
        </p:nvGrpSpPr>
        <p:grpSpPr>
          <a:xfrm>
            <a:off x="0" y="35"/>
            <a:ext cx="7072430" cy="1327315"/>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64"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67"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0099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0099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70" name="Shape 70"/>
          <p:cNvGrpSpPr/>
          <p:nvPr/>
        </p:nvGrpSpPr>
        <p:grpSpPr>
          <a:xfrm>
            <a:off x="6946842" y="4472723"/>
            <a:ext cx="2202830" cy="670795"/>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2"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0099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4" name="Shape 74"/>
              <p:cNvSpPr/>
              <p:nvPr/>
            </p:nvSpPr>
            <p:spPr>
              <a:xfrm>
                <a:off x="4767747" y="330075"/>
                <a:ext cx="1699500" cy="1699500"/>
              </a:xfrm>
              <a:prstGeom prst="rtTriangle">
                <a:avLst/>
              </a:prstGeom>
              <a:solidFill>
                <a:srgbClr val="00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5"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7" name="Shape 7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78" name="Shape 78"/>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79" name="Shape 79"/>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Shape 8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pic>
        <p:nvPicPr>
          <p:cNvPr id="21" name="Imagen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11" y="4566968"/>
            <a:ext cx="1985410" cy="512767"/>
          </a:xfrm>
          <a:prstGeom prst="rect">
            <a:avLst/>
          </a:prstGeom>
        </p:spPr>
      </p:pic>
      <p:pic>
        <p:nvPicPr>
          <p:cNvPr id="22" name="Picture 6" descr="No hay texto alternativo automÃ¡tico disponibl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51972" y="104690"/>
            <a:ext cx="1089978" cy="1048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Shape 103"/>
          <p:cNvGrpSpPr/>
          <p:nvPr/>
        </p:nvGrpSpPr>
        <p:grpSpPr>
          <a:xfrm>
            <a:off x="-4" y="40"/>
            <a:ext cx="7072430" cy="1327315"/>
            <a:chOff x="-4" y="40"/>
            <a:chExt cx="7072430" cy="1327315"/>
          </a:xfrm>
          <a:solidFill>
            <a:schemeClr val="accent3">
              <a:lumMod val="20000"/>
              <a:lumOff val="80000"/>
            </a:schemeClr>
          </a:solidFill>
        </p:grpSpPr>
        <p:sp>
          <p:nvSpPr>
            <p:cNvPr id="104" name="Shape 104"/>
            <p:cNvSpPr/>
            <p:nvPr/>
          </p:nvSpPr>
          <p:spPr>
            <a:xfrm>
              <a:off x="6292649" y="126425"/>
              <a:ext cx="779700" cy="259800"/>
            </a:xfrm>
            <a:prstGeom prst="triangle">
              <a:avLst>
                <a:gd name="adj" fmla="val 32425"/>
              </a:avLst>
            </a:prstGeom>
            <a:solidFill>
              <a:schemeClr val="tx2">
                <a:lumMod val="10000"/>
              </a:schemeClr>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05" name="Shape 105"/>
            <p:cNvGrpSpPr/>
            <p:nvPr/>
          </p:nvGrpSpPr>
          <p:grpSpPr>
            <a:xfrm rot="10800000" flipH="1">
              <a:off x="3" y="40"/>
              <a:ext cx="6756168" cy="1327315"/>
              <a:chOff x="-2168138" y="330075"/>
              <a:chExt cx="8650663" cy="1699506"/>
            </a:xfrm>
            <a:grpFill/>
          </p:grpSpPr>
          <p:sp>
            <p:nvSpPr>
              <p:cNvPr id="106" name="Shape 106"/>
              <p:cNvSpPr/>
              <p:nvPr/>
            </p:nvSpPr>
            <p:spPr>
              <a:xfrm>
                <a:off x="-2168138" y="330081"/>
                <a:ext cx="6958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07" name="Shape 107"/>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08" name="Shape 108"/>
            <p:cNvGrpSpPr/>
            <p:nvPr/>
          </p:nvGrpSpPr>
          <p:grpSpPr>
            <a:xfrm rot="10800000" flipH="1">
              <a:off x="-4" y="381007"/>
              <a:ext cx="7072430" cy="771744"/>
              <a:chOff x="-9092084" y="330075"/>
              <a:chExt cx="15574609" cy="1699501"/>
            </a:xfrm>
            <a:grpFill/>
          </p:grpSpPr>
          <p:sp>
            <p:nvSpPr>
              <p:cNvPr id="109" name="Shape 109"/>
              <p:cNvSpPr/>
              <p:nvPr/>
            </p:nvSpPr>
            <p:spPr>
              <a:xfrm>
                <a:off x="-9092084" y="330076"/>
                <a:ext cx="13882200" cy="1699500"/>
              </a:xfrm>
              <a:prstGeom prst="rect">
                <a:avLst/>
              </a:prstGeom>
              <a:solidFill>
                <a:srgbClr val="0099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0099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11" name="Shape 111"/>
          <p:cNvGrpSpPr/>
          <p:nvPr/>
        </p:nvGrpSpPr>
        <p:grpSpPr>
          <a:xfrm>
            <a:off x="6946842" y="4472723"/>
            <a:ext cx="2202830" cy="670795"/>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3"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0099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5" name="Shape 115"/>
              <p:cNvSpPr/>
              <p:nvPr/>
            </p:nvSpPr>
            <p:spPr>
              <a:xfrm>
                <a:off x="4767747" y="330075"/>
                <a:ext cx="1699500" cy="1699500"/>
              </a:xfrm>
              <a:prstGeom prst="rtTriangle">
                <a:avLst/>
              </a:prstGeom>
              <a:solidFill>
                <a:srgbClr val="00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6"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8" name="Shape 11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19" name="Shape 11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Shape 120"/>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Shape 121"/>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Shape 122"/>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Shape 1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51" y="4558740"/>
            <a:ext cx="1824149" cy="471119"/>
          </a:xfrm>
          <a:prstGeom prst="rect">
            <a:avLst/>
          </a:prstGeom>
        </p:spPr>
      </p:pic>
      <p:pic>
        <p:nvPicPr>
          <p:cNvPr id="24" name="Picture 6" descr="No hay texto alternativo automÃ¡tico disponibl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4293" y="104690"/>
            <a:ext cx="1347657" cy="1295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58" r:id="rId1"/>
    <p:sldLayoutId id="2147483649" r:id="rId2"/>
    <p:sldLayoutId id="2147483651"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slide" Target="slide3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2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0"/>
          </p:nvPr>
        </p:nvSpPr>
        <p:spPr/>
        <p:txBody>
          <a:bodyPr/>
          <a:lstStyle/>
          <a:p>
            <a:pPr marL="0" lvl="0" indent="0">
              <a:spcBef>
                <a:spcPts val="0"/>
              </a:spcBef>
              <a:spcAft>
                <a:spcPts val="0"/>
              </a:spcAft>
              <a:buNone/>
            </a:pPr>
            <a:fld id="{00000000-1234-1234-1234-123412341234}" type="slidenum">
              <a:rPr lang="es-EC" smtClean="0"/>
              <a:t>1</a:t>
            </a:fld>
            <a:endParaRPr lang="es-EC"/>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353" t="7761" b="2000"/>
          <a:stretch/>
        </p:blipFill>
        <p:spPr bwMode="auto">
          <a:xfrm>
            <a:off x="79513" y="138147"/>
            <a:ext cx="3737112" cy="489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5" descr="Resultado de imagen para electronica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468" y="92101"/>
            <a:ext cx="944114" cy="94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redondeado 5"/>
          <p:cNvSpPr/>
          <p:nvPr/>
        </p:nvSpPr>
        <p:spPr>
          <a:xfrm>
            <a:off x="1464318" y="138147"/>
            <a:ext cx="2020957" cy="8348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3 CuadroTexto"/>
          <p:cNvSpPr txBox="1">
            <a:spLocks noChangeArrowheads="1"/>
          </p:cNvSpPr>
          <p:nvPr/>
        </p:nvSpPr>
        <p:spPr bwMode="auto">
          <a:xfrm>
            <a:off x="2183510" y="1174938"/>
            <a:ext cx="46073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C" altLang="es-EC" sz="1200" b="1" dirty="0">
                <a:latin typeface="Arial" panose="020B0604020202020204" pitchFamily="34" charset="0"/>
              </a:rPr>
              <a:t>DEPARTAMENTO DE ELÉCTRICA, ELECTRÓNICA Y TELECOMUNICACIONES</a:t>
            </a:r>
            <a:endParaRPr lang="es-ES" altLang="es-EC" sz="1200" b="1" dirty="0">
              <a:latin typeface="Arial" panose="020B0604020202020204" pitchFamily="34" charset="0"/>
            </a:endParaRPr>
          </a:p>
        </p:txBody>
      </p:sp>
      <p:sp>
        <p:nvSpPr>
          <p:cNvPr id="8" name="8 CuadroTexto"/>
          <p:cNvSpPr txBox="1">
            <a:spLocks noChangeArrowheads="1"/>
          </p:cNvSpPr>
          <p:nvPr/>
        </p:nvSpPr>
        <p:spPr bwMode="auto">
          <a:xfrm>
            <a:off x="2725932" y="1974398"/>
            <a:ext cx="3816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a:spcBef>
                <a:spcPct val="0"/>
              </a:spcBef>
              <a:buFontTx/>
              <a:buNone/>
            </a:pPr>
            <a:r>
              <a:rPr lang="es-EC" altLang="es-EC" sz="1200" dirty="0">
                <a:latin typeface="Arial" panose="020B0604020202020204" pitchFamily="34" charset="0"/>
              </a:rPr>
              <a:t>CARRERA DE INGENIERÍA EN ELECTRÓNICA, AUTOMATIZACIÓN Y CONTROL</a:t>
            </a:r>
          </a:p>
        </p:txBody>
      </p:sp>
      <p:sp>
        <p:nvSpPr>
          <p:cNvPr id="10" name="8 CuadroTexto"/>
          <p:cNvSpPr txBox="1">
            <a:spLocks noChangeArrowheads="1"/>
          </p:cNvSpPr>
          <p:nvPr/>
        </p:nvSpPr>
        <p:spPr bwMode="auto">
          <a:xfrm>
            <a:off x="2687204" y="2598851"/>
            <a:ext cx="41036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a:spcBef>
                <a:spcPct val="0"/>
              </a:spcBef>
              <a:buFontTx/>
              <a:buNone/>
            </a:pPr>
            <a:r>
              <a:rPr lang="es-EC" altLang="es-EC" sz="1200" dirty="0">
                <a:latin typeface="Arial" panose="020B0604020202020204" pitchFamily="34" charset="0"/>
              </a:rPr>
              <a:t>TRABAJO DE TITULACIÓN PREVIO A LA OBTENCIÓN DEL TÍTULO DE INGENIERO EN ELECTRÓNICA AUTOMATIZACION Y CONTROL</a:t>
            </a:r>
          </a:p>
        </p:txBody>
      </p:sp>
      <p:sp>
        <p:nvSpPr>
          <p:cNvPr id="11" name="8 CuadroTexto"/>
          <p:cNvSpPr txBox="1">
            <a:spLocks noChangeArrowheads="1"/>
          </p:cNvSpPr>
          <p:nvPr/>
        </p:nvSpPr>
        <p:spPr bwMode="auto">
          <a:xfrm>
            <a:off x="2644832" y="3373954"/>
            <a:ext cx="4265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a:spcBef>
                <a:spcPct val="0"/>
              </a:spcBef>
              <a:buFontTx/>
              <a:buNone/>
            </a:pPr>
            <a:r>
              <a:rPr lang="es-EC" altLang="es-EC" sz="1200" b="1" dirty="0">
                <a:latin typeface="Arial" panose="020B0604020202020204" pitchFamily="34" charset="0"/>
              </a:rPr>
              <a:t>TRABAJO DE TITULACIÓN PREVIO A LA OBTENCIÓN DEL TÍTULO DE INGENIERO EN ELECTRÓNICA AUTOMATIZACION Y CONTROL</a:t>
            </a:r>
          </a:p>
        </p:txBody>
      </p:sp>
      <p:sp>
        <p:nvSpPr>
          <p:cNvPr id="12" name="9 CuadroTexto"/>
          <p:cNvSpPr txBox="1">
            <a:spLocks noChangeArrowheads="1"/>
          </p:cNvSpPr>
          <p:nvPr/>
        </p:nvSpPr>
        <p:spPr bwMode="auto">
          <a:xfrm>
            <a:off x="2644832" y="4123906"/>
            <a:ext cx="450410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defRPr/>
            </a:pPr>
            <a:r>
              <a:rPr lang="es-ES" sz="1200" dirty="0" smtClean="0">
                <a:latin typeface="+mn-lt"/>
                <a:cs typeface="Arial" charset="0"/>
              </a:rPr>
              <a:t>AUTOR: VALLADARES </a:t>
            </a:r>
            <a:r>
              <a:rPr lang="es-ES" sz="1200" dirty="0" smtClean="0">
                <a:latin typeface="+mn-lt"/>
                <a:cs typeface="Arial" charset="0"/>
              </a:rPr>
              <a:t>NARANJO, </a:t>
            </a:r>
            <a:r>
              <a:rPr lang="es-ES" sz="1200" dirty="0" smtClean="0">
                <a:latin typeface="+mn-lt"/>
                <a:cs typeface="Arial" charset="0"/>
              </a:rPr>
              <a:t>KATHERINE DANIELA </a:t>
            </a:r>
            <a:r>
              <a:rPr lang="es-ES" sz="1100" dirty="0" smtClean="0">
                <a:latin typeface="Arial" charset="0"/>
                <a:cs typeface="Arial" charset="0"/>
              </a:rPr>
              <a:t>	</a:t>
            </a:r>
          </a:p>
        </p:txBody>
      </p:sp>
      <p:sp>
        <p:nvSpPr>
          <p:cNvPr id="13" name="9 CuadroTexto"/>
          <p:cNvSpPr txBox="1">
            <a:spLocks noChangeArrowheads="1"/>
          </p:cNvSpPr>
          <p:nvPr/>
        </p:nvSpPr>
        <p:spPr bwMode="auto">
          <a:xfrm>
            <a:off x="2725932" y="4502891"/>
            <a:ext cx="393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C" sz="1200" b="1" dirty="0">
                <a:latin typeface="Arial" panose="020B0604020202020204" pitchFamily="34" charset="0"/>
              </a:rPr>
              <a:t>SANGOLQUÍ – ECUADOR</a:t>
            </a:r>
          </a:p>
          <a:p>
            <a:pPr algn="ctr">
              <a:spcBef>
                <a:spcPct val="0"/>
              </a:spcBef>
              <a:buFontTx/>
              <a:buNone/>
            </a:pPr>
            <a:r>
              <a:rPr lang="es-ES" altLang="es-EC" sz="1200" b="1" dirty="0">
                <a:latin typeface="Arial" panose="020B0604020202020204" pitchFamily="34" charset="0"/>
              </a:rPr>
              <a:t> JULIO DEL 2019</a:t>
            </a:r>
            <a:endParaRPr lang="es-ES" altLang="es-EC" sz="1200" dirty="0">
              <a:latin typeface="Arial" panose="020B0604020202020204" pitchFamily="34" charset="0"/>
            </a:endParaRPr>
          </a:p>
        </p:txBody>
      </p:sp>
      <p:pic>
        <p:nvPicPr>
          <p:cNvPr id="15" name="Imagen 14"/>
          <p:cNvPicPr>
            <a:picLocks noChangeAspect="1"/>
          </p:cNvPicPr>
          <p:nvPr/>
        </p:nvPicPr>
        <p:blipFill>
          <a:blip r:embed="rId4"/>
          <a:stretch>
            <a:fillRect/>
          </a:stretch>
        </p:blipFill>
        <p:spPr>
          <a:xfrm>
            <a:off x="3369665" y="109984"/>
            <a:ext cx="2235071" cy="834650"/>
          </a:xfrm>
          <a:prstGeom prst="rect">
            <a:avLst/>
          </a:prstGeom>
        </p:spPr>
      </p:pic>
    </p:spTree>
    <p:extLst>
      <p:ext uri="{BB962C8B-B14F-4D97-AF65-F5344CB8AC3E}">
        <p14:creationId xmlns:p14="http://schemas.microsoft.com/office/powerpoint/2010/main" val="1370722278"/>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CONVERTIDOR CUK</a:t>
            </a:r>
            <a:endParaRPr lang="es-ES" dirty="0"/>
          </a:p>
        </p:txBody>
      </p:sp>
      <p:sp>
        <p:nvSpPr>
          <p:cNvPr id="3" name="Marcador de texto 2"/>
          <p:cNvSpPr>
            <a:spLocks noGrp="1"/>
          </p:cNvSpPr>
          <p:nvPr>
            <p:ph type="body" idx="1"/>
          </p:nvPr>
        </p:nvSpPr>
        <p:spPr>
          <a:xfrm>
            <a:off x="223666" y="1327350"/>
            <a:ext cx="8473001" cy="1409272"/>
          </a:xfrm>
        </p:spPr>
        <p:txBody>
          <a:bodyPr/>
          <a:lstStyle/>
          <a:p>
            <a:pPr algn="just"/>
            <a:r>
              <a:rPr lang="es-ES" sz="2000" dirty="0"/>
              <a:t>El Convertidor </a:t>
            </a:r>
            <a:r>
              <a:rPr lang="es-ES" sz="2000" i="1" dirty="0"/>
              <a:t>Cuk</a:t>
            </a:r>
            <a:r>
              <a:rPr lang="es-ES" sz="2000" dirty="0"/>
              <a:t> fue desarrollado por el profesor Slobodan </a:t>
            </a:r>
            <a:r>
              <a:rPr lang="es-ES" sz="2000" i="1" dirty="0" smtClean="0"/>
              <a:t>Cuk</a:t>
            </a:r>
            <a:r>
              <a:rPr lang="es-ES" sz="2000" dirty="0" smtClean="0"/>
              <a:t>. La </a:t>
            </a:r>
            <a:r>
              <a:rPr lang="es-ES" sz="2000" dirty="0"/>
              <a:t>configuración básica del Convertidor </a:t>
            </a:r>
            <a:r>
              <a:rPr lang="es-ES" sz="2000" i="1" dirty="0"/>
              <a:t>Cuk</a:t>
            </a:r>
            <a:r>
              <a:rPr lang="es-ES" sz="2000" dirty="0"/>
              <a:t> nace a partir de la fusión de los Convertidores tipo </a:t>
            </a:r>
            <a:r>
              <a:rPr lang="es-ES" sz="2000" i="1" dirty="0" err="1"/>
              <a:t>Boost</a:t>
            </a:r>
            <a:r>
              <a:rPr lang="es-ES" sz="2000" dirty="0"/>
              <a:t> y </a:t>
            </a:r>
            <a:r>
              <a:rPr lang="es-ES" sz="2000" i="1" dirty="0" err="1" smtClean="0"/>
              <a:t>Buck</a:t>
            </a:r>
            <a:r>
              <a:rPr lang="es-ES" sz="2000" i="1" dirty="0" smtClean="0"/>
              <a:t>.</a:t>
            </a:r>
            <a:endParaRPr lang="es-ES" sz="2000" dirty="0"/>
          </a:p>
          <a:p>
            <a:endParaRPr lang="es-ES" sz="2000"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10</a:t>
            </a:fld>
            <a:endParaRPr lang="es-EC"/>
          </a:p>
        </p:txBody>
      </p:sp>
      <p:pic>
        <p:nvPicPr>
          <p:cNvPr id="7" name="Imagen 6"/>
          <p:cNvPicPr>
            <a:picLocks noChangeAspect="1"/>
          </p:cNvPicPr>
          <p:nvPr/>
        </p:nvPicPr>
        <p:blipFill>
          <a:blip r:embed="rId2"/>
          <a:stretch>
            <a:fillRect/>
          </a:stretch>
        </p:blipFill>
        <p:spPr>
          <a:xfrm>
            <a:off x="678341" y="2374587"/>
            <a:ext cx="7389519" cy="2168595"/>
          </a:xfrm>
          <a:prstGeom prst="rect">
            <a:avLst/>
          </a:prstGeom>
        </p:spPr>
      </p:pic>
    </p:spTree>
    <p:extLst>
      <p:ext uri="{BB962C8B-B14F-4D97-AF65-F5344CB8AC3E}">
        <p14:creationId xmlns:p14="http://schemas.microsoft.com/office/powerpoint/2010/main" val="117766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FUNCIONAMIENTO EN MODO DE CONDUCCIÓN CONTINÚA</a:t>
            </a:r>
          </a:p>
        </p:txBody>
      </p:sp>
      <p:sp>
        <p:nvSpPr>
          <p:cNvPr id="3" name="Marcador de texto 2"/>
          <p:cNvSpPr>
            <a:spLocks noGrp="1"/>
          </p:cNvSpPr>
          <p:nvPr>
            <p:ph type="body" idx="1"/>
          </p:nvPr>
        </p:nvSpPr>
        <p:spPr>
          <a:xfrm>
            <a:off x="224552" y="1272511"/>
            <a:ext cx="7731089" cy="1784241"/>
          </a:xfrm>
        </p:spPr>
        <p:txBody>
          <a:bodyPr/>
          <a:lstStyle/>
          <a:p>
            <a:pPr algn="just"/>
            <a:r>
              <a:rPr lang="es-ES" sz="2000" dirty="0"/>
              <a:t>El funcionamiento del Convertidor depende de la señal de control que se inyecta en la terminal </a:t>
            </a:r>
            <a:r>
              <a:rPr lang="es-ES" sz="2000" i="1" dirty="0"/>
              <a:t>gate </a:t>
            </a:r>
            <a:r>
              <a:rPr lang="es-ES" sz="2000" dirty="0"/>
              <a:t>del mosfet, la que tiene un período denominado T que permite la conmutación del mosfet y el diodo, dependiendo de su ciclo de trabajo (D). </a:t>
            </a:r>
          </a:p>
          <a:p>
            <a:endParaRPr lang="es-ES" sz="2000"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11</a:t>
            </a:fld>
            <a:endParaRPr lang="es-EC"/>
          </a:p>
        </p:txBody>
      </p:sp>
      <p:sp>
        <p:nvSpPr>
          <p:cNvPr id="9" name="Rectángulo 8"/>
          <p:cNvSpPr/>
          <p:nvPr/>
        </p:nvSpPr>
        <p:spPr>
          <a:xfrm>
            <a:off x="3787037" y="4502782"/>
            <a:ext cx="1247457" cy="523220"/>
          </a:xfrm>
          <a:prstGeom prst="rect">
            <a:avLst/>
          </a:prstGeom>
        </p:spPr>
        <p:txBody>
          <a:bodyPr wrap="none">
            <a:spAutoFit/>
          </a:bodyPr>
          <a:lstStyle/>
          <a:p>
            <a:r>
              <a:rPr lang="es-EC" dirty="0" smtClean="0">
                <a:latin typeface="Times New Roman" panose="02020603050405020304" pitchFamily="18" charset="0"/>
                <a:cs typeface="Times New Roman" panose="02020603050405020304" pitchFamily="18" charset="0"/>
              </a:rPr>
              <a:t>Ton</a:t>
            </a:r>
            <a:r>
              <a:rPr lang="es-EC" dirty="0">
                <a:latin typeface="Times New Roman" panose="02020603050405020304" pitchFamily="18" charset="0"/>
                <a:cs typeface="Times New Roman" panose="02020603050405020304" pitchFamily="18" charset="0"/>
              </a:rPr>
              <a:t>, 0&lt;t&lt;DT </a:t>
            </a:r>
            <a:endParaRPr lang="es-EC" dirty="0" smtClean="0">
              <a:latin typeface="Times New Roman" panose="02020603050405020304" pitchFamily="18" charset="0"/>
              <a:cs typeface="Times New Roman" panose="02020603050405020304" pitchFamily="18" charset="0"/>
            </a:endParaRPr>
          </a:p>
          <a:p>
            <a:r>
              <a:rPr lang="es-EC" dirty="0" err="1" smtClean="0">
                <a:latin typeface="Times New Roman" panose="02020603050405020304" pitchFamily="18" charset="0"/>
                <a:cs typeface="Times New Roman" panose="02020603050405020304" pitchFamily="18" charset="0"/>
              </a:rPr>
              <a:t>Toff</a:t>
            </a:r>
            <a:r>
              <a:rPr lang="es-EC" dirty="0">
                <a:latin typeface="Times New Roman" panose="02020603050405020304" pitchFamily="18" charset="0"/>
                <a:cs typeface="Times New Roman" panose="02020603050405020304" pitchFamily="18" charset="0"/>
              </a:rPr>
              <a:t>, DT&lt;t&lt;T </a:t>
            </a:r>
            <a:endParaRPr lang="es-EC" dirty="0">
              <a:effectLst/>
              <a:latin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2"/>
          <a:stretch>
            <a:fillRect/>
          </a:stretch>
        </p:blipFill>
        <p:spPr>
          <a:xfrm>
            <a:off x="680114" y="2835966"/>
            <a:ext cx="7423367" cy="1672955"/>
          </a:xfrm>
          <a:prstGeom prst="rect">
            <a:avLst/>
          </a:prstGeom>
        </p:spPr>
      </p:pic>
      <p:cxnSp>
        <p:nvCxnSpPr>
          <p:cNvPr id="12" name="Conector recto de flecha 11"/>
          <p:cNvCxnSpPr/>
          <p:nvPr/>
        </p:nvCxnSpPr>
        <p:spPr>
          <a:xfrm flipH="1">
            <a:off x="3612771" y="2950102"/>
            <a:ext cx="348533" cy="4843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3672521" y="2724680"/>
            <a:ext cx="577566" cy="307777"/>
          </a:xfrm>
          <a:prstGeom prst="rect">
            <a:avLst/>
          </a:prstGeom>
          <a:noFill/>
        </p:spPr>
        <p:txBody>
          <a:bodyPr wrap="square" rtlCol="0">
            <a:spAutoFit/>
          </a:bodyPr>
          <a:lstStyle/>
          <a:p>
            <a:r>
              <a:rPr lang="es-ES" dirty="0" smtClean="0">
                <a:solidFill>
                  <a:srgbClr val="FF0000"/>
                </a:solidFill>
              </a:rPr>
              <a:t>Gate</a:t>
            </a:r>
            <a:endParaRPr lang="es-ES" dirty="0">
              <a:solidFill>
                <a:srgbClr val="FF0000"/>
              </a:solidFill>
            </a:endParaRPr>
          </a:p>
        </p:txBody>
      </p:sp>
      <p:sp>
        <p:nvSpPr>
          <p:cNvPr id="5" name="Rectángulo redondeado 4"/>
          <p:cNvSpPr/>
          <p:nvPr/>
        </p:nvSpPr>
        <p:spPr>
          <a:xfrm>
            <a:off x="2425147" y="4287078"/>
            <a:ext cx="3617843" cy="2218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2425148" y="4287078"/>
            <a:ext cx="781878" cy="2218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23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par>
                                <p:cTn id="13" presetID="21"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ANÁLISIS DE ESTADOS</a:t>
            </a:r>
            <a:endParaRPr lang="es-ES" dirty="0"/>
          </a:p>
        </p:txBody>
      </p:sp>
      <p:sp>
        <p:nvSpPr>
          <p:cNvPr id="3" name="Marcador de texto 2"/>
          <p:cNvSpPr>
            <a:spLocks noGrp="1"/>
          </p:cNvSpPr>
          <p:nvPr>
            <p:ph type="body" idx="1"/>
          </p:nvPr>
        </p:nvSpPr>
        <p:spPr/>
        <p:txBody>
          <a:bodyPr/>
          <a:lstStyle/>
          <a:p>
            <a:r>
              <a:rPr lang="es-ES" dirty="0"/>
              <a:t>El estado Ton se inicia cuando el mosfet G se polariza directamente, la fuente de alimentación </a:t>
            </a:r>
            <a:r>
              <a:rPr lang="es-ES" dirty="0" err="1"/>
              <a:t>Vin</a:t>
            </a:r>
            <a:r>
              <a:rPr lang="es-ES" dirty="0"/>
              <a:t> se conecta a la bobina </a:t>
            </a:r>
            <a:r>
              <a:rPr lang="es-ES" dirty="0" smtClean="0"/>
              <a:t>L1 </a:t>
            </a:r>
            <a:r>
              <a:rPr lang="es-ES" dirty="0"/>
              <a:t>, el diodo S queda polarizado inversamente. La consecuencia es que permite que la inductancia </a:t>
            </a:r>
            <a:r>
              <a:rPr lang="es-ES" dirty="0" smtClean="0"/>
              <a:t>L1 </a:t>
            </a:r>
            <a:r>
              <a:rPr lang="es-ES" dirty="0"/>
              <a:t>comience su ciclo de carga.</a:t>
            </a:r>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12</a:t>
            </a:fld>
            <a:endParaRPr lang="es-EC"/>
          </a:p>
        </p:txBody>
      </p:sp>
      <p:pic>
        <p:nvPicPr>
          <p:cNvPr id="5" name="Imagen 4"/>
          <p:cNvPicPr>
            <a:picLocks noChangeAspect="1"/>
          </p:cNvPicPr>
          <p:nvPr/>
        </p:nvPicPr>
        <p:blipFill>
          <a:blip r:embed="rId2"/>
          <a:stretch>
            <a:fillRect/>
          </a:stretch>
        </p:blipFill>
        <p:spPr>
          <a:xfrm>
            <a:off x="272173" y="1454212"/>
            <a:ext cx="7818279" cy="2545466"/>
          </a:xfrm>
          <a:prstGeom prst="rect">
            <a:avLst/>
          </a:prstGeom>
        </p:spPr>
      </p:pic>
      <p:sp>
        <p:nvSpPr>
          <p:cNvPr id="6" name="Rectángulo redondeado 5"/>
          <p:cNvSpPr/>
          <p:nvPr/>
        </p:nvSpPr>
        <p:spPr>
          <a:xfrm>
            <a:off x="2425147" y="3717235"/>
            <a:ext cx="815009" cy="2218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0998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ANÁLISIS DE ESTADOS</a:t>
            </a:r>
          </a:p>
        </p:txBody>
      </p:sp>
      <p:sp>
        <p:nvSpPr>
          <p:cNvPr id="3" name="Marcador de texto 2"/>
          <p:cNvSpPr>
            <a:spLocks noGrp="1"/>
          </p:cNvSpPr>
          <p:nvPr>
            <p:ph type="body" idx="1"/>
          </p:nvPr>
        </p:nvSpPr>
        <p:spPr/>
        <p:txBody>
          <a:bodyPr/>
          <a:lstStyle/>
          <a:p>
            <a:r>
              <a:rPr lang="es-ES" dirty="0"/>
              <a:t>Transcurrido el período Ton, da comienzo al estado de Toff , en el que el mosfet G se polariza inversamente, el diodo S se polariza directamente, la tensión </a:t>
            </a:r>
            <a:r>
              <a:rPr lang="es-ES" dirty="0" err="1"/>
              <a:t>Vin</a:t>
            </a:r>
            <a:r>
              <a:rPr lang="es-ES" dirty="0"/>
              <a:t> con la energía almacenada en la bobina L 1 permiten la trasferencia de energía a C 1 .</a:t>
            </a:r>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13</a:t>
            </a:fld>
            <a:endParaRPr lang="es-EC"/>
          </a:p>
        </p:txBody>
      </p:sp>
      <p:pic>
        <p:nvPicPr>
          <p:cNvPr id="5" name="Imagen 4"/>
          <p:cNvPicPr>
            <a:picLocks noChangeAspect="1"/>
          </p:cNvPicPr>
          <p:nvPr/>
        </p:nvPicPr>
        <p:blipFill>
          <a:blip r:embed="rId2"/>
          <a:stretch>
            <a:fillRect/>
          </a:stretch>
        </p:blipFill>
        <p:spPr>
          <a:xfrm>
            <a:off x="192483" y="1589066"/>
            <a:ext cx="8573909" cy="2384298"/>
          </a:xfrm>
          <a:prstGeom prst="rect">
            <a:avLst/>
          </a:prstGeom>
        </p:spPr>
      </p:pic>
      <p:sp>
        <p:nvSpPr>
          <p:cNvPr id="6" name="Rectángulo redondeado 5"/>
          <p:cNvSpPr/>
          <p:nvPr/>
        </p:nvSpPr>
        <p:spPr>
          <a:xfrm>
            <a:off x="2246243" y="3699523"/>
            <a:ext cx="1252331" cy="2738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518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Times New Roman" panose="02020603050405020304" pitchFamily="18" charset="0"/>
                <a:cs typeface="Times New Roman" panose="02020603050405020304" pitchFamily="18" charset="0"/>
              </a:rPr>
              <a:t>PARÁMETROS</a:t>
            </a:r>
            <a:endParaRPr lang="es-ES" dirty="0"/>
          </a:p>
        </p:txBody>
      </p:sp>
      <p:sp>
        <p:nvSpPr>
          <p:cNvPr id="3" name="Marcador de texto 2"/>
          <p:cNvSpPr>
            <a:spLocks noGrp="1"/>
          </p:cNvSpPr>
          <p:nvPr>
            <p:ph type="body" idx="1"/>
          </p:nvPr>
        </p:nvSpPr>
        <p:spPr>
          <a:xfrm>
            <a:off x="569110" y="1158776"/>
            <a:ext cx="7481586" cy="1133850"/>
          </a:xfrm>
        </p:spPr>
        <p:txBody>
          <a:bodyPr/>
          <a:lstStyle/>
          <a:p>
            <a:pPr marL="76200" indent="0" algn="just">
              <a:buNone/>
            </a:pPr>
            <a:r>
              <a:rPr lang="es-ES" sz="1800" dirty="0" smtClean="0">
                <a:latin typeface="Times New Roman" panose="02020603050405020304" pitchFamily="18" charset="0"/>
                <a:cs typeface="Times New Roman" panose="02020603050405020304" pitchFamily="18" charset="0"/>
              </a:rPr>
              <a:t>Para el diseño del convertidor se han establecido los siguientes parámetros expuestos en la tabla y como requerimientos de control: un máximo pico </a:t>
            </a:r>
            <a:r>
              <a:rPr lang="es-ES" sz="1800" dirty="0" err="1" smtClean="0">
                <a:latin typeface="Times New Roman" panose="02020603050405020304" pitchFamily="18" charset="0"/>
                <a:cs typeface="Times New Roman" panose="02020603050405020304" pitchFamily="18" charset="0"/>
              </a:rPr>
              <a:t>Mp</a:t>
            </a:r>
            <a:r>
              <a:rPr lang="es-ES" sz="1800" dirty="0" smtClean="0">
                <a:latin typeface="Times New Roman" panose="02020603050405020304" pitchFamily="18" charset="0"/>
                <a:cs typeface="Times New Roman" panose="02020603050405020304" pitchFamily="18" charset="0"/>
              </a:rPr>
              <a:t>&lt;3,5% y un tiempo de establecimiento </a:t>
            </a:r>
            <a:r>
              <a:rPr lang="es-ES" sz="1800" dirty="0" err="1" smtClean="0">
                <a:latin typeface="Times New Roman" panose="02020603050405020304" pitchFamily="18" charset="0"/>
                <a:cs typeface="Times New Roman" panose="02020603050405020304" pitchFamily="18" charset="0"/>
              </a:rPr>
              <a:t>Ts</a:t>
            </a:r>
            <a:r>
              <a:rPr lang="es-ES" sz="1800" dirty="0" smtClean="0">
                <a:latin typeface="Times New Roman" panose="02020603050405020304" pitchFamily="18" charset="0"/>
                <a:cs typeface="Times New Roman" panose="02020603050405020304" pitchFamily="18" charset="0"/>
              </a:rPr>
              <a:t>&lt;20[ms].</a:t>
            </a:r>
            <a:endParaRPr lang="es-ES" sz="1800" dirty="0">
              <a:latin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14</a:t>
            </a:fld>
            <a:endParaRPr lang="es-EC"/>
          </a:p>
        </p:txBody>
      </p:sp>
      <p:pic>
        <p:nvPicPr>
          <p:cNvPr id="6" name="Imagen 5"/>
          <p:cNvPicPr>
            <a:picLocks noChangeAspect="1"/>
          </p:cNvPicPr>
          <p:nvPr/>
        </p:nvPicPr>
        <p:blipFill>
          <a:blip r:embed="rId2"/>
          <a:stretch>
            <a:fillRect/>
          </a:stretch>
        </p:blipFill>
        <p:spPr>
          <a:xfrm>
            <a:off x="3033242" y="2239132"/>
            <a:ext cx="2884625" cy="2828883"/>
          </a:xfrm>
          <a:prstGeom prst="rect">
            <a:avLst/>
          </a:prstGeom>
        </p:spPr>
      </p:pic>
    </p:spTree>
    <p:extLst>
      <p:ext uri="{BB962C8B-B14F-4D97-AF65-F5344CB8AC3E}">
        <p14:creationId xmlns:p14="http://schemas.microsoft.com/office/powerpoint/2010/main" val="2164635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ELEMENTOS DEL CONVERTIDOR</a:t>
            </a:r>
            <a:endParaRPr lang="es-ES" dirty="0"/>
          </a:p>
        </p:txBody>
      </p:sp>
      <p:sp>
        <p:nvSpPr>
          <p:cNvPr id="3" name="Marcador de texto 2"/>
          <p:cNvSpPr>
            <a:spLocks noGrp="1"/>
          </p:cNvSpPr>
          <p:nvPr>
            <p:ph type="body" idx="1"/>
          </p:nvPr>
        </p:nvSpPr>
        <p:spPr>
          <a:xfrm>
            <a:off x="502847" y="1439994"/>
            <a:ext cx="8124318" cy="985154"/>
          </a:xfrm>
        </p:spPr>
        <p:txBody>
          <a:bodyPr/>
          <a:lstStyle/>
          <a:p>
            <a:pPr marL="76200" indent="0">
              <a:buNone/>
            </a:pPr>
            <a:r>
              <a:rPr lang="es-ES" sz="1800" dirty="0"/>
              <a:t>Al emplear las leyes de Kirchhoff se analiza al Convertidor en los estados Ton y Toff, obteniendo las siguientes ecuaciones para el dimensionamiento de los elementos del Convertidor.</a:t>
            </a:r>
          </a:p>
          <a:p>
            <a:pPr marL="76200" indent="0">
              <a:buNone/>
            </a:pP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15</a:t>
            </a:fld>
            <a:endParaRPr lang="es-EC"/>
          </a:p>
        </p:txBody>
      </p:sp>
      <p:pic>
        <p:nvPicPr>
          <p:cNvPr id="8" name="Imagen 7"/>
          <p:cNvPicPr>
            <a:picLocks noChangeAspect="1"/>
          </p:cNvPicPr>
          <p:nvPr/>
        </p:nvPicPr>
        <p:blipFill>
          <a:blip r:embed="rId2"/>
          <a:stretch>
            <a:fillRect/>
          </a:stretch>
        </p:blipFill>
        <p:spPr>
          <a:xfrm>
            <a:off x="419281" y="2190124"/>
            <a:ext cx="8291450" cy="2360006"/>
          </a:xfrm>
          <a:prstGeom prst="rect">
            <a:avLst/>
          </a:prstGeom>
        </p:spPr>
      </p:pic>
    </p:spTree>
    <p:extLst>
      <p:ext uri="{BB962C8B-B14F-4D97-AF65-F5344CB8AC3E}">
        <p14:creationId xmlns:p14="http://schemas.microsoft.com/office/powerpoint/2010/main" val="4033528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ELEMENTOS DEL CONVERTIDOR</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16</a:t>
            </a:fld>
            <a:endParaRPr lang="es-EC"/>
          </a:p>
        </p:txBody>
      </p:sp>
      <p:pic>
        <p:nvPicPr>
          <p:cNvPr id="6" name="Imagen 5"/>
          <p:cNvPicPr>
            <a:picLocks noChangeAspect="1"/>
          </p:cNvPicPr>
          <p:nvPr/>
        </p:nvPicPr>
        <p:blipFill rotWithShape="1">
          <a:blip r:embed="rId2"/>
          <a:srcRect t="9966"/>
          <a:stretch/>
        </p:blipFill>
        <p:spPr>
          <a:xfrm>
            <a:off x="1578458" y="1689652"/>
            <a:ext cx="5716912" cy="2813395"/>
          </a:xfrm>
          <a:prstGeom prst="rect">
            <a:avLst/>
          </a:prstGeom>
        </p:spPr>
      </p:pic>
    </p:spTree>
    <p:extLst>
      <p:ext uri="{BB962C8B-B14F-4D97-AF65-F5344CB8AC3E}">
        <p14:creationId xmlns:p14="http://schemas.microsoft.com/office/powerpoint/2010/main" val="739547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FUNCIÓN DE TRANSFERENCIA</a:t>
            </a:r>
            <a:endParaRPr lang="es-ES" dirty="0"/>
          </a:p>
        </p:txBody>
      </p:sp>
      <mc:AlternateContent xmlns:mc="http://schemas.openxmlformats.org/markup-compatibility/2006" xmlns:a14="http://schemas.microsoft.com/office/drawing/2010/main">
        <mc:Choice Requires="a14">
          <p:sp>
            <p:nvSpPr>
              <p:cNvPr id="3" name="Marcador de texto 2"/>
              <p:cNvSpPr>
                <a:spLocks noGrp="1"/>
              </p:cNvSpPr>
              <p:nvPr>
                <p:ph type="body" idx="1"/>
              </p:nvPr>
            </p:nvSpPr>
            <p:spPr>
              <a:xfrm>
                <a:off x="814274" y="1331844"/>
                <a:ext cx="7421951" cy="3062540"/>
              </a:xfrm>
            </p:spPr>
            <p:txBody>
              <a:bodyPr/>
              <a:lstStyle/>
              <a:p>
                <a:pPr algn="just"/>
                <a:endParaRPr lang="es-ES" sz="2000" dirty="0" smtClean="0"/>
              </a:p>
              <a:p>
                <a:pPr algn="just"/>
                <a:r>
                  <a:rPr lang="es-ES" sz="2000" dirty="0"/>
                  <a:t>Describe el comportamiento del sistema de forma matemática y, al analizarla, se encontrará: Los polos, los ceros y el orden del sistema.</a:t>
                </a:r>
              </a:p>
              <a:p>
                <a:pPr marL="76200" indent="0" algn="ctr">
                  <a:buNone/>
                </a:pPr>
                <a14:m>
                  <m:oMath xmlns:m="http://schemas.openxmlformats.org/officeDocument/2006/math">
                    <m:r>
                      <m:rPr>
                        <m:nor/>
                      </m:rPr>
                      <a:rPr lang="es-ES" dirty="0"/>
                      <m:t>G</m:t>
                    </m:r>
                    <m:r>
                      <m:rPr>
                        <m:nor/>
                      </m:rPr>
                      <a:rPr lang="es-ES" dirty="0"/>
                      <m:t>(</m:t>
                    </m:r>
                    <m:r>
                      <m:rPr>
                        <m:nor/>
                      </m:rPr>
                      <a:rPr lang="es-EC" b="0" i="0" dirty="0" smtClean="0"/>
                      <m:t>k</m:t>
                    </m:r>
                    <m:r>
                      <m:rPr>
                        <m:nor/>
                      </m:rPr>
                      <a:rPr lang="es-ES" dirty="0" smtClean="0"/>
                      <m:t>)</m:t>
                    </m:r>
                    <m:r>
                      <a:rPr lang="es-ES" i="1" smtClean="0">
                        <a:latin typeface="Cambria Math" panose="02040503050406030204" pitchFamily="18" charset="0"/>
                      </a:rPr>
                      <m:t>=</m:t>
                    </m:r>
                    <m:f>
                      <m:fPr>
                        <m:ctrlPr>
                          <a:rPr lang="es-ES" i="1" smtClean="0">
                            <a:latin typeface="Cambria Math" panose="02040503050406030204" pitchFamily="18" charset="0"/>
                          </a:rPr>
                        </m:ctrlPr>
                      </m:fPr>
                      <m:num>
                        <m:r>
                          <m:rPr>
                            <m:nor/>
                          </m:rPr>
                          <a:rPr lang="es-ES" dirty="0"/>
                          <m:t>B</m:t>
                        </m:r>
                        <m:r>
                          <m:rPr>
                            <m:nor/>
                          </m:rPr>
                          <a:rPr lang="es-ES" dirty="0"/>
                          <m:t>(</m:t>
                        </m:r>
                        <m:r>
                          <m:rPr>
                            <m:nor/>
                          </m:rPr>
                          <a:rPr lang="es-EC" b="0" i="0" dirty="0" smtClean="0"/>
                          <m:t>k</m:t>
                        </m:r>
                        <m:r>
                          <m:rPr>
                            <m:nor/>
                          </m:rPr>
                          <a:rPr lang="es-ES" dirty="0"/>
                          <m:t>)</m:t>
                        </m:r>
                      </m:num>
                      <m:den>
                        <m:r>
                          <m:rPr>
                            <m:nor/>
                          </m:rPr>
                          <a:rPr lang="es-EC" b="0" i="0" smtClean="0">
                            <a:latin typeface="Cambria Math" panose="02040503050406030204" pitchFamily="18" charset="0"/>
                          </a:rPr>
                          <m:t>C</m:t>
                        </m:r>
                        <m:r>
                          <m:rPr>
                            <m:nor/>
                          </m:rPr>
                          <a:rPr lang="es-ES" dirty="0"/>
                          <m:t>(</m:t>
                        </m:r>
                        <m:r>
                          <m:rPr>
                            <m:nor/>
                          </m:rPr>
                          <a:rPr lang="es-EC" b="0" i="0" dirty="0" smtClean="0"/>
                          <m:t>k</m:t>
                        </m:r>
                        <m:r>
                          <m:rPr>
                            <m:nor/>
                          </m:rPr>
                          <a:rPr lang="es-ES" dirty="0"/>
                          <m:t>)</m:t>
                        </m:r>
                      </m:den>
                    </m:f>
                  </m:oMath>
                </a14:m>
                <a:r>
                  <a:rPr lang="es-ES" dirty="0" smtClean="0"/>
                  <a:t>  </a:t>
                </a:r>
              </a:p>
              <a:p>
                <a:pPr algn="just"/>
                <a:r>
                  <a:rPr lang="es-ES" sz="2000" dirty="0"/>
                  <a:t>Es la relación cociente entre la salida </a:t>
                </a:r>
                <a:r>
                  <a:rPr lang="es-ES" sz="2000" dirty="0" smtClean="0"/>
                  <a:t>B(k) </a:t>
                </a:r>
                <a:r>
                  <a:rPr lang="es-ES" sz="2000" dirty="0"/>
                  <a:t>y la señal de entrada </a:t>
                </a:r>
                <a:r>
                  <a:rPr lang="es-ES" sz="2000" dirty="0" smtClean="0"/>
                  <a:t>C(k).</a:t>
                </a:r>
                <a:endParaRPr lang="es-ES" sz="2000" dirty="0"/>
              </a:p>
              <a:p>
                <a:endParaRPr lang="es-ES" dirty="0"/>
              </a:p>
            </p:txBody>
          </p:sp>
        </mc:Choice>
        <mc:Fallback xmlns="">
          <p:sp>
            <p:nvSpPr>
              <p:cNvPr id="3" name="Marcador de texto 2"/>
              <p:cNvSpPr>
                <a:spLocks noGrp="1" noRot="1" noChangeAspect="1" noMove="1" noResize="1" noEditPoints="1" noAdjustHandles="1" noChangeArrowheads="1" noChangeShapeType="1" noTextEdit="1"/>
              </p:cNvSpPr>
              <p:nvPr>
                <p:ph type="body" idx="1"/>
              </p:nvPr>
            </p:nvSpPr>
            <p:spPr>
              <a:xfrm>
                <a:off x="814274" y="1331844"/>
                <a:ext cx="7421951" cy="3062540"/>
              </a:xfrm>
              <a:blipFill>
                <a:blip r:embed="rId2"/>
                <a:stretch>
                  <a:fillRect l="-164" r="-904"/>
                </a:stretch>
              </a:blipFill>
            </p:spPr>
            <p:txBody>
              <a:bodyPr/>
              <a:lstStyle/>
              <a:p>
                <a:r>
                  <a:rPr lang="es-ES">
                    <a:noFill/>
                  </a:rPr>
                  <a:t> </a:t>
                </a:r>
              </a:p>
            </p:txBody>
          </p:sp>
        </mc:Fallback>
      </mc:AlternateContent>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17</a:t>
            </a:fld>
            <a:endParaRPr lang="es-EC"/>
          </a:p>
        </p:txBody>
      </p:sp>
    </p:spTree>
    <p:extLst>
      <p:ext uri="{BB962C8B-B14F-4D97-AF65-F5344CB8AC3E}">
        <p14:creationId xmlns:p14="http://schemas.microsoft.com/office/powerpoint/2010/main" val="528022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MODELO PROMEDIADO DEL CONVERTIDOR </a:t>
            </a:r>
            <a:r>
              <a:rPr lang="es-ES" i="1" dirty="0" smtClean="0"/>
              <a:t>CUK</a:t>
            </a:r>
            <a:r>
              <a:rPr lang="es-ES" dirty="0" smtClean="0"/>
              <a:t> EN EL ESPACIO DE ESTADOS</a:t>
            </a:r>
            <a:endParaRPr lang="es-ES" dirty="0"/>
          </a:p>
        </p:txBody>
      </p:sp>
      <p:sp>
        <p:nvSpPr>
          <p:cNvPr id="3" name="Marcador de texto 2"/>
          <p:cNvSpPr>
            <a:spLocks noGrp="1"/>
          </p:cNvSpPr>
          <p:nvPr>
            <p:ph type="body" idx="1"/>
          </p:nvPr>
        </p:nvSpPr>
        <p:spPr>
          <a:xfrm>
            <a:off x="59206" y="1609332"/>
            <a:ext cx="4619498" cy="2632857"/>
          </a:xfrm>
        </p:spPr>
        <p:txBody>
          <a:bodyPr/>
          <a:lstStyle/>
          <a:p>
            <a:pPr algn="just"/>
            <a:r>
              <a:rPr lang="es-ES" sz="2000" dirty="0"/>
              <a:t>El propósito del modelo promediado es la representación en </a:t>
            </a:r>
            <a:r>
              <a:rPr lang="es-ES" sz="2000" b="1" dirty="0"/>
              <a:t>espacio-estado</a:t>
            </a:r>
            <a:r>
              <a:rPr lang="es-ES" sz="2000" dirty="0"/>
              <a:t> del Convertidor para obtener la función de </a:t>
            </a:r>
            <a:r>
              <a:rPr lang="es-ES" sz="2000" dirty="0" smtClean="0"/>
              <a:t>transferencia. Definiciones </a:t>
            </a:r>
            <a:r>
              <a:rPr lang="es-ES" sz="2000" dirty="0"/>
              <a:t>de espacio de estados: </a:t>
            </a:r>
          </a:p>
          <a:p>
            <a:pPr algn="just"/>
            <a:r>
              <a:rPr lang="es-ES" sz="2000" b="1" dirty="0"/>
              <a:t>Estado: </a:t>
            </a:r>
            <a:r>
              <a:rPr lang="es-ES" sz="2000" dirty="0"/>
              <a:t>Conjunto de variables que describen el comportamiento del sistema y ayudan a predecir los valores futuros</a:t>
            </a:r>
            <a:r>
              <a:rPr lang="es-ES" sz="2000" dirty="0" smtClean="0"/>
              <a:t>.</a:t>
            </a:r>
            <a:endParaRPr lang="es-ES" sz="2000"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18</a:t>
            </a:fld>
            <a:endParaRPr lang="es-EC"/>
          </a:p>
        </p:txBody>
      </p:sp>
      <p:sp>
        <p:nvSpPr>
          <p:cNvPr id="5" name="Marcador de texto 2"/>
          <p:cNvSpPr txBox="1">
            <a:spLocks/>
          </p:cNvSpPr>
          <p:nvPr/>
        </p:nvSpPr>
        <p:spPr>
          <a:xfrm>
            <a:off x="4466746" y="1365931"/>
            <a:ext cx="4243079" cy="3027168"/>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algn="just"/>
            <a:r>
              <a:rPr lang="es-ES" sz="2000" b="1" dirty="0" smtClean="0"/>
              <a:t>Variable de estado: </a:t>
            </a:r>
            <a:r>
              <a:rPr lang="es-ES" sz="2000" dirty="0" smtClean="0"/>
              <a:t>Cantidad de variables de estado requeridas es proporcional al número de los elementos de almacenamiento en el sistema.</a:t>
            </a:r>
          </a:p>
          <a:p>
            <a:pPr algn="just"/>
            <a:r>
              <a:rPr lang="es-ES" sz="2000" b="1" dirty="0" smtClean="0"/>
              <a:t>Vector de estado: </a:t>
            </a:r>
            <a:r>
              <a:rPr lang="es-ES" sz="2000" dirty="0" smtClean="0"/>
              <a:t>Formado por las variables de estado.</a:t>
            </a:r>
            <a:endParaRPr lang="es-ES" sz="2000" dirty="0"/>
          </a:p>
        </p:txBody>
      </p:sp>
    </p:spTree>
    <p:extLst>
      <p:ext uri="{BB962C8B-B14F-4D97-AF65-F5344CB8AC3E}">
        <p14:creationId xmlns:p14="http://schemas.microsoft.com/office/powerpoint/2010/main" val="3122808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i="1" dirty="0"/>
              <a:t>ECUACIONES DE ESTADO</a:t>
            </a:r>
            <a:endParaRPr lang="es-ES" dirty="0"/>
          </a:p>
        </p:txBody>
      </p:sp>
      <p:sp>
        <p:nvSpPr>
          <p:cNvPr id="3" name="Marcador de texto 2"/>
          <p:cNvSpPr>
            <a:spLocks noGrp="1"/>
          </p:cNvSpPr>
          <p:nvPr>
            <p:ph type="body" idx="1"/>
          </p:nvPr>
        </p:nvSpPr>
        <p:spPr>
          <a:xfrm>
            <a:off x="0" y="1240683"/>
            <a:ext cx="4234803" cy="740516"/>
          </a:xfrm>
        </p:spPr>
        <p:txBody>
          <a:bodyPr/>
          <a:lstStyle/>
          <a:p>
            <a:pPr marL="114300" indent="0">
              <a:buNone/>
            </a:pPr>
            <a:r>
              <a:rPr lang="es-ES" dirty="0">
                <a:solidFill>
                  <a:schemeClr val="accent1"/>
                </a:solidFill>
                <a:effectLst>
                  <a:outerShdw blurRad="38100" dist="38100" dir="2700000" algn="tl">
                    <a:srgbClr val="000000">
                      <a:alpha val="43137"/>
                    </a:srgbClr>
                  </a:outerShdw>
                </a:effectLst>
              </a:rPr>
              <a:t>Ecuaciones que describen el estado Ton</a:t>
            </a:r>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19</a:t>
            </a:fld>
            <a:endParaRPr lang="es-EC"/>
          </a:p>
        </p:txBody>
      </p:sp>
      <p:sp>
        <p:nvSpPr>
          <p:cNvPr id="7" name="Marcador de texto 2"/>
          <p:cNvSpPr>
            <a:spLocks noGrp="1"/>
          </p:cNvSpPr>
          <p:nvPr>
            <p:ph type="body" idx="1"/>
          </p:nvPr>
        </p:nvSpPr>
        <p:spPr>
          <a:xfrm>
            <a:off x="4126897" y="1240683"/>
            <a:ext cx="4234803" cy="740516"/>
          </a:xfrm>
        </p:spPr>
        <p:txBody>
          <a:bodyPr/>
          <a:lstStyle/>
          <a:p>
            <a:pPr marL="114300" indent="0">
              <a:buNone/>
            </a:pPr>
            <a:r>
              <a:rPr lang="es-ES" dirty="0">
                <a:solidFill>
                  <a:schemeClr val="bg2"/>
                </a:solidFill>
                <a:effectLst>
                  <a:outerShdw blurRad="38100" dist="38100" dir="2700000" algn="tl">
                    <a:srgbClr val="000000">
                      <a:alpha val="43137"/>
                    </a:srgbClr>
                  </a:outerShdw>
                </a:effectLst>
              </a:rPr>
              <a:t>Ecuaciones que describen el estado </a:t>
            </a:r>
            <a:r>
              <a:rPr lang="es-ES" dirty="0" smtClean="0">
                <a:solidFill>
                  <a:schemeClr val="bg2"/>
                </a:solidFill>
                <a:effectLst>
                  <a:outerShdw blurRad="38100" dist="38100" dir="2700000" algn="tl">
                    <a:srgbClr val="000000">
                      <a:alpha val="43137"/>
                    </a:srgbClr>
                  </a:outerShdw>
                </a:effectLst>
              </a:rPr>
              <a:t>Toff</a:t>
            </a:r>
            <a:endParaRPr lang="es-ES" dirty="0">
              <a:solidFill>
                <a:schemeClr val="bg2"/>
              </a:solidFill>
              <a:effectLst>
                <a:outerShdw blurRad="38100" dist="38100" dir="2700000" algn="tl">
                  <a:srgbClr val="000000">
                    <a:alpha val="43137"/>
                  </a:srgbClr>
                </a:outerShdw>
              </a:effectLst>
            </a:endParaRPr>
          </a:p>
        </p:txBody>
      </p:sp>
      <p:pic>
        <p:nvPicPr>
          <p:cNvPr id="8" name="Imagen 7"/>
          <p:cNvPicPr>
            <a:picLocks noChangeAspect="1"/>
          </p:cNvPicPr>
          <p:nvPr/>
        </p:nvPicPr>
        <p:blipFill rotWithShape="1">
          <a:blip r:embed="rId2"/>
          <a:srcRect t="4880"/>
          <a:stretch/>
        </p:blipFill>
        <p:spPr>
          <a:xfrm>
            <a:off x="1212253" y="1816301"/>
            <a:ext cx="2352582" cy="2624213"/>
          </a:xfrm>
          <a:prstGeom prst="rect">
            <a:avLst/>
          </a:prstGeom>
        </p:spPr>
      </p:pic>
      <p:pic>
        <p:nvPicPr>
          <p:cNvPr id="9" name="Imagen 8"/>
          <p:cNvPicPr>
            <a:picLocks noChangeAspect="1"/>
          </p:cNvPicPr>
          <p:nvPr/>
        </p:nvPicPr>
        <p:blipFill>
          <a:blip r:embed="rId3"/>
          <a:stretch>
            <a:fillRect/>
          </a:stretch>
        </p:blipFill>
        <p:spPr>
          <a:xfrm>
            <a:off x="5139173" y="1742660"/>
            <a:ext cx="2318156" cy="2643188"/>
          </a:xfrm>
          <a:prstGeom prst="rect">
            <a:avLst/>
          </a:prstGeom>
        </p:spPr>
      </p:pic>
    </p:spTree>
    <p:extLst>
      <p:ext uri="{BB962C8B-B14F-4D97-AF65-F5344CB8AC3E}">
        <p14:creationId xmlns:p14="http://schemas.microsoft.com/office/powerpoint/2010/main" val="2547309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TEMARIO</a:t>
            </a:r>
            <a:endParaRPr lang="es-EC" dirty="0"/>
          </a:p>
        </p:txBody>
      </p:sp>
      <p:sp>
        <p:nvSpPr>
          <p:cNvPr id="3" name="Marcador de texto 2"/>
          <p:cNvSpPr>
            <a:spLocks noGrp="1"/>
          </p:cNvSpPr>
          <p:nvPr>
            <p:ph type="body" idx="1"/>
          </p:nvPr>
        </p:nvSpPr>
        <p:spPr>
          <a:xfrm>
            <a:off x="141277" y="1528347"/>
            <a:ext cx="2160000" cy="2729588"/>
          </a:xfrm>
        </p:spPr>
        <p:txBody>
          <a:bodyPr/>
          <a:lstStyle/>
          <a:p>
            <a:pPr marL="114300" lvl="0" indent="0">
              <a:buNone/>
            </a:pPr>
            <a:r>
              <a:rPr lang="es-EC" sz="1400" b="1" dirty="0" smtClean="0">
                <a:solidFill>
                  <a:srgbClr val="FF9800"/>
                </a:solidFill>
              </a:rPr>
              <a:t>INTRODUCCIÓN</a:t>
            </a:r>
            <a:endParaRPr lang="es-ES" sz="1400" dirty="0"/>
          </a:p>
          <a:p>
            <a:pPr lvl="0">
              <a:buFont typeface="Arial" panose="020B0604020202020204" pitchFamily="34" charset="0"/>
              <a:buChar char="•"/>
            </a:pPr>
            <a:r>
              <a:rPr lang="es-ES" sz="1400" dirty="0" smtClean="0"/>
              <a:t>Antecedentes</a:t>
            </a:r>
          </a:p>
          <a:p>
            <a:pPr lvl="0">
              <a:buFont typeface="Arial" panose="020B0604020202020204" pitchFamily="34" charset="0"/>
              <a:buChar char="•"/>
            </a:pPr>
            <a:r>
              <a:rPr lang="es-EC" sz="1400" dirty="0" smtClean="0"/>
              <a:t>Justificación e importancia</a:t>
            </a:r>
            <a:endParaRPr lang="es-ES" sz="1400" dirty="0"/>
          </a:p>
          <a:p>
            <a:pPr>
              <a:buFont typeface="Arial" panose="020B0604020202020204" pitchFamily="34" charset="0"/>
              <a:buChar char="•"/>
            </a:pPr>
            <a:r>
              <a:rPr lang="es-ES" sz="1400" dirty="0" smtClean="0"/>
              <a:t>Objetivos</a:t>
            </a:r>
            <a:endParaRPr lang="es-ES" sz="1400" dirty="0"/>
          </a:p>
          <a:p>
            <a:pPr marL="114300" indent="0">
              <a:buNone/>
            </a:pPr>
            <a:endParaRPr lang="es-EC" dirty="0"/>
          </a:p>
        </p:txBody>
      </p:sp>
      <p:sp>
        <p:nvSpPr>
          <p:cNvPr id="4" name="Marcador de texto 3"/>
          <p:cNvSpPr>
            <a:spLocks noGrp="1"/>
          </p:cNvSpPr>
          <p:nvPr>
            <p:ph type="body" idx="2"/>
          </p:nvPr>
        </p:nvSpPr>
        <p:spPr>
          <a:xfrm>
            <a:off x="4378000" y="1528347"/>
            <a:ext cx="2160000" cy="3303426"/>
          </a:xfrm>
        </p:spPr>
        <p:txBody>
          <a:bodyPr/>
          <a:lstStyle/>
          <a:p>
            <a:pPr marL="114300" lvl="0" indent="0">
              <a:buNone/>
            </a:pPr>
            <a:r>
              <a:rPr lang="es-EC" sz="1400" b="1" dirty="0" smtClean="0">
                <a:solidFill>
                  <a:srgbClr val="FF9800"/>
                </a:solidFill>
              </a:rPr>
              <a:t>DISEÑO Y SIMULACIÓN</a:t>
            </a:r>
          </a:p>
          <a:p>
            <a:pPr>
              <a:buFont typeface="Arial" panose="020B0604020202020204" pitchFamily="34" charset="0"/>
              <a:buChar char="•"/>
            </a:pPr>
            <a:r>
              <a:rPr lang="es-EC" sz="1400" dirty="0" smtClean="0"/>
              <a:t>Del </a:t>
            </a:r>
            <a:r>
              <a:rPr lang="es-ES" sz="1400" dirty="0" smtClean="0"/>
              <a:t>convertidor</a:t>
            </a:r>
          </a:p>
          <a:p>
            <a:pPr>
              <a:buFont typeface="Arial" panose="020B0604020202020204" pitchFamily="34" charset="0"/>
              <a:buChar char="•"/>
            </a:pPr>
            <a:r>
              <a:rPr lang="es-ES" sz="1400" dirty="0" smtClean="0"/>
              <a:t>De </a:t>
            </a:r>
            <a:r>
              <a:rPr lang="es-ES" sz="1400" dirty="0"/>
              <a:t>los controladores con el convertidor</a:t>
            </a:r>
          </a:p>
          <a:p>
            <a:pPr>
              <a:buFont typeface="Arial" panose="020B0604020202020204" pitchFamily="34" charset="0"/>
              <a:buChar char="•"/>
            </a:pPr>
            <a:endParaRPr lang="es-ES" sz="1400" dirty="0"/>
          </a:p>
          <a:p>
            <a:pPr marL="114300" lvl="0" indent="0">
              <a:buNone/>
            </a:pPr>
            <a:endParaRPr lang="es-ES" sz="1400" dirty="0"/>
          </a:p>
          <a:p>
            <a:pPr lvl="0">
              <a:buFont typeface="Arial" panose="020B0604020202020204" pitchFamily="34" charset="0"/>
              <a:buChar char="•"/>
            </a:pPr>
            <a:endParaRPr lang="es-ES" sz="1400" dirty="0"/>
          </a:p>
          <a:p>
            <a:pPr>
              <a:buFont typeface="Arial" panose="020B0604020202020204" pitchFamily="34" charset="0"/>
              <a:buChar char="•"/>
            </a:pPr>
            <a:endParaRPr lang="es-EC" sz="1400" dirty="0"/>
          </a:p>
        </p:txBody>
      </p:sp>
      <p:sp>
        <p:nvSpPr>
          <p:cNvPr id="5" name="Marcador de texto 4"/>
          <p:cNvSpPr>
            <a:spLocks noGrp="1"/>
          </p:cNvSpPr>
          <p:nvPr>
            <p:ph type="body" idx="3"/>
          </p:nvPr>
        </p:nvSpPr>
        <p:spPr>
          <a:xfrm>
            <a:off x="6538000" y="1554650"/>
            <a:ext cx="2160000" cy="3081850"/>
          </a:xfrm>
        </p:spPr>
        <p:txBody>
          <a:bodyPr/>
          <a:lstStyle/>
          <a:p>
            <a:pPr marL="114300" lvl="0" indent="0">
              <a:buNone/>
            </a:pPr>
            <a:r>
              <a:rPr lang="es-EC" sz="1400" b="1" dirty="0" smtClean="0">
                <a:solidFill>
                  <a:srgbClr val="FF9800"/>
                </a:solidFill>
              </a:rPr>
              <a:t>ANÁLISIS DE DESEMPEÑO</a:t>
            </a:r>
          </a:p>
          <a:p>
            <a:pPr lvl="0">
              <a:buFont typeface="Arial" panose="020B0604020202020204" pitchFamily="34" charset="0"/>
              <a:buChar char="•"/>
            </a:pPr>
            <a:r>
              <a:rPr lang="es-EC" sz="1400" dirty="0" smtClean="0"/>
              <a:t>Análisis de controladores</a:t>
            </a:r>
          </a:p>
          <a:p>
            <a:pPr lvl="0">
              <a:buFont typeface="Arial" panose="020B0604020202020204" pitchFamily="34" charset="0"/>
              <a:buChar char="•"/>
            </a:pPr>
            <a:r>
              <a:rPr lang="es-EC" sz="1400" dirty="0" smtClean="0"/>
              <a:t>Pruebas y resultados</a:t>
            </a:r>
          </a:p>
          <a:p>
            <a:pPr lvl="0">
              <a:buFont typeface="Arial" panose="020B0604020202020204" pitchFamily="34" charset="0"/>
              <a:buChar char="•"/>
            </a:pPr>
            <a:r>
              <a:rPr lang="es-EC" sz="1400" dirty="0" smtClean="0"/>
              <a:t>Conclusiones</a:t>
            </a:r>
          </a:p>
          <a:p>
            <a:pPr lvl="0">
              <a:buFont typeface="Arial" panose="020B0604020202020204" pitchFamily="34" charset="0"/>
              <a:buChar char="•"/>
            </a:pPr>
            <a:endParaRPr lang="es-ES" sz="1400" dirty="0"/>
          </a:p>
          <a:p>
            <a:pPr marL="114300" lvl="0" indent="0">
              <a:buNone/>
            </a:pPr>
            <a:endParaRPr lang="es-EC" sz="1400" dirty="0">
              <a:solidFill>
                <a:srgbClr val="FF9800"/>
              </a:solidFill>
            </a:endParaRPr>
          </a:p>
          <a:p>
            <a:pPr marL="114300" indent="0">
              <a:buNone/>
            </a:pPr>
            <a:endParaRPr lang="es-EC"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a:t>
            </a:fld>
            <a:endParaRPr lang="es-EC"/>
          </a:p>
        </p:txBody>
      </p:sp>
      <p:grpSp>
        <p:nvGrpSpPr>
          <p:cNvPr id="8" name="Shape 194"/>
          <p:cNvGrpSpPr/>
          <p:nvPr/>
        </p:nvGrpSpPr>
        <p:grpSpPr>
          <a:xfrm>
            <a:off x="293683" y="574116"/>
            <a:ext cx="309041" cy="403123"/>
            <a:chOff x="590250" y="244200"/>
            <a:chExt cx="407975" cy="532175"/>
          </a:xfrm>
        </p:grpSpPr>
        <p:sp>
          <p:nvSpPr>
            <p:cNvPr id="9"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3" name="Marcador de texto 2"/>
          <p:cNvSpPr txBox="1">
            <a:spLocks/>
          </p:cNvSpPr>
          <p:nvPr/>
        </p:nvSpPr>
        <p:spPr>
          <a:xfrm>
            <a:off x="2301277" y="1554649"/>
            <a:ext cx="2160000" cy="307285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1pPr>
            <a:lvl2pPr marL="914400" marR="0" lvl="1"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2pPr>
            <a:lvl3pPr marL="1371600" marR="0" lvl="2"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3pPr>
            <a:lvl4pPr marL="1828800" marR="0" lvl="3"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4pPr>
            <a:lvl5pPr marL="2286000" marR="0" lvl="4"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5pPr>
            <a:lvl6pPr marL="2743200" marR="0" lvl="5"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6pPr>
            <a:lvl7pPr marL="3200400" marR="0" lvl="6"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7pPr>
            <a:lvl8pPr marL="3657600" marR="0" lvl="7"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8pPr>
            <a:lvl9pPr marL="4114800" marR="0" lvl="8" indent="-342900" algn="l" rtl="0">
              <a:lnSpc>
                <a:spcPct val="100000"/>
              </a:lnSpc>
              <a:spcBef>
                <a:spcPts val="1000"/>
              </a:spcBef>
              <a:spcAft>
                <a:spcPts val="100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9pPr>
          </a:lstStyle>
          <a:p>
            <a:pPr marL="114300" indent="0">
              <a:buFont typeface="Roboto Condensed Light"/>
              <a:buNone/>
            </a:pPr>
            <a:r>
              <a:rPr lang="en-US" sz="1400" b="1" dirty="0" smtClean="0">
                <a:solidFill>
                  <a:srgbClr val="FF9800"/>
                </a:solidFill>
              </a:rPr>
              <a:t>ESTADO DEL ARTE</a:t>
            </a:r>
            <a:endParaRPr lang="es-ES" sz="1400" dirty="0" smtClean="0"/>
          </a:p>
          <a:p>
            <a:pPr lvl="0">
              <a:buFont typeface="Arial" panose="020B0604020202020204" pitchFamily="34" charset="0"/>
              <a:buChar char="•"/>
            </a:pPr>
            <a:r>
              <a:rPr lang="es-ES" sz="1400" dirty="0" smtClean="0"/>
              <a:t>Principio </a:t>
            </a:r>
            <a:r>
              <a:rPr lang="es-ES" sz="1400" dirty="0"/>
              <a:t>de funcionamiento Convertidor</a:t>
            </a:r>
          </a:p>
          <a:p>
            <a:pPr>
              <a:buFont typeface="Arial" panose="020B0604020202020204" pitchFamily="34" charset="0"/>
              <a:buChar char="•"/>
            </a:pPr>
            <a:r>
              <a:rPr lang="es-ES" sz="1400" dirty="0" smtClean="0"/>
              <a:t>Sistema de fase no mínima</a:t>
            </a:r>
          </a:p>
          <a:p>
            <a:pPr>
              <a:buFont typeface="Arial" panose="020B0604020202020204" pitchFamily="34" charset="0"/>
              <a:buChar char="•"/>
            </a:pPr>
            <a:r>
              <a:rPr lang="es-ES" sz="1400" dirty="0" smtClean="0"/>
              <a:t>Estrategias de control</a:t>
            </a:r>
          </a:p>
          <a:p>
            <a:pPr>
              <a:buFont typeface="Arial" panose="020B0604020202020204" pitchFamily="34" charset="0"/>
              <a:buChar char="•"/>
            </a:pPr>
            <a:r>
              <a:rPr lang="es-ES" sz="1400" dirty="0" smtClean="0"/>
              <a:t>Realimentación integral</a:t>
            </a:r>
          </a:p>
          <a:p>
            <a:pPr marL="114300" indent="0">
              <a:buFont typeface="Roboto Condensed Light"/>
              <a:buNone/>
            </a:pPr>
            <a:endParaRPr lang="es-EC" dirty="0"/>
          </a:p>
        </p:txBody>
      </p:sp>
    </p:spTree>
    <p:extLst>
      <p:ext uri="{BB962C8B-B14F-4D97-AF65-F5344CB8AC3E}">
        <p14:creationId xmlns:p14="http://schemas.microsoft.com/office/powerpoint/2010/main" val="186146659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275" y="529927"/>
            <a:ext cx="5492400" cy="488695"/>
          </a:xfrm>
        </p:spPr>
        <p:txBody>
          <a:bodyPr/>
          <a:lstStyle/>
          <a:p>
            <a:r>
              <a:rPr lang="es-EC" i="1" dirty="0"/>
              <a:t>ECUACIONES DE </a:t>
            </a:r>
            <a:r>
              <a:rPr lang="es-EC" i="1" dirty="0" smtClean="0"/>
              <a:t>ESTADO</a:t>
            </a:r>
            <a:endParaRPr lang="es-ES" dirty="0"/>
          </a:p>
        </p:txBody>
      </p:sp>
      <p:sp>
        <p:nvSpPr>
          <p:cNvPr id="3" name="Marcador de texto 2"/>
          <p:cNvSpPr>
            <a:spLocks noGrp="1"/>
          </p:cNvSpPr>
          <p:nvPr>
            <p:ph type="body" idx="1"/>
          </p:nvPr>
        </p:nvSpPr>
        <p:spPr>
          <a:xfrm>
            <a:off x="1006431" y="1325573"/>
            <a:ext cx="6132600" cy="438112"/>
          </a:xfrm>
        </p:spPr>
        <p:txBody>
          <a:bodyPr/>
          <a:lstStyle/>
          <a:p>
            <a:pPr marL="76200" indent="0">
              <a:buNone/>
            </a:pPr>
            <a:r>
              <a:rPr lang="fr-FR" sz="1600" dirty="0" smtClean="0"/>
              <a:t>	Ec. Estado Ton                      	 </a:t>
            </a:r>
            <a:r>
              <a:rPr lang="fr-FR" sz="1600" dirty="0"/>
              <a:t>Ec. Estado </a:t>
            </a:r>
            <a:r>
              <a:rPr lang="fr-FR" sz="1600" dirty="0" smtClean="0"/>
              <a:t>Toff</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20</a:t>
            </a:fld>
            <a:endParaRPr lang="es-EC"/>
          </a:p>
        </p:txBody>
      </p:sp>
      <p:pic>
        <p:nvPicPr>
          <p:cNvPr id="8" name="Imagen 7"/>
          <p:cNvPicPr>
            <a:picLocks noChangeAspect="1"/>
          </p:cNvPicPr>
          <p:nvPr/>
        </p:nvPicPr>
        <p:blipFill>
          <a:blip r:embed="rId2"/>
          <a:stretch>
            <a:fillRect/>
          </a:stretch>
        </p:blipFill>
        <p:spPr>
          <a:xfrm>
            <a:off x="2577164" y="3145026"/>
            <a:ext cx="3097152" cy="1649274"/>
          </a:xfrm>
          <a:prstGeom prst="rect">
            <a:avLst/>
          </a:prstGeom>
        </p:spPr>
      </p:pic>
      <p:pic>
        <p:nvPicPr>
          <p:cNvPr id="9" name="Imagen 8"/>
          <p:cNvPicPr>
            <a:picLocks noChangeAspect="1"/>
          </p:cNvPicPr>
          <p:nvPr/>
        </p:nvPicPr>
        <p:blipFill>
          <a:blip r:embed="rId3"/>
          <a:stretch>
            <a:fillRect/>
          </a:stretch>
        </p:blipFill>
        <p:spPr>
          <a:xfrm>
            <a:off x="1595772" y="1888892"/>
            <a:ext cx="5073188" cy="911871"/>
          </a:xfrm>
          <a:prstGeom prst="rect">
            <a:avLst/>
          </a:prstGeom>
        </p:spPr>
      </p:pic>
      <p:sp>
        <p:nvSpPr>
          <p:cNvPr id="10" name="Marcador de texto 2"/>
          <p:cNvSpPr txBox="1">
            <a:spLocks/>
          </p:cNvSpPr>
          <p:nvPr/>
        </p:nvSpPr>
        <p:spPr>
          <a:xfrm>
            <a:off x="814275" y="2753839"/>
            <a:ext cx="6132600" cy="43811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r>
              <a:rPr lang="es-ES" sz="1800" dirty="0"/>
              <a:t>Linealización por la aproximación de pequeña señal</a:t>
            </a:r>
            <a:endParaRPr lang="es-ES" dirty="0"/>
          </a:p>
        </p:txBody>
      </p:sp>
    </p:spTree>
    <p:extLst>
      <p:ext uri="{BB962C8B-B14F-4D97-AF65-F5344CB8AC3E}">
        <p14:creationId xmlns:p14="http://schemas.microsoft.com/office/powerpoint/2010/main" val="1466022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i="1" dirty="0" smtClean="0"/>
              <a:t>ECUACIONES DE ESTADO</a:t>
            </a:r>
            <a:r>
              <a:rPr lang="es-EC" dirty="0"/>
              <a:t/>
            </a:r>
            <a:br>
              <a:rPr lang="es-EC" dirty="0"/>
            </a:br>
            <a:endParaRPr lang="es-ES" dirty="0"/>
          </a:p>
        </p:txBody>
      </p:sp>
      <mc:AlternateContent xmlns:mc="http://schemas.openxmlformats.org/markup-compatibility/2006" xmlns:a14="http://schemas.microsoft.com/office/drawing/2010/main">
        <mc:Choice Requires="a14">
          <p:sp>
            <p:nvSpPr>
              <p:cNvPr id="3" name="Marcador de texto 2"/>
              <p:cNvSpPr>
                <a:spLocks noGrp="1"/>
              </p:cNvSpPr>
              <p:nvPr>
                <p:ph type="body" idx="1"/>
              </p:nvPr>
            </p:nvSpPr>
            <p:spPr>
              <a:xfrm>
                <a:off x="814275" y="1026803"/>
                <a:ext cx="6132600" cy="3392797"/>
              </a:xfrm>
            </p:spPr>
            <p:txBody>
              <a:bodyPr/>
              <a:lstStyle/>
              <a:p>
                <a:pPr algn="just"/>
                <a:r>
                  <a:rPr lang="fr-FR" sz="2000" dirty="0" smtClean="0"/>
                  <a:t>Ecuaciones de estado Ton-Toff</a:t>
                </a:r>
              </a:p>
              <a:p>
                <a:pPr marL="76200" indent="0" algn="just">
                  <a:buNone/>
                </a:pPr>
                <a:r>
                  <a:rPr lang="fr-FR" dirty="0" smtClean="0"/>
                  <a:t>		</a:t>
                </a:r>
                <a:r>
                  <a:rPr lang="fr-FR" dirty="0" smtClean="0">
                    <a:solidFill>
                      <a:schemeClr val="accent3">
                        <a:lumMod val="50000"/>
                      </a:schemeClr>
                    </a:solidFill>
                    <a:latin typeface="Times New Roman" panose="02020603050405020304" pitchFamily="18" charset="0"/>
                    <a:cs typeface="Times New Roman" panose="02020603050405020304" pitchFamily="18" charset="0"/>
                  </a:rPr>
                  <a:t>x(t)=Ax(t)+Bu(t)</a:t>
                </a:r>
              </a:p>
              <a:p>
                <a:pPr marL="76200" indent="0" algn="just">
                  <a:buNone/>
                </a:pPr>
                <a:r>
                  <a:rPr lang="fr-FR" dirty="0">
                    <a:solidFill>
                      <a:schemeClr val="accent3">
                        <a:lumMod val="50000"/>
                      </a:schemeClr>
                    </a:solidFill>
                    <a:latin typeface="Times New Roman" panose="02020603050405020304" pitchFamily="18" charset="0"/>
                    <a:cs typeface="Times New Roman" panose="02020603050405020304" pitchFamily="18" charset="0"/>
                  </a:rPr>
                  <a:t>	</a:t>
                </a:r>
                <a:r>
                  <a:rPr lang="fr-FR" dirty="0" smtClean="0">
                    <a:solidFill>
                      <a:schemeClr val="accent3">
                        <a:lumMod val="50000"/>
                      </a:schemeClr>
                    </a:solidFill>
                    <a:latin typeface="Times New Roman" panose="02020603050405020304" pitchFamily="18" charset="0"/>
                    <a:cs typeface="Times New Roman" panose="02020603050405020304" pitchFamily="18" charset="0"/>
                  </a:rPr>
                  <a:t>	y(t)=Cx(t)   </a:t>
                </a:r>
                <a:r>
                  <a:rPr lang="fr-FR" dirty="0" smtClean="0"/>
                  <a:t>	</a:t>
                </a:r>
              </a:p>
              <a:p>
                <a:r>
                  <a:rPr lang="es-ES" sz="2000" dirty="0" smtClean="0"/>
                  <a:t>La función </a:t>
                </a:r>
                <a:r>
                  <a:rPr lang="es-ES" sz="2000" dirty="0"/>
                  <a:t>de trasferencia salida de control, en función del ciclo de trabajo </a:t>
                </a:r>
                <a:endParaRPr lang="es-ES" sz="2000" dirty="0" smtClean="0"/>
              </a:p>
              <a:p>
                <a:endParaRPr lang="es-ES" sz="2000" dirty="0"/>
              </a:p>
              <a:p>
                <a:pPr marL="76200" indent="0" algn="ctr">
                  <a:buNone/>
                </a:pPr>
                <a:r>
                  <a:rPr lang="es-ES" dirty="0" smtClean="0">
                    <a:solidFill>
                      <a:schemeClr val="accent3">
                        <a:lumMod val="50000"/>
                      </a:schemeClr>
                    </a:solidFill>
                    <a:latin typeface="Times New Roman" panose="02020603050405020304" pitchFamily="18" charset="0"/>
                    <a:cs typeface="Times New Roman" panose="02020603050405020304" pitchFamily="18" charset="0"/>
                  </a:rPr>
                  <a:t>G(s)=C</a:t>
                </a:r>
                <a14:m>
                  <m:oMath xmlns:m="http://schemas.openxmlformats.org/officeDocument/2006/math">
                    <m:sSup>
                      <m:sSupPr>
                        <m:ctrlPr>
                          <a:rPr lang="es-ES" i="1" smtClean="0">
                            <a:solidFill>
                              <a:schemeClr val="accent3">
                                <a:lumMod val="50000"/>
                              </a:schemeClr>
                            </a:solidFill>
                            <a:latin typeface="Cambria Math" panose="02040503050406030204" pitchFamily="18" charset="0"/>
                          </a:rPr>
                        </m:ctrlPr>
                      </m:sSupPr>
                      <m:e>
                        <m:d>
                          <m:dPr>
                            <m:ctrlPr>
                              <a:rPr lang="es-ES" i="1" smtClean="0">
                                <a:solidFill>
                                  <a:schemeClr val="accent3">
                                    <a:lumMod val="50000"/>
                                  </a:schemeClr>
                                </a:solidFill>
                                <a:latin typeface="Cambria Math" panose="02040503050406030204" pitchFamily="18" charset="0"/>
                              </a:rPr>
                            </m:ctrlPr>
                          </m:dPr>
                          <m:e>
                            <m:r>
                              <m:rPr>
                                <m:nor/>
                              </m:rPr>
                              <a:rPr lang="es-ES" dirty="0">
                                <a:solidFill>
                                  <a:schemeClr val="accent3">
                                    <a:lumMod val="50000"/>
                                  </a:schemeClr>
                                </a:solidFill>
                                <a:latin typeface="Times New Roman" panose="02020603050405020304" pitchFamily="18" charset="0"/>
                                <a:cs typeface="Times New Roman" panose="02020603050405020304" pitchFamily="18" charset="0"/>
                              </a:rPr>
                              <m:t>sI</m:t>
                            </m:r>
                            <m:r>
                              <m:rPr>
                                <m:nor/>
                              </m:rPr>
                              <a:rPr lang="es-ES" dirty="0">
                                <a:solidFill>
                                  <a:schemeClr val="accent3">
                                    <a:lumMod val="50000"/>
                                  </a:schemeClr>
                                </a:solidFill>
                                <a:latin typeface="Times New Roman" panose="02020603050405020304" pitchFamily="18" charset="0"/>
                                <a:cs typeface="Times New Roman" panose="02020603050405020304" pitchFamily="18" charset="0"/>
                              </a:rPr>
                              <m:t>−</m:t>
                            </m:r>
                            <m:r>
                              <m:rPr>
                                <m:nor/>
                              </m:rPr>
                              <a:rPr lang="es-ES" dirty="0">
                                <a:solidFill>
                                  <a:schemeClr val="accent3">
                                    <a:lumMod val="50000"/>
                                  </a:schemeClr>
                                </a:solidFill>
                                <a:latin typeface="Times New Roman" panose="02020603050405020304" pitchFamily="18" charset="0"/>
                                <a:cs typeface="Times New Roman" panose="02020603050405020304" pitchFamily="18" charset="0"/>
                              </a:rPr>
                              <m:t>A</m:t>
                            </m:r>
                          </m:e>
                        </m:d>
                      </m:e>
                      <m:sup>
                        <m:r>
                          <a:rPr lang="es-ES" i="0" smtClean="0">
                            <a:solidFill>
                              <a:schemeClr val="accent3">
                                <a:lumMod val="50000"/>
                              </a:schemeClr>
                            </a:solidFill>
                            <a:latin typeface="Cambria Math" panose="02040503050406030204" pitchFamily="18" charset="0"/>
                          </a:rPr>
                          <m:t>−1</m:t>
                        </m:r>
                      </m:sup>
                    </m:sSup>
                    <m:r>
                      <a:rPr lang="en-US" b="0" i="1" smtClean="0">
                        <a:solidFill>
                          <a:schemeClr val="accent3">
                            <a:lumMod val="50000"/>
                          </a:schemeClr>
                        </a:solidFill>
                        <a:latin typeface="Cambria Math" panose="02040503050406030204" pitchFamily="18" charset="0"/>
                        <a:hlinkClick r:id="rId2" action="ppaction://hlinksldjump"/>
                      </a:rPr>
                      <m:t>𝐵</m:t>
                    </m:r>
                  </m:oMath>
                </a14:m>
                <a:endParaRPr lang="es-ES" dirty="0">
                  <a:solidFill>
                    <a:schemeClr val="accent3">
                      <a:lumMod val="50000"/>
                    </a:schemeClr>
                  </a:solidFill>
                  <a:latin typeface="Times New Roman" panose="02020603050405020304" pitchFamily="18" charset="0"/>
                  <a:cs typeface="Times New Roman" panose="02020603050405020304" pitchFamily="18" charset="0"/>
                </a:endParaRPr>
              </a:p>
            </p:txBody>
          </p:sp>
        </mc:Choice>
        <mc:Fallback xmlns="">
          <p:sp>
            <p:nvSpPr>
              <p:cNvPr id="3" name="Marcador de texto 2"/>
              <p:cNvSpPr>
                <a:spLocks noGrp="1" noRot="1" noChangeAspect="1" noMove="1" noResize="1" noEditPoints="1" noAdjustHandles="1" noChangeArrowheads="1" noChangeShapeType="1" noTextEdit="1"/>
              </p:cNvSpPr>
              <p:nvPr>
                <p:ph type="body" idx="1"/>
              </p:nvPr>
            </p:nvSpPr>
            <p:spPr>
              <a:xfrm>
                <a:off x="814275" y="1026803"/>
                <a:ext cx="6132600" cy="3392797"/>
              </a:xfrm>
              <a:blipFill>
                <a:blip r:embed="rId3"/>
                <a:stretch>
                  <a:fillRect l="-199"/>
                </a:stretch>
              </a:blipFill>
            </p:spPr>
            <p:txBody>
              <a:bodyPr/>
              <a:lstStyle/>
              <a:p>
                <a:r>
                  <a:rPr lang="es-ES">
                    <a:noFill/>
                  </a:rPr>
                  <a:t> </a:t>
                </a:r>
              </a:p>
            </p:txBody>
          </p:sp>
        </mc:Fallback>
      </mc:AlternateContent>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21</a:t>
            </a:fld>
            <a:endParaRPr lang="es-EC"/>
          </a:p>
        </p:txBody>
      </p:sp>
      <p:sp>
        <p:nvSpPr>
          <p:cNvPr id="5" name="Rectángulo redondeado 4"/>
          <p:cNvSpPr/>
          <p:nvPr/>
        </p:nvSpPr>
        <p:spPr>
          <a:xfrm>
            <a:off x="2611679" y="3664226"/>
            <a:ext cx="2537791" cy="4905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89489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FUNCIÓN DE TRANSFERENCIA</a:t>
            </a:r>
            <a:endParaRPr lang="es-ES" dirty="0"/>
          </a:p>
        </p:txBody>
      </p:sp>
      <p:pic>
        <p:nvPicPr>
          <p:cNvPr id="7" name="Imagen 6"/>
          <p:cNvPicPr>
            <a:picLocks noChangeAspect="1"/>
          </p:cNvPicPr>
          <p:nvPr/>
        </p:nvPicPr>
        <p:blipFill>
          <a:blip r:embed="rId2"/>
          <a:stretch>
            <a:fillRect/>
          </a:stretch>
        </p:blipFill>
        <p:spPr>
          <a:xfrm>
            <a:off x="238539" y="1384852"/>
            <a:ext cx="3157372" cy="1583635"/>
          </a:xfrm>
          <a:prstGeom prst="rect">
            <a:avLst/>
          </a:prstGeom>
        </p:spPr>
      </p:pic>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22</a:t>
            </a:fld>
            <a:endParaRPr lang="es-EC"/>
          </a:p>
        </p:txBody>
      </p:sp>
      <p:pic>
        <p:nvPicPr>
          <p:cNvPr id="8" name="Imagen 7"/>
          <p:cNvPicPr>
            <a:picLocks noChangeAspect="1"/>
          </p:cNvPicPr>
          <p:nvPr/>
        </p:nvPicPr>
        <p:blipFill>
          <a:blip r:embed="rId3"/>
          <a:stretch>
            <a:fillRect/>
          </a:stretch>
        </p:blipFill>
        <p:spPr>
          <a:xfrm>
            <a:off x="4010853" y="1384852"/>
            <a:ext cx="2135823" cy="1583635"/>
          </a:xfrm>
          <a:prstGeom prst="rect">
            <a:avLst/>
          </a:prstGeom>
        </p:spPr>
      </p:pic>
      <p:pic>
        <p:nvPicPr>
          <p:cNvPr id="9" name="Imagen 8"/>
          <p:cNvPicPr>
            <a:picLocks noChangeAspect="1"/>
          </p:cNvPicPr>
          <p:nvPr/>
        </p:nvPicPr>
        <p:blipFill>
          <a:blip r:embed="rId4"/>
          <a:stretch>
            <a:fillRect/>
          </a:stretch>
        </p:blipFill>
        <p:spPr>
          <a:xfrm>
            <a:off x="189051" y="2968487"/>
            <a:ext cx="3448672" cy="1544533"/>
          </a:xfrm>
          <a:prstGeom prst="rect">
            <a:avLst/>
          </a:prstGeom>
        </p:spPr>
      </p:pic>
      <p:pic>
        <p:nvPicPr>
          <p:cNvPr id="10" name="Imagen 9"/>
          <p:cNvPicPr>
            <a:picLocks noChangeAspect="1"/>
          </p:cNvPicPr>
          <p:nvPr/>
        </p:nvPicPr>
        <p:blipFill>
          <a:blip r:embed="rId5"/>
          <a:stretch>
            <a:fillRect/>
          </a:stretch>
        </p:blipFill>
        <p:spPr>
          <a:xfrm>
            <a:off x="6590679" y="2114342"/>
            <a:ext cx="1665426" cy="392841"/>
          </a:xfrm>
          <a:prstGeom prst="rect">
            <a:avLst/>
          </a:prstGeom>
        </p:spPr>
      </p:pic>
      <p:pic>
        <p:nvPicPr>
          <p:cNvPr id="11" name="Imagen 10"/>
          <p:cNvPicPr>
            <a:picLocks noChangeAspect="1"/>
          </p:cNvPicPr>
          <p:nvPr/>
        </p:nvPicPr>
        <p:blipFill>
          <a:blip r:embed="rId6"/>
          <a:stretch>
            <a:fillRect/>
          </a:stretch>
        </p:blipFill>
        <p:spPr>
          <a:xfrm>
            <a:off x="4422084" y="3352801"/>
            <a:ext cx="3618673" cy="611790"/>
          </a:xfrm>
          <a:prstGeom prst="rect">
            <a:avLst/>
          </a:prstGeom>
        </p:spPr>
      </p:pic>
      <p:sp>
        <p:nvSpPr>
          <p:cNvPr id="12" name="Rectángulo redondeado 11"/>
          <p:cNvSpPr/>
          <p:nvPr/>
        </p:nvSpPr>
        <p:spPr>
          <a:xfrm>
            <a:off x="4342572" y="3445565"/>
            <a:ext cx="3834021" cy="5190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6465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SIMULACIÓN DEL CONVERTIDOR CUK </a:t>
            </a:r>
            <a:endParaRPr lang="es-ES" dirty="0"/>
          </a:p>
        </p:txBody>
      </p:sp>
      <p:sp>
        <p:nvSpPr>
          <p:cNvPr id="3" name="Marcador de texto 2"/>
          <p:cNvSpPr>
            <a:spLocks noGrp="1"/>
          </p:cNvSpPr>
          <p:nvPr>
            <p:ph type="body" idx="1"/>
          </p:nvPr>
        </p:nvSpPr>
        <p:spPr/>
        <p:txBody>
          <a:bodyPr/>
          <a:lstStyle/>
          <a:p>
            <a:endParaRPr lang="es-ES"/>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23</a:t>
            </a:fld>
            <a:endParaRPr lang="es-EC"/>
          </a:p>
        </p:txBody>
      </p:sp>
      <p:pic>
        <p:nvPicPr>
          <p:cNvPr id="5" name="Imagen 4"/>
          <p:cNvPicPr>
            <a:picLocks noChangeAspect="1"/>
          </p:cNvPicPr>
          <p:nvPr/>
        </p:nvPicPr>
        <p:blipFill>
          <a:blip r:embed="rId2"/>
          <a:stretch>
            <a:fillRect/>
          </a:stretch>
        </p:blipFill>
        <p:spPr>
          <a:xfrm>
            <a:off x="4598500" y="1649895"/>
            <a:ext cx="4394284" cy="2732463"/>
          </a:xfrm>
          <a:prstGeom prst="rect">
            <a:avLst/>
          </a:prstGeom>
        </p:spPr>
      </p:pic>
      <p:pic>
        <p:nvPicPr>
          <p:cNvPr id="6" name="Imagen 5"/>
          <p:cNvPicPr>
            <a:picLocks noChangeAspect="1"/>
          </p:cNvPicPr>
          <p:nvPr/>
        </p:nvPicPr>
        <p:blipFill>
          <a:blip r:embed="rId3"/>
          <a:stretch>
            <a:fillRect/>
          </a:stretch>
        </p:blipFill>
        <p:spPr>
          <a:xfrm>
            <a:off x="165535" y="2120941"/>
            <a:ext cx="4432965" cy="1742067"/>
          </a:xfrm>
          <a:prstGeom prst="rect">
            <a:avLst/>
          </a:prstGeom>
        </p:spPr>
      </p:pic>
    </p:spTree>
    <p:extLst>
      <p:ext uri="{BB962C8B-B14F-4D97-AF65-F5344CB8AC3E}">
        <p14:creationId xmlns:p14="http://schemas.microsoft.com/office/powerpoint/2010/main" val="4026592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SISTEMAS DE FASE NO MÍNIMA</a:t>
            </a:r>
            <a:br>
              <a:rPr lang="es-EC" dirty="0" smtClean="0"/>
            </a:br>
            <a:endParaRPr lang="es-ES" dirty="0"/>
          </a:p>
        </p:txBody>
      </p:sp>
      <p:sp>
        <p:nvSpPr>
          <p:cNvPr id="3" name="Marcador de texto 2"/>
          <p:cNvSpPr>
            <a:spLocks noGrp="1"/>
          </p:cNvSpPr>
          <p:nvPr>
            <p:ph type="body" idx="1"/>
          </p:nvPr>
        </p:nvSpPr>
        <p:spPr>
          <a:xfrm>
            <a:off x="814274" y="1491000"/>
            <a:ext cx="6803725" cy="3145500"/>
          </a:xfrm>
        </p:spPr>
        <p:txBody>
          <a:bodyPr/>
          <a:lstStyle/>
          <a:p>
            <a:pPr algn="just"/>
            <a:r>
              <a:rPr lang="es-ES" dirty="0" smtClean="0"/>
              <a:t>Si</a:t>
            </a:r>
            <a:r>
              <a:rPr lang="es-ES" dirty="0"/>
              <a:t>, al graficar el lugar de las raíces, los ceros del sistema se encuentran en los cuadrantes: I , IV</a:t>
            </a:r>
          </a:p>
          <a:p>
            <a:pPr algn="just"/>
            <a:r>
              <a:rPr lang="es-ES" dirty="0" smtClean="0"/>
              <a:t>Si dada </a:t>
            </a:r>
            <a:r>
              <a:rPr lang="es-ES" dirty="0"/>
              <a:t>una curva de fase y una curva de magnitud, no están relacionadas entre sí.</a:t>
            </a:r>
          </a:p>
          <a:p>
            <a:pPr algn="just"/>
            <a:r>
              <a:rPr lang="es-ES" dirty="0" smtClean="0"/>
              <a:t>Son </a:t>
            </a:r>
            <a:r>
              <a:rPr lang="es-ES" dirty="0"/>
              <a:t>relacionados con los retardos</a:t>
            </a:r>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24</a:t>
            </a:fld>
            <a:endParaRPr lang="es-EC"/>
          </a:p>
        </p:txBody>
      </p:sp>
      <p:pic>
        <p:nvPicPr>
          <p:cNvPr id="7" name="Imagen 6"/>
          <p:cNvPicPr>
            <a:picLocks noChangeAspect="1"/>
          </p:cNvPicPr>
          <p:nvPr/>
        </p:nvPicPr>
        <p:blipFill>
          <a:blip r:embed="rId2"/>
          <a:stretch>
            <a:fillRect/>
          </a:stretch>
        </p:blipFill>
        <p:spPr>
          <a:xfrm>
            <a:off x="2344939" y="1363505"/>
            <a:ext cx="3961736" cy="3588595"/>
          </a:xfrm>
          <a:prstGeom prst="rect">
            <a:avLst/>
          </a:prstGeom>
        </p:spPr>
      </p:pic>
      <p:sp>
        <p:nvSpPr>
          <p:cNvPr id="8" name="Rectángulo redondeado 7"/>
          <p:cNvSpPr/>
          <p:nvPr/>
        </p:nvSpPr>
        <p:spPr>
          <a:xfrm>
            <a:off x="2344939" y="4750904"/>
            <a:ext cx="590418" cy="2011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7769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par>
                                <p:cTn id="8" presetID="21" presetClass="exit" presetSubtype="1" fill="hold" grpId="0" nodeType="withEffect">
                                  <p:stCondLst>
                                    <p:cond delay="0"/>
                                  </p:stCondLst>
                                  <p:childTnLst>
                                    <p:animEffect transition="out" filter="wheel(1)">
                                      <p:cBhvr>
                                        <p:cTn id="9" dur="2000"/>
                                        <p:tgtEl>
                                          <p:spTgt spid="3">
                                            <p:txEl>
                                              <p:pRg st="1" end="1"/>
                                            </p:txEl>
                                          </p:spTgt>
                                        </p:tgtEl>
                                      </p:cBhvr>
                                    </p:animEffect>
                                    <p:set>
                                      <p:cBhvr>
                                        <p:cTn id="10" dur="1" fill="hold">
                                          <p:stCondLst>
                                            <p:cond delay="1999"/>
                                          </p:stCondLst>
                                        </p:cTn>
                                        <p:tgtEl>
                                          <p:spTgt spid="3">
                                            <p:txEl>
                                              <p:pRg st="1" end="1"/>
                                            </p:txEl>
                                          </p:spTgt>
                                        </p:tgtEl>
                                        <p:attrNameLst>
                                          <p:attrName>style.visibility</p:attrName>
                                        </p:attrNameLst>
                                      </p:cBhvr>
                                      <p:to>
                                        <p:strVal val="hidden"/>
                                      </p:to>
                                    </p:set>
                                  </p:childTnLst>
                                </p:cTn>
                              </p:par>
                              <p:par>
                                <p:cTn id="11" presetID="21" presetClass="exit" presetSubtype="1" fill="hold" grpId="0" nodeType="withEffect">
                                  <p:stCondLst>
                                    <p:cond delay="0"/>
                                  </p:stCondLst>
                                  <p:childTnLst>
                                    <p:animEffect transition="out" filter="wheel(1)">
                                      <p:cBhvr>
                                        <p:cTn id="12" dur="2000"/>
                                        <p:tgtEl>
                                          <p:spTgt spid="3">
                                            <p:txEl>
                                              <p:pRg st="2" end="2"/>
                                            </p:txEl>
                                          </p:spTgt>
                                        </p:tgtEl>
                                      </p:cBhvr>
                                    </p:animEffect>
                                    <p:set>
                                      <p:cBhvr>
                                        <p:cTn id="13" dur="1" fill="hold">
                                          <p:stCondLst>
                                            <p:cond delay="1999"/>
                                          </p:stCondLst>
                                        </p:cTn>
                                        <p:tgtEl>
                                          <p:spTgt spid="3">
                                            <p:txEl>
                                              <p:pRg st="2" end="2"/>
                                            </p:txEl>
                                          </p:spTgt>
                                        </p:tgtEl>
                                        <p:attrNameLst>
                                          <p:attrName>style.visibility</p:attrName>
                                        </p:attrNameLst>
                                      </p:cBhvr>
                                      <p:to>
                                        <p:strVal val="hidden"/>
                                      </p:to>
                                    </p:set>
                                  </p:childTnLst>
                                </p:cTn>
                              </p:par>
                              <p:par>
                                <p:cTn id="14" presetID="21"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437211" y="2924113"/>
            <a:ext cx="4094400" cy="1159800"/>
          </a:xfrm>
          <a:prstGeom prst="rect">
            <a:avLst/>
          </a:prstGeom>
        </p:spPr>
        <p:txBody>
          <a:bodyPr spcFirstLastPara="1" wrap="square" lIns="91425" tIns="91425" rIns="91425" bIns="91425" anchor="b" anchorCtr="0">
            <a:noAutofit/>
          </a:bodyPr>
          <a:lstStyle/>
          <a:p>
            <a:pPr lvl="0"/>
            <a:r>
              <a:rPr lang="es-EC" dirty="0" smtClean="0"/>
              <a:t>SISTEMAS DE CONTROL</a:t>
            </a:r>
            <a:endParaRPr lang="es-EC" dirty="0"/>
          </a:p>
        </p:txBody>
      </p:sp>
      <p:sp>
        <p:nvSpPr>
          <p:cNvPr id="223" name="Shape 2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1088661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SISTEMAS AUTOMÁTICOS DE CONTROL</a:t>
            </a:r>
            <a:r>
              <a:rPr lang="es-EC" dirty="0"/>
              <a:t/>
            </a:r>
            <a:br>
              <a:rPr lang="es-EC" dirty="0"/>
            </a:br>
            <a:endParaRPr lang="es-ES" dirty="0"/>
          </a:p>
        </p:txBody>
      </p:sp>
      <p:sp>
        <p:nvSpPr>
          <p:cNvPr id="3" name="Marcador de texto 2"/>
          <p:cNvSpPr>
            <a:spLocks noGrp="1"/>
          </p:cNvSpPr>
          <p:nvPr>
            <p:ph type="body" idx="1"/>
          </p:nvPr>
        </p:nvSpPr>
        <p:spPr/>
        <p:txBody>
          <a:bodyPr/>
          <a:lstStyle/>
          <a:p>
            <a:pPr algn="just"/>
            <a:r>
              <a:rPr lang="es-ES" dirty="0"/>
              <a:t>Sistema de Control: conjunto de elementos que permiten manipular un sistema de manera autónoma, modificar su comportamiento original y alcanzar las referencias previamente establecidas, sin la intervención de agentes externos, como </a:t>
            </a:r>
            <a:r>
              <a:rPr lang="es-ES" dirty="0" smtClean="0"/>
              <a:t>operadores.</a:t>
            </a:r>
            <a:endParaRPr lang="es-ES" dirty="0"/>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26</a:t>
            </a:fld>
            <a:endParaRPr lang="es-EC"/>
          </a:p>
        </p:txBody>
      </p:sp>
    </p:spTree>
    <p:extLst>
      <p:ext uri="{BB962C8B-B14F-4D97-AF65-F5344CB8AC3E}">
        <p14:creationId xmlns:p14="http://schemas.microsoft.com/office/powerpoint/2010/main" val="279702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SISTEMAS AUTOMÁTICOS DE </a:t>
            </a:r>
            <a:r>
              <a:rPr lang="es-EC" dirty="0" smtClean="0"/>
              <a:t>CONTROL</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27</a:t>
            </a:fld>
            <a:endParaRPr lang="es-EC"/>
          </a:p>
        </p:txBody>
      </p:sp>
      <p:pic>
        <p:nvPicPr>
          <p:cNvPr id="5" name="Imagen 4"/>
          <p:cNvPicPr>
            <a:picLocks noChangeAspect="1"/>
          </p:cNvPicPr>
          <p:nvPr/>
        </p:nvPicPr>
        <p:blipFill>
          <a:blip r:embed="rId2"/>
          <a:stretch>
            <a:fillRect/>
          </a:stretch>
        </p:blipFill>
        <p:spPr>
          <a:xfrm>
            <a:off x="1248417" y="1589741"/>
            <a:ext cx="6579899" cy="2641804"/>
          </a:xfrm>
          <a:prstGeom prst="rect">
            <a:avLst/>
          </a:prstGeom>
        </p:spPr>
      </p:pic>
      <p:pic>
        <p:nvPicPr>
          <p:cNvPr id="6" name="Imagen 5"/>
          <p:cNvPicPr>
            <a:picLocks noChangeAspect="1"/>
          </p:cNvPicPr>
          <p:nvPr/>
        </p:nvPicPr>
        <p:blipFill>
          <a:blip r:embed="rId3"/>
          <a:stretch>
            <a:fillRect/>
          </a:stretch>
        </p:blipFill>
        <p:spPr>
          <a:xfrm>
            <a:off x="1248417" y="1563730"/>
            <a:ext cx="6640090" cy="2854677"/>
          </a:xfrm>
          <a:prstGeom prst="rect">
            <a:avLst/>
          </a:prstGeom>
        </p:spPr>
      </p:pic>
    </p:spTree>
    <p:extLst>
      <p:ext uri="{BB962C8B-B14F-4D97-AF65-F5344CB8AC3E}">
        <p14:creationId xmlns:p14="http://schemas.microsoft.com/office/powerpoint/2010/main" val="49229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231800" y="3147392"/>
            <a:ext cx="4870287" cy="1168604"/>
          </a:xfrm>
          <a:prstGeom prst="rect">
            <a:avLst/>
          </a:prstGeom>
        </p:spPr>
        <p:txBody>
          <a:bodyPr spcFirstLastPara="1" wrap="square" lIns="91425" tIns="91425" rIns="91425" bIns="91425" anchor="b" anchorCtr="0">
            <a:noAutofit/>
          </a:bodyPr>
          <a:lstStyle/>
          <a:p>
            <a:pPr lvl="0"/>
            <a:r>
              <a:rPr lang="es-EC" dirty="0" smtClean="0"/>
              <a:t>CONTROLADOR PROPORCIONAL INTEGRAL PI</a:t>
            </a:r>
            <a:endParaRPr lang="es-EC" dirty="0"/>
          </a:p>
        </p:txBody>
      </p:sp>
      <p:sp>
        <p:nvSpPr>
          <p:cNvPr id="223" name="Shape 2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3893695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ACCIÓN PROPORCIONAL</a:t>
            </a:r>
            <a:r>
              <a:rPr lang="es-EC" dirty="0"/>
              <a:t/>
            </a:r>
            <a:br>
              <a:rPr lang="es-EC" dirty="0"/>
            </a:br>
            <a:endParaRPr lang="es-ES" dirty="0"/>
          </a:p>
        </p:txBody>
      </p:sp>
      <p:sp>
        <p:nvSpPr>
          <p:cNvPr id="3" name="Marcador de texto 2"/>
          <p:cNvSpPr>
            <a:spLocks noGrp="1"/>
          </p:cNvSpPr>
          <p:nvPr>
            <p:ph type="body" idx="1"/>
          </p:nvPr>
        </p:nvSpPr>
        <p:spPr/>
        <p:txBody>
          <a:bodyPr/>
          <a:lstStyle/>
          <a:p>
            <a:r>
              <a:rPr lang="es-ES" dirty="0"/>
              <a:t>La acción </a:t>
            </a:r>
            <a:r>
              <a:rPr lang="es-ES" dirty="0" smtClean="0"/>
              <a:t>proporcional (</a:t>
            </a:r>
            <a:r>
              <a:rPr lang="es-ES" dirty="0" err="1" smtClean="0"/>
              <a:t>Kp</a:t>
            </a:r>
            <a:r>
              <a:rPr lang="es-ES" dirty="0" smtClean="0"/>
              <a:t>), esencialmente </a:t>
            </a:r>
            <a:r>
              <a:rPr lang="es-ES" dirty="0"/>
              <a:t>es un amplificador de ganancia regulable </a:t>
            </a:r>
            <a:r>
              <a:rPr lang="es-ES" dirty="0" smtClean="0"/>
              <a:t>y </a:t>
            </a:r>
            <a:r>
              <a:rPr lang="es-ES" dirty="0"/>
              <a:t>expresa la relación entre la salida del controlador y su señal de </a:t>
            </a:r>
            <a:r>
              <a:rPr lang="es-ES" dirty="0" smtClean="0"/>
              <a:t>error</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29</a:t>
            </a:fld>
            <a:endParaRPr lang="es-EC"/>
          </a:p>
        </p:txBody>
      </p:sp>
    </p:spTree>
    <p:extLst>
      <p:ext uri="{BB962C8B-B14F-4D97-AF65-F5344CB8AC3E}">
        <p14:creationId xmlns:p14="http://schemas.microsoft.com/office/powerpoint/2010/main" val="2215236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463525" y="3136200"/>
            <a:ext cx="40944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dirty="0" smtClean="0"/>
              <a:t>INTRODUCCIÓN</a:t>
            </a:r>
            <a:endParaRPr dirty="0"/>
          </a:p>
        </p:txBody>
      </p:sp>
      <p:sp>
        <p:nvSpPr>
          <p:cNvPr id="223" name="Shape 2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
        <p:nvSpPr>
          <p:cNvPr id="224" name="Shape 22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None/>
            </a:pPr>
            <a:r>
              <a:rPr lang="en" sz="12000" b="1" dirty="0">
                <a:solidFill>
                  <a:srgbClr val="009900"/>
                </a:solidFill>
                <a:latin typeface="Roboto Condensed"/>
                <a:ea typeface="Roboto Condensed"/>
                <a:cs typeface="Roboto Condensed"/>
                <a:sym typeface="Roboto Condensed"/>
              </a:rPr>
              <a:t>1</a:t>
            </a:r>
            <a:endParaRPr sz="3000" b="1" dirty="0">
              <a:solidFill>
                <a:srgbClr val="009900"/>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ACCIÓN INTEGRAL</a:t>
            </a:r>
            <a:r>
              <a:rPr lang="es-EC" dirty="0"/>
              <a:t/>
            </a:r>
            <a:br>
              <a:rPr lang="es-EC" dirty="0"/>
            </a:br>
            <a:endParaRPr lang="es-ES" dirty="0"/>
          </a:p>
        </p:txBody>
      </p:sp>
      <p:sp>
        <p:nvSpPr>
          <p:cNvPr id="3" name="Marcador de texto 2"/>
          <p:cNvSpPr>
            <a:spLocks noGrp="1"/>
          </p:cNvSpPr>
          <p:nvPr>
            <p:ph type="body" idx="1"/>
          </p:nvPr>
        </p:nvSpPr>
        <p:spPr/>
        <p:txBody>
          <a:bodyPr/>
          <a:lstStyle/>
          <a:p>
            <a:r>
              <a:rPr lang="es-ES" dirty="0"/>
              <a:t>La acción </a:t>
            </a:r>
            <a:r>
              <a:rPr lang="es-ES" dirty="0" smtClean="0"/>
              <a:t>integral </a:t>
            </a:r>
            <a:r>
              <a:rPr lang="es-ES" dirty="0"/>
              <a:t>(</a:t>
            </a:r>
            <a:r>
              <a:rPr lang="es-ES" dirty="0" smtClean="0"/>
              <a:t>Ki), </a:t>
            </a:r>
            <a:r>
              <a:rPr lang="es-ES" dirty="0"/>
              <a:t>elimina el error de estado estable pero causa efectos secundarios como aumentar el sobre impulso, el tiempo de establecimiento, </a:t>
            </a:r>
            <a:r>
              <a:rPr lang="es-ES" dirty="0" err="1"/>
              <a:t>etc</a:t>
            </a:r>
            <a:endParaRPr lang="es-ES" dirty="0"/>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30</a:t>
            </a:fld>
            <a:endParaRPr lang="es-EC"/>
          </a:p>
        </p:txBody>
      </p:sp>
    </p:spTree>
    <p:extLst>
      <p:ext uri="{BB962C8B-B14F-4D97-AF65-F5344CB8AC3E}">
        <p14:creationId xmlns:p14="http://schemas.microsoft.com/office/powerpoint/2010/main" val="1781661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CONTROLADOR PI</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31</a:t>
            </a:fld>
            <a:endParaRPr lang="es-EC"/>
          </a:p>
        </p:txBody>
      </p:sp>
      <p:pic>
        <p:nvPicPr>
          <p:cNvPr id="5" name="Imagen 4"/>
          <p:cNvPicPr>
            <a:picLocks noChangeAspect="1"/>
          </p:cNvPicPr>
          <p:nvPr/>
        </p:nvPicPr>
        <p:blipFill>
          <a:blip r:embed="rId2"/>
          <a:stretch>
            <a:fillRect/>
          </a:stretch>
        </p:blipFill>
        <p:spPr>
          <a:xfrm>
            <a:off x="1225412" y="1323923"/>
            <a:ext cx="5641950" cy="2475549"/>
          </a:xfrm>
          <a:prstGeom prst="rect">
            <a:avLst/>
          </a:prstGeom>
        </p:spPr>
      </p:pic>
      <p:sp>
        <p:nvSpPr>
          <p:cNvPr id="6" name="Rectángulo 5"/>
          <p:cNvSpPr/>
          <p:nvPr/>
        </p:nvSpPr>
        <p:spPr>
          <a:xfrm>
            <a:off x="1378226" y="3538330"/>
            <a:ext cx="821635" cy="35780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7" name="Imagen 6"/>
          <p:cNvPicPr>
            <a:picLocks noChangeAspect="1"/>
          </p:cNvPicPr>
          <p:nvPr/>
        </p:nvPicPr>
        <p:blipFill rotWithShape="1">
          <a:blip r:embed="rId3"/>
          <a:srcRect t="24307" b="10476"/>
          <a:stretch/>
        </p:blipFill>
        <p:spPr>
          <a:xfrm>
            <a:off x="2528338" y="3717234"/>
            <a:ext cx="3619500" cy="695740"/>
          </a:xfrm>
          <a:prstGeom prst="rect">
            <a:avLst/>
          </a:prstGeom>
        </p:spPr>
      </p:pic>
      <p:sp>
        <p:nvSpPr>
          <p:cNvPr id="8" name="Rectángulo redondeado 7"/>
          <p:cNvSpPr/>
          <p:nvPr/>
        </p:nvSpPr>
        <p:spPr>
          <a:xfrm>
            <a:off x="2849218" y="1398104"/>
            <a:ext cx="2153478" cy="1417983"/>
          </a:xfrm>
          <a:prstGeom prst="round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9" name="Rectángulo 8"/>
          <p:cNvSpPr/>
          <p:nvPr/>
        </p:nvSpPr>
        <p:spPr>
          <a:xfrm>
            <a:off x="1378226" y="3306417"/>
            <a:ext cx="821635" cy="337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7461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750"/>
                                        <p:tgtEl>
                                          <p:spTgt spid="7"/>
                                        </p:tgtEl>
                                      </p:cBhvr>
                                    </p:animEffect>
                                  </p:childTnLst>
                                </p:cTn>
                              </p:par>
                            </p:childTnLst>
                          </p:cTn>
                        </p:par>
                        <p:par>
                          <p:cTn id="8" fill="hold">
                            <p:stCondLst>
                              <p:cond delay="175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5353" y="405732"/>
            <a:ext cx="5678623" cy="766200"/>
          </a:xfrm>
        </p:spPr>
        <p:txBody>
          <a:bodyPr/>
          <a:lstStyle/>
          <a:p>
            <a:r>
              <a:rPr lang="es-ES" dirty="0" smtClean="0"/>
              <a:t>FUNCIÓN DE TRANSFERENCIA DEL CONTROLADOR PI </a:t>
            </a:r>
            <a:endParaRPr lang="es-ES" dirty="0"/>
          </a:p>
        </p:txBody>
      </p:sp>
      <mc:AlternateContent xmlns:mc="http://schemas.openxmlformats.org/markup-compatibility/2006" xmlns:a14="http://schemas.microsoft.com/office/drawing/2010/main">
        <mc:Choice Requires="a14">
          <p:sp>
            <p:nvSpPr>
              <p:cNvPr id="3" name="Marcador de texto 2"/>
              <p:cNvSpPr>
                <a:spLocks noGrp="1"/>
              </p:cNvSpPr>
              <p:nvPr>
                <p:ph type="body" idx="1"/>
              </p:nvPr>
            </p:nvSpPr>
            <p:spPr>
              <a:xfrm>
                <a:off x="854031" y="1648800"/>
                <a:ext cx="6132600" cy="3145500"/>
              </a:xfrm>
            </p:spPr>
            <p:txBody>
              <a:bodyPr/>
              <a:lstStyle/>
              <a:p>
                <a:r>
                  <a:rPr lang="es-ES" sz="2000" b="1" dirty="0" smtClean="0">
                    <a:latin typeface="Times New Roman" panose="02020603050405020304" pitchFamily="18" charset="0"/>
                    <a:cs typeface="Times New Roman" panose="02020603050405020304" pitchFamily="18" charset="0"/>
                  </a:rPr>
                  <a:t>Kp</a:t>
                </a:r>
                <a:r>
                  <a:rPr lang="es-ES" sz="2000" dirty="0" smtClean="0">
                    <a:latin typeface="Times New Roman" panose="02020603050405020304" pitchFamily="18" charset="0"/>
                    <a:cs typeface="Times New Roman" panose="02020603050405020304" pitchFamily="18" charset="0"/>
                  </a:rPr>
                  <a:t>: la </a:t>
                </a:r>
                <a:r>
                  <a:rPr lang="es-ES" sz="2000" dirty="0">
                    <a:latin typeface="Times New Roman" panose="02020603050405020304" pitchFamily="18" charset="0"/>
                    <a:cs typeface="Times New Roman" panose="02020603050405020304" pitchFamily="18" charset="0"/>
                  </a:rPr>
                  <a:t>ganancia proporcional </a:t>
                </a:r>
                <a:r>
                  <a:rPr lang="es-ES" sz="2000" dirty="0" smtClean="0">
                    <a:latin typeface="Times New Roman" panose="02020603050405020304" pitchFamily="18" charset="0"/>
                    <a:cs typeface="Times New Roman" panose="02020603050405020304" pitchFamily="18" charset="0"/>
                  </a:rPr>
                  <a:t>del Controlador</a:t>
                </a:r>
              </a:p>
              <a:p>
                <a:r>
                  <a:rPr lang="es-ES" sz="2000" b="1" dirty="0" smtClean="0">
                    <a:latin typeface="Times New Roman" panose="02020603050405020304" pitchFamily="18" charset="0"/>
                    <a:cs typeface="Times New Roman" panose="02020603050405020304" pitchFamily="18" charset="0"/>
                  </a:rPr>
                  <a:t>Ti</a:t>
                </a:r>
                <a:r>
                  <a:rPr lang="es-ES" sz="2000" dirty="0" smtClean="0">
                    <a:latin typeface="Times New Roman" panose="02020603050405020304" pitchFamily="18" charset="0"/>
                    <a:cs typeface="Times New Roman" panose="02020603050405020304" pitchFamily="18" charset="0"/>
                  </a:rPr>
                  <a:t>: es </a:t>
                </a:r>
                <a:r>
                  <a:rPr lang="es-ES" sz="2000" dirty="0">
                    <a:latin typeface="Times New Roman" panose="02020603050405020304" pitchFamily="18" charset="0"/>
                    <a:cs typeface="Times New Roman" panose="02020603050405020304" pitchFamily="18" charset="0"/>
                  </a:rPr>
                  <a:t>tiempo de acción </a:t>
                </a:r>
                <a:r>
                  <a:rPr lang="es-ES" sz="2000" dirty="0" smtClean="0">
                    <a:latin typeface="Times New Roman" panose="02020603050405020304" pitchFamily="18" charset="0"/>
                    <a:cs typeface="Times New Roman" panose="02020603050405020304" pitchFamily="18" charset="0"/>
                  </a:rPr>
                  <a:t>integral que modifica </a:t>
                </a:r>
                <a:r>
                  <a:rPr lang="es-ES" sz="2000" dirty="0">
                    <a:latin typeface="Times New Roman" panose="02020603050405020304" pitchFamily="18" charset="0"/>
                    <a:cs typeface="Times New Roman" panose="02020603050405020304" pitchFamily="18" charset="0"/>
                  </a:rPr>
                  <a:t>la velocidad de la acción de control. </a:t>
                </a:r>
                <a:endParaRPr lang="es-ES" sz="2000" dirty="0" smtClean="0">
                  <a:latin typeface="Times New Roman" panose="02020603050405020304" pitchFamily="18" charset="0"/>
                  <a:cs typeface="Times New Roman" panose="02020603050405020304" pitchFamily="18" charset="0"/>
                </a:endParaRPr>
              </a:p>
              <a:p>
                <a:r>
                  <a:rPr lang="es-ES" sz="2000" b="1" dirty="0" smtClean="0">
                    <a:latin typeface="Times New Roman" panose="02020603050405020304" pitchFamily="18" charset="0"/>
                    <a:cs typeface="Times New Roman" panose="02020603050405020304" pitchFamily="18" charset="0"/>
                  </a:rPr>
                  <a:t>Ki</a:t>
                </a:r>
                <a:r>
                  <a:rPr lang="es-ES" sz="2000" dirty="0" smtClean="0">
                    <a:latin typeface="Times New Roman" panose="02020603050405020304" pitchFamily="18" charset="0"/>
                    <a:cs typeface="Times New Roman" panose="02020603050405020304" pitchFamily="18" charset="0"/>
                  </a:rPr>
                  <a:t>: es la ganancia integral,  </a:t>
                </a:r>
                <a14:m>
                  <m:oMath xmlns:m="http://schemas.openxmlformats.org/officeDocument/2006/math">
                    <m:f>
                      <m:fPr>
                        <m:ctrlPr>
                          <a:rPr lang="es-ES" sz="2000" i="1" smtClean="0">
                            <a:latin typeface="Cambria Math" panose="02040503050406030204" pitchFamily="18" charset="0"/>
                          </a:rPr>
                        </m:ctrlPr>
                      </m:fPr>
                      <m:num>
                        <m:r>
                          <a:rPr lang="en-US" sz="2000" b="0" i="1" smtClean="0">
                            <a:latin typeface="Cambria Math" panose="02040503050406030204" pitchFamily="18" charset="0"/>
                          </a:rPr>
                          <m:t>𝐾𝑝</m:t>
                        </m:r>
                      </m:num>
                      <m:den>
                        <m:r>
                          <a:rPr lang="en-US" sz="2000" b="0" i="1" smtClean="0">
                            <a:latin typeface="Cambria Math" panose="02040503050406030204" pitchFamily="18" charset="0"/>
                          </a:rPr>
                          <m:t>𝑇𝑖</m:t>
                        </m:r>
                      </m:den>
                    </m:f>
                  </m:oMath>
                </a14:m>
                <a:endParaRPr lang="es-ES" sz="2000"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Tm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es</a:t>
                </a:r>
                <a:r>
                  <a:rPr lang="en-US" sz="2000" dirty="0" smtClean="0">
                    <a:latin typeface="Times New Roman" panose="02020603050405020304" pitchFamily="18" charset="0"/>
                    <a:cs typeface="Times New Roman" panose="02020603050405020304" pitchFamily="18" charset="0"/>
                  </a:rPr>
                  <a:t> el </a:t>
                </a:r>
                <a:r>
                  <a:rPr lang="en-US" sz="2000" dirty="0" err="1" smtClean="0">
                    <a:latin typeface="Times New Roman" panose="02020603050405020304" pitchFamily="18" charset="0"/>
                    <a:cs typeface="Times New Roman" panose="02020603050405020304" pitchFamily="18" charset="0"/>
                  </a:rPr>
                  <a:t>tiempo</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muestreo</a:t>
                </a:r>
                <a:endParaRPr lang="es-ES" sz="2000" dirty="0">
                  <a:latin typeface="Times New Roman" panose="02020603050405020304" pitchFamily="18" charset="0"/>
                  <a:cs typeface="Times New Roman" panose="02020603050405020304" pitchFamily="18" charset="0"/>
                </a:endParaRPr>
              </a:p>
            </p:txBody>
          </p:sp>
        </mc:Choice>
        <mc:Fallback xmlns="">
          <p:sp>
            <p:nvSpPr>
              <p:cNvPr id="3" name="Marcador de texto 2"/>
              <p:cNvSpPr>
                <a:spLocks noGrp="1" noRot="1" noChangeAspect="1" noMove="1" noResize="1" noEditPoints="1" noAdjustHandles="1" noChangeArrowheads="1" noChangeShapeType="1" noTextEdit="1"/>
              </p:cNvSpPr>
              <p:nvPr>
                <p:ph type="body" idx="1"/>
              </p:nvPr>
            </p:nvSpPr>
            <p:spPr>
              <a:xfrm>
                <a:off x="854031" y="1648800"/>
                <a:ext cx="6132600" cy="3145500"/>
              </a:xfrm>
              <a:blipFill>
                <a:blip r:embed="rId2"/>
                <a:stretch>
                  <a:fillRect l="-199"/>
                </a:stretch>
              </a:blipFill>
            </p:spPr>
            <p:txBody>
              <a:bodyPr/>
              <a:lstStyle/>
              <a:p>
                <a:r>
                  <a:rPr lang="es-ES">
                    <a:noFill/>
                  </a:rPr>
                  <a:t> </a:t>
                </a:r>
              </a:p>
            </p:txBody>
          </p:sp>
        </mc:Fallback>
      </mc:AlternateContent>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32</a:t>
            </a:fld>
            <a:endParaRPr lang="es-EC"/>
          </a:p>
        </p:txBody>
      </p:sp>
      <p:pic>
        <p:nvPicPr>
          <p:cNvPr id="6" name="Imagen 5"/>
          <p:cNvPicPr>
            <a:picLocks noChangeAspect="1"/>
          </p:cNvPicPr>
          <p:nvPr/>
        </p:nvPicPr>
        <p:blipFill rotWithShape="1">
          <a:blip r:embed="rId2"/>
          <a:srcRect t="24307" b="10476"/>
          <a:stretch/>
        </p:blipFill>
        <p:spPr>
          <a:xfrm>
            <a:off x="2395816" y="1451113"/>
            <a:ext cx="3619500" cy="695740"/>
          </a:xfrm>
          <a:prstGeom prst="rect">
            <a:avLst/>
          </a:prstGeom>
        </p:spPr>
      </p:pic>
    </p:spTree>
    <p:extLst>
      <p:ext uri="{BB962C8B-B14F-4D97-AF65-F5344CB8AC3E}">
        <p14:creationId xmlns:p14="http://schemas.microsoft.com/office/powerpoint/2010/main" val="1938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4" presetClass="exit" presetSubtype="10" fill="hold" nodeType="withEffect">
                                  <p:stCondLst>
                                    <p:cond delay="0"/>
                                  </p:stCondLst>
                                  <p:childTnLst>
                                    <p:animEffect transition="out" filter="randombar(horizontal)">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275" y="483762"/>
            <a:ext cx="5492400" cy="766200"/>
          </a:xfrm>
        </p:spPr>
        <p:txBody>
          <a:bodyPr/>
          <a:lstStyle/>
          <a:p>
            <a:r>
              <a:rPr lang="es-EC" dirty="0" smtClean="0"/>
              <a:t>Sintonización </a:t>
            </a:r>
            <a:r>
              <a:rPr lang="es-EC" dirty="0"/>
              <a:t>del </a:t>
            </a:r>
            <a:r>
              <a:rPr lang="es-EC" dirty="0" smtClean="0"/>
              <a:t>Controlador: </a:t>
            </a:r>
            <a:r>
              <a:rPr lang="es-ES" dirty="0"/>
              <a:t>Método de </a:t>
            </a:r>
            <a:r>
              <a:rPr lang="es-ES" dirty="0" err="1"/>
              <a:t>Ziegler</a:t>
            </a:r>
            <a:r>
              <a:rPr lang="es-ES" dirty="0"/>
              <a:t> y </a:t>
            </a:r>
            <a:r>
              <a:rPr lang="es-ES" dirty="0" err="1"/>
              <a:t>Nichols</a:t>
            </a:r>
            <a:r>
              <a:rPr lang="es-ES" dirty="0"/>
              <a:t> en lazo cerrado (oscilaciones continuas</a:t>
            </a:r>
            <a:r>
              <a:rPr lang="es-ES" dirty="0" smtClean="0"/>
              <a:t>)</a:t>
            </a:r>
            <a:r>
              <a:rPr lang="es-EC" dirty="0"/>
              <a:t/>
            </a:r>
            <a:br>
              <a:rPr lang="es-EC" dirty="0"/>
            </a:b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33</a:t>
            </a:fld>
            <a:endParaRPr lang="es-EC"/>
          </a:p>
        </p:txBody>
      </p:sp>
      <p:sp>
        <p:nvSpPr>
          <p:cNvPr id="5" name="Marcador de texto 2"/>
          <p:cNvSpPr txBox="1">
            <a:spLocks/>
          </p:cNvSpPr>
          <p:nvPr/>
        </p:nvSpPr>
        <p:spPr>
          <a:xfrm>
            <a:off x="-1" y="1172649"/>
            <a:ext cx="4002157" cy="920979"/>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r>
              <a:rPr lang="es-ES" sz="2000" dirty="0" err="1" smtClean="0">
                <a:latin typeface="Times New Roman" panose="02020603050405020304" pitchFamily="18" charset="0"/>
                <a:cs typeface="Times New Roman" panose="02020603050405020304" pitchFamily="18" charset="0"/>
              </a:rPr>
              <a:t>T</a:t>
            </a:r>
            <a:r>
              <a:rPr lang="es-ES" sz="1800" dirty="0" err="1" smtClean="0">
                <a:latin typeface="Times New Roman" panose="02020603050405020304" pitchFamily="18" charset="0"/>
                <a:cs typeface="Times New Roman" panose="02020603050405020304" pitchFamily="18" charset="0"/>
              </a:rPr>
              <a:t>cr</a:t>
            </a:r>
            <a:r>
              <a:rPr lang="es-ES" sz="2000" dirty="0" smtClean="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que corresponden al periodo crítico y </a:t>
            </a:r>
            <a:r>
              <a:rPr lang="es-ES" sz="2000" dirty="0" err="1" smtClean="0">
                <a:latin typeface="Times New Roman" panose="02020603050405020304" pitchFamily="18" charset="0"/>
                <a:cs typeface="Times New Roman" panose="02020603050405020304" pitchFamily="18" charset="0"/>
              </a:rPr>
              <a:t>K</a:t>
            </a:r>
            <a:r>
              <a:rPr lang="es-ES" sz="1800" dirty="0" err="1" smtClean="0">
                <a:latin typeface="Times New Roman" panose="02020603050405020304" pitchFamily="18" charset="0"/>
                <a:cs typeface="Times New Roman" panose="02020603050405020304" pitchFamily="18" charset="0"/>
              </a:rPr>
              <a:t>cr</a:t>
            </a:r>
            <a:r>
              <a:rPr lang="es-ES" sz="2000" dirty="0" smtClean="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rotWithShape="1">
          <a:blip r:embed="rId2"/>
          <a:srcRect b="19613"/>
          <a:stretch/>
        </p:blipFill>
        <p:spPr>
          <a:xfrm>
            <a:off x="988426" y="2093627"/>
            <a:ext cx="2142434" cy="2334146"/>
          </a:xfrm>
          <a:prstGeom prst="rect">
            <a:avLst/>
          </a:prstGeom>
        </p:spPr>
      </p:pic>
      <p:sp>
        <p:nvSpPr>
          <p:cNvPr id="9" name="Marcador de texto 2"/>
          <p:cNvSpPr txBox="1">
            <a:spLocks/>
          </p:cNvSpPr>
          <p:nvPr/>
        </p:nvSpPr>
        <p:spPr>
          <a:xfrm>
            <a:off x="4401998" y="1633138"/>
            <a:ext cx="4092645" cy="920979"/>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r>
              <a:rPr lang="es-ES" sz="2000" dirty="0">
                <a:latin typeface="Times New Roman" panose="02020603050405020304" pitchFamily="18" charset="0"/>
                <a:cs typeface="Times New Roman" panose="02020603050405020304" pitchFamily="18" charset="0"/>
              </a:rPr>
              <a:t>Tabla </a:t>
            </a:r>
            <a:r>
              <a:rPr lang="es-ES" sz="2000" dirty="0" smtClean="0">
                <a:latin typeface="Times New Roman" panose="02020603050405020304" pitchFamily="18" charset="0"/>
                <a:cs typeface="Times New Roman" panose="02020603050405020304" pitchFamily="18" charset="0"/>
              </a:rPr>
              <a:t>las </a:t>
            </a:r>
            <a:r>
              <a:rPr lang="es-ES" sz="2000" dirty="0">
                <a:latin typeface="Times New Roman" panose="02020603050405020304" pitchFamily="18" charset="0"/>
                <a:cs typeface="Times New Roman" panose="02020603050405020304" pitchFamily="18" charset="0"/>
              </a:rPr>
              <a:t>que permiten encontrar los valores de </a:t>
            </a:r>
            <a:r>
              <a:rPr lang="es-ES" sz="2000" dirty="0" err="1" smtClean="0">
                <a:latin typeface="Times New Roman" panose="02020603050405020304" pitchFamily="18" charset="0"/>
                <a:cs typeface="Times New Roman" panose="02020603050405020304" pitchFamily="18" charset="0"/>
              </a:rPr>
              <a:t>Kp</a:t>
            </a:r>
            <a:r>
              <a:rPr lang="es-ES" sz="2000" dirty="0" smtClean="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y </a:t>
            </a:r>
            <a:r>
              <a:rPr lang="es-ES" sz="2000" dirty="0" smtClean="0">
                <a:latin typeface="Times New Roman" panose="02020603050405020304" pitchFamily="18" charset="0"/>
                <a:cs typeface="Times New Roman" panose="02020603050405020304" pitchFamily="18" charset="0"/>
              </a:rPr>
              <a:t>Ti </a:t>
            </a:r>
            <a:endParaRPr lang="es-ES" sz="2000" dirty="0">
              <a:latin typeface="Times New Roman" panose="02020603050405020304" pitchFamily="18" charset="0"/>
              <a:cs typeface="Times New Roman" panose="02020603050405020304" pitchFamily="18" charset="0"/>
            </a:endParaRPr>
          </a:p>
          <a:p>
            <a:endParaRPr lang="es-ES" dirty="0"/>
          </a:p>
        </p:txBody>
      </p:sp>
      <p:pic>
        <p:nvPicPr>
          <p:cNvPr id="10" name="Imagen 9"/>
          <p:cNvPicPr>
            <a:picLocks noChangeAspect="1"/>
          </p:cNvPicPr>
          <p:nvPr/>
        </p:nvPicPr>
        <p:blipFill rotWithShape="1">
          <a:blip r:embed="rId3"/>
          <a:srcRect t="24804" r="12754" b="21925"/>
          <a:stretch/>
        </p:blipFill>
        <p:spPr>
          <a:xfrm>
            <a:off x="4947605" y="2503399"/>
            <a:ext cx="3036830" cy="1174080"/>
          </a:xfrm>
          <a:prstGeom prst="rect">
            <a:avLst/>
          </a:prstGeom>
        </p:spPr>
      </p:pic>
    </p:spTree>
    <p:extLst>
      <p:ext uri="{BB962C8B-B14F-4D97-AF65-F5344CB8AC3E}">
        <p14:creationId xmlns:p14="http://schemas.microsoft.com/office/powerpoint/2010/main" val="3211035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DEL CONTROLADOR</a:t>
            </a:r>
            <a:endParaRPr lang="es-ES" dirty="0"/>
          </a:p>
        </p:txBody>
      </p:sp>
      <p:sp>
        <p:nvSpPr>
          <p:cNvPr id="3" name="Marcador de texto 2"/>
          <p:cNvSpPr>
            <a:spLocks noGrp="1"/>
          </p:cNvSpPr>
          <p:nvPr>
            <p:ph type="body" idx="1"/>
          </p:nvPr>
        </p:nvSpPr>
        <p:spPr/>
        <p:txBody>
          <a:bodyPr/>
          <a:lstStyle/>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34</a:t>
            </a:fld>
            <a:endParaRPr lang="es-EC"/>
          </a:p>
        </p:txBody>
      </p:sp>
      <p:pic>
        <p:nvPicPr>
          <p:cNvPr id="5" name="Imagen 4"/>
          <p:cNvPicPr>
            <a:picLocks noChangeAspect="1"/>
          </p:cNvPicPr>
          <p:nvPr/>
        </p:nvPicPr>
        <p:blipFill>
          <a:blip r:embed="rId2"/>
          <a:stretch>
            <a:fillRect/>
          </a:stretch>
        </p:blipFill>
        <p:spPr>
          <a:xfrm>
            <a:off x="676275" y="1327350"/>
            <a:ext cx="6941725" cy="2995634"/>
          </a:xfrm>
          <a:prstGeom prst="rect">
            <a:avLst/>
          </a:prstGeom>
        </p:spPr>
      </p:pic>
      <p:sp>
        <p:nvSpPr>
          <p:cNvPr id="6" name="Rectángulo redondeado 5"/>
          <p:cNvSpPr/>
          <p:nvPr/>
        </p:nvSpPr>
        <p:spPr>
          <a:xfrm>
            <a:off x="2365513" y="3909391"/>
            <a:ext cx="3604591" cy="413593"/>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364458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SIMULACIÓN DEL CONTROLADOR</a:t>
            </a:r>
            <a:endParaRPr lang="es-ES" dirty="0"/>
          </a:p>
        </p:txBody>
      </p:sp>
      <p:sp>
        <p:nvSpPr>
          <p:cNvPr id="3" name="Marcador de texto 2"/>
          <p:cNvSpPr>
            <a:spLocks noGrp="1"/>
          </p:cNvSpPr>
          <p:nvPr>
            <p:ph type="body" idx="1"/>
          </p:nvPr>
        </p:nvSpPr>
        <p:spPr>
          <a:xfrm>
            <a:off x="78780" y="2779350"/>
            <a:ext cx="4287812" cy="1703146"/>
          </a:xfrm>
        </p:spPr>
        <p:txBody>
          <a:bodyPr/>
          <a:lstStyle/>
          <a:p>
            <a:pPr marL="76200" indent="0" algn="just">
              <a:buNone/>
            </a:pPr>
            <a:r>
              <a:rPr lang="es-ES" sz="1600" dirty="0" smtClean="0"/>
              <a:t>Tiempo </a:t>
            </a:r>
            <a:r>
              <a:rPr lang="es-ES" sz="1600" dirty="0"/>
              <a:t>de establecimiento 0.9[s], no se observan sobre picos y el valor en estado estable es de -70[V], pero existen oscilaciones en el rango de la tensión 61 entre [0,-10] </a:t>
            </a:r>
            <a:r>
              <a:rPr lang="es-ES" sz="1600" dirty="0" smtClean="0"/>
              <a:t>por.</a:t>
            </a:r>
            <a:endParaRPr lang="es-ES" sz="1600"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35</a:t>
            </a:fld>
            <a:endParaRPr lang="es-EC"/>
          </a:p>
        </p:txBody>
      </p:sp>
      <p:pic>
        <p:nvPicPr>
          <p:cNvPr id="5" name="Imagen 4"/>
          <p:cNvPicPr>
            <a:picLocks noChangeAspect="1"/>
          </p:cNvPicPr>
          <p:nvPr/>
        </p:nvPicPr>
        <p:blipFill>
          <a:blip r:embed="rId2"/>
          <a:stretch>
            <a:fillRect/>
          </a:stretch>
        </p:blipFill>
        <p:spPr>
          <a:xfrm>
            <a:off x="182061" y="1706126"/>
            <a:ext cx="4578626" cy="970813"/>
          </a:xfrm>
          <a:prstGeom prst="rect">
            <a:avLst/>
          </a:prstGeom>
        </p:spPr>
      </p:pic>
      <p:pic>
        <p:nvPicPr>
          <p:cNvPr id="6" name="Imagen 5"/>
          <p:cNvPicPr>
            <a:picLocks noChangeAspect="1"/>
          </p:cNvPicPr>
          <p:nvPr/>
        </p:nvPicPr>
        <p:blipFill>
          <a:blip r:embed="rId3"/>
          <a:stretch>
            <a:fillRect/>
          </a:stretch>
        </p:blipFill>
        <p:spPr>
          <a:xfrm>
            <a:off x="4760687" y="1304452"/>
            <a:ext cx="4012248" cy="3164792"/>
          </a:xfrm>
          <a:prstGeom prst="rect">
            <a:avLst/>
          </a:prstGeom>
        </p:spPr>
      </p:pic>
    </p:spTree>
    <p:extLst>
      <p:ext uri="{BB962C8B-B14F-4D97-AF65-F5344CB8AC3E}">
        <p14:creationId xmlns:p14="http://schemas.microsoft.com/office/powerpoint/2010/main" val="3810776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437211" y="2924113"/>
            <a:ext cx="4094400" cy="1159800"/>
          </a:xfrm>
          <a:prstGeom prst="rect">
            <a:avLst/>
          </a:prstGeom>
        </p:spPr>
        <p:txBody>
          <a:bodyPr spcFirstLastPara="1" wrap="square" lIns="91425" tIns="91425" rIns="91425" bIns="91425" anchor="b" anchorCtr="0">
            <a:noAutofit/>
          </a:bodyPr>
          <a:lstStyle/>
          <a:p>
            <a:pPr lvl="0"/>
            <a:r>
              <a:rPr lang="es-EC" dirty="0" smtClean="0"/>
              <a:t>CONTROLADOR EN ESPACIO DE ESTADOS</a:t>
            </a:r>
            <a:endParaRPr lang="es-EC" dirty="0"/>
          </a:p>
        </p:txBody>
      </p:sp>
      <p:sp>
        <p:nvSpPr>
          <p:cNvPr id="223" name="Shape 2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36</a:t>
            </a:fld>
            <a:endParaRPr/>
          </a:p>
        </p:txBody>
      </p:sp>
    </p:spTree>
    <p:extLst>
      <p:ext uri="{BB962C8B-B14F-4D97-AF65-F5344CB8AC3E}">
        <p14:creationId xmlns:p14="http://schemas.microsoft.com/office/powerpoint/2010/main" val="112055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275" y="483762"/>
            <a:ext cx="5492400" cy="766200"/>
          </a:xfrm>
        </p:spPr>
        <p:txBody>
          <a:bodyPr/>
          <a:lstStyle/>
          <a:p>
            <a:r>
              <a:rPr lang="es-EC" dirty="0"/>
              <a:t>CONTROLADOR EN ESPACIO DE ESTADOS</a:t>
            </a:r>
            <a:br>
              <a:rPr lang="es-EC" dirty="0"/>
            </a:b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37</a:t>
            </a:fld>
            <a:endParaRPr lang="es-EC"/>
          </a:p>
        </p:txBody>
      </p:sp>
      <p:sp>
        <p:nvSpPr>
          <p:cNvPr id="5" name="Marcador de texto 2"/>
          <p:cNvSpPr txBox="1">
            <a:spLocks/>
          </p:cNvSpPr>
          <p:nvPr/>
        </p:nvSpPr>
        <p:spPr>
          <a:xfrm>
            <a:off x="622852" y="1398103"/>
            <a:ext cx="7726017" cy="112643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r>
              <a:rPr lang="es-ES" dirty="0" smtClean="0"/>
              <a:t>Cambia </a:t>
            </a:r>
            <a:r>
              <a:rPr lang="es-ES" dirty="0"/>
              <a:t>la dinámica en bucle cerrado del sistema extrayendo un modelo matemático en representación de espacios de estados</a:t>
            </a:r>
            <a:endParaRPr lang="es-ES" dirty="0">
              <a:effectLst/>
            </a:endParaRPr>
          </a:p>
        </p:txBody>
      </p:sp>
      <p:pic>
        <p:nvPicPr>
          <p:cNvPr id="6" name="Imagen 5">
            <a:hlinkClick r:id="rId2" action="ppaction://hlinksldjump"/>
          </p:cNvPr>
          <p:cNvPicPr>
            <a:picLocks noChangeAspect="1"/>
          </p:cNvPicPr>
          <p:nvPr/>
        </p:nvPicPr>
        <p:blipFill>
          <a:blip r:embed="rId3"/>
          <a:stretch>
            <a:fillRect/>
          </a:stretch>
        </p:blipFill>
        <p:spPr>
          <a:xfrm>
            <a:off x="1923635" y="2574649"/>
            <a:ext cx="4801706" cy="2116621"/>
          </a:xfrm>
          <a:prstGeom prst="rect">
            <a:avLst/>
          </a:prstGeom>
        </p:spPr>
      </p:pic>
      <p:pic>
        <p:nvPicPr>
          <p:cNvPr id="12" name="Imagen 11"/>
          <p:cNvPicPr>
            <a:picLocks noChangeAspect="1"/>
          </p:cNvPicPr>
          <p:nvPr/>
        </p:nvPicPr>
        <p:blipFill>
          <a:blip r:embed="rId4"/>
          <a:stretch>
            <a:fillRect/>
          </a:stretch>
        </p:blipFill>
        <p:spPr>
          <a:xfrm>
            <a:off x="1923635" y="2574649"/>
            <a:ext cx="5272916" cy="1744364"/>
          </a:xfrm>
          <a:prstGeom prst="rect">
            <a:avLst/>
          </a:prstGeom>
        </p:spPr>
      </p:pic>
      <p:sp>
        <p:nvSpPr>
          <p:cNvPr id="13" name="Rectángulo 12"/>
          <p:cNvSpPr/>
          <p:nvPr/>
        </p:nvSpPr>
        <p:spPr>
          <a:xfrm>
            <a:off x="1842052" y="4313583"/>
            <a:ext cx="583096" cy="1921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0768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7319" y="478714"/>
            <a:ext cx="6235882" cy="766200"/>
          </a:xfrm>
        </p:spPr>
        <p:txBody>
          <a:bodyPr/>
          <a:lstStyle/>
          <a:p>
            <a:r>
              <a:rPr lang="es-EC" dirty="0" smtClean="0"/>
              <a:t>DISEÑO DEL CONTROLADOR: </a:t>
            </a:r>
            <a:r>
              <a:rPr lang="es-ES" dirty="0" smtClean="0"/>
              <a:t>MÉTODO DE CONTROL MODAL, QUE ADMITE LA UBICACIÓN DE POLOS DESEADOS</a:t>
            </a:r>
            <a:r>
              <a:rPr lang="es-ES" dirty="0"/>
              <a:t/>
            </a:r>
            <a:br>
              <a:rPr lang="es-ES" dirty="0"/>
            </a:br>
            <a:r>
              <a:rPr lang="es-EC" dirty="0" smtClean="0"/>
              <a:t> </a:t>
            </a:r>
            <a:endParaRPr lang="es-ES" dirty="0"/>
          </a:p>
        </p:txBody>
      </p:sp>
      <p:sp>
        <p:nvSpPr>
          <p:cNvPr id="3" name="Marcador de texto 2"/>
          <p:cNvSpPr>
            <a:spLocks noGrp="1"/>
          </p:cNvSpPr>
          <p:nvPr>
            <p:ph type="body" idx="1"/>
          </p:nvPr>
        </p:nvSpPr>
        <p:spPr/>
        <p:txBody>
          <a:bodyPr/>
          <a:lstStyle/>
          <a:p>
            <a:pPr marL="76200" indent="0">
              <a:buNone/>
            </a:pPr>
            <a:r>
              <a:rPr lang="es-ES" dirty="0"/>
              <a:t>Se elije la ley de </a:t>
            </a:r>
            <a:r>
              <a:rPr lang="es-ES" dirty="0" smtClean="0"/>
              <a:t>control para </a:t>
            </a:r>
            <a:r>
              <a:rPr lang="es-ES" dirty="0"/>
              <a:t>seleccionar K : </a:t>
            </a:r>
            <a:endParaRPr lang="es-ES" dirty="0" smtClean="0"/>
          </a:p>
          <a:p>
            <a:pPr marL="76200" indent="0">
              <a:buNone/>
            </a:pPr>
            <a:r>
              <a:rPr lang="es-ES" dirty="0"/>
              <a:t>	</a:t>
            </a:r>
            <a:r>
              <a:rPr lang="es-ES" dirty="0" smtClean="0"/>
              <a:t>	u(t</a:t>
            </a:r>
            <a:r>
              <a:rPr lang="es-ES" dirty="0"/>
              <a:t>) = −</a:t>
            </a:r>
            <a:r>
              <a:rPr lang="es-ES" dirty="0" err="1" smtClean="0"/>
              <a:t>Kx</a:t>
            </a:r>
            <a:r>
              <a:rPr lang="es-ES" dirty="0" smtClean="0"/>
              <a:t>(t)</a:t>
            </a:r>
          </a:p>
          <a:p>
            <a:pPr marL="76200" indent="0">
              <a:buNone/>
            </a:pPr>
            <a:endParaRPr lang="es-ES" dirty="0" smtClean="0"/>
          </a:p>
          <a:p>
            <a:pPr marL="76200" indent="0">
              <a:buNone/>
            </a:pPr>
            <a:r>
              <a:rPr lang="es-ES" dirty="0" smtClean="0"/>
              <a:t> </a:t>
            </a:r>
            <a:r>
              <a:rPr lang="es-ES" b="1" dirty="0" smtClean="0"/>
              <a:t>La </a:t>
            </a:r>
            <a:r>
              <a:rPr lang="es-ES" b="1" dirty="0"/>
              <a:t>matriz K de ganancias</a:t>
            </a:r>
            <a:r>
              <a:rPr lang="es-ES" dirty="0"/>
              <a:t>: permite la realimentación de </a:t>
            </a:r>
            <a:r>
              <a:rPr lang="es-ES" dirty="0" smtClean="0"/>
              <a:t>estados</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38</a:t>
            </a:fld>
            <a:endParaRPr lang="es-EC"/>
          </a:p>
        </p:txBody>
      </p:sp>
    </p:spTree>
    <p:extLst>
      <p:ext uri="{BB962C8B-B14F-4D97-AF65-F5344CB8AC3E}">
        <p14:creationId xmlns:p14="http://schemas.microsoft.com/office/powerpoint/2010/main" val="2374771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REPRESENTACI</a:t>
            </a:r>
            <a:r>
              <a:rPr lang="es-EC" dirty="0" err="1"/>
              <a:t>Ó</a:t>
            </a:r>
            <a:r>
              <a:rPr lang="en-US" dirty="0" smtClean="0"/>
              <a:t>N: </a:t>
            </a:r>
            <a:r>
              <a:rPr lang="es-EC" dirty="0"/>
              <a:t>MATRIZ DE GANANCIAS K</a:t>
            </a:r>
            <a:endParaRPr lang="es-ES" dirty="0"/>
          </a:p>
        </p:txBody>
      </p:sp>
      <p:sp>
        <p:nvSpPr>
          <p:cNvPr id="3" name="Marcador de texto 2"/>
          <p:cNvSpPr>
            <a:spLocks noGrp="1"/>
          </p:cNvSpPr>
          <p:nvPr>
            <p:ph type="body" idx="1"/>
          </p:nvPr>
        </p:nvSpPr>
        <p:spPr/>
        <p:txBody>
          <a:bodyPr/>
          <a:lstStyle/>
          <a:p>
            <a:endParaRPr lang="es-ES"/>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39</a:t>
            </a:fld>
            <a:endParaRPr lang="es-EC"/>
          </a:p>
        </p:txBody>
      </p:sp>
      <p:pic>
        <p:nvPicPr>
          <p:cNvPr id="6" name="Imagen 5"/>
          <p:cNvPicPr>
            <a:picLocks noChangeAspect="1"/>
          </p:cNvPicPr>
          <p:nvPr/>
        </p:nvPicPr>
        <p:blipFill>
          <a:blip r:embed="rId2"/>
          <a:stretch>
            <a:fillRect/>
          </a:stretch>
        </p:blipFill>
        <p:spPr>
          <a:xfrm>
            <a:off x="2067339" y="1327350"/>
            <a:ext cx="4579039" cy="3206268"/>
          </a:xfrm>
          <a:prstGeom prst="rect">
            <a:avLst/>
          </a:prstGeom>
        </p:spPr>
      </p:pic>
    </p:spTree>
    <p:extLst>
      <p:ext uri="{BB962C8B-B14F-4D97-AF65-F5344CB8AC3E}">
        <p14:creationId xmlns:p14="http://schemas.microsoft.com/office/powerpoint/2010/main" val="703696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INTRUDUCCIÓN</a:t>
            </a:r>
            <a:endParaRPr dirty="0"/>
          </a:p>
        </p:txBody>
      </p:sp>
      <p:sp>
        <p:nvSpPr>
          <p:cNvPr id="237" name="Shape 237"/>
          <p:cNvSpPr txBox="1">
            <a:spLocks noGrp="1"/>
          </p:cNvSpPr>
          <p:nvPr>
            <p:ph type="body" idx="1"/>
          </p:nvPr>
        </p:nvSpPr>
        <p:spPr>
          <a:xfrm>
            <a:off x="814274" y="1327350"/>
            <a:ext cx="6244367" cy="3145500"/>
          </a:xfrm>
          <a:prstGeom prst="rect">
            <a:avLst/>
          </a:prstGeom>
        </p:spPr>
        <p:txBody>
          <a:bodyPr spcFirstLastPara="1" wrap="square" lIns="91425" tIns="91425" rIns="91425" bIns="91425" anchor="ctr" anchorCtr="0">
            <a:noAutofit/>
          </a:bodyPr>
          <a:lstStyle/>
          <a:p>
            <a:pPr marL="457200" lvl="0" indent="-381000" rtl="0">
              <a:spcBef>
                <a:spcPts val="0"/>
              </a:spcBef>
              <a:spcAft>
                <a:spcPts val="0"/>
              </a:spcAft>
              <a:buSzPts val="2400"/>
              <a:buChar char="▰"/>
            </a:pPr>
            <a:endParaRPr lang="es-EC" dirty="0" smtClean="0"/>
          </a:p>
          <a:p>
            <a:pPr marL="457200" lvl="0" indent="-381000" rtl="0">
              <a:spcBef>
                <a:spcPts val="1000"/>
              </a:spcBef>
              <a:spcAft>
                <a:spcPts val="0"/>
              </a:spcAft>
              <a:buSzPts val="2400"/>
              <a:buChar char="▰"/>
            </a:pPr>
            <a:endParaRPr lang="es-EC" dirty="0" smtClean="0"/>
          </a:p>
          <a:p>
            <a:pPr>
              <a:spcBef>
                <a:spcPts val="1000"/>
              </a:spcBef>
              <a:buFont typeface="Wingdings" panose="05000000000000000000" pitchFamily="2" charset="2"/>
              <a:buChar char="§"/>
            </a:pPr>
            <a:r>
              <a:rPr lang="es-ES" dirty="0" smtClean="0"/>
              <a:t>El funcionamiento Convertidores </a:t>
            </a:r>
            <a:r>
              <a:rPr lang="es-ES" dirty="0"/>
              <a:t>conmutados </a:t>
            </a:r>
          </a:p>
          <a:p>
            <a:pPr>
              <a:buFont typeface="Wingdings" panose="05000000000000000000" pitchFamily="2" charset="2"/>
              <a:buChar char="§"/>
            </a:pPr>
            <a:r>
              <a:rPr lang="es-ES" dirty="0" smtClean="0"/>
              <a:t>La </a:t>
            </a:r>
            <a:r>
              <a:rPr lang="es-ES" dirty="0"/>
              <a:t>principal diferencia entre este Convertidor y los circuitos clásicos</a:t>
            </a:r>
          </a:p>
          <a:p>
            <a:pPr>
              <a:spcBef>
                <a:spcPts val="1000"/>
              </a:spcBef>
              <a:buFont typeface="Wingdings" panose="05000000000000000000" pitchFamily="2" charset="2"/>
              <a:buChar char="§"/>
            </a:pPr>
            <a:r>
              <a:rPr lang="es-EC" dirty="0" smtClean="0"/>
              <a:t>El </a:t>
            </a:r>
            <a:r>
              <a:rPr lang="es-EC" dirty="0"/>
              <a:t>rango de </a:t>
            </a:r>
            <a:r>
              <a:rPr lang="es-EC" dirty="0" smtClean="0"/>
              <a:t>potencia,</a:t>
            </a:r>
            <a:r>
              <a:rPr lang="es-EC" dirty="0"/>
              <a:t> </a:t>
            </a:r>
            <a:r>
              <a:rPr lang="es-EC" dirty="0" smtClean="0"/>
              <a:t>aplicaciones</a:t>
            </a:r>
            <a:endParaRPr lang="es-EC" dirty="0"/>
          </a:p>
          <a:p>
            <a:pPr>
              <a:spcBef>
                <a:spcPts val="1000"/>
              </a:spcBef>
              <a:buFont typeface="Wingdings" panose="05000000000000000000" pitchFamily="2" charset="2"/>
              <a:buChar char="§"/>
            </a:pPr>
            <a:r>
              <a:rPr lang="es-EC" dirty="0" smtClean="0"/>
              <a:t>Controladores</a:t>
            </a:r>
            <a:endParaRPr lang="es-EC" dirty="0"/>
          </a:p>
          <a:p>
            <a:pPr>
              <a:spcBef>
                <a:spcPts val="1000"/>
              </a:spcBef>
            </a:pPr>
            <a:endParaRPr lang="es-ES" dirty="0"/>
          </a:p>
          <a:p>
            <a:pPr marL="457200" lvl="0" indent="-381000" rtl="0">
              <a:spcBef>
                <a:spcPts val="1000"/>
              </a:spcBef>
              <a:spcAft>
                <a:spcPts val="0"/>
              </a:spcAft>
              <a:buSzPts val="2400"/>
              <a:buChar char="▰"/>
            </a:pPr>
            <a:endParaRPr dirty="0"/>
          </a:p>
        </p:txBody>
      </p:sp>
      <p:sp>
        <p:nvSpPr>
          <p:cNvPr id="238" name="Shape 23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grpSp>
        <p:nvGrpSpPr>
          <p:cNvPr id="239" name="Shape 239"/>
          <p:cNvGrpSpPr/>
          <p:nvPr/>
        </p:nvGrpSpPr>
        <p:grpSpPr>
          <a:xfrm>
            <a:off x="282216" y="590918"/>
            <a:ext cx="369505" cy="369505"/>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 name="Shape 236"/>
          <p:cNvSpPr txBox="1">
            <a:spLocks/>
          </p:cNvSpPr>
          <p:nvPr/>
        </p:nvSpPr>
        <p:spPr>
          <a:xfrm>
            <a:off x="440377" y="-10626"/>
            <a:ext cx="5492400" cy="4197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es-EC" sz="1400" dirty="0" smtClean="0"/>
              <a:t>ESTADO DEL ARTE</a:t>
            </a:r>
            <a:endParaRPr lang="es-EC"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MATRIZ K</a:t>
            </a:r>
            <a:endParaRPr lang="es-ES" dirty="0"/>
          </a:p>
        </p:txBody>
      </p:sp>
      <p:sp>
        <p:nvSpPr>
          <p:cNvPr id="3" name="Marcador de texto 2"/>
          <p:cNvSpPr>
            <a:spLocks noGrp="1"/>
          </p:cNvSpPr>
          <p:nvPr>
            <p:ph type="body" idx="1"/>
          </p:nvPr>
        </p:nvSpPr>
        <p:spPr/>
        <p:txBody>
          <a:bodyPr/>
          <a:lstStyle/>
          <a:p>
            <a:pPr marL="76200" indent="0">
              <a:buNone/>
            </a:pPr>
            <a:r>
              <a:rPr lang="es-ES" dirty="0"/>
              <a:t>Antes de obtener la matriz K se debe cumplir con las siguientes condiciones:</a:t>
            </a:r>
          </a:p>
          <a:p>
            <a:pPr marL="533400" indent="-457200">
              <a:buFont typeface="+mj-lt"/>
              <a:buAutoNum type="arabicPeriod"/>
            </a:pPr>
            <a:r>
              <a:rPr lang="es-ES" dirty="0"/>
              <a:t>El sistema debe ser </a:t>
            </a:r>
            <a:r>
              <a:rPr lang="es-ES" b="1" dirty="0"/>
              <a:t>controlable</a:t>
            </a:r>
            <a:r>
              <a:rPr lang="es-ES" dirty="0"/>
              <a:t>.</a:t>
            </a:r>
          </a:p>
          <a:p>
            <a:pPr marL="533400" indent="-457200">
              <a:buFont typeface="+mj-lt"/>
              <a:buAutoNum type="arabicPeriod"/>
            </a:pPr>
            <a:r>
              <a:rPr lang="es-ES" dirty="0"/>
              <a:t>Todas las matrices de estado se pueden realimentar, por lo cual es sistema debe ser </a:t>
            </a:r>
            <a:r>
              <a:rPr lang="es-ES" b="1" dirty="0"/>
              <a:t>observable</a:t>
            </a:r>
            <a:r>
              <a:rPr lang="es-ES" dirty="0"/>
              <a:t>.</a:t>
            </a:r>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40</a:t>
            </a:fld>
            <a:endParaRPr lang="es-EC"/>
          </a:p>
        </p:txBody>
      </p:sp>
    </p:spTree>
    <p:extLst>
      <p:ext uri="{BB962C8B-B14F-4D97-AF65-F5344CB8AC3E}">
        <p14:creationId xmlns:p14="http://schemas.microsoft.com/office/powerpoint/2010/main" val="3417187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MATRIZ DE GANANCIAS K</a:t>
            </a:r>
            <a:endParaRPr lang="es-ES" dirty="0"/>
          </a:p>
        </p:txBody>
      </p:sp>
      <p:sp>
        <p:nvSpPr>
          <p:cNvPr id="3" name="Marcador de texto 2"/>
          <p:cNvSpPr>
            <a:spLocks noGrp="1"/>
          </p:cNvSpPr>
          <p:nvPr>
            <p:ph type="body" idx="1"/>
          </p:nvPr>
        </p:nvSpPr>
        <p:spPr/>
        <p:txBody>
          <a:bodyPr/>
          <a:lstStyle/>
          <a:p>
            <a:r>
              <a:rPr lang="es-EC" dirty="0" smtClean="0"/>
              <a:t>Con la </a:t>
            </a:r>
            <a:r>
              <a:rPr lang="es-EC" dirty="0"/>
              <a:t>fórmula de </a:t>
            </a:r>
            <a:r>
              <a:rPr lang="es-EC" dirty="0" err="1"/>
              <a:t>Ackermann</a:t>
            </a:r>
            <a:r>
              <a:rPr lang="es-EC" dirty="0"/>
              <a:t>, se obtiene la matriz de ganancias K</a:t>
            </a:r>
            <a:r>
              <a:rPr lang="es-EC" dirty="0" smtClean="0"/>
              <a:t>:</a:t>
            </a:r>
          </a:p>
          <a:p>
            <a:endParaRPr lang="es-EC" dirty="0"/>
          </a:p>
          <a:p>
            <a:endParaRPr lang="es-EC" dirty="0" smtClean="0"/>
          </a:p>
          <a:p>
            <a:endParaRPr lang="es-EC" dirty="0"/>
          </a:p>
          <a:p>
            <a:endParaRPr lang="es-EC" dirty="0" smtClean="0"/>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41</a:t>
            </a:fld>
            <a:endParaRPr lang="es-EC"/>
          </a:p>
        </p:txBody>
      </p:sp>
      <p:pic>
        <p:nvPicPr>
          <p:cNvPr id="5" name="Imagen 4"/>
          <p:cNvPicPr>
            <a:picLocks noChangeAspect="1"/>
          </p:cNvPicPr>
          <p:nvPr/>
        </p:nvPicPr>
        <p:blipFill>
          <a:blip r:embed="rId2"/>
          <a:stretch>
            <a:fillRect/>
          </a:stretch>
        </p:blipFill>
        <p:spPr>
          <a:xfrm>
            <a:off x="1898167" y="2411302"/>
            <a:ext cx="5204999" cy="1083614"/>
          </a:xfrm>
          <a:prstGeom prst="rect">
            <a:avLst/>
          </a:prstGeom>
        </p:spPr>
      </p:pic>
    </p:spTree>
    <p:extLst>
      <p:ext uri="{BB962C8B-B14F-4D97-AF65-F5344CB8AC3E}">
        <p14:creationId xmlns:p14="http://schemas.microsoft.com/office/powerpoint/2010/main" val="17275975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ASIGNACIÓN DE POLOS</a:t>
            </a:r>
            <a:r>
              <a:rPr lang="es-EC" dirty="0"/>
              <a:t/>
            </a:r>
            <a:br>
              <a:rPr lang="es-EC" dirty="0"/>
            </a:br>
            <a:endParaRPr lang="es-ES" dirty="0"/>
          </a:p>
        </p:txBody>
      </p:sp>
      <p:sp>
        <p:nvSpPr>
          <p:cNvPr id="3" name="Marcador de texto 2"/>
          <p:cNvSpPr>
            <a:spLocks noGrp="1"/>
          </p:cNvSpPr>
          <p:nvPr>
            <p:ph type="body" idx="1"/>
          </p:nvPr>
        </p:nvSpPr>
        <p:spPr/>
        <p:txBody>
          <a:bodyPr/>
          <a:lstStyle/>
          <a:p>
            <a:r>
              <a:rPr lang="es-ES" dirty="0" smtClean="0"/>
              <a:t>Método </a:t>
            </a:r>
            <a:r>
              <a:rPr lang="es-ES" dirty="0"/>
              <a:t>del regulador lineal cuadrático (</a:t>
            </a:r>
            <a:r>
              <a:rPr lang="es-ES" dirty="0" err="1"/>
              <a:t>lqr</a:t>
            </a:r>
            <a:r>
              <a:rPr lang="es-ES" dirty="0"/>
              <a:t>) que permite determinar los polos estables del sistema, tomando en cuenta los siguientes parámetros: sobre impulso, amortiguamiento y la ganancia del sistema </a:t>
            </a:r>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42</a:t>
            </a:fld>
            <a:endParaRPr lang="es-EC"/>
          </a:p>
        </p:txBody>
      </p:sp>
    </p:spTree>
    <p:extLst>
      <p:ext uri="{BB962C8B-B14F-4D97-AF65-F5344CB8AC3E}">
        <p14:creationId xmlns:p14="http://schemas.microsoft.com/office/powerpoint/2010/main" val="2657247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ASIGNACIÓN DE POLOS</a:t>
            </a:r>
            <a:br>
              <a:rPr lang="es-EC" dirty="0"/>
            </a:br>
            <a:endParaRPr lang="es-ES" dirty="0"/>
          </a:p>
        </p:txBody>
      </p:sp>
      <p:sp>
        <p:nvSpPr>
          <p:cNvPr id="3" name="Marcador de texto 2"/>
          <p:cNvSpPr>
            <a:spLocks noGrp="1"/>
          </p:cNvSpPr>
          <p:nvPr>
            <p:ph type="body" idx="1"/>
          </p:nvPr>
        </p:nvSpPr>
        <p:spPr/>
        <p:txBody>
          <a:bodyPr/>
          <a:lstStyle/>
          <a:p>
            <a:endParaRPr lang="es-ES" dirty="0" smtClean="0"/>
          </a:p>
          <a:p>
            <a:endParaRPr lang="es-ES" dirty="0" smtClean="0"/>
          </a:p>
          <a:p>
            <a:r>
              <a:rPr lang="es-ES" dirty="0" smtClean="0"/>
              <a:t>La </a:t>
            </a:r>
            <a:r>
              <a:rPr lang="es-ES" dirty="0"/>
              <a:t>solución asociada al regulador lineal cuadrático para la matriz P es la ecuación de </a:t>
            </a:r>
            <a:r>
              <a:rPr lang="es-ES" dirty="0" err="1"/>
              <a:t>Ricatti</a:t>
            </a:r>
            <a:r>
              <a:rPr lang="es-ES" dirty="0" smtClean="0"/>
              <a:t>:</a:t>
            </a:r>
          </a:p>
          <a:p>
            <a:endParaRPr lang="en-US" dirty="0"/>
          </a:p>
          <a:p>
            <a:endParaRPr lang="en-US" dirty="0" smtClean="0"/>
          </a:p>
          <a:p>
            <a:endParaRPr lang="en-US" dirty="0"/>
          </a:p>
          <a:p>
            <a:endParaRPr lang="es-ES" dirty="0" smtClean="0"/>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43</a:t>
            </a:fld>
            <a:endParaRPr lang="es-EC"/>
          </a:p>
        </p:txBody>
      </p:sp>
      <p:pic>
        <p:nvPicPr>
          <p:cNvPr id="6" name="Imagen 5"/>
          <p:cNvPicPr>
            <a:picLocks noChangeAspect="1"/>
          </p:cNvPicPr>
          <p:nvPr/>
        </p:nvPicPr>
        <p:blipFill>
          <a:blip r:embed="rId2"/>
          <a:stretch>
            <a:fillRect/>
          </a:stretch>
        </p:blipFill>
        <p:spPr>
          <a:xfrm>
            <a:off x="1455876" y="3107841"/>
            <a:ext cx="4732889" cy="489741"/>
          </a:xfrm>
          <a:prstGeom prst="rect">
            <a:avLst/>
          </a:prstGeom>
        </p:spPr>
      </p:pic>
    </p:spTree>
    <p:extLst>
      <p:ext uri="{BB962C8B-B14F-4D97-AF65-F5344CB8AC3E}">
        <p14:creationId xmlns:p14="http://schemas.microsoft.com/office/powerpoint/2010/main" val="319708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ASIGNACIÓN DE POLOS</a:t>
            </a:r>
            <a:br>
              <a:rPr lang="es-EC" dirty="0"/>
            </a:br>
            <a:endParaRPr lang="es-ES" dirty="0"/>
          </a:p>
        </p:txBody>
      </p:sp>
      <mc:AlternateContent xmlns:mc="http://schemas.openxmlformats.org/markup-compatibility/2006" xmlns:a14="http://schemas.microsoft.com/office/drawing/2010/main">
        <mc:Choice Requires="a14">
          <p:sp>
            <p:nvSpPr>
              <p:cNvPr id="3" name="Marcador de texto 2"/>
              <p:cNvSpPr>
                <a:spLocks noGrp="1"/>
              </p:cNvSpPr>
              <p:nvPr>
                <p:ph type="body" idx="1"/>
              </p:nvPr>
            </p:nvSpPr>
            <p:spPr/>
            <p:txBody>
              <a:bodyPr/>
              <a:lstStyle/>
              <a:p>
                <a:pPr marL="76200" indent="0">
                  <a:buNone/>
                </a:pPr>
                <a:endParaRPr lang="es-ES" dirty="0" smtClean="0"/>
              </a:p>
              <a:p>
                <a:pPr marL="533400" indent="-457200">
                  <a:buFont typeface="+mj-lt"/>
                  <a:buAutoNum type="arabicPeriod"/>
                </a:pPr>
                <a:r>
                  <a:rPr lang="es-ES" sz="2300" dirty="0" smtClean="0"/>
                  <a:t>Considerar </a:t>
                </a:r>
                <a:r>
                  <a:rPr lang="es-ES" sz="2300" dirty="0"/>
                  <a:t>Q= </a:t>
                </a:r>
                <a14:m>
                  <m:oMath xmlns:m="http://schemas.openxmlformats.org/officeDocument/2006/math">
                    <m:sSup>
                      <m:sSupPr>
                        <m:ctrlPr>
                          <a:rPr lang="es-ES" sz="2300" i="1" smtClean="0">
                            <a:latin typeface="Cambria Math" panose="02040503050406030204" pitchFamily="18" charset="0"/>
                          </a:rPr>
                        </m:ctrlPr>
                      </m:sSupPr>
                      <m:e>
                        <m:r>
                          <a:rPr lang="en-US" sz="2300" b="0" i="1" smtClean="0">
                            <a:latin typeface="Cambria Math" panose="02040503050406030204" pitchFamily="18" charset="0"/>
                          </a:rPr>
                          <m:t>𝐶</m:t>
                        </m:r>
                      </m:e>
                      <m:sup>
                        <m:r>
                          <a:rPr lang="en-US" sz="2300" b="0" i="1" smtClean="0">
                            <a:latin typeface="Cambria Math" panose="02040503050406030204" pitchFamily="18" charset="0"/>
                          </a:rPr>
                          <m:t>𝑇</m:t>
                        </m:r>
                      </m:sup>
                    </m:sSup>
                    <m:r>
                      <a:rPr lang="en-US" sz="2300" b="0" i="1" smtClean="0">
                        <a:latin typeface="Cambria Math" panose="02040503050406030204" pitchFamily="18" charset="0"/>
                      </a:rPr>
                      <m:t>𝐶</m:t>
                    </m:r>
                  </m:oMath>
                </a14:m>
                <a:r>
                  <a:rPr lang="es-ES" sz="2300" dirty="0"/>
                  <a:t> para obtener las raíces estables en lazo cerrado del sistema </a:t>
                </a:r>
                <a:endParaRPr lang="es-ES" sz="2300" dirty="0" smtClean="0"/>
              </a:p>
              <a:p>
                <a:pPr marL="533400" indent="-457200">
                  <a:buFont typeface="+mj-lt"/>
                  <a:buAutoNum type="arabicPeriod"/>
                </a:pPr>
                <a:r>
                  <a:rPr lang="es-ES" sz="2300" dirty="0" smtClean="0"/>
                  <a:t>Se </a:t>
                </a:r>
                <a:r>
                  <a:rPr lang="es-ES" sz="2300" dirty="0"/>
                  <a:t>realiza el lugar de las raíces de H, para obtener la ganancia </a:t>
                </a:r>
                <a14:m>
                  <m:oMath xmlns:m="http://schemas.openxmlformats.org/officeDocument/2006/math">
                    <m:r>
                      <a:rPr lang="en-US" sz="2300" b="0" i="0" smtClean="0">
                        <a:latin typeface="Cambria Math" panose="02040503050406030204" pitchFamily="18" charset="0"/>
                      </a:rPr>
                      <m:t>(</m:t>
                    </m:r>
                    <m:r>
                      <m:rPr>
                        <m:sty m:val="p"/>
                      </m:rPr>
                      <a:rPr lang="en-US" sz="2300" b="0" i="0" smtClean="0">
                        <a:latin typeface="Cambria Math" panose="02040503050406030204" pitchFamily="18" charset="0"/>
                      </a:rPr>
                      <m:t>R</m:t>
                    </m:r>
                    <m:r>
                      <a:rPr lang="en-US" sz="2300" b="0" i="1" smtClean="0">
                        <a:latin typeface="Cambria Math" panose="02040503050406030204" pitchFamily="18" charset="0"/>
                      </a:rPr>
                      <m:t>)</m:t>
                    </m:r>
                  </m:oMath>
                </a14:m>
                <a:r>
                  <a:rPr lang="es-ES" sz="2300" dirty="0" smtClean="0"/>
                  <a:t>de </a:t>
                </a:r>
                <a:r>
                  <a:rPr lang="es-ES" sz="2300" dirty="0"/>
                  <a:t>los polos deseados</a:t>
                </a:r>
                <a:r>
                  <a:rPr lang="es-ES" sz="2300" dirty="0" smtClean="0"/>
                  <a:t>. </a:t>
                </a:r>
                <a:r>
                  <a:rPr lang="es-EC" sz="2300" dirty="0"/>
                  <a:t>H = G(s)G(−s)</a:t>
                </a:r>
                <a:endParaRPr lang="es-ES" sz="2300" dirty="0" smtClean="0"/>
              </a:p>
              <a:p>
                <a:pPr marL="533400" indent="-457200">
                  <a:buFont typeface="+mj-lt"/>
                  <a:buAutoNum type="arabicPeriod"/>
                </a:pPr>
                <a:r>
                  <a:rPr lang="es-ES" sz="2300" dirty="0" smtClean="0"/>
                  <a:t>Con </a:t>
                </a:r>
                <a:r>
                  <a:rPr lang="es-ES" sz="2300" dirty="0"/>
                  <a:t>los valores de Q, </a:t>
                </a:r>
                <a14:m>
                  <m:oMath xmlns:m="http://schemas.openxmlformats.org/officeDocument/2006/math">
                    <m:r>
                      <m:rPr>
                        <m:sty m:val="p"/>
                      </m:rPr>
                      <a:rPr lang="en-US" sz="2300">
                        <a:latin typeface="Cambria Math" panose="02040503050406030204" pitchFamily="18" charset="0"/>
                      </a:rPr>
                      <m:t>R</m:t>
                    </m:r>
                  </m:oMath>
                </a14:m>
                <a:r>
                  <a:rPr lang="es-ES" sz="2300" dirty="0" smtClean="0"/>
                  <a:t> se </a:t>
                </a:r>
                <a:r>
                  <a:rPr lang="es-ES" sz="2300" dirty="0"/>
                  <a:t>reemplaza en la </a:t>
                </a:r>
                <a:r>
                  <a:rPr lang="es-ES" sz="2300" dirty="0" smtClean="0"/>
                  <a:t>ecuación de </a:t>
                </a:r>
                <a:r>
                  <a:rPr lang="es-ES" sz="2300" b="1" dirty="0" err="1" smtClean="0"/>
                  <a:t>Ricatti</a:t>
                </a:r>
                <a:r>
                  <a:rPr lang="es-ES" sz="2300" dirty="0" smtClean="0"/>
                  <a:t> </a:t>
                </a:r>
                <a:r>
                  <a:rPr lang="es-ES" sz="2300" dirty="0"/>
                  <a:t>y se obtiene la matriz P.</a:t>
                </a:r>
              </a:p>
              <a:p>
                <a:endParaRPr lang="es-ES" dirty="0"/>
              </a:p>
            </p:txBody>
          </p:sp>
        </mc:Choice>
        <mc:Fallback xmlns="">
          <p:sp>
            <p:nvSpPr>
              <p:cNvPr id="3" name="Marcador de texto 2"/>
              <p:cNvSpPr>
                <a:spLocks noGrp="1" noRot="1" noChangeAspect="1" noMove="1" noResize="1" noEditPoints="1" noAdjustHandles="1" noChangeArrowheads="1" noChangeShapeType="1" noTextEdit="1"/>
              </p:cNvSpPr>
              <p:nvPr>
                <p:ph type="body" idx="1"/>
              </p:nvPr>
            </p:nvSpPr>
            <p:spPr>
              <a:blipFill>
                <a:blip r:embed="rId2"/>
                <a:stretch>
                  <a:fillRect l="-298" r="-2386"/>
                </a:stretch>
              </a:blipFill>
            </p:spPr>
            <p:txBody>
              <a:bodyPr/>
              <a:lstStyle/>
              <a:p>
                <a:r>
                  <a:rPr lang="es-ES">
                    <a:noFill/>
                  </a:rPr>
                  <a:t> </a:t>
                </a:r>
              </a:p>
            </p:txBody>
          </p:sp>
        </mc:Fallback>
      </mc:AlternateContent>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44</a:t>
            </a:fld>
            <a:endParaRPr lang="es-EC"/>
          </a:p>
        </p:txBody>
      </p:sp>
    </p:spTree>
    <p:extLst>
      <p:ext uri="{BB962C8B-B14F-4D97-AF65-F5344CB8AC3E}">
        <p14:creationId xmlns:p14="http://schemas.microsoft.com/office/powerpoint/2010/main" val="13448925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LUGAR DE LAS RAÍCES DE H</a:t>
            </a:r>
            <a:endParaRPr lang="es-ES" dirty="0"/>
          </a:p>
        </p:txBody>
      </p:sp>
      <p:sp>
        <p:nvSpPr>
          <p:cNvPr id="3" name="Marcador de texto 2"/>
          <p:cNvSpPr>
            <a:spLocks noGrp="1"/>
          </p:cNvSpPr>
          <p:nvPr>
            <p:ph type="body" idx="1"/>
          </p:nvPr>
        </p:nvSpPr>
        <p:spPr/>
        <p:txBody>
          <a:bodyPr/>
          <a:lstStyle/>
          <a:p>
            <a:endParaRPr lang="es-ES"/>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45</a:t>
            </a:fld>
            <a:endParaRPr lang="es-EC"/>
          </a:p>
        </p:txBody>
      </p:sp>
      <p:pic>
        <p:nvPicPr>
          <p:cNvPr id="5" name="Imagen 4"/>
          <p:cNvPicPr>
            <a:picLocks noChangeAspect="1"/>
          </p:cNvPicPr>
          <p:nvPr/>
        </p:nvPicPr>
        <p:blipFill>
          <a:blip r:embed="rId2"/>
          <a:stretch>
            <a:fillRect/>
          </a:stretch>
        </p:blipFill>
        <p:spPr>
          <a:xfrm>
            <a:off x="2182979" y="1327350"/>
            <a:ext cx="4476238" cy="3656353"/>
          </a:xfrm>
          <a:prstGeom prst="rect">
            <a:avLst/>
          </a:prstGeom>
        </p:spPr>
      </p:pic>
    </p:spTree>
    <p:extLst>
      <p:ext uri="{BB962C8B-B14F-4D97-AF65-F5344CB8AC3E}">
        <p14:creationId xmlns:p14="http://schemas.microsoft.com/office/powerpoint/2010/main" val="11330090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MATRIZ P</a:t>
            </a:r>
            <a:endParaRPr lang="es-ES" dirty="0"/>
          </a:p>
        </p:txBody>
      </p:sp>
      <p:sp>
        <p:nvSpPr>
          <p:cNvPr id="3" name="Marcador de texto 2"/>
          <p:cNvSpPr>
            <a:spLocks noGrp="1"/>
          </p:cNvSpPr>
          <p:nvPr>
            <p:ph type="body" idx="1"/>
          </p:nvPr>
        </p:nvSpPr>
        <p:spPr/>
        <p:txBody>
          <a:bodyPr/>
          <a:lstStyle/>
          <a:p>
            <a:endParaRPr lang="es-ES"/>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46</a:t>
            </a:fld>
            <a:endParaRPr lang="es-EC"/>
          </a:p>
        </p:txBody>
      </p:sp>
      <p:pic>
        <p:nvPicPr>
          <p:cNvPr id="5" name="Imagen 4"/>
          <p:cNvPicPr>
            <a:picLocks noChangeAspect="1"/>
          </p:cNvPicPr>
          <p:nvPr/>
        </p:nvPicPr>
        <p:blipFill>
          <a:blip r:embed="rId2"/>
          <a:stretch>
            <a:fillRect/>
          </a:stretch>
        </p:blipFill>
        <p:spPr>
          <a:xfrm>
            <a:off x="1687374" y="1687167"/>
            <a:ext cx="3901107" cy="2301738"/>
          </a:xfrm>
          <a:prstGeom prst="rect">
            <a:avLst/>
          </a:prstGeom>
        </p:spPr>
      </p:pic>
    </p:spTree>
    <p:extLst>
      <p:ext uri="{BB962C8B-B14F-4D97-AF65-F5344CB8AC3E}">
        <p14:creationId xmlns:p14="http://schemas.microsoft.com/office/powerpoint/2010/main" val="22161243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CONTROLADOR EN ESPACIO DE </a:t>
            </a:r>
            <a:r>
              <a:rPr lang="es-EC" dirty="0" smtClean="0"/>
              <a:t>ESTADOS CON ACCIÓN INTEGRAL</a:t>
            </a:r>
            <a:endParaRPr lang="es-ES" dirty="0"/>
          </a:p>
        </p:txBody>
      </p:sp>
      <p:sp>
        <p:nvSpPr>
          <p:cNvPr id="3" name="Marcador de texto 2"/>
          <p:cNvSpPr>
            <a:spLocks noGrp="1"/>
          </p:cNvSpPr>
          <p:nvPr>
            <p:ph type="body" idx="1"/>
          </p:nvPr>
        </p:nvSpPr>
        <p:spPr>
          <a:xfrm>
            <a:off x="814274" y="1327350"/>
            <a:ext cx="7243047" cy="3145500"/>
          </a:xfrm>
        </p:spPr>
        <p:txBody>
          <a:bodyPr/>
          <a:lstStyle/>
          <a:p>
            <a:r>
              <a:rPr lang="es-ES" sz="2000" dirty="0"/>
              <a:t>La acción integral se desarrolla en un tiempo límite y permite que la salida </a:t>
            </a:r>
            <a:r>
              <a:rPr lang="es-ES" sz="2000" dirty="0" smtClean="0"/>
              <a:t>y(k) </a:t>
            </a:r>
            <a:r>
              <a:rPr lang="es-ES" sz="2000" dirty="0"/>
              <a:t>tome el mismo valor que la referencia </a:t>
            </a:r>
            <a:r>
              <a:rPr lang="es-ES" sz="2000" dirty="0" smtClean="0"/>
              <a:t>r(k) </a:t>
            </a:r>
            <a:r>
              <a:rPr lang="es-ES" sz="2000" dirty="0"/>
              <a:t>. Este proceso se realiza analizando los valores del vector </a:t>
            </a:r>
            <a:r>
              <a:rPr lang="es-ES" sz="2000" dirty="0" smtClean="0"/>
              <a:t>e(k) </a:t>
            </a:r>
            <a:r>
              <a:rPr lang="es-ES" sz="2000" dirty="0"/>
              <a:t>que representa el error del sistema y es la diferencia entre la salida y la referencia. A través del análisis del vector </a:t>
            </a:r>
            <a:r>
              <a:rPr lang="es-ES" sz="2000" dirty="0" smtClean="0"/>
              <a:t>e(k) </a:t>
            </a:r>
            <a:r>
              <a:rPr lang="es-ES" sz="2000" dirty="0"/>
              <a:t>, se produce la acción de control </a:t>
            </a:r>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47</a:t>
            </a:fld>
            <a:endParaRPr lang="es-EC"/>
          </a:p>
        </p:txBody>
      </p:sp>
    </p:spTree>
    <p:extLst>
      <p:ext uri="{BB962C8B-B14F-4D97-AF65-F5344CB8AC3E}">
        <p14:creationId xmlns:p14="http://schemas.microsoft.com/office/powerpoint/2010/main" val="13652675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ACCIÓN INTEGRAL</a:t>
            </a:r>
            <a:endParaRPr lang="es-ES" dirty="0"/>
          </a:p>
        </p:txBody>
      </p:sp>
      <p:pic>
        <p:nvPicPr>
          <p:cNvPr id="5" name="Imagen 4"/>
          <p:cNvPicPr>
            <a:picLocks noChangeAspect="1"/>
          </p:cNvPicPr>
          <p:nvPr/>
        </p:nvPicPr>
        <p:blipFill>
          <a:blip r:embed="rId2"/>
          <a:stretch>
            <a:fillRect/>
          </a:stretch>
        </p:blipFill>
        <p:spPr>
          <a:xfrm>
            <a:off x="3001618" y="3779121"/>
            <a:ext cx="2038350" cy="1409700"/>
          </a:xfrm>
          <a:prstGeom prst="rect">
            <a:avLst/>
          </a:prstGeom>
        </p:spPr>
      </p:pic>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48</a:t>
            </a:fld>
            <a:endParaRPr lang="es-EC"/>
          </a:p>
        </p:txBody>
      </p:sp>
      <p:pic>
        <p:nvPicPr>
          <p:cNvPr id="6" name="Imagen 5"/>
          <p:cNvPicPr>
            <a:picLocks noChangeAspect="1"/>
          </p:cNvPicPr>
          <p:nvPr/>
        </p:nvPicPr>
        <p:blipFill>
          <a:blip r:embed="rId3"/>
          <a:stretch>
            <a:fillRect/>
          </a:stretch>
        </p:blipFill>
        <p:spPr>
          <a:xfrm>
            <a:off x="1244049" y="1417983"/>
            <a:ext cx="5627204" cy="2595070"/>
          </a:xfrm>
          <a:prstGeom prst="rect">
            <a:avLst/>
          </a:prstGeom>
        </p:spPr>
      </p:pic>
    </p:spTree>
    <p:extLst>
      <p:ext uri="{BB962C8B-B14F-4D97-AF65-F5344CB8AC3E}">
        <p14:creationId xmlns:p14="http://schemas.microsoft.com/office/powerpoint/2010/main" val="35933892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274" y="392575"/>
            <a:ext cx="5712421" cy="766200"/>
          </a:xfrm>
        </p:spPr>
        <p:txBody>
          <a:bodyPr/>
          <a:lstStyle/>
          <a:p>
            <a:r>
              <a:rPr lang="es-ES" dirty="0" smtClean="0"/>
              <a:t>DISEÑO DEL CONTROLADOR CON ACCIÓN INTEGRAL</a:t>
            </a:r>
            <a:endParaRPr lang="es-ES" dirty="0"/>
          </a:p>
        </p:txBody>
      </p:sp>
      <p:sp>
        <p:nvSpPr>
          <p:cNvPr id="3" name="Marcador de texto 2"/>
          <p:cNvSpPr>
            <a:spLocks noGrp="1"/>
          </p:cNvSpPr>
          <p:nvPr>
            <p:ph type="body" idx="1"/>
          </p:nvPr>
        </p:nvSpPr>
        <p:spPr>
          <a:xfrm>
            <a:off x="814275" y="1327350"/>
            <a:ext cx="7932160" cy="667102"/>
          </a:xfrm>
        </p:spPr>
        <p:txBody>
          <a:bodyPr/>
          <a:lstStyle/>
          <a:p>
            <a:pPr marL="76200" indent="0">
              <a:buNone/>
            </a:pPr>
            <a:r>
              <a:rPr lang="es-ES" sz="2000" dirty="0" smtClean="0"/>
              <a:t>Se </a:t>
            </a:r>
            <a:r>
              <a:rPr lang="es-ES" sz="2000" dirty="0"/>
              <a:t>realiza el siguiente procedimiento: </a:t>
            </a:r>
            <a:endParaRPr lang="es-ES" sz="2000" dirty="0" smtClean="0"/>
          </a:p>
          <a:p>
            <a:pPr marL="533400" indent="-457200">
              <a:buFont typeface="+mj-lt"/>
              <a:buAutoNum type="arabicPeriod"/>
            </a:pPr>
            <a:r>
              <a:rPr lang="es-ES" sz="2000" dirty="0" smtClean="0"/>
              <a:t>Discretizar </a:t>
            </a:r>
            <a:r>
              <a:rPr lang="es-ES" sz="2000" dirty="0"/>
              <a:t>las matrices A, B, C, E</a:t>
            </a:r>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49</a:t>
            </a:fld>
            <a:endParaRPr lang="es-EC"/>
          </a:p>
        </p:txBody>
      </p:sp>
      <p:pic>
        <p:nvPicPr>
          <p:cNvPr id="6" name="Imagen 5"/>
          <p:cNvPicPr>
            <a:picLocks noChangeAspect="1"/>
          </p:cNvPicPr>
          <p:nvPr/>
        </p:nvPicPr>
        <p:blipFill>
          <a:blip r:embed="rId2"/>
          <a:stretch>
            <a:fillRect/>
          </a:stretch>
        </p:blipFill>
        <p:spPr>
          <a:xfrm>
            <a:off x="2056570" y="2086371"/>
            <a:ext cx="4890267" cy="2458209"/>
          </a:xfrm>
          <a:prstGeom prst="rect">
            <a:avLst/>
          </a:prstGeom>
        </p:spPr>
      </p:pic>
      <p:sp>
        <p:nvSpPr>
          <p:cNvPr id="7" name="Redondear rectángulo de esquina diagonal 6"/>
          <p:cNvSpPr/>
          <p:nvPr/>
        </p:nvSpPr>
        <p:spPr>
          <a:xfrm>
            <a:off x="4121426" y="4167809"/>
            <a:ext cx="695739" cy="376771"/>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20323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JUSTIFICACIÓN E IMPORTANCIA</a:t>
            </a:r>
            <a:endParaRPr dirty="0"/>
          </a:p>
        </p:txBody>
      </p:sp>
      <p:sp>
        <p:nvSpPr>
          <p:cNvPr id="237" name="Shape 237"/>
          <p:cNvSpPr txBox="1">
            <a:spLocks noGrp="1"/>
          </p:cNvSpPr>
          <p:nvPr>
            <p:ph type="body" idx="1"/>
          </p:nvPr>
        </p:nvSpPr>
        <p:spPr>
          <a:xfrm>
            <a:off x="282216" y="1561976"/>
            <a:ext cx="6421669" cy="3145500"/>
          </a:xfrm>
          <a:prstGeom prst="rect">
            <a:avLst/>
          </a:prstGeom>
        </p:spPr>
        <p:txBody>
          <a:bodyPr spcFirstLastPara="1" wrap="square" lIns="91425" tIns="91425" rIns="91425" bIns="91425" anchor="ctr" anchorCtr="0">
            <a:noAutofit/>
          </a:bodyPr>
          <a:lstStyle/>
          <a:p>
            <a:pPr lvl="0" rtl="0">
              <a:spcBef>
                <a:spcPts val="0"/>
              </a:spcBef>
              <a:spcAft>
                <a:spcPts val="0"/>
              </a:spcAft>
              <a:buSzPts val="2400"/>
              <a:buFont typeface="Wingdings" panose="05000000000000000000" pitchFamily="2" charset="2"/>
              <a:buChar char="§"/>
            </a:pPr>
            <a:endParaRPr lang="en-US" sz="2300" dirty="0"/>
          </a:p>
          <a:p>
            <a:pPr lvl="0" rtl="0">
              <a:spcBef>
                <a:spcPts val="0"/>
              </a:spcBef>
              <a:spcAft>
                <a:spcPts val="0"/>
              </a:spcAft>
              <a:buSzPts val="2400"/>
              <a:buFont typeface="Wingdings" panose="05000000000000000000" pitchFamily="2" charset="2"/>
              <a:buChar char="§"/>
            </a:pPr>
            <a:r>
              <a:rPr lang="es-EC" sz="2000" dirty="0" smtClean="0"/>
              <a:t>Hay gran interés en el desarrollo de estrategias de control</a:t>
            </a:r>
          </a:p>
          <a:p>
            <a:pPr lvl="0" rtl="0">
              <a:spcBef>
                <a:spcPts val="0"/>
              </a:spcBef>
              <a:spcAft>
                <a:spcPts val="0"/>
              </a:spcAft>
              <a:buSzPts val="2400"/>
              <a:buFont typeface="Wingdings" panose="05000000000000000000" pitchFamily="2" charset="2"/>
              <a:buChar char="§"/>
            </a:pPr>
            <a:r>
              <a:rPr lang="en-US" sz="2000" dirty="0" err="1" smtClean="0"/>
              <a:t>En</a:t>
            </a:r>
            <a:r>
              <a:rPr lang="en-US" sz="2000" dirty="0" smtClean="0"/>
              <a:t> la </a:t>
            </a:r>
            <a:r>
              <a:rPr lang="es-EC" sz="2000" dirty="0" smtClean="0"/>
              <a:t>exploración</a:t>
            </a:r>
            <a:r>
              <a:rPr lang="en-US" sz="2000" dirty="0" smtClean="0"/>
              <a:t> del </a:t>
            </a:r>
            <a:r>
              <a:rPr lang="en-US" sz="2000" dirty="0" err="1" smtClean="0"/>
              <a:t>estado</a:t>
            </a:r>
            <a:r>
              <a:rPr lang="en-US" sz="2000" dirty="0" smtClean="0"/>
              <a:t> del arte</a:t>
            </a:r>
          </a:p>
          <a:p>
            <a:pPr>
              <a:buFont typeface="Wingdings" panose="05000000000000000000" pitchFamily="2" charset="2"/>
              <a:buChar char="§"/>
            </a:pPr>
            <a:r>
              <a:rPr lang="es-ES" sz="2000" dirty="0" smtClean="0"/>
              <a:t>¿</a:t>
            </a:r>
            <a:r>
              <a:rPr lang="es-ES" sz="2000" dirty="0"/>
              <a:t>Qué estrategia de control es recomendable para un determinado Convertidor estático de potencia</a:t>
            </a:r>
            <a:r>
              <a:rPr lang="es-ES" sz="2000" dirty="0" smtClean="0"/>
              <a:t>?</a:t>
            </a:r>
          </a:p>
          <a:p>
            <a:pPr>
              <a:buFont typeface="Wingdings" panose="05000000000000000000" pitchFamily="2" charset="2"/>
              <a:buChar char="§"/>
            </a:pPr>
            <a:r>
              <a:rPr lang="es-ES" sz="2000" dirty="0"/>
              <a:t>Para que la comparación sea válida, las Estrategias deben ser bajo las mismas </a:t>
            </a:r>
            <a:r>
              <a:rPr lang="es-ES" sz="2000" dirty="0" smtClean="0"/>
              <a:t>especificaciones</a:t>
            </a:r>
            <a:endParaRPr lang="es-ES" sz="2000" dirty="0"/>
          </a:p>
          <a:p>
            <a:pPr>
              <a:buFont typeface="Wingdings" panose="05000000000000000000" pitchFamily="2" charset="2"/>
              <a:buChar char="§"/>
            </a:pPr>
            <a:endParaRPr lang="es-EC" dirty="0" smtClean="0"/>
          </a:p>
          <a:p>
            <a:pPr lvl="0" rtl="0">
              <a:spcBef>
                <a:spcPts val="0"/>
              </a:spcBef>
              <a:spcAft>
                <a:spcPts val="0"/>
              </a:spcAft>
              <a:buSzPts val="2400"/>
              <a:buFont typeface="Wingdings" panose="05000000000000000000" pitchFamily="2" charset="2"/>
              <a:buChar char="§"/>
            </a:pPr>
            <a:endParaRPr lang="es-EC" dirty="0"/>
          </a:p>
        </p:txBody>
      </p:sp>
      <p:sp>
        <p:nvSpPr>
          <p:cNvPr id="238" name="Shape 23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grpSp>
        <p:nvGrpSpPr>
          <p:cNvPr id="239" name="Shape 239"/>
          <p:cNvGrpSpPr/>
          <p:nvPr/>
        </p:nvGrpSpPr>
        <p:grpSpPr>
          <a:xfrm>
            <a:off x="282216" y="590918"/>
            <a:ext cx="369505" cy="369505"/>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 name="Shape 236"/>
          <p:cNvSpPr txBox="1">
            <a:spLocks/>
          </p:cNvSpPr>
          <p:nvPr/>
        </p:nvSpPr>
        <p:spPr>
          <a:xfrm>
            <a:off x="440377" y="-10626"/>
            <a:ext cx="5492400" cy="4197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es-EC" sz="1400" dirty="0" smtClean="0"/>
              <a:t>ESTADO DEL ARTE</a:t>
            </a:r>
            <a:endParaRPr lang="es-EC" sz="1400" dirty="0"/>
          </a:p>
        </p:txBody>
      </p:sp>
    </p:spTree>
    <p:extLst>
      <p:ext uri="{BB962C8B-B14F-4D97-AF65-F5344CB8AC3E}">
        <p14:creationId xmlns:p14="http://schemas.microsoft.com/office/powerpoint/2010/main" val="2708770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MATRICES AMPLIADAS DISCRETAS</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50</a:t>
            </a:fld>
            <a:endParaRPr lang="es-EC"/>
          </a:p>
        </p:txBody>
      </p:sp>
      <p:pic>
        <p:nvPicPr>
          <p:cNvPr id="5" name="Imagen 4"/>
          <p:cNvPicPr>
            <a:picLocks noChangeAspect="1"/>
          </p:cNvPicPr>
          <p:nvPr/>
        </p:nvPicPr>
        <p:blipFill>
          <a:blip r:embed="rId2"/>
          <a:stretch>
            <a:fillRect/>
          </a:stretch>
        </p:blipFill>
        <p:spPr>
          <a:xfrm>
            <a:off x="1283160" y="1327350"/>
            <a:ext cx="5839881" cy="3145500"/>
          </a:xfrm>
          <a:prstGeom prst="rect">
            <a:avLst/>
          </a:prstGeom>
        </p:spPr>
      </p:pic>
      <p:sp>
        <p:nvSpPr>
          <p:cNvPr id="6" name="Rectángulo redondeado 5"/>
          <p:cNvSpPr/>
          <p:nvPr/>
        </p:nvSpPr>
        <p:spPr>
          <a:xfrm>
            <a:off x="5121965" y="1702904"/>
            <a:ext cx="238539" cy="172278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7" name="Rectángulo redondeado 6"/>
          <p:cNvSpPr/>
          <p:nvPr/>
        </p:nvSpPr>
        <p:spPr>
          <a:xfrm>
            <a:off x="6493565" y="3425688"/>
            <a:ext cx="265044" cy="278296"/>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8" name="Rectángulo redondeado 7"/>
          <p:cNvSpPr/>
          <p:nvPr/>
        </p:nvSpPr>
        <p:spPr>
          <a:xfrm>
            <a:off x="3491948" y="4121427"/>
            <a:ext cx="139148" cy="278296"/>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8740025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POLO DE ACCIÓN INTEGRAL</a:t>
            </a:r>
            <a:endParaRPr lang="es-ES" dirty="0"/>
          </a:p>
        </p:txBody>
      </p:sp>
      <p:sp>
        <p:nvSpPr>
          <p:cNvPr id="3" name="Marcador de texto 2"/>
          <p:cNvSpPr>
            <a:spLocks noGrp="1"/>
          </p:cNvSpPr>
          <p:nvPr>
            <p:ph type="body" idx="1"/>
          </p:nvPr>
        </p:nvSpPr>
        <p:spPr>
          <a:xfrm>
            <a:off x="218661" y="1327350"/>
            <a:ext cx="8448261" cy="3145500"/>
          </a:xfrm>
        </p:spPr>
        <p:txBody>
          <a:bodyPr/>
          <a:lstStyle/>
          <a:p>
            <a:pPr marL="76200" indent="0" algn="just">
              <a:buNone/>
            </a:pPr>
            <a:r>
              <a:rPr lang="es-ES" sz="1400" dirty="0"/>
              <a:t>Toda acción integral esta acompañada de una constante integral, la misma que acelera el proceso de integración del error, en este tipo de Controlador la constante integral </a:t>
            </a:r>
            <a:r>
              <a:rPr lang="es-ES" sz="1400" b="1" dirty="0" err="1"/>
              <a:t>Kis</a:t>
            </a:r>
            <a:r>
              <a:rPr lang="es-ES" sz="1400" dirty="0"/>
              <a:t> se obtiene al aumentar la matriz P. </a:t>
            </a:r>
            <a:r>
              <a:rPr lang="es-ES" sz="1400" dirty="0" smtClean="0"/>
              <a:t>Para calcular </a:t>
            </a:r>
            <a:r>
              <a:rPr lang="es-ES" sz="1400" dirty="0"/>
              <a:t>la matriz de ganancias </a:t>
            </a:r>
            <a:r>
              <a:rPr lang="es-ES" sz="1400" dirty="0" err="1" smtClean="0"/>
              <a:t>Kss</a:t>
            </a:r>
            <a:r>
              <a:rPr lang="es-ES" sz="1400" dirty="0" smtClean="0"/>
              <a:t> </a:t>
            </a:r>
            <a:r>
              <a:rPr lang="es-ES" sz="1400" dirty="0"/>
              <a:t>con la fórmula de </a:t>
            </a:r>
            <a:r>
              <a:rPr lang="es-ES" sz="1400" dirty="0" err="1" smtClean="0"/>
              <a:t>Ackerman</a:t>
            </a:r>
            <a:r>
              <a:rPr lang="es-ES" sz="1400" dirty="0" smtClean="0"/>
              <a:t>, </a:t>
            </a:r>
            <a:r>
              <a:rPr lang="es-ES" sz="1400" dirty="0"/>
              <a:t>la matriz P debe ser de la misma dimensión del sistema ampliado </a:t>
            </a:r>
            <a:r>
              <a:rPr lang="es-ES" sz="1400" dirty="0" smtClean="0"/>
              <a:t>(5</a:t>
            </a:r>
            <a:r>
              <a:rPr lang="es-ES" sz="1200" dirty="0" smtClean="0"/>
              <a:t>to</a:t>
            </a:r>
            <a:r>
              <a:rPr lang="es-ES" sz="1400" dirty="0" smtClean="0"/>
              <a:t> orden) </a:t>
            </a:r>
            <a:r>
              <a:rPr lang="es-ES" sz="1400" dirty="0"/>
              <a:t>lo que implica llevarlo a dimensión 5, para esto se agrega un polo el cual permite ampliar la matriz P. </a:t>
            </a:r>
            <a:r>
              <a:rPr lang="es-ES" sz="1400" dirty="0" smtClean="0"/>
              <a:t>Hay </a:t>
            </a:r>
            <a:r>
              <a:rPr lang="es-ES" sz="1400" dirty="0"/>
              <a:t>que tomar en cuenta que el polo de acción integral </a:t>
            </a:r>
            <a:r>
              <a:rPr lang="es-ES" sz="1400" i="1" dirty="0"/>
              <a:t>no modifique el comportamiento del Controlador </a:t>
            </a:r>
            <a:r>
              <a:rPr lang="es-ES" sz="1400" dirty="0"/>
              <a:t>en espacio de estado ya diseñado en los pasos anteriores, por ello el nuevo polo será </a:t>
            </a:r>
            <a:r>
              <a:rPr lang="es-ES" sz="1400" b="1" dirty="0"/>
              <a:t>un polo no dominante y de primer orden</a:t>
            </a:r>
            <a:r>
              <a:rPr lang="es-ES" sz="1400" dirty="0"/>
              <a:t> lo que implica que se encuentre de </a:t>
            </a:r>
            <a:r>
              <a:rPr lang="es-ES" sz="1400" i="1" dirty="0"/>
              <a:t>dos a diez veces alejado </a:t>
            </a:r>
            <a:r>
              <a:rPr lang="es-ES" sz="1400" dirty="0"/>
              <a:t>del los polos dominantes de acuerdo con el diseño del Controlador, pero tomando en cuenta que una </a:t>
            </a:r>
            <a:r>
              <a:rPr lang="es-ES" sz="1400" i="1" dirty="0"/>
              <a:t>constante integral baja hace un sistema lento y una constante muy alta un sistema inestable. </a:t>
            </a:r>
            <a:endParaRPr lang="es-ES" sz="1400" i="1" dirty="0" smtClean="0"/>
          </a:p>
          <a:p>
            <a:pPr marL="76200" indent="0" algn="just">
              <a:buNone/>
            </a:pPr>
            <a:endParaRPr lang="es-ES" sz="1400" i="1" dirty="0"/>
          </a:p>
          <a:p>
            <a:pPr marL="76200" indent="0" algn="just">
              <a:buNone/>
            </a:pPr>
            <a:r>
              <a:rPr lang="es-ES" sz="1400" dirty="0"/>
              <a:t>El polo seleccionado para el calculo de la constante integral </a:t>
            </a:r>
            <a:r>
              <a:rPr lang="es-ES" sz="1400" dirty="0" err="1" smtClean="0"/>
              <a:t>Kis</a:t>
            </a:r>
            <a:r>
              <a:rPr lang="es-ES" sz="1400" dirty="0" smtClean="0"/>
              <a:t> </a:t>
            </a:r>
            <a:r>
              <a:rPr lang="es-ES" sz="1400" dirty="0"/>
              <a:t>es: </a:t>
            </a:r>
            <a:r>
              <a:rPr lang="es-ES" sz="1400" b="1" dirty="0"/>
              <a:t>-</a:t>
            </a:r>
            <a:r>
              <a:rPr lang="es-ES" sz="1400" b="1" dirty="0" smtClean="0"/>
              <a:t>1078+0.0i</a:t>
            </a:r>
            <a:endParaRPr lang="es-ES" sz="1400" b="1" dirty="0"/>
          </a:p>
          <a:p>
            <a:pPr algn="just"/>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51</a:t>
            </a:fld>
            <a:endParaRPr lang="es-EC"/>
          </a:p>
        </p:txBody>
      </p:sp>
    </p:spTree>
    <p:extLst>
      <p:ext uri="{BB962C8B-B14F-4D97-AF65-F5344CB8AC3E}">
        <p14:creationId xmlns:p14="http://schemas.microsoft.com/office/powerpoint/2010/main" val="39699803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MATRIZ DE GANANCIAS</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52</a:t>
            </a:fld>
            <a:endParaRPr lang="es-EC"/>
          </a:p>
        </p:txBody>
      </p:sp>
      <p:pic>
        <p:nvPicPr>
          <p:cNvPr id="5" name="Imagen 4"/>
          <p:cNvPicPr>
            <a:picLocks noChangeAspect="1"/>
          </p:cNvPicPr>
          <p:nvPr/>
        </p:nvPicPr>
        <p:blipFill>
          <a:blip r:embed="rId2"/>
          <a:stretch>
            <a:fillRect/>
          </a:stretch>
        </p:blipFill>
        <p:spPr>
          <a:xfrm>
            <a:off x="632377" y="1832301"/>
            <a:ext cx="2711764" cy="1957821"/>
          </a:xfrm>
          <a:prstGeom prst="rect">
            <a:avLst/>
          </a:prstGeom>
        </p:spPr>
      </p:pic>
      <p:pic>
        <p:nvPicPr>
          <p:cNvPr id="6" name="Imagen 5"/>
          <p:cNvPicPr>
            <a:picLocks noChangeAspect="1"/>
          </p:cNvPicPr>
          <p:nvPr/>
        </p:nvPicPr>
        <p:blipFill>
          <a:blip r:embed="rId3"/>
          <a:stretch>
            <a:fillRect/>
          </a:stretch>
        </p:blipFill>
        <p:spPr>
          <a:xfrm>
            <a:off x="3725931" y="1912498"/>
            <a:ext cx="4457285" cy="1740173"/>
          </a:xfrm>
          <a:prstGeom prst="rect">
            <a:avLst/>
          </a:prstGeom>
        </p:spPr>
      </p:pic>
      <p:sp>
        <p:nvSpPr>
          <p:cNvPr id="7" name="Rectángulo redondeado 6"/>
          <p:cNvSpPr/>
          <p:nvPr/>
        </p:nvSpPr>
        <p:spPr>
          <a:xfrm>
            <a:off x="5400261" y="3260035"/>
            <a:ext cx="1643269" cy="4638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6168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RESPUESTA DEL SISTEMA</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53</a:t>
            </a:fld>
            <a:endParaRPr lang="es-EC"/>
          </a:p>
        </p:txBody>
      </p:sp>
      <p:pic>
        <p:nvPicPr>
          <p:cNvPr id="7" name="Imagen 6"/>
          <p:cNvPicPr>
            <a:picLocks noChangeAspect="1"/>
          </p:cNvPicPr>
          <p:nvPr/>
        </p:nvPicPr>
        <p:blipFill rotWithShape="1">
          <a:blip r:embed="rId2"/>
          <a:srcRect b="12089"/>
          <a:stretch/>
        </p:blipFill>
        <p:spPr>
          <a:xfrm>
            <a:off x="4167187" y="1550848"/>
            <a:ext cx="3511037" cy="2650092"/>
          </a:xfrm>
          <a:prstGeom prst="rect">
            <a:avLst/>
          </a:prstGeom>
        </p:spPr>
      </p:pic>
      <p:sp>
        <p:nvSpPr>
          <p:cNvPr id="8" name="Marcador de texto 2"/>
          <p:cNvSpPr>
            <a:spLocks noGrp="1"/>
          </p:cNvSpPr>
          <p:nvPr>
            <p:ph type="body" idx="1"/>
          </p:nvPr>
        </p:nvSpPr>
        <p:spPr>
          <a:xfrm>
            <a:off x="575735" y="1502047"/>
            <a:ext cx="3352912" cy="2747693"/>
          </a:xfrm>
        </p:spPr>
        <p:txBody>
          <a:bodyPr/>
          <a:lstStyle/>
          <a:p>
            <a:pPr algn="just"/>
            <a:r>
              <a:rPr lang="es-ES" sz="1800" dirty="0"/>
              <a:t>En la simulación se observa un tiempo de establecimiento </a:t>
            </a:r>
            <a:r>
              <a:rPr lang="es-ES" sz="1800" dirty="0" err="1"/>
              <a:t>ts</a:t>
            </a:r>
            <a:r>
              <a:rPr lang="es-ES" sz="1800" dirty="0"/>
              <a:t>=1.3[s], no existen sobre picos y el valor en estado estable = -70[V</a:t>
            </a:r>
            <a:r>
              <a:rPr lang="es-ES" sz="1800" dirty="0" smtClean="0"/>
              <a:t>]</a:t>
            </a:r>
            <a:endParaRPr lang="es-ES" sz="1800" dirty="0"/>
          </a:p>
        </p:txBody>
      </p:sp>
    </p:spTree>
    <p:extLst>
      <p:ext uri="{BB962C8B-B14F-4D97-AF65-F5344CB8AC3E}">
        <p14:creationId xmlns:p14="http://schemas.microsoft.com/office/powerpoint/2010/main" val="16405077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463525" y="3366052"/>
            <a:ext cx="4353640" cy="777950"/>
          </a:xfrm>
          <a:prstGeom prst="rect">
            <a:avLst/>
          </a:prstGeom>
        </p:spPr>
        <p:txBody>
          <a:bodyPr spcFirstLastPara="1" wrap="square" lIns="91425" tIns="91425" rIns="91425" bIns="91425" anchor="b" anchorCtr="0">
            <a:noAutofit/>
          </a:bodyPr>
          <a:lstStyle/>
          <a:p>
            <a:pPr lvl="0"/>
            <a:r>
              <a:rPr lang="es-EC" sz="3200" b="0" dirty="0"/>
              <a:t>CONTROL DIFUSO PI</a:t>
            </a:r>
          </a:p>
        </p:txBody>
      </p:sp>
      <p:sp>
        <p:nvSpPr>
          <p:cNvPr id="223" name="Shape 2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54</a:t>
            </a:fld>
            <a:endParaRPr/>
          </a:p>
        </p:txBody>
      </p:sp>
    </p:spTree>
    <p:extLst>
      <p:ext uri="{BB962C8B-B14F-4D97-AF65-F5344CB8AC3E}">
        <p14:creationId xmlns:p14="http://schemas.microsoft.com/office/powerpoint/2010/main" val="30530701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LÓGICA DIFUSA</a:t>
            </a:r>
            <a:endParaRPr lang="es-ES" dirty="0"/>
          </a:p>
        </p:txBody>
      </p:sp>
      <p:sp>
        <p:nvSpPr>
          <p:cNvPr id="3" name="Marcador de texto 2"/>
          <p:cNvSpPr>
            <a:spLocks noGrp="1"/>
          </p:cNvSpPr>
          <p:nvPr>
            <p:ph type="body" idx="1"/>
          </p:nvPr>
        </p:nvSpPr>
        <p:spPr>
          <a:xfrm>
            <a:off x="469717" y="1353854"/>
            <a:ext cx="8144195" cy="3158512"/>
          </a:xfrm>
        </p:spPr>
        <p:txBody>
          <a:bodyPr/>
          <a:lstStyle/>
          <a:p>
            <a:pPr algn="just"/>
            <a:r>
              <a:rPr lang="es-ES" sz="2000" dirty="0" smtClean="0"/>
              <a:t>Pretende modelar </a:t>
            </a:r>
            <a:r>
              <a:rPr lang="es-ES" sz="2000" dirty="0"/>
              <a:t>la toma de </a:t>
            </a:r>
            <a:r>
              <a:rPr lang="es-ES" sz="2000" b="1" dirty="0"/>
              <a:t>decisiones de los </a:t>
            </a:r>
            <a:r>
              <a:rPr lang="es-ES" sz="2000" b="1" dirty="0" smtClean="0"/>
              <a:t>humanos</a:t>
            </a:r>
            <a:r>
              <a:rPr lang="es-ES" sz="2000" dirty="0" smtClean="0"/>
              <a:t>.</a:t>
            </a:r>
          </a:p>
          <a:p>
            <a:pPr algn="just"/>
            <a:r>
              <a:rPr lang="es-ES" sz="2000" dirty="0"/>
              <a:t>La lógica difusa se crea como </a:t>
            </a:r>
            <a:r>
              <a:rPr lang="es-ES" sz="2000" i="1" dirty="0"/>
              <a:t>alternativa de la lógica clásica </a:t>
            </a:r>
            <a:r>
              <a:rPr lang="es-ES" sz="2000" dirty="0"/>
              <a:t>para la toma de decisiones a través de entradas o conocimientos ambiguos no bien establecidos. </a:t>
            </a:r>
            <a:endParaRPr lang="es-ES" sz="2000" dirty="0" smtClean="0"/>
          </a:p>
          <a:p>
            <a:pPr algn="just"/>
            <a:r>
              <a:rPr lang="es-ES" sz="2000" dirty="0"/>
              <a:t>En contraposición de la lógica clásica </a:t>
            </a:r>
            <a:r>
              <a:rPr lang="es-ES" sz="2000" dirty="0" smtClean="0"/>
              <a:t>que </a:t>
            </a:r>
            <a:r>
              <a:rPr lang="es-ES" sz="2000" dirty="0"/>
              <a:t>permite </a:t>
            </a:r>
            <a:r>
              <a:rPr lang="es-ES" sz="2000" i="1" dirty="0"/>
              <a:t>agrupar</a:t>
            </a:r>
            <a:r>
              <a:rPr lang="es-ES" sz="2000" dirty="0"/>
              <a:t> a los elementos </a:t>
            </a:r>
            <a:r>
              <a:rPr lang="es-ES" sz="2000" dirty="0" smtClean="0"/>
              <a:t>únicamente </a:t>
            </a:r>
            <a:r>
              <a:rPr lang="es-ES" sz="2000" dirty="0"/>
              <a:t>en conjuntos cerrados, la lógica difusa pretende dar </a:t>
            </a:r>
            <a:r>
              <a:rPr lang="es-ES" sz="2000" b="1" dirty="0"/>
              <a:t>grados de </a:t>
            </a:r>
            <a:r>
              <a:rPr lang="es-ES" sz="2000" b="1" dirty="0" smtClean="0"/>
              <a:t>pertenencia</a:t>
            </a:r>
          </a:p>
          <a:p>
            <a:endParaRPr lang="es-ES" sz="2800" dirty="0">
              <a:solidFill>
                <a:srgbClr val="FF0000"/>
              </a:solidFill>
            </a:endParaRPr>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55</a:t>
            </a:fld>
            <a:endParaRPr lang="es-EC"/>
          </a:p>
        </p:txBody>
      </p:sp>
    </p:spTree>
    <p:extLst>
      <p:ext uri="{BB962C8B-B14F-4D97-AF65-F5344CB8AC3E}">
        <p14:creationId xmlns:p14="http://schemas.microsoft.com/office/powerpoint/2010/main" val="1304147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dirty="0" smtClean="0"/>
              <a:t>DESARROLLO DEL CONTROLADOR DIFUSO</a:t>
            </a:r>
            <a:endParaRPr lang="es-ES" dirty="0"/>
          </a:p>
        </p:txBody>
      </p:sp>
      <p:sp>
        <p:nvSpPr>
          <p:cNvPr id="6" name="Marcador de texto 5"/>
          <p:cNvSpPr>
            <a:spLocks noGrp="1"/>
          </p:cNvSpPr>
          <p:nvPr>
            <p:ph type="body" idx="1"/>
          </p:nvPr>
        </p:nvSpPr>
        <p:spPr>
          <a:xfrm>
            <a:off x="245165" y="1327350"/>
            <a:ext cx="8514522" cy="3145500"/>
          </a:xfrm>
        </p:spPr>
        <p:txBody>
          <a:bodyPr/>
          <a:lstStyle/>
          <a:p>
            <a:pPr marL="533400" indent="-457200">
              <a:buFont typeface="+mj-lt"/>
              <a:buAutoNum type="arabicPeriod"/>
            </a:pPr>
            <a:r>
              <a:rPr lang="es-EC" b="1" i="1" dirty="0"/>
              <a:t>Conjuntos </a:t>
            </a:r>
            <a:r>
              <a:rPr lang="es-EC" b="1" i="1" dirty="0" smtClean="0"/>
              <a:t>Difusos: </a:t>
            </a:r>
            <a:r>
              <a:rPr lang="es-EC" dirty="0" smtClean="0"/>
              <a:t>son los </a:t>
            </a:r>
            <a:r>
              <a:rPr lang="es-ES" dirty="0" smtClean="0"/>
              <a:t>elementos con una función de </a:t>
            </a:r>
            <a:r>
              <a:rPr lang="es-ES" dirty="0" err="1" smtClean="0"/>
              <a:t>pertencia</a:t>
            </a:r>
            <a:r>
              <a:rPr lang="es-ES" dirty="0" smtClean="0"/>
              <a:t>.</a:t>
            </a:r>
          </a:p>
          <a:p>
            <a:pPr marL="533400" indent="-457200">
              <a:buFont typeface="+mj-lt"/>
              <a:buAutoNum type="arabicPeriod"/>
            </a:pPr>
            <a:r>
              <a:rPr lang="es-EC" b="1" i="1" dirty="0"/>
              <a:t>Variables Lingüísticas</a:t>
            </a:r>
            <a:r>
              <a:rPr lang="es-EC" b="1" i="1" dirty="0" smtClean="0"/>
              <a:t>: </a:t>
            </a:r>
            <a:r>
              <a:rPr lang="es-EC" dirty="0" smtClean="0"/>
              <a:t>	</a:t>
            </a:r>
            <a:r>
              <a:rPr lang="es-EC" sz="2000" dirty="0" smtClean="0">
                <a:solidFill>
                  <a:schemeClr val="accent3">
                    <a:lumMod val="50000"/>
                  </a:schemeClr>
                </a:solidFill>
                <a:latin typeface="Times New Roman" panose="02020603050405020304" pitchFamily="18" charset="0"/>
                <a:cs typeface="Times New Roman" panose="02020603050405020304" pitchFamily="18" charset="0"/>
              </a:rPr>
              <a:t>Temperatura </a:t>
            </a:r>
            <a:r>
              <a:rPr lang="es-EC" sz="2000" dirty="0">
                <a:solidFill>
                  <a:schemeClr val="accent3">
                    <a:lumMod val="50000"/>
                  </a:schemeClr>
                </a:solidFill>
                <a:latin typeface="Times New Roman" panose="02020603050405020304" pitchFamily="18" charset="0"/>
                <a:cs typeface="Times New Roman" panose="02020603050405020304" pitchFamily="18" charset="0"/>
              </a:rPr>
              <a:t>= {</a:t>
            </a:r>
            <a:r>
              <a:rPr lang="es-EC" sz="2000" dirty="0" smtClean="0">
                <a:solidFill>
                  <a:schemeClr val="accent3">
                    <a:lumMod val="50000"/>
                  </a:schemeClr>
                </a:solidFill>
                <a:latin typeface="Times New Roman" panose="02020603050405020304" pitchFamily="18" charset="0"/>
                <a:cs typeface="Times New Roman" panose="02020603050405020304" pitchFamily="18" charset="0"/>
              </a:rPr>
              <a:t>Caluroso, Templado, Frío} </a:t>
            </a:r>
            <a:endParaRPr lang="es-EC" sz="1600" dirty="0" smtClean="0">
              <a:solidFill>
                <a:schemeClr val="accent3">
                  <a:lumMod val="50000"/>
                </a:schemeClr>
              </a:solidFill>
              <a:latin typeface="Times New Roman" panose="02020603050405020304" pitchFamily="18" charset="0"/>
              <a:cs typeface="Times New Roman" panose="02020603050405020304" pitchFamily="18" charset="0"/>
            </a:endParaRPr>
          </a:p>
          <a:p>
            <a:pPr marL="533400" indent="-457200">
              <a:buFont typeface="+mj-lt"/>
              <a:buAutoNum type="arabicPeriod"/>
            </a:pPr>
            <a:r>
              <a:rPr lang="es-ES" b="1" i="1" dirty="0" smtClean="0"/>
              <a:t>Función </a:t>
            </a:r>
            <a:r>
              <a:rPr lang="es-ES" b="1" i="1" dirty="0"/>
              <a:t>de pertenencia o </a:t>
            </a:r>
            <a:r>
              <a:rPr lang="es-ES" b="1" i="1" dirty="0" smtClean="0"/>
              <a:t>Membresía: </a:t>
            </a:r>
            <a:r>
              <a:rPr lang="es-ES" dirty="0"/>
              <a:t>Esta función es una curva de 0 a 1 que entrega el grado de pertenencia de un elemento en el universo de discurso</a:t>
            </a:r>
            <a:endParaRPr lang="es-ES" b="1" i="1" dirty="0">
              <a:latin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56</a:t>
            </a:fld>
            <a:endParaRPr lang="es-EC"/>
          </a:p>
        </p:txBody>
      </p:sp>
    </p:spTree>
    <p:extLst>
      <p:ext uri="{BB962C8B-B14F-4D97-AF65-F5344CB8AC3E}">
        <p14:creationId xmlns:p14="http://schemas.microsoft.com/office/powerpoint/2010/main" val="32512618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 DE UN CONJUNTO DIFUSO</a:t>
            </a:r>
            <a:endParaRPr lang="es-ES" dirty="0"/>
          </a:p>
        </p:txBody>
      </p:sp>
      <p:sp>
        <p:nvSpPr>
          <p:cNvPr id="3" name="Marcador de texto 2"/>
          <p:cNvSpPr>
            <a:spLocks noGrp="1"/>
          </p:cNvSpPr>
          <p:nvPr>
            <p:ph type="body" idx="1"/>
          </p:nvPr>
        </p:nvSpPr>
        <p:spPr/>
        <p:txBody>
          <a:bodyPr/>
          <a:lstStyle/>
          <a:p>
            <a:endParaRPr lang="es-ES"/>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57</a:t>
            </a:fld>
            <a:endParaRPr lang="es-EC"/>
          </a:p>
        </p:txBody>
      </p:sp>
      <p:pic>
        <p:nvPicPr>
          <p:cNvPr id="5" name="Imagen 4"/>
          <p:cNvPicPr>
            <a:picLocks noChangeAspect="1"/>
          </p:cNvPicPr>
          <p:nvPr/>
        </p:nvPicPr>
        <p:blipFill rotWithShape="1">
          <a:blip r:embed="rId2"/>
          <a:srcRect b="12862"/>
          <a:stretch/>
        </p:blipFill>
        <p:spPr>
          <a:xfrm>
            <a:off x="944838" y="1413730"/>
            <a:ext cx="6439050" cy="3059120"/>
          </a:xfrm>
          <a:prstGeom prst="rect">
            <a:avLst/>
          </a:prstGeom>
        </p:spPr>
      </p:pic>
    </p:spTree>
    <p:extLst>
      <p:ext uri="{BB962C8B-B14F-4D97-AF65-F5344CB8AC3E}">
        <p14:creationId xmlns:p14="http://schemas.microsoft.com/office/powerpoint/2010/main" val="31880671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CONTROL CON LÓGICA DIFUSA</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58</a:t>
            </a:fld>
            <a:endParaRPr lang="es-EC"/>
          </a:p>
        </p:txBody>
      </p:sp>
      <p:pic>
        <p:nvPicPr>
          <p:cNvPr id="5" name="Imagen 4"/>
          <p:cNvPicPr>
            <a:picLocks noChangeAspect="1"/>
          </p:cNvPicPr>
          <p:nvPr/>
        </p:nvPicPr>
        <p:blipFill rotWithShape="1">
          <a:blip r:embed="rId2"/>
          <a:srcRect b="13309"/>
          <a:stretch/>
        </p:blipFill>
        <p:spPr>
          <a:xfrm>
            <a:off x="1341575" y="1316360"/>
            <a:ext cx="5735085" cy="2975939"/>
          </a:xfrm>
          <a:prstGeom prst="rect">
            <a:avLst/>
          </a:prstGeom>
        </p:spPr>
      </p:pic>
    </p:spTree>
    <p:extLst>
      <p:ext uri="{BB962C8B-B14F-4D97-AF65-F5344CB8AC3E}">
        <p14:creationId xmlns:p14="http://schemas.microsoft.com/office/powerpoint/2010/main" val="12670763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CONTROL DIFUSO</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59</a:t>
            </a:fld>
            <a:endParaRPr lang="es-EC"/>
          </a:p>
        </p:txBody>
      </p:sp>
      <p:graphicFrame>
        <p:nvGraphicFramePr>
          <p:cNvPr id="6" name="Diagrama 5"/>
          <p:cNvGraphicFramePr/>
          <p:nvPr>
            <p:extLst>
              <p:ext uri="{D42A27DB-BD31-4B8C-83A1-F6EECF244321}">
                <p14:modId xmlns:p14="http://schemas.microsoft.com/office/powerpoint/2010/main" val="3528731045"/>
              </p:ext>
            </p:extLst>
          </p:nvPr>
        </p:nvGraphicFramePr>
        <p:xfrm>
          <a:off x="877910" y="1158776"/>
          <a:ext cx="7265551" cy="3360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212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a:t>
            </a:r>
            <a:endParaRPr lang="es-EC" dirty="0"/>
          </a:p>
        </p:txBody>
      </p:sp>
      <p:sp>
        <p:nvSpPr>
          <p:cNvPr id="3" name="Marcador de texto 2"/>
          <p:cNvSpPr>
            <a:spLocks noGrp="1"/>
          </p:cNvSpPr>
          <p:nvPr>
            <p:ph type="body" idx="1"/>
          </p:nvPr>
        </p:nvSpPr>
        <p:spPr>
          <a:xfrm>
            <a:off x="593057" y="1453830"/>
            <a:ext cx="8195708" cy="2756357"/>
          </a:xfrm>
        </p:spPr>
        <p:txBody>
          <a:bodyPr/>
          <a:lstStyle/>
          <a:p>
            <a:pPr marL="76200" indent="0" algn="just">
              <a:buNone/>
            </a:pPr>
            <a:r>
              <a:rPr lang="es-EC" sz="1800" b="1" dirty="0">
                <a:solidFill>
                  <a:srgbClr val="FF9800"/>
                </a:solidFill>
              </a:rPr>
              <a:t> </a:t>
            </a:r>
            <a:r>
              <a:rPr lang="es-EC" sz="1800" b="1" dirty="0" smtClean="0">
                <a:solidFill>
                  <a:srgbClr val="FF9800"/>
                </a:solidFill>
              </a:rPr>
              <a:t>         GENERAL</a:t>
            </a:r>
          </a:p>
          <a:p>
            <a:pPr marL="533400" lvl="1" indent="0" algn="just">
              <a:buNone/>
            </a:pPr>
            <a:r>
              <a:rPr lang="es-ES" sz="1800" dirty="0"/>
              <a:t>Analizar el desempeño de un Convertidor Cuk de 100 W utilizando distintas Estrategias de Control</a:t>
            </a:r>
            <a:r>
              <a:rPr lang="es-ES" sz="1800" dirty="0" smtClean="0"/>
              <a:t>.</a:t>
            </a:r>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a:t>
            </a:fld>
            <a:endParaRPr lang="es-EC"/>
          </a:p>
        </p:txBody>
      </p:sp>
      <p:grpSp>
        <p:nvGrpSpPr>
          <p:cNvPr id="5" name="Shape 823"/>
          <p:cNvGrpSpPr/>
          <p:nvPr/>
        </p:nvGrpSpPr>
        <p:grpSpPr>
          <a:xfrm>
            <a:off x="243433" y="619772"/>
            <a:ext cx="349624" cy="311806"/>
            <a:chOff x="3927500" y="301425"/>
            <a:chExt cx="461550" cy="411625"/>
          </a:xfrm>
        </p:grpSpPr>
        <p:sp>
          <p:nvSpPr>
            <p:cNvPr id="6" name="Shape 824"/>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25"/>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6"/>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7"/>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8"/>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9"/>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30"/>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31"/>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32"/>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3"/>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4"/>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5"/>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6"/>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837"/>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838"/>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839"/>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840"/>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841"/>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842"/>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843"/>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844"/>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845"/>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846"/>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847"/>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848"/>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849"/>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850"/>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8405762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CONTROL DIFUSO</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60</a:t>
            </a:fld>
            <a:endParaRPr lang="es-EC"/>
          </a:p>
        </p:txBody>
      </p:sp>
      <p:graphicFrame>
        <p:nvGraphicFramePr>
          <p:cNvPr id="6" name="Diagrama 5"/>
          <p:cNvGraphicFramePr/>
          <p:nvPr>
            <p:extLst>
              <p:ext uri="{D42A27DB-BD31-4B8C-83A1-F6EECF244321}">
                <p14:modId xmlns:p14="http://schemas.microsoft.com/office/powerpoint/2010/main" val="2851471720"/>
              </p:ext>
            </p:extLst>
          </p:nvPr>
        </p:nvGraphicFramePr>
        <p:xfrm>
          <a:off x="877910" y="1158776"/>
          <a:ext cx="7265551" cy="3360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37901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DEL CONTROLADOR</a:t>
            </a:r>
            <a:endParaRPr lang="es-ES" dirty="0"/>
          </a:p>
        </p:txBody>
      </p:sp>
      <p:sp>
        <p:nvSpPr>
          <p:cNvPr id="3" name="Marcador de texto 2"/>
          <p:cNvSpPr>
            <a:spLocks noGrp="1"/>
          </p:cNvSpPr>
          <p:nvPr>
            <p:ph type="body" idx="1"/>
          </p:nvPr>
        </p:nvSpPr>
        <p:spPr>
          <a:xfrm>
            <a:off x="396831" y="1486376"/>
            <a:ext cx="7673742" cy="448441"/>
          </a:xfrm>
        </p:spPr>
        <p:txBody>
          <a:bodyPr/>
          <a:lstStyle/>
          <a:p>
            <a:r>
              <a:rPr lang="es-EC" sz="2000" dirty="0" smtClean="0"/>
              <a:t>Se debe realizar un </a:t>
            </a:r>
            <a:r>
              <a:rPr lang="es-EC" sz="2000" dirty="0"/>
              <a:t>control difuso de seguimiento de variables (</a:t>
            </a:r>
            <a:r>
              <a:rPr lang="es-EC" sz="2000" dirty="0" err="1"/>
              <a:t>Kp</a:t>
            </a:r>
            <a:r>
              <a:rPr lang="es-EC" sz="2000" dirty="0"/>
              <a:t>, Ki</a:t>
            </a:r>
            <a:r>
              <a:rPr lang="es-EC" sz="2000" dirty="0" smtClean="0"/>
              <a:t>)</a:t>
            </a:r>
          </a:p>
          <a:p>
            <a:pPr marL="76200" indent="0">
              <a:buNone/>
            </a:pP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61</a:t>
            </a:fld>
            <a:endParaRPr lang="es-EC"/>
          </a:p>
        </p:txBody>
      </p:sp>
      <p:graphicFrame>
        <p:nvGraphicFramePr>
          <p:cNvPr id="5" name="Diagrama 4"/>
          <p:cNvGraphicFramePr/>
          <p:nvPr>
            <p:extLst>
              <p:ext uri="{D42A27DB-BD31-4B8C-83A1-F6EECF244321}">
                <p14:modId xmlns:p14="http://schemas.microsoft.com/office/powerpoint/2010/main" val="4142138322"/>
              </p:ext>
            </p:extLst>
          </p:nvPr>
        </p:nvGraphicFramePr>
        <p:xfrm>
          <a:off x="881270" y="1710596"/>
          <a:ext cx="7070034" cy="3059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77729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F</a:t>
            </a:r>
            <a:r>
              <a:rPr lang="es-EC" dirty="0" smtClean="0"/>
              <a:t>USIFICACIÓN</a:t>
            </a:r>
            <a:endParaRPr lang="es-ES" dirty="0"/>
          </a:p>
        </p:txBody>
      </p:sp>
      <p:sp>
        <p:nvSpPr>
          <p:cNvPr id="3" name="Marcador de texto 2"/>
          <p:cNvSpPr>
            <a:spLocks noGrp="1"/>
          </p:cNvSpPr>
          <p:nvPr>
            <p:ph type="body" idx="1"/>
          </p:nvPr>
        </p:nvSpPr>
        <p:spPr>
          <a:xfrm>
            <a:off x="814275" y="841514"/>
            <a:ext cx="6132600" cy="3631336"/>
          </a:xfrm>
        </p:spPr>
        <p:txBody>
          <a:bodyPr/>
          <a:lstStyle/>
          <a:p>
            <a:pPr marL="76200" indent="0" algn="ctr">
              <a:buNone/>
            </a:pPr>
            <a:r>
              <a:rPr lang="es-EC" b="1" dirty="0" smtClean="0"/>
              <a:t>Variables </a:t>
            </a:r>
            <a:r>
              <a:rPr lang="es-EC" b="1" dirty="0"/>
              <a:t>lingüísticas</a:t>
            </a:r>
          </a:p>
          <a:p>
            <a:pPr>
              <a:buFont typeface="Wingdings" panose="05000000000000000000" pitchFamily="2" charset="2"/>
              <a:buChar char="v"/>
            </a:pPr>
            <a:r>
              <a:rPr lang="es-EC" dirty="0" smtClean="0"/>
              <a:t>Negativo </a:t>
            </a:r>
            <a:r>
              <a:rPr lang="es-EC" dirty="0"/>
              <a:t>Grande: “ NG” </a:t>
            </a:r>
            <a:endParaRPr lang="es-EC" dirty="0" smtClean="0"/>
          </a:p>
          <a:p>
            <a:pPr>
              <a:buFont typeface="Wingdings" panose="05000000000000000000" pitchFamily="2" charset="2"/>
              <a:buChar char="v"/>
            </a:pPr>
            <a:r>
              <a:rPr lang="es-EC" dirty="0" smtClean="0"/>
              <a:t>Negativo </a:t>
            </a:r>
            <a:r>
              <a:rPr lang="es-EC" dirty="0"/>
              <a:t>Pequeño: “ NP” </a:t>
            </a:r>
            <a:endParaRPr lang="es-EC" dirty="0" smtClean="0"/>
          </a:p>
          <a:p>
            <a:pPr>
              <a:buFont typeface="Wingdings" panose="05000000000000000000" pitchFamily="2" charset="2"/>
              <a:buChar char="v"/>
            </a:pPr>
            <a:r>
              <a:rPr lang="es-EC" dirty="0" smtClean="0"/>
              <a:t>Cero</a:t>
            </a:r>
            <a:r>
              <a:rPr lang="es-EC" dirty="0"/>
              <a:t>: “ Z” </a:t>
            </a:r>
            <a:endParaRPr lang="es-EC" dirty="0" smtClean="0"/>
          </a:p>
          <a:p>
            <a:pPr>
              <a:buFont typeface="Wingdings" panose="05000000000000000000" pitchFamily="2" charset="2"/>
              <a:buChar char="v"/>
            </a:pPr>
            <a:r>
              <a:rPr lang="es-EC" dirty="0" smtClean="0"/>
              <a:t>Positivo </a:t>
            </a:r>
            <a:r>
              <a:rPr lang="es-EC" dirty="0"/>
              <a:t>Pequeño: “ PP” </a:t>
            </a:r>
            <a:endParaRPr lang="es-EC" dirty="0" smtClean="0"/>
          </a:p>
          <a:p>
            <a:pPr>
              <a:buFont typeface="Wingdings" panose="05000000000000000000" pitchFamily="2" charset="2"/>
              <a:buChar char="v"/>
            </a:pPr>
            <a:r>
              <a:rPr lang="es-EC" dirty="0" smtClean="0"/>
              <a:t>Positivo </a:t>
            </a:r>
            <a:r>
              <a:rPr lang="es-EC" dirty="0"/>
              <a:t>Grande: “ PG” </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62</a:t>
            </a:fld>
            <a:endParaRPr lang="es-EC"/>
          </a:p>
        </p:txBody>
      </p:sp>
    </p:spTree>
    <p:extLst>
      <p:ext uri="{BB962C8B-B14F-4D97-AF65-F5344CB8AC3E}">
        <p14:creationId xmlns:p14="http://schemas.microsoft.com/office/powerpoint/2010/main" val="27800725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FUNCIONES DE MEMBRESÍA</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63</a:t>
            </a:fld>
            <a:endParaRPr lang="es-EC"/>
          </a:p>
        </p:txBody>
      </p:sp>
      <p:pic>
        <p:nvPicPr>
          <p:cNvPr id="6" name="Imagen 5"/>
          <p:cNvPicPr>
            <a:picLocks noChangeAspect="1"/>
          </p:cNvPicPr>
          <p:nvPr/>
        </p:nvPicPr>
        <p:blipFill>
          <a:blip r:embed="rId2"/>
          <a:stretch>
            <a:fillRect/>
          </a:stretch>
        </p:blipFill>
        <p:spPr>
          <a:xfrm>
            <a:off x="932095" y="1467056"/>
            <a:ext cx="3190047" cy="1595024"/>
          </a:xfrm>
          <a:prstGeom prst="rect">
            <a:avLst/>
          </a:prstGeom>
        </p:spPr>
      </p:pic>
      <p:pic>
        <p:nvPicPr>
          <p:cNvPr id="7" name="Imagen 6"/>
          <p:cNvPicPr>
            <a:picLocks noChangeAspect="1"/>
          </p:cNvPicPr>
          <p:nvPr/>
        </p:nvPicPr>
        <p:blipFill rotWithShape="1">
          <a:blip r:embed="rId3"/>
          <a:srcRect t="4746"/>
          <a:stretch/>
        </p:blipFill>
        <p:spPr>
          <a:xfrm>
            <a:off x="1060527" y="3062080"/>
            <a:ext cx="2988011" cy="1473061"/>
          </a:xfrm>
          <a:prstGeom prst="rect">
            <a:avLst/>
          </a:prstGeom>
        </p:spPr>
      </p:pic>
      <p:pic>
        <p:nvPicPr>
          <p:cNvPr id="8" name="Imagen 7"/>
          <p:cNvPicPr>
            <a:picLocks noChangeAspect="1"/>
          </p:cNvPicPr>
          <p:nvPr/>
        </p:nvPicPr>
        <p:blipFill rotWithShape="1">
          <a:blip r:embed="rId4"/>
          <a:srcRect l="877" b="2328"/>
          <a:stretch/>
        </p:blipFill>
        <p:spPr>
          <a:xfrm>
            <a:off x="4663815" y="1371746"/>
            <a:ext cx="3285720" cy="1575201"/>
          </a:xfrm>
          <a:prstGeom prst="rect">
            <a:avLst/>
          </a:prstGeom>
        </p:spPr>
      </p:pic>
      <p:pic>
        <p:nvPicPr>
          <p:cNvPr id="9" name="Imagen 8"/>
          <p:cNvPicPr>
            <a:picLocks noChangeAspect="1"/>
          </p:cNvPicPr>
          <p:nvPr/>
        </p:nvPicPr>
        <p:blipFill>
          <a:blip r:embed="rId5"/>
          <a:stretch>
            <a:fillRect/>
          </a:stretch>
        </p:blipFill>
        <p:spPr>
          <a:xfrm>
            <a:off x="4777409" y="3055454"/>
            <a:ext cx="3419061" cy="1459287"/>
          </a:xfrm>
          <a:prstGeom prst="rect">
            <a:avLst/>
          </a:prstGeom>
        </p:spPr>
      </p:pic>
    </p:spTree>
    <p:extLst>
      <p:ext uri="{BB962C8B-B14F-4D97-AF65-F5344CB8AC3E}">
        <p14:creationId xmlns:p14="http://schemas.microsoft.com/office/powerpoint/2010/main" val="5494418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MÉTODO DE INFERENCIA: MAMDANI</a:t>
            </a:r>
            <a:endParaRPr lang="es-ES" dirty="0"/>
          </a:p>
        </p:txBody>
      </p:sp>
      <p:sp>
        <p:nvSpPr>
          <p:cNvPr id="3" name="Marcador de texto 2"/>
          <p:cNvSpPr>
            <a:spLocks noGrp="1"/>
          </p:cNvSpPr>
          <p:nvPr>
            <p:ph type="body" idx="1"/>
          </p:nvPr>
        </p:nvSpPr>
        <p:spPr>
          <a:xfrm>
            <a:off x="172278" y="1088811"/>
            <a:ext cx="8362122" cy="1661015"/>
          </a:xfrm>
        </p:spPr>
        <p:txBody>
          <a:bodyPr/>
          <a:lstStyle/>
          <a:p>
            <a:pPr marL="76200" indent="0" algn="just">
              <a:buNone/>
            </a:pPr>
            <a:r>
              <a:rPr lang="es-ES" sz="2000" dirty="0" smtClean="0"/>
              <a:t>El </a:t>
            </a:r>
            <a:r>
              <a:rPr lang="es-ES" sz="2000" dirty="0"/>
              <a:t>formato para la base de reglas será: </a:t>
            </a:r>
            <a:endParaRPr lang="es-ES" sz="2000" dirty="0" smtClean="0"/>
          </a:p>
          <a:p>
            <a:pPr marL="76200" indent="0" algn="just">
              <a:buNone/>
            </a:pPr>
            <a:r>
              <a:rPr lang="es-ES" sz="2000" i="1" dirty="0" smtClean="0"/>
              <a:t>SI</a:t>
            </a:r>
            <a:r>
              <a:rPr lang="es-ES" sz="2000" dirty="0" smtClean="0"/>
              <a:t> error </a:t>
            </a:r>
            <a:r>
              <a:rPr lang="es-ES" sz="2000" dirty="0"/>
              <a:t>=</a:t>
            </a:r>
            <a:r>
              <a:rPr lang="es-ES" sz="2000" b="1" dirty="0" smtClean="0"/>
              <a:t>e</a:t>
            </a:r>
            <a:r>
              <a:rPr lang="es-ES" sz="2000" dirty="0" smtClean="0"/>
              <a:t> </a:t>
            </a:r>
            <a:r>
              <a:rPr lang="es-ES" sz="2000" i="1" dirty="0"/>
              <a:t>Y</a:t>
            </a:r>
            <a:r>
              <a:rPr lang="es-ES" sz="2000" dirty="0"/>
              <a:t> variación de error= </a:t>
            </a:r>
            <a:r>
              <a:rPr lang="es-ES" sz="2000" b="1" dirty="0"/>
              <a:t>de</a:t>
            </a:r>
            <a:r>
              <a:rPr lang="es-ES" sz="2000" dirty="0"/>
              <a:t> </a:t>
            </a:r>
            <a:r>
              <a:rPr lang="es-ES" sz="2000" i="1" dirty="0"/>
              <a:t>ENTONCES</a:t>
            </a:r>
            <a:r>
              <a:rPr lang="es-ES" sz="2000" dirty="0"/>
              <a:t> constante proporcional = </a:t>
            </a:r>
            <a:r>
              <a:rPr lang="es-ES" sz="2000" b="1" dirty="0" err="1" smtClean="0"/>
              <a:t>kp</a:t>
            </a:r>
            <a:r>
              <a:rPr lang="es-ES" sz="2000" dirty="0" smtClean="0"/>
              <a:t> </a:t>
            </a:r>
            <a:r>
              <a:rPr lang="es-ES" sz="2000" i="1" dirty="0"/>
              <a:t>Y</a:t>
            </a:r>
            <a:r>
              <a:rPr lang="es-ES" sz="2000" dirty="0"/>
              <a:t> constante integral = </a:t>
            </a:r>
            <a:r>
              <a:rPr lang="es-ES" sz="2000" b="1" dirty="0" err="1"/>
              <a:t>ki</a:t>
            </a:r>
            <a:r>
              <a:rPr lang="es-ES" sz="2000" b="1" dirty="0"/>
              <a:t> </a:t>
            </a:r>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64</a:t>
            </a:fld>
            <a:endParaRPr lang="es-EC"/>
          </a:p>
        </p:txBody>
      </p:sp>
      <p:pic>
        <p:nvPicPr>
          <p:cNvPr id="5" name="Imagen 4"/>
          <p:cNvPicPr>
            <a:picLocks noChangeAspect="1"/>
          </p:cNvPicPr>
          <p:nvPr/>
        </p:nvPicPr>
        <p:blipFill>
          <a:blip r:embed="rId2"/>
          <a:stretch>
            <a:fillRect/>
          </a:stretch>
        </p:blipFill>
        <p:spPr>
          <a:xfrm>
            <a:off x="528637" y="2670313"/>
            <a:ext cx="3830435" cy="1773099"/>
          </a:xfrm>
          <a:prstGeom prst="rect">
            <a:avLst/>
          </a:prstGeom>
        </p:spPr>
      </p:pic>
      <p:pic>
        <p:nvPicPr>
          <p:cNvPr id="6" name="Imagen 5"/>
          <p:cNvPicPr>
            <a:picLocks noChangeAspect="1"/>
          </p:cNvPicPr>
          <p:nvPr/>
        </p:nvPicPr>
        <p:blipFill>
          <a:blip r:embed="rId3"/>
          <a:stretch>
            <a:fillRect/>
          </a:stretch>
        </p:blipFill>
        <p:spPr>
          <a:xfrm>
            <a:off x="4798736" y="2670313"/>
            <a:ext cx="3735664" cy="1865447"/>
          </a:xfrm>
          <a:prstGeom prst="rect">
            <a:avLst/>
          </a:prstGeom>
        </p:spPr>
      </p:pic>
    </p:spTree>
    <p:extLst>
      <p:ext uri="{BB962C8B-B14F-4D97-AF65-F5344CB8AC3E}">
        <p14:creationId xmlns:p14="http://schemas.microsoft.com/office/powerpoint/2010/main" val="329002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DEFUSIFICACIÓN</a:t>
            </a:r>
            <a:endParaRPr lang="es-ES" dirty="0"/>
          </a:p>
        </p:txBody>
      </p:sp>
      <p:sp>
        <p:nvSpPr>
          <p:cNvPr id="3" name="Marcador de texto 2"/>
          <p:cNvSpPr>
            <a:spLocks noGrp="1"/>
          </p:cNvSpPr>
          <p:nvPr>
            <p:ph type="body" idx="1"/>
          </p:nvPr>
        </p:nvSpPr>
        <p:spPr/>
        <p:txBody>
          <a:bodyPr/>
          <a:lstStyle/>
          <a:p>
            <a:pPr algn="just"/>
            <a:r>
              <a:rPr lang="es-ES" dirty="0"/>
              <a:t>Finalmente dado que la salida inferida es un resultado lingüístico, se utiliza el método de defusificación de centro de áreas como proceso final para convertir el resultado lingüístico en un resultado legible para el Controlador PI.</a:t>
            </a:r>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65</a:t>
            </a:fld>
            <a:endParaRPr lang="es-EC"/>
          </a:p>
        </p:txBody>
      </p:sp>
    </p:spTree>
    <p:extLst>
      <p:ext uri="{BB962C8B-B14F-4D97-AF65-F5344CB8AC3E}">
        <p14:creationId xmlns:p14="http://schemas.microsoft.com/office/powerpoint/2010/main" val="2265696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SIMULACIÓN DEL CONTROLADOR</a:t>
            </a:r>
            <a:endParaRPr lang="es-ES" dirty="0"/>
          </a:p>
        </p:txBody>
      </p:sp>
      <p:sp>
        <p:nvSpPr>
          <p:cNvPr id="3" name="Marcador de texto 2"/>
          <p:cNvSpPr>
            <a:spLocks noGrp="1"/>
          </p:cNvSpPr>
          <p:nvPr>
            <p:ph type="body" idx="1"/>
          </p:nvPr>
        </p:nvSpPr>
        <p:spPr/>
        <p:txBody>
          <a:bodyPr/>
          <a:lstStyle/>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66</a:t>
            </a:fld>
            <a:endParaRPr lang="es-EC"/>
          </a:p>
        </p:txBody>
      </p:sp>
      <p:pic>
        <p:nvPicPr>
          <p:cNvPr id="5" name="Imagen 4"/>
          <p:cNvPicPr>
            <a:picLocks noChangeAspect="1"/>
          </p:cNvPicPr>
          <p:nvPr/>
        </p:nvPicPr>
        <p:blipFill>
          <a:blip r:embed="rId2"/>
          <a:stretch>
            <a:fillRect/>
          </a:stretch>
        </p:blipFill>
        <p:spPr>
          <a:xfrm>
            <a:off x="895919" y="1327350"/>
            <a:ext cx="6704200" cy="3225985"/>
          </a:xfrm>
          <a:prstGeom prst="rect">
            <a:avLst/>
          </a:prstGeom>
        </p:spPr>
      </p:pic>
    </p:spTree>
    <p:extLst>
      <p:ext uri="{BB962C8B-B14F-4D97-AF65-F5344CB8AC3E}">
        <p14:creationId xmlns:p14="http://schemas.microsoft.com/office/powerpoint/2010/main" val="33436826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SIMULACIÓN DEL CONTROLADOR</a:t>
            </a:r>
            <a:endParaRPr lang="es-ES" dirty="0"/>
          </a:p>
        </p:txBody>
      </p:sp>
      <p:sp>
        <p:nvSpPr>
          <p:cNvPr id="3" name="Marcador de texto 2"/>
          <p:cNvSpPr>
            <a:spLocks noGrp="1"/>
          </p:cNvSpPr>
          <p:nvPr>
            <p:ph type="body" idx="1"/>
          </p:nvPr>
        </p:nvSpPr>
        <p:spPr/>
        <p:txBody>
          <a:bodyPr/>
          <a:lstStyle/>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67</a:t>
            </a:fld>
            <a:endParaRPr lang="es-EC"/>
          </a:p>
        </p:txBody>
      </p:sp>
      <p:pic>
        <p:nvPicPr>
          <p:cNvPr id="6" name="Imagen 5"/>
          <p:cNvPicPr>
            <a:picLocks noChangeAspect="1"/>
          </p:cNvPicPr>
          <p:nvPr/>
        </p:nvPicPr>
        <p:blipFill>
          <a:blip r:embed="rId2"/>
          <a:stretch>
            <a:fillRect/>
          </a:stretch>
        </p:blipFill>
        <p:spPr>
          <a:xfrm>
            <a:off x="1526158" y="1278045"/>
            <a:ext cx="4899785" cy="3194806"/>
          </a:xfrm>
          <a:prstGeom prst="rect">
            <a:avLst/>
          </a:prstGeom>
        </p:spPr>
      </p:pic>
    </p:spTree>
    <p:extLst>
      <p:ext uri="{BB962C8B-B14F-4D97-AF65-F5344CB8AC3E}">
        <p14:creationId xmlns:p14="http://schemas.microsoft.com/office/powerpoint/2010/main" val="9319991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90030" y="3275339"/>
            <a:ext cx="4094400" cy="1159800"/>
          </a:xfrm>
        </p:spPr>
        <p:txBody>
          <a:bodyPr/>
          <a:lstStyle/>
          <a:p>
            <a:r>
              <a:rPr lang="es-ES" dirty="0"/>
              <a:t>ANÁLISIS DE DESEMPEÑO DEL CONTROLADOR</a:t>
            </a:r>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68</a:t>
            </a:fld>
            <a:endParaRPr lang="es-EC"/>
          </a:p>
        </p:txBody>
      </p:sp>
    </p:spTree>
    <p:extLst>
      <p:ext uri="{BB962C8B-B14F-4D97-AF65-F5344CB8AC3E}">
        <p14:creationId xmlns:p14="http://schemas.microsoft.com/office/powerpoint/2010/main" val="1823770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INDICADORES DE DESEMPEÑO</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69</a:t>
            </a:fld>
            <a:endParaRPr lang="es-EC"/>
          </a:p>
        </p:txBody>
      </p:sp>
      <p:graphicFrame>
        <p:nvGraphicFramePr>
          <p:cNvPr id="6" name="Diagrama 5"/>
          <p:cNvGraphicFramePr/>
          <p:nvPr>
            <p:extLst>
              <p:ext uri="{D42A27DB-BD31-4B8C-83A1-F6EECF244321}">
                <p14:modId xmlns:p14="http://schemas.microsoft.com/office/powerpoint/2010/main" val="3980845899"/>
              </p:ext>
            </p:extLst>
          </p:nvPr>
        </p:nvGraphicFramePr>
        <p:xfrm>
          <a:off x="1106134" y="1335781"/>
          <a:ext cx="6844748" cy="3021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redondeado 7"/>
          <p:cNvSpPr/>
          <p:nvPr/>
        </p:nvSpPr>
        <p:spPr>
          <a:xfrm>
            <a:off x="2744159" y="1988365"/>
            <a:ext cx="1178485" cy="758772"/>
          </a:xfrm>
          <a:prstGeom prst="roundRect">
            <a:avLst>
              <a:gd name="adj" fmla="val 10000"/>
            </a:avLst>
          </a:prstGeom>
        </p:spPr>
        <p:style>
          <a:lnRef idx="2">
            <a:schemeClr val="accent5"/>
          </a:lnRef>
          <a:fillRef idx="1">
            <a:schemeClr val="lt1"/>
          </a:fillRef>
          <a:effectRef idx="0">
            <a:schemeClr val="accent5"/>
          </a:effectRef>
          <a:fontRef idx="minor">
            <a:schemeClr val="dk1"/>
          </a:fontRef>
        </p:style>
        <p:txBody>
          <a:bodyPr/>
          <a:lstStyle/>
          <a:p>
            <a:r>
              <a:rPr lang="es-EC" sz="1050" dirty="0"/>
              <a:t>50% del valor diseñado, </a:t>
            </a:r>
            <a:r>
              <a:rPr lang="es-ES" sz="1050" dirty="0"/>
              <a:t>serán: -37 [V], -68 [V],   -99 [V]</a:t>
            </a:r>
          </a:p>
          <a:p>
            <a:endParaRPr lang="es-ES" dirty="0"/>
          </a:p>
        </p:txBody>
      </p:sp>
      <p:grpSp>
        <p:nvGrpSpPr>
          <p:cNvPr id="10" name="Grupo 9"/>
          <p:cNvGrpSpPr/>
          <p:nvPr/>
        </p:nvGrpSpPr>
        <p:grpSpPr>
          <a:xfrm>
            <a:off x="2819701" y="3740421"/>
            <a:ext cx="1157300" cy="709830"/>
            <a:chOff x="919956" y="797663"/>
            <a:chExt cx="1018840" cy="636775"/>
          </a:xfrm>
        </p:grpSpPr>
        <p:sp>
          <p:nvSpPr>
            <p:cNvPr id="11" name="Rectángulo redondeado 10"/>
            <p:cNvSpPr/>
            <p:nvPr/>
          </p:nvSpPr>
          <p:spPr>
            <a:xfrm>
              <a:off x="919956" y="797663"/>
              <a:ext cx="1018840" cy="636775"/>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CuadroTexto 11"/>
            <p:cNvSpPr txBox="1"/>
            <p:nvPr/>
          </p:nvSpPr>
          <p:spPr>
            <a:xfrm>
              <a:off x="938607" y="1002578"/>
              <a:ext cx="981538" cy="4132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 tIns="13970" rIns="20955" bIns="13970" numCol="1" spcCol="1270" anchor="ctr" anchorCtr="0">
              <a:noAutofit/>
            </a:bodyPr>
            <a:lstStyle/>
            <a:p>
              <a:r>
                <a:rPr lang="es-EC" sz="1100" dirty="0" smtClean="0"/>
                <a:t>50</a:t>
              </a:r>
              <a:r>
                <a:rPr lang="es-EC" sz="1100" dirty="0"/>
                <a:t>% del valor </a:t>
              </a:r>
              <a:r>
                <a:rPr lang="es-EC" sz="1100" dirty="0" smtClean="0"/>
                <a:t>diseñado, </a:t>
              </a:r>
              <a:r>
                <a:rPr lang="es-ES" sz="1100" dirty="0"/>
                <a:t>serán: </a:t>
              </a:r>
              <a:r>
                <a:rPr lang="es-EC" sz="1100" dirty="0"/>
                <a:t>150[V], 70[V], 50[V]</a:t>
              </a:r>
            </a:p>
            <a:p>
              <a:endParaRPr lang="es-EC" sz="1100" dirty="0">
                <a:effectLst/>
              </a:endParaRPr>
            </a:p>
          </p:txBody>
        </p:sp>
      </p:grpSp>
      <p:sp>
        <p:nvSpPr>
          <p:cNvPr id="14" name="Rectángulo redondeado 13"/>
          <p:cNvSpPr/>
          <p:nvPr/>
        </p:nvSpPr>
        <p:spPr>
          <a:xfrm>
            <a:off x="2744159" y="2873685"/>
            <a:ext cx="1308385" cy="745979"/>
          </a:xfrm>
          <a:prstGeom prst="roundRect">
            <a:avLst>
              <a:gd name="adj" fmla="val 10000"/>
            </a:avLst>
          </a:prstGeom>
        </p:spPr>
        <p:style>
          <a:lnRef idx="2">
            <a:schemeClr val="accent1"/>
          </a:lnRef>
          <a:fillRef idx="1">
            <a:schemeClr val="lt1"/>
          </a:fillRef>
          <a:effectRef idx="0">
            <a:schemeClr val="accent1"/>
          </a:effectRef>
          <a:fontRef idx="minor">
            <a:schemeClr val="dk1"/>
          </a:fontRef>
        </p:style>
        <p:txBody>
          <a:bodyPr/>
          <a:lstStyle/>
          <a:p>
            <a:r>
              <a:rPr lang="es-EC" sz="1100" dirty="0" smtClean="0"/>
              <a:t>30</a:t>
            </a:r>
            <a:r>
              <a:rPr lang="es-EC" sz="1100" dirty="0"/>
              <a:t>% del valor diseñado, </a:t>
            </a:r>
            <a:r>
              <a:rPr lang="es-ES" sz="1100" dirty="0"/>
              <a:t>serán: </a:t>
            </a:r>
            <a:r>
              <a:rPr lang="el-GR" sz="1100" dirty="0"/>
              <a:t>63.7[ Ω ], 51[ Ω ], 34.3[ Ω ]</a:t>
            </a:r>
            <a:endParaRPr lang="el-GR" sz="1100" dirty="0">
              <a:effectLst/>
            </a:endParaRPr>
          </a:p>
        </p:txBody>
      </p:sp>
      <p:cxnSp>
        <p:nvCxnSpPr>
          <p:cNvPr id="16" name="Conector recto 15"/>
          <p:cNvCxnSpPr/>
          <p:nvPr/>
        </p:nvCxnSpPr>
        <p:spPr>
          <a:xfrm>
            <a:off x="2590799" y="2455496"/>
            <a:ext cx="153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V="1">
            <a:off x="2660853" y="4092448"/>
            <a:ext cx="152222" cy="2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2584173" y="3336766"/>
            <a:ext cx="1533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613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sp>
        <p:nvSpPr>
          <p:cNvPr id="3" name="Marcador de texto 2"/>
          <p:cNvSpPr>
            <a:spLocks noGrp="1"/>
          </p:cNvSpPr>
          <p:nvPr>
            <p:ph type="body" idx="1"/>
          </p:nvPr>
        </p:nvSpPr>
        <p:spPr>
          <a:xfrm>
            <a:off x="593057" y="1453830"/>
            <a:ext cx="8195708" cy="2756357"/>
          </a:xfrm>
        </p:spPr>
        <p:txBody>
          <a:bodyPr/>
          <a:lstStyle/>
          <a:p>
            <a:pPr marL="533400" lvl="1" indent="0" algn="just">
              <a:buNone/>
            </a:pPr>
            <a:r>
              <a:rPr lang="es-EC" sz="1800" b="1" dirty="0" smtClean="0">
                <a:solidFill>
                  <a:srgbClr val="FF9800"/>
                </a:solidFill>
              </a:rPr>
              <a:t>ESPECÍFICOS</a:t>
            </a:r>
          </a:p>
          <a:p>
            <a:pPr lvl="1" algn="just">
              <a:buFont typeface="Wingdings" panose="05000000000000000000" pitchFamily="2" charset="2"/>
              <a:buChar char="§"/>
            </a:pPr>
            <a:r>
              <a:rPr lang="es-ES" sz="1800" dirty="0" smtClean="0">
                <a:solidFill>
                  <a:schemeClr val="tx1"/>
                </a:solidFill>
              </a:rPr>
              <a:t>Diseñar </a:t>
            </a:r>
            <a:r>
              <a:rPr lang="es-ES" sz="1800" dirty="0">
                <a:solidFill>
                  <a:schemeClr val="tx1"/>
                </a:solidFill>
              </a:rPr>
              <a:t>y modelar un Convertidor Cuk de 100 W. </a:t>
            </a:r>
          </a:p>
          <a:p>
            <a:pPr lvl="1" algn="just">
              <a:buFont typeface="Wingdings" panose="05000000000000000000" pitchFamily="2" charset="2"/>
              <a:buChar char="§"/>
            </a:pPr>
            <a:r>
              <a:rPr lang="es-ES" sz="1800" dirty="0" smtClean="0">
                <a:solidFill>
                  <a:schemeClr val="tx1"/>
                </a:solidFill>
              </a:rPr>
              <a:t>Diseñar </a:t>
            </a:r>
            <a:r>
              <a:rPr lang="es-ES" sz="1800" dirty="0">
                <a:solidFill>
                  <a:schemeClr val="tx1"/>
                </a:solidFill>
              </a:rPr>
              <a:t>un Controlador PI, un Control de L</a:t>
            </a:r>
            <a:r>
              <a:rPr lang="es-ES" sz="1800" dirty="0" smtClean="0">
                <a:solidFill>
                  <a:schemeClr val="tx1"/>
                </a:solidFill>
              </a:rPr>
              <a:t>ógica Difusa </a:t>
            </a:r>
            <a:r>
              <a:rPr lang="es-ES" sz="1800" dirty="0">
                <a:solidFill>
                  <a:schemeClr val="tx1"/>
                </a:solidFill>
              </a:rPr>
              <a:t>y un Control en </a:t>
            </a:r>
            <a:r>
              <a:rPr lang="es-ES" sz="1800" dirty="0" smtClean="0">
                <a:solidFill>
                  <a:schemeClr val="tx1"/>
                </a:solidFill>
              </a:rPr>
              <a:t>Espacio </a:t>
            </a:r>
            <a:r>
              <a:rPr lang="es-ES" sz="1800" dirty="0">
                <a:solidFill>
                  <a:schemeClr val="tx1"/>
                </a:solidFill>
              </a:rPr>
              <a:t>de </a:t>
            </a:r>
            <a:r>
              <a:rPr lang="es-ES" sz="1800" dirty="0" smtClean="0">
                <a:solidFill>
                  <a:schemeClr val="tx1"/>
                </a:solidFill>
              </a:rPr>
              <a:t>Estados </a:t>
            </a:r>
            <a:r>
              <a:rPr lang="es-ES" sz="1800" dirty="0">
                <a:solidFill>
                  <a:schemeClr val="tx1"/>
                </a:solidFill>
              </a:rPr>
              <a:t>para un Convertidor Cuk de 100 W. </a:t>
            </a:r>
          </a:p>
          <a:p>
            <a:pPr lvl="1" algn="just">
              <a:buFont typeface="Wingdings" panose="05000000000000000000" pitchFamily="2" charset="2"/>
              <a:buChar char="§"/>
            </a:pPr>
            <a:r>
              <a:rPr lang="es-ES" sz="1800" dirty="0" smtClean="0">
                <a:solidFill>
                  <a:schemeClr val="tx1"/>
                </a:solidFill>
              </a:rPr>
              <a:t>Utilizar </a:t>
            </a:r>
            <a:r>
              <a:rPr lang="es-ES" sz="1800" dirty="0">
                <a:solidFill>
                  <a:schemeClr val="tx1"/>
                </a:solidFill>
              </a:rPr>
              <a:t>un software matemático para simular el comportamiento del Convertidor Cuk de 100 W con las diferentes Estrategias de Control. </a:t>
            </a:r>
          </a:p>
          <a:p>
            <a:pPr lvl="1" algn="just">
              <a:buFont typeface="Wingdings" panose="05000000000000000000" pitchFamily="2" charset="2"/>
              <a:buChar char="§"/>
            </a:pPr>
            <a:r>
              <a:rPr lang="es-ES" sz="1800" dirty="0" smtClean="0">
                <a:solidFill>
                  <a:schemeClr val="tx1"/>
                </a:solidFill>
              </a:rPr>
              <a:t>Determinar</a:t>
            </a:r>
            <a:r>
              <a:rPr lang="es-ES" sz="1800" dirty="0">
                <a:solidFill>
                  <a:schemeClr val="tx1"/>
                </a:solidFill>
              </a:rPr>
              <a:t>, en base a variables de decisión, la estrategia de control recomendada para un Convertidor Cuk de 100 W. </a:t>
            </a:r>
            <a:endParaRPr lang="es-EC" sz="1800" dirty="0" smtClean="0">
              <a:solidFill>
                <a:schemeClr val="tx1"/>
              </a:solidFill>
            </a:endParaRPr>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a:t>
            </a:fld>
            <a:endParaRPr lang="es-EC"/>
          </a:p>
        </p:txBody>
      </p:sp>
      <p:grpSp>
        <p:nvGrpSpPr>
          <p:cNvPr id="5" name="Shape 823"/>
          <p:cNvGrpSpPr/>
          <p:nvPr/>
        </p:nvGrpSpPr>
        <p:grpSpPr>
          <a:xfrm>
            <a:off x="243433" y="619772"/>
            <a:ext cx="349624" cy="311806"/>
            <a:chOff x="3927500" y="301425"/>
            <a:chExt cx="461550" cy="411625"/>
          </a:xfrm>
        </p:grpSpPr>
        <p:sp>
          <p:nvSpPr>
            <p:cNvPr id="6" name="Shape 824"/>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25"/>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6"/>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7"/>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8"/>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9"/>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30"/>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31"/>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32"/>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3"/>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4"/>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5"/>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6"/>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837"/>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838"/>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839"/>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840"/>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841"/>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842"/>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843"/>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844"/>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845"/>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846"/>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847"/>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848"/>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849"/>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850"/>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8494042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CAMBIO DE REFERENCIA</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70</a:t>
            </a:fld>
            <a:endParaRPr lang="es-EC"/>
          </a:p>
        </p:txBody>
      </p:sp>
      <p:pic>
        <p:nvPicPr>
          <p:cNvPr id="6" name="Imagen 5"/>
          <p:cNvPicPr>
            <a:picLocks noChangeAspect="1"/>
          </p:cNvPicPr>
          <p:nvPr/>
        </p:nvPicPr>
        <p:blipFill>
          <a:blip r:embed="rId2"/>
          <a:stretch>
            <a:fillRect/>
          </a:stretch>
        </p:blipFill>
        <p:spPr>
          <a:xfrm>
            <a:off x="185136" y="1648961"/>
            <a:ext cx="2614608" cy="2050050"/>
          </a:xfrm>
          <a:prstGeom prst="rect">
            <a:avLst/>
          </a:prstGeom>
        </p:spPr>
      </p:pic>
      <p:pic>
        <p:nvPicPr>
          <p:cNvPr id="8" name="Imagen 7"/>
          <p:cNvPicPr>
            <a:picLocks noChangeAspect="1"/>
          </p:cNvPicPr>
          <p:nvPr/>
        </p:nvPicPr>
        <p:blipFill>
          <a:blip r:embed="rId3"/>
          <a:stretch>
            <a:fillRect/>
          </a:stretch>
        </p:blipFill>
        <p:spPr>
          <a:xfrm>
            <a:off x="2799744" y="1648961"/>
            <a:ext cx="2950518" cy="2185813"/>
          </a:xfrm>
          <a:prstGeom prst="rect">
            <a:avLst/>
          </a:prstGeom>
        </p:spPr>
      </p:pic>
      <p:pic>
        <p:nvPicPr>
          <p:cNvPr id="10" name="Imagen 9"/>
          <p:cNvPicPr>
            <a:picLocks noChangeAspect="1"/>
          </p:cNvPicPr>
          <p:nvPr/>
        </p:nvPicPr>
        <p:blipFill>
          <a:blip r:embed="rId4"/>
          <a:stretch>
            <a:fillRect/>
          </a:stretch>
        </p:blipFill>
        <p:spPr>
          <a:xfrm>
            <a:off x="5750262" y="1648961"/>
            <a:ext cx="2993459" cy="2089597"/>
          </a:xfrm>
          <a:prstGeom prst="rect">
            <a:avLst/>
          </a:prstGeom>
        </p:spPr>
      </p:pic>
    </p:spTree>
    <p:extLst>
      <p:ext uri="{BB962C8B-B14F-4D97-AF65-F5344CB8AC3E}">
        <p14:creationId xmlns:p14="http://schemas.microsoft.com/office/powerpoint/2010/main" val="8874657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bg1"/>
                </a:solidFill>
              </a:rPr>
              <a:t>ANÁLISIS </a:t>
            </a:r>
            <a:endParaRPr lang="es-ES" dirty="0">
              <a:solidFill>
                <a:schemeClr val="bg1"/>
              </a:solidFill>
            </a:endParaRPr>
          </a:p>
        </p:txBody>
      </p:sp>
      <p:sp>
        <p:nvSpPr>
          <p:cNvPr id="3" name="Marcador de texto 2"/>
          <p:cNvSpPr>
            <a:spLocks noGrp="1"/>
          </p:cNvSpPr>
          <p:nvPr>
            <p:ph type="body" idx="1"/>
          </p:nvPr>
        </p:nvSpPr>
        <p:spPr/>
        <p:txBody>
          <a:bodyPr/>
          <a:lstStyle/>
          <a:p>
            <a:pPr algn="just"/>
            <a:r>
              <a:rPr lang="es-ES" sz="1800" dirty="0"/>
              <a:t>Analizando las gráficas anteriores el Controlador PI a partir de su segundo cambio de referencia elimina la discontinuidad y en su cuarto intervalo mejora en tiempo de estabilización llegando en 0.5[s], el Controlador Difuso y el Controlador en Espacio de Estados mejoran con cada intervalo, sus tiempos de estabilización para el ultimo cambio de referencia son de 0.9[s] y 0.7[s] respectivamente. Se observa que para ninguno de los intervalos los Controladores presenten sobre picos o comportamientos de fase no mínima</a:t>
            </a:r>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71</a:t>
            </a:fld>
            <a:endParaRPr lang="es-EC"/>
          </a:p>
        </p:txBody>
      </p:sp>
    </p:spTree>
    <p:extLst>
      <p:ext uri="{BB962C8B-B14F-4D97-AF65-F5344CB8AC3E}">
        <p14:creationId xmlns:p14="http://schemas.microsoft.com/office/powerpoint/2010/main" val="5818759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CAMBIO A LA ENTRADA</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72</a:t>
            </a:fld>
            <a:endParaRPr lang="es-EC"/>
          </a:p>
        </p:txBody>
      </p:sp>
      <p:pic>
        <p:nvPicPr>
          <p:cNvPr id="5" name="Imagen 4"/>
          <p:cNvPicPr>
            <a:picLocks noChangeAspect="1"/>
          </p:cNvPicPr>
          <p:nvPr/>
        </p:nvPicPr>
        <p:blipFill>
          <a:blip r:embed="rId2"/>
          <a:stretch>
            <a:fillRect/>
          </a:stretch>
        </p:blipFill>
        <p:spPr>
          <a:xfrm>
            <a:off x="189051" y="1599281"/>
            <a:ext cx="2368619" cy="2295420"/>
          </a:xfrm>
          <a:prstGeom prst="rect">
            <a:avLst/>
          </a:prstGeom>
        </p:spPr>
      </p:pic>
      <p:pic>
        <p:nvPicPr>
          <p:cNvPr id="6" name="Imagen 5"/>
          <p:cNvPicPr>
            <a:picLocks noChangeAspect="1"/>
          </p:cNvPicPr>
          <p:nvPr/>
        </p:nvPicPr>
        <p:blipFill>
          <a:blip r:embed="rId3"/>
          <a:stretch>
            <a:fillRect/>
          </a:stretch>
        </p:blipFill>
        <p:spPr>
          <a:xfrm>
            <a:off x="2779643" y="1491229"/>
            <a:ext cx="2983052" cy="2396485"/>
          </a:xfrm>
          <a:prstGeom prst="rect">
            <a:avLst/>
          </a:prstGeom>
        </p:spPr>
      </p:pic>
      <p:pic>
        <p:nvPicPr>
          <p:cNvPr id="7" name="Imagen 6"/>
          <p:cNvPicPr>
            <a:picLocks noChangeAspect="1"/>
          </p:cNvPicPr>
          <p:nvPr/>
        </p:nvPicPr>
        <p:blipFill>
          <a:blip r:embed="rId4"/>
          <a:stretch>
            <a:fillRect/>
          </a:stretch>
        </p:blipFill>
        <p:spPr>
          <a:xfrm>
            <a:off x="5984669" y="1599281"/>
            <a:ext cx="2958227" cy="2180382"/>
          </a:xfrm>
          <a:prstGeom prst="rect">
            <a:avLst/>
          </a:prstGeom>
        </p:spPr>
      </p:pic>
    </p:spTree>
    <p:extLst>
      <p:ext uri="{BB962C8B-B14F-4D97-AF65-F5344CB8AC3E}">
        <p14:creationId xmlns:p14="http://schemas.microsoft.com/office/powerpoint/2010/main" val="36146381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bg1"/>
                </a:solidFill>
              </a:rPr>
              <a:t>ANÁLISIS </a:t>
            </a:r>
            <a:endParaRPr lang="es-ES" dirty="0">
              <a:solidFill>
                <a:schemeClr val="bg1"/>
              </a:solidFill>
            </a:endParaRPr>
          </a:p>
        </p:txBody>
      </p:sp>
      <p:sp>
        <p:nvSpPr>
          <p:cNvPr id="3" name="Marcador de texto 2"/>
          <p:cNvSpPr>
            <a:spLocks noGrp="1"/>
          </p:cNvSpPr>
          <p:nvPr>
            <p:ph type="body" idx="1"/>
          </p:nvPr>
        </p:nvSpPr>
        <p:spPr/>
        <p:txBody>
          <a:bodyPr/>
          <a:lstStyle/>
          <a:p>
            <a:r>
              <a:rPr lang="es-ES" sz="1800" dirty="0"/>
              <a:t>Analizando las gráficas anteriores de la respuesta de los Controlador ante el cambio de entrada (</a:t>
            </a:r>
            <a:r>
              <a:rPr lang="es-ES" sz="1800" dirty="0" err="1"/>
              <a:t>Vin</a:t>
            </a:r>
            <a:r>
              <a:rPr lang="es-ES" sz="1800" dirty="0"/>
              <a:t>), se observa que para el Controlador PI la discontinuidad presente en la curva de tensión hasta alcanzar el valor de estado estable se disminuye al reducir la tensión de </a:t>
            </a:r>
            <a:r>
              <a:rPr lang="es-ES" sz="1800" dirty="0" smtClean="0"/>
              <a:t>entrada. Para </a:t>
            </a:r>
            <a:r>
              <a:rPr lang="es-ES" sz="1800" dirty="0"/>
              <a:t>ninguno de los voltajes simulados el convertidor presenta sobre picos o comportamientos de fase no mínima.</a:t>
            </a:r>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73</a:t>
            </a:fld>
            <a:endParaRPr lang="es-EC"/>
          </a:p>
        </p:txBody>
      </p:sp>
    </p:spTree>
    <p:extLst>
      <p:ext uri="{BB962C8B-B14F-4D97-AF65-F5344CB8AC3E}">
        <p14:creationId xmlns:p14="http://schemas.microsoft.com/office/powerpoint/2010/main" val="38743763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CAMBIO A LA CARGA</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74</a:t>
            </a:fld>
            <a:endParaRPr lang="es-EC"/>
          </a:p>
        </p:txBody>
      </p:sp>
      <p:pic>
        <p:nvPicPr>
          <p:cNvPr id="3" name="Imagen 2"/>
          <p:cNvPicPr>
            <a:picLocks noChangeAspect="1"/>
          </p:cNvPicPr>
          <p:nvPr/>
        </p:nvPicPr>
        <p:blipFill>
          <a:blip r:embed="rId2"/>
          <a:stretch>
            <a:fillRect/>
          </a:stretch>
        </p:blipFill>
        <p:spPr>
          <a:xfrm>
            <a:off x="0" y="1651202"/>
            <a:ext cx="2980763" cy="2236512"/>
          </a:xfrm>
          <a:prstGeom prst="rect">
            <a:avLst/>
          </a:prstGeom>
        </p:spPr>
      </p:pic>
      <p:pic>
        <p:nvPicPr>
          <p:cNvPr id="8" name="Imagen 7"/>
          <p:cNvPicPr>
            <a:picLocks noChangeAspect="1"/>
          </p:cNvPicPr>
          <p:nvPr/>
        </p:nvPicPr>
        <p:blipFill>
          <a:blip r:embed="rId3"/>
          <a:stretch>
            <a:fillRect/>
          </a:stretch>
        </p:blipFill>
        <p:spPr>
          <a:xfrm>
            <a:off x="3033771" y="1651202"/>
            <a:ext cx="2980763" cy="2165094"/>
          </a:xfrm>
          <a:prstGeom prst="rect">
            <a:avLst/>
          </a:prstGeom>
        </p:spPr>
      </p:pic>
      <p:pic>
        <p:nvPicPr>
          <p:cNvPr id="9" name="Imagen 8"/>
          <p:cNvPicPr>
            <a:picLocks noChangeAspect="1"/>
          </p:cNvPicPr>
          <p:nvPr/>
        </p:nvPicPr>
        <p:blipFill>
          <a:blip r:embed="rId4"/>
          <a:stretch>
            <a:fillRect/>
          </a:stretch>
        </p:blipFill>
        <p:spPr>
          <a:xfrm>
            <a:off x="6067542" y="1651202"/>
            <a:ext cx="2857796" cy="2149766"/>
          </a:xfrm>
          <a:prstGeom prst="rect">
            <a:avLst/>
          </a:prstGeom>
        </p:spPr>
      </p:pic>
    </p:spTree>
    <p:extLst>
      <p:ext uri="{BB962C8B-B14F-4D97-AF65-F5344CB8AC3E}">
        <p14:creationId xmlns:p14="http://schemas.microsoft.com/office/powerpoint/2010/main" val="38949735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bg1"/>
                </a:solidFill>
              </a:rPr>
              <a:t>ANÁLISIS </a:t>
            </a:r>
            <a:endParaRPr lang="es-ES" dirty="0">
              <a:solidFill>
                <a:schemeClr val="bg1"/>
              </a:solidFill>
            </a:endParaRPr>
          </a:p>
        </p:txBody>
      </p:sp>
      <p:sp>
        <p:nvSpPr>
          <p:cNvPr id="3" name="Marcador de texto 2"/>
          <p:cNvSpPr>
            <a:spLocks noGrp="1"/>
          </p:cNvSpPr>
          <p:nvPr>
            <p:ph type="body" idx="1"/>
          </p:nvPr>
        </p:nvSpPr>
        <p:spPr/>
        <p:txBody>
          <a:bodyPr/>
          <a:lstStyle/>
          <a:p>
            <a:pPr algn="just"/>
            <a:r>
              <a:rPr lang="es-ES" sz="1800" dirty="0"/>
              <a:t>Analizando las gráficas anteriores de la respuesta de los Controladores para cambio en la carga (R), el Controlador PI reduce las oscilaciones de discontinuidad al aumentar la carga de prueba, el Controlador en Espacio de Estados no sufre cambios y mantiene sus características de desempeño. Para el Control Difuso se observa una leve discontinuidad en el rango de (0,-10)[V] producida al reducir la carga, esta se presentaría por que su diseño es referencia del Control PI, hay que agregar que el Controlador Difuso logra atenuar exitosamente estas oscilaciones de tensión</a:t>
            </a:r>
            <a:r>
              <a:rPr lang="es-ES" sz="1800" dirty="0" smtClean="0"/>
              <a:t>.</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75</a:t>
            </a:fld>
            <a:endParaRPr lang="es-EC"/>
          </a:p>
        </p:txBody>
      </p:sp>
    </p:spTree>
    <p:extLst>
      <p:ext uri="{BB962C8B-B14F-4D97-AF65-F5344CB8AC3E}">
        <p14:creationId xmlns:p14="http://schemas.microsoft.com/office/powerpoint/2010/main" val="1755860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PÉRDIDAS DE CONDUCCIÓN Y   CONMUTACIÓN </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76</a:t>
            </a:fld>
            <a:endParaRPr lang="es-EC"/>
          </a:p>
        </p:txBody>
      </p:sp>
      <p:pic>
        <p:nvPicPr>
          <p:cNvPr id="5" name="Imagen 4"/>
          <p:cNvPicPr>
            <a:picLocks noChangeAspect="1"/>
          </p:cNvPicPr>
          <p:nvPr/>
        </p:nvPicPr>
        <p:blipFill>
          <a:blip r:embed="rId2"/>
          <a:stretch>
            <a:fillRect/>
          </a:stretch>
        </p:blipFill>
        <p:spPr>
          <a:xfrm>
            <a:off x="1537970" y="1608330"/>
            <a:ext cx="6811574" cy="1858922"/>
          </a:xfrm>
          <a:prstGeom prst="rect">
            <a:avLst/>
          </a:prstGeom>
        </p:spPr>
      </p:pic>
      <p:sp>
        <p:nvSpPr>
          <p:cNvPr id="7" name="Rectángulo redondeado 6"/>
          <p:cNvSpPr/>
          <p:nvPr/>
        </p:nvSpPr>
        <p:spPr>
          <a:xfrm>
            <a:off x="5137393" y="2714322"/>
            <a:ext cx="546900" cy="33595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60575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PÉRDIDAS DE CONDUCCIÓN Y   CONMUTACIÓN </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77</a:t>
            </a:fld>
            <a:endParaRPr lang="es-EC"/>
          </a:p>
        </p:txBody>
      </p:sp>
      <p:pic>
        <p:nvPicPr>
          <p:cNvPr id="6" name="Imagen 5"/>
          <p:cNvPicPr>
            <a:picLocks noChangeAspect="1"/>
          </p:cNvPicPr>
          <p:nvPr/>
        </p:nvPicPr>
        <p:blipFill>
          <a:blip r:embed="rId2"/>
          <a:stretch>
            <a:fillRect/>
          </a:stretch>
        </p:blipFill>
        <p:spPr>
          <a:xfrm>
            <a:off x="1096287" y="1774210"/>
            <a:ext cx="7321496" cy="1994154"/>
          </a:xfrm>
          <a:prstGeom prst="rect">
            <a:avLst/>
          </a:prstGeom>
        </p:spPr>
      </p:pic>
      <p:sp>
        <p:nvSpPr>
          <p:cNvPr id="10" name="Rectángulo redondeado 9"/>
          <p:cNvSpPr/>
          <p:nvPr/>
        </p:nvSpPr>
        <p:spPr>
          <a:xfrm>
            <a:off x="4877492" y="3008635"/>
            <a:ext cx="704442" cy="266827"/>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2151435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CONSUMO COMPUTACIONAL </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78</a:t>
            </a:fld>
            <a:endParaRPr lang="es-EC"/>
          </a:p>
        </p:txBody>
      </p:sp>
      <p:pic>
        <p:nvPicPr>
          <p:cNvPr id="5" name="Imagen 4"/>
          <p:cNvPicPr>
            <a:picLocks noChangeAspect="1"/>
          </p:cNvPicPr>
          <p:nvPr/>
        </p:nvPicPr>
        <p:blipFill>
          <a:blip r:embed="rId2"/>
          <a:stretch>
            <a:fillRect/>
          </a:stretch>
        </p:blipFill>
        <p:spPr>
          <a:xfrm>
            <a:off x="739680" y="1574469"/>
            <a:ext cx="8179123" cy="2233256"/>
          </a:xfrm>
          <a:prstGeom prst="rect">
            <a:avLst/>
          </a:prstGeom>
        </p:spPr>
      </p:pic>
      <p:sp>
        <p:nvSpPr>
          <p:cNvPr id="7" name="Rectángulo redondeado 6"/>
          <p:cNvSpPr/>
          <p:nvPr/>
        </p:nvSpPr>
        <p:spPr>
          <a:xfrm>
            <a:off x="3178345" y="2693585"/>
            <a:ext cx="3556825" cy="266827"/>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463872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CONSUMO COMPUTACIONAL </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79</a:t>
            </a:fld>
            <a:endParaRPr lang="es-EC"/>
          </a:p>
        </p:txBody>
      </p:sp>
      <p:pic>
        <p:nvPicPr>
          <p:cNvPr id="6" name="Imagen 5"/>
          <p:cNvPicPr>
            <a:picLocks noChangeAspect="1"/>
          </p:cNvPicPr>
          <p:nvPr/>
        </p:nvPicPr>
        <p:blipFill>
          <a:blip r:embed="rId2"/>
          <a:stretch>
            <a:fillRect/>
          </a:stretch>
        </p:blipFill>
        <p:spPr>
          <a:xfrm>
            <a:off x="1275784" y="1828801"/>
            <a:ext cx="7085916" cy="1927419"/>
          </a:xfrm>
          <a:prstGeom prst="rect">
            <a:avLst/>
          </a:prstGeom>
        </p:spPr>
      </p:pic>
      <p:sp>
        <p:nvSpPr>
          <p:cNvPr id="7" name="Rectángulo redondeado 6"/>
          <p:cNvSpPr/>
          <p:nvPr/>
        </p:nvSpPr>
        <p:spPr>
          <a:xfrm>
            <a:off x="3512517" y="2792510"/>
            <a:ext cx="3398491" cy="266827"/>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104403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463525" y="2623930"/>
            <a:ext cx="5128892" cy="1407018"/>
          </a:xfrm>
          <a:prstGeom prst="rect">
            <a:avLst/>
          </a:prstGeom>
        </p:spPr>
        <p:txBody>
          <a:bodyPr spcFirstLastPara="1" wrap="square" lIns="91425" tIns="91425" rIns="91425" bIns="91425" anchor="b" anchorCtr="0">
            <a:noAutofit/>
          </a:bodyPr>
          <a:lstStyle/>
          <a:p>
            <a:r>
              <a:rPr lang="es-ES" dirty="0" smtClean="0"/>
              <a:t>DISEÑO </a:t>
            </a:r>
            <a:r>
              <a:rPr lang="es-ES" dirty="0"/>
              <a:t>DEL CONVERTIDOR Y SUS CONTROLADORES</a:t>
            </a:r>
          </a:p>
        </p:txBody>
      </p:sp>
      <p:sp>
        <p:nvSpPr>
          <p:cNvPr id="223" name="Shape 2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sp>
        <p:nvSpPr>
          <p:cNvPr id="224" name="Shape 22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None/>
            </a:pPr>
            <a:r>
              <a:rPr lang="en" sz="12000" b="1" dirty="0">
                <a:solidFill>
                  <a:srgbClr val="009900"/>
                </a:solidFill>
                <a:latin typeface="Roboto Condensed"/>
                <a:ea typeface="Roboto Condensed"/>
                <a:cs typeface="Roboto Condensed"/>
                <a:sym typeface="Roboto Condensed"/>
              </a:rPr>
              <a:t>2</a:t>
            </a:r>
            <a:endParaRPr sz="3000" b="1" dirty="0">
              <a:solidFill>
                <a:srgbClr val="0099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3022240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MATRIZ DE DECISIÓN</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80</a:t>
            </a:fld>
            <a:endParaRPr lang="es-EC"/>
          </a:p>
        </p:txBody>
      </p:sp>
      <p:pic>
        <p:nvPicPr>
          <p:cNvPr id="5" name="Imagen 4"/>
          <p:cNvPicPr>
            <a:picLocks noChangeAspect="1"/>
          </p:cNvPicPr>
          <p:nvPr/>
        </p:nvPicPr>
        <p:blipFill>
          <a:blip r:embed="rId2"/>
          <a:stretch>
            <a:fillRect/>
          </a:stretch>
        </p:blipFill>
        <p:spPr>
          <a:xfrm>
            <a:off x="393114" y="1329964"/>
            <a:ext cx="8226885" cy="3063132"/>
          </a:xfrm>
          <a:prstGeom prst="rect">
            <a:avLst/>
          </a:prstGeom>
        </p:spPr>
      </p:pic>
    </p:spTree>
    <p:extLst>
      <p:ext uri="{BB962C8B-B14F-4D97-AF65-F5344CB8AC3E}">
        <p14:creationId xmlns:p14="http://schemas.microsoft.com/office/powerpoint/2010/main" val="36532105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90030" y="3275339"/>
            <a:ext cx="4094400" cy="1159800"/>
          </a:xfrm>
        </p:spPr>
        <p:txBody>
          <a:bodyPr/>
          <a:lstStyle/>
          <a:p>
            <a:r>
              <a:rPr lang="es-EC" dirty="0"/>
              <a:t>CONCLUSIONES </a:t>
            </a:r>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81</a:t>
            </a:fld>
            <a:endParaRPr lang="es-EC"/>
          </a:p>
        </p:txBody>
      </p:sp>
    </p:spTree>
    <p:extLst>
      <p:ext uri="{BB962C8B-B14F-4D97-AF65-F5344CB8AC3E}">
        <p14:creationId xmlns:p14="http://schemas.microsoft.com/office/powerpoint/2010/main" val="39211562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dirty="0"/>
              <a:t>CONCLUSIONES </a:t>
            </a:r>
            <a:endParaRPr lang="es-ES" dirty="0"/>
          </a:p>
        </p:txBody>
      </p:sp>
      <p:sp>
        <p:nvSpPr>
          <p:cNvPr id="6" name="Marcador de texto 5"/>
          <p:cNvSpPr>
            <a:spLocks noGrp="1"/>
          </p:cNvSpPr>
          <p:nvPr>
            <p:ph type="body" idx="1"/>
          </p:nvPr>
        </p:nvSpPr>
        <p:spPr>
          <a:xfrm>
            <a:off x="191001" y="1742791"/>
            <a:ext cx="8535555" cy="2994861"/>
          </a:xfrm>
        </p:spPr>
        <p:txBody>
          <a:bodyPr/>
          <a:lstStyle/>
          <a:p>
            <a:pPr algn="just"/>
            <a:r>
              <a:rPr lang="es-ES" sz="1600" dirty="0" smtClean="0"/>
              <a:t>Se realizó la búsqueda de información para comprender el comportamiento, funcionamiento, avances y desarrollo, del convertidor </a:t>
            </a:r>
            <a:r>
              <a:rPr lang="es-ES" sz="1600" i="1" dirty="0" smtClean="0"/>
              <a:t>Cuk </a:t>
            </a:r>
            <a:r>
              <a:rPr lang="es-ES" sz="1600" dirty="0" smtClean="0"/>
              <a:t>y sus tres estrategias de control, está investigación permitió conocer la importancia y la necesidad de realizar este proyecto de investigación.</a:t>
            </a:r>
          </a:p>
          <a:p>
            <a:pPr algn="just"/>
            <a:r>
              <a:rPr lang="es-ES" sz="1600" dirty="0" smtClean="0"/>
              <a:t>El convertidor </a:t>
            </a:r>
            <a:r>
              <a:rPr lang="es-ES" sz="1600" i="1" dirty="0" smtClean="0"/>
              <a:t>Cuk </a:t>
            </a:r>
            <a:r>
              <a:rPr lang="es-ES" sz="1600" dirty="0" smtClean="0"/>
              <a:t>posee la capacidad de variar su voltaje de salida de acuerdo con el ciclo de trabajo establecido. Se conoce que este tipo de convertidor posee un comportamiento de fase no mínima que causa variaciones de voltaje bruscas en la salida del convertidor, por lo cual, se implementaron tres estrategias de control que permitieron regular el ciclo de trabajo para que el voltaje a la salida del convertidor sea el adecuado, y además estas estrategias lograron eliminar el comportamiento de fase no mínima del convertidor </a:t>
            </a:r>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82</a:t>
            </a:fld>
            <a:endParaRPr lang="es-EC"/>
          </a:p>
        </p:txBody>
      </p:sp>
    </p:spTree>
    <p:extLst>
      <p:ext uri="{BB962C8B-B14F-4D97-AF65-F5344CB8AC3E}">
        <p14:creationId xmlns:p14="http://schemas.microsoft.com/office/powerpoint/2010/main" val="32359836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dirty="0"/>
              <a:t>CONCLUSIONES </a:t>
            </a:r>
            <a:endParaRPr lang="es-ES" dirty="0"/>
          </a:p>
        </p:txBody>
      </p:sp>
      <p:sp>
        <p:nvSpPr>
          <p:cNvPr id="6" name="Marcador de texto 5"/>
          <p:cNvSpPr>
            <a:spLocks noGrp="1"/>
          </p:cNvSpPr>
          <p:nvPr>
            <p:ph type="body" idx="1"/>
          </p:nvPr>
        </p:nvSpPr>
        <p:spPr>
          <a:xfrm>
            <a:off x="124740" y="1848808"/>
            <a:ext cx="8535555" cy="2994861"/>
          </a:xfrm>
        </p:spPr>
        <p:txBody>
          <a:bodyPr/>
          <a:lstStyle/>
          <a:p>
            <a:pPr algn="just"/>
            <a:r>
              <a:rPr lang="es-ES" sz="1800" dirty="0"/>
              <a:t>Las estrategias de control implantadas consisten en un controlador clásico PI, y dos estrategias de control moderno que son: controlador Difuso y control en Espacio de Estados, concluyendo que los controladores diseñados para el convertidor son idóneos para mantener el voltaje de salida constante de acuerdo con la referencia establecida y todos los controladores cumplen con los requerimientos impuestos al inicio del Capítulo 3. </a:t>
            </a:r>
            <a:endParaRPr lang="es-ES" sz="1800" dirty="0" smtClean="0"/>
          </a:p>
          <a:p>
            <a:pPr algn="just"/>
            <a:r>
              <a:rPr lang="es-ES" sz="1800" dirty="0"/>
              <a:t>En el análisis de resultados del controlador PI se observa que este control obtiene buenos resultados, pero no logra eliminar las oscilaciones de voltaje debido al comportamiento de fase no mínima del convertidor, lo que provoca un comportamiento inestable del convertidor durante un corto periodo de tiempo, por este comportamiento no es el controlador recomendado.</a:t>
            </a:r>
          </a:p>
          <a:p>
            <a:endParaRPr lang="es-ES" dirty="0"/>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83</a:t>
            </a:fld>
            <a:endParaRPr lang="es-EC"/>
          </a:p>
        </p:txBody>
      </p:sp>
    </p:spTree>
    <p:extLst>
      <p:ext uri="{BB962C8B-B14F-4D97-AF65-F5344CB8AC3E}">
        <p14:creationId xmlns:p14="http://schemas.microsoft.com/office/powerpoint/2010/main" val="32108773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dirty="0"/>
              <a:t>CONCLUSIONES </a:t>
            </a:r>
            <a:endParaRPr lang="es-ES" dirty="0"/>
          </a:p>
        </p:txBody>
      </p:sp>
      <p:sp>
        <p:nvSpPr>
          <p:cNvPr id="6" name="Marcador de texto 5"/>
          <p:cNvSpPr>
            <a:spLocks noGrp="1"/>
          </p:cNvSpPr>
          <p:nvPr>
            <p:ph type="body" idx="1"/>
          </p:nvPr>
        </p:nvSpPr>
        <p:spPr>
          <a:xfrm>
            <a:off x="303644" y="1648800"/>
            <a:ext cx="8535555" cy="3145500"/>
          </a:xfrm>
        </p:spPr>
        <p:txBody>
          <a:bodyPr/>
          <a:lstStyle/>
          <a:p>
            <a:pPr algn="just"/>
            <a:r>
              <a:rPr lang="es-ES" sz="1800" dirty="0" smtClean="0"/>
              <a:t>Sin </a:t>
            </a:r>
            <a:r>
              <a:rPr lang="es-ES" sz="1800" dirty="0"/>
              <a:t>importar que los parámetros de sintonización para el controlador Difuso fueron basados en los obtenidos para el controlador PI, el controlador Difuso logra estabilizar al convertidor sin oscilaciones en su tensión de salida (</a:t>
            </a:r>
            <a:r>
              <a:rPr lang="es-ES" sz="1800" dirty="0" err="1"/>
              <a:t>Vout</a:t>
            </a:r>
            <a:r>
              <a:rPr lang="es-ES" sz="1800" dirty="0"/>
              <a:t>), por lo cual se concluye que el controlador Difuso supera al control PI</a:t>
            </a:r>
            <a:r>
              <a:rPr lang="es-ES" sz="1800" dirty="0" smtClean="0"/>
              <a:t>.</a:t>
            </a:r>
          </a:p>
          <a:p>
            <a:pPr algn="just"/>
            <a:r>
              <a:rPr lang="es-ES" sz="1800" dirty="0"/>
              <a:t>El controlador en Espacio de Estados presenta mayo complejidad en la comprensión y en el desarrollo del mismo, en referencia con el controlador Difuso que solo necesita la experiencia del operador, pero este control tiene la desventaja de utilizar mayo cantidad de recursos computacionales con respecto al control en Espacio de Estados, para una implementación real se deben tomar en cuenta los costos computacionales ya que estos implican más costo económico para el presupuesto de un Proyecto. </a:t>
            </a:r>
          </a:p>
          <a:p>
            <a:endParaRPr lang="es-ES" sz="1800" dirty="0"/>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84</a:t>
            </a:fld>
            <a:endParaRPr lang="es-EC" dirty="0"/>
          </a:p>
        </p:txBody>
      </p:sp>
    </p:spTree>
    <p:extLst>
      <p:ext uri="{BB962C8B-B14F-4D97-AF65-F5344CB8AC3E}">
        <p14:creationId xmlns:p14="http://schemas.microsoft.com/office/powerpoint/2010/main" val="9545185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 </a:t>
            </a:r>
            <a:endParaRPr lang="es-ES" dirty="0"/>
          </a:p>
        </p:txBody>
      </p:sp>
      <p:sp>
        <p:nvSpPr>
          <p:cNvPr id="3" name="Marcador de texto 2"/>
          <p:cNvSpPr>
            <a:spLocks noGrp="1"/>
          </p:cNvSpPr>
          <p:nvPr>
            <p:ph type="body" idx="1"/>
          </p:nvPr>
        </p:nvSpPr>
        <p:spPr>
          <a:xfrm>
            <a:off x="469297" y="1552637"/>
            <a:ext cx="8422912" cy="3145500"/>
          </a:xfrm>
        </p:spPr>
        <p:txBody>
          <a:bodyPr/>
          <a:lstStyle/>
          <a:p>
            <a:pPr algn="just"/>
            <a:r>
              <a:rPr lang="es-ES" sz="1800" dirty="0" smtClean="0"/>
              <a:t>Finalmente </a:t>
            </a:r>
            <a:r>
              <a:rPr lang="es-ES" sz="1800" dirty="0"/>
              <a:t>basados en los análisis y resultados de las pruebas realizadas, se puede concluir que el controlador diseñado en Espacio de Estados cumple con los requerimientos impuestos y basados en los resultados expuestos en la sección anterior es el controlador recomendado para controlar al convertidor </a:t>
            </a:r>
            <a:r>
              <a:rPr lang="es-ES" sz="1800" i="1" dirty="0"/>
              <a:t>Cuk</a:t>
            </a:r>
            <a:r>
              <a:rPr lang="es-ES" sz="1800" dirty="0"/>
              <a:t>. </a:t>
            </a:r>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85</a:t>
            </a:fld>
            <a:endParaRPr lang="es-EC"/>
          </a:p>
        </p:txBody>
      </p:sp>
    </p:spTree>
    <p:extLst>
      <p:ext uri="{BB962C8B-B14F-4D97-AF65-F5344CB8AC3E}">
        <p14:creationId xmlns:p14="http://schemas.microsoft.com/office/powerpoint/2010/main" val="250598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CONVERTIDORES DC/DC CONMUTADOS</a:t>
            </a:r>
            <a:endParaRPr lang="es-ES" dirty="0"/>
          </a:p>
        </p:txBody>
      </p:sp>
      <p:sp>
        <p:nvSpPr>
          <p:cNvPr id="3" name="Marcador de texto 2"/>
          <p:cNvSpPr>
            <a:spLocks noGrp="1"/>
          </p:cNvSpPr>
          <p:nvPr>
            <p:ph type="body" idx="1"/>
          </p:nvPr>
        </p:nvSpPr>
        <p:spPr>
          <a:xfrm>
            <a:off x="347207" y="1347085"/>
            <a:ext cx="7823187" cy="3145500"/>
          </a:xfrm>
        </p:spPr>
        <p:txBody>
          <a:bodyPr/>
          <a:lstStyle/>
          <a:p>
            <a:pPr marL="76200" indent="0" algn="just">
              <a:buNone/>
            </a:pPr>
            <a:r>
              <a:rPr lang="es-ES" sz="2200" dirty="0"/>
              <a:t>Son dispositivos de corriente continua que utilizan elementos de conmutación </a:t>
            </a:r>
            <a:r>
              <a:rPr lang="es-ES" sz="2200" dirty="0" smtClean="0"/>
              <a:t>y </a:t>
            </a:r>
            <a:r>
              <a:rPr lang="es-ES" sz="2200" dirty="0"/>
              <a:t>almacenamiento de </a:t>
            </a:r>
            <a:r>
              <a:rPr lang="es-ES" sz="2200" dirty="0" smtClean="0"/>
              <a:t>energía. Estos </a:t>
            </a:r>
            <a:r>
              <a:rPr lang="es-ES" sz="2200" dirty="0"/>
              <a:t>arreglos son conocidos como Convertidores de </a:t>
            </a:r>
            <a:r>
              <a:rPr lang="es-ES" sz="2200" dirty="0" smtClean="0"/>
              <a:t>Conmutación. Para </a:t>
            </a:r>
            <a:r>
              <a:rPr lang="es-ES" sz="2200" dirty="0"/>
              <a:t>lograr la carga y descarga de los elementos de almacenamiento, el diseño de los Convertidores utiliza un interruptor de potencia y un diodo, permitiendo convertir una tensión de entrada por otra, también continua y </a:t>
            </a:r>
            <a:r>
              <a:rPr lang="es-ES" sz="2200" dirty="0" smtClean="0"/>
              <a:t>regulada a la salida.</a:t>
            </a:r>
            <a:endParaRPr lang="es-ES" sz="2200" dirty="0"/>
          </a:p>
          <a:p>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9</a:t>
            </a:fld>
            <a:endParaRPr lang="es-EC"/>
          </a:p>
        </p:txBody>
      </p:sp>
    </p:spTree>
    <p:extLst>
      <p:ext uri="{BB962C8B-B14F-4D97-AF65-F5344CB8AC3E}">
        <p14:creationId xmlns:p14="http://schemas.microsoft.com/office/powerpoint/2010/main" val="1608468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19650</TotalTime>
  <Words>2889</Words>
  <Application>Microsoft Office PowerPoint</Application>
  <PresentationFormat>Presentación en pantalla (16:9)</PresentationFormat>
  <Paragraphs>338</Paragraphs>
  <Slides>85</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85</vt:i4>
      </vt:variant>
    </vt:vector>
  </HeadingPairs>
  <TitlesOfParts>
    <vt:vector size="93" baseType="lpstr">
      <vt:lpstr>Roboto Condensed</vt:lpstr>
      <vt:lpstr>Roboto Condensed Light</vt:lpstr>
      <vt:lpstr>Cambria Math</vt:lpstr>
      <vt:lpstr>Arial</vt:lpstr>
      <vt:lpstr>Arvo</vt:lpstr>
      <vt:lpstr>Times New Roman</vt:lpstr>
      <vt:lpstr>Wingdings</vt:lpstr>
      <vt:lpstr>Salerio template</vt:lpstr>
      <vt:lpstr>Presentación de PowerPoint</vt:lpstr>
      <vt:lpstr>TEMARIO</vt:lpstr>
      <vt:lpstr>INTRODUCCIÓN</vt:lpstr>
      <vt:lpstr>INTRUDUCCIÓN</vt:lpstr>
      <vt:lpstr>JUSTIFICACIÓN E IMPORTANCIA</vt:lpstr>
      <vt:lpstr>Objetivo</vt:lpstr>
      <vt:lpstr>Objetivos</vt:lpstr>
      <vt:lpstr>DISEÑO DEL CONVERTIDOR Y SUS CONTROLADORES</vt:lpstr>
      <vt:lpstr>CONVERTIDORES DC/DC CONMUTADOS</vt:lpstr>
      <vt:lpstr>CONVERTIDOR CUK</vt:lpstr>
      <vt:lpstr>FUNCIONAMIENTO EN MODO DE CONDUCCIÓN CONTINÚA</vt:lpstr>
      <vt:lpstr>ANÁLISIS DE ESTADOS</vt:lpstr>
      <vt:lpstr>ANÁLISIS DE ESTADOS</vt:lpstr>
      <vt:lpstr>PARÁMETROS</vt:lpstr>
      <vt:lpstr>ELEMENTOS DEL CONVERTIDOR</vt:lpstr>
      <vt:lpstr>ELEMENTOS DEL CONVERTIDOR</vt:lpstr>
      <vt:lpstr>FUNCIÓN DE TRANSFERENCIA</vt:lpstr>
      <vt:lpstr>MODELO PROMEDIADO DEL CONVERTIDOR CUK EN EL ESPACIO DE ESTADOS</vt:lpstr>
      <vt:lpstr>ECUACIONES DE ESTADO</vt:lpstr>
      <vt:lpstr>ECUACIONES DE ESTADO</vt:lpstr>
      <vt:lpstr>ECUACIONES DE ESTADO </vt:lpstr>
      <vt:lpstr>FUNCIÓN DE TRANSFERENCIA</vt:lpstr>
      <vt:lpstr>SIMULACIÓN DEL CONVERTIDOR CUK </vt:lpstr>
      <vt:lpstr>SISTEMAS DE FASE NO MÍNIMA </vt:lpstr>
      <vt:lpstr>SISTEMAS DE CONTROL</vt:lpstr>
      <vt:lpstr>SISTEMAS AUTOMÁTICOS DE CONTROL </vt:lpstr>
      <vt:lpstr>SISTEMAS AUTOMÁTICOS DE CONTROL</vt:lpstr>
      <vt:lpstr>CONTROLADOR PROPORCIONAL INTEGRAL PI</vt:lpstr>
      <vt:lpstr>ACCIÓN PROPORCIONAL </vt:lpstr>
      <vt:lpstr>ACCIÓN INTEGRAL </vt:lpstr>
      <vt:lpstr>CONTROLADOR PI</vt:lpstr>
      <vt:lpstr>FUNCIÓN DE TRANSFERENCIA DEL CONTROLADOR PI </vt:lpstr>
      <vt:lpstr>Sintonización del Controlador: Método de Ziegler y Nichols en lazo cerrado (oscilaciones continuas) </vt:lpstr>
      <vt:lpstr>DISEÑO DEL CONTROLADOR</vt:lpstr>
      <vt:lpstr>SIMULACIÓN DEL CONTROLADOR</vt:lpstr>
      <vt:lpstr>CONTROLADOR EN ESPACIO DE ESTADOS</vt:lpstr>
      <vt:lpstr>CONTROLADOR EN ESPACIO DE ESTADOS </vt:lpstr>
      <vt:lpstr>DISEÑO DEL CONTROLADOR: MÉTODO DE CONTROL MODAL, QUE ADMITE LA UBICACIÓN DE POLOS DESEADOS  </vt:lpstr>
      <vt:lpstr>REPRESENTACIÓN: MATRIZ DE GANANCIAS K</vt:lpstr>
      <vt:lpstr>MATRIZ K</vt:lpstr>
      <vt:lpstr>MATRIZ DE GANANCIAS K</vt:lpstr>
      <vt:lpstr>ASIGNACIÓN DE POLOS </vt:lpstr>
      <vt:lpstr>ASIGNACIÓN DE POLOS </vt:lpstr>
      <vt:lpstr>ASIGNACIÓN DE POLOS </vt:lpstr>
      <vt:lpstr>LUGAR DE LAS RAÍCES DE H</vt:lpstr>
      <vt:lpstr>MATRIZ P</vt:lpstr>
      <vt:lpstr>CONTROLADOR EN ESPACIO DE ESTADOS CON ACCIÓN INTEGRAL</vt:lpstr>
      <vt:lpstr>ACCIÓN INTEGRAL</vt:lpstr>
      <vt:lpstr>DISEÑO DEL CONTROLADOR CON ACCIÓN INTEGRAL</vt:lpstr>
      <vt:lpstr>MATRICES AMPLIADAS DISCRETAS</vt:lpstr>
      <vt:lpstr>POLO DE ACCIÓN INTEGRAL</vt:lpstr>
      <vt:lpstr>MATRIZ DE GANANCIAS</vt:lpstr>
      <vt:lpstr>RESPUESTA DEL SISTEMA</vt:lpstr>
      <vt:lpstr>CONTROL DIFUSO PI</vt:lpstr>
      <vt:lpstr>LÓGICA DIFUSA</vt:lpstr>
      <vt:lpstr>DESARROLLO DEL CONTROLADOR DIFUSO</vt:lpstr>
      <vt:lpstr>EJEMPLO DE UN CONJUNTO DIFUSO</vt:lpstr>
      <vt:lpstr>CONTROL CON LÓGICA DIFUSA</vt:lpstr>
      <vt:lpstr>CONTROL DIFUSO</vt:lpstr>
      <vt:lpstr>CONTROL DIFUSO</vt:lpstr>
      <vt:lpstr>DISEÑO DEL CONTROLADOR</vt:lpstr>
      <vt:lpstr>FUSIFICACIÓN</vt:lpstr>
      <vt:lpstr>FUNCIONES DE MEMBRESÍA</vt:lpstr>
      <vt:lpstr>MÉTODO DE INFERENCIA: MAMDANI</vt:lpstr>
      <vt:lpstr>DEFUSIFICACIÓN</vt:lpstr>
      <vt:lpstr>SIMULACIÓN DEL CONTROLADOR</vt:lpstr>
      <vt:lpstr>SIMULACIÓN DEL CONTROLADOR</vt:lpstr>
      <vt:lpstr>ANÁLISIS DE DESEMPEÑO DEL CONTROLADOR</vt:lpstr>
      <vt:lpstr>INDICADORES DE DESEMPEÑO</vt:lpstr>
      <vt:lpstr>CAMBIO DE REFERENCIA</vt:lpstr>
      <vt:lpstr>ANÁLISIS </vt:lpstr>
      <vt:lpstr>CAMBIO A LA ENTRADA</vt:lpstr>
      <vt:lpstr>ANÁLISIS </vt:lpstr>
      <vt:lpstr>CAMBIO A LA CARGA</vt:lpstr>
      <vt:lpstr>ANÁLISIS </vt:lpstr>
      <vt:lpstr>PÉRDIDAS DE CONDUCCIÓN Y   CONMUTACIÓN </vt:lpstr>
      <vt:lpstr>PÉRDIDAS DE CONDUCCIÓN Y   CONMUTACIÓN </vt:lpstr>
      <vt:lpstr>CONSUMO COMPUTACIONAL </vt:lpstr>
      <vt:lpstr>CONSUMO COMPUTACIONAL </vt:lpstr>
      <vt:lpstr>MATRIZ DE DECISIÓN</vt:lpstr>
      <vt:lpstr>CONCLUSIONES </vt:lpstr>
      <vt:lpstr>CONCLUSIONES </vt:lpstr>
      <vt:lpstr>CONCLUSIONES </vt:lpstr>
      <vt:lpstr>CONCLUSIONES </vt:lpstr>
      <vt:lpstr>CONCLUSIONES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marco javier</dc:creator>
  <cp:lastModifiedBy>DannYTA Valladares</cp:lastModifiedBy>
  <cp:revision>169</cp:revision>
  <dcterms:modified xsi:type="dcterms:W3CDTF">2019-07-09T14:06:35Z</dcterms:modified>
</cp:coreProperties>
</file>