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</p:sldIdLst>
  <p:sldSz cy="5143500" cx="9144000"/>
  <p:notesSz cx="6858000" cy="9144000"/>
  <p:embeddedFontLst>
    <p:embeddedFont>
      <p:font typeface="Roboto Slab"/>
      <p:regular r:id="rId76"/>
      <p:bold r:id="rId77"/>
    </p:embeddedFont>
    <p:embeddedFont>
      <p:font typeface="Roboto Thin"/>
      <p:regular r:id="rId78"/>
      <p:bold r:id="rId79"/>
      <p:italic r:id="rId80"/>
      <p:boldItalic r:id="rId81"/>
    </p:embeddedFont>
    <p:embeddedFont>
      <p:font typeface="Roboto"/>
      <p:regular r:id="rId82"/>
      <p:bold r:id="rId83"/>
      <p:italic r:id="rId84"/>
      <p:boldItalic r:id="rId85"/>
    </p:embeddedFont>
    <p:embeddedFont>
      <p:font typeface="Roboto Medium"/>
      <p:regular r:id="rId86"/>
      <p:bold r:id="rId87"/>
      <p:italic r:id="rId88"/>
      <p:boldItalic r:id="rId89"/>
    </p:embeddedFont>
    <p:embeddedFont>
      <p:font typeface="Nixie One"/>
      <p:regular r:id="rId90"/>
    </p:embeddedFont>
    <p:embeddedFont>
      <p:font typeface="Roboto Light"/>
      <p:regular r:id="rId91"/>
      <p:bold r:id="rId92"/>
      <p:italic r:id="rId93"/>
      <p:boldItalic r:id="rId9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56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3DD8EA7A-7BA6-4945-945D-1B0B9C67949C}">
  <a:tblStyle styleId="{3DD8EA7A-7BA6-4945-945D-1B0B9C67949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63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Roboto-italic.fntdata"/><Relationship Id="rId83" Type="http://schemas.openxmlformats.org/officeDocument/2006/relationships/font" Target="fonts/Roboto-bold.fntdata"/><Relationship Id="rId42" Type="http://schemas.openxmlformats.org/officeDocument/2006/relationships/slide" Target="slides/slide36.xml"/><Relationship Id="rId86" Type="http://schemas.openxmlformats.org/officeDocument/2006/relationships/font" Target="fonts/RobotoMedium-regular.fntdata"/><Relationship Id="rId41" Type="http://schemas.openxmlformats.org/officeDocument/2006/relationships/slide" Target="slides/slide35.xml"/><Relationship Id="rId85" Type="http://schemas.openxmlformats.org/officeDocument/2006/relationships/font" Target="fonts/Roboto-boldItalic.fntdata"/><Relationship Id="rId44" Type="http://schemas.openxmlformats.org/officeDocument/2006/relationships/slide" Target="slides/slide38.xml"/><Relationship Id="rId88" Type="http://schemas.openxmlformats.org/officeDocument/2006/relationships/font" Target="fonts/RobotoMedium-italic.fntdata"/><Relationship Id="rId43" Type="http://schemas.openxmlformats.org/officeDocument/2006/relationships/slide" Target="slides/slide37.xml"/><Relationship Id="rId87" Type="http://schemas.openxmlformats.org/officeDocument/2006/relationships/font" Target="fonts/RobotoMedium-bold.fntdata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9" Type="http://schemas.openxmlformats.org/officeDocument/2006/relationships/font" Target="fonts/RobotoMedium-boldItalic.fntdata"/><Relationship Id="rId80" Type="http://schemas.openxmlformats.org/officeDocument/2006/relationships/font" Target="fonts/RobotoThin-italic.fntdata"/><Relationship Id="rId82" Type="http://schemas.openxmlformats.org/officeDocument/2006/relationships/font" Target="fonts/Roboto-regular.fntdata"/><Relationship Id="rId81" Type="http://schemas.openxmlformats.org/officeDocument/2006/relationships/font" Target="fonts/RobotoThin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font" Target="fonts/RobotoSlab-bold.fntdata"/><Relationship Id="rId32" Type="http://schemas.openxmlformats.org/officeDocument/2006/relationships/slide" Target="slides/slide26.xml"/><Relationship Id="rId76" Type="http://schemas.openxmlformats.org/officeDocument/2006/relationships/font" Target="fonts/RobotoSlab-regular.fntdata"/><Relationship Id="rId35" Type="http://schemas.openxmlformats.org/officeDocument/2006/relationships/slide" Target="slides/slide29.xml"/><Relationship Id="rId79" Type="http://schemas.openxmlformats.org/officeDocument/2006/relationships/font" Target="fonts/RobotoThin-bold.fntdata"/><Relationship Id="rId34" Type="http://schemas.openxmlformats.org/officeDocument/2006/relationships/slide" Target="slides/slide28.xml"/><Relationship Id="rId78" Type="http://schemas.openxmlformats.org/officeDocument/2006/relationships/font" Target="fonts/RobotoThin-regular.fntdata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94" Type="http://schemas.openxmlformats.org/officeDocument/2006/relationships/font" Target="fonts/RobotoLight-boldItalic.fntdata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91" Type="http://schemas.openxmlformats.org/officeDocument/2006/relationships/font" Target="fonts/RobotoLight-regular.fntdata"/><Relationship Id="rId90" Type="http://schemas.openxmlformats.org/officeDocument/2006/relationships/font" Target="fonts/NixieOne-regular.fntdata"/><Relationship Id="rId93" Type="http://schemas.openxmlformats.org/officeDocument/2006/relationships/font" Target="fonts/RobotoLight-italic.fntdata"/><Relationship Id="rId92" Type="http://schemas.openxmlformats.org/officeDocument/2006/relationships/font" Target="fonts/RobotoLight-bold.fntdata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baf7d9396_0_1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baf7d9396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baf7d9396_0_19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baf7d9396_0_19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5baf7d9396_0_19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5baf7d9396_0_19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5baf7d9396_0_195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5baf7d9396_0_19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baf7d9396_0_198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5baf7d9396_0_19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5baf7d9396_0_18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5baf7d9396_0_18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5baf7d9396_0_168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5baf7d9396_0_16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5baf7d9396_0_184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5baf7d9396_0_18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5baf7d9396_0_160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5baf7d9396_0_16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5cc1f81327_0_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5cc1f8132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5cc1f81327_0_2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5cc1f8132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baf7d9396_0_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baf7d939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c1f81327_0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c1f8132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5cc1f81327_0_4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5cc1f81327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5cc1f81327_0_5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5cc1f81327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5cc1f81327_0_3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5cc1f81327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5baf7d9396_0_184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5baf7d9396_0_18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5bb4d8b71e_0_154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5bb4d8b71e_0_1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5baf7d9396_0_185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5baf7d9396_0_18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5baf7d9396_0_20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5baf7d9396_0_20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5baf7d9396_0_202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5baf7d9396_0_20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5baf7d9396_0_333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5baf7d9396_0_3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baf7d9396_0_17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5baf7d9396_0_17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5baf7d9396_0_20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5baf7d9396_0_2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5baf7d9396_0_334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5baf7d9396_0_3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5baf7d9396_0_35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5baf7d9396_0_3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5baf7d9396_0_35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5baf7d9396_0_3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5baf7d9396_0_382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5baf7d9396_0_3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5baf7d9396_0_382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5baf7d9396_0_38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5baf7d9396_0_626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5baf7d9396_0_6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5baf7d9396_0_665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5baf7d9396_0_66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baf7d9396_0_185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baf7d9396_0_18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5baf7d9396_0_624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5baf7d9396_0_6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baf7d9396_0_165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baf7d9396_0_1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5baf7d9396_0_625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5baf7d9396_0_6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5baf7d9396_0_62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5baf7d9396_0_6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5baf7d9396_0_62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5baf7d9396_0_6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5baf7d9396_0_186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5baf7d9396_0_18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5baf7d9396_0_615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5baf7d9396_0_6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5baf7d9396_0_620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5baf7d9396_0_6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5baf7d9396_0_616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5baf7d9396_0_6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5baf7d9396_0_61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5baf7d9396_0_6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5baf7d9396_0_618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5baf7d9396_0_6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5baf7d9396_0_618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5baf7d9396_0_6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baf7d9396_3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baf7d9396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5baf7d9396_0_622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5baf7d9396_0_6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5baf7d9396_0_187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5baf7d9396_0_18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5baf7d9396_0_515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5baf7d9396_0_5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5baf7d9396_0_187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5baf7d9396_0_18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5baf7d9396_0_450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5baf7d9396_0_45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5baf7d9396_0_188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5baf7d9396_0_18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5bb4d8b71e_2_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5bb4d8b71e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bb4d8b71e_2_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bb4d8b71e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5bb4d8b71e_2_3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5bb4d8b71e_2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5baf7d9396_0_447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5baf7d9396_0_4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5baf7d9396_0_167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5baf7d9396_0_16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5baf7d9396_0_188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5baf7d9396_0_18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5cc6581f25_2_50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5cc6581f25_2_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5baf7d9396_0_189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5baf7d9396_0_18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5bb4d8b71e_0_13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5bb4d8b71e_0_1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5bb4d8b71e_0_138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5bb4d8b71e_0_1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5bb4d8b71e_0_139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5bb4d8b71e_0_1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5bb4d8b71e_0_140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5bb4d8b71e_0_1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2" name="Google Shape;1212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4036879f5c_5_16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6" name="Google Shape;1226;g4036879f5c_5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35ed75ccf_0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35ed75ccf_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5baf7d9396_0_18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5baf7d9396_0_18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5baf7d9396_0_168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5baf7d9396_0_1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5baf7d9396_0_18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5baf7d9396_0_18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4288500"/>
            <a:ext cx="9144000" cy="2475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500626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4493605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4584075"/>
            <a:ext cx="9144000" cy="5595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 txBox="1"/>
          <p:nvPr>
            <p:ph type="ctrTitle"/>
          </p:nvPr>
        </p:nvSpPr>
        <p:spPr>
          <a:xfrm>
            <a:off x="685800" y="2601425"/>
            <a:ext cx="5810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tyle A">
  <p:cSld name="BLANK_1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/>
          <p:nvPr/>
        </p:nvSpPr>
        <p:spPr>
          <a:xfrm>
            <a:off x="0" y="1148250"/>
            <a:ext cx="9144000" cy="28470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1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94" name="Google Shape;94;p11"/>
          <p:cNvSpPr/>
          <p:nvPr/>
        </p:nvSpPr>
        <p:spPr>
          <a:xfrm>
            <a:off x="0" y="500625"/>
            <a:ext cx="9144000" cy="7320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1"/>
          <p:cNvSpPr/>
          <p:nvPr/>
        </p:nvSpPr>
        <p:spPr>
          <a:xfrm>
            <a:off x="0" y="3962800"/>
            <a:ext cx="9144000" cy="370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1"/>
          <p:cNvSpPr/>
          <p:nvPr/>
        </p:nvSpPr>
        <p:spPr>
          <a:xfrm>
            <a:off x="0" y="4333125"/>
            <a:ext cx="9144000" cy="8103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1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tyle B">
  <p:cSld name="BLANK_1_1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"/>
          <p:cNvSpPr/>
          <p:nvPr/>
        </p:nvSpPr>
        <p:spPr>
          <a:xfrm>
            <a:off x="0" y="4294550"/>
            <a:ext cx="9144000" cy="2412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2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101" name="Google Shape;101;p12"/>
          <p:cNvSpPr/>
          <p:nvPr/>
        </p:nvSpPr>
        <p:spPr>
          <a:xfrm>
            <a:off x="0" y="500626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2"/>
          <p:cNvSpPr/>
          <p:nvPr/>
        </p:nvSpPr>
        <p:spPr>
          <a:xfrm>
            <a:off x="0" y="4493605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2"/>
          <p:cNvSpPr/>
          <p:nvPr/>
        </p:nvSpPr>
        <p:spPr>
          <a:xfrm>
            <a:off x="0" y="4584075"/>
            <a:ext cx="9144000" cy="5595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2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ctrTitle"/>
          </p:nvPr>
        </p:nvSpPr>
        <p:spPr>
          <a:xfrm>
            <a:off x="4113600" y="2878750"/>
            <a:ext cx="4505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4800">
                <a:solidFill>
                  <a:srgbClr val="11445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4800">
                <a:solidFill>
                  <a:srgbClr val="11445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4800">
                <a:solidFill>
                  <a:srgbClr val="11445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4800">
                <a:solidFill>
                  <a:srgbClr val="11445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4800">
                <a:solidFill>
                  <a:srgbClr val="11445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4800">
                <a:solidFill>
                  <a:srgbClr val="11445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4800">
                <a:solidFill>
                  <a:srgbClr val="11445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4800">
                <a:solidFill>
                  <a:srgbClr val="11445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4800">
                <a:solidFill>
                  <a:srgbClr val="114454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4113600" y="3983050"/>
            <a:ext cx="45057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b="1" sz="1800">
                <a:solidFill>
                  <a:srgbClr val="94BF6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b="1" sz="1800">
                <a:solidFill>
                  <a:srgbClr val="94BF6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b="1" sz="1800">
                <a:solidFill>
                  <a:srgbClr val="94BF6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b="1">
                <a:solidFill>
                  <a:srgbClr val="94BF6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b="1">
                <a:solidFill>
                  <a:srgbClr val="94BF6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b="1">
                <a:solidFill>
                  <a:srgbClr val="94BF6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b="1">
                <a:solidFill>
                  <a:srgbClr val="94BF6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b="1">
                <a:solidFill>
                  <a:srgbClr val="94BF6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b="1">
                <a:solidFill>
                  <a:srgbClr val="94BF6E"/>
                </a:solidFill>
              </a:defRPr>
            </a:lvl9pPr>
          </a:lstStyle>
          <a:p/>
        </p:txBody>
      </p:sp>
      <p:sp>
        <p:nvSpPr>
          <p:cNvPr id="19" name="Google Shape;19;p3"/>
          <p:cNvSpPr/>
          <p:nvPr/>
        </p:nvSpPr>
        <p:spPr>
          <a:xfrm>
            <a:off x="0" y="4288499"/>
            <a:ext cx="3474300" cy="2475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0" y="0"/>
            <a:ext cx="34743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0" y="500626"/>
            <a:ext cx="34743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0" y="4493604"/>
            <a:ext cx="34743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0" y="4584075"/>
            <a:ext cx="3474300" cy="5595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0" y="1148250"/>
            <a:ext cx="9144000" cy="28470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3398538" y="1599538"/>
            <a:ext cx="2346925" cy="19444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0E3142">
                    <a:alpha val="20380"/>
                  </a:srgbClr>
                </a:solidFill>
                <a:latin typeface="Impact"/>
              </a:rPr>
              <a:t>“</a:t>
            </a:r>
          </a:p>
        </p:txBody>
      </p:sp>
      <p:sp>
        <p:nvSpPr>
          <p:cNvPr id="28" name="Google Shape;28;p4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29" name="Google Shape;29;p4"/>
          <p:cNvSpPr/>
          <p:nvPr/>
        </p:nvSpPr>
        <p:spPr>
          <a:xfrm>
            <a:off x="0" y="500625"/>
            <a:ext cx="9144000" cy="7320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0" y="3962800"/>
            <a:ext cx="9144000" cy="370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0" y="4333125"/>
            <a:ext cx="9144000" cy="8103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1556175" y="2300275"/>
            <a:ext cx="6031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55600" lvl="0" marL="457200" rtl="0" algn="ctr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000"/>
              <a:buChar char="▪"/>
              <a:defRPr sz="2000">
                <a:solidFill>
                  <a:srgbClr val="FFFFFF"/>
                </a:solidFill>
              </a:defRPr>
            </a:lvl1pPr>
            <a:lvl2pPr indent="-355600" lvl="1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▫"/>
              <a:defRPr sz="2000">
                <a:solidFill>
                  <a:srgbClr val="FFFFFF"/>
                </a:solidFill>
              </a:defRPr>
            </a:lvl2pPr>
            <a:lvl3pPr indent="-355600" lvl="2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3pPr>
            <a:lvl4pPr indent="-355600" lvl="3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4pPr>
            <a:lvl5pPr indent="-355600" lvl="4" marL="22860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5pPr>
            <a:lvl6pPr indent="-355600" lvl="5" marL="2743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6pPr>
            <a:lvl7pPr indent="-355600" lvl="6" marL="3200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7pPr>
            <a:lvl8pPr indent="-355600" lvl="7" marL="3657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8pPr>
            <a:lvl9pPr indent="-355600" lvl="8" marL="41148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5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cap="flat" cmpd="sng" w="9525">
            <a:solidFill>
              <a:srgbClr val="18637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Google Shape;41;p5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" type="body"/>
          </p:nvPr>
        </p:nvSpPr>
        <p:spPr>
          <a:xfrm>
            <a:off x="1146025" y="1767275"/>
            <a:ext cx="7540800" cy="31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>
              <a:spcBef>
                <a:spcPts val="600"/>
              </a:spcBef>
              <a:spcAft>
                <a:spcPts val="0"/>
              </a:spcAft>
              <a:buSzPts val="2800"/>
              <a:buChar char="▪"/>
              <a:defRPr sz="2800"/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SzPts val="2800"/>
              <a:buChar char="▫"/>
              <a:defRPr sz="2800"/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/>
        </p:txBody>
      </p:sp>
      <p:sp>
        <p:nvSpPr>
          <p:cNvPr id="43" name="Google Shape;43;p5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46" name="Google Shape;46;p6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6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6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cap="flat" cmpd="sng" w="9525">
            <a:solidFill>
              <a:srgbClr val="18637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" name="Google Shape;51;p6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2" name="Google Shape;52;p6"/>
          <p:cNvSpPr txBox="1"/>
          <p:nvPr>
            <p:ph idx="1" type="body"/>
          </p:nvPr>
        </p:nvSpPr>
        <p:spPr>
          <a:xfrm>
            <a:off x="1146025" y="1767275"/>
            <a:ext cx="3660300" cy="31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53" name="Google Shape;53;p6"/>
          <p:cNvSpPr txBox="1"/>
          <p:nvPr>
            <p:ph idx="2" type="body"/>
          </p:nvPr>
        </p:nvSpPr>
        <p:spPr>
          <a:xfrm>
            <a:off x="5026623" y="1767275"/>
            <a:ext cx="3660300" cy="31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54" name="Google Shape;54;p6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57" name="Google Shape;57;p7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7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7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7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7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cap="flat" cmpd="sng" w="9525">
            <a:solidFill>
              <a:srgbClr val="18637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" name="Google Shape;62;p7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3" name="Google Shape;63;p7"/>
          <p:cNvSpPr txBox="1"/>
          <p:nvPr>
            <p:ph idx="1" type="body"/>
          </p:nvPr>
        </p:nvSpPr>
        <p:spPr>
          <a:xfrm>
            <a:off x="1146025" y="1773300"/>
            <a:ext cx="2409900" cy="31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4" name="Google Shape;64;p7"/>
          <p:cNvSpPr txBox="1"/>
          <p:nvPr>
            <p:ph idx="2" type="body"/>
          </p:nvPr>
        </p:nvSpPr>
        <p:spPr>
          <a:xfrm>
            <a:off x="3679388" y="1773300"/>
            <a:ext cx="2409900" cy="31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5" name="Google Shape;65;p7"/>
          <p:cNvSpPr txBox="1"/>
          <p:nvPr>
            <p:ph idx="3" type="body"/>
          </p:nvPr>
        </p:nvSpPr>
        <p:spPr>
          <a:xfrm>
            <a:off x="6212750" y="1773300"/>
            <a:ext cx="2409900" cy="31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6" name="Google Shape;66;p7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69" name="Google Shape;69;p8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8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8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8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3" name="Google Shape;73;p8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cap="flat" cmpd="sng" w="9525">
            <a:solidFill>
              <a:srgbClr val="18637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" name="Google Shape;74;p8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78" name="Google Shape;78;p9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79" name="Google Shape;79;p9"/>
          <p:cNvSpPr/>
          <p:nvPr/>
        </p:nvSpPr>
        <p:spPr>
          <a:xfrm>
            <a:off x="0" y="500625"/>
            <a:ext cx="2472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9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9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9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9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86" name="Google Shape;86;p10"/>
          <p:cNvSpPr/>
          <p:nvPr/>
        </p:nvSpPr>
        <p:spPr>
          <a:xfrm>
            <a:off x="0" y="500625"/>
            <a:ext cx="2472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0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0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0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0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b="1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b="1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b="1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b="1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b="1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b="1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b="1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b="1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b="1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146025" y="1767275"/>
            <a:ext cx="7540800" cy="31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Clr>
                <a:srgbClr val="114454"/>
              </a:buClr>
              <a:buSzPts val="3000"/>
              <a:buFont typeface="Nixie One"/>
              <a:buChar char="▪"/>
              <a:defRPr sz="30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2400"/>
              <a:buFont typeface="Nixie One"/>
              <a:buChar char="▫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2400"/>
              <a:buFont typeface="Nixie One"/>
              <a:buChar char="■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●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○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■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●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○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■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0.png"/><Relationship Id="rId4" Type="http://schemas.openxmlformats.org/officeDocument/2006/relationships/image" Target="../media/image5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6.gif"/><Relationship Id="rId4" Type="http://schemas.openxmlformats.org/officeDocument/2006/relationships/image" Target="../media/image20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3.gif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5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8.jpg"/><Relationship Id="rId4" Type="http://schemas.openxmlformats.org/officeDocument/2006/relationships/image" Target="../media/image24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2.jpg"/><Relationship Id="rId4" Type="http://schemas.openxmlformats.org/officeDocument/2006/relationships/image" Target="../media/image30.jpg"/><Relationship Id="rId5" Type="http://schemas.openxmlformats.org/officeDocument/2006/relationships/image" Target="../media/image32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9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9.jpg"/><Relationship Id="rId4" Type="http://schemas.openxmlformats.org/officeDocument/2006/relationships/image" Target="../media/image23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1.jpg"/><Relationship Id="rId4" Type="http://schemas.openxmlformats.org/officeDocument/2006/relationships/image" Target="../media/image5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3.jp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6" Type="http://schemas.openxmlformats.org/officeDocument/2006/relationships/image" Target="../media/image43.jpg"/><Relationship Id="rId7" Type="http://schemas.openxmlformats.org/officeDocument/2006/relationships/image" Target="../media/image3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5.jpg"/><Relationship Id="rId4" Type="http://schemas.openxmlformats.org/officeDocument/2006/relationships/image" Target="../media/image27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4.png"/><Relationship Id="rId4" Type="http://schemas.openxmlformats.org/officeDocument/2006/relationships/image" Target="../media/image4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5.png"/><Relationship Id="rId4" Type="http://schemas.openxmlformats.org/officeDocument/2006/relationships/image" Target="../media/image31.png"/><Relationship Id="rId5" Type="http://schemas.openxmlformats.org/officeDocument/2006/relationships/image" Target="../media/image38.png"/><Relationship Id="rId6" Type="http://schemas.openxmlformats.org/officeDocument/2006/relationships/image" Target="../media/image36.png"/><Relationship Id="rId7" Type="http://schemas.openxmlformats.org/officeDocument/2006/relationships/image" Target="../media/image4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" name="Google Shape;110;p13"/>
          <p:cNvSpPr txBox="1"/>
          <p:nvPr>
            <p:ph type="ctrTitle"/>
          </p:nvPr>
        </p:nvSpPr>
        <p:spPr>
          <a:xfrm>
            <a:off x="180225" y="2009075"/>
            <a:ext cx="3104100" cy="269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“Diseño e Implementación de un Sistema de Entrenamiento Prototipo para el Laboratorio de Control de Procesos de la Universidad de las Fuerzas Armadas ESPE”                                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1" name="Google Shape;111;p13"/>
          <p:cNvSpPr txBox="1"/>
          <p:nvPr>
            <p:ph idx="1" type="subTitle"/>
          </p:nvPr>
        </p:nvSpPr>
        <p:spPr>
          <a:xfrm>
            <a:off x="4150800" y="229050"/>
            <a:ext cx="4505700" cy="45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B8D61"/>
                </a:solidFill>
              </a:rPr>
              <a:t>Departamento de Eléctrica, Electrónica y Telecomunicaciones</a:t>
            </a:r>
            <a:endParaRPr sz="1600">
              <a:solidFill>
                <a:srgbClr val="3B8D6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B8D6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B8D61"/>
                </a:solidFill>
              </a:rPr>
              <a:t>Carrera de Ingeniería en Electrónica Automatización y Control</a:t>
            </a:r>
            <a:endParaRPr sz="1600">
              <a:solidFill>
                <a:srgbClr val="3B8D6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B8D6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B8D61"/>
                </a:solidFill>
              </a:rPr>
              <a:t>Proyecto de Investigación previo a la obtención del Título de Ingeniero en Electrónica, Automatización y Control</a:t>
            </a:r>
            <a:endParaRPr sz="1600">
              <a:solidFill>
                <a:srgbClr val="3B8D6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B8D6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B8D61"/>
                </a:solidFill>
              </a:rPr>
              <a:t>Autores:</a:t>
            </a:r>
            <a:endParaRPr sz="1600">
              <a:solidFill>
                <a:srgbClr val="3B8D6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B8D61"/>
                </a:solidFill>
              </a:rPr>
              <a:t>    Cordero Arias, Sara Lucía</a:t>
            </a:r>
            <a:endParaRPr sz="1600">
              <a:solidFill>
                <a:srgbClr val="3B8D6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B8D61"/>
                </a:solidFill>
              </a:rPr>
              <a:t>    Pineda Moreno, Santiago Andrés</a:t>
            </a:r>
            <a:endParaRPr sz="1600">
              <a:solidFill>
                <a:srgbClr val="3B8D6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B8D6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B8D61"/>
                </a:solidFill>
              </a:rPr>
              <a:t>Director:</a:t>
            </a:r>
            <a:endParaRPr sz="1600">
              <a:solidFill>
                <a:srgbClr val="3B8D6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B8D61"/>
                </a:solidFill>
              </a:rPr>
              <a:t>    Ing. Ortiz Tulcán, Hugo Ramiro Mgs.</a:t>
            </a:r>
            <a:endParaRPr sz="1600">
              <a:solidFill>
                <a:srgbClr val="3B8D6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B8D6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B8D61"/>
                </a:solidFill>
              </a:rPr>
              <a:t>Sangolquí - 2019</a:t>
            </a:r>
            <a:endParaRPr sz="1600">
              <a:solidFill>
                <a:srgbClr val="3B8D6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B8D6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B8D61"/>
              </a:solidFill>
            </a:endParaRPr>
          </a:p>
        </p:txBody>
      </p:sp>
      <p:pic>
        <p:nvPicPr>
          <p:cNvPr id="112" name="Google Shape;11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50" y="767075"/>
            <a:ext cx="3290665" cy="78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Requisitos</a:t>
            </a:r>
            <a:endParaRPr/>
          </a:p>
        </p:txBody>
      </p:sp>
      <p:sp>
        <p:nvSpPr>
          <p:cNvPr id="285" name="Google Shape;285;p22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6" name="Google Shape;286;p22"/>
          <p:cNvSpPr/>
          <p:nvPr/>
        </p:nvSpPr>
        <p:spPr>
          <a:xfrm>
            <a:off x="461475" y="3200400"/>
            <a:ext cx="2333400" cy="18444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124057"/>
          </a:solidFill>
          <a:ln cap="flat" cmpd="sng" w="9525">
            <a:solidFill>
              <a:srgbClr val="1240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Disponer de un sistema sobre el cual se puedan medir y controlar dos variables de proceso diferentes.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287" name="Google Shape;287;p22"/>
          <p:cNvSpPr/>
          <p:nvPr/>
        </p:nvSpPr>
        <p:spPr>
          <a:xfrm>
            <a:off x="2424650" y="2213400"/>
            <a:ext cx="2333400" cy="18444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59595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Implementar las técnicas y estrategias de Control: PID, cascada, ratio, selectivo, override, split range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288" name="Google Shape;288;p22"/>
          <p:cNvSpPr/>
          <p:nvPr/>
        </p:nvSpPr>
        <p:spPr>
          <a:xfrm>
            <a:off x="4388050" y="1214225"/>
            <a:ext cx="2333400" cy="18444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C6DAEC"/>
          </a:solidFill>
          <a:ln cap="flat" cmpd="sng" w="9525">
            <a:solidFill>
              <a:srgbClr val="C6DAE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Nixie One"/>
                <a:ea typeface="Nixie One"/>
                <a:cs typeface="Nixie One"/>
                <a:sym typeface="Nixie One"/>
              </a:rPr>
              <a:t>Reducir al mínimo las exigencias de mantenimiento del sistema de entrenamiento.</a:t>
            </a:r>
            <a:endParaRPr b="1" sz="1300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289" name="Google Shape;289;p22"/>
          <p:cNvSpPr/>
          <p:nvPr/>
        </p:nvSpPr>
        <p:spPr>
          <a:xfrm>
            <a:off x="4375875" y="3207150"/>
            <a:ext cx="2333400" cy="18444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18637B"/>
          </a:solidFill>
          <a:ln cap="flat" cmpd="sng" w="9525">
            <a:solidFill>
              <a:srgbClr val="1863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Descartar la manipulación de las conexiones por parte de los estudiantes para la realización de las prácticas.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290" name="Google Shape;290;p22"/>
          <p:cNvSpPr/>
          <p:nvPr/>
        </p:nvSpPr>
        <p:spPr>
          <a:xfrm>
            <a:off x="6354150" y="217100"/>
            <a:ext cx="2333400" cy="18444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94BF6E"/>
          </a:solidFill>
          <a:ln cap="flat" cmpd="sng" w="9525">
            <a:solidFill>
              <a:srgbClr val="94BF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Que el sistema sea controlable mediante un PLC Micrologix 1100B incluido en el equipo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291" name="Google Shape;291;p22"/>
          <p:cNvSpPr/>
          <p:nvPr/>
        </p:nvSpPr>
        <p:spPr>
          <a:xfrm>
            <a:off x="6354150" y="2198300"/>
            <a:ext cx="2333400" cy="18444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Que se pueda implementar un HMI del proceso controlado en un SIMATIC Panel OP177B PN/DP incluido en el equipo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292" name="Google Shape;292;p22"/>
          <p:cNvSpPr/>
          <p:nvPr/>
        </p:nvSpPr>
        <p:spPr>
          <a:xfrm>
            <a:off x="411127" y="950391"/>
            <a:ext cx="286082" cy="286082"/>
          </a:xfrm>
          <a:custGeom>
            <a:rect b="b" l="l" r="r" t="t"/>
            <a:pathLst>
              <a:path extrusionOk="0" fill="none" h="16027" w="16027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3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Características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Incrementan la utilidad</a:t>
            </a:r>
            <a:endParaRPr/>
          </a:p>
        </p:txBody>
      </p:sp>
      <p:sp>
        <p:nvSpPr>
          <p:cNvPr id="298" name="Google Shape;298;p23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9" name="Google Shape;299;p23"/>
          <p:cNvSpPr/>
          <p:nvPr/>
        </p:nvSpPr>
        <p:spPr>
          <a:xfrm>
            <a:off x="309075" y="34898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87AF64"/>
          </a:solidFill>
          <a:ln cap="flat" cmpd="sng" w="28575">
            <a:solidFill>
              <a:srgbClr val="1240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Lectura de las siete señales analógicas de los sensores por parte del controlador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00" name="Google Shape;300;p23"/>
          <p:cNvSpPr/>
          <p:nvPr/>
        </p:nvSpPr>
        <p:spPr>
          <a:xfrm>
            <a:off x="1985475" y="25754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87AF64"/>
          </a:solidFill>
          <a:ln cap="flat" cmpd="sng" w="28575">
            <a:solidFill>
              <a:srgbClr val="1240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Un sensor LM35 en la niquelina para el sistema de protección contra sobre- temperatura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01" name="Google Shape;301;p23"/>
          <p:cNvSpPr/>
          <p:nvPr/>
        </p:nvSpPr>
        <p:spPr>
          <a:xfrm>
            <a:off x="309075" y="16610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87AF64"/>
          </a:solidFill>
          <a:ln cap="flat" cmpd="sng" w="28575">
            <a:solidFill>
              <a:srgbClr val="1240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Cuatro estados de funcionamien-to del equipo, inicio, fallo, normal y enfriamiento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02" name="Google Shape;302;p23"/>
          <p:cNvSpPr/>
          <p:nvPr/>
        </p:nvSpPr>
        <p:spPr>
          <a:xfrm>
            <a:off x="3661875" y="34898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87AF64"/>
          </a:solidFill>
          <a:ln cap="flat" cmpd="sng" w="28575">
            <a:solidFill>
              <a:srgbClr val="1240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Indicadores de sobreten- sión en la señal del PLC (0 a 5.2 VDC) con su protección respectiva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03" name="Google Shape;303;p23"/>
          <p:cNvSpPr/>
          <p:nvPr/>
        </p:nvSpPr>
        <p:spPr>
          <a:xfrm>
            <a:off x="3661875" y="16610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87AF64"/>
          </a:solidFill>
          <a:ln cap="flat" cmpd="sng" w="28575">
            <a:solidFill>
              <a:srgbClr val="1240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Salidas tipo banana para la medición de las lecturas de los sensores escaladas de 0 a 10 VDC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04" name="Google Shape;304;p23"/>
          <p:cNvSpPr/>
          <p:nvPr/>
        </p:nvSpPr>
        <p:spPr>
          <a:xfrm>
            <a:off x="5338275" y="25754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87AF64"/>
          </a:solidFill>
          <a:ln cap="flat" cmpd="sng" w="28575">
            <a:solidFill>
              <a:srgbClr val="1240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Fácil ingreso de perturba- ciones a las señales de control recibidas del PLC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05" name="Google Shape;305;p23"/>
          <p:cNvSpPr/>
          <p:nvPr/>
        </p:nvSpPr>
        <p:spPr>
          <a:xfrm>
            <a:off x="7014675" y="34898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87AF64"/>
          </a:solidFill>
          <a:ln cap="flat" cmpd="sng" w="28575">
            <a:solidFill>
              <a:srgbClr val="1240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Ajuste automático de brillo para los displays con respecto a la luz ambiental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06" name="Google Shape;306;p23"/>
          <p:cNvSpPr/>
          <p:nvPr/>
        </p:nvSpPr>
        <p:spPr>
          <a:xfrm>
            <a:off x="5338275" y="7466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87AF64"/>
          </a:solidFill>
          <a:ln cap="flat" cmpd="sng" w="28575">
            <a:solidFill>
              <a:srgbClr val="1240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Indicadores de desco- nexión de los sensores de temperatura </a:t>
            </a: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LM35 </a:t>
            </a: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y fácil reemplazo de éstos.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07" name="Google Shape;307;p23"/>
          <p:cNvSpPr/>
          <p:nvPr/>
        </p:nvSpPr>
        <p:spPr>
          <a:xfrm>
            <a:off x="7014675" y="16610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87AF64"/>
          </a:solidFill>
          <a:ln cap="flat" cmpd="sng" w="28575">
            <a:solidFill>
              <a:srgbClr val="1240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Cronómetro para ayuda del docente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08" name="Google Shape;308;p23"/>
          <p:cNvSpPr/>
          <p:nvPr/>
        </p:nvSpPr>
        <p:spPr>
          <a:xfrm>
            <a:off x="7066075" y="0"/>
            <a:ext cx="1943400" cy="14832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87AF64"/>
          </a:solidFill>
          <a:ln cap="flat" cmpd="sng" w="28575">
            <a:solidFill>
              <a:srgbClr val="1240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Tres modos de funciona- miento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09" name="Google Shape;309;p23"/>
          <p:cNvSpPr/>
          <p:nvPr/>
        </p:nvSpPr>
        <p:spPr>
          <a:xfrm>
            <a:off x="1207245" y="1105795"/>
            <a:ext cx="182700" cy="1725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87AF64"/>
          </a:solidFill>
          <a:ln cap="flat" cmpd="sng" w="9525">
            <a:solidFill>
              <a:srgbClr val="94BF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0" name="Google Shape;310;p23"/>
          <p:cNvGrpSpPr/>
          <p:nvPr/>
        </p:nvGrpSpPr>
        <p:grpSpPr>
          <a:xfrm>
            <a:off x="440469" y="928067"/>
            <a:ext cx="369549" cy="274765"/>
            <a:chOff x="5247525" y="3007275"/>
            <a:chExt cx="517575" cy="384825"/>
          </a:xfrm>
        </p:grpSpPr>
        <p:sp>
          <p:nvSpPr>
            <p:cNvPr id="311" name="Google Shape;311;p23"/>
            <p:cNvSpPr/>
            <p:nvPr/>
          </p:nvSpPr>
          <p:spPr>
            <a:xfrm>
              <a:off x="5247525" y="3007275"/>
              <a:ext cx="348900" cy="348900"/>
            </a:xfrm>
            <a:custGeom>
              <a:rect b="b" l="l" r="r" t="t"/>
              <a:pathLst>
                <a:path extrusionOk="0" fill="none" h="13956" w="13956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3"/>
            <p:cNvSpPr/>
            <p:nvPr/>
          </p:nvSpPr>
          <p:spPr>
            <a:xfrm>
              <a:off x="5566575" y="3193575"/>
              <a:ext cx="198525" cy="198525"/>
            </a:xfrm>
            <a:custGeom>
              <a:rect b="b" l="l" r="r" t="t"/>
              <a:pathLst>
                <a:path extrusionOk="0" fill="none" h="7941" w="7941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4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8" name="Google Shape;318;p24"/>
          <p:cNvSpPr/>
          <p:nvPr/>
        </p:nvSpPr>
        <p:spPr>
          <a:xfrm>
            <a:off x="309075" y="34898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87AF64"/>
          </a:solidFill>
          <a:ln cap="flat" cmpd="sng" w="28575">
            <a:solidFill>
              <a:srgbClr val="1240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Un detallado diagrama P&amp;ID del sistema completo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19" name="Google Shape;319;p24"/>
          <p:cNvSpPr/>
          <p:nvPr/>
        </p:nvSpPr>
        <p:spPr>
          <a:xfrm>
            <a:off x="1985475" y="25754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87AF64"/>
          </a:solidFill>
          <a:ln cap="flat" cmpd="sng" w="28575">
            <a:solidFill>
              <a:srgbClr val="1240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Detalle de las conexiones ubicado en la parte lateral izquierda del equipo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20" name="Google Shape;320;p24"/>
          <p:cNvSpPr/>
          <p:nvPr/>
        </p:nvSpPr>
        <p:spPr>
          <a:xfrm>
            <a:off x="309075" y="16610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87AF64"/>
          </a:solidFill>
          <a:ln cap="flat" cmpd="sng" w="28575">
            <a:solidFill>
              <a:srgbClr val="1240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Un LED RGB como indicador del estado en el que se encuentra el sistema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21" name="Google Shape;321;p24"/>
          <p:cNvSpPr/>
          <p:nvPr/>
        </p:nvSpPr>
        <p:spPr>
          <a:xfrm>
            <a:off x="3661875" y="34898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87AF64"/>
          </a:solidFill>
          <a:ln cap="flat" cmpd="sng" w="28575">
            <a:solidFill>
              <a:srgbClr val="1240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Sencila interfaz para ingreso de perturbacio- nes a las señales de control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22" name="Google Shape;322;p24"/>
          <p:cNvSpPr/>
          <p:nvPr/>
        </p:nvSpPr>
        <p:spPr>
          <a:xfrm>
            <a:off x="3661875" y="16610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18637B"/>
          </a:solidFill>
          <a:ln cap="flat" cmpd="sng" w="28575">
            <a:solidFill>
              <a:srgbClr val="94BF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Cableado fijo para evitar desconexio- nes por golpes o movimien- tos del equipo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23" name="Google Shape;323;p24"/>
          <p:cNvSpPr/>
          <p:nvPr/>
        </p:nvSpPr>
        <p:spPr>
          <a:xfrm>
            <a:off x="5338275" y="25754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18637B"/>
          </a:solidFill>
          <a:ln cap="flat" cmpd="sng" w="28575">
            <a:solidFill>
              <a:srgbClr val="94BF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Protecciones contra sobretensión en las entradas de control de los actuadores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24" name="Google Shape;324;p24"/>
          <p:cNvSpPr/>
          <p:nvPr/>
        </p:nvSpPr>
        <p:spPr>
          <a:xfrm>
            <a:off x="7014675" y="34898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18637B"/>
          </a:solidFill>
          <a:ln cap="flat" cmpd="sng" w="28575">
            <a:solidFill>
              <a:srgbClr val="94BF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Cables recubiertos en los bordes metálicos cortantes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25" name="Google Shape;325;p24"/>
          <p:cNvSpPr/>
          <p:nvPr/>
        </p:nvSpPr>
        <p:spPr>
          <a:xfrm>
            <a:off x="5338275" y="7466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18637B"/>
          </a:solidFill>
          <a:ln cap="flat" cmpd="sng" w="28575">
            <a:solidFill>
              <a:srgbClr val="94BF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Protecciones contra cortocircuitos entre los terminales de medición analógica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26" name="Google Shape;326;p24"/>
          <p:cNvSpPr/>
          <p:nvPr/>
        </p:nvSpPr>
        <p:spPr>
          <a:xfrm>
            <a:off x="7014675" y="16610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18637B"/>
          </a:solidFill>
          <a:ln cap="flat" cmpd="sng" w="28575">
            <a:solidFill>
              <a:srgbClr val="94BF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PCB y demás equipos electrónicos alejados de la niquelina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27" name="Google Shape;327;p24"/>
          <p:cNvSpPr/>
          <p:nvPr/>
        </p:nvSpPr>
        <p:spPr>
          <a:xfrm>
            <a:off x="7066075" y="0"/>
            <a:ext cx="1943400" cy="14832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18637B"/>
          </a:solidFill>
          <a:ln cap="flat" cmpd="sng" w="28575">
            <a:solidFill>
              <a:srgbClr val="94BF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Estructura, PCB y equipos completa- mente aterrizados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28" name="Google Shape;328;p24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Características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Robustez eléctrica 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electrónica</a:t>
            </a:r>
            <a:endParaRPr/>
          </a:p>
        </p:txBody>
      </p:sp>
      <p:sp>
        <p:nvSpPr>
          <p:cNvPr id="329" name="Google Shape;329;p24"/>
          <p:cNvSpPr/>
          <p:nvPr/>
        </p:nvSpPr>
        <p:spPr>
          <a:xfrm>
            <a:off x="1207245" y="953395"/>
            <a:ext cx="182700" cy="1725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18637B"/>
          </a:solidFill>
          <a:ln cap="flat" cmpd="sng" w="9525">
            <a:solidFill>
              <a:srgbClr val="94BF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0" name="Google Shape;330;p24"/>
          <p:cNvGrpSpPr/>
          <p:nvPr/>
        </p:nvGrpSpPr>
        <p:grpSpPr>
          <a:xfrm>
            <a:off x="364269" y="928067"/>
            <a:ext cx="369549" cy="274765"/>
            <a:chOff x="5247525" y="3007275"/>
            <a:chExt cx="517575" cy="384825"/>
          </a:xfrm>
        </p:grpSpPr>
        <p:sp>
          <p:nvSpPr>
            <p:cNvPr id="331" name="Google Shape;331;p24"/>
            <p:cNvSpPr/>
            <p:nvPr/>
          </p:nvSpPr>
          <p:spPr>
            <a:xfrm>
              <a:off x="5247525" y="3007275"/>
              <a:ext cx="348900" cy="348900"/>
            </a:xfrm>
            <a:custGeom>
              <a:rect b="b" l="l" r="r" t="t"/>
              <a:pathLst>
                <a:path extrusionOk="0" fill="none" h="13956" w="13956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5566575" y="3193575"/>
              <a:ext cx="198525" cy="198525"/>
            </a:xfrm>
            <a:custGeom>
              <a:rect b="b" l="l" r="r" t="t"/>
              <a:pathLst>
                <a:path extrusionOk="0" fill="none" h="7941" w="7941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5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8" name="Google Shape;338;p25"/>
          <p:cNvSpPr/>
          <p:nvPr/>
        </p:nvSpPr>
        <p:spPr>
          <a:xfrm>
            <a:off x="309075" y="34898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595959"/>
          </a:solidFill>
          <a:ln cap="flat" cmpd="sng" w="28575">
            <a:solidFill>
              <a:srgbClr val="1863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Estructura interna de tubo cuadrado de hierro negro (20*20*1.5 [mm])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39" name="Google Shape;339;p25"/>
          <p:cNvSpPr/>
          <p:nvPr/>
        </p:nvSpPr>
        <p:spPr>
          <a:xfrm>
            <a:off x="1985475" y="25754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595959"/>
          </a:solidFill>
          <a:ln cap="flat" cmpd="sng" w="28575">
            <a:solidFill>
              <a:srgbClr val="1863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Manijas de aluminio anodizado a los costados del equipo para trans- porte seguro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40" name="Google Shape;340;p25"/>
          <p:cNvSpPr/>
          <p:nvPr/>
        </p:nvSpPr>
        <p:spPr>
          <a:xfrm>
            <a:off x="309075" y="16610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18637B"/>
          </a:solidFill>
          <a:ln cap="flat" cmpd="sng" w="28575">
            <a:solidFill>
              <a:srgbClr val="94BF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Ventilación interna constante que refrigera las fuentes y el SIMATIC Panel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41" name="Google Shape;341;p25"/>
          <p:cNvSpPr/>
          <p:nvPr/>
        </p:nvSpPr>
        <p:spPr>
          <a:xfrm>
            <a:off x="3661875" y="34898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595959"/>
          </a:solidFill>
          <a:ln cap="flat" cmpd="sng" w="28575">
            <a:solidFill>
              <a:srgbClr val="1863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Contenedor de la niquelina de teflón que tiene una resistencia muy alta a la temperatura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42" name="Google Shape;342;p25"/>
          <p:cNvSpPr/>
          <p:nvPr/>
        </p:nvSpPr>
        <p:spPr>
          <a:xfrm>
            <a:off x="3661875" y="16610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595959"/>
          </a:solidFill>
          <a:ln cap="flat" cmpd="sng" w="28575">
            <a:solidFill>
              <a:srgbClr val="1863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El recubrimiento de aluminio anodizado de 1.5 [mm]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43" name="Google Shape;343;p25"/>
          <p:cNvSpPr/>
          <p:nvPr/>
        </p:nvSpPr>
        <p:spPr>
          <a:xfrm>
            <a:off x="5338275" y="25754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595959"/>
          </a:solidFill>
          <a:ln cap="flat" cmpd="sng" w="28575">
            <a:solidFill>
              <a:srgbClr val="1863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Piezas 3D para sujeción de elementos impresas en PLA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44" name="Google Shape;344;p25"/>
          <p:cNvSpPr/>
          <p:nvPr/>
        </p:nvSpPr>
        <p:spPr>
          <a:xfrm>
            <a:off x="7014675" y="34898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595959"/>
          </a:solidFill>
          <a:ln cap="flat" cmpd="sng" w="28575">
            <a:solidFill>
              <a:srgbClr val="1863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Tubería de acero inoxidable de 31.5cm con cámara de enfriamiento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45" name="Google Shape;345;p25"/>
          <p:cNvSpPr/>
          <p:nvPr/>
        </p:nvSpPr>
        <p:spPr>
          <a:xfrm>
            <a:off x="5338275" y="7466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595959"/>
          </a:solidFill>
          <a:ln cap="flat" cmpd="sng" w="28575">
            <a:solidFill>
              <a:srgbClr val="1863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Piezas 3D impresas en ABS con resistencia a temperaturas de hasta 100°C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46" name="Google Shape;346;p25"/>
          <p:cNvSpPr/>
          <p:nvPr/>
        </p:nvSpPr>
        <p:spPr>
          <a:xfrm>
            <a:off x="7014675" y="1661075"/>
            <a:ext cx="1989000" cy="16311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595959"/>
          </a:solidFill>
          <a:ln cap="flat" cmpd="sng" w="28575">
            <a:solidFill>
              <a:srgbClr val="1863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Grabado permanente en acrílico del diagrama P&amp;ID con tecnología UV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47" name="Google Shape;347;p25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Características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Durabilidad</a:t>
            </a:r>
            <a:endParaRPr/>
          </a:p>
        </p:txBody>
      </p:sp>
      <p:sp>
        <p:nvSpPr>
          <p:cNvPr id="348" name="Google Shape;348;p25"/>
          <p:cNvSpPr/>
          <p:nvPr/>
        </p:nvSpPr>
        <p:spPr>
          <a:xfrm>
            <a:off x="1207245" y="1105795"/>
            <a:ext cx="182700" cy="1725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595959"/>
          </a:solidFill>
          <a:ln cap="flat" cmpd="sng" w="9525">
            <a:solidFill>
              <a:srgbClr val="1863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5"/>
          <p:cNvSpPr/>
          <p:nvPr/>
        </p:nvSpPr>
        <p:spPr>
          <a:xfrm>
            <a:off x="7066075" y="0"/>
            <a:ext cx="1943400" cy="14832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595959"/>
          </a:solidFill>
          <a:ln cap="flat" cmpd="sng" w="28575">
            <a:solidFill>
              <a:srgbClr val="1863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Grabado permanente en aluminio anodizado por ténica láser de CO2</a:t>
            </a:r>
            <a:endParaRPr b="1" sz="13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grpSp>
        <p:nvGrpSpPr>
          <p:cNvPr id="350" name="Google Shape;350;p25"/>
          <p:cNvGrpSpPr/>
          <p:nvPr/>
        </p:nvGrpSpPr>
        <p:grpSpPr>
          <a:xfrm>
            <a:off x="364269" y="928067"/>
            <a:ext cx="369549" cy="274765"/>
            <a:chOff x="5247525" y="3007275"/>
            <a:chExt cx="517575" cy="384825"/>
          </a:xfrm>
        </p:grpSpPr>
        <p:sp>
          <p:nvSpPr>
            <p:cNvPr id="351" name="Google Shape;351;p25"/>
            <p:cNvSpPr/>
            <p:nvPr/>
          </p:nvSpPr>
          <p:spPr>
            <a:xfrm>
              <a:off x="5247525" y="3007275"/>
              <a:ext cx="348900" cy="348900"/>
            </a:xfrm>
            <a:custGeom>
              <a:rect b="b" l="l" r="r" t="t"/>
              <a:pathLst>
                <a:path extrusionOk="0" fill="none" h="13956" w="13956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5566575" y="3193575"/>
              <a:ext cx="198525" cy="198525"/>
            </a:xfrm>
            <a:custGeom>
              <a:rect b="b" l="l" r="r" t="t"/>
              <a:pathLst>
                <a:path extrusionOk="0" fill="none" h="7941" w="7941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6"/>
          <p:cNvSpPr txBox="1"/>
          <p:nvPr>
            <p:ph type="ctrTitle"/>
          </p:nvPr>
        </p:nvSpPr>
        <p:spPr>
          <a:xfrm>
            <a:off x="4113600" y="2878750"/>
            <a:ext cx="4505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Diagrama de Bloques</a:t>
            </a:r>
            <a:endParaRPr/>
          </a:p>
        </p:txBody>
      </p:sp>
      <p:sp>
        <p:nvSpPr>
          <p:cNvPr id="358" name="Google Shape;358;p26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>
                <a:solidFill>
                  <a:srgbClr val="18637B"/>
                </a:solidFill>
                <a:latin typeface="Roboto Slab"/>
                <a:ea typeface="Roboto Slab"/>
                <a:cs typeface="Roboto Slab"/>
                <a:sym typeface="Roboto Slab"/>
              </a:rPr>
              <a:t>4</a:t>
            </a:r>
            <a:endParaRPr sz="20000">
              <a:solidFill>
                <a:srgbClr val="18637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59" name="Google Shape;359;p26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7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5" name="Google Shape;365;p27"/>
          <p:cNvPicPr preferRelativeResize="0"/>
          <p:nvPr/>
        </p:nvPicPr>
        <p:blipFill rotWithShape="1">
          <a:blip r:embed="rId3">
            <a:alphaModFix/>
          </a:blip>
          <a:srcRect b="2188" l="1892" r="1525" t="20752"/>
          <a:stretch/>
        </p:blipFill>
        <p:spPr>
          <a:xfrm>
            <a:off x="395475" y="0"/>
            <a:ext cx="859832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8"/>
          <p:cNvSpPr txBox="1"/>
          <p:nvPr>
            <p:ph type="ctrTitle"/>
          </p:nvPr>
        </p:nvSpPr>
        <p:spPr>
          <a:xfrm>
            <a:off x="4113600" y="2878750"/>
            <a:ext cx="4505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Diagramas de Flujo</a:t>
            </a:r>
            <a:endParaRPr/>
          </a:p>
        </p:txBody>
      </p:sp>
      <p:sp>
        <p:nvSpPr>
          <p:cNvPr id="371" name="Google Shape;371;p28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>
                <a:solidFill>
                  <a:srgbClr val="18637B"/>
                </a:solidFill>
                <a:latin typeface="Roboto Slab"/>
                <a:ea typeface="Roboto Slab"/>
                <a:cs typeface="Roboto Slab"/>
                <a:sym typeface="Roboto Slab"/>
              </a:rPr>
              <a:t>5</a:t>
            </a:r>
            <a:endParaRPr sz="20000">
              <a:solidFill>
                <a:srgbClr val="18637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72" name="Google Shape;372;p28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9"/>
          <p:cNvSpPr txBox="1"/>
          <p:nvPr>
            <p:ph idx="4294967295"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Programa Principal</a:t>
            </a:r>
            <a:endParaRPr/>
          </a:p>
        </p:txBody>
      </p:sp>
      <p:sp>
        <p:nvSpPr>
          <p:cNvPr id="378" name="Google Shape;378;p29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9" name="Google Shape;379;p29"/>
          <p:cNvPicPr preferRelativeResize="0"/>
          <p:nvPr/>
        </p:nvPicPr>
        <p:blipFill rotWithShape="1">
          <a:blip r:embed="rId3">
            <a:alphaModFix/>
          </a:blip>
          <a:srcRect b="8128" l="18487" r="12216" t="47358"/>
          <a:stretch/>
        </p:blipFill>
        <p:spPr>
          <a:xfrm>
            <a:off x="4212575" y="0"/>
            <a:ext cx="4694023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9"/>
          <p:cNvPicPr preferRelativeResize="0"/>
          <p:nvPr/>
        </p:nvPicPr>
        <p:blipFill rotWithShape="1">
          <a:blip r:embed="rId4">
            <a:alphaModFix/>
          </a:blip>
          <a:srcRect b="49777" l="31391" r="18164" t="9083"/>
          <a:stretch/>
        </p:blipFill>
        <p:spPr>
          <a:xfrm>
            <a:off x="304581" y="1"/>
            <a:ext cx="369691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9"/>
          <p:cNvSpPr txBox="1"/>
          <p:nvPr>
            <p:ph idx="1" type="body"/>
          </p:nvPr>
        </p:nvSpPr>
        <p:spPr>
          <a:xfrm>
            <a:off x="6105525" y="-76200"/>
            <a:ext cx="3114900" cy="809100"/>
          </a:xfrm>
          <a:prstGeom prst="rect">
            <a:avLst/>
          </a:prstGeom>
          <a:solidFill>
            <a:srgbClr val="0E314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      </a:t>
            </a:r>
            <a:r>
              <a:rPr b="1"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Programa Principal</a:t>
            </a:r>
            <a:endParaRPr b="1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382" name="Google Shape;382;p29"/>
          <p:cNvGrpSpPr/>
          <p:nvPr/>
        </p:nvGrpSpPr>
        <p:grpSpPr>
          <a:xfrm>
            <a:off x="6269298" y="156175"/>
            <a:ext cx="384328" cy="368674"/>
            <a:chOff x="5233525" y="4954450"/>
            <a:chExt cx="538275" cy="516350"/>
          </a:xfrm>
        </p:grpSpPr>
        <p:sp>
          <p:nvSpPr>
            <p:cNvPr id="383" name="Google Shape;383;p29"/>
            <p:cNvSpPr/>
            <p:nvPr/>
          </p:nvSpPr>
          <p:spPr>
            <a:xfrm>
              <a:off x="5637825" y="4954450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29"/>
            <p:cNvSpPr/>
            <p:nvPr/>
          </p:nvSpPr>
          <p:spPr>
            <a:xfrm>
              <a:off x="5323025" y="4980625"/>
              <a:ext cx="88925" cy="88925"/>
            </a:xfrm>
            <a:custGeom>
              <a:rect b="b" l="l" r="r" t="t"/>
              <a:pathLst>
                <a:path extrusionOk="0" fill="none" h="3557" w="3557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9"/>
            <p:cNvSpPr/>
            <p:nvPr/>
          </p:nvSpPr>
          <p:spPr>
            <a:xfrm>
              <a:off x="5233525" y="5255225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29"/>
            <p:cNvSpPr/>
            <p:nvPr/>
          </p:nvSpPr>
          <p:spPr>
            <a:xfrm>
              <a:off x="5453325" y="5382475"/>
              <a:ext cx="88925" cy="88325"/>
            </a:xfrm>
            <a:custGeom>
              <a:rect b="b" l="l" r="r" t="t"/>
              <a:pathLst>
                <a:path extrusionOk="0" fill="none" h="3533" w="3557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9"/>
            <p:cNvSpPr/>
            <p:nvPr/>
          </p:nvSpPr>
          <p:spPr>
            <a:xfrm>
              <a:off x="5682875" y="5188875"/>
              <a:ext cx="88925" cy="89525"/>
            </a:xfrm>
            <a:custGeom>
              <a:rect b="b" l="l" r="r" t="t"/>
              <a:pathLst>
                <a:path extrusionOk="0" fill="none" h="3581" w="3557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9"/>
            <p:cNvSpPr/>
            <p:nvPr/>
          </p:nvSpPr>
          <p:spPr>
            <a:xfrm>
              <a:off x="5411925" y="5110925"/>
              <a:ext cx="188775" cy="189400"/>
            </a:xfrm>
            <a:custGeom>
              <a:rect b="b" l="l" r="r" t="t"/>
              <a:pathLst>
                <a:path extrusionOk="0" fill="none" h="7576" w="7551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9"/>
            <p:cNvSpPr/>
            <p:nvPr/>
          </p:nvSpPr>
          <p:spPr>
            <a:xfrm>
              <a:off x="5367475" y="5025075"/>
              <a:ext cx="81600" cy="105975"/>
            </a:xfrm>
            <a:custGeom>
              <a:rect b="b" l="l" r="r" t="t"/>
              <a:pathLst>
                <a:path extrusionOk="0" fill="none" h="4239" w="3264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9"/>
            <p:cNvSpPr/>
            <p:nvPr/>
          </p:nvSpPr>
          <p:spPr>
            <a:xfrm>
              <a:off x="5567800" y="4999500"/>
              <a:ext cx="115100" cy="133975"/>
            </a:xfrm>
            <a:custGeom>
              <a:rect b="b" l="l" r="r" t="t"/>
              <a:pathLst>
                <a:path extrusionOk="0" fill="none" h="5359" w="4604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9"/>
            <p:cNvSpPr/>
            <p:nvPr/>
          </p:nvSpPr>
          <p:spPr>
            <a:xfrm>
              <a:off x="5600075" y="5217475"/>
              <a:ext cx="127275" cy="16475"/>
            </a:xfrm>
            <a:custGeom>
              <a:rect b="b" l="l" r="r" t="t"/>
              <a:pathLst>
                <a:path extrusionOk="0" fill="none" h="659" w="5091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9"/>
            <p:cNvSpPr/>
            <p:nvPr/>
          </p:nvSpPr>
          <p:spPr>
            <a:xfrm>
              <a:off x="5497775" y="5299675"/>
              <a:ext cx="4900" cy="126675"/>
            </a:xfrm>
            <a:custGeom>
              <a:rect b="b" l="l" r="r" t="t"/>
              <a:pathLst>
                <a:path extrusionOk="0" fill="none" h="5067" w="196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5277975" y="5241825"/>
              <a:ext cx="141275" cy="58500"/>
            </a:xfrm>
            <a:custGeom>
              <a:rect b="b" l="l" r="r" t="t"/>
              <a:pathLst>
                <a:path extrusionOk="0" fill="none" h="2340" w="5651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0"/>
          <p:cNvPicPr preferRelativeResize="0"/>
          <p:nvPr/>
        </p:nvPicPr>
        <p:blipFill rotWithShape="1">
          <a:blip r:embed="rId3">
            <a:alphaModFix/>
          </a:blip>
          <a:srcRect b="11217" l="30495" r="34537" t="40307"/>
          <a:stretch/>
        </p:blipFill>
        <p:spPr>
          <a:xfrm>
            <a:off x="3796146" y="-100"/>
            <a:ext cx="2812273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0"/>
          <p:cNvSpPr txBox="1"/>
          <p:nvPr>
            <p:ph idx="4294967295"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Programa Principal</a:t>
            </a:r>
            <a:endParaRPr/>
          </a:p>
        </p:txBody>
      </p:sp>
      <p:sp>
        <p:nvSpPr>
          <p:cNvPr id="400" name="Google Shape;400;p30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1" name="Google Shape;401;p30"/>
          <p:cNvSpPr txBox="1"/>
          <p:nvPr>
            <p:ph idx="1" type="body"/>
          </p:nvPr>
        </p:nvSpPr>
        <p:spPr>
          <a:xfrm>
            <a:off x="6498550" y="-76200"/>
            <a:ext cx="2721900" cy="809100"/>
          </a:xfrm>
          <a:prstGeom prst="rect">
            <a:avLst/>
          </a:prstGeom>
          <a:solidFill>
            <a:srgbClr val="0E314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Secuencia de Arranque</a:t>
            </a:r>
            <a:endParaRPr b="1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02" name="Google Shape;402;p30"/>
          <p:cNvPicPr preferRelativeResize="0"/>
          <p:nvPr/>
        </p:nvPicPr>
        <p:blipFill rotWithShape="1">
          <a:blip r:embed="rId4">
            <a:alphaModFix/>
          </a:blip>
          <a:srcRect b="59206" l="27981" r="34450" t="0"/>
          <a:stretch/>
        </p:blipFill>
        <p:spPr>
          <a:xfrm>
            <a:off x="255820" y="-1"/>
            <a:ext cx="3590598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1"/>
          <p:cNvSpPr txBox="1"/>
          <p:nvPr>
            <p:ph idx="4294967295"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Programa Principal</a:t>
            </a:r>
            <a:endParaRPr/>
          </a:p>
        </p:txBody>
      </p:sp>
      <p:sp>
        <p:nvSpPr>
          <p:cNvPr id="408" name="Google Shape;408;p31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9" name="Google Shape;409;p31"/>
          <p:cNvSpPr txBox="1"/>
          <p:nvPr>
            <p:ph idx="1" type="body"/>
          </p:nvPr>
        </p:nvSpPr>
        <p:spPr>
          <a:xfrm>
            <a:off x="6248400" y="-76200"/>
            <a:ext cx="2972100" cy="809100"/>
          </a:xfrm>
          <a:prstGeom prst="rect">
            <a:avLst/>
          </a:prstGeom>
          <a:solidFill>
            <a:srgbClr val="0E314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       </a:t>
            </a:r>
            <a:r>
              <a:rPr b="1"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Secuencia de Fallo</a:t>
            </a:r>
            <a:endParaRPr b="1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10" name="Google Shape;410;p31"/>
          <p:cNvPicPr preferRelativeResize="0"/>
          <p:nvPr/>
        </p:nvPicPr>
        <p:blipFill rotWithShape="1">
          <a:blip r:embed="rId3">
            <a:alphaModFix/>
          </a:blip>
          <a:srcRect b="57751" l="32620" r="33980" t="1946"/>
          <a:stretch/>
        </p:blipFill>
        <p:spPr>
          <a:xfrm>
            <a:off x="1751500" y="56225"/>
            <a:ext cx="3293699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p31"/>
          <p:cNvGrpSpPr/>
          <p:nvPr/>
        </p:nvGrpSpPr>
        <p:grpSpPr>
          <a:xfrm>
            <a:off x="6431223" y="156175"/>
            <a:ext cx="384328" cy="368674"/>
            <a:chOff x="5233525" y="4954450"/>
            <a:chExt cx="538275" cy="516350"/>
          </a:xfrm>
        </p:grpSpPr>
        <p:sp>
          <p:nvSpPr>
            <p:cNvPr id="412" name="Google Shape;412;p31"/>
            <p:cNvSpPr/>
            <p:nvPr/>
          </p:nvSpPr>
          <p:spPr>
            <a:xfrm>
              <a:off x="5637825" y="4954450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323025" y="4980625"/>
              <a:ext cx="88925" cy="88925"/>
            </a:xfrm>
            <a:custGeom>
              <a:rect b="b" l="l" r="r" t="t"/>
              <a:pathLst>
                <a:path extrusionOk="0" fill="none" h="3557" w="3557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233525" y="5255225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5453325" y="5382475"/>
              <a:ext cx="88925" cy="88325"/>
            </a:xfrm>
            <a:custGeom>
              <a:rect b="b" l="l" r="r" t="t"/>
              <a:pathLst>
                <a:path extrusionOk="0" fill="none" h="3533" w="3557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5682875" y="5188875"/>
              <a:ext cx="88925" cy="89525"/>
            </a:xfrm>
            <a:custGeom>
              <a:rect b="b" l="l" r="r" t="t"/>
              <a:pathLst>
                <a:path extrusionOk="0" fill="none" h="3581" w="3557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5411925" y="5110925"/>
              <a:ext cx="188775" cy="189400"/>
            </a:xfrm>
            <a:custGeom>
              <a:rect b="b" l="l" r="r" t="t"/>
              <a:pathLst>
                <a:path extrusionOk="0" fill="none" h="7576" w="7551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5367475" y="5025075"/>
              <a:ext cx="81600" cy="105975"/>
            </a:xfrm>
            <a:custGeom>
              <a:rect b="b" l="l" r="r" t="t"/>
              <a:pathLst>
                <a:path extrusionOk="0" fill="none" h="4239" w="3264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5567800" y="4999500"/>
              <a:ext cx="115100" cy="133975"/>
            </a:xfrm>
            <a:custGeom>
              <a:rect b="b" l="l" r="r" t="t"/>
              <a:pathLst>
                <a:path extrusionOk="0" fill="none" h="5359" w="4604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5600075" y="5217475"/>
              <a:ext cx="127275" cy="16475"/>
            </a:xfrm>
            <a:custGeom>
              <a:rect b="b" l="l" r="r" t="t"/>
              <a:pathLst>
                <a:path extrusionOk="0" fill="none" h="659" w="5091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5497775" y="5299675"/>
              <a:ext cx="4900" cy="126675"/>
            </a:xfrm>
            <a:custGeom>
              <a:rect b="b" l="l" r="r" t="t"/>
              <a:pathLst>
                <a:path extrusionOk="0" fill="none" h="5067" w="196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5277975" y="5241825"/>
              <a:ext cx="141275" cy="58500"/>
            </a:xfrm>
            <a:custGeom>
              <a:rect b="b" l="l" r="r" t="t"/>
              <a:pathLst>
                <a:path extrusionOk="0" fill="none" h="2340" w="5651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14"/>
          <p:cNvSpPr/>
          <p:nvPr/>
        </p:nvSpPr>
        <p:spPr>
          <a:xfrm flipH="1">
            <a:off x="2544825" y="14900"/>
            <a:ext cx="749700" cy="449400"/>
          </a:xfrm>
          <a:custGeom>
            <a:rect b="b" l="l" r="r" t="t"/>
            <a:pathLst>
              <a:path extrusionOk="0" h="120000" w="120000">
                <a:moveTo>
                  <a:pt x="33" y="0"/>
                </a:moveTo>
                <a:lnTo>
                  <a:pt x="120000" y="25359"/>
                </a:lnTo>
                <a:lnTo>
                  <a:pt x="120000" y="120000"/>
                </a:lnTo>
                <a:lnTo>
                  <a:pt x="310" y="104052"/>
                </a:lnTo>
                <a:cubicBezTo>
                  <a:pt x="495" y="69019"/>
                  <a:pt x="-151" y="35032"/>
                  <a:pt x="33" y="0"/>
                </a:cubicBezTo>
                <a:close/>
              </a:path>
            </a:pathLst>
          </a:custGeom>
          <a:solidFill>
            <a:srgbClr val="94BF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4"/>
          <p:cNvSpPr/>
          <p:nvPr/>
        </p:nvSpPr>
        <p:spPr>
          <a:xfrm rot="10800000">
            <a:off x="2544330" y="2583951"/>
            <a:ext cx="749700" cy="445200"/>
          </a:xfrm>
          <a:custGeom>
            <a:rect b="b" l="l" r="r" t="t"/>
            <a:pathLst>
              <a:path extrusionOk="0" h="120000" w="120000">
                <a:moveTo>
                  <a:pt x="120000" y="120000"/>
                </a:moveTo>
                <a:lnTo>
                  <a:pt x="54" y="120000"/>
                </a:lnTo>
                <a:cubicBezTo>
                  <a:pt x="240" y="79812"/>
                  <a:pt x="-132" y="40187"/>
                  <a:pt x="53" y="0"/>
                </a:cubicBezTo>
                <a:lnTo>
                  <a:pt x="120000" y="16766"/>
                </a:lnTo>
                <a:close/>
              </a:path>
            </a:pathLst>
          </a:custGeom>
          <a:solidFill>
            <a:srgbClr val="16575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20" name="Google Shape;120;p14"/>
          <p:cNvSpPr/>
          <p:nvPr/>
        </p:nvSpPr>
        <p:spPr>
          <a:xfrm flipH="1">
            <a:off x="2544323" y="2150848"/>
            <a:ext cx="749700" cy="445200"/>
          </a:xfrm>
          <a:custGeom>
            <a:rect b="b" l="l" r="r" t="t"/>
            <a:pathLst>
              <a:path extrusionOk="0" h="120000" w="120000">
                <a:moveTo>
                  <a:pt x="80" y="0"/>
                </a:moveTo>
                <a:lnTo>
                  <a:pt x="120000" y="17383"/>
                </a:lnTo>
                <a:lnTo>
                  <a:pt x="120000" y="120000"/>
                </a:lnTo>
                <a:lnTo>
                  <a:pt x="80" y="119999"/>
                </a:lnTo>
                <a:cubicBezTo>
                  <a:pt x="-197" y="79999"/>
                  <a:pt x="358" y="40000"/>
                  <a:pt x="80" y="0"/>
                </a:cubicBezTo>
                <a:close/>
              </a:path>
            </a:pathLst>
          </a:custGeom>
          <a:solidFill>
            <a:srgbClr val="3B8D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21" name="Google Shape;121;p14"/>
          <p:cNvSpPr/>
          <p:nvPr/>
        </p:nvSpPr>
        <p:spPr>
          <a:xfrm rot="10800000">
            <a:off x="2544337" y="2955053"/>
            <a:ext cx="749700" cy="445200"/>
          </a:xfrm>
          <a:custGeom>
            <a:rect b="b" l="l" r="r" t="t"/>
            <a:pathLst>
              <a:path extrusionOk="0" h="120000" w="120000">
                <a:moveTo>
                  <a:pt x="33" y="0"/>
                </a:moveTo>
                <a:lnTo>
                  <a:pt x="120000" y="25565"/>
                </a:lnTo>
                <a:lnTo>
                  <a:pt x="120000" y="120000"/>
                </a:lnTo>
                <a:lnTo>
                  <a:pt x="313" y="105130"/>
                </a:lnTo>
                <a:cubicBezTo>
                  <a:pt x="499" y="70173"/>
                  <a:pt x="-152" y="34956"/>
                  <a:pt x="33" y="0"/>
                </a:cubicBezTo>
                <a:close/>
              </a:path>
            </a:pathLst>
          </a:custGeom>
          <a:solidFill>
            <a:srgbClr val="1240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4"/>
          <p:cNvSpPr/>
          <p:nvPr/>
        </p:nvSpPr>
        <p:spPr>
          <a:xfrm flipH="1">
            <a:off x="2544825" y="368663"/>
            <a:ext cx="749700" cy="449400"/>
          </a:xfrm>
          <a:custGeom>
            <a:rect b="b" l="l" r="r" t="t"/>
            <a:pathLst>
              <a:path extrusionOk="0" h="120000" w="120000">
                <a:moveTo>
                  <a:pt x="33" y="0"/>
                </a:moveTo>
                <a:lnTo>
                  <a:pt x="120000" y="25359"/>
                </a:lnTo>
                <a:lnTo>
                  <a:pt x="120000" y="120000"/>
                </a:lnTo>
                <a:lnTo>
                  <a:pt x="310" y="104052"/>
                </a:lnTo>
                <a:cubicBezTo>
                  <a:pt x="495" y="69019"/>
                  <a:pt x="-151" y="35032"/>
                  <a:pt x="33" y="0"/>
                </a:cubicBezTo>
                <a:close/>
              </a:path>
            </a:pathLst>
          </a:custGeom>
          <a:solidFill>
            <a:srgbClr val="3B8D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4"/>
          <p:cNvSpPr/>
          <p:nvPr/>
        </p:nvSpPr>
        <p:spPr>
          <a:xfrm flipH="1">
            <a:off x="2544825" y="722216"/>
            <a:ext cx="749700" cy="449400"/>
          </a:xfrm>
          <a:custGeom>
            <a:rect b="b" l="l" r="r" t="t"/>
            <a:pathLst>
              <a:path extrusionOk="0" h="120000" w="120000">
                <a:moveTo>
                  <a:pt x="33" y="0"/>
                </a:moveTo>
                <a:lnTo>
                  <a:pt x="120000" y="25359"/>
                </a:lnTo>
                <a:lnTo>
                  <a:pt x="120000" y="120000"/>
                </a:lnTo>
                <a:lnTo>
                  <a:pt x="310" y="104052"/>
                </a:lnTo>
                <a:cubicBezTo>
                  <a:pt x="495" y="69019"/>
                  <a:pt x="-151" y="35032"/>
                  <a:pt x="33" y="0"/>
                </a:cubicBezTo>
                <a:close/>
              </a:path>
            </a:pathLst>
          </a:custGeom>
          <a:solidFill>
            <a:srgbClr val="16575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4"/>
          <p:cNvSpPr/>
          <p:nvPr/>
        </p:nvSpPr>
        <p:spPr>
          <a:xfrm flipH="1">
            <a:off x="2544825" y="1075979"/>
            <a:ext cx="749700" cy="449400"/>
          </a:xfrm>
          <a:custGeom>
            <a:rect b="b" l="l" r="r" t="t"/>
            <a:pathLst>
              <a:path extrusionOk="0" h="120000" w="120000">
                <a:moveTo>
                  <a:pt x="33" y="0"/>
                </a:moveTo>
                <a:lnTo>
                  <a:pt x="120000" y="25359"/>
                </a:lnTo>
                <a:lnTo>
                  <a:pt x="120000" y="120000"/>
                </a:lnTo>
                <a:lnTo>
                  <a:pt x="310" y="104052"/>
                </a:lnTo>
                <a:cubicBezTo>
                  <a:pt x="495" y="69019"/>
                  <a:pt x="-151" y="35032"/>
                  <a:pt x="33" y="0"/>
                </a:cubicBezTo>
                <a:close/>
              </a:path>
            </a:pathLst>
          </a:custGeom>
          <a:solidFill>
            <a:srgbClr val="1240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4"/>
          <p:cNvSpPr/>
          <p:nvPr/>
        </p:nvSpPr>
        <p:spPr>
          <a:xfrm flipH="1">
            <a:off x="2544825" y="1428225"/>
            <a:ext cx="749700" cy="449400"/>
          </a:xfrm>
          <a:custGeom>
            <a:rect b="b" l="l" r="r" t="t"/>
            <a:pathLst>
              <a:path extrusionOk="0" h="120000" w="120000">
                <a:moveTo>
                  <a:pt x="33" y="0"/>
                </a:moveTo>
                <a:lnTo>
                  <a:pt x="120000" y="25359"/>
                </a:lnTo>
                <a:lnTo>
                  <a:pt x="120000" y="120000"/>
                </a:lnTo>
                <a:lnTo>
                  <a:pt x="310" y="104052"/>
                </a:lnTo>
                <a:cubicBezTo>
                  <a:pt x="495" y="69019"/>
                  <a:pt x="-151" y="35032"/>
                  <a:pt x="33" y="0"/>
                </a:cubicBezTo>
                <a:close/>
              </a:path>
            </a:pathLst>
          </a:custGeom>
          <a:solidFill>
            <a:srgbClr val="18637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4"/>
          <p:cNvSpPr/>
          <p:nvPr/>
        </p:nvSpPr>
        <p:spPr>
          <a:xfrm flipH="1">
            <a:off x="2544825" y="1774282"/>
            <a:ext cx="749700" cy="449400"/>
          </a:xfrm>
          <a:custGeom>
            <a:rect b="b" l="l" r="r" t="t"/>
            <a:pathLst>
              <a:path extrusionOk="0" h="120000" w="120000">
                <a:moveTo>
                  <a:pt x="33" y="0"/>
                </a:moveTo>
                <a:lnTo>
                  <a:pt x="120000" y="25359"/>
                </a:lnTo>
                <a:lnTo>
                  <a:pt x="120000" y="120000"/>
                </a:lnTo>
                <a:lnTo>
                  <a:pt x="310" y="104052"/>
                </a:lnTo>
                <a:cubicBezTo>
                  <a:pt x="495" y="69019"/>
                  <a:pt x="-151" y="35032"/>
                  <a:pt x="33" y="0"/>
                </a:cubicBezTo>
                <a:close/>
              </a:path>
            </a:pathLst>
          </a:custGeom>
          <a:solidFill>
            <a:srgbClr val="94BF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4"/>
          <p:cNvSpPr/>
          <p:nvPr/>
        </p:nvSpPr>
        <p:spPr>
          <a:xfrm rot="10800000">
            <a:off x="2544337" y="3295418"/>
            <a:ext cx="749700" cy="445200"/>
          </a:xfrm>
          <a:custGeom>
            <a:rect b="b" l="l" r="r" t="t"/>
            <a:pathLst>
              <a:path extrusionOk="0" h="120000" w="120000">
                <a:moveTo>
                  <a:pt x="33" y="0"/>
                </a:moveTo>
                <a:lnTo>
                  <a:pt x="120000" y="25565"/>
                </a:lnTo>
                <a:lnTo>
                  <a:pt x="120000" y="120000"/>
                </a:lnTo>
                <a:lnTo>
                  <a:pt x="313" y="105130"/>
                </a:lnTo>
                <a:cubicBezTo>
                  <a:pt x="499" y="70173"/>
                  <a:pt x="-152" y="34956"/>
                  <a:pt x="33" y="0"/>
                </a:cubicBezTo>
                <a:close/>
              </a:path>
            </a:pathLst>
          </a:custGeom>
          <a:solidFill>
            <a:srgbClr val="18637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4"/>
          <p:cNvSpPr/>
          <p:nvPr/>
        </p:nvSpPr>
        <p:spPr>
          <a:xfrm rot="10800000">
            <a:off x="2544837" y="3643373"/>
            <a:ext cx="749700" cy="445200"/>
          </a:xfrm>
          <a:custGeom>
            <a:rect b="b" l="l" r="r" t="t"/>
            <a:pathLst>
              <a:path extrusionOk="0" h="120000" w="120000">
                <a:moveTo>
                  <a:pt x="33" y="0"/>
                </a:moveTo>
                <a:lnTo>
                  <a:pt x="120000" y="25565"/>
                </a:lnTo>
                <a:lnTo>
                  <a:pt x="120000" y="120000"/>
                </a:lnTo>
                <a:lnTo>
                  <a:pt x="313" y="105130"/>
                </a:lnTo>
                <a:cubicBezTo>
                  <a:pt x="499" y="70173"/>
                  <a:pt x="-152" y="34956"/>
                  <a:pt x="33" y="0"/>
                </a:cubicBezTo>
                <a:close/>
              </a:path>
            </a:pathLst>
          </a:custGeom>
          <a:solidFill>
            <a:srgbClr val="94BF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4"/>
          <p:cNvSpPr/>
          <p:nvPr/>
        </p:nvSpPr>
        <p:spPr>
          <a:xfrm rot="10800000">
            <a:off x="2544837" y="3983738"/>
            <a:ext cx="749700" cy="445200"/>
          </a:xfrm>
          <a:custGeom>
            <a:rect b="b" l="l" r="r" t="t"/>
            <a:pathLst>
              <a:path extrusionOk="0" h="120000" w="120000">
                <a:moveTo>
                  <a:pt x="33" y="0"/>
                </a:moveTo>
                <a:lnTo>
                  <a:pt x="120000" y="25565"/>
                </a:lnTo>
                <a:lnTo>
                  <a:pt x="120000" y="120000"/>
                </a:lnTo>
                <a:lnTo>
                  <a:pt x="313" y="105130"/>
                </a:lnTo>
                <a:cubicBezTo>
                  <a:pt x="499" y="70173"/>
                  <a:pt x="-152" y="34956"/>
                  <a:pt x="33" y="0"/>
                </a:cubicBezTo>
                <a:close/>
              </a:path>
            </a:pathLst>
          </a:custGeom>
          <a:solidFill>
            <a:srgbClr val="3B8D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4"/>
          <p:cNvSpPr/>
          <p:nvPr/>
        </p:nvSpPr>
        <p:spPr>
          <a:xfrm rot="10800000">
            <a:off x="2544337" y="4331694"/>
            <a:ext cx="749700" cy="445200"/>
          </a:xfrm>
          <a:custGeom>
            <a:rect b="b" l="l" r="r" t="t"/>
            <a:pathLst>
              <a:path extrusionOk="0" h="120000" w="120000">
                <a:moveTo>
                  <a:pt x="33" y="0"/>
                </a:moveTo>
                <a:lnTo>
                  <a:pt x="120000" y="25565"/>
                </a:lnTo>
                <a:lnTo>
                  <a:pt x="120000" y="120000"/>
                </a:lnTo>
                <a:lnTo>
                  <a:pt x="313" y="105130"/>
                </a:lnTo>
                <a:cubicBezTo>
                  <a:pt x="499" y="70173"/>
                  <a:pt x="-152" y="34956"/>
                  <a:pt x="33" y="0"/>
                </a:cubicBezTo>
                <a:close/>
              </a:path>
            </a:pathLst>
          </a:custGeom>
          <a:solidFill>
            <a:srgbClr val="16575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4"/>
          <p:cNvSpPr/>
          <p:nvPr/>
        </p:nvSpPr>
        <p:spPr>
          <a:xfrm rot="10800000">
            <a:off x="2544337" y="4672052"/>
            <a:ext cx="749700" cy="445200"/>
          </a:xfrm>
          <a:custGeom>
            <a:rect b="b" l="l" r="r" t="t"/>
            <a:pathLst>
              <a:path extrusionOk="0" h="120000" w="120000">
                <a:moveTo>
                  <a:pt x="33" y="0"/>
                </a:moveTo>
                <a:lnTo>
                  <a:pt x="120000" y="25565"/>
                </a:lnTo>
                <a:lnTo>
                  <a:pt x="120000" y="120000"/>
                </a:lnTo>
                <a:lnTo>
                  <a:pt x="313" y="105130"/>
                </a:lnTo>
                <a:cubicBezTo>
                  <a:pt x="499" y="70173"/>
                  <a:pt x="-152" y="34956"/>
                  <a:pt x="33" y="0"/>
                </a:cubicBezTo>
                <a:close/>
              </a:path>
            </a:pathLst>
          </a:custGeom>
          <a:solidFill>
            <a:srgbClr val="1240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4"/>
          <p:cNvSpPr/>
          <p:nvPr/>
        </p:nvSpPr>
        <p:spPr>
          <a:xfrm>
            <a:off x="2518950" y="-175"/>
            <a:ext cx="403800" cy="5143500"/>
          </a:xfrm>
          <a:custGeom>
            <a:rect b="b" l="l" r="r" t="t"/>
            <a:pathLst>
              <a:path extrusionOk="0" h="120000" w="120000">
                <a:moveTo>
                  <a:pt x="0" y="115785"/>
                </a:moveTo>
                <a:lnTo>
                  <a:pt x="0" y="3719"/>
                </a:lnTo>
                <a:lnTo>
                  <a:pt x="120000" y="0"/>
                </a:lnTo>
                <a:lnTo>
                  <a:pt x="120000" y="120000"/>
                </a:lnTo>
                <a:lnTo>
                  <a:pt x="0" y="115785"/>
                </a:lnTo>
                <a:close/>
              </a:path>
            </a:pathLst>
          </a:custGeom>
          <a:gradFill>
            <a:gsLst>
              <a:gs pos="0">
                <a:srgbClr val="FFFFFF">
                  <a:alpha val="9803"/>
                </a:srgbClr>
              </a:gs>
              <a:gs pos="100000">
                <a:srgbClr val="FFFFFF">
                  <a:alpha val="24705"/>
                </a:srgbClr>
              </a:gs>
            </a:gsLst>
            <a:lin ang="0" scaled="0"/>
          </a:gradFill>
          <a:ln cap="flat" cmpd="sng" w="9525">
            <a:solidFill>
              <a:srgbClr val="000000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4"/>
          <p:cNvSpPr/>
          <p:nvPr/>
        </p:nvSpPr>
        <p:spPr>
          <a:xfrm>
            <a:off x="3290638" y="25649"/>
            <a:ext cx="746100" cy="448200"/>
          </a:xfrm>
          <a:custGeom>
            <a:rect b="b" l="l" r="r" t="t"/>
            <a:pathLst>
              <a:path extrusionOk="0" h="120000" w="120000">
                <a:moveTo>
                  <a:pt x="33" y="0"/>
                </a:moveTo>
                <a:lnTo>
                  <a:pt x="120000" y="25236"/>
                </a:lnTo>
                <a:lnTo>
                  <a:pt x="120000" y="120000"/>
                </a:lnTo>
                <a:lnTo>
                  <a:pt x="311" y="103519"/>
                </a:lnTo>
                <a:cubicBezTo>
                  <a:pt x="497" y="69012"/>
                  <a:pt x="-151" y="34506"/>
                  <a:pt x="33" y="0"/>
                </a:cubicBezTo>
                <a:close/>
              </a:path>
            </a:pathLst>
          </a:custGeom>
          <a:solidFill>
            <a:srgbClr val="87AF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4"/>
          <p:cNvSpPr/>
          <p:nvPr/>
        </p:nvSpPr>
        <p:spPr>
          <a:xfrm>
            <a:off x="3285255" y="2162222"/>
            <a:ext cx="751500" cy="448200"/>
          </a:xfrm>
          <a:custGeom>
            <a:rect b="b" l="l" r="r" t="t"/>
            <a:pathLst>
              <a:path extrusionOk="0" h="120000" w="120000">
                <a:moveTo>
                  <a:pt x="552" y="0"/>
                </a:moveTo>
                <a:lnTo>
                  <a:pt x="120000" y="17302"/>
                </a:lnTo>
                <a:lnTo>
                  <a:pt x="120000" y="119999"/>
                </a:lnTo>
                <a:lnTo>
                  <a:pt x="0" y="120000"/>
                </a:lnTo>
                <a:cubicBezTo>
                  <a:pt x="184" y="79999"/>
                  <a:pt x="368" y="40000"/>
                  <a:pt x="552" y="0"/>
                </a:cubicBezTo>
                <a:close/>
              </a:path>
            </a:pathLst>
          </a:custGeom>
          <a:solidFill>
            <a:srgbClr val="2E6E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35" name="Google Shape;135;p14"/>
          <p:cNvSpPr/>
          <p:nvPr/>
        </p:nvSpPr>
        <p:spPr>
          <a:xfrm>
            <a:off x="3290638" y="378875"/>
            <a:ext cx="746100" cy="448200"/>
          </a:xfrm>
          <a:custGeom>
            <a:rect b="b" l="l" r="r" t="t"/>
            <a:pathLst>
              <a:path extrusionOk="0" h="120000" w="120000">
                <a:moveTo>
                  <a:pt x="33" y="0"/>
                </a:moveTo>
                <a:lnTo>
                  <a:pt x="120000" y="25236"/>
                </a:lnTo>
                <a:lnTo>
                  <a:pt x="120000" y="120000"/>
                </a:lnTo>
                <a:lnTo>
                  <a:pt x="311" y="103519"/>
                </a:lnTo>
                <a:cubicBezTo>
                  <a:pt x="497" y="69012"/>
                  <a:pt x="-151" y="34506"/>
                  <a:pt x="33" y="0"/>
                </a:cubicBezTo>
                <a:close/>
              </a:path>
            </a:pathLst>
          </a:custGeom>
          <a:solidFill>
            <a:srgbClr val="2E6E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4"/>
          <p:cNvSpPr/>
          <p:nvPr/>
        </p:nvSpPr>
        <p:spPr>
          <a:xfrm flipH="1" rot="10800000">
            <a:off x="3285101" y="2597178"/>
            <a:ext cx="751800" cy="429900"/>
          </a:xfrm>
          <a:custGeom>
            <a:rect b="b" l="l" r="r" t="t"/>
            <a:pathLst>
              <a:path extrusionOk="0" h="120000" w="120000">
                <a:moveTo>
                  <a:pt x="577" y="0"/>
                </a:moveTo>
                <a:lnTo>
                  <a:pt x="120000" y="17383"/>
                </a:lnTo>
                <a:lnTo>
                  <a:pt x="120000" y="120000"/>
                </a:lnTo>
                <a:lnTo>
                  <a:pt x="24" y="120000"/>
                </a:lnTo>
                <a:cubicBezTo>
                  <a:pt x="-159" y="80000"/>
                  <a:pt x="761" y="40000"/>
                  <a:pt x="577" y="0"/>
                </a:cubicBezTo>
                <a:close/>
              </a:path>
            </a:pathLst>
          </a:custGeom>
          <a:solidFill>
            <a:srgbClr val="0F3D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37" name="Google Shape;137;p14"/>
          <p:cNvSpPr/>
          <p:nvPr/>
        </p:nvSpPr>
        <p:spPr>
          <a:xfrm>
            <a:off x="3290638" y="734488"/>
            <a:ext cx="746100" cy="448200"/>
          </a:xfrm>
          <a:custGeom>
            <a:rect b="b" l="l" r="r" t="t"/>
            <a:pathLst>
              <a:path extrusionOk="0" h="120000" w="120000">
                <a:moveTo>
                  <a:pt x="33" y="0"/>
                </a:moveTo>
                <a:lnTo>
                  <a:pt x="120000" y="25236"/>
                </a:lnTo>
                <a:lnTo>
                  <a:pt x="120000" y="120000"/>
                </a:lnTo>
                <a:lnTo>
                  <a:pt x="311" y="103519"/>
                </a:lnTo>
                <a:cubicBezTo>
                  <a:pt x="497" y="69012"/>
                  <a:pt x="-151" y="34506"/>
                  <a:pt x="33" y="0"/>
                </a:cubicBezTo>
                <a:close/>
              </a:path>
            </a:pathLst>
          </a:custGeom>
          <a:solidFill>
            <a:srgbClr val="0F3D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4"/>
          <p:cNvSpPr/>
          <p:nvPr/>
        </p:nvSpPr>
        <p:spPr>
          <a:xfrm flipH="1" rot="10800000">
            <a:off x="3289009" y="2964245"/>
            <a:ext cx="749400" cy="429900"/>
          </a:xfrm>
          <a:custGeom>
            <a:rect b="b" l="l" r="r" t="t"/>
            <a:pathLst>
              <a:path extrusionOk="0" h="120000" w="120000">
                <a:moveTo>
                  <a:pt x="277" y="0"/>
                </a:moveTo>
                <a:lnTo>
                  <a:pt x="120000" y="25882"/>
                </a:lnTo>
                <a:lnTo>
                  <a:pt x="120000" y="120000"/>
                </a:lnTo>
                <a:lnTo>
                  <a:pt x="0" y="105098"/>
                </a:lnTo>
                <a:cubicBezTo>
                  <a:pt x="184" y="70065"/>
                  <a:pt x="92" y="35032"/>
                  <a:pt x="277" y="0"/>
                </a:cubicBezTo>
                <a:close/>
              </a:path>
            </a:pathLst>
          </a:custGeom>
          <a:solidFill>
            <a:srgbClr val="0B293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4"/>
          <p:cNvSpPr/>
          <p:nvPr/>
        </p:nvSpPr>
        <p:spPr>
          <a:xfrm flipH="1" rot="10800000">
            <a:off x="3289009" y="3303071"/>
            <a:ext cx="749400" cy="429900"/>
          </a:xfrm>
          <a:custGeom>
            <a:rect b="b" l="l" r="r" t="t"/>
            <a:pathLst>
              <a:path extrusionOk="0" h="120000" w="120000">
                <a:moveTo>
                  <a:pt x="277" y="0"/>
                </a:moveTo>
                <a:lnTo>
                  <a:pt x="120000" y="25882"/>
                </a:lnTo>
                <a:lnTo>
                  <a:pt x="120000" y="120000"/>
                </a:lnTo>
                <a:lnTo>
                  <a:pt x="0" y="105098"/>
                </a:lnTo>
                <a:cubicBezTo>
                  <a:pt x="184" y="70065"/>
                  <a:pt x="92" y="35032"/>
                  <a:pt x="277" y="0"/>
                </a:cubicBezTo>
                <a:close/>
              </a:path>
            </a:pathLst>
          </a:custGeom>
          <a:solidFill>
            <a:srgbClr val="114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4"/>
          <p:cNvSpPr/>
          <p:nvPr/>
        </p:nvSpPr>
        <p:spPr>
          <a:xfrm>
            <a:off x="3290638" y="1084389"/>
            <a:ext cx="746100" cy="448200"/>
          </a:xfrm>
          <a:custGeom>
            <a:rect b="b" l="l" r="r" t="t"/>
            <a:pathLst>
              <a:path extrusionOk="0" h="120000" w="120000">
                <a:moveTo>
                  <a:pt x="33" y="0"/>
                </a:moveTo>
                <a:lnTo>
                  <a:pt x="120000" y="25236"/>
                </a:lnTo>
                <a:lnTo>
                  <a:pt x="120000" y="120000"/>
                </a:lnTo>
                <a:lnTo>
                  <a:pt x="311" y="103519"/>
                </a:lnTo>
                <a:cubicBezTo>
                  <a:pt x="497" y="69012"/>
                  <a:pt x="-151" y="34506"/>
                  <a:pt x="33" y="0"/>
                </a:cubicBezTo>
                <a:close/>
              </a:path>
            </a:pathLst>
          </a:custGeom>
          <a:solidFill>
            <a:srgbClr val="0B293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4"/>
          <p:cNvSpPr/>
          <p:nvPr/>
        </p:nvSpPr>
        <p:spPr>
          <a:xfrm>
            <a:off x="3290638" y="1418691"/>
            <a:ext cx="746100" cy="448200"/>
          </a:xfrm>
          <a:custGeom>
            <a:rect b="b" l="l" r="r" t="t"/>
            <a:pathLst>
              <a:path extrusionOk="0" h="120000" w="120000">
                <a:moveTo>
                  <a:pt x="33" y="0"/>
                </a:moveTo>
                <a:lnTo>
                  <a:pt x="120000" y="25236"/>
                </a:lnTo>
                <a:lnTo>
                  <a:pt x="120000" y="120000"/>
                </a:lnTo>
                <a:lnTo>
                  <a:pt x="311" y="103519"/>
                </a:lnTo>
                <a:cubicBezTo>
                  <a:pt x="497" y="69012"/>
                  <a:pt x="-151" y="34506"/>
                  <a:pt x="33" y="0"/>
                </a:cubicBezTo>
                <a:close/>
              </a:path>
            </a:pathLst>
          </a:custGeom>
          <a:solidFill>
            <a:srgbClr val="114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4"/>
          <p:cNvSpPr/>
          <p:nvPr/>
        </p:nvSpPr>
        <p:spPr>
          <a:xfrm>
            <a:off x="3290638" y="1770952"/>
            <a:ext cx="746100" cy="457200"/>
          </a:xfrm>
          <a:custGeom>
            <a:rect b="b" l="l" r="r" t="t"/>
            <a:pathLst>
              <a:path extrusionOk="0" h="120000" w="120000">
                <a:moveTo>
                  <a:pt x="33" y="0"/>
                </a:moveTo>
                <a:lnTo>
                  <a:pt x="120000" y="25236"/>
                </a:lnTo>
                <a:lnTo>
                  <a:pt x="120000" y="120000"/>
                </a:lnTo>
                <a:lnTo>
                  <a:pt x="311" y="103519"/>
                </a:lnTo>
                <a:cubicBezTo>
                  <a:pt x="497" y="69012"/>
                  <a:pt x="-151" y="34506"/>
                  <a:pt x="33" y="0"/>
                </a:cubicBezTo>
                <a:close/>
              </a:path>
            </a:pathLst>
          </a:custGeom>
          <a:solidFill>
            <a:srgbClr val="87AF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4"/>
          <p:cNvSpPr/>
          <p:nvPr/>
        </p:nvSpPr>
        <p:spPr>
          <a:xfrm flipH="1" rot="10800000">
            <a:off x="3286309" y="3640973"/>
            <a:ext cx="749400" cy="429900"/>
          </a:xfrm>
          <a:custGeom>
            <a:rect b="b" l="l" r="r" t="t"/>
            <a:pathLst>
              <a:path extrusionOk="0" h="120000" w="120000">
                <a:moveTo>
                  <a:pt x="277" y="0"/>
                </a:moveTo>
                <a:lnTo>
                  <a:pt x="120000" y="25882"/>
                </a:lnTo>
                <a:lnTo>
                  <a:pt x="120000" y="120000"/>
                </a:lnTo>
                <a:lnTo>
                  <a:pt x="0" y="105098"/>
                </a:lnTo>
                <a:cubicBezTo>
                  <a:pt x="184" y="70065"/>
                  <a:pt x="92" y="35032"/>
                  <a:pt x="277" y="0"/>
                </a:cubicBezTo>
                <a:close/>
              </a:path>
            </a:pathLst>
          </a:custGeom>
          <a:solidFill>
            <a:srgbClr val="87AF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4"/>
          <p:cNvSpPr/>
          <p:nvPr/>
        </p:nvSpPr>
        <p:spPr>
          <a:xfrm flipH="1" rot="10800000">
            <a:off x="3286309" y="3983123"/>
            <a:ext cx="749400" cy="438900"/>
          </a:xfrm>
          <a:custGeom>
            <a:rect b="b" l="l" r="r" t="t"/>
            <a:pathLst>
              <a:path extrusionOk="0" h="120000" w="120000">
                <a:moveTo>
                  <a:pt x="277" y="0"/>
                </a:moveTo>
                <a:lnTo>
                  <a:pt x="120000" y="25882"/>
                </a:lnTo>
                <a:lnTo>
                  <a:pt x="120000" y="120000"/>
                </a:lnTo>
                <a:lnTo>
                  <a:pt x="0" y="105098"/>
                </a:lnTo>
                <a:cubicBezTo>
                  <a:pt x="184" y="70065"/>
                  <a:pt x="92" y="35032"/>
                  <a:pt x="277" y="0"/>
                </a:cubicBezTo>
                <a:close/>
              </a:path>
            </a:pathLst>
          </a:custGeom>
          <a:solidFill>
            <a:srgbClr val="2E6E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4"/>
          <p:cNvSpPr/>
          <p:nvPr/>
        </p:nvSpPr>
        <p:spPr>
          <a:xfrm flipH="1" rot="10800000">
            <a:off x="3289000" y="4646075"/>
            <a:ext cx="749400" cy="468600"/>
          </a:xfrm>
          <a:custGeom>
            <a:rect b="b" l="l" r="r" t="t"/>
            <a:pathLst>
              <a:path extrusionOk="0" h="120000" w="120000">
                <a:moveTo>
                  <a:pt x="277" y="0"/>
                </a:moveTo>
                <a:lnTo>
                  <a:pt x="120000" y="25882"/>
                </a:lnTo>
                <a:lnTo>
                  <a:pt x="120000" y="120000"/>
                </a:lnTo>
                <a:lnTo>
                  <a:pt x="0" y="105098"/>
                </a:lnTo>
                <a:cubicBezTo>
                  <a:pt x="184" y="70065"/>
                  <a:pt x="92" y="35032"/>
                  <a:pt x="277" y="0"/>
                </a:cubicBezTo>
                <a:close/>
              </a:path>
            </a:pathLst>
          </a:custGeom>
          <a:solidFill>
            <a:srgbClr val="0B293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4"/>
          <p:cNvSpPr/>
          <p:nvPr/>
        </p:nvSpPr>
        <p:spPr>
          <a:xfrm flipH="1" rot="10800000">
            <a:off x="3289009" y="4326999"/>
            <a:ext cx="749400" cy="420600"/>
          </a:xfrm>
          <a:custGeom>
            <a:rect b="b" l="l" r="r" t="t"/>
            <a:pathLst>
              <a:path extrusionOk="0" h="120000" w="120000">
                <a:moveTo>
                  <a:pt x="277" y="0"/>
                </a:moveTo>
                <a:lnTo>
                  <a:pt x="120000" y="25882"/>
                </a:lnTo>
                <a:lnTo>
                  <a:pt x="120000" y="120000"/>
                </a:lnTo>
                <a:lnTo>
                  <a:pt x="0" y="105098"/>
                </a:lnTo>
                <a:cubicBezTo>
                  <a:pt x="184" y="70065"/>
                  <a:pt x="92" y="35032"/>
                  <a:pt x="277" y="0"/>
                </a:cubicBezTo>
                <a:close/>
              </a:path>
            </a:pathLst>
          </a:custGeom>
          <a:solidFill>
            <a:srgbClr val="0F3D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4"/>
          <p:cNvSpPr/>
          <p:nvPr/>
        </p:nvSpPr>
        <p:spPr>
          <a:xfrm>
            <a:off x="4018358" y="117682"/>
            <a:ext cx="2744400" cy="356700"/>
          </a:xfrm>
          <a:prstGeom prst="homePlate">
            <a:avLst>
              <a:gd fmla="val 35440" name="adj"/>
            </a:avLst>
          </a:prstGeom>
          <a:solidFill>
            <a:srgbClr val="94BF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8" name="Google Shape;148;p14"/>
          <p:cNvSpPr/>
          <p:nvPr/>
        </p:nvSpPr>
        <p:spPr>
          <a:xfrm>
            <a:off x="4018363" y="1160946"/>
            <a:ext cx="2744400" cy="356700"/>
          </a:xfrm>
          <a:prstGeom prst="homePlate">
            <a:avLst>
              <a:gd fmla="val 35440" name="adj"/>
            </a:avLst>
          </a:prstGeom>
          <a:solidFill>
            <a:srgbClr val="1240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9" name="Google Shape;149;p14"/>
          <p:cNvSpPr/>
          <p:nvPr/>
        </p:nvSpPr>
        <p:spPr>
          <a:xfrm>
            <a:off x="4018358" y="824188"/>
            <a:ext cx="2744400" cy="356700"/>
          </a:xfrm>
          <a:prstGeom prst="homePlate">
            <a:avLst>
              <a:gd fmla="val 35440" name="adj"/>
            </a:avLst>
          </a:prstGeom>
          <a:solidFill>
            <a:srgbClr val="16575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0" name="Google Shape;150;p14"/>
          <p:cNvSpPr/>
          <p:nvPr/>
        </p:nvSpPr>
        <p:spPr>
          <a:xfrm>
            <a:off x="4018363" y="473579"/>
            <a:ext cx="2744400" cy="356700"/>
          </a:xfrm>
          <a:prstGeom prst="homePlate">
            <a:avLst>
              <a:gd fmla="val 35440" name="adj"/>
            </a:avLst>
          </a:prstGeom>
          <a:solidFill>
            <a:srgbClr val="3B8D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1" name="Google Shape;151;p14"/>
          <p:cNvSpPr/>
          <p:nvPr/>
        </p:nvSpPr>
        <p:spPr>
          <a:xfrm>
            <a:off x="4014216" y="1506432"/>
            <a:ext cx="2744400" cy="365700"/>
          </a:xfrm>
          <a:prstGeom prst="homePlate">
            <a:avLst>
              <a:gd fmla="val 35440" name="adj"/>
            </a:avLst>
          </a:prstGeom>
          <a:solidFill>
            <a:srgbClr val="18637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2" name="Google Shape;152;p14"/>
          <p:cNvSpPr/>
          <p:nvPr/>
        </p:nvSpPr>
        <p:spPr>
          <a:xfrm>
            <a:off x="4014216" y="1874999"/>
            <a:ext cx="2744400" cy="356700"/>
          </a:xfrm>
          <a:prstGeom prst="homePlate">
            <a:avLst>
              <a:gd fmla="val 35440" name="adj"/>
            </a:avLst>
          </a:prstGeom>
          <a:solidFill>
            <a:srgbClr val="94BF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3" name="Google Shape;153;p14"/>
          <p:cNvSpPr/>
          <p:nvPr/>
        </p:nvSpPr>
        <p:spPr>
          <a:xfrm>
            <a:off x="4014221" y="2948699"/>
            <a:ext cx="2744400" cy="356700"/>
          </a:xfrm>
          <a:prstGeom prst="homePlate">
            <a:avLst>
              <a:gd fmla="val 35440" name="adj"/>
            </a:avLst>
          </a:prstGeom>
          <a:solidFill>
            <a:srgbClr val="1240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4" name="Google Shape;154;p14"/>
          <p:cNvSpPr/>
          <p:nvPr/>
        </p:nvSpPr>
        <p:spPr>
          <a:xfrm>
            <a:off x="4014216" y="2591650"/>
            <a:ext cx="2744400" cy="365700"/>
          </a:xfrm>
          <a:prstGeom prst="homePlate">
            <a:avLst>
              <a:gd fmla="val 35440" name="adj"/>
            </a:avLst>
          </a:prstGeom>
          <a:solidFill>
            <a:srgbClr val="16575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5" name="Google Shape;155;p14"/>
          <p:cNvSpPr/>
          <p:nvPr/>
        </p:nvSpPr>
        <p:spPr>
          <a:xfrm>
            <a:off x="4014221" y="2230897"/>
            <a:ext cx="2744400" cy="365700"/>
          </a:xfrm>
          <a:prstGeom prst="homePlate">
            <a:avLst>
              <a:gd fmla="val 35440" name="adj"/>
            </a:avLst>
          </a:prstGeom>
          <a:solidFill>
            <a:srgbClr val="3B8D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6" name="Google Shape;156;p14"/>
          <p:cNvSpPr/>
          <p:nvPr/>
        </p:nvSpPr>
        <p:spPr>
          <a:xfrm>
            <a:off x="4026544" y="3304330"/>
            <a:ext cx="2744400" cy="356700"/>
          </a:xfrm>
          <a:prstGeom prst="homePlate">
            <a:avLst>
              <a:gd fmla="val 35440" name="adj"/>
            </a:avLst>
          </a:prstGeom>
          <a:solidFill>
            <a:srgbClr val="18637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7" name="Google Shape;157;p14"/>
          <p:cNvSpPr/>
          <p:nvPr/>
        </p:nvSpPr>
        <p:spPr>
          <a:xfrm>
            <a:off x="4020391" y="3646232"/>
            <a:ext cx="2744400" cy="356700"/>
          </a:xfrm>
          <a:prstGeom prst="homePlate">
            <a:avLst>
              <a:gd fmla="val 35440" name="adj"/>
            </a:avLst>
          </a:prstGeom>
          <a:solidFill>
            <a:srgbClr val="94BF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8" name="Google Shape;158;p14"/>
          <p:cNvSpPr/>
          <p:nvPr/>
        </p:nvSpPr>
        <p:spPr>
          <a:xfrm>
            <a:off x="4020396" y="4669206"/>
            <a:ext cx="2744400" cy="356700"/>
          </a:xfrm>
          <a:prstGeom prst="homePlate">
            <a:avLst>
              <a:gd fmla="val 35440" name="adj"/>
            </a:avLst>
          </a:prstGeom>
          <a:solidFill>
            <a:srgbClr val="1240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9" name="Google Shape;159;p14"/>
          <p:cNvSpPr/>
          <p:nvPr/>
        </p:nvSpPr>
        <p:spPr>
          <a:xfrm>
            <a:off x="4020391" y="4322303"/>
            <a:ext cx="2744400" cy="356700"/>
          </a:xfrm>
          <a:prstGeom prst="homePlate">
            <a:avLst>
              <a:gd fmla="val 35440" name="adj"/>
            </a:avLst>
          </a:prstGeom>
          <a:solidFill>
            <a:srgbClr val="16575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0" name="Google Shape;160;p14"/>
          <p:cNvSpPr/>
          <p:nvPr/>
        </p:nvSpPr>
        <p:spPr>
          <a:xfrm>
            <a:off x="4020396" y="3991984"/>
            <a:ext cx="2744400" cy="347400"/>
          </a:xfrm>
          <a:prstGeom prst="homePlate">
            <a:avLst>
              <a:gd fmla="val 35440" name="adj"/>
            </a:avLst>
          </a:prstGeom>
          <a:solidFill>
            <a:srgbClr val="3B8D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1" name="Google Shape;161;p14"/>
          <p:cNvSpPr/>
          <p:nvPr/>
        </p:nvSpPr>
        <p:spPr>
          <a:xfrm flipH="1">
            <a:off x="4042225" y="11625"/>
            <a:ext cx="69300" cy="5143500"/>
          </a:xfrm>
          <a:custGeom>
            <a:rect b="b" l="l" r="r" t="t"/>
            <a:pathLst>
              <a:path extrusionOk="0" h="120000" w="120000">
                <a:moveTo>
                  <a:pt x="0" y="115785"/>
                </a:moveTo>
                <a:lnTo>
                  <a:pt x="0" y="3719"/>
                </a:lnTo>
                <a:lnTo>
                  <a:pt x="120000" y="0"/>
                </a:lnTo>
                <a:lnTo>
                  <a:pt x="120000" y="120000"/>
                </a:lnTo>
                <a:lnTo>
                  <a:pt x="0" y="115785"/>
                </a:lnTo>
                <a:close/>
              </a:path>
            </a:pathLst>
          </a:custGeom>
          <a:gradFill>
            <a:gsLst>
              <a:gs pos="0">
                <a:srgbClr val="FFFFFF">
                  <a:alpha val="9803"/>
                </a:srgbClr>
              </a:gs>
              <a:gs pos="100000">
                <a:srgbClr val="FFFFFF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4"/>
          <p:cNvSpPr txBox="1"/>
          <p:nvPr/>
        </p:nvSpPr>
        <p:spPr>
          <a:xfrm>
            <a:off x="4139421" y="142164"/>
            <a:ext cx="6027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01</a:t>
            </a:r>
            <a:endParaRPr b="1" sz="24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cxnSp>
        <p:nvCxnSpPr>
          <p:cNvPr id="163" name="Google Shape;163;p14"/>
          <p:cNvCxnSpPr/>
          <p:nvPr/>
        </p:nvCxnSpPr>
        <p:spPr>
          <a:xfrm>
            <a:off x="4742289" y="163835"/>
            <a:ext cx="0" cy="300000"/>
          </a:xfrm>
          <a:prstGeom prst="straightConnector1">
            <a:avLst/>
          </a:pr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4" name="Google Shape;164;p14"/>
          <p:cNvSpPr txBox="1"/>
          <p:nvPr/>
        </p:nvSpPr>
        <p:spPr>
          <a:xfrm>
            <a:off x="4798602" y="152400"/>
            <a:ext cx="17955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Objetivos</a:t>
            </a:r>
            <a:endParaRPr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65" name="Google Shape;165;p14"/>
          <p:cNvSpPr txBox="1"/>
          <p:nvPr/>
        </p:nvSpPr>
        <p:spPr>
          <a:xfrm>
            <a:off x="4139421" y="492729"/>
            <a:ext cx="6027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0</a:t>
            </a:r>
            <a:r>
              <a:rPr b="1" lang="en" sz="24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2</a:t>
            </a:r>
            <a:endParaRPr b="1" sz="24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cxnSp>
        <p:nvCxnSpPr>
          <p:cNvPr id="166" name="Google Shape;166;p14"/>
          <p:cNvCxnSpPr/>
          <p:nvPr/>
        </p:nvCxnSpPr>
        <p:spPr>
          <a:xfrm>
            <a:off x="4742289" y="514400"/>
            <a:ext cx="0" cy="300000"/>
          </a:xfrm>
          <a:prstGeom prst="straightConnector1">
            <a:avLst/>
          </a:pr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7" name="Google Shape;167;p14"/>
          <p:cNvSpPr txBox="1"/>
          <p:nvPr/>
        </p:nvSpPr>
        <p:spPr>
          <a:xfrm>
            <a:off x="4798602" y="502980"/>
            <a:ext cx="17955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Resumen</a:t>
            </a:r>
            <a:endParaRPr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68" name="Google Shape;168;p14"/>
          <p:cNvSpPr txBox="1"/>
          <p:nvPr/>
        </p:nvSpPr>
        <p:spPr>
          <a:xfrm>
            <a:off x="4139421" y="843294"/>
            <a:ext cx="6027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0</a:t>
            </a:r>
            <a:r>
              <a:rPr b="1" lang="en" sz="24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3</a:t>
            </a:r>
            <a:endParaRPr b="1" sz="24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cxnSp>
        <p:nvCxnSpPr>
          <p:cNvPr id="169" name="Google Shape;169;p14"/>
          <p:cNvCxnSpPr/>
          <p:nvPr/>
        </p:nvCxnSpPr>
        <p:spPr>
          <a:xfrm>
            <a:off x="4742289" y="864965"/>
            <a:ext cx="0" cy="300000"/>
          </a:xfrm>
          <a:prstGeom prst="straightConnector1">
            <a:avLst/>
          </a:pr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0" name="Google Shape;170;p14"/>
          <p:cNvSpPr txBox="1"/>
          <p:nvPr/>
        </p:nvSpPr>
        <p:spPr>
          <a:xfrm>
            <a:off x="4798602" y="853555"/>
            <a:ext cx="17955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Características</a:t>
            </a:r>
            <a:endParaRPr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71" name="Google Shape;171;p14"/>
          <p:cNvSpPr txBox="1"/>
          <p:nvPr/>
        </p:nvSpPr>
        <p:spPr>
          <a:xfrm>
            <a:off x="4139421" y="1168384"/>
            <a:ext cx="6027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0</a:t>
            </a:r>
            <a:r>
              <a:rPr b="1" lang="en" sz="24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4</a:t>
            </a:r>
            <a:endParaRPr b="1" sz="24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cxnSp>
        <p:nvCxnSpPr>
          <p:cNvPr id="172" name="Google Shape;172;p14"/>
          <p:cNvCxnSpPr/>
          <p:nvPr/>
        </p:nvCxnSpPr>
        <p:spPr>
          <a:xfrm>
            <a:off x="4742289" y="1190055"/>
            <a:ext cx="0" cy="300000"/>
          </a:xfrm>
          <a:prstGeom prst="straightConnector1">
            <a:avLst/>
          </a:pr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3" name="Google Shape;173;p14"/>
          <p:cNvSpPr txBox="1"/>
          <p:nvPr/>
        </p:nvSpPr>
        <p:spPr>
          <a:xfrm>
            <a:off x="4798602" y="1178620"/>
            <a:ext cx="17955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Diagrama de Bloques</a:t>
            </a:r>
            <a:endParaRPr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74" name="Google Shape;174;p14"/>
          <p:cNvSpPr txBox="1"/>
          <p:nvPr/>
        </p:nvSpPr>
        <p:spPr>
          <a:xfrm>
            <a:off x="4139421" y="1529094"/>
            <a:ext cx="6027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0</a:t>
            </a:r>
            <a:r>
              <a:rPr b="1" lang="en" sz="24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5</a:t>
            </a:r>
            <a:endParaRPr b="1" sz="24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cxnSp>
        <p:nvCxnSpPr>
          <p:cNvPr id="175" name="Google Shape;175;p14"/>
          <p:cNvCxnSpPr/>
          <p:nvPr/>
        </p:nvCxnSpPr>
        <p:spPr>
          <a:xfrm>
            <a:off x="4742289" y="1550765"/>
            <a:ext cx="0" cy="300000"/>
          </a:xfrm>
          <a:prstGeom prst="straightConnector1">
            <a:avLst/>
          </a:pr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6" name="Google Shape;176;p14"/>
          <p:cNvSpPr txBox="1"/>
          <p:nvPr/>
        </p:nvSpPr>
        <p:spPr>
          <a:xfrm>
            <a:off x="4798602" y="1539345"/>
            <a:ext cx="17955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Diagramas de Flujo</a:t>
            </a:r>
            <a:endParaRPr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77" name="Google Shape;177;p14"/>
          <p:cNvSpPr txBox="1"/>
          <p:nvPr/>
        </p:nvSpPr>
        <p:spPr>
          <a:xfrm>
            <a:off x="4139421" y="1889804"/>
            <a:ext cx="6027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0</a:t>
            </a:r>
            <a:r>
              <a:rPr b="1" lang="en" sz="24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6</a:t>
            </a:r>
            <a:endParaRPr b="1" sz="24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cxnSp>
        <p:nvCxnSpPr>
          <p:cNvPr id="178" name="Google Shape;178;p14"/>
          <p:cNvCxnSpPr/>
          <p:nvPr/>
        </p:nvCxnSpPr>
        <p:spPr>
          <a:xfrm>
            <a:off x="4742289" y="1911475"/>
            <a:ext cx="0" cy="300000"/>
          </a:xfrm>
          <a:prstGeom prst="straightConnector1">
            <a:avLst/>
          </a:pr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9" name="Google Shape;179;p14"/>
          <p:cNvSpPr txBox="1"/>
          <p:nvPr/>
        </p:nvSpPr>
        <p:spPr>
          <a:xfrm>
            <a:off x="4798602" y="1900065"/>
            <a:ext cx="17955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Diseño Eléctrico</a:t>
            </a:r>
            <a:endParaRPr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80" name="Google Shape;180;p14"/>
          <p:cNvSpPr txBox="1"/>
          <p:nvPr/>
        </p:nvSpPr>
        <p:spPr>
          <a:xfrm>
            <a:off x="4139421" y="2255474"/>
            <a:ext cx="6027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0</a:t>
            </a:r>
            <a:r>
              <a:rPr b="1" lang="en" sz="24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7</a:t>
            </a:r>
            <a:endParaRPr b="1" sz="24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cxnSp>
        <p:nvCxnSpPr>
          <p:cNvPr id="181" name="Google Shape;181;p14"/>
          <p:cNvCxnSpPr/>
          <p:nvPr/>
        </p:nvCxnSpPr>
        <p:spPr>
          <a:xfrm>
            <a:off x="4742289" y="2277145"/>
            <a:ext cx="0" cy="300000"/>
          </a:xfrm>
          <a:prstGeom prst="straightConnector1">
            <a:avLst/>
          </a:pr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2" name="Google Shape;182;p14"/>
          <p:cNvSpPr txBox="1"/>
          <p:nvPr/>
        </p:nvSpPr>
        <p:spPr>
          <a:xfrm>
            <a:off x="4798602" y="2265710"/>
            <a:ext cx="17955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200">
                <a:solidFill>
                  <a:schemeClr val="lt1"/>
                </a:solidFill>
                <a:latin typeface="Nixie One"/>
                <a:ea typeface="Nixie One"/>
                <a:cs typeface="Nixie One"/>
                <a:sym typeface="Nixie One"/>
              </a:rPr>
              <a:t>Diseño Electrónico</a:t>
            </a:r>
            <a:endParaRPr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83" name="Google Shape;183;p14"/>
          <p:cNvSpPr txBox="1"/>
          <p:nvPr/>
        </p:nvSpPr>
        <p:spPr>
          <a:xfrm>
            <a:off x="4139421" y="2616184"/>
            <a:ext cx="6027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0</a:t>
            </a:r>
            <a:r>
              <a:rPr b="1" lang="en" sz="24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8</a:t>
            </a:r>
            <a:endParaRPr b="1" sz="24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cxnSp>
        <p:nvCxnSpPr>
          <p:cNvPr id="184" name="Google Shape;184;p14"/>
          <p:cNvCxnSpPr/>
          <p:nvPr/>
        </p:nvCxnSpPr>
        <p:spPr>
          <a:xfrm>
            <a:off x="4742289" y="2637855"/>
            <a:ext cx="0" cy="300000"/>
          </a:xfrm>
          <a:prstGeom prst="straightConnector1">
            <a:avLst/>
          </a:pr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5" name="Google Shape;185;p14"/>
          <p:cNvSpPr txBox="1"/>
          <p:nvPr/>
        </p:nvSpPr>
        <p:spPr>
          <a:xfrm>
            <a:off x="4798602" y="2626435"/>
            <a:ext cx="17955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200">
                <a:solidFill>
                  <a:schemeClr val="lt1"/>
                </a:solidFill>
                <a:latin typeface="Nixie One"/>
                <a:ea typeface="Nixie One"/>
                <a:cs typeface="Nixie One"/>
                <a:sym typeface="Nixie One"/>
              </a:rPr>
              <a:t>Diseño Mecánico</a:t>
            </a:r>
            <a:endParaRPr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86" name="Google Shape;186;p14"/>
          <p:cNvSpPr txBox="1"/>
          <p:nvPr/>
        </p:nvSpPr>
        <p:spPr>
          <a:xfrm>
            <a:off x="4139421" y="2956604"/>
            <a:ext cx="6027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0</a:t>
            </a:r>
            <a:r>
              <a:rPr b="1" lang="en" sz="24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9</a:t>
            </a:r>
            <a:endParaRPr b="1" sz="24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cxnSp>
        <p:nvCxnSpPr>
          <p:cNvPr id="187" name="Google Shape;187;p14"/>
          <p:cNvCxnSpPr/>
          <p:nvPr/>
        </p:nvCxnSpPr>
        <p:spPr>
          <a:xfrm>
            <a:off x="4742289" y="2978275"/>
            <a:ext cx="0" cy="300000"/>
          </a:xfrm>
          <a:prstGeom prst="straightConnector1">
            <a:avLst/>
          </a:pr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8" name="Google Shape;188;p14"/>
          <p:cNvSpPr txBox="1"/>
          <p:nvPr/>
        </p:nvSpPr>
        <p:spPr>
          <a:xfrm>
            <a:off x="4798602" y="2966865"/>
            <a:ext cx="17955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Construcción</a:t>
            </a:r>
            <a:endParaRPr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89" name="Google Shape;189;p14"/>
          <p:cNvSpPr txBox="1"/>
          <p:nvPr/>
        </p:nvSpPr>
        <p:spPr>
          <a:xfrm>
            <a:off x="4139421" y="3301984"/>
            <a:ext cx="6027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10</a:t>
            </a:r>
            <a:endParaRPr b="1" sz="24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cxnSp>
        <p:nvCxnSpPr>
          <p:cNvPr id="190" name="Google Shape;190;p14"/>
          <p:cNvCxnSpPr/>
          <p:nvPr/>
        </p:nvCxnSpPr>
        <p:spPr>
          <a:xfrm>
            <a:off x="4742289" y="3323655"/>
            <a:ext cx="0" cy="300000"/>
          </a:xfrm>
          <a:prstGeom prst="straightConnector1">
            <a:avLst/>
          </a:pr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1" name="Google Shape;191;p14"/>
          <p:cNvSpPr txBox="1"/>
          <p:nvPr/>
        </p:nvSpPr>
        <p:spPr>
          <a:xfrm>
            <a:off x="4798602" y="3312220"/>
            <a:ext cx="17955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Pruebas de Funcionamiento</a:t>
            </a:r>
            <a:endParaRPr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92" name="Google Shape;192;p14"/>
          <p:cNvSpPr txBox="1"/>
          <p:nvPr/>
        </p:nvSpPr>
        <p:spPr>
          <a:xfrm>
            <a:off x="4139421" y="3652549"/>
            <a:ext cx="6027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1</a:t>
            </a:r>
            <a:r>
              <a:rPr b="1" i="0" lang="en" sz="2400" u="none" cap="none" strike="noStrik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1</a:t>
            </a:r>
            <a:endParaRPr b="1" sz="24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cxnSp>
        <p:nvCxnSpPr>
          <p:cNvPr id="193" name="Google Shape;193;p14"/>
          <p:cNvCxnSpPr/>
          <p:nvPr/>
        </p:nvCxnSpPr>
        <p:spPr>
          <a:xfrm>
            <a:off x="4742289" y="3674220"/>
            <a:ext cx="0" cy="300000"/>
          </a:xfrm>
          <a:prstGeom prst="straightConnector1">
            <a:avLst/>
          </a:pr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4" name="Google Shape;194;p14"/>
          <p:cNvSpPr txBox="1"/>
          <p:nvPr/>
        </p:nvSpPr>
        <p:spPr>
          <a:xfrm>
            <a:off x="4798602" y="3662800"/>
            <a:ext cx="17955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Análisis Costo-Beneficio</a:t>
            </a:r>
            <a:endParaRPr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95" name="Google Shape;195;p14"/>
          <p:cNvSpPr txBox="1"/>
          <p:nvPr/>
        </p:nvSpPr>
        <p:spPr>
          <a:xfrm>
            <a:off x="4139421" y="4003114"/>
            <a:ext cx="6027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12</a:t>
            </a:r>
            <a:endParaRPr b="1" sz="24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cxnSp>
        <p:nvCxnSpPr>
          <p:cNvPr id="196" name="Google Shape;196;p14"/>
          <p:cNvCxnSpPr/>
          <p:nvPr/>
        </p:nvCxnSpPr>
        <p:spPr>
          <a:xfrm>
            <a:off x="4742289" y="4024785"/>
            <a:ext cx="0" cy="300000"/>
          </a:xfrm>
          <a:prstGeom prst="straightConnector1">
            <a:avLst/>
          </a:pr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7" name="Google Shape;197;p14"/>
          <p:cNvSpPr txBox="1"/>
          <p:nvPr/>
        </p:nvSpPr>
        <p:spPr>
          <a:xfrm>
            <a:off x="4798602" y="4013375"/>
            <a:ext cx="17955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Prácticas de Laboratorio</a:t>
            </a:r>
            <a:endParaRPr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98" name="Google Shape;198;p14"/>
          <p:cNvSpPr txBox="1"/>
          <p:nvPr/>
        </p:nvSpPr>
        <p:spPr>
          <a:xfrm>
            <a:off x="4139421" y="4348494"/>
            <a:ext cx="6027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13</a:t>
            </a:r>
            <a:endParaRPr b="1" sz="24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cxnSp>
        <p:nvCxnSpPr>
          <p:cNvPr id="199" name="Google Shape;199;p14"/>
          <p:cNvCxnSpPr/>
          <p:nvPr/>
        </p:nvCxnSpPr>
        <p:spPr>
          <a:xfrm>
            <a:off x="4742289" y="4370165"/>
            <a:ext cx="0" cy="300000"/>
          </a:xfrm>
          <a:prstGeom prst="straightConnector1">
            <a:avLst/>
          </a:pr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0" name="Google Shape;200;p14"/>
          <p:cNvSpPr txBox="1"/>
          <p:nvPr/>
        </p:nvSpPr>
        <p:spPr>
          <a:xfrm>
            <a:off x="4798602" y="4358745"/>
            <a:ext cx="17955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Encuestas y Resultados</a:t>
            </a:r>
            <a:endParaRPr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201" name="Google Shape;201;p14"/>
          <p:cNvSpPr txBox="1"/>
          <p:nvPr/>
        </p:nvSpPr>
        <p:spPr>
          <a:xfrm>
            <a:off x="4139421" y="4688914"/>
            <a:ext cx="6027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14</a:t>
            </a:r>
            <a:endParaRPr b="1" sz="24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cxnSp>
        <p:nvCxnSpPr>
          <p:cNvPr id="202" name="Google Shape;202;p14"/>
          <p:cNvCxnSpPr/>
          <p:nvPr/>
        </p:nvCxnSpPr>
        <p:spPr>
          <a:xfrm>
            <a:off x="4742289" y="4710585"/>
            <a:ext cx="0" cy="300000"/>
          </a:xfrm>
          <a:prstGeom prst="straightConnector1">
            <a:avLst/>
          </a:pr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3" name="Google Shape;203;p14"/>
          <p:cNvSpPr txBox="1"/>
          <p:nvPr/>
        </p:nvSpPr>
        <p:spPr>
          <a:xfrm>
            <a:off x="4798602" y="4699175"/>
            <a:ext cx="17955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Conclusiones y Recomendaciones</a:t>
            </a:r>
            <a:endParaRPr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204" name="Google Shape;204;p14"/>
          <p:cNvSpPr txBox="1"/>
          <p:nvPr/>
        </p:nvSpPr>
        <p:spPr>
          <a:xfrm rot="-5400000">
            <a:off x="-1314350" y="2231425"/>
            <a:ext cx="50934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24057"/>
                </a:solidFill>
                <a:latin typeface="Nixie One"/>
                <a:ea typeface="Nixie One"/>
                <a:cs typeface="Nixie One"/>
                <a:sym typeface="Nixie One"/>
              </a:rPr>
              <a:t>Contenido</a:t>
            </a:r>
            <a:endParaRPr b="1" sz="3000">
              <a:solidFill>
                <a:srgbClr val="124057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2"/>
          <p:cNvSpPr txBox="1"/>
          <p:nvPr>
            <p:ph idx="4294967295"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Programa Principal</a:t>
            </a:r>
            <a:endParaRPr/>
          </a:p>
        </p:txBody>
      </p:sp>
      <p:sp>
        <p:nvSpPr>
          <p:cNvPr id="428" name="Google Shape;428;p32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9" name="Google Shape;429;p32"/>
          <p:cNvSpPr txBox="1"/>
          <p:nvPr>
            <p:ph idx="1" type="body"/>
          </p:nvPr>
        </p:nvSpPr>
        <p:spPr>
          <a:xfrm>
            <a:off x="5419725" y="-76200"/>
            <a:ext cx="3800400" cy="809100"/>
          </a:xfrm>
          <a:prstGeom prst="rect">
            <a:avLst/>
          </a:prstGeom>
          <a:solidFill>
            <a:srgbClr val="0E314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          </a:t>
            </a:r>
            <a:r>
              <a:rPr b="1"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Secuencia de Enfriamiento</a:t>
            </a:r>
            <a:endParaRPr b="1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30" name="Google Shape;430;p32"/>
          <p:cNvPicPr preferRelativeResize="0"/>
          <p:nvPr/>
        </p:nvPicPr>
        <p:blipFill rotWithShape="1">
          <a:blip r:embed="rId3">
            <a:alphaModFix/>
          </a:blip>
          <a:srcRect b="6531" l="33786" r="32551" t="46576"/>
          <a:stretch/>
        </p:blipFill>
        <p:spPr>
          <a:xfrm>
            <a:off x="1685750" y="0"/>
            <a:ext cx="285326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1" name="Google Shape;431;p32"/>
          <p:cNvGrpSpPr/>
          <p:nvPr/>
        </p:nvGrpSpPr>
        <p:grpSpPr>
          <a:xfrm>
            <a:off x="5640648" y="184750"/>
            <a:ext cx="384328" cy="368674"/>
            <a:chOff x="5233525" y="4954450"/>
            <a:chExt cx="538275" cy="516350"/>
          </a:xfrm>
        </p:grpSpPr>
        <p:sp>
          <p:nvSpPr>
            <p:cNvPr id="432" name="Google Shape;432;p32"/>
            <p:cNvSpPr/>
            <p:nvPr/>
          </p:nvSpPr>
          <p:spPr>
            <a:xfrm>
              <a:off x="5637825" y="4954450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32"/>
            <p:cNvSpPr/>
            <p:nvPr/>
          </p:nvSpPr>
          <p:spPr>
            <a:xfrm>
              <a:off x="5323025" y="4980625"/>
              <a:ext cx="88925" cy="88925"/>
            </a:xfrm>
            <a:custGeom>
              <a:rect b="b" l="l" r="r" t="t"/>
              <a:pathLst>
                <a:path extrusionOk="0" fill="none" h="3557" w="3557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2"/>
            <p:cNvSpPr/>
            <p:nvPr/>
          </p:nvSpPr>
          <p:spPr>
            <a:xfrm>
              <a:off x="5233525" y="5255225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32"/>
            <p:cNvSpPr/>
            <p:nvPr/>
          </p:nvSpPr>
          <p:spPr>
            <a:xfrm>
              <a:off x="5453325" y="5382475"/>
              <a:ext cx="88925" cy="88325"/>
            </a:xfrm>
            <a:custGeom>
              <a:rect b="b" l="l" r="r" t="t"/>
              <a:pathLst>
                <a:path extrusionOk="0" fill="none" h="3533" w="3557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32"/>
            <p:cNvSpPr/>
            <p:nvPr/>
          </p:nvSpPr>
          <p:spPr>
            <a:xfrm>
              <a:off x="5682875" y="5188875"/>
              <a:ext cx="88925" cy="89525"/>
            </a:xfrm>
            <a:custGeom>
              <a:rect b="b" l="l" r="r" t="t"/>
              <a:pathLst>
                <a:path extrusionOk="0" fill="none" h="3581" w="3557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32"/>
            <p:cNvSpPr/>
            <p:nvPr/>
          </p:nvSpPr>
          <p:spPr>
            <a:xfrm>
              <a:off x="5411925" y="5110925"/>
              <a:ext cx="188775" cy="189400"/>
            </a:xfrm>
            <a:custGeom>
              <a:rect b="b" l="l" r="r" t="t"/>
              <a:pathLst>
                <a:path extrusionOk="0" fill="none" h="7576" w="7551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32"/>
            <p:cNvSpPr/>
            <p:nvPr/>
          </p:nvSpPr>
          <p:spPr>
            <a:xfrm>
              <a:off x="5367475" y="5025075"/>
              <a:ext cx="81600" cy="105975"/>
            </a:xfrm>
            <a:custGeom>
              <a:rect b="b" l="l" r="r" t="t"/>
              <a:pathLst>
                <a:path extrusionOk="0" fill="none" h="4239" w="3264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2"/>
            <p:cNvSpPr/>
            <p:nvPr/>
          </p:nvSpPr>
          <p:spPr>
            <a:xfrm>
              <a:off x="5567800" y="4999500"/>
              <a:ext cx="115100" cy="133975"/>
            </a:xfrm>
            <a:custGeom>
              <a:rect b="b" l="l" r="r" t="t"/>
              <a:pathLst>
                <a:path extrusionOk="0" fill="none" h="5359" w="4604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2"/>
            <p:cNvSpPr/>
            <p:nvPr/>
          </p:nvSpPr>
          <p:spPr>
            <a:xfrm>
              <a:off x="5600075" y="5217475"/>
              <a:ext cx="127275" cy="16475"/>
            </a:xfrm>
            <a:custGeom>
              <a:rect b="b" l="l" r="r" t="t"/>
              <a:pathLst>
                <a:path extrusionOk="0" fill="none" h="659" w="5091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2"/>
            <p:cNvSpPr/>
            <p:nvPr/>
          </p:nvSpPr>
          <p:spPr>
            <a:xfrm>
              <a:off x="5497775" y="5299675"/>
              <a:ext cx="4900" cy="126675"/>
            </a:xfrm>
            <a:custGeom>
              <a:rect b="b" l="l" r="r" t="t"/>
              <a:pathLst>
                <a:path extrusionOk="0" fill="none" h="5067" w="196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2"/>
            <p:cNvSpPr/>
            <p:nvPr/>
          </p:nvSpPr>
          <p:spPr>
            <a:xfrm>
              <a:off x="5277975" y="5241825"/>
              <a:ext cx="141275" cy="58500"/>
            </a:xfrm>
            <a:custGeom>
              <a:rect b="b" l="l" r="r" t="t"/>
              <a:pathLst>
                <a:path extrusionOk="0" fill="none" h="2340" w="5651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3"/>
          <p:cNvSpPr txBox="1"/>
          <p:nvPr>
            <p:ph idx="4294967295"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Programa Principal</a:t>
            </a:r>
            <a:endParaRPr/>
          </a:p>
        </p:txBody>
      </p:sp>
      <p:sp>
        <p:nvSpPr>
          <p:cNvPr id="448" name="Google Shape;448;p33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9" name="Google Shape;449;p33"/>
          <p:cNvSpPr txBox="1"/>
          <p:nvPr>
            <p:ph idx="1" type="body"/>
          </p:nvPr>
        </p:nvSpPr>
        <p:spPr>
          <a:xfrm>
            <a:off x="5430650" y="-76200"/>
            <a:ext cx="3789600" cy="809100"/>
          </a:xfrm>
          <a:prstGeom prst="rect">
            <a:avLst/>
          </a:prstGeom>
          <a:solidFill>
            <a:srgbClr val="0E314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       </a:t>
            </a:r>
            <a:r>
              <a:rPr b="1"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Secuencia de Modo Planta</a:t>
            </a:r>
            <a:endParaRPr b="1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50" name="Google Shape;450;p33"/>
          <p:cNvPicPr preferRelativeResize="0"/>
          <p:nvPr/>
        </p:nvPicPr>
        <p:blipFill rotWithShape="1">
          <a:blip r:embed="rId3">
            <a:alphaModFix/>
          </a:blip>
          <a:srcRect b="58926" l="31572" r="30334" t="1122"/>
          <a:stretch/>
        </p:blipFill>
        <p:spPr>
          <a:xfrm>
            <a:off x="1217538" y="0"/>
            <a:ext cx="3789691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1" name="Google Shape;451;p33"/>
          <p:cNvGrpSpPr/>
          <p:nvPr/>
        </p:nvGrpSpPr>
        <p:grpSpPr>
          <a:xfrm>
            <a:off x="5612073" y="137125"/>
            <a:ext cx="384328" cy="368674"/>
            <a:chOff x="5233525" y="4954450"/>
            <a:chExt cx="538275" cy="516350"/>
          </a:xfrm>
        </p:grpSpPr>
        <p:sp>
          <p:nvSpPr>
            <p:cNvPr id="452" name="Google Shape;452;p33"/>
            <p:cNvSpPr/>
            <p:nvPr/>
          </p:nvSpPr>
          <p:spPr>
            <a:xfrm>
              <a:off x="5637825" y="4954450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5323025" y="4980625"/>
              <a:ext cx="88925" cy="88925"/>
            </a:xfrm>
            <a:custGeom>
              <a:rect b="b" l="l" r="r" t="t"/>
              <a:pathLst>
                <a:path extrusionOk="0" fill="none" h="3557" w="3557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5233525" y="5255225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3"/>
            <p:cNvSpPr/>
            <p:nvPr/>
          </p:nvSpPr>
          <p:spPr>
            <a:xfrm>
              <a:off x="5453325" y="5382475"/>
              <a:ext cx="88925" cy="88325"/>
            </a:xfrm>
            <a:custGeom>
              <a:rect b="b" l="l" r="r" t="t"/>
              <a:pathLst>
                <a:path extrusionOk="0" fill="none" h="3533" w="3557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33"/>
            <p:cNvSpPr/>
            <p:nvPr/>
          </p:nvSpPr>
          <p:spPr>
            <a:xfrm>
              <a:off x="5682875" y="5188875"/>
              <a:ext cx="88925" cy="89525"/>
            </a:xfrm>
            <a:custGeom>
              <a:rect b="b" l="l" r="r" t="t"/>
              <a:pathLst>
                <a:path extrusionOk="0" fill="none" h="3581" w="3557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33"/>
            <p:cNvSpPr/>
            <p:nvPr/>
          </p:nvSpPr>
          <p:spPr>
            <a:xfrm>
              <a:off x="5411925" y="5110925"/>
              <a:ext cx="188775" cy="189400"/>
            </a:xfrm>
            <a:custGeom>
              <a:rect b="b" l="l" r="r" t="t"/>
              <a:pathLst>
                <a:path extrusionOk="0" fill="none" h="7576" w="7551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33"/>
            <p:cNvSpPr/>
            <p:nvPr/>
          </p:nvSpPr>
          <p:spPr>
            <a:xfrm>
              <a:off x="5367475" y="5025075"/>
              <a:ext cx="81600" cy="105975"/>
            </a:xfrm>
            <a:custGeom>
              <a:rect b="b" l="l" r="r" t="t"/>
              <a:pathLst>
                <a:path extrusionOk="0" fill="none" h="4239" w="3264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33"/>
            <p:cNvSpPr/>
            <p:nvPr/>
          </p:nvSpPr>
          <p:spPr>
            <a:xfrm>
              <a:off x="5567800" y="4999500"/>
              <a:ext cx="115100" cy="133975"/>
            </a:xfrm>
            <a:custGeom>
              <a:rect b="b" l="l" r="r" t="t"/>
              <a:pathLst>
                <a:path extrusionOk="0" fill="none" h="5359" w="4604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5600075" y="5217475"/>
              <a:ext cx="127275" cy="16475"/>
            </a:xfrm>
            <a:custGeom>
              <a:rect b="b" l="l" r="r" t="t"/>
              <a:pathLst>
                <a:path extrusionOk="0" fill="none" h="659" w="5091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33"/>
            <p:cNvSpPr/>
            <p:nvPr/>
          </p:nvSpPr>
          <p:spPr>
            <a:xfrm>
              <a:off x="5497775" y="5299675"/>
              <a:ext cx="4900" cy="126675"/>
            </a:xfrm>
            <a:custGeom>
              <a:rect b="b" l="l" r="r" t="t"/>
              <a:pathLst>
                <a:path extrusionOk="0" fill="none" h="5067" w="196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33"/>
            <p:cNvSpPr/>
            <p:nvPr/>
          </p:nvSpPr>
          <p:spPr>
            <a:xfrm>
              <a:off x="5277975" y="5241825"/>
              <a:ext cx="141275" cy="58500"/>
            </a:xfrm>
            <a:custGeom>
              <a:rect b="b" l="l" r="r" t="t"/>
              <a:pathLst>
                <a:path extrusionOk="0" fill="none" h="2340" w="5651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4"/>
          <p:cNvSpPr txBox="1"/>
          <p:nvPr>
            <p:ph idx="4294967295"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Programa Principal</a:t>
            </a:r>
            <a:endParaRPr/>
          </a:p>
        </p:txBody>
      </p:sp>
      <p:sp>
        <p:nvSpPr>
          <p:cNvPr id="468" name="Google Shape;468;p34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9" name="Google Shape;469;p34"/>
          <p:cNvSpPr txBox="1"/>
          <p:nvPr>
            <p:ph idx="1" type="body"/>
          </p:nvPr>
        </p:nvSpPr>
        <p:spPr>
          <a:xfrm>
            <a:off x="5753100" y="-76200"/>
            <a:ext cx="3467400" cy="809100"/>
          </a:xfrm>
          <a:prstGeom prst="rect">
            <a:avLst/>
          </a:prstGeom>
          <a:solidFill>
            <a:srgbClr val="0E314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      </a:t>
            </a:r>
            <a:r>
              <a:rPr b="1"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Secuencia de Modo 1</a:t>
            </a:r>
            <a:endParaRPr b="1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70" name="Google Shape;470;p34"/>
          <p:cNvPicPr preferRelativeResize="0"/>
          <p:nvPr/>
        </p:nvPicPr>
        <p:blipFill rotWithShape="1">
          <a:blip r:embed="rId3">
            <a:alphaModFix/>
          </a:blip>
          <a:srcRect b="4182" l="29806" r="32102" t="45182"/>
          <a:stretch/>
        </p:blipFill>
        <p:spPr>
          <a:xfrm>
            <a:off x="1617366" y="1"/>
            <a:ext cx="2990049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1" name="Google Shape;471;p34"/>
          <p:cNvGrpSpPr/>
          <p:nvPr/>
        </p:nvGrpSpPr>
        <p:grpSpPr>
          <a:xfrm>
            <a:off x="5993073" y="184750"/>
            <a:ext cx="384328" cy="368674"/>
            <a:chOff x="5233525" y="4954450"/>
            <a:chExt cx="538275" cy="516350"/>
          </a:xfrm>
        </p:grpSpPr>
        <p:sp>
          <p:nvSpPr>
            <p:cNvPr id="472" name="Google Shape;472;p34"/>
            <p:cNvSpPr/>
            <p:nvPr/>
          </p:nvSpPr>
          <p:spPr>
            <a:xfrm>
              <a:off x="5637825" y="4954450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34"/>
            <p:cNvSpPr/>
            <p:nvPr/>
          </p:nvSpPr>
          <p:spPr>
            <a:xfrm>
              <a:off x="5323025" y="4980625"/>
              <a:ext cx="88925" cy="88925"/>
            </a:xfrm>
            <a:custGeom>
              <a:rect b="b" l="l" r="r" t="t"/>
              <a:pathLst>
                <a:path extrusionOk="0" fill="none" h="3557" w="3557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34"/>
            <p:cNvSpPr/>
            <p:nvPr/>
          </p:nvSpPr>
          <p:spPr>
            <a:xfrm>
              <a:off x="5233525" y="5255225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34"/>
            <p:cNvSpPr/>
            <p:nvPr/>
          </p:nvSpPr>
          <p:spPr>
            <a:xfrm>
              <a:off x="5453325" y="5382475"/>
              <a:ext cx="88925" cy="88325"/>
            </a:xfrm>
            <a:custGeom>
              <a:rect b="b" l="l" r="r" t="t"/>
              <a:pathLst>
                <a:path extrusionOk="0" fill="none" h="3533" w="3557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34"/>
            <p:cNvSpPr/>
            <p:nvPr/>
          </p:nvSpPr>
          <p:spPr>
            <a:xfrm>
              <a:off x="5682875" y="5188875"/>
              <a:ext cx="88925" cy="89525"/>
            </a:xfrm>
            <a:custGeom>
              <a:rect b="b" l="l" r="r" t="t"/>
              <a:pathLst>
                <a:path extrusionOk="0" fill="none" h="3581" w="3557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34"/>
            <p:cNvSpPr/>
            <p:nvPr/>
          </p:nvSpPr>
          <p:spPr>
            <a:xfrm>
              <a:off x="5411925" y="5110925"/>
              <a:ext cx="188775" cy="189400"/>
            </a:xfrm>
            <a:custGeom>
              <a:rect b="b" l="l" r="r" t="t"/>
              <a:pathLst>
                <a:path extrusionOk="0" fill="none" h="7576" w="7551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34"/>
            <p:cNvSpPr/>
            <p:nvPr/>
          </p:nvSpPr>
          <p:spPr>
            <a:xfrm>
              <a:off x="5367475" y="5025075"/>
              <a:ext cx="81600" cy="105975"/>
            </a:xfrm>
            <a:custGeom>
              <a:rect b="b" l="l" r="r" t="t"/>
              <a:pathLst>
                <a:path extrusionOk="0" fill="none" h="4239" w="3264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34"/>
            <p:cNvSpPr/>
            <p:nvPr/>
          </p:nvSpPr>
          <p:spPr>
            <a:xfrm>
              <a:off x="5567800" y="4999500"/>
              <a:ext cx="115100" cy="133975"/>
            </a:xfrm>
            <a:custGeom>
              <a:rect b="b" l="l" r="r" t="t"/>
              <a:pathLst>
                <a:path extrusionOk="0" fill="none" h="5359" w="4604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34"/>
            <p:cNvSpPr/>
            <p:nvPr/>
          </p:nvSpPr>
          <p:spPr>
            <a:xfrm>
              <a:off x="5600075" y="5217475"/>
              <a:ext cx="127275" cy="16475"/>
            </a:xfrm>
            <a:custGeom>
              <a:rect b="b" l="l" r="r" t="t"/>
              <a:pathLst>
                <a:path extrusionOk="0" fill="none" h="659" w="5091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34"/>
            <p:cNvSpPr/>
            <p:nvPr/>
          </p:nvSpPr>
          <p:spPr>
            <a:xfrm>
              <a:off x="5497775" y="5299675"/>
              <a:ext cx="4900" cy="126675"/>
            </a:xfrm>
            <a:custGeom>
              <a:rect b="b" l="l" r="r" t="t"/>
              <a:pathLst>
                <a:path extrusionOk="0" fill="none" h="5067" w="196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34"/>
            <p:cNvSpPr/>
            <p:nvPr/>
          </p:nvSpPr>
          <p:spPr>
            <a:xfrm>
              <a:off x="5277975" y="5241825"/>
              <a:ext cx="141275" cy="58500"/>
            </a:xfrm>
            <a:custGeom>
              <a:rect b="b" l="l" r="r" t="t"/>
              <a:pathLst>
                <a:path extrusionOk="0" fill="none" h="2340" w="5651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5"/>
          <p:cNvSpPr txBox="1"/>
          <p:nvPr>
            <p:ph idx="4294967295"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Programa Principal</a:t>
            </a:r>
            <a:endParaRPr/>
          </a:p>
        </p:txBody>
      </p:sp>
      <p:sp>
        <p:nvSpPr>
          <p:cNvPr id="488" name="Google Shape;488;p35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9" name="Google Shape;489;p35"/>
          <p:cNvSpPr txBox="1"/>
          <p:nvPr>
            <p:ph idx="1" type="body"/>
          </p:nvPr>
        </p:nvSpPr>
        <p:spPr>
          <a:xfrm>
            <a:off x="5926625" y="-76200"/>
            <a:ext cx="3293700" cy="809100"/>
          </a:xfrm>
          <a:prstGeom prst="rect">
            <a:avLst/>
          </a:prstGeom>
          <a:solidFill>
            <a:srgbClr val="0E314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      </a:t>
            </a:r>
            <a:r>
              <a:rPr b="1"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Secuencia de Modo2</a:t>
            </a:r>
            <a:endParaRPr b="1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90" name="Google Shape;490;p35"/>
          <p:cNvPicPr preferRelativeResize="0"/>
          <p:nvPr/>
        </p:nvPicPr>
        <p:blipFill rotWithShape="1">
          <a:blip r:embed="rId3">
            <a:alphaModFix/>
          </a:blip>
          <a:srcRect b="23749" l="35500" r="36607" t="6089"/>
          <a:stretch/>
        </p:blipFill>
        <p:spPr>
          <a:xfrm>
            <a:off x="1643002" y="0"/>
            <a:ext cx="2646089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1" name="Google Shape;491;p35"/>
          <p:cNvGrpSpPr/>
          <p:nvPr/>
        </p:nvGrpSpPr>
        <p:grpSpPr>
          <a:xfrm>
            <a:off x="6145473" y="184750"/>
            <a:ext cx="384328" cy="368674"/>
            <a:chOff x="5233525" y="4954450"/>
            <a:chExt cx="538275" cy="516350"/>
          </a:xfrm>
        </p:grpSpPr>
        <p:sp>
          <p:nvSpPr>
            <p:cNvPr id="492" name="Google Shape;492;p35"/>
            <p:cNvSpPr/>
            <p:nvPr/>
          </p:nvSpPr>
          <p:spPr>
            <a:xfrm>
              <a:off x="5637825" y="4954450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5323025" y="4980625"/>
              <a:ext cx="88925" cy="88925"/>
            </a:xfrm>
            <a:custGeom>
              <a:rect b="b" l="l" r="r" t="t"/>
              <a:pathLst>
                <a:path extrusionOk="0" fill="none" h="3557" w="3557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5233525" y="5255225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5453325" y="5382475"/>
              <a:ext cx="88925" cy="88325"/>
            </a:xfrm>
            <a:custGeom>
              <a:rect b="b" l="l" r="r" t="t"/>
              <a:pathLst>
                <a:path extrusionOk="0" fill="none" h="3533" w="3557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5682875" y="5188875"/>
              <a:ext cx="88925" cy="89525"/>
            </a:xfrm>
            <a:custGeom>
              <a:rect b="b" l="l" r="r" t="t"/>
              <a:pathLst>
                <a:path extrusionOk="0" fill="none" h="3581" w="3557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35"/>
            <p:cNvSpPr/>
            <p:nvPr/>
          </p:nvSpPr>
          <p:spPr>
            <a:xfrm>
              <a:off x="5411925" y="5110925"/>
              <a:ext cx="188775" cy="189400"/>
            </a:xfrm>
            <a:custGeom>
              <a:rect b="b" l="l" r="r" t="t"/>
              <a:pathLst>
                <a:path extrusionOk="0" fill="none" h="7576" w="7551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5367475" y="5025075"/>
              <a:ext cx="81600" cy="105975"/>
            </a:xfrm>
            <a:custGeom>
              <a:rect b="b" l="l" r="r" t="t"/>
              <a:pathLst>
                <a:path extrusionOk="0" fill="none" h="4239" w="3264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5567800" y="4999500"/>
              <a:ext cx="115100" cy="133975"/>
            </a:xfrm>
            <a:custGeom>
              <a:rect b="b" l="l" r="r" t="t"/>
              <a:pathLst>
                <a:path extrusionOk="0" fill="none" h="5359" w="4604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5600075" y="5217475"/>
              <a:ext cx="127275" cy="16475"/>
            </a:xfrm>
            <a:custGeom>
              <a:rect b="b" l="l" r="r" t="t"/>
              <a:pathLst>
                <a:path extrusionOk="0" fill="none" h="659" w="5091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35"/>
            <p:cNvSpPr/>
            <p:nvPr/>
          </p:nvSpPr>
          <p:spPr>
            <a:xfrm>
              <a:off x="5497775" y="5299675"/>
              <a:ext cx="4900" cy="126675"/>
            </a:xfrm>
            <a:custGeom>
              <a:rect b="b" l="l" r="r" t="t"/>
              <a:pathLst>
                <a:path extrusionOk="0" fill="none" h="5067" w="196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5277975" y="5241825"/>
              <a:ext cx="141275" cy="58500"/>
            </a:xfrm>
            <a:custGeom>
              <a:rect b="b" l="l" r="r" t="t"/>
              <a:pathLst>
                <a:path extrusionOk="0" fill="none" h="2340" w="5651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6"/>
          <p:cNvSpPr txBox="1"/>
          <p:nvPr>
            <p:ph type="ctrTitle"/>
          </p:nvPr>
        </p:nvSpPr>
        <p:spPr>
          <a:xfrm>
            <a:off x="4113600" y="2878750"/>
            <a:ext cx="4505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Diseño Eléctrico</a:t>
            </a:r>
            <a:endParaRPr/>
          </a:p>
        </p:txBody>
      </p:sp>
      <p:sp>
        <p:nvSpPr>
          <p:cNvPr id="508" name="Google Shape;508;p36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>
                <a:solidFill>
                  <a:srgbClr val="18637B"/>
                </a:solidFill>
                <a:latin typeface="Roboto Slab"/>
                <a:ea typeface="Roboto Slab"/>
                <a:cs typeface="Roboto Slab"/>
                <a:sym typeface="Roboto Slab"/>
              </a:rPr>
              <a:t>6</a:t>
            </a:r>
            <a:endParaRPr sz="20000">
              <a:solidFill>
                <a:srgbClr val="18637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09" name="Google Shape;509;p36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7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5" name="Google Shape;515;p37"/>
          <p:cNvPicPr preferRelativeResize="0"/>
          <p:nvPr/>
        </p:nvPicPr>
        <p:blipFill rotWithShape="1">
          <a:blip r:embed="rId3">
            <a:alphaModFix/>
          </a:blip>
          <a:srcRect b="0" l="5690" r="6227" t="0"/>
          <a:stretch/>
        </p:blipFill>
        <p:spPr>
          <a:xfrm rot="-5400000">
            <a:off x="1590612" y="-590612"/>
            <a:ext cx="4401625" cy="70666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37"/>
          <p:cNvSpPr txBox="1"/>
          <p:nvPr>
            <p:ph idx="4294967295" type="body"/>
          </p:nvPr>
        </p:nvSpPr>
        <p:spPr>
          <a:xfrm>
            <a:off x="5438775" y="-76200"/>
            <a:ext cx="3781800" cy="809100"/>
          </a:xfrm>
          <a:prstGeom prst="rect">
            <a:avLst/>
          </a:prstGeom>
          <a:solidFill>
            <a:srgbClr val="0E314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    </a:t>
            </a:r>
            <a:r>
              <a:rPr b="1" lang="en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Energización y Aterrizaje</a:t>
            </a:r>
            <a:endParaRPr b="1"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17" name="Google Shape;517;p37"/>
          <p:cNvSpPr txBox="1"/>
          <p:nvPr/>
        </p:nvSpPr>
        <p:spPr>
          <a:xfrm>
            <a:off x="5362575" y="-7800"/>
            <a:ext cx="711600" cy="6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🔌</a:t>
            </a:r>
            <a:endParaRPr/>
          </a:p>
        </p:txBody>
      </p:sp>
      <p:cxnSp>
        <p:nvCxnSpPr>
          <p:cNvPr id="518" name="Google Shape;518;p37"/>
          <p:cNvCxnSpPr/>
          <p:nvPr/>
        </p:nvCxnSpPr>
        <p:spPr>
          <a:xfrm>
            <a:off x="6096000" y="114300"/>
            <a:ext cx="0" cy="457200"/>
          </a:xfrm>
          <a:prstGeom prst="straightConnector1">
            <a:avLst/>
          </a:prstGeom>
          <a:noFill/>
          <a:ln cap="flat" cmpd="sng" w="9525">
            <a:solidFill>
              <a:srgbClr val="18637B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8"/>
          <p:cNvSpPr txBox="1"/>
          <p:nvPr>
            <p:ph type="ctrTitle"/>
          </p:nvPr>
        </p:nvSpPr>
        <p:spPr>
          <a:xfrm>
            <a:off x="4113600" y="2878750"/>
            <a:ext cx="4505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Diseño Electrónico</a:t>
            </a:r>
            <a:endParaRPr/>
          </a:p>
        </p:txBody>
      </p:sp>
      <p:sp>
        <p:nvSpPr>
          <p:cNvPr id="524" name="Google Shape;524;p38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>
                <a:solidFill>
                  <a:srgbClr val="18637B"/>
                </a:solidFill>
                <a:latin typeface="Roboto Slab"/>
                <a:ea typeface="Roboto Slab"/>
                <a:cs typeface="Roboto Slab"/>
                <a:sym typeface="Roboto Slab"/>
              </a:rPr>
              <a:t>7</a:t>
            </a:r>
            <a:endParaRPr sz="20000">
              <a:solidFill>
                <a:srgbClr val="18637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25" name="Google Shape;525;p38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9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Protección contra sobretensión</a:t>
            </a:r>
            <a:endParaRPr/>
          </a:p>
        </p:txBody>
      </p:sp>
      <p:sp>
        <p:nvSpPr>
          <p:cNvPr id="531" name="Google Shape;531;p39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2" name="Google Shape;53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4875" y="1448776"/>
            <a:ext cx="3208800" cy="3194552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39"/>
          <p:cNvSpPr txBox="1"/>
          <p:nvPr/>
        </p:nvSpPr>
        <p:spPr>
          <a:xfrm>
            <a:off x="739400" y="2166750"/>
            <a:ext cx="3507900" cy="26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Nixie One"/>
                <a:ea typeface="Nixie One"/>
                <a:cs typeface="Nixie One"/>
                <a:sym typeface="Nixie One"/>
              </a:rPr>
              <a:t>Arreglo de un comparador (LM358) y un optoacoplador (4N25) que permite que se abra la línea de la señal del PLC al superar los 5.2 VDC.</a:t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534" name="Google Shape;534;p39"/>
          <p:cNvSpPr/>
          <p:nvPr/>
        </p:nvSpPr>
        <p:spPr>
          <a:xfrm>
            <a:off x="410176" y="892289"/>
            <a:ext cx="302593" cy="302593"/>
          </a:xfrm>
          <a:custGeom>
            <a:rect b="b" l="l" r="r" t="t"/>
            <a:pathLst>
              <a:path extrusionOk="0" fill="none" h="16952" w="16952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Acondicionamiento de la señal de control para la Niquelina (pasos)</a:t>
            </a:r>
            <a:endParaRPr/>
          </a:p>
        </p:txBody>
      </p:sp>
      <p:sp>
        <p:nvSpPr>
          <p:cNvPr id="540" name="Google Shape;540;p40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1" name="Google Shape;541;p40"/>
          <p:cNvSpPr/>
          <p:nvPr/>
        </p:nvSpPr>
        <p:spPr>
          <a:xfrm>
            <a:off x="2094975" y="1752200"/>
            <a:ext cx="5545500" cy="369600"/>
          </a:xfrm>
          <a:prstGeom prst="roundRect">
            <a:avLst>
              <a:gd fmla="val 50000" name="adj"/>
            </a:avLst>
          </a:prstGeom>
          <a:solidFill>
            <a:srgbClr val="2E6E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Control por desplazamiento de fase</a:t>
            </a:r>
            <a:endParaRPr b="1" sz="16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grpSp>
        <p:nvGrpSpPr>
          <p:cNvPr id="542" name="Google Shape;542;p40"/>
          <p:cNvGrpSpPr/>
          <p:nvPr/>
        </p:nvGrpSpPr>
        <p:grpSpPr>
          <a:xfrm>
            <a:off x="449774" y="2200175"/>
            <a:ext cx="2726286" cy="2547000"/>
            <a:chOff x="363524" y="1258050"/>
            <a:chExt cx="2726286" cy="2547000"/>
          </a:xfrm>
        </p:grpSpPr>
        <p:sp>
          <p:nvSpPr>
            <p:cNvPr id="543" name="Google Shape;543;p40"/>
            <p:cNvSpPr/>
            <p:nvPr/>
          </p:nvSpPr>
          <p:spPr>
            <a:xfrm rot="2700000">
              <a:off x="1356161" y="1011412"/>
              <a:ext cx="561726" cy="3040276"/>
            </a:xfrm>
            <a:prstGeom prst="roundRect">
              <a:avLst>
                <a:gd fmla="val 50000" name="adj"/>
              </a:avLst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580539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085631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b="1" sz="1200">
                <a:solidFill>
                  <a:srgbClr val="08563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45" name="Google Shape;545;p40"/>
            <p:cNvSpPr txBox="1"/>
            <p:nvPr/>
          </p:nvSpPr>
          <p:spPr>
            <a:xfrm rot="-2700000">
              <a:off x="567889" y="2239754"/>
              <a:ext cx="2336422" cy="393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Reconocimiento del cruce por cero de la señal AC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46" name="Google Shape;546;p40"/>
            <p:cNvSpPr txBox="1"/>
            <p:nvPr/>
          </p:nvSpPr>
          <p:spPr>
            <a:xfrm rot="-2700000">
              <a:off x="1029496" y="2550697"/>
              <a:ext cx="2203628" cy="507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Se reconoce primero en hardware y después en software el  momento  en el que inicia un medio ciclo de la señal AC.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47" name="Google Shape;547;p40"/>
          <p:cNvGrpSpPr/>
          <p:nvPr/>
        </p:nvGrpSpPr>
        <p:grpSpPr>
          <a:xfrm>
            <a:off x="2359996" y="2200175"/>
            <a:ext cx="2726286" cy="2547000"/>
            <a:chOff x="2273746" y="1258050"/>
            <a:chExt cx="2726286" cy="2547000"/>
          </a:xfrm>
        </p:grpSpPr>
        <p:sp>
          <p:nvSpPr>
            <p:cNvPr id="548" name="Google Shape;548;p40"/>
            <p:cNvSpPr/>
            <p:nvPr/>
          </p:nvSpPr>
          <p:spPr>
            <a:xfrm rot="2700000">
              <a:off x="3266383" y="1011412"/>
              <a:ext cx="561726" cy="3040276"/>
            </a:xfrm>
            <a:prstGeom prst="roundRect">
              <a:avLst>
                <a:gd fmla="val 50000" name="adj"/>
              </a:avLst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2490761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0B7140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b="1" sz="1200">
                <a:solidFill>
                  <a:srgbClr val="0B71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50" name="Google Shape;550;p40"/>
            <p:cNvSpPr txBox="1"/>
            <p:nvPr/>
          </p:nvSpPr>
          <p:spPr>
            <a:xfrm rot="-2700000">
              <a:off x="2473968" y="2237954"/>
              <a:ext cx="2341513" cy="393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Lectura de la señal de control del PLC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51" name="Google Shape;551;p40"/>
            <p:cNvSpPr txBox="1"/>
            <p:nvPr/>
          </p:nvSpPr>
          <p:spPr>
            <a:xfrm rot="-2700000">
              <a:off x="2939718" y="2550697"/>
              <a:ext cx="2203628" cy="507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Se adquiere el nivel de tensión que envía el PLC expresado en 0-1023 que servirá para indicar inversamente el ángulo de disparo.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52" name="Google Shape;552;p40"/>
          <p:cNvGrpSpPr/>
          <p:nvPr/>
        </p:nvGrpSpPr>
        <p:grpSpPr>
          <a:xfrm>
            <a:off x="4280014" y="2200175"/>
            <a:ext cx="2726286" cy="2547000"/>
            <a:chOff x="4193764" y="1258050"/>
            <a:chExt cx="2726286" cy="2547000"/>
          </a:xfrm>
        </p:grpSpPr>
        <p:sp>
          <p:nvSpPr>
            <p:cNvPr id="553" name="Google Shape;553;p40"/>
            <p:cNvSpPr/>
            <p:nvPr/>
          </p:nvSpPr>
          <p:spPr>
            <a:xfrm rot="2700000">
              <a:off x="5186401" y="1011412"/>
              <a:ext cx="561726" cy="3040276"/>
            </a:xfrm>
            <a:prstGeom prst="roundRect">
              <a:avLst>
                <a:gd fmla="val 50000" name="adj"/>
              </a:avLst>
            </a:prstGeom>
            <a:solidFill>
              <a:srgbClr val="0B77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4410780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0B7743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b="1" sz="1200">
                <a:solidFill>
                  <a:srgbClr val="0B77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55" name="Google Shape;555;p40"/>
            <p:cNvSpPr txBox="1"/>
            <p:nvPr/>
          </p:nvSpPr>
          <p:spPr>
            <a:xfrm rot="-2700000">
              <a:off x="4400124" y="2240504"/>
              <a:ext cx="2334301" cy="393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Establecer el ángulo de disparo según la señal del PLC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56" name="Google Shape;556;p40"/>
            <p:cNvSpPr txBox="1"/>
            <p:nvPr/>
          </p:nvSpPr>
          <p:spPr>
            <a:xfrm rot="-2700000">
              <a:off x="4859736" y="2550697"/>
              <a:ext cx="2203628" cy="507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Se divide el medio ciclo de la señal AC en 1025 espacios y cambia a alto  el estado del pin de salida cada que coincide con la lectura analógica de la señal del PLC.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57" name="Google Shape;557;p40"/>
          <p:cNvGrpSpPr/>
          <p:nvPr/>
        </p:nvGrpSpPr>
        <p:grpSpPr>
          <a:xfrm>
            <a:off x="6190236" y="2200175"/>
            <a:ext cx="2726286" cy="2547000"/>
            <a:chOff x="6103986" y="1258050"/>
            <a:chExt cx="2726286" cy="2547000"/>
          </a:xfrm>
        </p:grpSpPr>
        <p:sp>
          <p:nvSpPr>
            <p:cNvPr id="558" name="Google Shape;558;p40"/>
            <p:cNvSpPr/>
            <p:nvPr/>
          </p:nvSpPr>
          <p:spPr>
            <a:xfrm rot="2700000">
              <a:off x="7096623" y="1011412"/>
              <a:ext cx="561726" cy="3040276"/>
            </a:xfrm>
            <a:prstGeom prst="roundRect">
              <a:avLst>
                <a:gd fmla="val 50000" name="adj"/>
              </a:avLst>
            </a:prstGeom>
            <a:solidFill>
              <a:srgbClr val="0C81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6321002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0C8148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b="1" sz="1200">
                <a:solidFill>
                  <a:srgbClr val="0C814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60" name="Google Shape;560;p40"/>
            <p:cNvSpPr txBox="1"/>
            <p:nvPr/>
          </p:nvSpPr>
          <p:spPr>
            <a:xfrm rot="-2700000">
              <a:off x="6306241" y="2238854"/>
              <a:ext cx="2338968" cy="393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Etapa de potencia para energizar la niquelina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61" name="Google Shape;561;p40"/>
            <p:cNvSpPr txBox="1"/>
            <p:nvPr/>
          </p:nvSpPr>
          <p:spPr>
            <a:xfrm rot="-2700000">
              <a:off x="6769958" y="2550697"/>
              <a:ext cx="2203628" cy="507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Circuito conformado por TRIACs  que permite el paso de la señal AC hacia la niquelina cada que el pin de salida se encuentra en alto.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62" name="Google Shape;562;p40"/>
          <p:cNvSpPr/>
          <p:nvPr/>
        </p:nvSpPr>
        <p:spPr>
          <a:xfrm>
            <a:off x="448276" y="911339"/>
            <a:ext cx="302593" cy="302593"/>
          </a:xfrm>
          <a:custGeom>
            <a:rect b="b" l="l" r="r" t="t"/>
            <a:pathLst>
              <a:path extrusionOk="0" fill="none" h="16952" w="16952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1"/>
          <p:cNvSpPr txBox="1"/>
          <p:nvPr>
            <p:ph type="title"/>
          </p:nvPr>
        </p:nvSpPr>
        <p:spPr>
          <a:xfrm>
            <a:off x="1146025" y="530725"/>
            <a:ext cx="3265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Acondicionamiento de la señal de control para la Niquelina (comportamiento)</a:t>
            </a:r>
            <a:endParaRPr/>
          </a:p>
        </p:txBody>
      </p:sp>
      <p:sp>
        <p:nvSpPr>
          <p:cNvPr id="568" name="Google Shape;568;p41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9" name="Google Shape;569;p41"/>
          <p:cNvPicPr preferRelativeResize="0"/>
          <p:nvPr/>
        </p:nvPicPr>
        <p:blipFill rotWithShape="1">
          <a:blip r:embed="rId3">
            <a:alphaModFix/>
          </a:blip>
          <a:srcRect b="35461" l="32935" r="0" t="35459"/>
          <a:stretch/>
        </p:blipFill>
        <p:spPr>
          <a:xfrm>
            <a:off x="3230050" y="2630250"/>
            <a:ext cx="2836300" cy="209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1"/>
          <p:cNvPicPr preferRelativeResize="0"/>
          <p:nvPr/>
        </p:nvPicPr>
        <p:blipFill rotWithShape="1">
          <a:blip r:embed="rId3">
            <a:alphaModFix/>
          </a:blip>
          <a:srcRect b="70922" l="32935" r="0" t="0"/>
          <a:stretch/>
        </p:blipFill>
        <p:spPr>
          <a:xfrm>
            <a:off x="298150" y="2630250"/>
            <a:ext cx="2836300" cy="209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1"/>
          <p:cNvPicPr preferRelativeResize="0"/>
          <p:nvPr/>
        </p:nvPicPr>
        <p:blipFill rotWithShape="1">
          <a:blip r:embed="rId3">
            <a:alphaModFix/>
          </a:blip>
          <a:srcRect b="0" l="32935" r="0" t="70921"/>
          <a:stretch/>
        </p:blipFill>
        <p:spPr>
          <a:xfrm>
            <a:off x="6161950" y="2630250"/>
            <a:ext cx="2836300" cy="2098037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41"/>
          <p:cNvSpPr/>
          <p:nvPr/>
        </p:nvSpPr>
        <p:spPr>
          <a:xfrm>
            <a:off x="817663" y="1810825"/>
            <a:ext cx="1797282" cy="461646"/>
          </a:xfrm>
          <a:prstGeom prst="flowChartTerminator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</a:rPr>
              <a:t>Señal del PLC</a:t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</a:rPr>
              <a:t>1VDC</a:t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573" name="Google Shape;573;p41"/>
          <p:cNvSpPr/>
          <p:nvPr/>
        </p:nvSpPr>
        <p:spPr>
          <a:xfrm>
            <a:off x="3890775" y="1810825"/>
            <a:ext cx="1514862" cy="461646"/>
          </a:xfrm>
          <a:prstGeom prst="flowChartTerminator">
            <a:avLst/>
          </a:prstGeom>
          <a:solidFill>
            <a:srgbClr val="BF9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</a:rPr>
              <a:t>Señal del PLC</a:t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</a:rPr>
              <a:t>2.5VDC</a:t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574" name="Google Shape;574;p41"/>
          <p:cNvSpPr/>
          <p:nvPr/>
        </p:nvSpPr>
        <p:spPr>
          <a:xfrm>
            <a:off x="6822675" y="1810825"/>
            <a:ext cx="1514862" cy="461646"/>
          </a:xfrm>
          <a:prstGeom prst="flowChartTerminator">
            <a:avLst/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</a:rPr>
              <a:t>Señal del PLC</a:t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</a:rPr>
              <a:t>5VDC</a:t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575" name="Google Shape;575;p41"/>
          <p:cNvSpPr/>
          <p:nvPr/>
        </p:nvSpPr>
        <p:spPr>
          <a:xfrm>
            <a:off x="410176" y="892289"/>
            <a:ext cx="302593" cy="302593"/>
          </a:xfrm>
          <a:custGeom>
            <a:rect b="b" l="l" r="r" t="t"/>
            <a:pathLst>
              <a:path extrusionOk="0" fill="none" h="16952" w="16952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5"/>
          <p:cNvSpPr txBox="1"/>
          <p:nvPr>
            <p:ph type="ctrTitle"/>
          </p:nvPr>
        </p:nvSpPr>
        <p:spPr>
          <a:xfrm>
            <a:off x="4113600" y="2878750"/>
            <a:ext cx="4505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Objetivos</a:t>
            </a:r>
            <a:endParaRPr/>
          </a:p>
        </p:txBody>
      </p:sp>
      <p:sp>
        <p:nvSpPr>
          <p:cNvPr id="210" name="Google Shape;210;p15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>
                <a:solidFill>
                  <a:srgbClr val="18637B"/>
                </a:solidFill>
                <a:latin typeface="Roboto Slab"/>
                <a:ea typeface="Roboto Slab"/>
                <a:cs typeface="Roboto Slab"/>
                <a:sym typeface="Roboto Slab"/>
              </a:rPr>
              <a:t>1</a:t>
            </a:r>
            <a:endParaRPr sz="20000">
              <a:solidFill>
                <a:srgbClr val="18637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11" name="Google Shape;211;p15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2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Acondicionamiento de la señal de control para la Niquelina (circuito)</a:t>
            </a:r>
            <a:endParaRPr/>
          </a:p>
        </p:txBody>
      </p:sp>
      <p:sp>
        <p:nvSpPr>
          <p:cNvPr id="581" name="Google Shape;581;p42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2" name="Google Shape;58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8750" y="1714100"/>
            <a:ext cx="6706489" cy="3279276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42"/>
          <p:cNvSpPr/>
          <p:nvPr/>
        </p:nvSpPr>
        <p:spPr>
          <a:xfrm>
            <a:off x="448276" y="911339"/>
            <a:ext cx="302593" cy="302593"/>
          </a:xfrm>
          <a:custGeom>
            <a:rect b="b" l="l" r="r" t="t"/>
            <a:pathLst>
              <a:path extrusionOk="0" fill="none" h="16952" w="16952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3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Acondicionamiento de la señal de control para los Ventiladores (pasos)</a:t>
            </a:r>
            <a:endParaRPr/>
          </a:p>
        </p:txBody>
      </p:sp>
      <p:sp>
        <p:nvSpPr>
          <p:cNvPr id="589" name="Google Shape;589;p43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0" name="Google Shape;590;p43"/>
          <p:cNvSpPr/>
          <p:nvPr/>
        </p:nvSpPr>
        <p:spPr>
          <a:xfrm>
            <a:off x="2094975" y="1752200"/>
            <a:ext cx="5545500" cy="369600"/>
          </a:xfrm>
          <a:prstGeom prst="roundRect">
            <a:avLst>
              <a:gd fmla="val 50000" name="adj"/>
            </a:avLst>
          </a:prstGeom>
          <a:solidFill>
            <a:srgbClr val="59595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Control por PWM y MOSFET</a:t>
            </a:r>
            <a:endParaRPr b="1" sz="16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grpSp>
        <p:nvGrpSpPr>
          <p:cNvPr id="591" name="Google Shape;591;p43"/>
          <p:cNvGrpSpPr/>
          <p:nvPr/>
        </p:nvGrpSpPr>
        <p:grpSpPr>
          <a:xfrm>
            <a:off x="1446136" y="2248650"/>
            <a:ext cx="2726286" cy="2547000"/>
            <a:chOff x="1293736" y="1258050"/>
            <a:chExt cx="2726286" cy="2547000"/>
          </a:xfrm>
        </p:grpSpPr>
        <p:sp>
          <p:nvSpPr>
            <p:cNvPr id="592" name="Google Shape;592;p43"/>
            <p:cNvSpPr/>
            <p:nvPr/>
          </p:nvSpPr>
          <p:spPr>
            <a:xfrm rot="2700000">
              <a:off x="2286374" y="1011412"/>
              <a:ext cx="561726" cy="3040276"/>
            </a:xfrm>
            <a:prstGeom prst="roundRect">
              <a:avLst>
                <a:gd fmla="val 50000" name="adj"/>
              </a:avLst>
            </a:prstGeom>
            <a:solidFill>
              <a:srgbClr val="2F2F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43"/>
            <p:cNvSpPr/>
            <p:nvPr/>
          </p:nvSpPr>
          <p:spPr>
            <a:xfrm>
              <a:off x="1510752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b="1" sz="12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94" name="Google Shape;594;p43"/>
            <p:cNvSpPr txBox="1"/>
            <p:nvPr/>
          </p:nvSpPr>
          <p:spPr>
            <a:xfrm rot="-2700000">
              <a:off x="1501398" y="2241353"/>
              <a:ext cx="2332604" cy="393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Lectura de la señal de control del PLC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95" name="Google Shape;595;p43"/>
            <p:cNvSpPr txBox="1"/>
            <p:nvPr/>
          </p:nvSpPr>
          <p:spPr>
            <a:xfrm rot="-2700000">
              <a:off x="1959709" y="2550697"/>
              <a:ext cx="2203628" cy="507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Se adquiere el nivel de tensión que envía el PLC expresado en 0-1023 que servirá para indicar proporcionalmente el PWM del tren de pulsos..</a:t>
              </a:r>
              <a:endParaRPr sz="8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96" name="Google Shape;596;p43"/>
          <p:cNvGrpSpPr/>
          <p:nvPr/>
        </p:nvGrpSpPr>
        <p:grpSpPr>
          <a:xfrm>
            <a:off x="3356358" y="2248650"/>
            <a:ext cx="2726286" cy="2547000"/>
            <a:chOff x="3203958" y="1258050"/>
            <a:chExt cx="2726286" cy="2547000"/>
          </a:xfrm>
        </p:grpSpPr>
        <p:sp>
          <p:nvSpPr>
            <p:cNvPr id="597" name="Google Shape;597;p43"/>
            <p:cNvSpPr/>
            <p:nvPr/>
          </p:nvSpPr>
          <p:spPr>
            <a:xfrm rot="2700000">
              <a:off x="4196595" y="1011412"/>
              <a:ext cx="561726" cy="3040276"/>
            </a:xfrm>
            <a:prstGeom prst="roundRect">
              <a:avLst>
                <a:gd fmla="val 50000" name="adj"/>
              </a:avLst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43"/>
            <p:cNvSpPr/>
            <p:nvPr/>
          </p:nvSpPr>
          <p:spPr>
            <a:xfrm>
              <a:off x="3420974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414141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b="1" sz="1200">
                <a:solidFill>
                  <a:srgbClr val="41414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99" name="Google Shape;599;p43"/>
            <p:cNvSpPr txBox="1"/>
            <p:nvPr/>
          </p:nvSpPr>
          <p:spPr>
            <a:xfrm rot="-2700000">
              <a:off x="3410687" y="2240903"/>
              <a:ext cx="2333877" cy="393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Generar una señal PWM proporcional a la señal del PLC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00" name="Google Shape;600;p43"/>
            <p:cNvSpPr txBox="1"/>
            <p:nvPr/>
          </p:nvSpPr>
          <p:spPr>
            <a:xfrm rot="-2700000">
              <a:off x="3869931" y="2550697"/>
              <a:ext cx="2203628" cy="507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Escalar la señal leída a la resolución de generación señales PWM para 31.25 KHz (0-511) y enviar el tren de pulsos por el pin de control respectivo.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01" name="Google Shape;601;p43"/>
          <p:cNvGrpSpPr/>
          <p:nvPr/>
        </p:nvGrpSpPr>
        <p:grpSpPr>
          <a:xfrm>
            <a:off x="5276377" y="2248650"/>
            <a:ext cx="2726286" cy="2547000"/>
            <a:chOff x="5123977" y="1258050"/>
            <a:chExt cx="2726286" cy="2547000"/>
          </a:xfrm>
        </p:grpSpPr>
        <p:sp>
          <p:nvSpPr>
            <p:cNvPr id="602" name="Google Shape;602;p43"/>
            <p:cNvSpPr/>
            <p:nvPr/>
          </p:nvSpPr>
          <p:spPr>
            <a:xfrm rot="2700000">
              <a:off x="6116614" y="1011412"/>
              <a:ext cx="561726" cy="3040276"/>
            </a:xfrm>
            <a:prstGeom prst="roundRect">
              <a:avLst>
                <a:gd fmla="val 50000" name="adj"/>
              </a:avLst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43"/>
            <p:cNvSpPr/>
            <p:nvPr/>
          </p:nvSpPr>
          <p:spPr>
            <a:xfrm>
              <a:off x="5340992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505050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b="1" sz="1200">
                <a:solidFill>
                  <a:srgbClr val="50505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04" name="Google Shape;604;p43"/>
            <p:cNvSpPr txBox="1"/>
            <p:nvPr/>
          </p:nvSpPr>
          <p:spPr>
            <a:xfrm rot="-2700000">
              <a:off x="5323969" y="2238203"/>
              <a:ext cx="2341513" cy="393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Etapa de potencia para energizar los ventiladores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05" name="Google Shape;605;p43"/>
            <p:cNvSpPr txBox="1"/>
            <p:nvPr/>
          </p:nvSpPr>
          <p:spPr>
            <a:xfrm rot="-2700000">
              <a:off x="5789949" y="2550697"/>
              <a:ext cx="2203628" cy="507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Circuito conformado por un MOSFET y un diodo  para permitir el paso de la señal de 24VDC a los ventiladores cuando el pin de control correspondiente se encuentre en alto.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06" name="Google Shape;606;p43"/>
          <p:cNvSpPr/>
          <p:nvPr/>
        </p:nvSpPr>
        <p:spPr>
          <a:xfrm>
            <a:off x="448276" y="911339"/>
            <a:ext cx="302593" cy="302593"/>
          </a:xfrm>
          <a:custGeom>
            <a:rect b="b" l="l" r="r" t="t"/>
            <a:pathLst>
              <a:path extrusionOk="0" fill="none" h="16952" w="16952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4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Acondicionamiento de la señal de control para los ventiladores (circuito)</a:t>
            </a:r>
            <a:endParaRPr/>
          </a:p>
        </p:txBody>
      </p:sp>
      <p:sp>
        <p:nvSpPr>
          <p:cNvPr id="612" name="Google Shape;612;p44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3" name="Google Shape;61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975" y="1905250"/>
            <a:ext cx="6301399" cy="291415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44"/>
          <p:cNvSpPr/>
          <p:nvPr/>
        </p:nvSpPr>
        <p:spPr>
          <a:xfrm>
            <a:off x="419701" y="892289"/>
            <a:ext cx="302593" cy="302593"/>
          </a:xfrm>
          <a:custGeom>
            <a:rect b="b" l="l" r="r" t="t"/>
            <a:pathLst>
              <a:path extrusionOk="0" fill="none" h="16952" w="16952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5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Acondicionamiento de la señal de los sensores de temperatura LM35</a:t>
            </a:r>
            <a:endParaRPr/>
          </a:p>
        </p:txBody>
      </p:sp>
      <p:sp>
        <p:nvSpPr>
          <p:cNvPr id="620" name="Google Shape;620;p45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1" name="Google Shape;62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747" y="2192450"/>
            <a:ext cx="5682299" cy="2187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2" name="Google Shape;622;p45"/>
          <p:cNvGrpSpPr/>
          <p:nvPr/>
        </p:nvGrpSpPr>
        <p:grpSpPr>
          <a:xfrm rot="1195731">
            <a:off x="6090552" y="1754531"/>
            <a:ext cx="2952518" cy="2877206"/>
            <a:chOff x="2902488" y="902232"/>
            <a:chExt cx="3339000" cy="3339000"/>
          </a:xfrm>
        </p:grpSpPr>
        <p:sp>
          <p:nvSpPr>
            <p:cNvPr id="623" name="Google Shape;623;p45"/>
            <p:cNvSpPr/>
            <p:nvPr/>
          </p:nvSpPr>
          <p:spPr>
            <a:xfrm rot="-5400000">
              <a:off x="2902488" y="902232"/>
              <a:ext cx="3339000" cy="3339000"/>
            </a:xfrm>
            <a:prstGeom prst="ellipse">
              <a:avLst/>
            </a:prstGeom>
            <a:noFill/>
            <a:ln cap="flat" cmpd="sng" w="19050">
              <a:solidFill>
                <a:srgbClr val="414141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45"/>
            <p:cNvSpPr/>
            <p:nvPr/>
          </p:nvSpPr>
          <p:spPr>
            <a:xfrm>
              <a:off x="3123875" y="1123625"/>
              <a:ext cx="2896500" cy="2896200"/>
            </a:xfrm>
            <a:prstGeom prst="pie">
              <a:avLst>
                <a:gd fmla="val 2689583" name="adj1"/>
                <a:gd fmla="val 13510993" name="adj2"/>
              </a:avLst>
            </a:prstGeom>
            <a:solidFill>
              <a:srgbClr val="AAA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5" name="Google Shape;625;p45"/>
          <p:cNvGrpSpPr/>
          <p:nvPr/>
        </p:nvGrpSpPr>
        <p:grpSpPr>
          <a:xfrm>
            <a:off x="6764125" y="2410782"/>
            <a:ext cx="1605800" cy="1564761"/>
            <a:chOff x="3664038" y="1663782"/>
            <a:chExt cx="1815900" cy="1815900"/>
          </a:xfrm>
        </p:grpSpPr>
        <p:sp>
          <p:nvSpPr>
            <p:cNvPr id="626" name="Google Shape;626;p45"/>
            <p:cNvSpPr/>
            <p:nvPr/>
          </p:nvSpPr>
          <p:spPr>
            <a:xfrm>
              <a:off x="3664038" y="1663782"/>
              <a:ext cx="1815900" cy="1815900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45"/>
            <p:cNvSpPr txBox="1"/>
            <p:nvPr/>
          </p:nvSpPr>
          <p:spPr>
            <a:xfrm>
              <a:off x="3791088" y="2158494"/>
              <a:ext cx="1574700" cy="82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Amplificación 12.5X</a:t>
              </a:r>
              <a:endPara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28" name="Google Shape;628;p45"/>
          <p:cNvGrpSpPr/>
          <p:nvPr/>
        </p:nvGrpSpPr>
        <p:grpSpPr>
          <a:xfrm>
            <a:off x="6706176" y="1146082"/>
            <a:ext cx="1143936" cy="1133785"/>
            <a:chOff x="2859873" y="853971"/>
            <a:chExt cx="1068600" cy="1068600"/>
          </a:xfrm>
        </p:grpSpPr>
        <p:sp>
          <p:nvSpPr>
            <p:cNvPr id="629" name="Google Shape;629;p45"/>
            <p:cNvSpPr/>
            <p:nvPr/>
          </p:nvSpPr>
          <p:spPr>
            <a:xfrm>
              <a:off x="2859873" y="853971"/>
              <a:ext cx="1068600" cy="1068600"/>
            </a:xfrm>
            <a:prstGeom prst="ellipse">
              <a:avLst/>
            </a:prstGeom>
            <a:solidFill>
              <a:srgbClr val="2F2F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45"/>
            <p:cNvSpPr txBox="1"/>
            <p:nvPr/>
          </p:nvSpPr>
          <p:spPr>
            <a:xfrm>
              <a:off x="3012800" y="1022197"/>
              <a:ext cx="7626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0-80°C escalados a 0-10VDC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31" name="Google Shape;631;p45"/>
          <p:cNvGrpSpPr/>
          <p:nvPr/>
        </p:nvGrpSpPr>
        <p:grpSpPr>
          <a:xfrm>
            <a:off x="7936447" y="3707989"/>
            <a:ext cx="1143723" cy="1145325"/>
            <a:chOff x="5214448" y="3234278"/>
            <a:chExt cx="1068600" cy="1068600"/>
          </a:xfrm>
        </p:grpSpPr>
        <p:sp>
          <p:nvSpPr>
            <p:cNvPr id="632" name="Google Shape;632;p45"/>
            <p:cNvSpPr/>
            <p:nvPr/>
          </p:nvSpPr>
          <p:spPr>
            <a:xfrm>
              <a:off x="5214448" y="3234278"/>
              <a:ext cx="1068600" cy="1068600"/>
            </a:xfrm>
            <a:prstGeom prst="ellipse">
              <a:avLst/>
            </a:prstGeom>
            <a:solidFill>
              <a:srgbClr val="2F2F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45"/>
            <p:cNvSpPr txBox="1"/>
            <p:nvPr/>
          </p:nvSpPr>
          <p:spPr>
            <a:xfrm>
              <a:off x="5367375" y="3402503"/>
              <a:ext cx="7626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5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Resistencia pull-down</a:t>
              </a:r>
              <a:endParaRPr sz="9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34" name="Google Shape;634;p45"/>
          <p:cNvSpPr/>
          <p:nvPr/>
        </p:nvSpPr>
        <p:spPr>
          <a:xfrm>
            <a:off x="410176" y="892289"/>
            <a:ext cx="302593" cy="302593"/>
          </a:xfrm>
          <a:custGeom>
            <a:rect b="b" l="l" r="r" t="t"/>
            <a:pathLst>
              <a:path extrusionOk="0" fill="none" h="16952" w="16952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46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Pulsadores para perturbaciones</a:t>
            </a:r>
            <a:endParaRPr/>
          </a:p>
        </p:txBody>
      </p:sp>
      <p:sp>
        <p:nvSpPr>
          <p:cNvPr id="640" name="Google Shape;640;p46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41" name="Google Shape;641;p46"/>
          <p:cNvGrpSpPr/>
          <p:nvPr/>
        </p:nvGrpSpPr>
        <p:grpSpPr>
          <a:xfrm>
            <a:off x="5188488" y="1054632"/>
            <a:ext cx="3339000" cy="3339000"/>
            <a:chOff x="2902488" y="902232"/>
            <a:chExt cx="3339000" cy="3339000"/>
          </a:xfrm>
        </p:grpSpPr>
        <p:sp>
          <p:nvSpPr>
            <p:cNvPr id="642" name="Google Shape;642;p46"/>
            <p:cNvSpPr/>
            <p:nvPr/>
          </p:nvSpPr>
          <p:spPr>
            <a:xfrm rot="-5400000">
              <a:off x="2902488" y="902232"/>
              <a:ext cx="3339000" cy="3339000"/>
            </a:xfrm>
            <a:prstGeom prst="ellipse">
              <a:avLst/>
            </a:prstGeom>
            <a:noFill/>
            <a:ln cap="flat" cmpd="sng" w="19050">
              <a:solidFill>
                <a:srgbClr val="0B7743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46"/>
            <p:cNvSpPr/>
            <p:nvPr/>
          </p:nvSpPr>
          <p:spPr>
            <a:xfrm>
              <a:off x="3123738" y="1123632"/>
              <a:ext cx="2896500" cy="2896200"/>
            </a:xfrm>
            <a:prstGeom prst="pie">
              <a:avLst>
                <a:gd fmla="val 21577108" name="adj1"/>
                <a:gd fmla="val 16214886" name="adj2"/>
              </a:avLst>
            </a:prstGeom>
            <a:solidFill>
              <a:srgbClr val="65F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4" name="Google Shape;644;p46"/>
          <p:cNvGrpSpPr/>
          <p:nvPr/>
        </p:nvGrpSpPr>
        <p:grpSpPr>
          <a:xfrm>
            <a:off x="5950038" y="1816182"/>
            <a:ext cx="1815900" cy="1815900"/>
            <a:chOff x="3664038" y="1663782"/>
            <a:chExt cx="1815900" cy="1815900"/>
          </a:xfrm>
        </p:grpSpPr>
        <p:sp>
          <p:nvSpPr>
            <p:cNvPr id="645" name="Google Shape;645;p46"/>
            <p:cNvSpPr/>
            <p:nvPr/>
          </p:nvSpPr>
          <p:spPr>
            <a:xfrm>
              <a:off x="3664038" y="1663782"/>
              <a:ext cx="1815900" cy="1815900"/>
            </a:xfrm>
            <a:prstGeom prst="ellipse">
              <a:avLst/>
            </a:prstGeom>
            <a:solidFill>
              <a:srgbClr val="0B7140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46"/>
            <p:cNvSpPr txBox="1"/>
            <p:nvPr/>
          </p:nvSpPr>
          <p:spPr>
            <a:xfrm>
              <a:off x="3777125" y="2158475"/>
              <a:ext cx="1590600" cy="82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Reconocimiento múltiples pulsaciones simultáneas</a:t>
              </a:r>
              <a:endPara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47" name="Google Shape;647;p46"/>
          <p:cNvGrpSpPr/>
          <p:nvPr/>
        </p:nvGrpSpPr>
        <p:grpSpPr>
          <a:xfrm>
            <a:off x="6328065" y="598229"/>
            <a:ext cx="1068600" cy="1068600"/>
            <a:chOff x="2859873" y="853971"/>
            <a:chExt cx="1068600" cy="1068600"/>
          </a:xfrm>
        </p:grpSpPr>
        <p:sp>
          <p:nvSpPr>
            <p:cNvPr id="648" name="Google Shape;648;p46"/>
            <p:cNvSpPr/>
            <p:nvPr/>
          </p:nvSpPr>
          <p:spPr>
            <a:xfrm>
              <a:off x="2859873" y="853971"/>
              <a:ext cx="1068600" cy="1068600"/>
            </a:xfrm>
            <a:prstGeom prst="ellipse">
              <a:avLst/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46"/>
            <p:cNvSpPr txBox="1"/>
            <p:nvPr/>
          </p:nvSpPr>
          <p:spPr>
            <a:xfrm>
              <a:off x="3012800" y="1022197"/>
              <a:ext cx="7626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Circuito anti-rebote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50" name="Google Shape;650;p46"/>
          <p:cNvGrpSpPr/>
          <p:nvPr/>
        </p:nvGrpSpPr>
        <p:grpSpPr>
          <a:xfrm>
            <a:off x="6318245" y="3785773"/>
            <a:ext cx="1068600" cy="1068600"/>
            <a:chOff x="5214448" y="3234278"/>
            <a:chExt cx="1068600" cy="1068600"/>
          </a:xfrm>
        </p:grpSpPr>
        <p:sp>
          <p:nvSpPr>
            <p:cNvPr id="651" name="Google Shape;651;p46"/>
            <p:cNvSpPr/>
            <p:nvPr/>
          </p:nvSpPr>
          <p:spPr>
            <a:xfrm>
              <a:off x="5214448" y="3234278"/>
              <a:ext cx="1068600" cy="1068600"/>
            </a:xfrm>
            <a:prstGeom prst="ellipse">
              <a:avLst/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46"/>
            <p:cNvSpPr txBox="1"/>
            <p:nvPr/>
          </p:nvSpPr>
          <p:spPr>
            <a:xfrm>
              <a:off x="5367375" y="3402503"/>
              <a:ext cx="7626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 actuadores, 6 pulsadores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53" name="Google Shape;653;p46"/>
          <p:cNvGrpSpPr/>
          <p:nvPr/>
        </p:nvGrpSpPr>
        <p:grpSpPr>
          <a:xfrm>
            <a:off x="4731920" y="2193425"/>
            <a:ext cx="1068600" cy="1068600"/>
            <a:chOff x="5214448" y="3234278"/>
            <a:chExt cx="1068600" cy="1068600"/>
          </a:xfrm>
        </p:grpSpPr>
        <p:sp>
          <p:nvSpPr>
            <p:cNvPr id="654" name="Google Shape;654;p46"/>
            <p:cNvSpPr/>
            <p:nvPr/>
          </p:nvSpPr>
          <p:spPr>
            <a:xfrm>
              <a:off x="5214448" y="3234278"/>
              <a:ext cx="1068600" cy="1068600"/>
            </a:xfrm>
            <a:prstGeom prst="ellipse">
              <a:avLst/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46"/>
            <p:cNvSpPr txBox="1"/>
            <p:nvPr/>
          </p:nvSpPr>
          <p:spPr>
            <a:xfrm>
              <a:off x="5367375" y="3402503"/>
              <a:ext cx="7626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Perturbación de ±10% por pulsación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56" name="Google Shape;656;p46"/>
          <p:cNvGrpSpPr/>
          <p:nvPr/>
        </p:nvGrpSpPr>
        <p:grpSpPr>
          <a:xfrm>
            <a:off x="7917428" y="2193425"/>
            <a:ext cx="1068600" cy="1068600"/>
            <a:chOff x="5214448" y="3234278"/>
            <a:chExt cx="1068600" cy="1068600"/>
          </a:xfrm>
        </p:grpSpPr>
        <p:sp>
          <p:nvSpPr>
            <p:cNvPr id="657" name="Google Shape;657;p46"/>
            <p:cNvSpPr/>
            <p:nvPr/>
          </p:nvSpPr>
          <p:spPr>
            <a:xfrm>
              <a:off x="5214448" y="3234278"/>
              <a:ext cx="1068600" cy="1068600"/>
            </a:xfrm>
            <a:prstGeom prst="ellipse">
              <a:avLst/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46"/>
            <p:cNvSpPr txBox="1"/>
            <p:nvPr/>
          </p:nvSpPr>
          <p:spPr>
            <a:xfrm>
              <a:off x="5367375" y="3402503"/>
              <a:ext cx="7626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Repite su acción cada 0.5s si se mantiene presionado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659" name="Google Shape;65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325" y="2186800"/>
            <a:ext cx="4287199" cy="1978225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46"/>
          <p:cNvSpPr/>
          <p:nvPr/>
        </p:nvSpPr>
        <p:spPr>
          <a:xfrm>
            <a:off x="410176" y="901814"/>
            <a:ext cx="302593" cy="302593"/>
          </a:xfrm>
          <a:custGeom>
            <a:rect b="b" l="l" r="r" t="t"/>
            <a:pathLst>
              <a:path extrusionOk="0" fill="none" h="16952" w="16952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7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Acondicionamiento de la señal de los sensores de flujo simulados</a:t>
            </a:r>
            <a:endParaRPr/>
          </a:p>
        </p:txBody>
      </p:sp>
      <p:sp>
        <p:nvSpPr>
          <p:cNvPr id="666" name="Google Shape;666;p47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67" name="Google Shape;66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550" y="1711825"/>
            <a:ext cx="3159510" cy="32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1425" y="1711825"/>
            <a:ext cx="2912968" cy="327927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47"/>
          <p:cNvSpPr txBox="1"/>
          <p:nvPr/>
        </p:nvSpPr>
        <p:spPr>
          <a:xfrm>
            <a:off x="6945775" y="2358300"/>
            <a:ext cx="1749900" cy="19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P_aprox(x) </a:t>
            </a: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 </a:t>
            </a: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15.30e-5 x^4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+ 36.24e-3 x^3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 3.195      x^2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+ 164.801  x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 982.056</a:t>
            </a:r>
            <a:endParaRPr sz="1800"/>
          </a:p>
        </p:txBody>
      </p:sp>
      <p:grpSp>
        <p:nvGrpSpPr>
          <p:cNvPr id="670" name="Google Shape;670;p47"/>
          <p:cNvGrpSpPr/>
          <p:nvPr/>
        </p:nvGrpSpPr>
        <p:grpSpPr>
          <a:xfrm>
            <a:off x="6989575" y="684776"/>
            <a:ext cx="1847948" cy="859532"/>
            <a:chOff x="4802981" y="1189775"/>
            <a:chExt cx="4135036" cy="2250672"/>
          </a:xfrm>
        </p:grpSpPr>
        <p:sp>
          <p:nvSpPr>
            <p:cNvPr id="671" name="Google Shape;671;p47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fmla="val 50000" name="adj"/>
              </a:avLst>
            </a:prstGeom>
            <a:solidFill>
              <a:srgbClr val="D838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CFM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72" name="Google Shape;672;p47"/>
            <p:cNvSpPr txBox="1"/>
            <p:nvPr/>
          </p:nvSpPr>
          <p:spPr>
            <a:xfrm>
              <a:off x="4802981" y="2057147"/>
              <a:ext cx="2504400" cy="138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Directamente proporcional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73" name="Google Shape;673;p47"/>
          <p:cNvSpPr/>
          <p:nvPr/>
        </p:nvSpPr>
        <p:spPr>
          <a:xfrm>
            <a:off x="4843123" y="684857"/>
            <a:ext cx="1585200" cy="255600"/>
          </a:xfrm>
          <a:prstGeom prst="homePlate">
            <a:avLst>
              <a:gd fmla="val 50000" name="adj"/>
            </a:avLst>
          </a:prstGeom>
          <a:solidFill>
            <a:srgbClr val="80201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%PWM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74" name="Google Shape;674;p47"/>
          <p:cNvGrpSpPr/>
          <p:nvPr/>
        </p:nvGrpSpPr>
        <p:grpSpPr>
          <a:xfrm>
            <a:off x="5559675" y="684776"/>
            <a:ext cx="2076530" cy="859532"/>
            <a:chOff x="1603383" y="1189775"/>
            <a:chExt cx="4646521" cy="2250672"/>
          </a:xfrm>
        </p:grpSpPr>
        <p:sp>
          <p:nvSpPr>
            <p:cNvPr id="675" name="Google Shape;675;p47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fmla="val 50000" name="adj"/>
              </a:avLst>
            </a:prstGeom>
            <a:solidFill>
              <a:srgbClr val="B02C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RPM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76" name="Google Shape;676;p47"/>
            <p:cNvSpPr txBox="1"/>
            <p:nvPr/>
          </p:nvSpPr>
          <p:spPr>
            <a:xfrm>
              <a:off x="1603383" y="2057147"/>
              <a:ext cx="2610600" cy="138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Curva característica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77" name="Google Shape;677;p47"/>
          <p:cNvSpPr/>
          <p:nvPr/>
        </p:nvSpPr>
        <p:spPr>
          <a:xfrm>
            <a:off x="419701" y="892289"/>
            <a:ext cx="302593" cy="302593"/>
          </a:xfrm>
          <a:custGeom>
            <a:rect b="b" l="l" r="r" t="t"/>
            <a:pathLst>
              <a:path extrusionOk="0" fill="none" h="16952" w="16952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48"/>
          <p:cNvSpPr/>
          <p:nvPr/>
        </p:nvSpPr>
        <p:spPr>
          <a:xfrm>
            <a:off x="246475" y="1559425"/>
            <a:ext cx="8897400" cy="3583800"/>
          </a:xfrm>
          <a:prstGeom prst="roundRect">
            <a:avLst>
              <a:gd fmla="val 12571" name="adj"/>
            </a:avLst>
          </a:prstGeom>
          <a:solidFill>
            <a:srgbClr val="3B8D61"/>
          </a:solidFill>
          <a:ln cap="flat" cmpd="sng" w="9525">
            <a:solidFill>
              <a:srgbClr val="3B8D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48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Acondicionamiento de la señal de los sensores de flujo simulados</a:t>
            </a:r>
            <a:endParaRPr/>
          </a:p>
        </p:txBody>
      </p:sp>
      <p:sp>
        <p:nvSpPr>
          <p:cNvPr id="684" name="Google Shape;684;p48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5" name="Google Shape;68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797" y="2016625"/>
            <a:ext cx="3566100" cy="3020400"/>
          </a:xfrm>
          <a:prstGeom prst="roundRect">
            <a:avLst>
              <a:gd fmla="val 5225" name="adj"/>
            </a:avLst>
          </a:prstGeom>
          <a:noFill/>
          <a:ln>
            <a:noFill/>
          </a:ln>
        </p:spPr>
      </p:pic>
      <p:pic>
        <p:nvPicPr>
          <p:cNvPr id="686" name="Google Shape;68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4425" y="2016625"/>
            <a:ext cx="5113500" cy="3020400"/>
          </a:xfrm>
          <a:prstGeom prst="roundRect">
            <a:avLst>
              <a:gd fmla="val 5349" name="adj"/>
            </a:avLst>
          </a:prstGeom>
          <a:noFill/>
          <a:ln>
            <a:noFill/>
          </a:ln>
        </p:spPr>
      </p:pic>
      <p:sp>
        <p:nvSpPr>
          <p:cNvPr id="687" name="Google Shape;687;p48"/>
          <p:cNvSpPr txBox="1"/>
          <p:nvPr/>
        </p:nvSpPr>
        <p:spPr>
          <a:xfrm>
            <a:off x="322700" y="1663675"/>
            <a:ext cx="35661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Nixie One"/>
                <a:ea typeface="Nixie One"/>
                <a:cs typeface="Nixie One"/>
                <a:sym typeface="Nixie One"/>
              </a:rPr>
              <a:t>Curva de Subida</a:t>
            </a:r>
            <a:endParaRPr b="1" sz="1600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688" name="Google Shape;688;p48"/>
          <p:cNvSpPr txBox="1"/>
          <p:nvPr/>
        </p:nvSpPr>
        <p:spPr>
          <a:xfrm>
            <a:off x="3954425" y="1663675"/>
            <a:ext cx="51135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Nixie One"/>
                <a:ea typeface="Nixie One"/>
                <a:cs typeface="Nixie One"/>
                <a:sym typeface="Nixie One"/>
              </a:rPr>
              <a:t>Curva de Bajada</a:t>
            </a:r>
            <a:endParaRPr b="1" sz="1600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689" name="Google Shape;689;p48"/>
          <p:cNvSpPr txBox="1"/>
          <p:nvPr/>
        </p:nvSpPr>
        <p:spPr>
          <a:xfrm>
            <a:off x="4917075" y="758850"/>
            <a:ext cx="3894300" cy="6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Comportamiento de los ventiladores al ir de 0 al 100% de su velocidad y viceversa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690" name="Google Shape;690;p48"/>
          <p:cNvSpPr/>
          <p:nvPr/>
        </p:nvSpPr>
        <p:spPr>
          <a:xfrm>
            <a:off x="429226" y="892289"/>
            <a:ext cx="302593" cy="302593"/>
          </a:xfrm>
          <a:custGeom>
            <a:rect b="b" l="l" r="r" t="t"/>
            <a:pathLst>
              <a:path extrusionOk="0" fill="none" h="16952" w="16952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49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Acondicionamiento de la señal de los sensores de flujo simulados (circuito)</a:t>
            </a:r>
            <a:endParaRPr/>
          </a:p>
        </p:txBody>
      </p:sp>
      <p:sp>
        <p:nvSpPr>
          <p:cNvPr id="696" name="Google Shape;696;p49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97" name="Google Shape;69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2125" y="2308550"/>
            <a:ext cx="5756600" cy="1799350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49"/>
          <p:cNvSpPr txBox="1"/>
          <p:nvPr/>
        </p:nvSpPr>
        <p:spPr>
          <a:xfrm>
            <a:off x="454175" y="2067175"/>
            <a:ext cx="2380200" cy="22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Incluye: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-"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Conversor digital análogo mediante circuito RC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-"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Seguidor de tensión.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699" name="Google Shape;699;p49"/>
          <p:cNvSpPr/>
          <p:nvPr/>
        </p:nvSpPr>
        <p:spPr>
          <a:xfrm>
            <a:off x="391126" y="892289"/>
            <a:ext cx="302593" cy="302593"/>
          </a:xfrm>
          <a:custGeom>
            <a:rect b="b" l="l" r="r" t="t"/>
            <a:pathLst>
              <a:path extrusionOk="0" fill="none" h="16952" w="16952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50"/>
          <p:cNvSpPr txBox="1"/>
          <p:nvPr>
            <p:ph type="ctrTitle"/>
          </p:nvPr>
        </p:nvSpPr>
        <p:spPr>
          <a:xfrm>
            <a:off x="4113600" y="2878750"/>
            <a:ext cx="4505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Diseño Mecánico</a:t>
            </a:r>
            <a:endParaRPr/>
          </a:p>
        </p:txBody>
      </p:sp>
      <p:sp>
        <p:nvSpPr>
          <p:cNvPr id="705" name="Google Shape;705;p50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>
                <a:solidFill>
                  <a:srgbClr val="18637B"/>
                </a:solidFill>
                <a:latin typeface="Roboto Slab"/>
                <a:ea typeface="Roboto Slab"/>
                <a:cs typeface="Roboto Slab"/>
                <a:sym typeface="Roboto Slab"/>
              </a:rPr>
              <a:t>8</a:t>
            </a:r>
            <a:endParaRPr sz="20000">
              <a:solidFill>
                <a:srgbClr val="18637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706" name="Google Shape;706;p50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51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Modelos 3D ABS - Acoples</a:t>
            </a:r>
            <a:endParaRPr/>
          </a:p>
        </p:txBody>
      </p:sp>
      <p:sp>
        <p:nvSpPr>
          <p:cNvPr id="712" name="Google Shape;712;p51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3" name="Google Shape;713;p51"/>
          <p:cNvSpPr txBox="1"/>
          <p:nvPr/>
        </p:nvSpPr>
        <p:spPr>
          <a:xfrm>
            <a:off x="2641913" y="4597300"/>
            <a:ext cx="29472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Nixie One"/>
                <a:ea typeface="Nixie One"/>
                <a:cs typeface="Nixie One"/>
                <a:sym typeface="Nixie One"/>
              </a:rPr>
              <a:t>Acople Inferior</a:t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714" name="Google Shape;714;p51"/>
          <p:cNvSpPr txBox="1"/>
          <p:nvPr/>
        </p:nvSpPr>
        <p:spPr>
          <a:xfrm>
            <a:off x="443775" y="2340977"/>
            <a:ext cx="20676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Unir la salida de aire de los ventiladores hacia el sistema AF&amp;T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715" name="Google Shape;715;p51"/>
          <p:cNvSpPr txBox="1"/>
          <p:nvPr/>
        </p:nvSpPr>
        <p:spPr>
          <a:xfrm>
            <a:off x="5828163" y="4597300"/>
            <a:ext cx="29472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Nixie One"/>
                <a:ea typeface="Nixie One"/>
                <a:cs typeface="Nixie One"/>
                <a:sym typeface="Nixie One"/>
              </a:rPr>
              <a:t>Acople Superior</a:t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</p:txBody>
      </p:sp>
      <p:grpSp>
        <p:nvGrpSpPr>
          <p:cNvPr id="716" name="Google Shape;716;p51"/>
          <p:cNvGrpSpPr/>
          <p:nvPr/>
        </p:nvGrpSpPr>
        <p:grpSpPr>
          <a:xfrm>
            <a:off x="375666" y="867540"/>
            <a:ext cx="391290" cy="355643"/>
            <a:chOff x="4556450" y="4963575"/>
            <a:chExt cx="548025" cy="498100"/>
          </a:xfrm>
        </p:grpSpPr>
        <p:sp>
          <p:nvSpPr>
            <p:cNvPr id="717" name="Google Shape;717;p51"/>
            <p:cNvSpPr/>
            <p:nvPr/>
          </p:nvSpPr>
          <p:spPr>
            <a:xfrm>
              <a:off x="4611850" y="5222350"/>
              <a:ext cx="436600" cy="239325"/>
            </a:xfrm>
            <a:custGeom>
              <a:rect b="b" l="l" r="r" t="t"/>
              <a:pathLst>
                <a:path extrusionOk="0" fill="none" h="9573" w="17464">
                  <a:moveTo>
                    <a:pt x="1" y="1"/>
                  </a:moveTo>
                  <a:lnTo>
                    <a:pt x="1" y="4677"/>
                  </a:lnTo>
                  <a:lnTo>
                    <a:pt x="8720" y="9572"/>
                  </a:lnTo>
                  <a:lnTo>
                    <a:pt x="17463" y="4677"/>
                  </a:lnTo>
                  <a:lnTo>
                    <a:pt x="17463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51"/>
            <p:cNvSpPr/>
            <p:nvPr/>
          </p:nvSpPr>
          <p:spPr>
            <a:xfrm>
              <a:off x="4612475" y="4963575"/>
              <a:ext cx="435975" cy="125450"/>
            </a:xfrm>
            <a:custGeom>
              <a:rect b="b" l="l" r="r" t="t"/>
              <a:pathLst>
                <a:path extrusionOk="0" fill="none" h="5018" w="17439">
                  <a:moveTo>
                    <a:pt x="17438" y="5018"/>
                  </a:moveTo>
                  <a:lnTo>
                    <a:pt x="8671" y="1"/>
                  </a:lnTo>
                  <a:lnTo>
                    <a:pt x="0" y="5018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51"/>
            <p:cNvSpPr/>
            <p:nvPr/>
          </p:nvSpPr>
          <p:spPr>
            <a:xfrm>
              <a:off x="4556450" y="5089000"/>
              <a:ext cx="274025" cy="225925"/>
            </a:xfrm>
            <a:custGeom>
              <a:rect b="b" l="l" r="r" t="t"/>
              <a:pathLst>
                <a:path extrusionOk="0" fill="none" h="9037" w="10961">
                  <a:moveTo>
                    <a:pt x="8720" y="9037"/>
                  </a:moveTo>
                  <a:lnTo>
                    <a:pt x="1" y="4068"/>
                  </a:lnTo>
                  <a:lnTo>
                    <a:pt x="2241" y="1"/>
                  </a:lnTo>
                  <a:lnTo>
                    <a:pt x="10960" y="4969"/>
                  </a:lnTo>
                  <a:lnTo>
                    <a:pt x="8720" y="9037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51"/>
            <p:cNvSpPr/>
            <p:nvPr/>
          </p:nvSpPr>
          <p:spPr>
            <a:xfrm>
              <a:off x="4830450" y="5089000"/>
              <a:ext cx="274025" cy="225925"/>
            </a:xfrm>
            <a:custGeom>
              <a:rect b="b" l="l" r="r" t="t"/>
              <a:pathLst>
                <a:path extrusionOk="0" fill="none" h="9037" w="10961">
                  <a:moveTo>
                    <a:pt x="2241" y="9037"/>
                  </a:moveTo>
                  <a:lnTo>
                    <a:pt x="10960" y="4068"/>
                  </a:lnTo>
                  <a:lnTo>
                    <a:pt x="8719" y="1"/>
                  </a:lnTo>
                  <a:lnTo>
                    <a:pt x="0" y="4969"/>
                  </a:lnTo>
                  <a:lnTo>
                    <a:pt x="2241" y="9037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51"/>
            <p:cNvSpPr/>
            <p:nvPr/>
          </p:nvSpPr>
          <p:spPr>
            <a:xfrm>
              <a:off x="4830450" y="5213225"/>
              <a:ext cx="25" cy="248450"/>
            </a:xfrm>
            <a:custGeom>
              <a:rect b="b" l="l" r="r" t="t"/>
              <a:pathLst>
                <a:path extrusionOk="0" fill="none" h="9938" w="1">
                  <a:moveTo>
                    <a:pt x="0" y="0"/>
                  </a:moveTo>
                  <a:lnTo>
                    <a:pt x="0" y="9937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22" name="Google Shape;72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6806" y="2017100"/>
            <a:ext cx="3197431" cy="23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3050" y="2017088"/>
            <a:ext cx="3197449" cy="2334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 txBox="1"/>
          <p:nvPr>
            <p:ph idx="1" type="body"/>
          </p:nvPr>
        </p:nvSpPr>
        <p:spPr>
          <a:xfrm>
            <a:off x="523800" y="1203750"/>
            <a:ext cx="8096400" cy="273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/>
              <a:t>Objetivo General</a:t>
            </a:r>
            <a:endParaRPr b="1" sz="2400"/>
          </a:p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Mejorar la infraestructura tecnológica del Laboratorio de Control de Procesos y el aprendizaje de los estudiantes mediante el diseño e implementación de un sistema de entrenamiento prototipo que permita la aplicación de diversas técnicas y estrategias de control.</a:t>
            </a:r>
            <a:endParaRPr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6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52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Modelos 3D ABS - Cámara de Mezclado</a:t>
            </a:r>
            <a:endParaRPr/>
          </a:p>
        </p:txBody>
      </p:sp>
      <p:sp>
        <p:nvSpPr>
          <p:cNvPr id="729" name="Google Shape;729;p52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30" name="Google Shape;730;p52"/>
          <p:cNvGrpSpPr/>
          <p:nvPr/>
        </p:nvGrpSpPr>
        <p:grpSpPr>
          <a:xfrm>
            <a:off x="375666" y="867540"/>
            <a:ext cx="391290" cy="355643"/>
            <a:chOff x="4556450" y="4963575"/>
            <a:chExt cx="548025" cy="498100"/>
          </a:xfrm>
        </p:grpSpPr>
        <p:sp>
          <p:nvSpPr>
            <p:cNvPr id="731" name="Google Shape;731;p52"/>
            <p:cNvSpPr/>
            <p:nvPr/>
          </p:nvSpPr>
          <p:spPr>
            <a:xfrm>
              <a:off x="4611850" y="5222350"/>
              <a:ext cx="436600" cy="239325"/>
            </a:xfrm>
            <a:custGeom>
              <a:rect b="b" l="l" r="r" t="t"/>
              <a:pathLst>
                <a:path extrusionOk="0" fill="none" h="9573" w="17464">
                  <a:moveTo>
                    <a:pt x="1" y="1"/>
                  </a:moveTo>
                  <a:lnTo>
                    <a:pt x="1" y="4677"/>
                  </a:lnTo>
                  <a:lnTo>
                    <a:pt x="8720" y="9572"/>
                  </a:lnTo>
                  <a:lnTo>
                    <a:pt x="17463" y="4677"/>
                  </a:lnTo>
                  <a:lnTo>
                    <a:pt x="17463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52"/>
            <p:cNvSpPr/>
            <p:nvPr/>
          </p:nvSpPr>
          <p:spPr>
            <a:xfrm>
              <a:off x="4612475" y="4963575"/>
              <a:ext cx="435975" cy="125450"/>
            </a:xfrm>
            <a:custGeom>
              <a:rect b="b" l="l" r="r" t="t"/>
              <a:pathLst>
                <a:path extrusionOk="0" fill="none" h="5018" w="17439">
                  <a:moveTo>
                    <a:pt x="17438" y="5018"/>
                  </a:moveTo>
                  <a:lnTo>
                    <a:pt x="8671" y="1"/>
                  </a:lnTo>
                  <a:lnTo>
                    <a:pt x="0" y="5018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52"/>
            <p:cNvSpPr/>
            <p:nvPr/>
          </p:nvSpPr>
          <p:spPr>
            <a:xfrm>
              <a:off x="4556450" y="5089000"/>
              <a:ext cx="274025" cy="225925"/>
            </a:xfrm>
            <a:custGeom>
              <a:rect b="b" l="l" r="r" t="t"/>
              <a:pathLst>
                <a:path extrusionOk="0" fill="none" h="9037" w="10961">
                  <a:moveTo>
                    <a:pt x="8720" y="9037"/>
                  </a:moveTo>
                  <a:lnTo>
                    <a:pt x="1" y="4068"/>
                  </a:lnTo>
                  <a:lnTo>
                    <a:pt x="2241" y="1"/>
                  </a:lnTo>
                  <a:lnTo>
                    <a:pt x="10960" y="4969"/>
                  </a:lnTo>
                  <a:lnTo>
                    <a:pt x="8720" y="9037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52"/>
            <p:cNvSpPr/>
            <p:nvPr/>
          </p:nvSpPr>
          <p:spPr>
            <a:xfrm>
              <a:off x="4830450" y="5089000"/>
              <a:ext cx="274025" cy="225925"/>
            </a:xfrm>
            <a:custGeom>
              <a:rect b="b" l="l" r="r" t="t"/>
              <a:pathLst>
                <a:path extrusionOk="0" fill="none" h="9037" w="10961">
                  <a:moveTo>
                    <a:pt x="2241" y="9037"/>
                  </a:moveTo>
                  <a:lnTo>
                    <a:pt x="10960" y="4068"/>
                  </a:lnTo>
                  <a:lnTo>
                    <a:pt x="8719" y="1"/>
                  </a:lnTo>
                  <a:lnTo>
                    <a:pt x="0" y="4969"/>
                  </a:lnTo>
                  <a:lnTo>
                    <a:pt x="2241" y="9037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52"/>
            <p:cNvSpPr/>
            <p:nvPr/>
          </p:nvSpPr>
          <p:spPr>
            <a:xfrm>
              <a:off x="4830450" y="5213225"/>
              <a:ext cx="25" cy="248450"/>
            </a:xfrm>
            <a:custGeom>
              <a:rect b="b" l="l" r="r" t="t"/>
              <a:pathLst>
                <a:path extrusionOk="0" fill="none" h="9938" w="1">
                  <a:moveTo>
                    <a:pt x="0" y="0"/>
                  </a:moveTo>
                  <a:lnTo>
                    <a:pt x="0" y="9937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36" name="Google Shape;73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0" y="1647563"/>
            <a:ext cx="4762500" cy="317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53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Estructura Base</a:t>
            </a:r>
            <a:endParaRPr/>
          </a:p>
        </p:txBody>
      </p:sp>
      <p:sp>
        <p:nvSpPr>
          <p:cNvPr id="742" name="Google Shape;742;p53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3" name="Google Shape;74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7675" y="1933650"/>
            <a:ext cx="5420550" cy="2576725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53"/>
          <p:cNvSpPr txBox="1"/>
          <p:nvPr/>
        </p:nvSpPr>
        <p:spPr>
          <a:xfrm>
            <a:off x="640825" y="2070350"/>
            <a:ext cx="2316900" cy="28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Nixie One"/>
                <a:ea typeface="Nixie One"/>
                <a:cs typeface="Nixie One"/>
                <a:sym typeface="Nixie One"/>
              </a:rPr>
              <a:t>Tubo estructural cuadrado de hierro negro (20x20x1.5) [mm] con recubrimiento antioxidante</a:t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</p:txBody>
      </p:sp>
      <p:grpSp>
        <p:nvGrpSpPr>
          <p:cNvPr id="745" name="Google Shape;745;p53"/>
          <p:cNvGrpSpPr/>
          <p:nvPr/>
        </p:nvGrpSpPr>
        <p:grpSpPr>
          <a:xfrm>
            <a:off x="375666" y="867540"/>
            <a:ext cx="391290" cy="355643"/>
            <a:chOff x="4556450" y="4963575"/>
            <a:chExt cx="548025" cy="498100"/>
          </a:xfrm>
        </p:grpSpPr>
        <p:sp>
          <p:nvSpPr>
            <p:cNvPr id="746" name="Google Shape;746;p53"/>
            <p:cNvSpPr/>
            <p:nvPr/>
          </p:nvSpPr>
          <p:spPr>
            <a:xfrm>
              <a:off x="4611850" y="5222350"/>
              <a:ext cx="436600" cy="239325"/>
            </a:xfrm>
            <a:custGeom>
              <a:rect b="b" l="l" r="r" t="t"/>
              <a:pathLst>
                <a:path extrusionOk="0" fill="none" h="9573" w="17464">
                  <a:moveTo>
                    <a:pt x="1" y="1"/>
                  </a:moveTo>
                  <a:lnTo>
                    <a:pt x="1" y="4677"/>
                  </a:lnTo>
                  <a:lnTo>
                    <a:pt x="8720" y="9572"/>
                  </a:lnTo>
                  <a:lnTo>
                    <a:pt x="17463" y="4677"/>
                  </a:lnTo>
                  <a:lnTo>
                    <a:pt x="17463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53"/>
            <p:cNvSpPr/>
            <p:nvPr/>
          </p:nvSpPr>
          <p:spPr>
            <a:xfrm>
              <a:off x="4612475" y="4963575"/>
              <a:ext cx="435975" cy="125450"/>
            </a:xfrm>
            <a:custGeom>
              <a:rect b="b" l="l" r="r" t="t"/>
              <a:pathLst>
                <a:path extrusionOk="0" fill="none" h="5018" w="17439">
                  <a:moveTo>
                    <a:pt x="17438" y="5018"/>
                  </a:moveTo>
                  <a:lnTo>
                    <a:pt x="8671" y="1"/>
                  </a:lnTo>
                  <a:lnTo>
                    <a:pt x="0" y="5018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53"/>
            <p:cNvSpPr/>
            <p:nvPr/>
          </p:nvSpPr>
          <p:spPr>
            <a:xfrm>
              <a:off x="4556450" y="5089000"/>
              <a:ext cx="274025" cy="225925"/>
            </a:xfrm>
            <a:custGeom>
              <a:rect b="b" l="l" r="r" t="t"/>
              <a:pathLst>
                <a:path extrusionOk="0" fill="none" h="9037" w="10961">
                  <a:moveTo>
                    <a:pt x="8720" y="9037"/>
                  </a:moveTo>
                  <a:lnTo>
                    <a:pt x="1" y="4068"/>
                  </a:lnTo>
                  <a:lnTo>
                    <a:pt x="2241" y="1"/>
                  </a:lnTo>
                  <a:lnTo>
                    <a:pt x="10960" y="4969"/>
                  </a:lnTo>
                  <a:lnTo>
                    <a:pt x="8720" y="9037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53"/>
            <p:cNvSpPr/>
            <p:nvPr/>
          </p:nvSpPr>
          <p:spPr>
            <a:xfrm>
              <a:off x="4830450" y="5089000"/>
              <a:ext cx="274025" cy="225925"/>
            </a:xfrm>
            <a:custGeom>
              <a:rect b="b" l="l" r="r" t="t"/>
              <a:pathLst>
                <a:path extrusionOk="0" fill="none" h="9037" w="10961">
                  <a:moveTo>
                    <a:pt x="2241" y="9037"/>
                  </a:moveTo>
                  <a:lnTo>
                    <a:pt x="10960" y="4068"/>
                  </a:lnTo>
                  <a:lnTo>
                    <a:pt x="8719" y="1"/>
                  </a:lnTo>
                  <a:lnTo>
                    <a:pt x="0" y="4969"/>
                  </a:lnTo>
                  <a:lnTo>
                    <a:pt x="2241" y="9037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53"/>
            <p:cNvSpPr/>
            <p:nvPr/>
          </p:nvSpPr>
          <p:spPr>
            <a:xfrm>
              <a:off x="4830450" y="5213225"/>
              <a:ext cx="25" cy="248450"/>
            </a:xfrm>
            <a:custGeom>
              <a:rect b="b" l="l" r="r" t="t"/>
              <a:pathLst>
                <a:path extrusionOk="0" fill="none" h="9938" w="1">
                  <a:moveTo>
                    <a:pt x="0" y="0"/>
                  </a:moveTo>
                  <a:lnTo>
                    <a:pt x="0" y="9937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4"/>
          <p:cNvSpPr txBox="1"/>
          <p:nvPr>
            <p:ph type="title"/>
          </p:nvPr>
        </p:nvSpPr>
        <p:spPr>
          <a:xfrm>
            <a:off x="10698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Piezas de recubrimiento metálico</a:t>
            </a:r>
            <a:endParaRPr/>
          </a:p>
        </p:txBody>
      </p:sp>
      <p:sp>
        <p:nvSpPr>
          <p:cNvPr id="756" name="Google Shape;756;p54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7" name="Google Shape;75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8725" y="3714435"/>
            <a:ext cx="2409951" cy="9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4094" y="3374525"/>
            <a:ext cx="3144600" cy="15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975" y="3216931"/>
            <a:ext cx="1936095" cy="197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6538" y="1582636"/>
            <a:ext cx="2796175" cy="1672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35900" y="870573"/>
            <a:ext cx="2708099" cy="241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24951" y="484075"/>
            <a:ext cx="2409950" cy="25804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3" name="Google Shape;763;p54"/>
          <p:cNvGrpSpPr/>
          <p:nvPr/>
        </p:nvGrpSpPr>
        <p:grpSpPr>
          <a:xfrm>
            <a:off x="375666" y="867540"/>
            <a:ext cx="391290" cy="355643"/>
            <a:chOff x="4556450" y="4963575"/>
            <a:chExt cx="548025" cy="498100"/>
          </a:xfrm>
        </p:grpSpPr>
        <p:sp>
          <p:nvSpPr>
            <p:cNvPr id="764" name="Google Shape;764;p54"/>
            <p:cNvSpPr/>
            <p:nvPr/>
          </p:nvSpPr>
          <p:spPr>
            <a:xfrm>
              <a:off x="4611850" y="5222350"/>
              <a:ext cx="436600" cy="239325"/>
            </a:xfrm>
            <a:custGeom>
              <a:rect b="b" l="l" r="r" t="t"/>
              <a:pathLst>
                <a:path extrusionOk="0" fill="none" h="9573" w="17464">
                  <a:moveTo>
                    <a:pt x="1" y="1"/>
                  </a:moveTo>
                  <a:lnTo>
                    <a:pt x="1" y="4677"/>
                  </a:lnTo>
                  <a:lnTo>
                    <a:pt x="8720" y="9572"/>
                  </a:lnTo>
                  <a:lnTo>
                    <a:pt x="17463" y="4677"/>
                  </a:lnTo>
                  <a:lnTo>
                    <a:pt x="17463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54"/>
            <p:cNvSpPr/>
            <p:nvPr/>
          </p:nvSpPr>
          <p:spPr>
            <a:xfrm>
              <a:off x="4612475" y="4963575"/>
              <a:ext cx="435975" cy="125450"/>
            </a:xfrm>
            <a:custGeom>
              <a:rect b="b" l="l" r="r" t="t"/>
              <a:pathLst>
                <a:path extrusionOk="0" fill="none" h="5018" w="17439">
                  <a:moveTo>
                    <a:pt x="17438" y="5018"/>
                  </a:moveTo>
                  <a:lnTo>
                    <a:pt x="8671" y="1"/>
                  </a:lnTo>
                  <a:lnTo>
                    <a:pt x="0" y="5018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54"/>
            <p:cNvSpPr/>
            <p:nvPr/>
          </p:nvSpPr>
          <p:spPr>
            <a:xfrm>
              <a:off x="4556450" y="5089000"/>
              <a:ext cx="274025" cy="225925"/>
            </a:xfrm>
            <a:custGeom>
              <a:rect b="b" l="l" r="r" t="t"/>
              <a:pathLst>
                <a:path extrusionOk="0" fill="none" h="9037" w="10961">
                  <a:moveTo>
                    <a:pt x="8720" y="9037"/>
                  </a:moveTo>
                  <a:lnTo>
                    <a:pt x="1" y="4068"/>
                  </a:lnTo>
                  <a:lnTo>
                    <a:pt x="2241" y="1"/>
                  </a:lnTo>
                  <a:lnTo>
                    <a:pt x="10960" y="4969"/>
                  </a:lnTo>
                  <a:lnTo>
                    <a:pt x="8720" y="9037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54"/>
            <p:cNvSpPr/>
            <p:nvPr/>
          </p:nvSpPr>
          <p:spPr>
            <a:xfrm>
              <a:off x="4830450" y="5089000"/>
              <a:ext cx="274025" cy="225925"/>
            </a:xfrm>
            <a:custGeom>
              <a:rect b="b" l="l" r="r" t="t"/>
              <a:pathLst>
                <a:path extrusionOk="0" fill="none" h="9037" w="10961">
                  <a:moveTo>
                    <a:pt x="2241" y="9037"/>
                  </a:moveTo>
                  <a:lnTo>
                    <a:pt x="10960" y="4068"/>
                  </a:lnTo>
                  <a:lnTo>
                    <a:pt x="8719" y="1"/>
                  </a:lnTo>
                  <a:lnTo>
                    <a:pt x="0" y="4969"/>
                  </a:lnTo>
                  <a:lnTo>
                    <a:pt x="2241" y="9037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54"/>
            <p:cNvSpPr/>
            <p:nvPr/>
          </p:nvSpPr>
          <p:spPr>
            <a:xfrm>
              <a:off x="4830450" y="5213225"/>
              <a:ext cx="25" cy="248450"/>
            </a:xfrm>
            <a:custGeom>
              <a:rect b="b" l="l" r="r" t="t"/>
              <a:pathLst>
                <a:path extrusionOk="0" fill="none" h="9938" w="1">
                  <a:moveTo>
                    <a:pt x="0" y="0"/>
                  </a:moveTo>
                  <a:lnTo>
                    <a:pt x="0" y="9937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55"/>
          <p:cNvSpPr txBox="1"/>
          <p:nvPr>
            <p:ph type="ctrTitle"/>
          </p:nvPr>
        </p:nvSpPr>
        <p:spPr>
          <a:xfrm>
            <a:off x="4113600" y="2878750"/>
            <a:ext cx="4505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Construcción</a:t>
            </a:r>
            <a:endParaRPr/>
          </a:p>
        </p:txBody>
      </p:sp>
      <p:sp>
        <p:nvSpPr>
          <p:cNvPr id="774" name="Google Shape;774;p55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>
                <a:solidFill>
                  <a:srgbClr val="18637B"/>
                </a:solidFill>
                <a:latin typeface="Roboto Slab"/>
                <a:ea typeface="Roboto Slab"/>
                <a:cs typeface="Roboto Slab"/>
                <a:sym typeface="Roboto Slab"/>
              </a:rPr>
              <a:t>9</a:t>
            </a:r>
            <a:endParaRPr sz="20000">
              <a:solidFill>
                <a:srgbClr val="18637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775" name="Google Shape;775;p55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56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1" name="Google Shape;781;p56"/>
          <p:cNvPicPr preferRelativeResize="0"/>
          <p:nvPr/>
        </p:nvPicPr>
        <p:blipFill rotWithShape="1">
          <a:blip r:embed="rId3">
            <a:alphaModFix/>
          </a:blip>
          <a:srcRect b="7131" l="0" r="0" t="15439"/>
          <a:stretch/>
        </p:blipFill>
        <p:spPr>
          <a:xfrm rot="5400000">
            <a:off x="4520199" y="1176452"/>
            <a:ext cx="4815824" cy="279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56"/>
          <p:cNvPicPr preferRelativeResize="0"/>
          <p:nvPr/>
        </p:nvPicPr>
        <p:blipFill rotWithShape="1">
          <a:blip r:embed="rId4">
            <a:alphaModFix/>
          </a:blip>
          <a:srcRect b="22443" l="7535" r="7983" t="16217"/>
          <a:stretch/>
        </p:blipFill>
        <p:spPr>
          <a:xfrm rot="-5399998">
            <a:off x="1309676" y="1262114"/>
            <a:ext cx="4809974" cy="2619273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56"/>
          <p:cNvSpPr txBox="1"/>
          <p:nvPr/>
        </p:nvSpPr>
        <p:spPr>
          <a:xfrm>
            <a:off x="374191" y="1249323"/>
            <a:ext cx="1786800" cy="8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Nixie One"/>
                <a:ea typeface="Nixie One"/>
                <a:cs typeface="Nixie One"/>
                <a:sym typeface="Nixie One"/>
              </a:rPr>
              <a:t>Placa PCB</a:t>
            </a:r>
            <a:endParaRPr b="1" sz="2400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784" name="Google Shape;784;p56"/>
          <p:cNvSpPr txBox="1"/>
          <p:nvPr/>
        </p:nvSpPr>
        <p:spPr>
          <a:xfrm>
            <a:off x="374200" y="2050988"/>
            <a:ext cx="1786800" cy="18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Soldadura de todos los elementos y verificación de continuidad.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57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0" name="Google Shape;79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3073" y="152398"/>
            <a:ext cx="2680353" cy="3573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5021" y="152400"/>
            <a:ext cx="2680353" cy="3573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57"/>
          <p:cNvPicPr preferRelativeResize="0"/>
          <p:nvPr/>
        </p:nvPicPr>
        <p:blipFill rotWithShape="1">
          <a:blip r:embed="rId5">
            <a:alphaModFix/>
          </a:blip>
          <a:srcRect b="24454" l="30711" r="30235" t="0"/>
          <a:stretch/>
        </p:blipFill>
        <p:spPr>
          <a:xfrm rot="5400000">
            <a:off x="5089574" y="2393000"/>
            <a:ext cx="1417198" cy="3655548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57"/>
          <p:cNvSpPr txBox="1"/>
          <p:nvPr/>
        </p:nvSpPr>
        <p:spPr>
          <a:xfrm>
            <a:off x="374200" y="1095263"/>
            <a:ext cx="2065800" cy="8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Nixie One"/>
                <a:ea typeface="Nixie One"/>
                <a:cs typeface="Nixie One"/>
                <a:sym typeface="Nixie One"/>
              </a:rPr>
              <a:t>Cableado</a:t>
            </a:r>
            <a:endParaRPr b="1" sz="2400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794" name="Google Shape;794;p57"/>
          <p:cNvSpPr txBox="1"/>
          <p:nvPr/>
        </p:nvSpPr>
        <p:spPr>
          <a:xfrm>
            <a:off x="374200" y="1896938"/>
            <a:ext cx="2065800" cy="21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Preparación del cableado con terminales metálicos y tubo termoencogible para todos los elementos.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58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0" name="Google Shape;80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7950" y="152400"/>
            <a:ext cx="6451598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58"/>
          <p:cNvSpPr txBox="1"/>
          <p:nvPr/>
        </p:nvSpPr>
        <p:spPr>
          <a:xfrm>
            <a:off x="361900" y="935608"/>
            <a:ext cx="17868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Nixie One"/>
                <a:ea typeface="Nixie One"/>
                <a:cs typeface="Nixie One"/>
                <a:sym typeface="Nixie One"/>
              </a:rPr>
              <a:t>Corte y Grabado Láser</a:t>
            </a:r>
            <a:endParaRPr b="1" sz="2400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802" name="Google Shape;802;p58"/>
          <p:cNvSpPr txBox="1"/>
          <p:nvPr/>
        </p:nvSpPr>
        <p:spPr>
          <a:xfrm>
            <a:off x="361900" y="2086900"/>
            <a:ext cx="1967100" cy="21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Según el diseño se corta la plancha de aluminio y posteriormente se graban las piezas</a:t>
            </a: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.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59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8" name="Google Shape;808;p59"/>
          <p:cNvSpPr txBox="1"/>
          <p:nvPr/>
        </p:nvSpPr>
        <p:spPr>
          <a:xfrm>
            <a:off x="374191" y="667473"/>
            <a:ext cx="1786800" cy="8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Nixie One"/>
                <a:ea typeface="Nixie One"/>
                <a:cs typeface="Nixie One"/>
                <a:sym typeface="Nixie One"/>
              </a:rPr>
              <a:t>Doblado</a:t>
            </a:r>
            <a:endParaRPr b="1" sz="2400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809" name="Google Shape;809;p59"/>
          <p:cNvSpPr txBox="1"/>
          <p:nvPr/>
        </p:nvSpPr>
        <p:spPr>
          <a:xfrm>
            <a:off x="374200" y="1469138"/>
            <a:ext cx="1786800" cy="30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Doblado de piezas de aluminio anodizado con dobladora hidráulica automática para ángulos precisos.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810" name="Google Shape;810;p59"/>
          <p:cNvPicPr preferRelativeResize="0"/>
          <p:nvPr/>
        </p:nvPicPr>
        <p:blipFill rotWithShape="1">
          <a:blip r:embed="rId3">
            <a:alphaModFix/>
          </a:blip>
          <a:srcRect b="41540" l="0" r="0" t="0"/>
          <a:stretch/>
        </p:blipFill>
        <p:spPr>
          <a:xfrm>
            <a:off x="2507650" y="234150"/>
            <a:ext cx="2705173" cy="2108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7850" y="1471750"/>
            <a:ext cx="4622350" cy="346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60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7" name="Google Shape;817;p60"/>
          <p:cNvSpPr txBox="1"/>
          <p:nvPr/>
        </p:nvSpPr>
        <p:spPr>
          <a:xfrm>
            <a:off x="374191" y="1230723"/>
            <a:ext cx="1786800" cy="8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Nixie One"/>
                <a:ea typeface="Nixie One"/>
                <a:cs typeface="Nixie One"/>
                <a:sym typeface="Nixie One"/>
              </a:rPr>
              <a:t>Ensamble externo</a:t>
            </a:r>
            <a:endParaRPr b="1" sz="2400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818" name="Google Shape;818;p60"/>
          <p:cNvSpPr txBox="1"/>
          <p:nvPr/>
        </p:nvSpPr>
        <p:spPr>
          <a:xfrm>
            <a:off x="374200" y="2032388"/>
            <a:ext cx="1786800" cy="18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Sujeción de las piezas de aluminio a la estructura de tubos cuadrados.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819" name="Google Shape;81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1850" y="1959425"/>
            <a:ext cx="3813295" cy="2859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3800" y="0"/>
            <a:ext cx="3189049" cy="2100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61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6" name="Google Shape;826;p61"/>
          <p:cNvSpPr txBox="1"/>
          <p:nvPr/>
        </p:nvSpPr>
        <p:spPr>
          <a:xfrm>
            <a:off x="374191" y="1230723"/>
            <a:ext cx="1786800" cy="8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Nixie One"/>
                <a:ea typeface="Nixie One"/>
                <a:cs typeface="Nixie One"/>
                <a:sym typeface="Nixie One"/>
              </a:rPr>
              <a:t>Ensamble interno</a:t>
            </a:r>
            <a:endParaRPr b="1" sz="2400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827" name="Google Shape;827;p61"/>
          <p:cNvSpPr txBox="1"/>
          <p:nvPr/>
        </p:nvSpPr>
        <p:spPr>
          <a:xfrm>
            <a:off x="374200" y="2032388"/>
            <a:ext cx="1786800" cy="18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Sujeción de los elementos eléctricos, electrónicos y mecánicos a la carcasa.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828" name="Google Shape;82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7991" y="12"/>
            <a:ext cx="2054013" cy="273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1475" y="2851250"/>
            <a:ext cx="3014014" cy="226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4690" y="2580612"/>
            <a:ext cx="3413935" cy="256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61"/>
          <p:cNvPicPr preferRelativeResize="0"/>
          <p:nvPr/>
        </p:nvPicPr>
        <p:blipFill rotWithShape="1">
          <a:blip r:embed="rId6">
            <a:alphaModFix/>
          </a:blip>
          <a:srcRect b="4457" l="17733" r="16563" t="10961"/>
          <a:stretch/>
        </p:blipFill>
        <p:spPr>
          <a:xfrm>
            <a:off x="7588975" y="2656825"/>
            <a:ext cx="1663678" cy="160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62475" y="170122"/>
            <a:ext cx="3413946" cy="256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7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Objetivos Específicos</a:t>
            </a:r>
            <a:endParaRPr/>
          </a:p>
        </p:txBody>
      </p:sp>
      <p:sp>
        <p:nvSpPr>
          <p:cNvPr id="223" name="Google Shape;223;p17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4" name="Google Shape;224;p17"/>
          <p:cNvSpPr/>
          <p:nvPr/>
        </p:nvSpPr>
        <p:spPr>
          <a:xfrm>
            <a:off x="479700" y="1744150"/>
            <a:ext cx="3075300" cy="3098700"/>
          </a:xfrm>
          <a:prstGeom prst="ellipse">
            <a:avLst/>
          </a:prstGeom>
          <a:noFill/>
          <a:ln cap="flat" cmpd="sng" w="76200">
            <a:solidFill>
              <a:srgbClr val="94BF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12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rPr>
              <a:t>Incrementar el nivel de seguridad de los usuarios del prototipo estableciendo los rangos de trabajo en las etapas de control y potencia.</a:t>
            </a:r>
            <a:endParaRPr b="1" sz="1200">
              <a:solidFill>
                <a:srgbClr val="3B8D61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225" name="Google Shape;225;p17"/>
          <p:cNvSpPr/>
          <p:nvPr/>
        </p:nvSpPr>
        <p:spPr>
          <a:xfrm>
            <a:off x="5733444" y="1744150"/>
            <a:ext cx="3075300" cy="3098700"/>
          </a:xfrm>
          <a:prstGeom prst="ellipse">
            <a:avLst/>
          </a:prstGeom>
          <a:noFill/>
          <a:ln cap="flat" cmpd="sng" w="76200">
            <a:solidFill>
              <a:srgbClr val="1863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12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rPr>
              <a:t>Preservar la integridad del equipo dotándolo de protecciones eléctricas frente a sobretensión y cortocircuito.</a:t>
            </a:r>
            <a:endParaRPr b="1" sz="1200">
              <a:solidFill>
                <a:srgbClr val="18637B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226" name="Google Shape;226;p17"/>
          <p:cNvSpPr/>
          <p:nvPr/>
        </p:nvSpPr>
        <p:spPr>
          <a:xfrm>
            <a:off x="3106572" y="1744150"/>
            <a:ext cx="3075300" cy="3098700"/>
          </a:xfrm>
          <a:prstGeom prst="ellipse">
            <a:avLst/>
          </a:prstGeom>
          <a:solidFill>
            <a:srgbClr val="0E3142">
              <a:alpha val="203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12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rPr>
              <a:t>Proporcionar una mejora en la movilidad de los equipos de entrenamiento, a través de un módulo práctico que se lo pueda desplazar sobre las mesas de trabajo de laboratorio.</a:t>
            </a:r>
            <a:endParaRPr b="1" sz="1200">
              <a:solidFill>
                <a:srgbClr val="114454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grpSp>
        <p:nvGrpSpPr>
          <p:cNvPr id="227" name="Google Shape;227;p17"/>
          <p:cNvGrpSpPr/>
          <p:nvPr/>
        </p:nvGrpSpPr>
        <p:grpSpPr>
          <a:xfrm>
            <a:off x="416579" y="854738"/>
            <a:ext cx="305199" cy="319997"/>
            <a:chOff x="5961125" y="1623900"/>
            <a:chExt cx="427450" cy="448175"/>
          </a:xfrm>
        </p:grpSpPr>
        <p:sp>
          <p:nvSpPr>
            <p:cNvPr id="228" name="Google Shape;228;p17"/>
            <p:cNvSpPr/>
            <p:nvPr/>
          </p:nvSpPr>
          <p:spPr>
            <a:xfrm>
              <a:off x="5961125" y="1678700"/>
              <a:ext cx="376925" cy="376925"/>
            </a:xfrm>
            <a:custGeom>
              <a:rect b="b" l="l" r="r" t="t"/>
              <a:pathLst>
                <a:path extrusionOk="0" fill="none" h="15077" w="15077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7"/>
            <p:cNvSpPr/>
            <p:nvPr/>
          </p:nvSpPr>
          <p:spPr>
            <a:xfrm>
              <a:off x="6009825" y="1727425"/>
              <a:ext cx="279500" cy="279500"/>
            </a:xfrm>
            <a:custGeom>
              <a:rect b="b" l="l" r="r" t="t"/>
              <a:pathLst>
                <a:path extrusionOk="0" fill="none" h="11180" w="1118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7"/>
            <p:cNvSpPr/>
            <p:nvPr/>
          </p:nvSpPr>
          <p:spPr>
            <a:xfrm>
              <a:off x="6107250" y="1824850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7"/>
            <p:cNvSpPr/>
            <p:nvPr/>
          </p:nvSpPr>
          <p:spPr>
            <a:xfrm>
              <a:off x="6058550" y="1776125"/>
              <a:ext cx="182075" cy="182075"/>
            </a:xfrm>
            <a:custGeom>
              <a:rect b="b" l="l" r="r" t="t"/>
              <a:pathLst>
                <a:path extrusionOk="0" fill="none" h="7283" w="7283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7"/>
            <p:cNvSpPr/>
            <p:nvPr/>
          </p:nvSpPr>
          <p:spPr>
            <a:xfrm>
              <a:off x="5971475" y="2001400"/>
              <a:ext cx="74925" cy="70675"/>
            </a:xfrm>
            <a:custGeom>
              <a:rect b="b" l="l" r="r" t="t"/>
              <a:pathLst>
                <a:path extrusionOk="0" fill="none" h="2827" w="2997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7"/>
            <p:cNvSpPr/>
            <p:nvPr/>
          </p:nvSpPr>
          <p:spPr>
            <a:xfrm>
              <a:off x="6253375" y="2001400"/>
              <a:ext cx="74325" cy="70675"/>
            </a:xfrm>
            <a:custGeom>
              <a:rect b="b" l="l" r="r" t="t"/>
              <a:pathLst>
                <a:path extrusionOk="0" fill="none" h="2827" w="2973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7"/>
            <p:cNvSpPr/>
            <p:nvPr/>
          </p:nvSpPr>
          <p:spPr>
            <a:xfrm>
              <a:off x="6137700" y="1623900"/>
              <a:ext cx="250875" cy="255150"/>
            </a:xfrm>
            <a:custGeom>
              <a:rect b="b" l="l" r="r" t="t"/>
              <a:pathLst>
                <a:path extrusionOk="0" fill="none" h="10206" w="10035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62"/>
          <p:cNvSpPr txBox="1"/>
          <p:nvPr>
            <p:ph idx="1" type="body"/>
          </p:nvPr>
        </p:nvSpPr>
        <p:spPr>
          <a:xfrm>
            <a:off x="457200" y="42539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b="1" lang="en" sz="2400"/>
              <a:t>Sistema AF&amp;T completo</a:t>
            </a:r>
            <a:endParaRPr b="1" sz="2400"/>
          </a:p>
        </p:txBody>
      </p:sp>
      <p:sp>
        <p:nvSpPr>
          <p:cNvPr id="838" name="Google Shape;838;p62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9" name="Google Shape;839;p62"/>
          <p:cNvPicPr preferRelativeResize="0"/>
          <p:nvPr/>
        </p:nvPicPr>
        <p:blipFill rotWithShape="1">
          <a:blip r:embed="rId3">
            <a:alphaModFix/>
          </a:blip>
          <a:srcRect b="0" l="0" r="6023" t="0"/>
          <a:stretch/>
        </p:blipFill>
        <p:spPr>
          <a:xfrm>
            <a:off x="325050" y="520200"/>
            <a:ext cx="4456500" cy="3556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840" name="Google Shape;840;p62"/>
          <p:cNvPicPr preferRelativeResize="0"/>
          <p:nvPr/>
        </p:nvPicPr>
        <p:blipFill rotWithShape="1">
          <a:blip r:embed="rId4">
            <a:alphaModFix/>
          </a:blip>
          <a:srcRect b="0" l="0" r="11316" t="0"/>
          <a:stretch/>
        </p:blipFill>
        <p:spPr>
          <a:xfrm>
            <a:off x="4852142" y="520175"/>
            <a:ext cx="4205400" cy="3556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63"/>
          <p:cNvSpPr txBox="1"/>
          <p:nvPr>
            <p:ph type="ctrTitle"/>
          </p:nvPr>
        </p:nvSpPr>
        <p:spPr>
          <a:xfrm>
            <a:off x="3834800" y="2878750"/>
            <a:ext cx="4940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Pruebas de Funcionamiento</a:t>
            </a:r>
            <a:endParaRPr/>
          </a:p>
        </p:txBody>
      </p:sp>
      <p:sp>
        <p:nvSpPr>
          <p:cNvPr id="846" name="Google Shape;846;p63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>
                <a:solidFill>
                  <a:srgbClr val="18637B"/>
                </a:solidFill>
                <a:latin typeface="Roboto Slab"/>
                <a:ea typeface="Roboto Slab"/>
                <a:cs typeface="Roboto Slab"/>
                <a:sym typeface="Roboto Slab"/>
              </a:rPr>
              <a:t>10</a:t>
            </a:r>
            <a:endParaRPr sz="20000">
              <a:solidFill>
                <a:srgbClr val="18637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847" name="Google Shape;847;p63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64"/>
          <p:cNvSpPr txBox="1"/>
          <p:nvPr>
            <p:ph idx="1" type="body"/>
          </p:nvPr>
        </p:nvSpPr>
        <p:spPr>
          <a:xfrm rot="-5400000">
            <a:off x="-1154300" y="2311955"/>
            <a:ext cx="35769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b="1" lang="en" sz="2400"/>
              <a:t>Pruebas efectuadas</a:t>
            </a:r>
            <a:endParaRPr b="1" sz="2400"/>
          </a:p>
        </p:txBody>
      </p:sp>
      <p:sp>
        <p:nvSpPr>
          <p:cNvPr id="853" name="Google Shape;853;p64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54" name="Google Shape;854;p64"/>
          <p:cNvGrpSpPr/>
          <p:nvPr/>
        </p:nvGrpSpPr>
        <p:grpSpPr>
          <a:xfrm>
            <a:off x="1212000" y="2873950"/>
            <a:ext cx="3706175" cy="643500"/>
            <a:chOff x="1593000" y="2322564"/>
            <a:chExt cx="3706175" cy="643500"/>
          </a:xfrm>
        </p:grpSpPr>
        <p:sp>
          <p:nvSpPr>
            <p:cNvPr id="855" name="Google Shape;855;p64"/>
            <p:cNvSpPr/>
            <p:nvPr/>
          </p:nvSpPr>
          <p:spPr>
            <a:xfrm>
              <a:off x="3728375" y="2322564"/>
              <a:ext cx="15708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6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6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64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Verificación de conexiones hacia y desde el PLC.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59" name="Google Shape;859;p6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6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05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861" name="Google Shape;861;p64"/>
          <p:cNvGrpSpPr/>
          <p:nvPr/>
        </p:nvGrpSpPr>
        <p:grpSpPr>
          <a:xfrm>
            <a:off x="1212000" y="2219075"/>
            <a:ext cx="3706175" cy="643500"/>
            <a:chOff x="1593000" y="2322555"/>
            <a:chExt cx="3706175" cy="643500"/>
          </a:xfrm>
        </p:grpSpPr>
        <p:sp>
          <p:nvSpPr>
            <p:cNvPr id="862" name="Google Shape;862;p64"/>
            <p:cNvSpPr/>
            <p:nvPr/>
          </p:nvSpPr>
          <p:spPr>
            <a:xfrm>
              <a:off x="3728375" y="2322555"/>
              <a:ext cx="15708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6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6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64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Verificación de la comunicación Ethernet entre el PLC, Switch y Touch Panel.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66" name="Google Shape;866;p6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6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04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868" name="Google Shape;868;p64"/>
          <p:cNvGrpSpPr/>
          <p:nvPr/>
        </p:nvGrpSpPr>
        <p:grpSpPr>
          <a:xfrm>
            <a:off x="1212000" y="1564194"/>
            <a:ext cx="3706175" cy="643506"/>
            <a:chOff x="1593000" y="2322568"/>
            <a:chExt cx="3706175" cy="643506"/>
          </a:xfrm>
        </p:grpSpPr>
        <p:sp>
          <p:nvSpPr>
            <p:cNvPr id="869" name="Google Shape;869;p64"/>
            <p:cNvSpPr/>
            <p:nvPr/>
          </p:nvSpPr>
          <p:spPr>
            <a:xfrm>
              <a:off x="3728375" y="2322574"/>
              <a:ext cx="15708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6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6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64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Verificación del correcto </a:t>
              </a:r>
              <a:r>
                <a:rPr lang="en" sz="10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funcionamiento</a:t>
              </a: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 de ingreso de las perturbaciones.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73" name="Google Shape;873;p6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6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03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875" name="Google Shape;875;p64"/>
          <p:cNvGrpSpPr/>
          <p:nvPr/>
        </p:nvGrpSpPr>
        <p:grpSpPr>
          <a:xfrm>
            <a:off x="1212000" y="909325"/>
            <a:ext cx="3706175" cy="643500"/>
            <a:chOff x="1593000" y="2322558"/>
            <a:chExt cx="3706175" cy="643500"/>
          </a:xfrm>
        </p:grpSpPr>
        <p:sp>
          <p:nvSpPr>
            <p:cNvPr id="876" name="Google Shape;876;p64"/>
            <p:cNvSpPr/>
            <p:nvPr/>
          </p:nvSpPr>
          <p:spPr>
            <a:xfrm>
              <a:off x="3728375" y="2322558"/>
              <a:ext cx="15708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6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6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64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Verificación de funcionamiento de los actuadores y su control.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80" name="Google Shape;880;p6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6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02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882" name="Google Shape;882;p64"/>
          <p:cNvGrpSpPr/>
          <p:nvPr/>
        </p:nvGrpSpPr>
        <p:grpSpPr>
          <a:xfrm>
            <a:off x="1212000" y="254450"/>
            <a:ext cx="3706175" cy="643500"/>
            <a:chOff x="1593000" y="2322558"/>
            <a:chExt cx="3706175" cy="643500"/>
          </a:xfrm>
        </p:grpSpPr>
        <p:sp>
          <p:nvSpPr>
            <p:cNvPr id="883" name="Google Shape;883;p64"/>
            <p:cNvSpPr/>
            <p:nvPr/>
          </p:nvSpPr>
          <p:spPr>
            <a:xfrm>
              <a:off x="3728375" y="2322558"/>
              <a:ext cx="15708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6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6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64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Polarización de todos los elementos y equipos constituyentes.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87" name="Google Shape;887;p6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6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01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889" name="Google Shape;889;p64"/>
          <p:cNvGrpSpPr/>
          <p:nvPr/>
        </p:nvGrpSpPr>
        <p:grpSpPr>
          <a:xfrm>
            <a:off x="1212000" y="3535103"/>
            <a:ext cx="3706175" cy="643500"/>
            <a:chOff x="1593000" y="2322564"/>
            <a:chExt cx="3706175" cy="643500"/>
          </a:xfrm>
        </p:grpSpPr>
        <p:sp>
          <p:nvSpPr>
            <p:cNvPr id="890" name="Google Shape;890;p64"/>
            <p:cNvSpPr/>
            <p:nvPr/>
          </p:nvSpPr>
          <p:spPr>
            <a:xfrm>
              <a:off x="3728375" y="2322564"/>
              <a:ext cx="15708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6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6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64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Verificación de un buen aterrizaje de la estructura.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94" name="Google Shape;894;p6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6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06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896" name="Google Shape;896;p64"/>
          <p:cNvGrpSpPr/>
          <p:nvPr/>
        </p:nvGrpSpPr>
        <p:grpSpPr>
          <a:xfrm>
            <a:off x="1212000" y="4196256"/>
            <a:ext cx="3706175" cy="643500"/>
            <a:chOff x="1593000" y="2322564"/>
            <a:chExt cx="3706175" cy="643500"/>
          </a:xfrm>
        </p:grpSpPr>
        <p:sp>
          <p:nvSpPr>
            <p:cNvPr id="897" name="Google Shape;897;p64"/>
            <p:cNvSpPr/>
            <p:nvPr/>
          </p:nvSpPr>
          <p:spPr>
            <a:xfrm>
              <a:off x="3728375" y="2322564"/>
              <a:ext cx="15708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6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6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64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Detección de desconexión de sensores.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01" name="Google Shape;901;p6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6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07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903" name="Google Shape;903;p64"/>
          <p:cNvGrpSpPr/>
          <p:nvPr/>
        </p:nvGrpSpPr>
        <p:grpSpPr>
          <a:xfrm>
            <a:off x="5250600" y="2873950"/>
            <a:ext cx="3706175" cy="643500"/>
            <a:chOff x="1593000" y="2322564"/>
            <a:chExt cx="3706175" cy="643500"/>
          </a:xfrm>
        </p:grpSpPr>
        <p:sp>
          <p:nvSpPr>
            <p:cNvPr id="904" name="Google Shape;904;p64"/>
            <p:cNvSpPr/>
            <p:nvPr/>
          </p:nvSpPr>
          <p:spPr>
            <a:xfrm>
              <a:off x="3728375" y="2322564"/>
              <a:ext cx="15708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6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6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64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Correcta ubicación de las conexiones, congruente con las etiquetas grabadas en la estructura.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08" name="Google Shape;908;p6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6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12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910" name="Google Shape;910;p64"/>
          <p:cNvGrpSpPr/>
          <p:nvPr/>
        </p:nvGrpSpPr>
        <p:grpSpPr>
          <a:xfrm>
            <a:off x="5250600" y="2219075"/>
            <a:ext cx="3706175" cy="643500"/>
            <a:chOff x="1593000" y="2322555"/>
            <a:chExt cx="3706175" cy="643500"/>
          </a:xfrm>
        </p:grpSpPr>
        <p:sp>
          <p:nvSpPr>
            <p:cNvPr id="911" name="Google Shape;911;p64"/>
            <p:cNvSpPr/>
            <p:nvPr/>
          </p:nvSpPr>
          <p:spPr>
            <a:xfrm>
              <a:off x="3728375" y="2322555"/>
              <a:ext cx="15708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6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6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64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Detección de sobretensión y bloqueo a &gt;5.2 VDC.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15" name="Google Shape;915;p6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6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11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917" name="Google Shape;917;p64"/>
          <p:cNvGrpSpPr/>
          <p:nvPr/>
        </p:nvGrpSpPr>
        <p:grpSpPr>
          <a:xfrm>
            <a:off x="5250600" y="1564194"/>
            <a:ext cx="3706175" cy="643506"/>
            <a:chOff x="1593000" y="2322568"/>
            <a:chExt cx="3706175" cy="643506"/>
          </a:xfrm>
        </p:grpSpPr>
        <p:sp>
          <p:nvSpPr>
            <p:cNvPr id="918" name="Google Shape;918;p64"/>
            <p:cNvSpPr/>
            <p:nvPr/>
          </p:nvSpPr>
          <p:spPr>
            <a:xfrm>
              <a:off x="3728375" y="2322574"/>
              <a:ext cx="15708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6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6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64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Ajuste de amplificación de sensores hacia el PLC y salida a bananas hembra.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22" name="Google Shape;922;p6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6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10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924" name="Google Shape;924;p64"/>
          <p:cNvGrpSpPr/>
          <p:nvPr/>
        </p:nvGrpSpPr>
        <p:grpSpPr>
          <a:xfrm>
            <a:off x="5250600" y="909325"/>
            <a:ext cx="3706175" cy="643500"/>
            <a:chOff x="1593000" y="2322558"/>
            <a:chExt cx="3706175" cy="643500"/>
          </a:xfrm>
        </p:grpSpPr>
        <p:sp>
          <p:nvSpPr>
            <p:cNvPr id="925" name="Google Shape;925;p64"/>
            <p:cNvSpPr/>
            <p:nvPr/>
          </p:nvSpPr>
          <p:spPr>
            <a:xfrm>
              <a:off x="3728375" y="2322558"/>
              <a:ext cx="15708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6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6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64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Correcto funcionamiento de los pulsadores, selectores e interruptores.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29" name="Google Shape;929;p6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6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09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931" name="Google Shape;931;p64"/>
          <p:cNvGrpSpPr/>
          <p:nvPr/>
        </p:nvGrpSpPr>
        <p:grpSpPr>
          <a:xfrm>
            <a:off x="5250600" y="254450"/>
            <a:ext cx="3706175" cy="643500"/>
            <a:chOff x="1593000" y="2322558"/>
            <a:chExt cx="3706175" cy="643500"/>
          </a:xfrm>
        </p:grpSpPr>
        <p:sp>
          <p:nvSpPr>
            <p:cNvPr id="932" name="Google Shape;932;p64"/>
            <p:cNvSpPr/>
            <p:nvPr/>
          </p:nvSpPr>
          <p:spPr>
            <a:xfrm>
              <a:off x="3728375" y="2322558"/>
              <a:ext cx="15708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6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6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64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Funcionamiento de todos los segmentos de los displays y su control de brillo.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36" name="Google Shape;936;p6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6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08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938" name="Google Shape;938;p64"/>
          <p:cNvGrpSpPr/>
          <p:nvPr/>
        </p:nvGrpSpPr>
        <p:grpSpPr>
          <a:xfrm>
            <a:off x="5250600" y="3535103"/>
            <a:ext cx="3706175" cy="643500"/>
            <a:chOff x="1593000" y="2322564"/>
            <a:chExt cx="3706175" cy="643500"/>
          </a:xfrm>
        </p:grpSpPr>
        <p:sp>
          <p:nvSpPr>
            <p:cNvPr id="939" name="Google Shape;939;p64"/>
            <p:cNvSpPr/>
            <p:nvPr/>
          </p:nvSpPr>
          <p:spPr>
            <a:xfrm>
              <a:off x="3728375" y="2322564"/>
              <a:ext cx="15708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6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6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64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Refrigeración del sistema AF&amp;T al llegar a los 80 [°C].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43" name="Google Shape;943;p6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6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13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945" name="Google Shape;945;p64"/>
          <p:cNvGrpSpPr/>
          <p:nvPr/>
        </p:nvGrpSpPr>
        <p:grpSpPr>
          <a:xfrm>
            <a:off x="5250600" y="4196256"/>
            <a:ext cx="3706175" cy="643500"/>
            <a:chOff x="1593000" y="2322564"/>
            <a:chExt cx="3706175" cy="643500"/>
          </a:xfrm>
        </p:grpSpPr>
        <p:sp>
          <p:nvSpPr>
            <p:cNvPr id="946" name="Google Shape;946;p64"/>
            <p:cNvSpPr/>
            <p:nvPr/>
          </p:nvSpPr>
          <p:spPr>
            <a:xfrm>
              <a:off x="3728375" y="2322564"/>
              <a:ext cx="15708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6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6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64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Verificación de fugas de aire por las uniones de los elementos.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50" name="Google Shape;950;p6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6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14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sp>
        <p:nvSpPr>
          <p:cNvPr id="952" name="Google Shape;952;p64"/>
          <p:cNvSpPr/>
          <p:nvPr/>
        </p:nvSpPr>
        <p:spPr>
          <a:xfrm>
            <a:off x="4341502" y="431416"/>
            <a:ext cx="289545" cy="289563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solidFill>
            <a:srgbClr val="2E6E4B"/>
          </a:solidFill>
          <a:ln cap="rnd" cmpd="sng" w="9525">
            <a:solidFill>
              <a:srgbClr val="2E6E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6E4B"/>
              </a:solidFill>
            </a:endParaRPr>
          </a:p>
        </p:txBody>
      </p:sp>
      <p:sp>
        <p:nvSpPr>
          <p:cNvPr id="953" name="Google Shape;953;p64"/>
          <p:cNvSpPr/>
          <p:nvPr/>
        </p:nvSpPr>
        <p:spPr>
          <a:xfrm>
            <a:off x="4341502" y="1086291"/>
            <a:ext cx="289545" cy="289563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solidFill>
            <a:srgbClr val="2E6E4B"/>
          </a:solidFill>
          <a:ln cap="rnd" cmpd="sng" w="9525">
            <a:solidFill>
              <a:srgbClr val="2E6E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6E4B"/>
              </a:solidFill>
            </a:endParaRPr>
          </a:p>
        </p:txBody>
      </p:sp>
      <p:sp>
        <p:nvSpPr>
          <p:cNvPr id="954" name="Google Shape;954;p64"/>
          <p:cNvSpPr/>
          <p:nvPr/>
        </p:nvSpPr>
        <p:spPr>
          <a:xfrm>
            <a:off x="4341502" y="1741166"/>
            <a:ext cx="289545" cy="289563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solidFill>
            <a:srgbClr val="2E6E4B"/>
          </a:solidFill>
          <a:ln cap="rnd" cmpd="sng" w="9525">
            <a:solidFill>
              <a:srgbClr val="2E6E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6E4B"/>
              </a:solidFill>
            </a:endParaRPr>
          </a:p>
        </p:txBody>
      </p:sp>
      <p:sp>
        <p:nvSpPr>
          <p:cNvPr id="955" name="Google Shape;955;p64"/>
          <p:cNvSpPr/>
          <p:nvPr/>
        </p:nvSpPr>
        <p:spPr>
          <a:xfrm>
            <a:off x="4341502" y="2396041"/>
            <a:ext cx="289545" cy="289563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solidFill>
            <a:srgbClr val="2E6E4B"/>
          </a:solidFill>
          <a:ln cap="rnd" cmpd="sng" w="9525">
            <a:solidFill>
              <a:srgbClr val="2E6E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6E4B"/>
              </a:solidFill>
            </a:endParaRPr>
          </a:p>
        </p:txBody>
      </p:sp>
      <p:sp>
        <p:nvSpPr>
          <p:cNvPr id="956" name="Google Shape;956;p64"/>
          <p:cNvSpPr/>
          <p:nvPr/>
        </p:nvSpPr>
        <p:spPr>
          <a:xfrm>
            <a:off x="4341502" y="3050916"/>
            <a:ext cx="289545" cy="289563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solidFill>
            <a:srgbClr val="2E6E4B"/>
          </a:solidFill>
          <a:ln cap="rnd" cmpd="sng" w="9525">
            <a:solidFill>
              <a:srgbClr val="2E6E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6E4B"/>
              </a:solidFill>
            </a:endParaRPr>
          </a:p>
        </p:txBody>
      </p:sp>
      <p:sp>
        <p:nvSpPr>
          <p:cNvPr id="957" name="Google Shape;957;p64"/>
          <p:cNvSpPr/>
          <p:nvPr/>
        </p:nvSpPr>
        <p:spPr>
          <a:xfrm>
            <a:off x="4341502" y="3705791"/>
            <a:ext cx="289545" cy="289563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solidFill>
            <a:srgbClr val="2E6E4B"/>
          </a:solidFill>
          <a:ln cap="rnd" cmpd="sng" w="9525">
            <a:solidFill>
              <a:srgbClr val="2E6E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6E4B"/>
              </a:solidFill>
            </a:endParaRPr>
          </a:p>
        </p:txBody>
      </p:sp>
      <p:sp>
        <p:nvSpPr>
          <p:cNvPr id="958" name="Google Shape;958;p64"/>
          <p:cNvSpPr/>
          <p:nvPr/>
        </p:nvSpPr>
        <p:spPr>
          <a:xfrm>
            <a:off x="4341502" y="4360666"/>
            <a:ext cx="289545" cy="289563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solidFill>
            <a:srgbClr val="2E6E4B"/>
          </a:solidFill>
          <a:ln cap="rnd" cmpd="sng" w="9525">
            <a:solidFill>
              <a:srgbClr val="2E6E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6E4B"/>
              </a:solidFill>
            </a:endParaRPr>
          </a:p>
        </p:txBody>
      </p:sp>
      <p:sp>
        <p:nvSpPr>
          <p:cNvPr id="959" name="Google Shape;959;p64"/>
          <p:cNvSpPr/>
          <p:nvPr/>
        </p:nvSpPr>
        <p:spPr>
          <a:xfrm>
            <a:off x="8395927" y="431416"/>
            <a:ext cx="289545" cy="289563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solidFill>
            <a:srgbClr val="2E6E4B"/>
          </a:solidFill>
          <a:ln cap="rnd" cmpd="sng" w="9525">
            <a:solidFill>
              <a:srgbClr val="2E6E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6E4B"/>
              </a:solidFill>
            </a:endParaRPr>
          </a:p>
        </p:txBody>
      </p:sp>
      <p:sp>
        <p:nvSpPr>
          <p:cNvPr id="960" name="Google Shape;960;p64"/>
          <p:cNvSpPr/>
          <p:nvPr/>
        </p:nvSpPr>
        <p:spPr>
          <a:xfrm>
            <a:off x="8395927" y="1086291"/>
            <a:ext cx="289545" cy="289563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solidFill>
            <a:srgbClr val="2E6E4B"/>
          </a:solidFill>
          <a:ln cap="rnd" cmpd="sng" w="9525">
            <a:solidFill>
              <a:srgbClr val="2E6E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6E4B"/>
              </a:solidFill>
            </a:endParaRPr>
          </a:p>
        </p:txBody>
      </p:sp>
      <p:sp>
        <p:nvSpPr>
          <p:cNvPr id="961" name="Google Shape;961;p64"/>
          <p:cNvSpPr/>
          <p:nvPr/>
        </p:nvSpPr>
        <p:spPr>
          <a:xfrm>
            <a:off x="8395927" y="1741166"/>
            <a:ext cx="289545" cy="289563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solidFill>
            <a:srgbClr val="2E6E4B"/>
          </a:solidFill>
          <a:ln cap="rnd" cmpd="sng" w="9525">
            <a:solidFill>
              <a:srgbClr val="2E6E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6E4B"/>
              </a:solidFill>
            </a:endParaRPr>
          </a:p>
        </p:txBody>
      </p:sp>
      <p:sp>
        <p:nvSpPr>
          <p:cNvPr id="962" name="Google Shape;962;p64"/>
          <p:cNvSpPr/>
          <p:nvPr/>
        </p:nvSpPr>
        <p:spPr>
          <a:xfrm>
            <a:off x="8395927" y="2396041"/>
            <a:ext cx="289545" cy="289563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solidFill>
            <a:srgbClr val="2E6E4B"/>
          </a:solidFill>
          <a:ln cap="rnd" cmpd="sng" w="9525">
            <a:solidFill>
              <a:srgbClr val="2E6E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6E4B"/>
              </a:solidFill>
            </a:endParaRPr>
          </a:p>
        </p:txBody>
      </p:sp>
      <p:sp>
        <p:nvSpPr>
          <p:cNvPr id="963" name="Google Shape;963;p64"/>
          <p:cNvSpPr/>
          <p:nvPr/>
        </p:nvSpPr>
        <p:spPr>
          <a:xfrm>
            <a:off x="8395927" y="3050916"/>
            <a:ext cx="289545" cy="289563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solidFill>
            <a:srgbClr val="2E6E4B"/>
          </a:solidFill>
          <a:ln cap="rnd" cmpd="sng" w="9525">
            <a:solidFill>
              <a:srgbClr val="2E6E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6E4B"/>
              </a:solidFill>
            </a:endParaRPr>
          </a:p>
        </p:txBody>
      </p:sp>
      <p:sp>
        <p:nvSpPr>
          <p:cNvPr id="964" name="Google Shape;964;p64"/>
          <p:cNvSpPr/>
          <p:nvPr/>
        </p:nvSpPr>
        <p:spPr>
          <a:xfrm>
            <a:off x="8395927" y="3705791"/>
            <a:ext cx="289545" cy="289563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solidFill>
            <a:srgbClr val="2E6E4B"/>
          </a:solidFill>
          <a:ln cap="rnd" cmpd="sng" w="9525">
            <a:solidFill>
              <a:srgbClr val="2E6E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6E4B"/>
              </a:solidFill>
            </a:endParaRPr>
          </a:p>
        </p:txBody>
      </p:sp>
      <p:sp>
        <p:nvSpPr>
          <p:cNvPr id="965" name="Google Shape;965;p64"/>
          <p:cNvSpPr/>
          <p:nvPr/>
        </p:nvSpPr>
        <p:spPr>
          <a:xfrm>
            <a:off x="8395927" y="4360666"/>
            <a:ext cx="289545" cy="289563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solidFill>
            <a:srgbClr val="2E6E4B"/>
          </a:solidFill>
          <a:ln cap="rnd" cmpd="sng" w="9525">
            <a:solidFill>
              <a:srgbClr val="2E6E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6E4B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65"/>
          <p:cNvSpPr txBox="1"/>
          <p:nvPr>
            <p:ph type="ctrTitle"/>
          </p:nvPr>
        </p:nvSpPr>
        <p:spPr>
          <a:xfrm>
            <a:off x="3905825" y="2878750"/>
            <a:ext cx="47580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Análisis Costo-Beneficio</a:t>
            </a:r>
            <a:endParaRPr/>
          </a:p>
        </p:txBody>
      </p:sp>
      <p:sp>
        <p:nvSpPr>
          <p:cNvPr id="971" name="Google Shape;971;p65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>
                <a:solidFill>
                  <a:srgbClr val="18637B"/>
                </a:solidFill>
                <a:latin typeface="Roboto Slab"/>
                <a:ea typeface="Roboto Slab"/>
                <a:cs typeface="Roboto Slab"/>
                <a:sym typeface="Roboto Slab"/>
              </a:rPr>
              <a:t>11</a:t>
            </a:r>
            <a:endParaRPr sz="20000">
              <a:solidFill>
                <a:srgbClr val="18637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972" name="Google Shape;972;p65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7" name="Google Shape;977;p66"/>
          <p:cNvGrpSpPr/>
          <p:nvPr/>
        </p:nvGrpSpPr>
        <p:grpSpPr>
          <a:xfrm>
            <a:off x="4574013" y="1915501"/>
            <a:ext cx="3679200" cy="3135433"/>
            <a:chOff x="4192863" y="1002150"/>
            <a:chExt cx="3679200" cy="3139200"/>
          </a:xfrm>
        </p:grpSpPr>
        <p:sp>
          <p:nvSpPr>
            <p:cNvPr id="978" name="Google Shape;978;p66"/>
            <p:cNvSpPr/>
            <p:nvPr/>
          </p:nvSpPr>
          <p:spPr>
            <a:xfrm>
              <a:off x="4192863" y="1002150"/>
              <a:ext cx="3679200" cy="3139200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155B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66"/>
            <p:cNvSpPr txBox="1"/>
            <p:nvPr/>
          </p:nvSpPr>
          <p:spPr>
            <a:xfrm>
              <a:off x="5495575" y="1475017"/>
              <a:ext cx="2021400" cy="136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Sistema de entrenamiento completamente dedicado para la materia de Control de Procesos de la Universidad de las Fuerzas Armadas ESPE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80" name="Google Shape;980;p66"/>
            <p:cNvSpPr txBox="1"/>
            <p:nvPr/>
          </p:nvSpPr>
          <p:spPr>
            <a:xfrm>
              <a:off x="5495575" y="2844511"/>
              <a:ext cx="2021400" cy="10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Pensado para cubrir todas las exigencias del sílabo, para facilitar las prácticas a los estudiantes y la enseñanza práctica por parte del docente.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81" name="Google Shape;981;p66"/>
          <p:cNvGrpSpPr/>
          <p:nvPr/>
        </p:nvGrpSpPr>
        <p:grpSpPr>
          <a:xfrm>
            <a:off x="1179320" y="1919426"/>
            <a:ext cx="1480510" cy="3135433"/>
            <a:chOff x="6086501" y="1002150"/>
            <a:chExt cx="3679200" cy="3139200"/>
          </a:xfrm>
        </p:grpSpPr>
        <p:sp>
          <p:nvSpPr>
            <p:cNvPr id="982" name="Google Shape;982;p66"/>
            <p:cNvSpPr/>
            <p:nvPr/>
          </p:nvSpPr>
          <p:spPr>
            <a:xfrm>
              <a:off x="6086501" y="1002150"/>
              <a:ext cx="3679200" cy="3139200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155B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66"/>
            <p:cNvSpPr txBox="1"/>
            <p:nvPr/>
          </p:nvSpPr>
          <p:spPr>
            <a:xfrm rot="-5400000">
              <a:off x="5444050" y="2247973"/>
              <a:ext cx="2023800" cy="6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BENEFICIO</a:t>
              </a:r>
              <a:endPara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984" name="Google Shape;984;p66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85" name="Google Shape;985;p66"/>
          <p:cNvGrpSpPr/>
          <p:nvPr/>
        </p:nvGrpSpPr>
        <p:grpSpPr>
          <a:xfrm>
            <a:off x="1660800" y="79764"/>
            <a:ext cx="1942800" cy="1309517"/>
            <a:chOff x="1660800" y="1171213"/>
            <a:chExt cx="1942800" cy="1569600"/>
          </a:xfrm>
        </p:grpSpPr>
        <p:sp>
          <p:nvSpPr>
            <p:cNvPr id="986" name="Google Shape;986;p66"/>
            <p:cNvSpPr/>
            <p:nvPr/>
          </p:nvSpPr>
          <p:spPr>
            <a:xfrm>
              <a:off x="1660800" y="1171213"/>
              <a:ext cx="1942800" cy="1569600"/>
            </a:xfrm>
            <a:prstGeom prst="round1Rect">
              <a:avLst>
                <a:gd fmla="val 17446" name="adj"/>
              </a:avLst>
            </a:prstGeom>
            <a:solidFill>
              <a:srgbClr val="D838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66"/>
            <p:cNvSpPr txBox="1"/>
            <p:nvPr/>
          </p:nvSpPr>
          <p:spPr>
            <a:xfrm>
              <a:off x="1879875" y="1413578"/>
              <a:ext cx="1451700" cy="106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1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Prescindir de un módulo PCT-2 deteriorado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88" name="Google Shape;988;p66"/>
          <p:cNvGrpSpPr/>
          <p:nvPr/>
        </p:nvGrpSpPr>
        <p:grpSpPr>
          <a:xfrm>
            <a:off x="3600600" y="84809"/>
            <a:ext cx="1942800" cy="1309517"/>
            <a:chOff x="3600600" y="1170963"/>
            <a:chExt cx="1942800" cy="1569600"/>
          </a:xfrm>
        </p:grpSpPr>
        <p:sp>
          <p:nvSpPr>
            <p:cNvPr id="989" name="Google Shape;989;p66"/>
            <p:cNvSpPr/>
            <p:nvPr/>
          </p:nvSpPr>
          <p:spPr>
            <a:xfrm>
              <a:off x="3600600" y="1170963"/>
              <a:ext cx="1942800" cy="1569600"/>
            </a:xfrm>
            <a:prstGeom prst="round2SameRect">
              <a:avLst>
                <a:gd fmla="val 18098" name="adj1"/>
                <a:gd fmla="val 0" name="adj2"/>
              </a:avLst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66"/>
            <p:cNvSpPr txBox="1"/>
            <p:nvPr/>
          </p:nvSpPr>
          <p:spPr>
            <a:xfrm>
              <a:off x="3734250" y="1244277"/>
              <a:ext cx="1678800" cy="144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1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Destinar un PLC Micrologix 1100B para  uso exclusivo en el sistema de entrenamiento </a:t>
              </a:r>
              <a:r>
                <a:rPr lang="en" sz="11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(usado por la materia)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91" name="Google Shape;991;p66"/>
          <p:cNvGrpSpPr/>
          <p:nvPr/>
        </p:nvGrpSpPr>
        <p:grpSpPr>
          <a:xfrm>
            <a:off x="5539843" y="65861"/>
            <a:ext cx="1942800" cy="1295391"/>
            <a:chOff x="5539816" y="1171213"/>
            <a:chExt cx="1942800" cy="1569600"/>
          </a:xfrm>
        </p:grpSpPr>
        <p:sp>
          <p:nvSpPr>
            <p:cNvPr id="992" name="Google Shape;992;p66"/>
            <p:cNvSpPr/>
            <p:nvPr/>
          </p:nvSpPr>
          <p:spPr>
            <a:xfrm flipH="1">
              <a:off x="5539816" y="1171213"/>
              <a:ext cx="1942800" cy="1569600"/>
            </a:xfrm>
            <a:prstGeom prst="round1Rect">
              <a:avLst>
                <a:gd fmla="val 17446" name="adj"/>
              </a:avLst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66"/>
            <p:cNvSpPr txBox="1"/>
            <p:nvPr/>
          </p:nvSpPr>
          <p:spPr>
            <a:xfrm>
              <a:off x="5762407" y="1413563"/>
              <a:ext cx="14517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1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Aportar con un SIMATIC Panel OP177B PN/DP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94" name="Google Shape;994;p66"/>
            <p:cNvSpPr txBox="1"/>
            <p:nvPr/>
          </p:nvSpPr>
          <p:spPr>
            <a:xfrm>
              <a:off x="5762397" y="2027603"/>
              <a:ext cx="1451700" cy="51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Tienen reemplazo pero no un uso específico posterior.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95" name="Google Shape;995;p66"/>
          <p:cNvGrpSpPr/>
          <p:nvPr/>
        </p:nvGrpSpPr>
        <p:grpSpPr>
          <a:xfrm>
            <a:off x="3473893" y="555971"/>
            <a:ext cx="260366" cy="260366"/>
            <a:chOff x="3157188" y="909150"/>
            <a:chExt cx="470400" cy="470400"/>
          </a:xfrm>
        </p:grpSpPr>
        <p:sp>
          <p:nvSpPr>
            <p:cNvPr id="996" name="Google Shape;996;p66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66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fmla="val 9900" name="adj1"/>
              </a:avLst>
            </a:prstGeom>
            <a:solidFill>
              <a:srgbClr val="D838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8" name="Google Shape;998;p66"/>
          <p:cNvGrpSpPr/>
          <p:nvPr/>
        </p:nvGrpSpPr>
        <p:grpSpPr>
          <a:xfrm>
            <a:off x="5413052" y="555971"/>
            <a:ext cx="260366" cy="260366"/>
            <a:chOff x="3157188" y="909150"/>
            <a:chExt cx="470400" cy="470400"/>
          </a:xfrm>
        </p:grpSpPr>
        <p:sp>
          <p:nvSpPr>
            <p:cNvPr id="999" name="Google Shape;999;p66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66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fmla="val 9900" name="adj1"/>
              </a:avLst>
            </a:prstGeom>
            <a:solidFill>
              <a:srgbClr val="B02C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1" name="Google Shape;1001;p66"/>
          <p:cNvGrpSpPr/>
          <p:nvPr/>
        </p:nvGrpSpPr>
        <p:grpSpPr>
          <a:xfrm>
            <a:off x="1660234" y="1352337"/>
            <a:ext cx="5822400" cy="481086"/>
            <a:chOff x="1660800" y="2723938"/>
            <a:chExt cx="5822400" cy="1248600"/>
          </a:xfrm>
        </p:grpSpPr>
        <p:sp>
          <p:nvSpPr>
            <p:cNvPr id="1002" name="Google Shape;1002;p66"/>
            <p:cNvSpPr/>
            <p:nvPr/>
          </p:nvSpPr>
          <p:spPr>
            <a:xfrm rot="10800000">
              <a:off x="1660800" y="2723938"/>
              <a:ext cx="5822400" cy="1248600"/>
            </a:xfrm>
            <a:prstGeom prst="round2SameRect">
              <a:avLst>
                <a:gd fmla="val 18098" name="adj1"/>
                <a:gd fmla="val 0" name="adj2"/>
              </a:avLst>
            </a:prstGeom>
            <a:solidFill>
              <a:srgbClr val="8020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66"/>
            <p:cNvSpPr txBox="1"/>
            <p:nvPr/>
          </p:nvSpPr>
          <p:spPr>
            <a:xfrm>
              <a:off x="2583291" y="2803345"/>
              <a:ext cx="3977400" cy="7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COSTO</a:t>
              </a:r>
              <a:endPara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04" name="Google Shape;1004;p66"/>
          <p:cNvGrpSpPr/>
          <p:nvPr/>
        </p:nvGrpSpPr>
        <p:grpSpPr>
          <a:xfrm>
            <a:off x="3597519" y="1915359"/>
            <a:ext cx="1944600" cy="1569600"/>
            <a:chOff x="3216519" y="1002150"/>
            <a:chExt cx="1944600" cy="1569600"/>
          </a:xfrm>
        </p:grpSpPr>
        <p:sp>
          <p:nvSpPr>
            <p:cNvPr id="1005" name="Google Shape;1005;p66"/>
            <p:cNvSpPr/>
            <p:nvPr/>
          </p:nvSpPr>
          <p:spPr>
            <a:xfrm flipH="1">
              <a:off x="3216519" y="1002150"/>
              <a:ext cx="1944600" cy="1569600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1D7E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66"/>
            <p:cNvSpPr txBox="1"/>
            <p:nvPr/>
          </p:nvSpPr>
          <p:spPr>
            <a:xfrm>
              <a:off x="3461175" y="1244672"/>
              <a:ext cx="1451700" cy="96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Prácticas de laboratorio incorporadas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07" name="Google Shape;1007;p66"/>
          <p:cNvGrpSpPr/>
          <p:nvPr/>
        </p:nvGrpSpPr>
        <p:grpSpPr>
          <a:xfrm>
            <a:off x="1657688" y="1915359"/>
            <a:ext cx="1944600" cy="1569600"/>
            <a:chOff x="1271925" y="1002150"/>
            <a:chExt cx="1944600" cy="1569600"/>
          </a:xfrm>
        </p:grpSpPr>
        <p:sp>
          <p:nvSpPr>
            <p:cNvPr id="1008" name="Google Shape;1008;p66"/>
            <p:cNvSpPr/>
            <p:nvPr/>
          </p:nvSpPr>
          <p:spPr>
            <a:xfrm rot="10800000">
              <a:off x="1271925" y="1002150"/>
              <a:ext cx="1944600" cy="1569600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249C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66"/>
            <p:cNvSpPr txBox="1"/>
            <p:nvPr/>
          </p:nvSpPr>
          <p:spPr>
            <a:xfrm>
              <a:off x="1496688" y="1244673"/>
              <a:ext cx="1451700" cy="106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Adquisición de un equipo sin costos de importación como producto final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10" name="Google Shape;1010;p66"/>
          <p:cNvGrpSpPr/>
          <p:nvPr/>
        </p:nvGrpSpPr>
        <p:grpSpPr>
          <a:xfrm>
            <a:off x="1657688" y="3481388"/>
            <a:ext cx="1944600" cy="1569600"/>
            <a:chOff x="1271925" y="2571750"/>
            <a:chExt cx="1944600" cy="1569600"/>
          </a:xfrm>
        </p:grpSpPr>
        <p:sp>
          <p:nvSpPr>
            <p:cNvPr id="1011" name="Google Shape;1011;p66"/>
            <p:cNvSpPr/>
            <p:nvPr/>
          </p:nvSpPr>
          <p:spPr>
            <a:xfrm flipH="1">
              <a:off x="1271925" y="2571750"/>
              <a:ext cx="1944600" cy="1569600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1D7E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66"/>
            <p:cNvSpPr txBox="1"/>
            <p:nvPr/>
          </p:nvSpPr>
          <p:spPr>
            <a:xfrm>
              <a:off x="1496688" y="2595095"/>
              <a:ext cx="1451700" cy="82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Producto elaborado con intelecto y partes adquiridas en Ecuador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13" name="Google Shape;1013;p66"/>
          <p:cNvGrpSpPr/>
          <p:nvPr/>
        </p:nvGrpSpPr>
        <p:grpSpPr>
          <a:xfrm>
            <a:off x="3597519" y="3481388"/>
            <a:ext cx="1944600" cy="1569600"/>
            <a:chOff x="3216519" y="2571750"/>
            <a:chExt cx="1944600" cy="1569600"/>
          </a:xfrm>
        </p:grpSpPr>
        <p:sp>
          <p:nvSpPr>
            <p:cNvPr id="1014" name="Google Shape;1014;p66"/>
            <p:cNvSpPr/>
            <p:nvPr/>
          </p:nvSpPr>
          <p:spPr>
            <a:xfrm rot="10800000">
              <a:off x="3216519" y="2571750"/>
              <a:ext cx="1944600" cy="1569600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249C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66"/>
            <p:cNvSpPr txBox="1"/>
            <p:nvPr/>
          </p:nvSpPr>
          <p:spPr>
            <a:xfrm>
              <a:off x="3461175" y="2814266"/>
              <a:ext cx="1451700" cy="119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Precio muy inferior con respecto a sistemas de entrenamiento disponibles en el mercado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16" name="Google Shape;1016;p66"/>
          <p:cNvGrpSpPr/>
          <p:nvPr/>
        </p:nvGrpSpPr>
        <p:grpSpPr>
          <a:xfrm>
            <a:off x="3434468" y="3320096"/>
            <a:ext cx="334125" cy="334078"/>
            <a:chOff x="3157188" y="909150"/>
            <a:chExt cx="470400" cy="470400"/>
          </a:xfrm>
        </p:grpSpPr>
        <p:sp>
          <p:nvSpPr>
            <p:cNvPr id="1017" name="Google Shape;1017;p66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66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fmla="val 9900" name="adj1"/>
              </a:avLst>
            </a:prstGeom>
            <a:solidFill>
              <a:srgbClr val="1D7E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9" name="Google Shape;1019;p66"/>
          <p:cNvSpPr txBox="1"/>
          <p:nvPr/>
        </p:nvSpPr>
        <p:spPr>
          <a:xfrm>
            <a:off x="1860975" y="4182525"/>
            <a:ext cx="14517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 excepción de la placa PCB y los equipos provistos por la Institución, todas las partes fueron adquiridas o elaboradas en Ecuador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67"/>
          <p:cNvSpPr txBox="1"/>
          <p:nvPr>
            <p:ph type="ctrTitle"/>
          </p:nvPr>
        </p:nvSpPr>
        <p:spPr>
          <a:xfrm>
            <a:off x="4113600" y="2878750"/>
            <a:ext cx="4505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Prácticas de Laboratorio</a:t>
            </a:r>
            <a:endParaRPr/>
          </a:p>
        </p:txBody>
      </p:sp>
      <p:sp>
        <p:nvSpPr>
          <p:cNvPr id="1025" name="Google Shape;1025;p67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>
                <a:solidFill>
                  <a:srgbClr val="18637B"/>
                </a:solidFill>
                <a:latin typeface="Roboto Slab"/>
                <a:ea typeface="Roboto Slab"/>
                <a:cs typeface="Roboto Slab"/>
                <a:sym typeface="Roboto Slab"/>
              </a:rPr>
              <a:t>12</a:t>
            </a:r>
            <a:endParaRPr sz="20000">
              <a:solidFill>
                <a:srgbClr val="18637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026" name="Google Shape;1026;p67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68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032" name="Google Shape;1032;p68"/>
          <p:cNvGraphicFramePr/>
          <p:nvPr/>
        </p:nvGraphicFramePr>
        <p:xfrm>
          <a:off x="385700" y="3353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{3DD8EA7A-7BA6-4945-945D-1B0B9C67949C}</a:tableStyleId>
              </a:tblPr>
              <a:tblGrid>
                <a:gridCol w="465250"/>
                <a:gridCol w="1355450"/>
                <a:gridCol w="3710550"/>
                <a:gridCol w="30788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No.</a:t>
                      </a:r>
                      <a:endParaRPr b="1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Nombre</a:t>
                      </a:r>
                      <a:endParaRPr b="1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Diagrama P&amp;ID</a:t>
                      </a:r>
                      <a:endParaRPr b="1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Detalles</a:t>
                      </a:r>
                      <a:endParaRPr b="1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1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Control P, PI y PID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Sensores Usados           TT103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Controladores                 1 TIC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Actuador Manipulado    Niquelina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Rango                               40°C&lt;PV&lt;50°C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Error estado estable      ess &lt; 0.1°C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Tiempo estabilización     ts &lt; 40s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2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Control en Cascada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Sensores Usados           TT102</a:t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                                          TT104</a:t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Controladores                 2 TIC</a:t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Actuador Manipulado    Niquelina</a:t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Rango                               30°C&lt;PV&lt;45°C</a:t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Error estado estable      ess &lt; 0.1°C</a:t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Tiempo estabilización    ts &lt; 35s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pic>
        <p:nvPicPr>
          <p:cNvPr id="1033" name="Google Shape;1033;p68"/>
          <p:cNvPicPr preferRelativeResize="0"/>
          <p:nvPr/>
        </p:nvPicPr>
        <p:blipFill rotWithShape="1">
          <a:blip r:embed="rId3">
            <a:alphaModFix/>
          </a:blip>
          <a:srcRect b="6552" l="0" r="0" t="9001"/>
          <a:stretch/>
        </p:blipFill>
        <p:spPr>
          <a:xfrm>
            <a:off x="2206400" y="795855"/>
            <a:ext cx="3710549" cy="183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68"/>
          <p:cNvPicPr preferRelativeResize="0"/>
          <p:nvPr/>
        </p:nvPicPr>
        <p:blipFill rotWithShape="1">
          <a:blip r:embed="rId4">
            <a:alphaModFix/>
          </a:blip>
          <a:srcRect b="5901" l="0" r="0" t="7690"/>
          <a:stretch/>
        </p:blipFill>
        <p:spPr>
          <a:xfrm>
            <a:off x="2206400" y="2824338"/>
            <a:ext cx="3710550" cy="195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69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040" name="Google Shape;1040;p69"/>
          <p:cNvGraphicFramePr/>
          <p:nvPr/>
        </p:nvGraphicFramePr>
        <p:xfrm>
          <a:off x="385700" y="1067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{3DD8EA7A-7BA6-4945-945D-1B0B9C67949C}</a:tableStyleId>
              </a:tblPr>
              <a:tblGrid>
                <a:gridCol w="465250"/>
                <a:gridCol w="1355450"/>
                <a:gridCol w="3710550"/>
                <a:gridCol w="30788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No.</a:t>
                      </a:r>
                      <a:endParaRPr b="1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Nombre</a:t>
                      </a:r>
                      <a:endParaRPr b="1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Diagrama P&amp;ID</a:t>
                      </a:r>
                      <a:endParaRPr b="1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Detalles</a:t>
                      </a:r>
                      <a:endParaRPr b="1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3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Control de Razón (Ratio Control)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Sensores Usados           TT101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                                          TT105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Controladores                 1 FIC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Elementos extra             Flow Operator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Actuador Manipulado    Blower Fan 2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Rango                               0-100% Fan1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Error estado estable      ess=0.1CFM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Tiempo estabilización     ts=2s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4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Control Selectivo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Sensores Usados           TT102</a:t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                                          TT103</a:t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                                          TT104</a:t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Controladores                 1 TIC</a:t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Elementos extra              High Selector</a:t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Actuador Manipulado    Niquelina</a:t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Rango                               30°C&lt;PV&lt;45°C</a:t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Error estado estable      ess=0.1°C</a:t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Tiempo estabilización    ts=40s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pic>
        <p:nvPicPr>
          <p:cNvPr id="1041" name="Google Shape;1041;p69"/>
          <p:cNvPicPr preferRelativeResize="0"/>
          <p:nvPr/>
        </p:nvPicPr>
        <p:blipFill rotWithShape="1">
          <a:blip r:embed="rId3">
            <a:alphaModFix/>
          </a:blip>
          <a:srcRect b="6394" l="0" r="0" t="4414"/>
          <a:stretch/>
        </p:blipFill>
        <p:spPr>
          <a:xfrm>
            <a:off x="2379738" y="510478"/>
            <a:ext cx="3363870" cy="232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69"/>
          <p:cNvPicPr preferRelativeResize="0"/>
          <p:nvPr/>
        </p:nvPicPr>
        <p:blipFill rotWithShape="1">
          <a:blip r:embed="rId4">
            <a:alphaModFix/>
          </a:blip>
          <a:srcRect b="4872" l="0" r="0" t="8419"/>
          <a:stretch/>
        </p:blipFill>
        <p:spPr>
          <a:xfrm>
            <a:off x="2379750" y="2876384"/>
            <a:ext cx="3363850" cy="2120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70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048" name="Google Shape;1048;p70"/>
          <p:cNvGraphicFramePr/>
          <p:nvPr/>
        </p:nvGraphicFramePr>
        <p:xfrm>
          <a:off x="385700" y="305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{3DD8EA7A-7BA6-4945-945D-1B0B9C67949C}</a:tableStyleId>
              </a:tblPr>
              <a:tblGrid>
                <a:gridCol w="465250"/>
                <a:gridCol w="1355450"/>
                <a:gridCol w="3710550"/>
                <a:gridCol w="30788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No.</a:t>
                      </a:r>
                      <a:endParaRPr b="1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Nombre</a:t>
                      </a:r>
                      <a:endParaRPr b="1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Diagrama P&amp;ID</a:t>
                      </a:r>
                      <a:endParaRPr b="1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Detalles</a:t>
                      </a:r>
                      <a:endParaRPr b="1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5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Control Superposición (Override)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6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Sensores Usados           TT104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                                          TT105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Controladores                 1 FIC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Elementos extra             Flow Operator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Actuador Manipulado    Blower Fan 2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Rango                               0-100% Fan1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Error estado estable      ess=0.1CFM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Tiempo estabilización     ts=2s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6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Control Rango Partido (Split Range)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Sensores Usados           TT102</a:t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                                          TT103</a:t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                                          TT104</a:t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Controladores                 1 TIC</a:t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Elementos extra              High Selector</a:t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Actuador Manipulado    Niquelina</a:t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Rango                               30°C&lt;PV&lt;45°C</a:t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Error estado estable      ess=0.1°C</a:t>
                      </a:r>
                      <a:endParaRPr b="1" sz="1200">
                        <a:solidFill>
                          <a:schemeClr val="dk1"/>
                        </a:solidFill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Nixie One"/>
                          <a:ea typeface="Nixie One"/>
                          <a:cs typeface="Nixie One"/>
                          <a:sym typeface="Nixie One"/>
                        </a:rPr>
                        <a:t>Tiempo estabilización    ts=40s</a:t>
                      </a:r>
                      <a:endParaRPr b="1" sz="1200">
                        <a:latin typeface="Nixie One"/>
                        <a:ea typeface="Nixie One"/>
                        <a:cs typeface="Nixie One"/>
                        <a:sym typeface="Nixie One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pic>
        <p:nvPicPr>
          <p:cNvPr id="1049" name="Google Shape;1049;p70"/>
          <p:cNvPicPr preferRelativeResize="0"/>
          <p:nvPr/>
        </p:nvPicPr>
        <p:blipFill rotWithShape="1">
          <a:blip r:embed="rId3">
            <a:alphaModFix/>
          </a:blip>
          <a:srcRect b="4378" l="0" r="0" t="4030"/>
          <a:stretch/>
        </p:blipFill>
        <p:spPr>
          <a:xfrm>
            <a:off x="2547400" y="438025"/>
            <a:ext cx="3028550" cy="186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0" name="Google Shape;1050;p70"/>
          <p:cNvPicPr preferRelativeResize="0"/>
          <p:nvPr/>
        </p:nvPicPr>
        <p:blipFill rotWithShape="1">
          <a:blip r:embed="rId4">
            <a:alphaModFix/>
          </a:blip>
          <a:srcRect b="5317" l="0" r="0" t="3632"/>
          <a:stretch/>
        </p:blipFill>
        <p:spPr>
          <a:xfrm>
            <a:off x="2547400" y="2350426"/>
            <a:ext cx="3028550" cy="269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71"/>
          <p:cNvSpPr txBox="1"/>
          <p:nvPr>
            <p:ph idx="1" type="body"/>
          </p:nvPr>
        </p:nvSpPr>
        <p:spPr>
          <a:xfrm rot="-534447">
            <a:off x="6581672" y="4021008"/>
            <a:ext cx="2179688" cy="946537"/>
          </a:xfrm>
          <a:prstGeom prst="rect">
            <a:avLst/>
          </a:prstGeom>
          <a:solidFill>
            <a:srgbClr val="94BF6E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b="1" lang="en" sz="2400"/>
              <a:t>Estructura de HMI</a:t>
            </a:r>
            <a:endParaRPr b="1" sz="2400"/>
          </a:p>
        </p:txBody>
      </p:sp>
      <p:sp>
        <p:nvSpPr>
          <p:cNvPr id="1056" name="Google Shape;1056;p71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57" name="Google Shape;105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150" y="285400"/>
            <a:ext cx="2879251" cy="21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150" y="2834412"/>
            <a:ext cx="2885384" cy="21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4973" y="285400"/>
            <a:ext cx="2879250" cy="215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4973" y="2839711"/>
            <a:ext cx="2879250" cy="215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0423" y="1646660"/>
            <a:ext cx="2885375" cy="2165965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71"/>
          <p:cNvSpPr txBox="1"/>
          <p:nvPr/>
        </p:nvSpPr>
        <p:spPr>
          <a:xfrm>
            <a:off x="298175" y="0"/>
            <a:ext cx="28794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Nixie One"/>
                <a:ea typeface="Nixie One"/>
                <a:cs typeface="Nixie One"/>
                <a:sym typeface="Nixie One"/>
              </a:rPr>
              <a:t>Portada e Inicio de Sesión</a:t>
            </a:r>
            <a:endParaRPr b="1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063" name="Google Shape;1063;p71"/>
          <p:cNvSpPr txBox="1"/>
          <p:nvPr/>
        </p:nvSpPr>
        <p:spPr>
          <a:xfrm>
            <a:off x="3264900" y="0"/>
            <a:ext cx="28794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Nixie One"/>
                <a:ea typeface="Nixie One"/>
                <a:cs typeface="Nixie One"/>
                <a:sym typeface="Nixie One"/>
              </a:rPr>
              <a:t>Curvas en Tiempo Real</a:t>
            </a:r>
            <a:endParaRPr b="1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064" name="Google Shape;1064;p71"/>
          <p:cNvSpPr txBox="1"/>
          <p:nvPr/>
        </p:nvSpPr>
        <p:spPr>
          <a:xfrm>
            <a:off x="298075" y="2531650"/>
            <a:ext cx="28794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Nixie One"/>
                <a:ea typeface="Nixie One"/>
                <a:cs typeface="Nixie One"/>
                <a:sym typeface="Nixie One"/>
              </a:rPr>
              <a:t>Proceso</a:t>
            </a:r>
            <a:endParaRPr b="1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065" name="Google Shape;1065;p71"/>
          <p:cNvSpPr txBox="1"/>
          <p:nvPr/>
        </p:nvSpPr>
        <p:spPr>
          <a:xfrm>
            <a:off x="3262275" y="2543973"/>
            <a:ext cx="28794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Nixie One"/>
                <a:ea typeface="Nixie One"/>
                <a:cs typeface="Nixie One"/>
                <a:sym typeface="Nixie One"/>
              </a:rPr>
              <a:t>Configuración de Parámetros</a:t>
            </a:r>
            <a:endParaRPr b="1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066" name="Google Shape;1066;p71"/>
          <p:cNvSpPr txBox="1"/>
          <p:nvPr/>
        </p:nvSpPr>
        <p:spPr>
          <a:xfrm>
            <a:off x="6231800" y="1355513"/>
            <a:ext cx="28794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Nixie One"/>
                <a:ea typeface="Nixie One"/>
                <a:cs typeface="Nixie One"/>
                <a:sym typeface="Nixie One"/>
              </a:rPr>
              <a:t>Histórico de Alarmas</a:t>
            </a:r>
            <a:endParaRPr b="1"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Objetivos Específicos</a:t>
            </a:r>
            <a:endParaRPr/>
          </a:p>
        </p:txBody>
      </p:sp>
      <p:sp>
        <p:nvSpPr>
          <p:cNvPr id="240" name="Google Shape;240;p18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1" name="Google Shape;241;p18"/>
          <p:cNvSpPr/>
          <p:nvPr/>
        </p:nvSpPr>
        <p:spPr>
          <a:xfrm>
            <a:off x="1743875" y="1722800"/>
            <a:ext cx="3097500" cy="3096600"/>
          </a:xfrm>
          <a:prstGeom prst="ellipse">
            <a:avLst/>
          </a:prstGeom>
          <a:noFill/>
          <a:ln cap="flat" cmpd="sng" w="76200">
            <a:solidFill>
              <a:srgbClr val="94BF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12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rPr>
              <a:t>Facilitar el trabajo del estudiante disminuyendo el tiempo de ejecución de las prácticas de laboratorio mediante un equipo que integre los elementos necesarios para desarrollarlas.</a:t>
            </a:r>
            <a:endParaRPr b="1" sz="1200">
              <a:solidFill>
                <a:srgbClr val="3B8D61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242" name="Google Shape;242;p18"/>
          <p:cNvSpPr/>
          <p:nvPr/>
        </p:nvSpPr>
        <p:spPr>
          <a:xfrm>
            <a:off x="4425622" y="1722800"/>
            <a:ext cx="3097500" cy="3096600"/>
          </a:xfrm>
          <a:prstGeom prst="ellipse">
            <a:avLst/>
          </a:prstGeom>
          <a:noFill/>
          <a:ln cap="flat" cmpd="sng" w="76200">
            <a:solidFill>
              <a:srgbClr val="1863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12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rPr>
              <a:t>Definir condiciones de mantenimiento correctivo del equipo ensamblándolo con circuitos integrados de fácil adquisición para reemplazarlos rápidamente de ser necesario.</a:t>
            </a:r>
            <a:endParaRPr b="1" sz="1200">
              <a:solidFill>
                <a:srgbClr val="18637B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grpSp>
        <p:nvGrpSpPr>
          <p:cNvPr id="243" name="Google Shape;243;p18"/>
          <p:cNvGrpSpPr/>
          <p:nvPr/>
        </p:nvGrpSpPr>
        <p:grpSpPr>
          <a:xfrm>
            <a:off x="416579" y="854738"/>
            <a:ext cx="305199" cy="319997"/>
            <a:chOff x="5961125" y="1623900"/>
            <a:chExt cx="427450" cy="448175"/>
          </a:xfrm>
        </p:grpSpPr>
        <p:sp>
          <p:nvSpPr>
            <p:cNvPr id="244" name="Google Shape;244;p18"/>
            <p:cNvSpPr/>
            <p:nvPr/>
          </p:nvSpPr>
          <p:spPr>
            <a:xfrm>
              <a:off x="5961125" y="1678700"/>
              <a:ext cx="376925" cy="376925"/>
            </a:xfrm>
            <a:custGeom>
              <a:rect b="b" l="l" r="r" t="t"/>
              <a:pathLst>
                <a:path extrusionOk="0" fill="none" h="15077" w="15077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8"/>
            <p:cNvSpPr/>
            <p:nvPr/>
          </p:nvSpPr>
          <p:spPr>
            <a:xfrm>
              <a:off x="6009825" y="1727425"/>
              <a:ext cx="279500" cy="279500"/>
            </a:xfrm>
            <a:custGeom>
              <a:rect b="b" l="l" r="r" t="t"/>
              <a:pathLst>
                <a:path extrusionOk="0" fill="none" h="11180" w="1118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18"/>
            <p:cNvSpPr/>
            <p:nvPr/>
          </p:nvSpPr>
          <p:spPr>
            <a:xfrm>
              <a:off x="6107250" y="1824850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8"/>
            <p:cNvSpPr/>
            <p:nvPr/>
          </p:nvSpPr>
          <p:spPr>
            <a:xfrm>
              <a:off x="6058550" y="1776125"/>
              <a:ext cx="182075" cy="182075"/>
            </a:xfrm>
            <a:custGeom>
              <a:rect b="b" l="l" r="r" t="t"/>
              <a:pathLst>
                <a:path extrusionOk="0" fill="none" h="7283" w="7283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8"/>
            <p:cNvSpPr/>
            <p:nvPr/>
          </p:nvSpPr>
          <p:spPr>
            <a:xfrm>
              <a:off x="5971475" y="2001400"/>
              <a:ext cx="74925" cy="70675"/>
            </a:xfrm>
            <a:custGeom>
              <a:rect b="b" l="l" r="r" t="t"/>
              <a:pathLst>
                <a:path extrusionOk="0" fill="none" h="2827" w="2997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8"/>
            <p:cNvSpPr/>
            <p:nvPr/>
          </p:nvSpPr>
          <p:spPr>
            <a:xfrm>
              <a:off x="6253375" y="2001400"/>
              <a:ext cx="74325" cy="70675"/>
            </a:xfrm>
            <a:custGeom>
              <a:rect b="b" l="l" r="r" t="t"/>
              <a:pathLst>
                <a:path extrusionOk="0" fill="none" h="2827" w="2973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8"/>
            <p:cNvSpPr/>
            <p:nvPr/>
          </p:nvSpPr>
          <p:spPr>
            <a:xfrm>
              <a:off x="6137700" y="1623900"/>
              <a:ext cx="250875" cy="255150"/>
            </a:xfrm>
            <a:custGeom>
              <a:rect b="b" l="l" r="r" t="t"/>
              <a:pathLst>
                <a:path extrusionOk="0" fill="none" h="10206" w="10035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72"/>
          <p:cNvSpPr txBox="1"/>
          <p:nvPr>
            <p:ph type="ctrTitle"/>
          </p:nvPr>
        </p:nvSpPr>
        <p:spPr>
          <a:xfrm>
            <a:off x="4113600" y="2878750"/>
            <a:ext cx="4505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Encuestas y Resultados</a:t>
            </a:r>
            <a:endParaRPr/>
          </a:p>
        </p:txBody>
      </p:sp>
      <p:sp>
        <p:nvSpPr>
          <p:cNvPr id="1072" name="Google Shape;1072;p72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>
                <a:solidFill>
                  <a:srgbClr val="18637B"/>
                </a:solidFill>
                <a:latin typeface="Roboto Slab"/>
                <a:ea typeface="Roboto Slab"/>
                <a:cs typeface="Roboto Slab"/>
                <a:sym typeface="Roboto Slab"/>
              </a:rPr>
              <a:t>13</a:t>
            </a:r>
            <a:endParaRPr sz="20000">
              <a:solidFill>
                <a:srgbClr val="18637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073" name="Google Shape;1073;p72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14454"/>
        </a:solidFill>
      </p:bgPr>
    </p:bg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73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79" name="Google Shape;1079;p73"/>
          <p:cNvGrpSpPr/>
          <p:nvPr/>
        </p:nvGrpSpPr>
        <p:grpSpPr>
          <a:xfrm>
            <a:off x="1288650" y="3416377"/>
            <a:ext cx="6566700" cy="670500"/>
            <a:chOff x="1431325" y="2473842"/>
            <a:chExt cx="6566700" cy="670500"/>
          </a:xfrm>
        </p:grpSpPr>
        <p:sp>
          <p:nvSpPr>
            <p:cNvPr id="1080" name="Google Shape;1080;p73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fmla="val 50000" name="adj"/>
              </a:avLst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73"/>
            <p:cNvSpPr/>
            <p:nvPr/>
          </p:nvSpPr>
          <p:spPr>
            <a:xfrm rot="-5400000">
              <a:off x="1751875" y="2153292"/>
              <a:ext cx="670500" cy="1311600"/>
            </a:xfrm>
            <a:prstGeom prst="roundRect">
              <a:avLst>
                <a:gd fmla="val 50000" name="adj"/>
              </a:avLst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73"/>
            <p:cNvSpPr/>
            <p:nvPr/>
          </p:nvSpPr>
          <p:spPr>
            <a:xfrm>
              <a:off x="1499580" y="2547844"/>
              <a:ext cx="522300" cy="52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73"/>
            <p:cNvSpPr/>
            <p:nvPr/>
          </p:nvSpPr>
          <p:spPr>
            <a:xfrm>
              <a:off x="1545080" y="2593344"/>
              <a:ext cx="431400" cy="431400"/>
            </a:xfrm>
            <a:prstGeom prst="pie">
              <a:avLst>
                <a:gd fmla="val 16226349" name="adj1"/>
                <a:gd fmla="val 21572862" name="adj2"/>
              </a:avLst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73"/>
            <p:cNvSpPr/>
            <p:nvPr/>
          </p:nvSpPr>
          <p:spPr>
            <a:xfrm>
              <a:off x="2025174" y="2616792"/>
              <a:ext cx="608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2</a:t>
              </a:r>
              <a:r>
                <a:rPr lang="en" sz="1800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5%</a:t>
              </a:r>
              <a:endParaRPr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1085" name="Google Shape;1085;p73"/>
          <p:cNvGrpSpPr/>
          <p:nvPr/>
        </p:nvGrpSpPr>
        <p:grpSpPr>
          <a:xfrm>
            <a:off x="1818750" y="2273155"/>
            <a:ext cx="6036675" cy="1132206"/>
            <a:chOff x="1961425" y="2473842"/>
            <a:chExt cx="6036675" cy="670500"/>
          </a:xfrm>
        </p:grpSpPr>
        <p:sp>
          <p:nvSpPr>
            <p:cNvPr id="1086" name="Google Shape;1086;p73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fmla="val 50000" name="adj"/>
              </a:avLst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73"/>
            <p:cNvSpPr txBox="1"/>
            <p:nvPr/>
          </p:nvSpPr>
          <p:spPr>
            <a:xfrm>
              <a:off x="4219300" y="2473853"/>
              <a:ext cx="3778800" cy="6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048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Sensores fácilmente intercambiables (67%)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048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Switch Ethernet integrado (11%)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048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Detectores de desconexión de sensores (11%)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048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Conexiones al PLC ya establecidas (11%)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88" name="Google Shape;1088;p73"/>
            <p:cNvSpPr txBox="1"/>
            <p:nvPr/>
          </p:nvSpPr>
          <p:spPr>
            <a:xfrm>
              <a:off x="2882800" y="2476562"/>
              <a:ext cx="1336500" cy="6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Características relevantes del prototipo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089" name="Google Shape;1089;p73"/>
            <p:cNvCxnSpPr/>
            <p:nvPr/>
          </p:nvCxnSpPr>
          <p:spPr>
            <a:xfrm>
              <a:off x="4219291" y="2585784"/>
              <a:ext cx="0" cy="4446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1090" name="Google Shape;1090;p73"/>
          <p:cNvGrpSpPr/>
          <p:nvPr/>
        </p:nvGrpSpPr>
        <p:grpSpPr>
          <a:xfrm>
            <a:off x="1288650" y="1591864"/>
            <a:ext cx="6566700" cy="670500"/>
            <a:chOff x="1431325" y="2473842"/>
            <a:chExt cx="6566700" cy="670500"/>
          </a:xfrm>
        </p:grpSpPr>
        <p:sp>
          <p:nvSpPr>
            <p:cNvPr id="1091" name="Google Shape;1091;p73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fmla="val 50000" name="adj"/>
              </a:avLst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73"/>
            <p:cNvSpPr/>
            <p:nvPr/>
          </p:nvSpPr>
          <p:spPr>
            <a:xfrm rot="-5400000">
              <a:off x="1751875" y="2153292"/>
              <a:ext cx="670500" cy="1311600"/>
            </a:xfrm>
            <a:prstGeom prst="roundRect">
              <a:avLst>
                <a:gd fmla="val 50000" name="adj"/>
              </a:avLst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73"/>
            <p:cNvSpPr/>
            <p:nvPr/>
          </p:nvSpPr>
          <p:spPr>
            <a:xfrm>
              <a:off x="1499580" y="2547844"/>
              <a:ext cx="522300" cy="52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4" name="Google Shape;1094;p73"/>
          <p:cNvGrpSpPr/>
          <p:nvPr/>
        </p:nvGrpSpPr>
        <p:grpSpPr>
          <a:xfrm>
            <a:off x="1288650" y="910589"/>
            <a:ext cx="6566700" cy="670500"/>
            <a:chOff x="1431325" y="2473842"/>
            <a:chExt cx="6566700" cy="670500"/>
          </a:xfrm>
        </p:grpSpPr>
        <p:sp>
          <p:nvSpPr>
            <p:cNvPr id="1095" name="Google Shape;1095;p73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fmla="val 50000" name="adj"/>
              </a:avLst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73"/>
            <p:cNvSpPr/>
            <p:nvPr/>
          </p:nvSpPr>
          <p:spPr>
            <a:xfrm rot="-5400000">
              <a:off x="1751875" y="2153292"/>
              <a:ext cx="670500" cy="1311600"/>
            </a:xfrm>
            <a:prstGeom prst="roundRect">
              <a:avLst>
                <a:gd fmla="val 50000" name="adj"/>
              </a:avLst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73"/>
            <p:cNvSpPr/>
            <p:nvPr/>
          </p:nvSpPr>
          <p:spPr>
            <a:xfrm>
              <a:off x="1499580" y="2547844"/>
              <a:ext cx="522300" cy="52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73"/>
            <p:cNvSpPr/>
            <p:nvPr/>
          </p:nvSpPr>
          <p:spPr>
            <a:xfrm>
              <a:off x="1545080" y="2593344"/>
              <a:ext cx="431400" cy="431400"/>
            </a:xfrm>
            <a:prstGeom prst="pie">
              <a:avLst>
                <a:gd fmla="val 16226349" name="adj1"/>
                <a:gd fmla="val 21599785" name="adj2"/>
              </a:avLst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73"/>
            <p:cNvSpPr/>
            <p:nvPr/>
          </p:nvSpPr>
          <p:spPr>
            <a:xfrm>
              <a:off x="2025174" y="2616792"/>
              <a:ext cx="608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2</a:t>
              </a:r>
              <a:r>
                <a:rPr lang="en" sz="1800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5%</a:t>
              </a:r>
              <a:endParaRPr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1100" name="Google Shape;1100;p73"/>
          <p:cNvGrpSpPr/>
          <p:nvPr/>
        </p:nvGrpSpPr>
        <p:grpSpPr>
          <a:xfrm>
            <a:off x="1288650" y="229314"/>
            <a:ext cx="6566700" cy="670500"/>
            <a:chOff x="1431325" y="2473842"/>
            <a:chExt cx="6566700" cy="670500"/>
          </a:xfrm>
        </p:grpSpPr>
        <p:sp>
          <p:nvSpPr>
            <p:cNvPr id="1101" name="Google Shape;1101;p73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fmla="val 50000" name="adj"/>
              </a:avLst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73"/>
            <p:cNvSpPr txBox="1"/>
            <p:nvPr/>
          </p:nvSpPr>
          <p:spPr>
            <a:xfrm>
              <a:off x="2744676" y="2473852"/>
              <a:ext cx="4951200" cy="6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175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Roboto"/>
                <a:buChar char="●"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Porcentaje de estudiantes exentos de problemas con el desarrollo de Prácticas de Laboratorio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03" name="Google Shape;1103;p73"/>
            <p:cNvSpPr/>
            <p:nvPr/>
          </p:nvSpPr>
          <p:spPr>
            <a:xfrm rot="-5400000">
              <a:off x="1751875" y="2153292"/>
              <a:ext cx="670500" cy="1311600"/>
            </a:xfrm>
            <a:prstGeom prst="roundRect">
              <a:avLst>
                <a:gd fmla="val 50000" name="adj"/>
              </a:avLst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73"/>
            <p:cNvSpPr/>
            <p:nvPr/>
          </p:nvSpPr>
          <p:spPr>
            <a:xfrm>
              <a:off x="1499580" y="2547844"/>
              <a:ext cx="522300" cy="52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73"/>
            <p:cNvSpPr/>
            <p:nvPr/>
          </p:nvSpPr>
          <p:spPr>
            <a:xfrm>
              <a:off x="1545080" y="2593344"/>
              <a:ext cx="431400" cy="431400"/>
            </a:xfrm>
            <a:prstGeom prst="pie">
              <a:avLst>
                <a:gd fmla="val 16226349" name="adj1"/>
                <a:gd fmla="val 16221770" name="adj2"/>
              </a:avLst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73"/>
            <p:cNvSpPr/>
            <p:nvPr/>
          </p:nvSpPr>
          <p:spPr>
            <a:xfrm>
              <a:off x="1976475" y="2547852"/>
              <a:ext cx="766500" cy="5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100</a:t>
              </a:r>
              <a:r>
                <a:rPr lang="en" sz="1800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%</a:t>
              </a:r>
              <a:endParaRPr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1107" name="Google Shape;1107;p73"/>
          <p:cNvSpPr txBox="1"/>
          <p:nvPr/>
        </p:nvSpPr>
        <p:spPr>
          <a:xfrm>
            <a:off x="2602001" y="915125"/>
            <a:ext cx="49512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Porcentaje</a:t>
            </a: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de estudiantes que observó una inicialización errónea del prototipo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8" name="Google Shape;1108;p73"/>
          <p:cNvSpPr txBox="1"/>
          <p:nvPr/>
        </p:nvSpPr>
        <p:spPr>
          <a:xfrm>
            <a:off x="2602001" y="1600925"/>
            <a:ext cx="49512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Porcentaje</a:t>
            </a: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de las características vulnerables del prototipo (Canaleta 100% - Conexiones y otros 0%)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9" name="Google Shape;1109;p73"/>
          <p:cNvSpPr txBox="1"/>
          <p:nvPr/>
        </p:nvSpPr>
        <p:spPr>
          <a:xfrm>
            <a:off x="2409950" y="3429725"/>
            <a:ext cx="54453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Porcentaje de estudiantes que cree que el idioma utilizado en  las etiquetas complique el desarrollo de prácticas con el prototipo</a:t>
            </a:r>
            <a:endParaRPr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0" name="Google Shape;1110;p73"/>
          <p:cNvSpPr/>
          <p:nvPr/>
        </p:nvSpPr>
        <p:spPr>
          <a:xfrm>
            <a:off x="1402405" y="1711416"/>
            <a:ext cx="431400" cy="431400"/>
          </a:xfrm>
          <a:prstGeom prst="pie">
            <a:avLst>
              <a:gd fmla="val 16226349" name="adj1"/>
              <a:gd fmla="val 16221770" name="adj2"/>
            </a:avLst>
          </a:prstGeom>
          <a:solidFill>
            <a:srgbClr val="0E94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1" name="Google Shape;1111;p73"/>
          <p:cNvSpPr/>
          <p:nvPr/>
        </p:nvSpPr>
        <p:spPr>
          <a:xfrm>
            <a:off x="1833800" y="1651113"/>
            <a:ext cx="766500" cy="5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100%</a:t>
            </a:r>
            <a:endParaRPr sz="18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112" name="Google Shape;1112;p73"/>
          <p:cNvGrpSpPr/>
          <p:nvPr/>
        </p:nvGrpSpPr>
        <p:grpSpPr>
          <a:xfrm>
            <a:off x="1293425" y="2510777"/>
            <a:ext cx="1311600" cy="670500"/>
            <a:chOff x="1431325" y="2473842"/>
            <a:chExt cx="1311600" cy="670500"/>
          </a:xfrm>
        </p:grpSpPr>
        <p:sp>
          <p:nvSpPr>
            <p:cNvPr id="1113" name="Google Shape;1113;p73"/>
            <p:cNvSpPr/>
            <p:nvPr/>
          </p:nvSpPr>
          <p:spPr>
            <a:xfrm rot="-5400000">
              <a:off x="1751875" y="2153292"/>
              <a:ext cx="670500" cy="1311600"/>
            </a:xfrm>
            <a:prstGeom prst="roundRect">
              <a:avLst>
                <a:gd fmla="val 50000" name="adj"/>
              </a:avLst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73"/>
            <p:cNvSpPr/>
            <p:nvPr/>
          </p:nvSpPr>
          <p:spPr>
            <a:xfrm>
              <a:off x="1499580" y="2547844"/>
              <a:ext cx="522300" cy="52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73"/>
            <p:cNvSpPr/>
            <p:nvPr/>
          </p:nvSpPr>
          <p:spPr>
            <a:xfrm>
              <a:off x="1545080" y="2593344"/>
              <a:ext cx="431400" cy="431400"/>
            </a:xfrm>
            <a:prstGeom prst="pie">
              <a:avLst>
                <a:gd fmla="val 16226349" name="adj1"/>
                <a:gd fmla="val 8919454" name="adj2"/>
              </a:avLst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73"/>
            <p:cNvSpPr/>
            <p:nvPr/>
          </p:nvSpPr>
          <p:spPr>
            <a:xfrm>
              <a:off x="2025174" y="2616792"/>
              <a:ext cx="608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67</a:t>
              </a:r>
              <a:r>
                <a:rPr lang="en" sz="1800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%</a:t>
              </a:r>
              <a:endParaRPr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1117" name="Google Shape;1117;p73"/>
          <p:cNvGrpSpPr/>
          <p:nvPr/>
        </p:nvGrpSpPr>
        <p:grpSpPr>
          <a:xfrm>
            <a:off x="1288650" y="4096464"/>
            <a:ext cx="6566700" cy="670500"/>
            <a:chOff x="1431325" y="2473842"/>
            <a:chExt cx="6566700" cy="670500"/>
          </a:xfrm>
        </p:grpSpPr>
        <p:sp>
          <p:nvSpPr>
            <p:cNvPr id="1118" name="Google Shape;1118;p73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fmla="val 50000" name="adj"/>
              </a:avLst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73"/>
            <p:cNvSpPr txBox="1"/>
            <p:nvPr/>
          </p:nvSpPr>
          <p:spPr>
            <a:xfrm>
              <a:off x="2552725" y="2473852"/>
              <a:ext cx="5445300" cy="6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Roboto"/>
                <a:buChar char="●"/>
              </a:pPr>
              <a:r>
                <a:rPr lang="en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Porcentaje de estudiantes que considera necesarias las conexiones preestablecidas en el prototipo (Ahorra tiempo 100%)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20" name="Google Shape;1120;p73"/>
            <p:cNvSpPr/>
            <p:nvPr/>
          </p:nvSpPr>
          <p:spPr>
            <a:xfrm rot="-5400000">
              <a:off x="1751875" y="2153292"/>
              <a:ext cx="670500" cy="1311600"/>
            </a:xfrm>
            <a:prstGeom prst="roundRect">
              <a:avLst>
                <a:gd fmla="val 50000" name="adj"/>
              </a:avLst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73"/>
            <p:cNvSpPr/>
            <p:nvPr/>
          </p:nvSpPr>
          <p:spPr>
            <a:xfrm>
              <a:off x="1499580" y="2547844"/>
              <a:ext cx="522300" cy="52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73"/>
            <p:cNvSpPr/>
            <p:nvPr/>
          </p:nvSpPr>
          <p:spPr>
            <a:xfrm>
              <a:off x="1976275" y="2547852"/>
              <a:ext cx="766500" cy="5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100</a:t>
              </a:r>
              <a:r>
                <a:rPr lang="en" sz="1800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%</a:t>
              </a:r>
              <a:endParaRPr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1123" name="Google Shape;1123;p73"/>
          <p:cNvSpPr/>
          <p:nvPr/>
        </p:nvSpPr>
        <p:spPr>
          <a:xfrm>
            <a:off x="1402405" y="4216491"/>
            <a:ext cx="431400" cy="431400"/>
          </a:xfrm>
          <a:prstGeom prst="pie">
            <a:avLst>
              <a:gd fmla="val 16226349" name="adj1"/>
              <a:gd fmla="val 16221770" name="adj2"/>
            </a:avLst>
          </a:prstGeom>
          <a:solidFill>
            <a:srgbClr val="0E94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74"/>
          <p:cNvSpPr txBox="1"/>
          <p:nvPr>
            <p:ph type="ctrTitle"/>
          </p:nvPr>
        </p:nvSpPr>
        <p:spPr>
          <a:xfrm>
            <a:off x="3601475" y="2878750"/>
            <a:ext cx="5447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Conclusiones y Recomendaciones</a:t>
            </a:r>
            <a:endParaRPr/>
          </a:p>
        </p:txBody>
      </p:sp>
      <p:sp>
        <p:nvSpPr>
          <p:cNvPr id="1129" name="Google Shape;1129;p74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>
                <a:solidFill>
                  <a:srgbClr val="18637B"/>
                </a:solidFill>
                <a:latin typeface="Roboto Slab"/>
                <a:ea typeface="Roboto Slab"/>
                <a:cs typeface="Roboto Slab"/>
                <a:sym typeface="Roboto Slab"/>
              </a:rPr>
              <a:t>14</a:t>
            </a:r>
            <a:endParaRPr sz="20000">
              <a:solidFill>
                <a:srgbClr val="18637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130" name="Google Shape;1130;p74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75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Conclusiones y Recomendaciones</a:t>
            </a:r>
            <a:endParaRPr/>
          </a:p>
        </p:txBody>
      </p:sp>
      <p:sp>
        <p:nvSpPr>
          <p:cNvPr id="1136" name="Google Shape;1136;p75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7" name="Google Shape;1137;p75"/>
          <p:cNvSpPr txBox="1"/>
          <p:nvPr>
            <p:ph idx="1" type="body"/>
          </p:nvPr>
        </p:nvSpPr>
        <p:spPr>
          <a:xfrm>
            <a:off x="601350" y="1697100"/>
            <a:ext cx="2932500" cy="3152700"/>
          </a:xfrm>
          <a:prstGeom prst="rect">
            <a:avLst/>
          </a:prstGeom>
          <a:solidFill>
            <a:srgbClr val="08563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Se posee una </a:t>
            </a:r>
            <a:r>
              <a:rPr lang="en" sz="1600">
                <a:solidFill>
                  <a:srgbClr val="FFFF00"/>
                </a:solidFill>
              </a:rPr>
              <a:t>herramienta robusta que permite realizar las prácticas correspondientes a control PID, cascada, razón, selectivo, superposición y rango partido</a:t>
            </a:r>
            <a:r>
              <a:rPr lang="en" sz="1600">
                <a:solidFill>
                  <a:srgbClr val="FFFFFF"/>
                </a:solidFill>
              </a:rPr>
              <a:t> ya que se pueden medir dos tipos de variables controladas disponiendo de siete sensores, y manipular tres actuadores.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138" name="Google Shape;1138;p75"/>
          <p:cNvSpPr txBox="1"/>
          <p:nvPr>
            <p:ph idx="2" type="body"/>
          </p:nvPr>
        </p:nvSpPr>
        <p:spPr>
          <a:xfrm>
            <a:off x="3571975" y="1697100"/>
            <a:ext cx="2793000" cy="3152700"/>
          </a:xfrm>
          <a:prstGeom prst="rect">
            <a:avLst/>
          </a:prstGeom>
          <a:solidFill>
            <a:srgbClr val="08563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En las prácticas de Laboratorio de Control de Procesos </a:t>
            </a:r>
            <a:r>
              <a:rPr lang="en">
                <a:solidFill>
                  <a:srgbClr val="FFFF00"/>
                </a:solidFill>
              </a:rPr>
              <a:t>se logró simplificar el trabajo para el estudiante, sin conexiones riesgosas improvisadas</a:t>
            </a:r>
            <a:r>
              <a:rPr lang="en">
                <a:solidFill>
                  <a:srgbClr val="FFFFFF"/>
                </a:solidFill>
              </a:rPr>
              <a:t>, esto se afirma debido a que el 100% de los usuarios concluyeron en esto.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39" name="Google Shape;1139;p75"/>
          <p:cNvSpPr txBox="1"/>
          <p:nvPr>
            <p:ph idx="3" type="body"/>
          </p:nvPr>
        </p:nvSpPr>
        <p:spPr>
          <a:xfrm>
            <a:off x="6412775" y="1697100"/>
            <a:ext cx="2397900" cy="3152700"/>
          </a:xfrm>
          <a:prstGeom prst="rect">
            <a:avLst/>
          </a:prstGeom>
          <a:solidFill>
            <a:srgbClr val="08563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En cuanto a la movilidad del equipo radica en que </a:t>
            </a:r>
            <a:r>
              <a:rPr lang="en">
                <a:solidFill>
                  <a:srgbClr val="FFFF00"/>
                </a:solidFill>
              </a:rPr>
              <a:t>se añadieron dos manijas de aluminio anodizado en los laterales del prototipo</a:t>
            </a:r>
            <a:r>
              <a:rPr lang="en">
                <a:solidFill>
                  <a:srgbClr val="FFFFFF"/>
                </a:solidFill>
              </a:rPr>
              <a:t> para que dos estudiantes lo movilicen.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1140" name="Google Shape;1140;p75"/>
          <p:cNvGrpSpPr/>
          <p:nvPr/>
        </p:nvGrpSpPr>
        <p:grpSpPr>
          <a:xfrm>
            <a:off x="423278" y="873402"/>
            <a:ext cx="303468" cy="306931"/>
            <a:chOff x="5290150" y="1636700"/>
            <a:chExt cx="425025" cy="429875"/>
          </a:xfrm>
        </p:grpSpPr>
        <p:sp>
          <p:nvSpPr>
            <p:cNvPr id="1141" name="Google Shape;1141;p75"/>
            <p:cNvSpPr/>
            <p:nvPr/>
          </p:nvSpPr>
          <p:spPr>
            <a:xfrm>
              <a:off x="5396700" y="1939925"/>
              <a:ext cx="211900" cy="126650"/>
            </a:xfrm>
            <a:custGeom>
              <a:rect b="b" l="l" r="r" t="t"/>
              <a:pathLst>
                <a:path extrusionOk="0" fill="none" h="5066" w="8476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75"/>
            <p:cNvSpPr/>
            <p:nvPr/>
          </p:nvSpPr>
          <p:spPr>
            <a:xfrm>
              <a:off x="5290150" y="1636700"/>
              <a:ext cx="425025" cy="294100"/>
            </a:xfrm>
            <a:custGeom>
              <a:rect b="b" l="l" r="r" t="t"/>
              <a:pathLst>
                <a:path extrusionOk="0" fill="none" h="11764" w="17001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76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Conclusiones y Recomendaciones</a:t>
            </a:r>
            <a:endParaRPr/>
          </a:p>
        </p:txBody>
      </p:sp>
      <p:sp>
        <p:nvSpPr>
          <p:cNvPr id="1148" name="Google Shape;1148;p76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9" name="Google Shape;1149;p76"/>
          <p:cNvSpPr txBox="1"/>
          <p:nvPr>
            <p:ph idx="1" type="body"/>
          </p:nvPr>
        </p:nvSpPr>
        <p:spPr>
          <a:xfrm>
            <a:off x="448950" y="1773300"/>
            <a:ext cx="2932500" cy="3152700"/>
          </a:xfrm>
          <a:prstGeom prst="rect">
            <a:avLst/>
          </a:prstGeom>
          <a:solidFill>
            <a:srgbClr val="08563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00"/>
                </a:solidFill>
              </a:rPr>
              <a:t>La protección contra sobretensión del prototipo no interfiere, bloquea, ni distorsiona la variable manipulada entregada por el controlador</a:t>
            </a:r>
            <a:r>
              <a:rPr lang="en" sz="1600">
                <a:solidFill>
                  <a:srgbClr val="FFFFFF"/>
                </a:solidFill>
              </a:rPr>
              <a:t> (P, PI o PID) a través del módulo de expansión 1762-OF4 (Vmáx = 5.2 VDC), esta tensión se encuentra dentro del rango de funcionamiento del PLC.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150" name="Google Shape;1150;p76"/>
          <p:cNvSpPr txBox="1"/>
          <p:nvPr>
            <p:ph idx="2" type="body"/>
          </p:nvPr>
        </p:nvSpPr>
        <p:spPr>
          <a:xfrm>
            <a:off x="3419575" y="1773300"/>
            <a:ext cx="2793000" cy="3152700"/>
          </a:xfrm>
          <a:prstGeom prst="rect">
            <a:avLst/>
          </a:prstGeom>
          <a:solidFill>
            <a:srgbClr val="08563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67% de los estudiantes mencionó que una de las características más relevantes del prototipo es que los </a:t>
            </a:r>
            <a:r>
              <a:rPr lang="en">
                <a:solidFill>
                  <a:srgbClr val="FFFF00"/>
                </a:solidFill>
              </a:rPr>
              <a:t>sensores sean de fácil reemplazo, brinda al usuario seguridad al ejecutar la práctica</a:t>
            </a:r>
            <a:r>
              <a:rPr lang="en">
                <a:solidFill>
                  <a:srgbClr val="FFFFFF"/>
                </a:solidFill>
              </a:rPr>
              <a:t> de Laboratorio.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51" name="Google Shape;1151;p76"/>
          <p:cNvSpPr txBox="1"/>
          <p:nvPr>
            <p:ph idx="3" type="body"/>
          </p:nvPr>
        </p:nvSpPr>
        <p:spPr>
          <a:xfrm>
            <a:off x="6260375" y="1773300"/>
            <a:ext cx="2674200" cy="3152700"/>
          </a:xfrm>
          <a:prstGeom prst="rect">
            <a:avLst/>
          </a:prstGeom>
          <a:solidFill>
            <a:srgbClr val="08563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En las prácticas, no se utilizaron señales de los sensores TT106 y FT107, esto no quiere decir que no sean necesarios, sino, otorgan mayor </a:t>
            </a:r>
            <a:r>
              <a:rPr lang="en">
                <a:solidFill>
                  <a:srgbClr val="FFFF00"/>
                </a:solidFill>
              </a:rPr>
              <a:t>flexibilidad al módulo para realizarlas con otros requerimientos.</a:t>
            </a:r>
            <a:endParaRPr>
              <a:solidFill>
                <a:srgbClr val="FFFF00"/>
              </a:solidFill>
            </a:endParaRPr>
          </a:p>
        </p:txBody>
      </p:sp>
      <p:grpSp>
        <p:nvGrpSpPr>
          <p:cNvPr id="1152" name="Google Shape;1152;p76"/>
          <p:cNvGrpSpPr/>
          <p:nvPr/>
        </p:nvGrpSpPr>
        <p:grpSpPr>
          <a:xfrm>
            <a:off x="423278" y="873402"/>
            <a:ext cx="303468" cy="306931"/>
            <a:chOff x="5290150" y="1636700"/>
            <a:chExt cx="425025" cy="429875"/>
          </a:xfrm>
        </p:grpSpPr>
        <p:sp>
          <p:nvSpPr>
            <p:cNvPr id="1153" name="Google Shape;1153;p76"/>
            <p:cNvSpPr/>
            <p:nvPr/>
          </p:nvSpPr>
          <p:spPr>
            <a:xfrm>
              <a:off x="5396700" y="1939925"/>
              <a:ext cx="211900" cy="126650"/>
            </a:xfrm>
            <a:custGeom>
              <a:rect b="b" l="l" r="r" t="t"/>
              <a:pathLst>
                <a:path extrusionOk="0" fill="none" h="5066" w="8476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76"/>
            <p:cNvSpPr/>
            <p:nvPr/>
          </p:nvSpPr>
          <p:spPr>
            <a:xfrm>
              <a:off x="5290150" y="1636700"/>
              <a:ext cx="425025" cy="294100"/>
            </a:xfrm>
            <a:custGeom>
              <a:rect b="b" l="l" r="r" t="t"/>
              <a:pathLst>
                <a:path extrusionOk="0" fill="none" h="11764" w="17001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77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Conclusiones y Recomendaciones</a:t>
            </a:r>
            <a:endParaRPr/>
          </a:p>
        </p:txBody>
      </p:sp>
      <p:sp>
        <p:nvSpPr>
          <p:cNvPr id="1160" name="Google Shape;1160;p77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61" name="Google Shape;1161;p77"/>
          <p:cNvSpPr txBox="1"/>
          <p:nvPr>
            <p:ph idx="1" type="body"/>
          </p:nvPr>
        </p:nvSpPr>
        <p:spPr>
          <a:xfrm>
            <a:off x="448950" y="1773300"/>
            <a:ext cx="2932500" cy="3152700"/>
          </a:xfrm>
          <a:prstGeom prst="rect">
            <a:avLst/>
          </a:prstGeom>
          <a:solidFill>
            <a:srgbClr val="08563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El </a:t>
            </a:r>
            <a:r>
              <a:rPr lang="en" sz="1600">
                <a:solidFill>
                  <a:srgbClr val="FFFF00"/>
                </a:solidFill>
              </a:rPr>
              <a:t>Switch Ethernet del prototipo permite una comunicación broadcast</a:t>
            </a:r>
            <a:r>
              <a:rPr lang="en" sz="1600">
                <a:solidFill>
                  <a:srgbClr val="FFFFFF"/>
                </a:solidFill>
              </a:rPr>
              <a:t> del PLC con el Simatic Panel y tres ordenadores más con un tiempo de ping entre equipos de máximo 2[ms]. Además brinda al usuario un </a:t>
            </a:r>
            <a:r>
              <a:rPr lang="en" sz="1600">
                <a:solidFill>
                  <a:srgbClr val="FFFF00"/>
                </a:solidFill>
              </a:rPr>
              <a:t>beneficio significativo en cuanto al tiempo de realización de las prácticas</a:t>
            </a:r>
            <a:r>
              <a:rPr lang="en" sz="1600">
                <a:solidFill>
                  <a:srgbClr val="FFFFFF"/>
                </a:solidFill>
              </a:rPr>
              <a:t>.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162" name="Google Shape;1162;p77"/>
          <p:cNvSpPr txBox="1"/>
          <p:nvPr>
            <p:ph idx="2" type="body"/>
          </p:nvPr>
        </p:nvSpPr>
        <p:spPr>
          <a:xfrm>
            <a:off x="3419575" y="1773300"/>
            <a:ext cx="2793000" cy="3152700"/>
          </a:xfrm>
          <a:prstGeom prst="rect">
            <a:avLst/>
          </a:prstGeom>
          <a:solidFill>
            <a:srgbClr val="08563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Se logró establecer la </a:t>
            </a:r>
            <a:r>
              <a:rPr lang="en" sz="1600">
                <a:solidFill>
                  <a:srgbClr val="FFFF00"/>
                </a:solidFill>
              </a:rPr>
              <a:t>comunicación entre un PLC Micrologix 1100B de Allen Bradley y un Simatic Panel OP177B PN/DP de Siemens</a:t>
            </a:r>
            <a:r>
              <a:rPr lang="en" sz="1600">
                <a:solidFill>
                  <a:srgbClr val="FFFFFF"/>
                </a:solidFill>
              </a:rPr>
              <a:t>. Realizando una comunicación Ethernet que resultó exitosa gracias a una actualización del software de Siemens.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163" name="Google Shape;1163;p77"/>
          <p:cNvSpPr txBox="1"/>
          <p:nvPr>
            <p:ph idx="3" type="body"/>
          </p:nvPr>
        </p:nvSpPr>
        <p:spPr>
          <a:xfrm>
            <a:off x="6260375" y="1773300"/>
            <a:ext cx="2793000" cy="3152700"/>
          </a:xfrm>
          <a:prstGeom prst="rect">
            <a:avLst/>
          </a:prstGeom>
          <a:solidFill>
            <a:srgbClr val="08563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Después de finalizar la construcción del prototipo se consideró oportuna una </a:t>
            </a:r>
            <a:r>
              <a:rPr lang="en">
                <a:solidFill>
                  <a:srgbClr val="FFFF00"/>
                </a:solidFill>
              </a:rPr>
              <a:t>reunión previa a su utilización con los usuarios</a:t>
            </a:r>
            <a:r>
              <a:rPr lang="en">
                <a:solidFill>
                  <a:srgbClr val="FFFFFF"/>
                </a:solidFill>
              </a:rPr>
              <a:t> para garantizar la comprensión total de las funcionalidades del sistema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1164" name="Google Shape;1164;p77"/>
          <p:cNvGrpSpPr/>
          <p:nvPr/>
        </p:nvGrpSpPr>
        <p:grpSpPr>
          <a:xfrm>
            <a:off x="423278" y="873402"/>
            <a:ext cx="303468" cy="306931"/>
            <a:chOff x="5290150" y="1636700"/>
            <a:chExt cx="425025" cy="429875"/>
          </a:xfrm>
        </p:grpSpPr>
        <p:sp>
          <p:nvSpPr>
            <p:cNvPr id="1165" name="Google Shape;1165;p77"/>
            <p:cNvSpPr/>
            <p:nvPr/>
          </p:nvSpPr>
          <p:spPr>
            <a:xfrm>
              <a:off x="5396700" y="1939925"/>
              <a:ext cx="211900" cy="126650"/>
            </a:xfrm>
            <a:custGeom>
              <a:rect b="b" l="l" r="r" t="t"/>
              <a:pathLst>
                <a:path extrusionOk="0" fill="none" h="5066" w="8476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77"/>
            <p:cNvSpPr/>
            <p:nvPr/>
          </p:nvSpPr>
          <p:spPr>
            <a:xfrm>
              <a:off x="5290150" y="1636700"/>
              <a:ext cx="425025" cy="294100"/>
            </a:xfrm>
            <a:custGeom>
              <a:rect b="b" l="l" r="r" t="t"/>
              <a:pathLst>
                <a:path extrusionOk="0" fill="none" h="11764" w="17001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78"/>
          <p:cNvSpPr txBox="1"/>
          <p:nvPr>
            <p:ph idx="12" type="sldNum"/>
          </p:nvPr>
        </p:nvSpPr>
        <p:spPr>
          <a:xfrm>
            <a:off x="-228600" y="4819400"/>
            <a:ext cx="3606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2" name="Google Shape;1172;p78"/>
          <p:cNvSpPr txBox="1"/>
          <p:nvPr>
            <p:ph idx="4294967295" type="body"/>
          </p:nvPr>
        </p:nvSpPr>
        <p:spPr>
          <a:xfrm>
            <a:off x="3374350" y="-76200"/>
            <a:ext cx="2721900" cy="809100"/>
          </a:xfrm>
          <a:prstGeom prst="rect">
            <a:avLst/>
          </a:prstGeom>
          <a:solidFill>
            <a:srgbClr val="0E314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Recomendaciones</a:t>
            </a:r>
            <a:endParaRPr b="1"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173" name="Google Shape;1173;p78"/>
          <p:cNvSpPr/>
          <p:nvPr/>
        </p:nvSpPr>
        <p:spPr>
          <a:xfrm rot="-1060301">
            <a:off x="7785171" y="2970782"/>
            <a:ext cx="1381595" cy="76488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4" name="Google Shape;1174;p78"/>
          <p:cNvSpPr/>
          <p:nvPr/>
        </p:nvSpPr>
        <p:spPr>
          <a:xfrm flipH="1" rot="1060301">
            <a:off x="6515268" y="2970782"/>
            <a:ext cx="1381595" cy="76488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5" name="Google Shape;1175;p78"/>
          <p:cNvSpPr/>
          <p:nvPr/>
        </p:nvSpPr>
        <p:spPr>
          <a:xfrm rot="-1060301">
            <a:off x="5252987" y="2970782"/>
            <a:ext cx="1381595" cy="76488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6" name="Google Shape;1176;p78"/>
          <p:cNvSpPr/>
          <p:nvPr/>
        </p:nvSpPr>
        <p:spPr>
          <a:xfrm flipH="1" rot="1060301">
            <a:off x="3986735" y="2970782"/>
            <a:ext cx="1381595" cy="76488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7" name="Google Shape;1177;p78"/>
          <p:cNvSpPr/>
          <p:nvPr/>
        </p:nvSpPr>
        <p:spPr>
          <a:xfrm rot="-1060301">
            <a:off x="2729527" y="2970782"/>
            <a:ext cx="1381595" cy="76488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8" name="Google Shape;1178;p78"/>
          <p:cNvSpPr/>
          <p:nvPr/>
        </p:nvSpPr>
        <p:spPr>
          <a:xfrm flipH="1" rot="1060301">
            <a:off x="1463260" y="2970782"/>
            <a:ext cx="1381595" cy="76488"/>
          </a:xfrm>
          <a:prstGeom prst="roundRect">
            <a:avLst>
              <a:gd fmla="val 50000" name="adj"/>
            </a:avLst>
          </a:prstGeom>
          <a:solidFill>
            <a:srgbClr val="0B29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Google Shape;1179;p78"/>
          <p:cNvSpPr/>
          <p:nvPr/>
        </p:nvSpPr>
        <p:spPr>
          <a:xfrm rot="-1060301">
            <a:off x="206052" y="2970782"/>
            <a:ext cx="1381595" cy="76488"/>
          </a:xfrm>
          <a:prstGeom prst="roundRect">
            <a:avLst>
              <a:gd fmla="val 50000" name="adj"/>
            </a:avLst>
          </a:prstGeom>
          <a:solidFill>
            <a:srgbClr val="0B29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80" name="Google Shape;1180;p78"/>
          <p:cNvGrpSpPr/>
          <p:nvPr/>
        </p:nvGrpSpPr>
        <p:grpSpPr>
          <a:xfrm>
            <a:off x="1743380" y="3051588"/>
            <a:ext cx="2104737" cy="1634882"/>
            <a:chOff x="2114740" y="2543425"/>
            <a:chExt cx="1712700" cy="1230715"/>
          </a:xfrm>
        </p:grpSpPr>
        <p:sp>
          <p:nvSpPr>
            <p:cNvPr id="1181" name="Google Shape;1181;p78"/>
            <p:cNvSpPr/>
            <p:nvPr/>
          </p:nvSpPr>
          <p:spPr>
            <a:xfrm rot="-1789476">
              <a:off x="2888080" y="2572699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B293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78"/>
            <p:cNvSpPr/>
            <p:nvPr/>
          </p:nvSpPr>
          <p:spPr>
            <a:xfrm>
              <a:off x="2114740" y="3070640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0B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78"/>
            <p:cNvSpPr txBox="1"/>
            <p:nvPr/>
          </p:nvSpPr>
          <p:spPr>
            <a:xfrm>
              <a:off x="2158997" y="3069680"/>
              <a:ext cx="1624200" cy="662700"/>
            </a:xfrm>
            <a:prstGeom prst="rect">
              <a:avLst/>
            </a:prstGeom>
            <a:solidFill>
              <a:srgbClr val="0B2939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Analizar las sugerencias de los proveedores en temas que no se tenga experticia.</a:t>
              </a:r>
              <a:endParaRPr sz="1200">
                <a:solidFill>
                  <a:srgbClr val="FFFFFF"/>
                </a:solidFill>
              </a:endParaRPr>
            </a:p>
          </p:txBody>
        </p:sp>
        <p:sp>
          <p:nvSpPr>
            <p:cNvPr id="1184" name="Google Shape;1184;p78"/>
            <p:cNvSpPr/>
            <p:nvPr/>
          </p:nvSpPr>
          <p:spPr>
            <a:xfrm>
              <a:off x="2926090" y="3005991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0B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5" name="Google Shape;1185;p78"/>
          <p:cNvGrpSpPr/>
          <p:nvPr/>
        </p:nvGrpSpPr>
        <p:grpSpPr>
          <a:xfrm>
            <a:off x="4262946" y="3051588"/>
            <a:ext cx="2104907" cy="1638676"/>
            <a:chOff x="4165002" y="2543425"/>
            <a:chExt cx="1712838" cy="1233571"/>
          </a:xfrm>
        </p:grpSpPr>
        <p:sp>
          <p:nvSpPr>
            <p:cNvPr id="1186" name="Google Shape;1186;p78"/>
            <p:cNvSpPr/>
            <p:nvPr/>
          </p:nvSpPr>
          <p:spPr>
            <a:xfrm rot="-1789476">
              <a:off x="4941257" y="2572699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8585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78"/>
            <p:cNvSpPr/>
            <p:nvPr/>
          </p:nvSpPr>
          <p:spPr>
            <a:xfrm>
              <a:off x="4165140" y="3070640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78"/>
            <p:cNvSpPr txBox="1"/>
            <p:nvPr/>
          </p:nvSpPr>
          <p:spPr>
            <a:xfrm>
              <a:off x="4165002" y="3073496"/>
              <a:ext cx="1712700" cy="70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Se recomienda la utilización del diagrama P&amp;ID para una visualización global del sistema.</a:t>
              </a:r>
              <a:endParaRPr sz="1100"/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t/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89" name="Google Shape;1189;p78"/>
            <p:cNvSpPr/>
            <p:nvPr/>
          </p:nvSpPr>
          <p:spPr>
            <a:xfrm>
              <a:off x="4976490" y="3005991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0" name="Google Shape;1190;p78"/>
          <p:cNvGrpSpPr/>
          <p:nvPr/>
        </p:nvGrpSpPr>
        <p:grpSpPr>
          <a:xfrm>
            <a:off x="468575" y="1295635"/>
            <a:ext cx="2104750" cy="1656187"/>
            <a:chOff x="1072780" y="1221570"/>
            <a:chExt cx="1712710" cy="1246754"/>
          </a:xfrm>
        </p:grpSpPr>
        <p:sp>
          <p:nvSpPr>
            <p:cNvPr id="1191" name="Google Shape;1191;p78"/>
            <p:cNvSpPr/>
            <p:nvPr/>
          </p:nvSpPr>
          <p:spPr>
            <a:xfrm>
              <a:off x="1072790" y="1221570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0B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78"/>
            <p:cNvSpPr/>
            <p:nvPr/>
          </p:nvSpPr>
          <p:spPr>
            <a:xfrm rot="10800000">
              <a:off x="1884115" y="1920663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0B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78"/>
            <p:cNvSpPr txBox="1"/>
            <p:nvPr/>
          </p:nvSpPr>
          <p:spPr>
            <a:xfrm>
              <a:off x="1072780" y="1257244"/>
              <a:ext cx="1712700" cy="573300"/>
            </a:xfrm>
            <a:prstGeom prst="rect">
              <a:avLst/>
            </a:prstGeom>
            <a:solidFill>
              <a:srgbClr val="0B2939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Buscar los proveedores de un producto en específico y contrastar precios, tiempo, calidad, técnicas de elaboración.</a:t>
              </a:r>
              <a:endParaRPr sz="1000">
                <a:solidFill>
                  <a:schemeClr val="lt1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t/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94" name="Google Shape;1194;p78"/>
            <p:cNvSpPr/>
            <p:nvPr/>
          </p:nvSpPr>
          <p:spPr>
            <a:xfrm rot="-1789476">
              <a:off x="1846080" y="2278597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B293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5" name="Google Shape;1195;p78"/>
          <p:cNvGrpSpPr/>
          <p:nvPr/>
        </p:nvGrpSpPr>
        <p:grpSpPr>
          <a:xfrm>
            <a:off x="2982603" y="1240154"/>
            <a:ext cx="2104751" cy="1711668"/>
            <a:chOff x="3123140" y="1179804"/>
            <a:chExt cx="1712712" cy="1288519"/>
          </a:xfrm>
        </p:grpSpPr>
        <p:sp>
          <p:nvSpPr>
            <p:cNvPr id="1196" name="Google Shape;1196;p78"/>
            <p:cNvSpPr/>
            <p:nvPr/>
          </p:nvSpPr>
          <p:spPr>
            <a:xfrm rot="-1789476">
              <a:off x="3899258" y="2278597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8585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78"/>
            <p:cNvSpPr/>
            <p:nvPr/>
          </p:nvSpPr>
          <p:spPr>
            <a:xfrm>
              <a:off x="3123140" y="1221570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78"/>
            <p:cNvSpPr/>
            <p:nvPr/>
          </p:nvSpPr>
          <p:spPr>
            <a:xfrm rot="10800000">
              <a:off x="3934465" y="1920663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78"/>
            <p:cNvSpPr txBox="1"/>
            <p:nvPr/>
          </p:nvSpPr>
          <p:spPr>
            <a:xfrm>
              <a:off x="3123152" y="1179804"/>
              <a:ext cx="1712700" cy="70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Consultar las limitaciones de los equipos con los proveedores como impresión 3D, grabado láser, corte láser y doblado hidráulico.</a:t>
              </a:r>
              <a:endParaRPr sz="1000"/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t/>
              </a:r>
              <a:endParaRPr sz="10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00" name="Google Shape;1200;p78"/>
          <p:cNvGrpSpPr/>
          <p:nvPr/>
        </p:nvGrpSpPr>
        <p:grpSpPr>
          <a:xfrm>
            <a:off x="5523419" y="1295635"/>
            <a:ext cx="2104737" cy="1656187"/>
            <a:chOff x="5201245" y="1221570"/>
            <a:chExt cx="1712700" cy="1246754"/>
          </a:xfrm>
        </p:grpSpPr>
        <p:sp>
          <p:nvSpPr>
            <p:cNvPr id="1201" name="Google Shape;1201;p78"/>
            <p:cNvSpPr/>
            <p:nvPr/>
          </p:nvSpPr>
          <p:spPr>
            <a:xfrm rot="-1789476">
              <a:off x="5977648" y="2278597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8585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78"/>
            <p:cNvSpPr/>
            <p:nvPr/>
          </p:nvSpPr>
          <p:spPr>
            <a:xfrm>
              <a:off x="5201245" y="1221570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78"/>
            <p:cNvSpPr/>
            <p:nvPr/>
          </p:nvSpPr>
          <p:spPr>
            <a:xfrm rot="10800000">
              <a:off x="6012570" y="1920663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78"/>
            <p:cNvSpPr txBox="1"/>
            <p:nvPr/>
          </p:nvSpPr>
          <p:spPr>
            <a:xfrm>
              <a:off x="5245497" y="1274220"/>
              <a:ext cx="1624200" cy="60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Se recomienda realizar una breve inspección al inicializar el sistema de entrenamiento.</a:t>
              </a:r>
              <a:endParaRPr sz="1100"/>
            </a:p>
          </p:txBody>
        </p:sp>
      </p:grpSp>
      <p:grpSp>
        <p:nvGrpSpPr>
          <p:cNvPr id="1205" name="Google Shape;1205;p78"/>
          <p:cNvGrpSpPr/>
          <p:nvPr/>
        </p:nvGrpSpPr>
        <p:grpSpPr>
          <a:xfrm>
            <a:off x="6782859" y="3051588"/>
            <a:ext cx="2104737" cy="1634882"/>
            <a:chOff x="6282830" y="2543425"/>
            <a:chExt cx="1712700" cy="1230715"/>
          </a:xfrm>
        </p:grpSpPr>
        <p:sp>
          <p:nvSpPr>
            <p:cNvPr id="1206" name="Google Shape;1206;p78"/>
            <p:cNvSpPr/>
            <p:nvPr/>
          </p:nvSpPr>
          <p:spPr>
            <a:xfrm rot="-1789476">
              <a:off x="7058947" y="2572699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8585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78"/>
            <p:cNvSpPr/>
            <p:nvPr/>
          </p:nvSpPr>
          <p:spPr>
            <a:xfrm>
              <a:off x="6282830" y="3070640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78"/>
            <p:cNvSpPr txBox="1"/>
            <p:nvPr/>
          </p:nvSpPr>
          <p:spPr>
            <a:xfrm>
              <a:off x="6327081" y="3069680"/>
              <a:ext cx="1624200" cy="66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Se recomienda utilizar la norma ISA 101 para el diseño de las HMI en el Simatic Panel.</a:t>
              </a:r>
              <a:endParaRPr sz="1200"/>
            </a:p>
          </p:txBody>
        </p:sp>
        <p:sp>
          <p:nvSpPr>
            <p:cNvPr id="1209" name="Google Shape;1209;p78"/>
            <p:cNvSpPr/>
            <p:nvPr/>
          </p:nvSpPr>
          <p:spPr>
            <a:xfrm>
              <a:off x="7094180" y="3005991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79"/>
          <p:cNvSpPr txBox="1"/>
          <p:nvPr>
            <p:ph type="ctrTitle"/>
          </p:nvPr>
        </p:nvSpPr>
        <p:spPr>
          <a:xfrm>
            <a:off x="1628775" y="955550"/>
            <a:ext cx="74103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 Flow &amp; Temperature</a:t>
            </a:r>
            <a:endParaRPr/>
          </a:p>
        </p:txBody>
      </p:sp>
      <p:grpSp>
        <p:nvGrpSpPr>
          <p:cNvPr id="1215" name="Google Shape;1215;p79"/>
          <p:cNvGrpSpPr/>
          <p:nvPr/>
        </p:nvGrpSpPr>
        <p:grpSpPr>
          <a:xfrm>
            <a:off x="296067" y="1029785"/>
            <a:ext cx="964541" cy="1011307"/>
            <a:chOff x="5961125" y="1623900"/>
            <a:chExt cx="427450" cy="448175"/>
          </a:xfrm>
        </p:grpSpPr>
        <p:sp>
          <p:nvSpPr>
            <p:cNvPr id="1216" name="Google Shape;1216;p79"/>
            <p:cNvSpPr/>
            <p:nvPr/>
          </p:nvSpPr>
          <p:spPr>
            <a:xfrm>
              <a:off x="5961125" y="1678700"/>
              <a:ext cx="376925" cy="376925"/>
            </a:xfrm>
            <a:custGeom>
              <a:rect b="b" l="l" r="r" t="t"/>
              <a:pathLst>
                <a:path extrusionOk="0" fill="none" h="15077" w="15077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cap="rnd" cmpd="sng" w="19050">
              <a:solidFill>
                <a:srgbClr val="18637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79"/>
            <p:cNvSpPr/>
            <p:nvPr/>
          </p:nvSpPr>
          <p:spPr>
            <a:xfrm>
              <a:off x="6009825" y="1727425"/>
              <a:ext cx="279500" cy="279500"/>
            </a:xfrm>
            <a:custGeom>
              <a:rect b="b" l="l" r="r" t="t"/>
              <a:pathLst>
                <a:path extrusionOk="0" fill="none" h="11180" w="1118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cap="rnd" cmpd="sng" w="19050">
              <a:solidFill>
                <a:srgbClr val="18637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79"/>
            <p:cNvSpPr/>
            <p:nvPr/>
          </p:nvSpPr>
          <p:spPr>
            <a:xfrm>
              <a:off x="6107250" y="1824850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cap="rnd" cmpd="sng" w="19050">
              <a:solidFill>
                <a:srgbClr val="18637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79"/>
            <p:cNvSpPr/>
            <p:nvPr/>
          </p:nvSpPr>
          <p:spPr>
            <a:xfrm>
              <a:off x="6058550" y="1776125"/>
              <a:ext cx="182075" cy="182075"/>
            </a:xfrm>
            <a:custGeom>
              <a:rect b="b" l="l" r="r" t="t"/>
              <a:pathLst>
                <a:path extrusionOk="0" fill="none" h="7283" w="7283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cap="rnd" cmpd="sng" w="19050">
              <a:solidFill>
                <a:srgbClr val="18637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79"/>
            <p:cNvSpPr/>
            <p:nvPr/>
          </p:nvSpPr>
          <p:spPr>
            <a:xfrm>
              <a:off x="5971475" y="2001400"/>
              <a:ext cx="74925" cy="70675"/>
            </a:xfrm>
            <a:custGeom>
              <a:rect b="b" l="l" r="r" t="t"/>
              <a:pathLst>
                <a:path extrusionOk="0" fill="none" h="2827" w="2997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cap="rnd" cmpd="sng" w="19050">
              <a:solidFill>
                <a:srgbClr val="18637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79"/>
            <p:cNvSpPr/>
            <p:nvPr/>
          </p:nvSpPr>
          <p:spPr>
            <a:xfrm>
              <a:off x="6253375" y="2001400"/>
              <a:ext cx="74325" cy="70675"/>
            </a:xfrm>
            <a:custGeom>
              <a:rect b="b" l="l" r="r" t="t"/>
              <a:pathLst>
                <a:path extrusionOk="0" fill="none" h="2827" w="2973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cap="rnd" cmpd="sng" w="19050">
              <a:solidFill>
                <a:srgbClr val="18637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79"/>
            <p:cNvSpPr/>
            <p:nvPr/>
          </p:nvSpPr>
          <p:spPr>
            <a:xfrm>
              <a:off x="6137700" y="1623900"/>
              <a:ext cx="250875" cy="255150"/>
            </a:xfrm>
            <a:custGeom>
              <a:rect b="b" l="l" r="r" t="t"/>
              <a:pathLst>
                <a:path extrusionOk="0" fill="none" h="10206" w="10035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cap="rnd" cmpd="sng" w="19050">
              <a:solidFill>
                <a:srgbClr val="18637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3" name="Google Shape;1223;p79"/>
          <p:cNvSpPr txBox="1"/>
          <p:nvPr/>
        </p:nvSpPr>
        <p:spPr>
          <a:xfrm>
            <a:off x="4185975" y="2907350"/>
            <a:ext cx="4787400" cy="13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“Success is not final, failure is not fatal: it is the courage to continue that counts.”</a:t>
            </a:r>
            <a:endParaRPr b="1" sz="18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― Winston S. Churchill</a:t>
            </a:r>
            <a:endParaRPr b="1" sz="18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80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29" name="Google Shape;122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4389" y="-76200"/>
            <a:ext cx="7725811" cy="525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30" name="Google Shape;1230;p80"/>
          <p:cNvSpPr/>
          <p:nvPr/>
        </p:nvSpPr>
        <p:spPr>
          <a:xfrm>
            <a:off x="0" y="4210050"/>
            <a:ext cx="3248100" cy="972600"/>
          </a:xfrm>
          <a:prstGeom prst="rect">
            <a:avLst/>
          </a:prstGeom>
          <a:solidFill>
            <a:srgbClr val="12405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1" name="Google Shape;1231;p80"/>
          <p:cNvSpPr txBox="1"/>
          <p:nvPr>
            <p:ph idx="4294967295" type="title"/>
          </p:nvPr>
        </p:nvSpPr>
        <p:spPr>
          <a:xfrm>
            <a:off x="607075" y="4112125"/>
            <a:ext cx="28716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¡Bienvenido a esta iniciativa!</a:t>
            </a:r>
            <a:endParaRPr sz="2800"/>
          </a:p>
        </p:txBody>
      </p:sp>
      <p:sp>
        <p:nvSpPr>
          <p:cNvPr id="1232" name="Google Shape;1232;p80"/>
          <p:cNvSpPr txBox="1"/>
          <p:nvPr/>
        </p:nvSpPr>
        <p:spPr>
          <a:xfrm>
            <a:off x="25150" y="4146475"/>
            <a:ext cx="6768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👍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81"/>
          <p:cNvSpPr txBox="1"/>
          <p:nvPr>
            <p:ph idx="4294967295" type="subTitle"/>
          </p:nvPr>
        </p:nvSpPr>
        <p:spPr>
          <a:xfrm>
            <a:off x="685800" y="505225"/>
            <a:ext cx="7884600" cy="3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THANKS!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Any questions?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You can find us at </a:t>
            </a:r>
            <a:endParaRPr sz="2400">
              <a:solidFill>
                <a:srgbClr val="FFFFFF"/>
              </a:solidFill>
            </a:endParaRPr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ixie One"/>
              <a:buChar char="◇"/>
            </a:pPr>
            <a:r>
              <a:rPr b="1" lang="en" sz="1200">
                <a:solidFill>
                  <a:schemeClr val="lt1"/>
                </a:solidFill>
              </a:rPr>
              <a:t>slcordero@espe.edu.ec</a:t>
            </a:r>
            <a:endParaRPr b="1" sz="1200"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ixie One"/>
              <a:buChar char="◇"/>
            </a:pPr>
            <a:r>
              <a:rPr b="1" lang="en" sz="1200">
                <a:solidFill>
                  <a:schemeClr val="lt1"/>
                </a:solidFill>
              </a:rPr>
              <a:t>sapineda@espe.edu.ec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238" name="Google Shape;1238;p81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39" name="Google Shape;1239;p81"/>
          <p:cNvSpPr txBox="1"/>
          <p:nvPr/>
        </p:nvSpPr>
        <p:spPr>
          <a:xfrm>
            <a:off x="152400" y="3010850"/>
            <a:ext cx="7506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🌏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9"/>
          <p:cNvSpPr txBox="1"/>
          <p:nvPr>
            <p:ph type="ctrTitle"/>
          </p:nvPr>
        </p:nvSpPr>
        <p:spPr>
          <a:xfrm>
            <a:off x="4113600" y="2878750"/>
            <a:ext cx="4505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Resumen</a:t>
            </a:r>
            <a:endParaRPr/>
          </a:p>
        </p:txBody>
      </p:sp>
      <p:sp>
        <p:nvSpPr>
          <p:cNvPr id="256" name="Google Shape;256;p19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>
                <a:solidFill>
                  <a:srgbClr val="18637B"/>
                </a:solidFill>
                <a:latin typeface="Roboto Slab"/>
                <a:ea typeface="Roboto Slab"/>
                <a:cs typeface="Roboto Slab"/>
                <a:sym typeface="Roboto Slab"/>
              </a:rPr>
              <a:t>2</a:t>
            </a:r>
            <a:endParaRPr sz="20000">
              <a:solidFill>
                <a:srgbClr val="18637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57" name="Google Shape;257;p19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0"/>
          <p:cNvSpPr txBox="1"/>
          <p:nvPr>
            <p:ph idx="1" type="body"/>
          </p:nvPr>
        </p:nvSpPr>
        <p:spPr>
          <a:xfrm>
            <a:off x="269250" y="1054800"/>
            <a:ext cx="8605500" cy="294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E</a:t>
            </a:r>
            <a:r>
              <a:rPr lang="en"/>
              <a:t>s un sistema de entrenamiento prototipo completamente dirigido para los estudiantes de la asignatura de Control de Procesos que cruzan la Carrera de Ingeniería en Electrónica, Automatización y Control de la Universidad de las Fuerzas  Armadas ESPE.</a:t>
            </a:r>
            <a:endParaRPr/>
          </a:p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 presentan todos los pasos ejecutados para la construcción del</a:t>
            </a:r>
            <a:r>
              <a:rPr lang="en"/>
              <a:t> prototipo donde se ha considerado la robustez y la seguridad tanto física como electrónica en cada uno de sus detalles, para así preservar la integridad tanto de los usuarios como del equipo.</a:t>
            </a:r>
            <a:endParaRPr/>
          </a:p>
        </p:txBody>
      </p:sp>
      <p:sp>
        <p:nvSpPr>
          <p:cNvPr id="263" name="Google Shape;263;p20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4" name="Google Shape;264;p20"/>
          <p:cNvSpPr txBox="1"/>
          <p:nvPr/>
        </p:nvSpPr>
        <p:spPr>
          <a:xfrm>
            <a:off x="0" y="402325"/>
            <a:ext cx="91440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lt1"/>
                </a:solidFill>
                <a:latin typeface="Nixie One"/>
                <a:ea typeface="Nixie One"/>
                <a:cs typeface="Nixie One"/>
                <a:sym typeface="Nixie One"/>
              </a:rPr>
              <a:t>Air Flow &amp; Temperature  - AF&amp;T</a:t>
            </a:r>
            <a:endParaRPr b="1" sz="3000">
              <a:latin typeface="Nixie One"/>
              <a:ea typeface="Nixie One"/>
              <a:cs typeface="Nixie One"/>
              <a:sym typeface="Nixie One"/>
            </a:endParaRPr>
          </a:p>
        </p:txBody>
      </p:sp>
      <p:grpSp>
        <p:nvGrpSpPr>
          <p:cNvPr id="265" name="Google Shape;265;p20"/>
          <p:cNvGrpSpPr/>
          <p:nvPr/>
        </p:nvGrpSpPr>
        <p:grpSpPr>
          <a:xfrm>
            <a:off x="624730" y="663504"/>
            <a:ext cx="291276" cy="355197"/>
            <a:chOff x="596350" y="929175"/>
            <a:chExt cx="407950" cy="497475"/>
          </a:xfrm>
        </p:grpSpPr>
        <p:sp>
          <p:nvSpPr>
            <p:cNvPr id="266" name="Google Shape;266;p20"/>
            <p:cNvSpPr/>
            <p:nvPr/>
          </p:nvSpPr>
          <p:spPr>
            <a:xfrm>
              <a:off x="596350" y="953550"/>
              <a:ext cx="387250" cy="473100"/>
            </a:xfrm>
            <a:custGeom>
              <a:rect b="b" l="l" r="r" t="t"/>
              <a:pathLst>
                <a:path extrusionOk="0" fill="none" h="18924" w="1549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0"/>
            <p:cNvSpPr/>
            <p:nvPr/>
          </p:nvSpPr>
          <p:spPr>
            <a:xfrm>
              <a:off x="626775" y="929175"/>
              <a:ext cx="377525" cy="462775"/>
            </a:xfrm>
            <a:custGeom>
              <a:rect b="b" l="l" r="r" t="t"/>
              <a:pathLst>
                <a:path extrusionOk="0" fill="none" h="18511" w="15101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0"/>
            <p:cNvSpPr/>
            <p:nvPr/>
          </p:nvSpPr>
          <p:spPr>
            <a:xfrm>
              <a:off x="688900" y="1256150"/>
              <a:ext cx="133975" cy="25"/>
            </a:xfrm>
            <a:custGeom>
              <a:rect b="b" l="l" r="r" t="t"/>
              <a:pathLst>
                <a:path extrusionOk="0" fill="none" h="1" w="5359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0"/>
            <p:cNvSpPr/>
            <p:nvPr/>
          </p:nvSpPr>
          <p:spPr>
            <a:xfrm>
              <a:off x="688900" y="1201350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688900" y="1145950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688900" y="1090525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920250" y="929175"/>
              <a:ext cx="84050" cy="84050"/>
            </a:xfrm>
            <a:custGeom>
              <a:rect b="b" l="l" r="r" t="t"/>
              <a:pathLst>
                <a:path extrusionOk="0" fill="none" h="3362" w="3362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1"/>
          <p:cNvSpPr txBox="1"/>
          <p:nvPr>
            <p:ph type="ctrTitle"/>
          </p:nvPr>
        </p:nvSpPr>
        <p:spPr>
          <a:xfrm>
            <a:off x="4017400" y="2878750"/>
            <a:ext cx="46020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Requisitos y Características</a:t>
            </a:r>
            <a:endParaRPr/>
          </a:p>
        </p:txBody>
      </p:sp>
      <p:sp>
        <p:nvSpPr>
          <p:cNvPr id="278" name="Google Shape;278;p21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>
                <a:solidFill>
                  <a:srgbClr val="18637B"/>
                </a:solidFill>
                <a:latin typeface="Roboto Slab"/>
                <a:ea typeface="Roboto Slab"/>
                <a:cs typeface="Roboto Slab"/>
                <a:sym typeface="Roboto Slab"/>
              </a:rPr>
              <a:t>3</a:t>
            </a:r>
            <a:endParaRPr sz="20000">
              <a:solidFill>
                <a:srgbClr val="18637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79" name="Google Shape;279;p21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arwi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