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37"/>
  </p:notesMasterIdLst>
  <p:sldIdLst>
    <p:sldId id="256" r:id="rId2"/>
    <p:sldId id="259" r:id="rId3"/>
    <p:sldId id="257" r:id="rId4"/>
    <p:sldId id="262" r:id="rId5"/>
    <p:sldId id="263" r:id="rId6"/>
    <p:sldId id="275" r:id="rId7"/>
    <p:sldId id="264" r:id="rId8"/>
    <p:sldId id="276" r:id="rId9"/>
    <p:sldId id="258" r:id="rId10"/>
    <p:sldId id="282" r:id="rId11"/>
    <p:sldId id="266" r:id="rId12"/>
    <p:sldId id="267" r:id="rId13"/>
    <p:sldId id="277" r:id="rId14"/>
    <p:sldId id="279" r:id="rId15"/>
    <p:sldId id="281" r:id="rId16"/>
    <p:sldId id="285" r:id="rId17"/>
    <p:sldId id="284" r:id="rId18"/>
    <p:sldId id="286" r:id="rId19"/>
    <p:sldId id="288" r:id="rId20"/>
    <p:sldId id="260" r:id="rId21"/>
    <p:sldId id="289" r:id="rId22"/>
    <p:sldId id="290" r:id="rId23"/>
    <p:sldId id="291" r:id="rId24"/>
    <p:sldId id="294" r:id="rId25"/>
    <p:sldId id="293" r:id="rId26"/>
    <p:sldId id="305" r:id="rId27"/>
    <p:sldId id="292" r:id="rId28"/>
    <p:sldId id="268" r:id="rId29"/>
    <p:sldId id="296" r:id="rId30"/>
    <p:sldId id="297" r:id="rId31"/>
    <p:sldId id="270" r:id="rId32"/>
    <p:sldId id="302" r:id="rId33"/>
    <p:sldId id="303" r:id="rId34"/>
    <p:sldId id="304" r:id="rId35"/>
    <p:sldId id="30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y Simba" initials="JS" lastIdx="1" clrIdx="0">
    <p:extLst>
      <p:ext uri="{19B8F6BF-5375-455C-9EA6-DF929625EA0E}">
        <p15:presenceInfo xmlns:p15="http://schemas.microsoft.com/office/powerpoint/2012/main" userId="560cb442903bf73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3EA86E"/>
    <a:srgbClr val="00CC99"/>
    <a:srgbClr val="33CCCC"/>
    <a:srgbClr val="FF9966"/>
    <a:srgbClr val="FF9933"/>
    <a:srgbClr val="E59901"/>
    <a:srgbClr val="F6D15C"/>
    <a:srgbClr val="F6845C"/>
    <a:srgbClr val="E76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14" autoAdjust="0"/>
    <p:restoredTop sz="94660"/>
  </p:normalViewPr>
  <p:slideViewPr>
    <p:cSldViewPr snapToGrid="0">
      <p:cViewPr>
        <p:scale>
          <a:sx n="85" d="100"/>
          <a:sy n="85" d="100"/>
        </p:scale>
        <p:origin x="60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17116494937712"/>
          <c:y val="6.1711079943899017E-2"/>
          <c:w val="0.85134639871311302"/>
          <c:h val="0.688670319059551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Hoja1!$A$13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Hoja1!$B$12</c:f>
              <c:strCache>
                <c:ptCount val="1"/>
                <c:pt idx="0">
                  <c:v># papers</c:v>
                </c:pt>
              </c:strCache>
            </c:strRef>
          </c:cat>
          <c:val>
            <c:numRef>
              <c:f>Hoja1!$B$13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D3-4AE1-8D99-ADCD8AA113B3}"/>
            </c:ext>
          </c:extLst>
        </c:ser>
        <c:ser>
          <c:idx val="1"/>
          <c:order val="1"/>
          <c:tx>
            <c:strRef>
              <c:f>Hoja1!$A$14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Hoja1!$B$12</c:f>
              <c:strCache>
                <c:ptCount val="1"/>
                <c:pt idx="0">
                  <c:v># papers</c:v>
                </c:pt>
              </c:strCache>
            </c:strRef>
          </c:cat>
          <c:val>
            <c:numRef>
              <c:f>Hoja1!$B$14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D3-4AE1-8D99-ADCD8AA113B3}"/>
            </c:ext>
          </c:extLst>
        </c:ser>
        <c:ser>
          <c:idx val="2"/>
          <c:order val="2"/>
          <c:tx>
            <c:strRef>
              <c:f>Hoja1!$A$15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Hoja1!$B$12</c:f>
              <c:strCache>
                <c:ptCount val="1"/>
                <c:pt idx="0">
                  <c:v># papers</c:v>
                </c:pt>
              </c:strCache>
            </c:strRef>
          </c:cat>
          <c:val>
            <c:numRef>
              <c:f>Hoja1!$B$15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D3-4AE1-8D99-ADCD8AA113B3}"/>
            </c:ext>
          </c:extLst>
        </c:ser>
        <c:ser>
          <c:idx val="3"/>
          <c:order val="3"/>
          <c:tx>
            <c:strRef>
              <c:f>Hoja1!$A$16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Hoja1!$B$12</c:f>
              <c:strCache>
                <c:ptCount val="1"/>
                <c:pt idx="0">
                  <c:v># papers</c:v>
                </c:pt>
              </c:strCache>
            </c:strRef>
          </c:cat>
          <c:val>
            <c:numRef>
              <c:f>Hoja1!$B$16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D3-4AE1-8D99-ADCD8AA113B3}"/>
            </c:ext>
          </c:extLst>
        </c:ser>
        <c:ser>
          <c:idx val="4"/>
          <c:order val="4"/>
          <c:tx>
            <c:strRef>
              <c:f>Hoja1!$A$17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Hoja1!$B$12</c:f>
              <c:strCache>
                <c:ptCount val="1"/>
                <c:pt idx="0">
                  <c:v># papers</c:v>
                </c:pt>
              </c:strCache>
            </c:strRef>
          </c:cat>
          <c:val>
            <c:numRef>
              <c:f>Hoja1!$B$17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D3-4AE1-8D99-ADCD8AA113B3}"/>
            </c:ext>
          </c:extLst>
        </c:ser>
        <c:ser>
          <c:idx val="5"/>
          <c:order val="5"/>
          <c:tx>
            <c:strRef>
              <c:f>Hoja1!$A$18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Hoja1!$B$12</c:f>
              <c:strCache>
                <c:ptCount val="1"/>
                <c:pt idx="0">
                  <c:v># papers</c:v>
                </c:pt>
              </c:strCache>
            </c:strRef>
          </c:cat>
          <c:val>
            <c:numRef>
              <c:f>Hoja1!$B$18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2D3-4AE1-8D99-ADCD8AA113B3}"/>
            </c:ext>
          </c:extLst>
        </c:ser>
        <c:ser>
          <c:idx val="6"/>
          <c:order val="6"/>
          <c:tx>
            <c:strRef>
              <c:f>Hoja1!$A$19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Hoja1!$B$12</c:f>
              <c:strCache>
                <c:ptCount val="1"/>
                <c:pt idx="0">
                  <c:v># papers</c:v>
                </c:pt>
              </c:strCache>
            </c:strRef>
          </c:cat>
          <c:val>
            <c:numRef>
              <c:f>Hoja1!$B$19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2D3-4AE1-8D99-ADCD8AA113B3}"/>
            </c:ext>
          </c:extLst>
        </c:ser>
        <c:ser>
          <c:idx val="7"/>
          <c:order val="7"/>
          <c:tx>
            <c:strRef>
              <c:f>Hoja1!$A$20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Hoja1!$B$12</c:f>
              <c:strCache>
                <c:ptCount val="1"/>
                <c:pt idx="0">
                  <c:v># papers</c:v>
                </c:pt>
              </c:strCache>
            </c:strRef>
          </c:cat>
          <c:val>
            <c:numRef>
              <c:f>Hoja1!$B$20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2D3-4AE1-8D99-ADCD8AA113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73154096"/>
        <c:axId val="1573126352"/>
      </c:barChart>
      <c:catAx>
        <c:axId val="157315409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419"/>
                  <a:t>Año</a:t>
                </a:r>
              </a:p>
            </c:rich>
          </c:tx>
          <c:layout>
            <c:manualLayout>
              <c:xMode val="edge"/>
              <c:yMode val="edge"/>
              <c:x val="0.48499292083757667"/>
              <c:y val="0.75991341895727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419"/>
            </a:p>
          </c:txPr>
        </c:title>
        <c:numFmt formatCode="General" sourceLinked="1"/>
        <c:majorTickMark val="none"/>
        <c:minorTickMark val="none"/>
        <c:tickLblPos val="nextTo"/>
        <c:crossAx val="1573126352"/>
        <c:crosses val="autoZero"/>
        <c:auto val="1"/>
        <c:lblAlgn val="ctr"/>
        <c:lblOffset val="100"/>
        <c:noMultiLvlLbl val="0"/>
      </c:catAx>
      <c:valAx>
        <c:axId val="157312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419"/>
                  <a:t>Número de</a:t>
                </a:r>
                <a:r>
                  <a:rPr lang="es-419" baseline="0"/>
                  <a:t> Artículos</a:t>
                </a:r>
                <a:endParaRPr lang="es-419"/>
              </a:p>
            </c:rich>
          </c:tx>
          <c:layout>
            <c:manualLayout>
              <c:xMode val="edge"/>
              <c:yMode val="edge"/>
              <c:x val="3.4708114445269778E-2"/>
              <c:y val="0.22400944895883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419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57315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020433151653785E-2"/>
          <c:y val="0.80864817911943454"/>
          <c:w val="0.83778260761568857"/>
          <c:h val="9.22547514660246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Phishing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#Correos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98-4DA1-80AA-F420146920E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 Phishing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#Correos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98-4DA1-80AA-F420146920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73127440"/>
        <c:axId val="1573138320"/>
      </c:barChart>
      <c:catAx>
        <c:axId val="1573127440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419" dirty="0"/>
                  <a:t>Tipo de correo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419"/>
            </a:p>
          </c:txPr>
        </c:title>
        <c:numFmt formatCode="General" sourceLinked="1"/>
        <c:majorTickMark val="none"/>
        <c:minorTickMark val="none"/>
        <c:tickLblPos val="nextTo"/>
        <c:crossAx val="1573138320"/>
        <c:crosses val="autoZero"/>
        <c:auto val="1"/>
        <c:lblAlgn val="ctr"/>
        <c:lblOffset val="100"/>
        <c:noMultiLvlLbl val="0"/>
      </c:catAx>
      <c:valAx>
        <c:axId val="157313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419" dirty="0"/>
                  <a:t>Número </a:t>
                </a:r>
                <a:r>
                  <a:rPr lang="es-419" baseline="0" dirty="0"/>
                  <a:t> de correos</a:t>
                </a:r>
                <a:endParaRPr lang="es-419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419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57312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Phishing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#Correos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AD-4A30-AFF3-85B3CDDDA87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 Phishing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#Correos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AD-4A30-AFF3-85B3CDDDA878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Falsos +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#Correos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AD-4A30-AFF3-85B3CDDDA878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Falsos -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#Correos</c:v>
                </c:pt>
              </c:strCache>
            </c:strRef>
          </c:cat>
          <c:val>
            <c:numRef>
              <c:f>Hoja1!$E$2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AD-4A30-AFF3-85B3CDDDA87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73127984"/>
        <c:axId val="1573150832"/>
      </c:barChart>
      <c:catAx>
        <c:axId val="157312798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419" dirty="0"/>
                  <a:t>Clasificación de correos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419"/>
            </a:p>
          </c:txPr>
        </c:title>
        <c:numFmt formatCode="General" sourceLinked="1"/>
        <c:majorTickMark val="none"/>
        <c:minorTickMark val="none"/>
        <c:tickLblPos val="nextTo"/>
        <c:crossAx val="1573150832"/>
        <c:crosses val="autoZero"/>
        <c:auto val="1"/>
        <c:lblAlgn val="ctr"/>
        <c:lblOffset val="100"/>
        <c:noMultiLvlLbl val="0"/>
      </c:catAx>
      <c:valAx>
        <c:axId val="1573150832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419" dirty="0"/>
                  <a:t>Número de correos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419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57312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Predicción Modelos ML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Árboles de Decisión + Naive Bayes</c:v>
                </c:pt>
                <c:pt idx="1">
                  <c:v>Regresión Logística</c:v>
                </c:pt>
                <c:pt idx="2">
                  <c:v>Ficticio</c:v>
                </c:pt>
                <c:pt idx="3">
                  <c:v>Random Forest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96.77</c:v>
                </c:pt>
                <c:pt idx="1">
                  <c:v>90.32</c:v>
                </c:pt>
                <c:pt idx="2">
                  <c:v>61.29</c:v>
                </c:pt>
                <c:pt idx="3">
                  <c:v>93.54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60-49A4-ADB1-7CE9D1FB2A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573151920"/>
        <c:axId val="1573138864"/>
      </c:barChart>
      <c:catAx>
        <c:axId val="157315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573138864"/>
        <c:crosses val="autoZero"/>
        <c:auto val="1"/>
        <c:lblAlgn val="ctr"/>
        <c:lblOffset val="100"/>
        <c:noMultiLvlLbl val="0"/>
      </c:catAx>
      <c:valAx>
        <c:axId val="157313886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57315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7-02T13:15:41.421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3820CA-B8D3-4485-A287-5C0D3DF3049C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6D0AF08-B25C-4186-B928-8DF55D60B51D}">
      <dgm:prSet phldrT="[Texto]" custT="1"/>
      <dgm:spPr/>
      <dgm:t>
        <a:bodyPr/>
        <a:lstStyle/>
        <a:p>
          <a:r>
            <a:rPr lang="es-419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Identificar cuáles son los ataques más comunes sobre Ingeniería Social enfocados a la suplantación de identidad. 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68D164-A6B1-4941-99CB-E74C35D76CDB}" type="parTrans" cxnId="{8BE950D5-3283-42D6-907A-B5B7E4AE73C1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04B763-CA3A-4899-8D50-F024ACED637A}" type="sibTrans" cxnId="{8BE950D5-3283-42D6-907A-B5B7E4AE73C1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3E2CCD-9220-4092-A811-E695D1A3FC69}">
      <dgm:prSet phldrT="[Texto]" custT="1"/>
      <dgm:spPr/>
      <dgm:t>
        <a:bodyPr/>
        <a:lstStyle/>
        <a:p>
          <a:r>
            <a:rPr lang="es-419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Analizar las técnicas de Machine </a:t>
          </a:r>
          <a:r>
            <a:rPr lang="es-419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Learning</a:t>
          </a:r>
          <a:r>
            <a:rPr lang="es-419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empleadas en los últimos cinco años para la detección y mitigación de ataques de Ingeniería Social relacionados con la suplantación de identidad. 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D11D2E-FC92-49DB-BE73-22D083F1AB19}" type="sibTrans" cxnId="{22B052E2-53CD-43E5-AA22-B164F2758E20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576442-3162-40D9-A23F-7C099CF7D3E6}" type="parTrans" cxnId="{22B052E2-53CD-43E5-AA22-B164F2758E20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B0967C-9176-4573-AE8E-38C602C642BD}">
      <dgm:prSet phldrT="[Texto]" custT="1"/>
      <dgm:spPr/>
      <dgm:t>
        <a:bodyPr/>
        <a:lstStyle/>
        <a:p>
          <a:r>
            <a:rPr lang="es-419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Diseñar la arquitectura para la construcción del modelo de detección y mitigación.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CB3071-5A5C-48DD-995F-1A7C18F642F9}" type="sibTrans" cxnId="{8225DAE9-CCB4-4F60-8684-D0119A3D2F44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4C55D4-2496-426A-987B-5CA9C1C496F1}" type="parTrans" cxnId="{8225DAE9-CCB4-4F60-8684-D0119A3D2F44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CF7651-AA48-434B-927F-8BBE19E7E348}">
      <dgm:prSet phldrT="[Texto]" custT="1"/>
      <dgm:spPr/>
      <dgm:t>
        <a:bodyPr/>
        <a:lstStyle/>
        <a:p>
          <a:r>
            <a:rPr lang="es-419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Implementar el modelo que permita la detección y mitigación de ataques de Ingeniería Social, mediante algoritmos de Machine </a:t>
          </a:r>
          <a:r>
            <a:rPr lang="es-419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Learning</a:t>
          </a:r>
          <a:r>
            <a:rPr lang="es-419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A46A1A-E822-4AF0-9E7B-A9B56437F1B5}" type="parTrans" cxnId="{4404FB54-10C4-471E-A87B-4F8310C75629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669B4A-65E0-4016-9E6D-3E63DC2C9AF4}" type="sibTrans" cxnId="{4404FB54-10C4-471E-A87B-4F8310C75629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567316-1114-492F-B84C-58FD11627871}">
      <dgm:prSet phldrT="[Texto]" custT="1"/>
      <dgm:spPr/>
      <dgm:t>
        <a:bodyPr/>
        <a:lstStyle/>
        <a:p>
          <a:r>
            <a:rPr lang="es-419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Realizar la evaluación, validación y divulgación de los resultados obtenidos.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61924A-F5EA-447F-A41E-E532A5E264B4}" type="parTrans" cxnId="{6910D01D-529F-4CE9-B7CD-1BFEB0626E9E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6B2487-2EBF-4BE9-9A7B-C13ECC7BF57C}" type="sibTrans" cxnId="{6910D01D-529F-4CE9-B7CD-1BFEB0626E9E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AAC006-7A42-4B46-AE08-D9497DD852E9}" type="pres">
      <dgm:prSet presAssocID="{2E3820CA-B8D3-4485-A287-5C0D3DF304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5CAEC588-983B-42B0-A15B-6D304C2838F4}" type="pres">
      <dgm:prSet presAssocID="{2E3820CA-B8D3-4485-A287-5C0D3DF3049C}" presName="Name1" presStyleCnt="0"/>
      <dgm:spPr/>
    </dgm:pt>
    <dgm:pt modelId="{BBEF0257-7C5F-4468-B4A8-2AEE7451361B}" type="pres">
      <dgm:prSet presAssocID="{2E3820CA-B8D3-4485-A287-5C0D3DF3049C}" presName="cycle" presStyleCnt="0"/>
      <dgm:spPr/>
    </dgm:pt>
    <dgm:pt modelId="{F085D628-54D9-410B-B9D1-07229D312494}" type="pres">
      <dgm:prSet presAssocID="{2E3820CA-B8D3-4485-A287-5C0D3DF3049C}" presName="srcNode" presStyleLbl="node1" presStyleIdx="0" presStyleCnt="5"/>
      <dgm:spPr/>
    </dgm:pt>
    <dgm:pt modelId="{833C92BB-94F0-4628-A5F9-05FE6C02E253}" type="pres">
      <dgm:prSet presAssocID="{2E3820CA-B8D3-4485-A287-5C0D3DF3049C}" presName="conn" presStyleLbl="parChTrans1D2" presStyleIdx="0" presStyleCnt="1"/>
      <dgm:spPr/>
      <dgm:t>
        <a:bodyPr/>
        <a:lstStyle/>
        <a:p>
          <a:endParaRPr lang="es-ES"/>
        </a:p>
      </dgm:t>
    </dgm:pt>
    <dgm:pt modelId="{ADC66D71-A1A2-40C0-8382-6FF536CBA469}" type="pres">
      <dgm:prSet presAssocID="{2E3820CA-B8D3-4485-A287-5C0D3DF3049C}" presName="extraNode" presStyleLbl="node1" presStyleIdx="0" presStyleCnt="5"/>
      <dgm:spPr/>
    </dgm:pt>
    <dgm:pt modelId="{0CEF5054-804E-4A2C-819D-DD0699135DCC}" type="pres">
      <dgm:prSet presAssocID="{2E3820CA-B8D3-4485-A287-5C0D3DF3049C}" presName="dstNode" presStyleLbl="node1" presStyleIdx="0" presStyleCnt="5"/>
      <dgm:spPr/>
    </dgm:pt>
    <dgm:pt modelId="{326EA048-664E-482C-B9CF-FF278DEA90FC}" type="pres">
      <dgm:prSet presAssocID="{86D0AF08-B25C-4186-B928-8DF55D60B51D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1CB4E5-4C48-4223-8341-361297C0E0D6}" type="pres">
      <dgm:prSet presAssocID="{86D0AF08-B25C-4186-B928-8DF55D60B51D}" presName="accent_1" presStyleCnt="0"/>
      <dgm:spPr/>
    </dgm:pt>
    <dgm:pt modelId="{5498C9AF-7A63-49F9-B829-70A49E2DE0BF}" type="pres">
      <dgm:prSet presAssocID="{86D0AF08-B25C-4186-B928-8DF55D60B51D}" presName="accentRepeatNode" presStyleLbl="solidFgAcc1" presStyleIdx="0" presStyleCnt="5"/>
      <dgm:spPr/>
    </dgm:pt>
    <dgm:pt modelId="{1B986C37-812C-431F-92A3-EBEC037141A0}" type="pres">
      <dgm:prSet presAssocID="{1D3E2CCD-9220-4092-A811-E695D1A3FC69}" presName="text_2" presStyleLbl="node1" presStyleIdx="1" presStyleCnt="5" custScaleY="1320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5523E8-FC9F-447D-9890-E3503EC56649}" type="pres">
      <dgm:prSet presAssocID="{1D3E2CCD-9220-4092-A811-E695D1A3FC69}" presName="accent_2" presStyleCnt="0"/>
      <dgm:spPr/>
    </dgm:pt>
    <dgm:pt modelId="{475E42FF-831A-432E-9E6D-6D420DA56742}" type="pres">
      <dgm:prSet presAssocID="{1D3E2CCD-9220-4092-A811-E695D1A3FC69}" presName="accentRepeatNode" presStyleLbl="solidFgAcc1" presStyleIdx="1" presStyleCnt="5"/>
      <dgm:spPr/>
    </dgm:pt>
    <dgm:pt modelId="{EE901771-4C3F-454F-8A8F-27A797D40BB4}" type="pres">
      <dgm:prSet presAssocID="{76B0967C-9176-4573-AE8E-38C602C642BD}" presName="text_3" presStyleLbl="node1" presStyleIdx="2" presStyleCnt="5" custLinFactNeighborY="26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907610-C3DE-410F-90A7-29FB2E3AF543}" type="pres">
      <dgm:prSet presAssocID="{76B0967C-9176-4573-AE8E-38C602C642BD}" presName="accent_3" presStyleCnt="0"/>
      <dgm:spPr/>
    </dgm:pt>
    <dgm:pt modelId="{8C0B7403-FD7E-4D5E-82FD-58BA66CDF30B}" type="pres">
      <dgm:prSet presAssocID="{76B0967C-9176-4573-AE8E-38C602C642BD}" presName="accentRepeatNode" presStyleLbl="solidFgAcc1" presStyleIdx="2" presStyleCnt="5" custLinFactNeighborY="2154"/>
      <dgm:spPr/>
    </dgm:pt>
    <dgm:pt modelId="{A6A686FD-0824-47C4-B310-5946F6650975}" type="pres">
      <dgm:prSet presAssocID="{0FCF7651-AA48-434B-927F-8BBE19E7E348}" presName="text_4" presStyleLbl="node1" presStyleIdx="3" presStyleCnt="5" custLinFactNeighborX="-720" custLinFactNeighborY="116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3BC2A-B42B-4580-B3C7-52C5371D1760}" type="pres">
      <dgm:prSet presAssocID="{0FCF7651-AA48-434B-927F-8BBE19E7E348}" presName="accent_4" presStyleCnt="0"/>
      <dgm:spPr/>
    </dgm:pt>
    <dgm:pt modelId="{D17C5F18-730D-4836-ADC3-83B6EEBD7F7A}" type="pres">
      <dgm:prSet presAssocID="{0FCF7651-AA48-434B-927F-8BBE19E7E348}" presName="accentRepeatNode" presStyleLbl="solidFgAcc1" presStyleIdx="3" presStyleCnt="5" custLinFactNeighborX="-8616" custLinFactNeighborY="9334"/>
      <dgm:spPr/>
    </dgm:pt>
    <dgm:pt modelId="{CBAE492F-C343-45A7-AA04-7D73D9582724}" type="pres">
      <dgm:prSet presAssocID="{8A567316-1114-492F-B84C-58FD11627871}" presName="text_5" presStyleLbl="node1" presStyleIdx="4" presStyleCnt="5" custLinFactNeighborX="-173" custLinFactNeighborY="134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50C4E5-DF21-422E-984A-C303BEA0241C}" type="pres">
      <dgm:prSet presAssocID="{8A567316-1114-492F-B84C-58FD11627871}" presName="accent_5" presStyleCnt="0"/>
      <dgm:spPr/>
    </dgm:pt>
    <dgm:pt modelId="{182AFCD8-7CA2-401A-A9AC-EA53ED233AF2}" type="pres">
      <dgm:prSet presAssocID="{8A567316-1114-492F-B84C-58FD11627871}" presName="accentRepeatNode" presStyleLbl="solidFgAcc1" presStyleIdx="4" presStyleCnt="5" custLinFactNeighborX="-8449" custLinFactNeighborY="5745"/>
      <dgm:spPr/>
    </dgm:pt>
  </dgm:ptLst>
  <dgm:cxnLst>
    <dgm:cxn modelId="{D9A7549F-937D-4E61-B7DD-1EB65050E7D4}" type="presOf" srcId="{86D0AF08-B25C-4186-B928-8DF55D60B51D}" destId="{326EA048-664E-482C-B9CF-FF278DEA90FC}" srcOrd="0" destOrd="0" presId="urn:microsoft.com/office/officeart/2008/layout/VerticalCurvedList"/>
    <dgm:cxn modelId="{0731D16E-52BE-4348-B982-051F579601E5}" type="presOf" srcId="{9D04B763-CA3A-4899-8D50-F024ACED637A}" destId="{833C92BB-94F0-4628-A5F9-05FE6C02E253}" srcOrd="0" destOrd="0" presId="urn:microsoft.com/office/officeart/2008/layout/VerticalCurvedList"/>
    <dgm:cxn modelId="{6910D01D-529F-4CE9-B7CD-1BFEB0626E9E}" srcId="{2E3820CA-B8D3-4485-A287-5C0D3DF3049C}" destId="{8A567316-1114-492F-B84C-58FD11627871}" srcOrd="4" destOrd="0" parTransId="{2261924A-F5EA-447F-A41E-E532A5E264B4}" sibTransId="{276B2487-2EBF-4BE9-9A7B-C13ECC7BF57C}"/>
    <dgm:cxn modelId="{AE60ADEC-73D9-4BD1-B3AD-A401D3D0EFCE}" type="presOf" srcId="{0FCF7651-AA48-434B-927F-8BBE19E7E348}" destId="{A6A686FD-0824-47C4-B310-5946F6650975}" srcOrd="0" destOrd="0" presId="urn:microsoft.com/office/officeart/2008/layout/VerticalCurvedList"/>
    <dgm:cxn modelId="{8BE950D5-3283-42D6-907A-B5B7E4AE73C1}" srcId="{2E3820CA-B8D3-4485-A287-5C0D3DF3049C}" destId="{86D0AF08-B25C-4186-B928-8DF55D60B51D}" srcOrd="0" destOrd="0" parTransId="{1D68D164-A6B1-4941-99CB-E74C35D76CDB}" sibTransId="{9D04B763-CA3A-4899-8D50-F024ACED637A}"/>
    <dgm:cxn modelId="{A6AD6347-84AF-45A6-86E1-FC3998C5D8C6}" type="presOf" srcId="{8A567316-1114-492F-B84C-58FD11627871}" destId="{CBAE492F-C343-45A7-AA04-7D73D9582724}" srcOrd="0" destOrd="0" presId="urn:microsoft.com/office/officeart/2008/layout/VerticalCurvedList"/>
    <dgm:cxn modelId="{22B052E2-53CD-43E5-AA22-B164F2758E20}" srcId="{2E3820CA-B8D3-4485-A287-5C0D3DF3049C}" destId="{1D3E2CCD-9220-4092-A811-E695D1A3FC69}" srcOrd="1" destOrd="0" parTransId="{0C576442-3162-40D9-A23F-7C099CF7D3E6}" sibTransId="{CDD11D2E-FC92-49DB-BE73-22D083F1AB19}"/>
    <dgm:cxn modelId="{4404FB54-10C4-471E-A87B-4F8310C75629}" srcId="{2E3820CA-B8D3-4485-A287-5C0D3DF3049C}" destId="{0FCF7651-AA48-434B-927F-8BBE19E7E348}" srcOrd="3" destOrd="0" parTransId="{24A46A1A-E822-4AF0-9E7B-A9B56437F1B5}" sibTransId="{38669B4A-65E0-4016-9E6D-3E63DC2C9AF4}"/>
    <dgm:cxn modelId="{8225DAE9-CCB4-4F60-8684-D0119A3D2F44}" srcId="{2E3820CA-B8D3-4485-A287-5C0D3DF3049C}" destId="{76B0967C-9176-4573-AE8E-38C602C642BD}" srcOrd="2" destOrd="0" parTransId="{F24C55D4-2496-426A-987B-5CA9C1C496F1}" sibTransId="{C8CB3071-5A5C-48DD-995F-1A7C18F642F9}"/>
    <dgm:cxn modelId="{4EF8631C-D14B-4EA4-A075-8C1D68D961BD}" type="presOf" srcId="{1D3E2CCD-9220-4092-A811-E695D1A3FC69}" destId="{1B986C37-812C-431F-92A3-EBEC037141A0}" srcOrd="0" destOrd="0" presId="urn:microsoft.com/office/officeart/2008/layout/VerticalCurvedList"/>
    <dgm:cxn modelId="{AF15C901-AD31-4F24-B188-D58E30E76481}" type="presOf" srcId="{2E3820CA-B8D3-4485-A287-5C0D3DF3049C}" destId="{8DAAC006-7A42-4B46-AE08-D9497DD852E9}" srcOrd="0" destOrd="0" presId="urn:microsoft.com/office/officeart/2008/layout/VerticalCurvedList"/>
    <dgm:cxn modelId="{2661B467-8360-45A0-AAD9-C3D2BE782A78}" type="presOf" srcId="{76B0967C-9176-4573-AE8E-38C602C642BD}" destId="{EE901771-4C3F-454F-8A8F-27A797D40BB4}" srcOrd="0" destOrd="0" presId="urn:microsoft.com/office/officeart/2008/layout/VerticalCurvedList"/>
    <dgm:cxn modelId="{84AD55B9-13E9-4194-8687-D9E7F9D2F909}" type="presParOf" srcId="{8DAAC006-7A42-4B46-AE08-D9497DD852E9}" destId="{5CAEC588-983B-42B0-A15B-6D304C2838F4}" srcOrd="0" destOrd="0" presId="urn:microsoft.com/office/officeart/2008/layout/VerticalCurvedList"/>
    <dgm:cxn modelId="{D315D748-6B21-4922-8B28-B04D8C2CC962}" type="presParOf" srcId="{5CAEC588-983B-42B0-A15B-6D304C2838F4}" destId="{BBEF0257-7C5F-4468-B4A8-2AEE7451361B}" srcOrd="0" destOrd="0" presId="urn:microsoft.com/office/officeart/2008/layout/VerticalCurvedList"/>
    <dgm:cxn modelId="{2FC225BD-CC18-424B-95D1-69F11D118DCE}" type="presParOf" srcId="{BBEF0257-7C5F-4468-B4A8-2AEE7451361B}" destId="{F085D628-54D9-410B-B9D1-07229D312494}" srcOrd="0" destOrd="0" presId="urn:microsoft.com/office/officeart/2008/layout/VerticalCurvedList"/>
    <dgm:cxn modelId="{22ACCEB4-4E63-4CE5-B3B6-100F15E3CFAB}" type="presParOf" srcId="{BBEF0257-7C5F-4468-B4A8-2AEE7451361B}" destId="{833C92BB-94F0-4628-A5F9-05FE6C02E253}" srcOrd="1" destOrd="0" presId="urn:microsoft.com/office/officeart/2008/layout/VerticalCurvedList"/>
    <dgm:cxn modelId="{CB1B3464-0A36-4BD3-A253-10DBC1219CC2}" type="presParOf" srcId="{BBEF0257-7C5F-4468-B4A8-2AEE7451361B}" destId="{ADC66D71-A1A2-40C0-8382-6FF536CBA469}" srcOrd="2" destOrd="0" presId="urn:microsoft.com/office/officeart/2008/layout/VerticalCurvedList"/>
    <dgm:cxn modelId="{1A5D6202-FC3F-4D13-A81F-06D3869E9DA2}" type="presParOf" srcId="{BBEF0257-7C5F-4468-B4A8-2AEE7451361B}" destId="{0CEF5054-804E-4A2C-819D-DD0699135DCC}" srcOrd="3" destOrd="0" presId="urn:microsoft.com/office/officeart/2008/layout/VerticalCurvedList"/>
    <dgm:cxn modelId="{5869244E-E077-4B12-B205-72990DA8C8A5}" type="presParOf" srcId="{5CAEC588-983B-42B0-A15B-6D304C2838F4}" destId="{326EA048-664E-482C-B9CF-FF278DEA90FC}" srcOrd="1" destOrd="0" presId="urn:microsoft.com/office/officeart/2008/layout/VerticalCurvedList"/>
    <dgm:cxn modelId="{2DD6193E-0251-4F46-B568-22E1020CB598}" type="presParOf" srcId="{5CAEC588-983B-42B0-A15B-6D304C2838F4}" destId="{2C1CB4E5-4C48-4223-8341-361297C0E0D6}" srcOrd="2" destOrd="0" presId="urn:microsoft.com/office/officeart/2008/layout/VerticalCurvedList"/>
    <dgm:cxn modelId="{B86182CA-4D69-40A3-9AAC-67D8DAE05F8F}" type="presParOf" srcId="{2C1CB4E5-4C48-4223-8341-361297C0E0D6}" destId="{5498C9AF-7A63-49F9-B829-70A49E2DE0BF}" srcOrd="0" destOrd="0" presId="urn:microsoft.com/office/officeart/2008/layout/VerticalCurvedList"/>
    <dgm:cxn modelId="{D4E7A607-2D6D-49BB-A725-3651275CC87C}" type="presParOf" srcId="{5CAEC588-983B-42B0-A15B-6D304C2838F4}" destId="{1B986C37-812C-431F-92A3-EBEC037141A0}" srcOrd="3" destOrd="0" presId="urn:microsoft.com/office/officeart/2008/layout/VerticalCurvedList"/>
    <dgm:cxn modelId="{58EB162E-F29D-4F7A-9203-DADFE538AE88}" type="presParOf" srcId="{5CAEC588-983B-42B0-A15B-6D304C2838F4}" destId="{365523E8-FC9F-447D-9890-E3503EC56649}" srcOrd="4" destOrd="0" presId="urn:microsoft.com/office/officeart/2008/layout/VerticalCurvedList"/>
    <dgm:cxn modelId="{CF456BB4-C2BF-4B0F-B84A-80C18059892A}" type="presParOf" srcId="{365523E8-FC9F-447D-9890-E3503EC56649}" destId="{475E42FF-831A-432E-9E6D-6D420DA56742}" srcOrd="0" destOrd="0" presId="urn:microsoft.com/office/officeart/2008/layout/VerticalCurvedList"/>
    <dgm:cxn modelId="{E30DA4ED-7A62-40FD-9003-BB8E360BAEB1}" type="presParOf" srcId="{5CAEC588-983B-42B0-A15B-6D304C2838F4}" destId="{EE901771-4C3F-454F-8A8F-27A797D40BB4}" srcOrd="5" destOrd="0" presId="urn:microsoft.com/office/officeart/2008/layout/VerticalCurvedList"/>
    <dgm:cxn modelId="{F2E544A5-6D4D-485C-B1D0-6764FCEF9969}" type="presParOf" srcId="{5CAEC588-983B-42B0-A15B-6D304C2838F4}" destId="{A0907610-C3DE-410F-90A7-29FB2E3AF543}" srcOrd="6" destOrd="0" presId="urn:microsoft.com/office/officeart/2008/layout/VerticalCurvedList"/>
    <dgm:cxn modelId="{F6BFE4B8-AEA4-420A-B5D7-76164731E37D}" type="presParOf" srcId="{A0907610-C3DE-410F-90A7-29FB2E3AF543}" destId="{8C0B7403-FD7E-4D5E-82FD-58BA66CDF30B}" srcOrd="0" destOrd="0" presId="urn:microsoft.com/office/officeart/2008/layout/VerticalCurvedList"/>
    <dgm:cxn modelId="{9EEF9C47-EB2F-482E-A445-83B5E905B479}" type="presParOf" srcId="{5CAEC588-983B-42B0-A15B-6D304C2838F4}" destId="{A6A686FD-0824-47C4-B310-5946F6650975}" srcOrd="7" destOrd="0" presId="urn:microsoft.com/office/officeart/2008/layout/VerticalCurvedList"/>
    <dgm:cxn modelId="{C8D159DF-CE7E-41DD-8064-29277D6715A4}" type="presParOf" srcId="{5CAEC588-983B-42B0-A15B-6D304C2838F4}" destId="{3F43BC2A-B42B-4580-B3C7-52C5371D1760}" srcOrd="8" destOrd="0" presId="urn:microsoft.com/office/officeart/2008/layout/VerticalCurvedList"/>
    <dgm:cxn modelId="{8C612D5A-BAF5-4783-8442-98B59A03F854}" type="presParOf" srcId="{3F43BC2A-B42B-4580-B3C7-52C5371D1760}" destId="{D17C5F18-730D-4836-ADC3-83B6EEBD7F7A}" srcOrd="0" destOrd="0" presId="urn:microsoft.com/office/officeart/2008/layout/VerticalCurvedList"/>
    <dgm:cxn modelId="{23353C97-D5E4-4F56-AF29-A9B4F2FBBF62}" type="presParOf" srcId="{5CAEC588-983B-42B0-A15B-6D304C2838F4}" destId="{CBAE492F-C343-45A7-AA04-7D73D9582724}" srcOrd="9" destOrd="0" presId="urn:microsoft.com/office/officeart/2008/layout/VerticalCurvedList"/>
    <dgm:cxn modelId="{28F9CE76-BB9E-4A42-8D22-B70A78A2D620}" type="presParOf" srcId="{5CAEC588-983B-42B0-A15B-6D304C2838F4}" destId="{9950C4E5-DF21-422E-984A-C303BEA0241C}" srcOrd="10" destOrd="0" presId="urn:microsoft.com/office/officeart/2008/layout/VerticalCurvedList"/>
    <dgm:cxn modelId="{CC23E563-0186-4782-BEFD-9B323F204D4C}" type="presParOf" srcId="{9950C4E5-DF21-422E-984A-C303BEA0241C}" destId="{182AFCD8-7CA2-401A-A9AC-EA53ED233A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DBB57F-40FA-490A-9497-1DD43BFD7333}" type="doc">
      <dgm:prSet loTypeId="urn:microsoft.com/office/officeart/2009/layout/CircleArrowProcess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691B957E-68EC-4EC9-810A-FA10CC8092CE}">
      <dgm:prSet phldrT="[Texto]"/>
      <dgm:spPr/>
      <dgm:t>
        <a:bodyPr/>
        <a:lstStyle/>
        <a:p>
          <a:r>
            <a:rPr lang="es-MX" dirty="0"/>
            <a:t>Viabilidad</a:t>
          </a:r>
        </a:p>
      </dgm:t>
    </dgm:pt>
    <dgm:pt modelId="{19AD0E9E-A8E5-4622-93D8-3BA3B5107267}" type="parTrans" cxnId="{FBFEBAE6-420B-4F9C-9F91-81E3EACC8545}">
      <dgm:prSet/>
      <dgm:spPr/>
      <dgm:t>
        <a:bodyPr/>
        <a:lstStyle/>
        <a:p>
          <a:endParaRPr lang="es-MX"/>
        </a:p>
      </dgm:t>
    </dgm:pt>
    <dgm:pt modelId="{4296D21F-61A1-4F4F-B6C6-B12DDB417D12}" type="sibTrans" cxnId="{FBFEBAE6-420B-4F9C-9F91-81E3EACC8545}">
      <dgm:prSet/>
      <dgm:spPr/>
      <dgm:t>
        <a:bodyPr/>
        <a:lstStyle/>
        <a:p>
          <a:endParaRPr lang="es-MX"/>
        </a:p>
      </dgm:t>
    </dgm:pt>
    <dgm:pt modelId="{E80F7E06-47A2-4866-B17E-8B788DD9D4B8}">
      <dgm:prSet phldrT="[Texto]"/>
      <dgm:spPr/>
      <dgm:t>
        <a:bodyPr/>
        <a:lstStyle/>
        <a:p>
          <a:r>
            <a:rPr lang="es-MX" dirty="0"/>
            <a:t>Requisitos</a:t>
          </a:r>
        </a:p>
      </dgm:t>
    </dgm:pt>
    <dgm:pt modelId="{76F8E753-DA20-4D8C-BF57-87B8CE682332}" type="parTrans" cxnId="{8CDE3056-5DCF-497B-A51F-7C957237A443}">
      <dgm:prSet/>
      <dgm:spPr/>
      <dgm:t>
        <a:bodyPr/>
        <a:lstStyle/>
        <a:p>
          <a:endParaRPr lang="es-MX"/>
        </a:p>
      </dgm:t>
    </dgm:pt>
    <dgm:pt modelId="{DAECFD9E-A5C6-4060-B8AD-8BDA5EC18462}" type="sibTrans" cxnId="{8CDE3056-5DCF-497B-A51F-7C957237A443}">
      <dgm:prSet/>
      <dgm:spPr/>
      <dgm:t>
        <a:bodyPr/>
        <a:lstStyle/>
        <a:p>
          <a:endParaRPr lang="es-MX"/>
        </a:p>
      </dgm:t>
    </dgm:pt>
    <dgm:pt modelId="{5B0DAB9A-5230-45B0-8E2D-9E0051F4EF13}">
      <dgm:prSet phldrT="[Texto]"/>
      <dgm:spPr/>
      <dgm:t>
        <a:bodyPr/>
        <a:lstStyle/>
        <a:p>
          <a:r>
            <a:rPr lang="es-MX" dirty="0"/>
            <a:t>Diseño e Implementación</a:t>
          </a:r>
        </a:p>
      </dgm:t>
    </dgm:pt>
    <dgm:pt modelId="{1AEC8510-02A1-4EA5-9DF8-0592DD9E2A24}" type="parTrans" cxnId="{2FEE0868-B23C-4D02-B773-1FAFB9301DC3}">
      <dgm:prSet/>
      <dgm:spPr/>
      <dgm:t>
        <a:bodyPr/>
        <a:lstStyle/>
        <a:p>
          <a:endParaRPr lang="es-MX"/>
        </a:p>
      </dgm:t>
    </dgm:pt>
    <dgm:pt modelId="{8DDCEF52-2972-4826-BA14-EE83BE76DC49}" type="sibTrans" cxnId="{2FEE0868-B23C-4D02-B773-1FAFB9301DC3}">
      <dgm:prSet/>
      <dgm:spPr/>
      <dgm:t>
        <a:bodyPr/>
        <a:lstStyle/>
        <a:p>
          <a:endParaRPr lang="es-MX"/>
        </a:p>
      </dgm:t>
    </dgm:pt>
    <dgm:pt modelId="{2A16BD59-C186-4212-A0FB-FB00F4BB5AB3}" type="pres">
      <dgm:prSet presAssocID="{C8DBB57F-40FA-490A-9497-1DD43BFD733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69C797EE-279B-4C6D-9850-90E1FC5F03C8}" type="pres">
      <dgm:prSet presAssocID="{691B957E-68EC-4EC9-810A-FA10CC8092CE}" presName="Accent1" presStyleCnt="0"/>
      <dgm:spPr/>
    </dgm:pt>
    <dgm:pt modelId="{F2B4E833-D170-4F13-A4A8-3F48911379C8}" type="pres">
      <dgm:prSet presAssocID="{691B957E-68EC-4EC9-810A-FA10CC8092CE}" presName="Accent" presStyleLbl="node1" presStyleIdx="0" presStyleCnt="3"/>
      <dgm:spPr/>
    </dgm:pt>
    <dgm:pt modelId="{45F5E2A0-E2ED-4DE8-9547-10FB3D80189C}" type="pres">
      <dgm:prSet presAssocID="{691B957E-68EC-4EC9-810A-FA10CC8092CE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E50D14-0A28-4DB0-A4A0-4B4FBC61639D}" type="pres">
      <dgm:prSet presAssocID="{E80F7E06-47A2-4866-B17E-8B788DD9D4B8}" presName="Accent2" presStyleCnt="0"/>
      <dgm:spPr/>
    </dgm:pt>
    <dgm:pt modelId="{27A91616-D21E-4696-8C80-B750DEC60415}" type="pres">
      <dgm:prSet presAssocID="{E80F7E06-47A2-4866-B17E-8B788DD9D4B8}" presName="Accent" presStyleLbl="node1" presStyleIdx="1" presStyleCnt="3"/>
      <dgm:spPr/>
    </dgm:pt>
    <dgm:pt modelId="{576EA138-D12B-4670-931B-44CEDE2BD78F}" type="pres">
      <dgm:prSet presAssocID="{E80F7E06-47A2-4866-B17E-8B788DD9D4B8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6A06F8-E7DA-47A7-A35F-0277E419E258}" type="pres">
      <dgm:prSet presAssocID="{5B0DAB9A-5230-45B0-8E2D-9E0051F4EF13}" presName="Accent3" presStyleCnt="0"/>
      <dgm:spPr/>
    </dgm:pt>
    <dgm:pt modelId="{EBA1B372-375F-4A75-9CE7-584FA26853F1}" type="pres">
      <dgm:prSet presAssocID="{5B0DAB9A-5230-45B0-8E2D-9E0051F4EF13}" presName="Accent" presStyleLbl="node1" presStyleIdx="2" presStyleCnt="3"/>
      <dgm:spPr/>
    </dgm:pt>
    <dgm:pt modelId="{B6557DF2-19B4-437C-B70D-8C8439A6974B}" type="pres">
      <dgm:prSet presAssocID="{5B0DAB9A-5230-45B0-8E2D-9E0051F4EF13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92AE6BC-2FBF-4951-B920-92C51ABE3B30}" type="presOf" srcId="{5B0DAB9A-5230-45B0-8E2D-9E0051F4EF13}" destId="{B6557DF2-19B4-437C-B70D-8C8439A6974B}" srcOrd="0" destOrd="0" presId="urn:microsoft.com/office/officeart/2009/layout/CircleArrowProcess"/>
    <dgm:cxn modelId="{8CDE3056-5DCF-497B-A51F-7C957237A443}" srcId="{C8DBB57F-40FA-490A-9497-1DD43BFD7333}" destId="{E80F7E06-47A2-4866-B17E-8B788DD9D4B8}" srcOrd="1" destOrd="0" parTransId="{76F8E753-DA20-4D8C-BF57-87B8CE682332}" sibTransId="{DAECFD9E-A5C6-4060-B8AD-8BDA5EC18462}"/>
    <dgm:cxn modelId="{18C77A84-3C3B-41BC-A11D-DFFC8BEA7DFE}" type="presOf" srcId="{E80F7E06-47A2-4866-B17E-8B788DD9D4B8}" destId="{576EA138-D12B-4670-931B-44CEDE2BD78F}" srcOrd="0" destOrd="0" presId="urn:microsoft.com/office/officeart/2009/layout/CircleArrowProcess"/>
    <dgm:cxn modelId="{2FEE0868-B23C-4D02-B773-1FAFB9301DC3}" srcId="{C8DBB57F-40FA-490A-9497-1DD43BFD7333}" destId="{5B0DAB9A-5230-45B0-8E2D-9E0051F4EF13}" srcOrd="2" destOrd="0" parTransId="{1AEC8510-02A1-4EA5-9DF8-0592DD9E2A24}" sibTransId="{8DDCEF52-2972-4826-BA14-EE83BE76DC49}"/>
    <dgm:cxn modelId="{0D81A369-80B7-4F65-946D-0D46976B6A39}" type="presOf" srcId="{C8DBB57F-40FA-490A-9497-1DD43BFD7333}" destId="{2A16BD59-C186-4212-A0FB-FB00F4BB5AB3}" srcOrd="0" destOrd="0" presId="urn:microsoft.com/office/officeart/2009/layout/CircleArrowProcess"/>
    <dgm:cxn modelId="{B28AC1CD-BC95-4714-8BE7-023953ED5893}" type="presOf" srcId="{691B957E-68EC-4EC9-810A-FA10CC8092CE}" destId="{45F5E2A0-E2ED-4DE8-9547-10FB3D80189C}" srcOrd="0" destOrd="0" presId="urn:microsoft.com/office/officeart/2009/layout/CircleArrowProcess"/>
    <dgm:cxn modelId="{FBFEBAE6-420B-4F9C-9F91-81E3EACC8545}" srcId="{C8DBB57F-40FA-490A-9497-1DD43BFD7333}" destId="{691B957E-68EC-4EC9-810A-FA10CC8092CE}" srcOrd="0" destOrd="0" parTransId="{19AD0E9E-A8E5-4622-93D8-3BA3B5107267}" sibTransId="{4296D21F-61A1-4F4F-B6C6-B12DDB417D12}"/>
    <dgm:cxn modelId="{2A00451C-D991-4EB4-B76D-01AADEEB9835}" type="presParOf" srcId="{2A16BD59-C186-4212-A0FB-FB00F4BB5AB3}" destId="{69C797EE-279B-4C6D-9850-90E1FC5F03C8}" srcOrd="0" destOrd="0" presId="urn:microsoft.com/office/officeart/2009/layout/CircleArrowProcess"/>
    <dgm:cxn modelId="{BE81BAD8-7C7B-4F8C-8C93-15A4279AEAE8}" type="presParOf" srcId="{69C797EE-279B-4C6D-9850-90E1FC5F03C8}" destId="{F2B4E833-D170-4F13-A4A8-3F48911379C8}" srcOrd="0" destOrd="0" presId="urn:microsoft.com/office/officeart/2009/layout/CircleArrowProcess"/>
    <dgm:cxn modelId="{0B2D7628-C178-4EB1-81CE-981881982438}" type="presParOf" srcId="{2A16BD59-C186-4212-A0FB-FB00F4BB5AB3}" destId="{45F5E2A0-E2ED-4DE8-9547-10FB3D80189C}" srcOrd="1" destOrd="0" presId="urn:microsoft.com/office/officeart/2009/layout/CircleArrowProcess"/>
    <dgm:cxn modelId="{6F3F02A0-5566-43A5-B5B9-20EAF371B00A}" type="presParOf" srcId="{2A16BD59-C186-4212-A0FB-FB00F4BB5AB3}" destId="{0AE50D14-0A28-4DB0-A4A0-4B4FBC61639D}" srcOrd="2" destOrd="0" presId="urn:microsoft.com/office/officeart/2009/layout/CircleArrowProcess"/>
    <dgm:cxn modelId="{ABAFB4E5-5A92-4E14-8911-0899F941F469}" type="presParOf" srcId="{0AE50D14-0A28-4DB0-A4A0-4B4FBC61639D}" destId="{27A91616-D21E-4696-8C80-B750DEC60415}" srcOrd="0" destOrd="0" presId="urn:microsoft.com/office/officeart/2009/layout/CircleArrowProcess"/>
    <dgm:cxn modelId="{7E88BE60-88A7-4C63-A25F-3CDF144F54B3}" type="presParOf" srcId="{2A16BD59-C186-4212-A0FB-FB00F4BB5AB3}" destId="{576EA138-D12B-4670-931B-44CEDE2BD78F}" srcOrd="3" destOrd="0" presId="urn:microsoft.com/office/officeart/2009/layout/CircleArrowProcess"/>
    <dgm:cxn modelId="{12E5EDD3-32A6-4169-B423-00DB451916D1}" type="presParOf" srcId="{2A16BD59-C186-4212-A0FB-FB00F4BB5AB3}" destId="{A56A06F8-E7DA-47A7-A35F-0277E419E258}" srcOrd="4" destOrd="0" presId="urn:microsoft.com/office/officeart/2009/layout/CircleArrowProcess"/>
    <dgm:cxn modelId="{239A9D9E-8C59-42E4-B8D7-9AEE44356A05}" type="presParOf" srcId="{A56A06F8-E7DA-47A7-A35F-0277E419E258}" destId="{EBA1B372-375F-4A75-9CE7-584FA26853F1}" srcOrd="0" destOrd="0" presId="urn:microsoft.com/office/officeart/2009/layout/CircleArrowProcess"/>
    <dgm:cxn modelId="{46D8B46C-AB3C-4D3A-8F2B-FEE76D61356E}" type="presParOf" srcId="{2A16BD59-C186-4212-A0FB-FB00F4BB5AB3}" destId="{B6557DF2-19B4-437C-B70D-8C8439A6974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C92BB-94F0-4628-A5F9-05FE6C02E253}">
      <dsp:nvSpPr>
        <dsp:cNvPr id="0" name=""/>
        <dsp:cNvSpPr/>
      </dsp:nvSpPr>
      <dsp:spPr>
        <a:xfrm>
          <a:off x="-5483132" y="-839528"/>
          <a:ext cx="6528642" cy="6528642"/>
        </a:xfrm>
        <a:prstGeom prst="blockArc">
          <a:avLst>
            <a:gd name="adj1" fmla="val 18900000"/>
            <a:gd name="adj2" fmla="val 2700000"/>
            <a:gd name="adj3" fmla="val 331"/>
          </a:avLst>
        </a:pr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6EA048-664E-482C-B9CF-FF278DEA90FC}">
      <dsp:nvSpPr>
        <dsp:cNvPr id="0" name=""/>
        <dsp:cNvSpPr/>
      </dsp:nvSpPr>
      <dsp:spPr>
        <a:xfrm>
          <a:off x="457131" y="303002"/>
          <a:ext cx="9455809" cy="6063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132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Identificar cuáles son los ataques más comunes sobre Ingeniería Social enfocados a la suplantación de identidad. 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7131" y="303002"/>
        <a:ext cx="9455809" cy="606392"/>
      </dsp:txXfrm>
    </dsp:sp>
    <dsp:sp modelId="{5498C9AF-7A63-49F9-B829-70A49E2DE0BF}">
      <dsp:nvSpPr>
        <dsp:cNvPr id="0" name=""/>
        <dsp:cNvSpPr/>
      </dsp:nvSpPr>
      <dsp:spPr>
        <a:xfrm>
          <a:off x="78135" y="227203"/>
          <a:ext cx="757990" cy="7579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B986C37-812C-431F-92A3-EBEC037141A0}">
      <dsp:nvSpPr>
        <dsp:cNvPr id="0" name=""/>
        <dsp:cNvSpPr/>
      </dsp:nvSpPr>
      <dsp:spPr>
        <a:xfrm>
          <a:off x="891653" y="1115106"/>
          <a:ext cx="9021287" cy="800777"/>
        </a:xfrm>
        <a:prstGeom prst="rect">
          <a:avLst/>
        </a:prstGeom>
        <a:gradFill rotWithShape="0">
          <a:gsLst>
            <a:gs pos="0">
              <a:schemeClr val="accent2">
                <a:hueOff val="-361550"/>
                <a:satOff val="-2481"/>
                <a:lumOff val="1275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-361550"/>
                <a:satOff val="-2481"/>
                <a:lumOff val="1275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-361550"/>
                <a:satOff val="-2481"/>
                <a:lumOff val="1275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132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Analizar las técnicas de Machine </a:t>
          </a:r>
          <a:r>
            <a:rPr lang="es-419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Learning</a:t>
          </a:r>
          <a:r>
            <a:rPr lang="es-419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empleadas en los últimos cinco años para la detección y mitigación de ataques de Ingeniería Social relacionados con la suplantación de identidad. 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1653" y="1115106"/>
        <a:ext cx="9021287" cy="800777"/>
      </dsp:txXfrm>
    </dsp:sp>
    <dsp:sp modelId="{475E42FF-831A-432E-9E6D-6D420DA56742}">
      <dsp:nvSpPr>
        <dsp:cNvPr id="0" name=""/>
        <dsp:cNvSpPr/>
      </dsp:nvSpPr>
      <dsp:spPr>
        <a:xfrm>
          <a:off x="512658" y="1136500"/>
          <a:ext cx="757990" cy="7579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-361550"/>
              <a:satOff val="-2481"/>
              <a:lumOff val="12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E901771-4C3F-454F-8A8F-27A797D40BB4}">
      <dsp:nvSpPr>
        <dsp:cNvPr id="0" name=""/>
        <dsp:cNvSpPr/>
      </dsp:nvSpPr>
      <dsp:spPr>
        <a:xfrm>
          <a:off x="1025017" y="2137932"/>
          <a:ext cx="8887923" cy="606392"/>
        </a:xfrm>
        <a:prstGeom prst="rect">
          <a:avLst/>
        </a:prstGeom>
        <a:gradFill rotWithShape="0">
          <a:gsLst>
            <a:gs pos="0">
              <a:schemeClr val="accent2">
                <a:hueOff val="-723100"/>
                <a:satOff val="-4962"/>
                <a:lumOff val="2549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-723100"/>
                <a:satOff val="-4962"/>
                <a:lumOff val="2549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-723100"/>
                <a:satOff val="-4962"/>
                <a:lumOff val="2549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132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Diseñar la arquitectura para la construcción del modelo de detección y mitigación.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5017" y="2137932"/>
        <a:ext cx="8887923" cy="606392"/>
      </dsp:txXfrm>
    </dsp:sp>
    <dsp:sp modelId="{8C0B7403-FD7E-4D5E-82FD-58BA66CDF30B}">
      <dsp:nvSpPr>
        <dsp:cNvPr id="0" name=""/>
        <dsp:cNvSpPr/>
      </dsp:nvSpPr>
      <dsp:spPr>
        <a:xfrm>
          <a:off x="646022" y="2062124"/>
          <a:ext cx="757990" cy="7579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-723100"/>
              <a:satOff val="-4962"/>
              <a:lumOff val="2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6A686FD-0824-47C4-B310-5946F6650975}">
      <dsp:nvSpPr>
        <dsp:cNvPr id="0" name=""/>
        <dsp:cNvSpPr/>
      </dsp:nvSpPr>
      <dsp:spPr>
        <a:xfrm>
          <a:off x="826700" y="3101683"/>
          <a:ext cx="9021287" cy="606392"/>
        </a:xfrm>
        <a:prstGeom prst="rect">
          <a:avLst/>
        </a:prstGeom>
        <a:gradFill rotWithShape="0">
          <a:gsLst>
            <a:gs pos="0">
              <a:schemeClr val="accent2">
                <a:hueOff val="-1084650"/>
                <a:satOff val="-7443"/>
                <a:lumOff val="3824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-1084650"/>
                <a:satOff val="-7443"/>
                <a:lumOff val="3824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-1084650"/>
                <a:satOff val="-7443"/>
                <a:lumOff val="3824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132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Implementar el modelo que permita la detección y mitigación de ataques de Ingeniería Social, mediante algoritmos de Machine </a:t>
          </a:r>
          <a:r>
            <a:rPr lang="es-419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Learning</a:t>
          </a:r>
          <a:r>
            <a:rPr lang="es-419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6700" y="3101683"/>
        <a:ext cx="9021287" cy="606392"/>
      </dsp:txXfrm>
    </dsp:sp>
    <dsp:sp modelId="{D17C5F18-730D-4836-ADC3-83B6EEBD7F7A}">
      <dsp:nvSpPr>
        <dsp:cNvPr id="0" name=""/>
        <dsp:cNvSpPr/>
      </dsp:nvSpPr>
      <dsp:spPr>
        <a:xfrm>
          <a:off x="447350" y="3025845"/>
          <a:ext cx="757990" cy="7579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-1084650"/>
              <a:satOff val="-7443"/>
              <a:lumOff val="38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BAE492F-C343-45A7-AA04-7D73D9582724}">
      <dsp:nvSpPr>
        <dsp:cNvPr id="0" name=""/>
        <dsp:cNvSpPr/>
      </dsp:nvSpPr>
      <dsp:spPr>
        <a:xfrm>
          <a:off x="440772" y="4021835"/>
          <a:ext cx="9455809" cy="606392"/>
        </a:xfrm>
        <a:prstGeom prst="rect">
          <a:avLst/>
        </a:prstGeom>
        <a:gradFill rotWithShape="0">
          <a:gsLst>
            <a:gs pos="0">
              <a:schemeClr val="accent2">
                <a:hueOff val="-1446200"/>
                <a:satOff val="-9924"/>
                <a:lumOff val="5098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-1446200"/>
                <a:satOff val="-9924"/>
                <a:lumOff val="5098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-1446200"/>
                <a:satOff val="-9924"/>
                <a:lumOff val="5098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132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Realizar la evaluación, validación y divulgación de los resultados obtenidos.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0772" y="4021835"/>
        <a:ext cx="9455809" cy="606392"/>
      </dsp:txXfrm>
    </dsp:sp>
    <dsp:sp modelId="{182AFCD8-7CA2-401A-A9AC-EA53ED233AF2}">
      <dsp:nvSpPr>
        <dsp:cNvPr id="0" name=""/>
        <dsp:cNvSpPr/>
      </dsp:nvSpPr>
      <dsp:spPr>
        <a:xfrm>
          <a:off x="14093" y="3907938"/>
          <a:ext cx="757990" cy="7579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-1446200"/>
              <a:satOff val="-9924"/>
              <a:lumOff val="5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4E833-D170-4F13-A4A8-3F48911379C8}">
      <dsp:nvSpPr>
        <dsp:cNvPr id="0" name=""/>
        <dsp:cNvSpPr/>
      </dsp:nvSpPr>
      <dsp:spPr>
        <a:xfrm>
          <a:off x="2459754" y="0"/>
          <a:ext cx="2136951" cy="213727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F5E2A0-E2ED-4DE8-9547-10FB3D80189C}">
      <dsp:nvSpPr>
        <dsp:cNvPr id="0" name=""/>
        <dsp:cNvSpPr/>
      </dsp:nvSpPr>
      <dsp:spPr>
        <a:xfrm>
          <a:off x="2932090" y="771621"/>
          <a:ext cx="1187462" cy="593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/>
            <a:t>Viabilidad</a:t>
          </a:r>
        </a:p>
      </dsp:txBody>
      <dsp:txXfrm>
        <a:off x="2932090" y="771621"/>
        <a:ext cx="1187462" cy="593589"/>
      </dsp:txXfrm>
    </dsp:sp>
    <dsp:sp modelId="{27A91616-D21E-4696-8C80-B750DEC60415}">
      <dsp:nvSpPr>
        <dsp:cNvPr id="0" name=""/>
        <dsp:cNvSpPr/>
      </dsp:nvSpPr>
      <dsp:spPr>
        <a:xfrm>
          <a:off x="1866223" y="1228023"/>
          <a:ext cx="2136951" cy="213727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6EA138-D12B-4670-931B-44CEDE2BD78F}">
      <dsp:nvSpPr>
        <dsp:cNvPr id="0" name=""/>
        <dsp:cNvSpPr/>
      </dsp:nvSpPr>
      <dsp:spPr>
        <a:xfrm>
          <a:off x="2340967" y="2006748"/>
          <a:ext cx="1187462" cy="593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/>
            <a:t>Requisitos</a:t>
          </a:r>
        </a:p>
      </dsp:txBody>
      <dsp:txXfrm>
        <a:off x="2340967" y="2006748"/>
        <a:ext cx="1187462" cy="593589"/>
      </dsp:txXfrm>
    </dsp:sp>
    <dsp:sp modelId="{EBA1B372-375F-4A75-9CE7-584FA26853F1}">
      <dsp:nvSpPr>
        <dsp:cNvPr id="0" name=""/>
        <dsp:cNvSpPr/>
      </dsp:nvSpPr>
      <dsp:spPr>
        <a:xfrm>
          <a:off x="2611848" y="2603001"/>
          <a:ext cx="1835972" cy="183670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557DF2-19B4-437C-B70D-8C8439A6974B}">
      <dsp:nvSpPr>
        <dsp:cNvPr id="0" name=""/>
        <dsp:cNvSpPr/>
      </dsp:nvSpPr>
      <dsp:spPr>
        <a:xfrm>
          <a:off x="2934899" y="3243652"/>
          <a:ext cx="1187462" cy="593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/>
            <a:t>Diseño e Implementación</a:t>
          </a:r>
        </a:p>
      </dsp:txBody>
      <dsp:txXfrm>
        <a:off x="2934899" y="3243652"/>
        <a:ext cx="1187462" cy="593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7FCAB-1DF7-4086-97D9-68D1AEDF3D80}" type="datetimeFigureOut">
              <a:rPr lang="es-419" smtClean="0"/>
              <a:t>2/7/2019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D56AF-5939-483E-97E1-630944F8A78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13574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D56AF-5939-483E-97E1-630944F8A78F}" type="slidenum">
              <a:rPr lang="es-419" smtClean="0"/>
              <a:t>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71942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D56AF-5939-483E-97E1-630944F8A78F}" type="slidenum">
              <a:rPr lang="es-419" smtClean="0"/>
              <a:t>10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716859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D56AF-5939-483E-97E1-630944F8A78F}" type="slidenum">
              <a:rPr lang="es-419" smtClean="0"/>
              <a:t>11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11786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D56AF-5939-483E-97E1-630944F8A78F}" type="slidenum">
              <a:rPr lang="es-419" smtClean="0"/>
              <a:t>12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164325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D56AF-5939-483E-97E1-630944F8A78F}" type="slidenum">
              <a:rPr lang="es-419" smtClean="0"/>
              <a:t>13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37243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D56AF-5939-483E-97E1-630944F8A78F}" type="slidenum">
              <a:rPr lang="es-419" smtClean="0"/>
              <a:t>14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01208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D56AF-5939-483E-97E1-630944F8A78F}" type="slidenum">
              <a:rPr lang="es-419" smtClean="0"/>
              <a:t>25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318955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D56AF-5939-483E-97E1-630944F8A78F}" type="slidenum">
              <a:rPr lang="es-419" smtClean="0"/>
              <a:t>27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007219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D56AF-5939-483E-97E1-630944F8A78F}" type="slidenum">
              <a:rPr lang="es-419" smtClean="0"/>
              <a:t>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84584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D56AF-5939-483E-97E1-630944F8A78F}" type="slidenum">
              <a:rPr lang="es-419" smtClean="0"/>
              <a:t>3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039406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D56AF-5939-483E-97E1-630944F8A78F}" type="slidenum">
              <a:rPr lang="es-419" smtClean="0"/>
              <a:t>4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09162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D56AF-5939-483E-97E1-630944F8A78F}" type="slidenum">
              <a:rPr lang="es-419" smtClean="0"/>
              <a:t>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92125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D56AF-5939-483E-97E1-630944F8A78F}" type="slidenum">
              <a:rPr lang="es-419" smtClean="0"/>
              <a:t>6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064491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D56AF-5939-483E-97E1-630944F8A78F}" type="slidenum">
              <a:rPr lang="es-419" smtClean="0"/>
              <a:t>7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442828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D56AF-5939-483E-97E1-630944F8A78F}" type="slidenum">
              <a:rPr lang="es-419" smtClean="0"/>
              <a:t>8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094200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D56AF-5939-483E-97E1-630944F8A78F}" type="slidenum">
              <a:rPr lang="es-419" smtClean="0"/>
              <a:t>9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004356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908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53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47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54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39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63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4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107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DE6118-2437-4B30-8E3C-4D2BE6020583}" type="datetimeFigureOut">
              <a:rPr lang="en-US" smtClean="0"/>
              <a:pPr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66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8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36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slide" Target="slide1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4.png"/><Relationship Id="rId9" Type="http://schemas.microsoft.com/office/2007/relationships/diagramDrawing" Target="../diagrams/drawing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comments" Target="../comments/comment1.xml"/><Relationship Id="rId5" Type="http://schemas.openxmlformats.org/officeDocument/2006/relationships/image" Target="../media/image4.png"/><Relationship Id="rId10" Type="http://schemas.openxmlformats.org/officeDocument/2006/relationships/image" Target="../media/image26.png"/><Relationship Id="rId4" Type="http://schemas.openxmlformats.org/officeDocument/2006/relationships/image" Target="../media/image22.jpe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30.pn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62809" y="1529276"/>
            <a:ext cx="10058400" cy="1402617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MODELO PARA LA DETECCIÓN Y MITIGACIÓN DE ATAQUES DE SUPLANTACIÓN DE IDENTIDAD, UTILIZANDO APRENDIZAJE AUTOMÁTICO</a:t>
            </a:r>
            <a:endParaRPr lang="es-419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1" descr="LOGO-PRINCIPAL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07" y="331135"/>
            <a:ext cx="2808000" cy="72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104" y="98604"/>
            <a:ext cx="1252336" cy="125233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469341" y="4450975"/>
            <a:ext cx="5190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DIRECTOR:</a:t>
            </a:r>
          </a:p>
          <a:p>
            <a:pPr algn="ctr"/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Ing. Fuertes Díaz Walter Marcelo, PhD</a:t>
            </a:r>
            <a:endParaRPr lang="es-41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469341" y="3222810"/>
            <a:ext cx="5190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AUTORES:</a:t>
            </a:r>
          </a:p>
          <a:p>
            <a:pPr algn="ctr"/>
            <a:r>
              <a:rPr lang="es-41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Espinoza Padilla Bryan Alejandro</a:t>
            </a:r>
          </a:p>
          <a:p>
            <a:pPr algn="ctr"/>
            <a:r>
              <a:rPr lang="es-41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Simba Amores Jessica Paola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469341" y="5679140"/>
            <a:ext cx="519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 JULIO 2019</a:t>
            </a:r>
          </a:p>
        </p:txBody>
      </p:sp>
    </p:spTree>
    <p:extLst>
      <p:ext uri="{BB962C8B-B14F-4D97-AF65-F5344CB8AC3E}">
        <p14:creationId xmlns:p14="http://schemas.microsoft.com/office/powerpoint/2010/main" val="1195467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995413"/>
            <a:ext cx="10058400" cy="737795"/>
          </a:xfrm>
        </p:spPr>
        <p:txBody>
          <a:bodyPr>
            <a:normAutofit fontScale="90000"/>
          </a:bodyPr>
          <a:lstStyle/>
          <a:p>
            <a:pPr lvl="0"/>
            <a:r>
              <a:rPr lang="es-419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</a:t>
            </a:r>
            <a:r>
              <a:rPr lang="es-419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419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empleadas en los últimos cinco años </a:t>
            </a:r>
            <a:endParaRPr lang="es-ES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8" y="76323"/>
            <a:ext cx="991253" cy="8963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763" y="76323"/>
            <a:ext cx="986125" cy="986125"/>
          </a:xfrm>
          <a:prstGeom prst="rect">
            <a:avLst/>
          </a:prstGeom>
        </p:spPr>
      </p:pic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00370"/>
              </p:ext>
            </p:extLst>
          </p:nvPr>
        </p:nvGraphicFramePr>
        <p:xfrm>
          <a:off x="138953" y="1819835"/>
          <a:ext cx="5994621" cy="4135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0865" y="1755953"/>
            <a:ext cx="5874814" cy="4038310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6763716" y="5702676"/>
            <a:ext cx="4430279" cy="5993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419" sz="2000" dirty="0"/>
              <a:t>Técnicas de Machine </a:t>
            </a:r>
            <a:r>
              <a:rPr lang="es-419" sz="2000" dirty="0" err="1"/>
              <a:t>Learning</a:t>
            </a:r>
            <a:r>
              <a:rPr lang="es-419" sz="2000" dirty="0"/>
              <a:t> con mayor uso</a:t>
            </a:r>
            <a:endParaRPr lang="es-MX" sz="2000" dirty="0"/>
          </a:p>
        </p:txBody>
      </p:sp>
      <p:sp>
        <p:nvSpPr>
          <p:cNvPr id="10" name="Rectángulo redondeado 9"/>
          <p:cNvSpPr/>
          <p:nvPr/>
        </p:nvSpPr>
        <p:spPr>
          <a:xfrm>
            <a:off x="1277864" y="5681387"/>
            <a:ext cx="4430279" cy="5993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419" sz="2000" dirty="0"/>
              <a:t>Técnicas de Machine </a:t>
            </a:r>
            <a:r>
              <a:rPr lang="es-419" sz="2000" dirty="0" err="1"/>
              <a:t>Learning</a:t>
            </a:r>
            <a:r>
              <a:rPr lang="es-419" sz="2000" dirty="0"/>
              <a:t> por año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73556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5551" y="1008529"/>
            <a:ext cx="10058400" cy="737795"/>
          </a:xfrm>
        </p:spPr>
        <p:txBody>
          <a:bodyPr>
            <a:normAutofit/>
          </a:bodyPr>
          <a:lstStyle/>
          <a:p>
            <a:r>
              <a:rPr lang="es-419" sz="4000" dirty="0">
                <a:solidFill>
                  <a:schemeClr val="tx1"/>
                </a:solidFill>
              </a:rPr>
              <a:t>Metodología de Investigación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8" y="76323"/>
            <a:ext cx="991253" cy="8963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763" y="76323"/>
            <a:ext cx="986125" cy="986125"/>
          </a:xfrm>
          <a:prstGeom prst="rect">
            <a:avLst/>
          </a:prstGeom>
        </p:spPr>
      </p:pic>
      <p:pic>
        <p:nvPicPr>
          <p:cNvPr id="6" name="Marcador de contenido 5" descr="C:\Users\jess7\Downloads\Untitled Diagram (13).png"/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238" y="1782185"/>
            <a:ext cx="5104862" cy="4504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61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5551" y="1008529"/>
            <a:ext cx="10058400" cy="737795"/>
          </a:xfrm>
        </p:spPr>
        <p:txBody>
          <a:bodyPr>
            <a:normAutofit/>
          </a:bodyPr>
          <a:lstStyle/>
          <a:p>
            <a:r>
              <a:rPr lang="es-419" sz="4000" dirty="0">
                <a:solidFill>
                  <a:schemeClr val="tx1"/>
                </a:solidFill>
              </a:rPr>
              <a:t>Framework de detección y mitigación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8" y="76323"/>
            <a:ext cx="991253" cy="8963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763" y="76323"/>
            <a:ext cx="986125" cy="986125"/>
          </a:xfrm>
          <a:prstGeom prst="rect">
            <a:avLst/>
          </a:prstGeom>
        </p:spPr>
      </p:pic>
      <p:pic>
        <p:nvPicPr>
          <p:cNvPr id="6" name="Marcador de contenido 5" descr="C:\Users\jess7\Downloads\Untitled Diagram (14).png">
            <a:hlinkClick r:id="rId5" action="ppaction://hlinksldjump"/>
          </p:cNvPr>
          <p:cNvPicPr>
            <a:picLocks noGrp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"/>
          <a:stretch/>
        </p:blipFill>
        <p:spPr bwMode="auto">
          <a:xfrm>
            <a:off x="1041221" y="2168583"/>
            <a:ext cx="10244662" cy="35861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 descr="Resultado de imagen para visto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254" y="2273185"/>
            <a:ext cx="430758" cy="44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n para visto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333" y="2273185"/>
            <a:ext cx="430758" cy="44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n para visto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767" y="2273185"/>
            <a:ext cx="430758" cy="44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n para visto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767" y="4149043"/>
            <a:ext cx="430758" cy="44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n para visto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768" y="1956114"/>
            <a:ext cx="430758" cy="44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visto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300" y="1956114"/>
            <a:ext cx="430758" cy="44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ipse 2">
            <a:hlinkClick r:id="rId8" action="ppaction://hlinksldjump"/>
          </p:cNvPr>
          <p:cNvSpPr/>
          <p:nvPr/>
        </p:nvSpPr>
        <p:spPr>
          <a:xfrm>
            <a:off x="9444318" y="2273185"/>
            <a:ext cx="1232647" cy="3848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Solución</a:t>
            </a:r>
            <a:endParaRPr lang="es-41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15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5551" y="1008529"/>
            <a:ext cx="10058400" cy="737795"/>
          </a:xfrm>
        </p:spPr>
        <p:txBody>
          <a:bodyPr>
            <a:normAutofit/>
          </a:bodyPr>
          <a:lstStyle/>
          <a:p>
            <a:r>
              <a:rPr lang="es-419" sz="4000" dirty="0">
                <a:solidFill>
                  <a:schemeClr val="tx1"/>
                </a:solidFill>
              </a:rPr>
              <a:t>Ciclo de Vida Phishing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8" y="76323"/>
            <a:ext cx="991253" cy="8963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763" y="76323"/>
            <a:ext cx="986125" cy="986125"/>
          </a:xfrm>
          <a:prstGeom prst="rect">
            <a:avLst/>
          </a:prstGeom>
        </p:spPr>
      </p:pic>
      <p:pic>
        <p:nvPicPr>
          <p:cNvPr id="7" name="Marcador de contenido 6" descr="C:\Users\jess7\Downloads\ciclo de vida (1).png"/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442" y="1943436"/>
            <a:ext cx="4631728" cy="43480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lecha derecha 2"/>
          <p:cNvSpPr/>
          <p:nvPr/>
        </p:nvSpPr>
        <p:spPr>
          <a:xfrm>
            <a:off x="10421470" y="5654976"/>
            <a:ext cx="1331259" cy="636494"/>
          </a:xfrm>
          <a:prstGeom prst="rightArrow">
            <a:avLst/>
          </a:prstGeom>
          <a:solidFill>
            <a:srgbClr val="FFCC66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solidFill>
                  <a:schemeClr val="bg1"/>
                </a:solidFill>
                <a:hlinkClick r:id="rId6" action="ppaction://hlinksldjump"/>
              </a:rPr>
              <a:t>Regresar</a:t>
            </a:r>
            <a:endParaRPr lang="es-419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5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5551" y="1008529"/>
            <a:ext cx="10058400" cy="737795"/>
          </a:xfrm>
        </p:spPr>
        <p:txBody>
          <a:bodyPr>
            <a:normAutofit/>
          </a:bodyPr>
          <a:lstStyle/>
          <a:p>
            <a:r>
              <a:rPr lang="es-419" sz="4000" dirty="0">
                <a:solidFill>
                  <a:schemeClr val="tx1"/>
                </a:solidFill>
              </a:rPr>
              <a:t>Machine </a:t>
            </a:r>
            <a:r>
              <a:rPr lang="es-419" sz="4000" dirty="0" err="1">
                <a:solidFill>
                  <a:schemeClr val="tx1"/>
                </a:solidFill>
              </a:rPr>
              <a:t>Learning</a:t>
            </a:r>
            <a:endParaRPr lang="es-419" sz="40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8" y="76323"/>
            <a:ext cx="991253" cy="8963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763" y="76323"/>
            <a:ext cx="986125" cy="986125"/>
          </a:xfrm>
          <a:prstGeom prst="rect">
            <a:avLst/>
          </a:prstGeom>
        </p:spPr>
      </p:pic>
      <p:pic>
        <p:nvPicPr>
          <p:cNvPr id="13" name="Marcador de contenido 12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491" y="2205318"/>
            <a:ext cx="5151401" cy="1277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683" y="4159624"/>
            <a:ext cx="5258810" cy="133125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ángulo redondeado 14"/>
          <p:cNvSpPr/>
          <p:nvPr/>
        </p:nvSpPr>
        <p:spPr>
          <a:xfrm>
            <a:off x="6826914" y="2605486"/>
            <a:ext cx="2411897" cy="5993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Flujo de Aprendizaje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8193981" y="4572139"/>
            <a:ext cx="2890562" cy="5993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Inferencia de un Modelo</a:t>
            </a:r>
          </a:p>
        </p:txBody>
      </p:sp>
    </p:spTree>
    <p:extLst>
      <p:ext uri="{BB962C8B-B14F-4D97-AF65-F5344CB8AC3E}">
        <p14:creationId xmlns:p14="http://schemas.microsoft.com/office/powerpoint/2010/main" val="17307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5551" y="1008529"/>
            <a:ext cx="10058400" cy="737795"/>
          </a:xfrm>
        </p:spPr>
        <p:txBody>
          <a:bodyPr>
            <a:normAutofit/>
          </a:bodyPr>
          <a:lstStyle/>
          <a:p>
            <a:r>
              <a:rPr lang="es-419" sz="4000" dirty="0">
                <a:solidFill>
                  <a:schemeClr val="tx1"/>
                </a:solidFill>
              </a:rPr>
              <a:t>Técnicas de Machine </a:t>
            </a:r>
            <a:r>
              <a:rPr lang="es-419" sz="4000" dirty="0" err="1">
                <a:solidFill>
                  <a:schemeClr val="tx1"/>
                </a:solidFill>
              </a:rPr>
              <a:t>Learning</a:t>
            </a:r>
            <a:endParaRPr lang="es-419" sz="40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8" y="76323"/>
            <a:ext cx="991253" cy="8963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763" y="76323"/>
            <a:ext cx="986125" cy="986125"/>
          </a:xfrm>
          <a:prstGeom prst="rect">
            <a:avLst/>
          </a:prstGeom>
        </p:spPr>
      </p:pic>
      <p:pic>
        <p:nvPicPr>
          <p:cNvPr id="7" name="Marcador de contenido 6" descr="C:\Users\jess7\Downloads\Untitled Diagram (16).png"/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02"/>
          <a:stretch/>
        </p:blipFill>
        <p:spPr bwMode="auto">
          <a:xfrm>
            <a:off x="1283965" y="1977887"/>
            <a:ext cx="4736788" cy="34569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 descr="C:\Users\jess7\Downloads\Untitled Diagram (17)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013" y="2574235"/>
            <a:ext cx="3339558" cy="24549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redondeado 8"/>
          <p:cNvSpPr/>
          <p:nvPr/>
        </p:nvSpPr>
        <p:spPr>
          <a:xfrm>
            <a:off x="2691108" y="5531422"/>
            <a:ext cx="2411897" cy="5993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Árboles de Decisión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8056804" y="5529308"/>
            <a:ext cx="2411897" cy="5993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Naive</a:t>
            </a:r>
            <a:r>
              <a:rPr lang="es-MX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Bayes</a:t>
            </a:r>
            <a:endParaRPr lang="es-MX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53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097280" y="1931832"/>
            <a:ext cx="5470945" cy="2393280"/>
          </a:xfrm>
        </p:spPr>
        <p:txBody>
          <a:bodyPr>
            <a:noAutofit/>
          </a:bodyPr>
          <a:lstStyle/>
          <a:p>
            <a:r>
              <a:rPr lang="es-419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Diseño e Implementación del Modelo</a:t>
            </a:r>
            <a:endParaRPr lang="es-419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Resultado de imagen para implementacio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65" y="1064430"/>
            <a:ext cx="4699760" cy="328983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86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5551" y="1008529"/>
            <a:ext cx="10058400" cy="737795"/>
          </a:xfrm>
        </p:spPr>
        <p:txBody>
          <a:bodyPr>
            <a:normAutofit/>
          </a:bodyPr>
          <a:lstStyle/>
          <a:p>
            <a:r>
              <a:rPr lang="es-419" sz="4000" dirty="0">
                <a:solidFill>
                  <a:schemeClr val="tx1"/>
                </a:solidFill>
              </a:rPr>
              <a:t>Metodología de Desarrollo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8" y="76323"/>
            <a:ext cx="991253" cy="8963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763" y="76323"/>
            <a:ext cx="986125" cy="986125"/>
          </a:xfrm>
          <a:prstGeom prst="rect">
            <a:avLst/>
          </a:prstGeom>
        </p:spPr>
      </p:pic>
      <p:pic>
        <p:nvPicPr>
          <p:cNvPr id="6" name="Marcador de contenido 5" descr="C:\Users\jess7\Downloads\Untitled Diagram (23).pn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551" y="2491820"/>
            <a:ext cx="5359378" cy="309962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484099214"/>
              </p:ext>
            </p:extLst>
          </p:nvPr>
        </p:nvGraphicFramePr>
        <p:xfrm>
          <a:off x="5633377" y="1764313"/>
          <a:ext cx="6462929" cy="4439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7140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5551" y="1008529"/>
            <a:ext cx="10058400" cy="737795"/>
          </a:xfrm>
        </p:spPr>
        <p:txBody>
          <a:bodyPr>
            <a:normAutofit fontScale="90000"/>
          </a:bodyPr>
          <a:lstStyle/>
          <a:p>
            <a:r>
              <a:rPr lang="es-419" sz="4000" dirty="0">
                <a:solidFill>
                  <a:schemeClr val="tx1"/>
                </a:solidFill>
              </a:rPr>
              <a:t>Arquitectura  del </a:t>
            </a:r>
            <a:r>
              <a:rPr lang="es-419" sz="4000" dirty="0"/>
              <a:t>Framework – Ambiente Controlado</a:t>
            </a:r>
            <a:endParaRPr lang="es-419" sz="40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8" y="76323"/>
            <a:ext cx="991253" cy="8963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763" y="76323"/>
            <a:ext cx="986125" cy="986125"/>
          </a:xfrm>
          <a:prstGeom prst="rect">
            <a:avLst/>
          </a:prstGeom>
        </p:spPr>
      </p:pic>
      <p:pic>
        <p:nvPicPr>
          <p:cNvPr id="13314" name="Picture 2" descr="Resultado de imagen para jupy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41" y="1827365"/>
            <a:ext cx="1205431" cy="139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redondeado 11"/>
          <p:cNvSpPr/>
          <p:nvPr/>
        </p:nvSpPr>
        <p:spPr>
          <a:xfrm>
            <a:off x="646221" y="3311267"/>
            <a:ext cx="5103559" cy="2582638"/>
          </a:xfrm>
          <a:prstGeom prst="roundRect">
            <a:avLst/>
          </a:prstGeom>
          <a:ln w="57150">
            <a:solidFill>
              <a:srgbClr val="F6845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pic>
        <p:nvPicPr>
          <p:cNvPr id="14" name="Marcador de contenido 8" descr="C:\Users\jess7\Downloads\Untitled Diagram (22).png"/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08" y="3453553"/>
            <a:ext cx="4714790" cy="215708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ángulo redondeado 14"/>
          <p:cNvSpPr/>
          <p:nvPr/>
        </p:nvSpPr>
        <p:spPr>
          <a:xfrm>
            <a:off x="6092663" y="3311266"/>
            <a:ext cx="5387009" cy="2582639"/>
          </a:xfrm>
          <a:prstGeom prst="round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pic>
        <p:nvPicPr>
          <p:cNvPr id="13316" name="Picture 4" descr="Resultado de imagen para entorno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570" y="1867125"/>
            <a:ext cx="1311869" cy="136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496" y="3453553"/>
            <a:ext cx="4709061" cy="233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6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2445" y="693550"/>
            <a:ext cx="10058400" cy="737795"/>
          </a:xfrm>
        </p:spPr>
        <p:txBody>
          <a:bodyPr>
            <a:normAutofit/>
          </a:bodyPr>
          <a:lstStyle/>
          <a:p>
            <a:r>
              <a:rPr lang="es-419" sz="4000" dirty="0">
                <a:solidFill>
                  <a:schemeClr val="tx1"/>
                </a:solidFill>
              </a:rPr>
              <a:t>Características para detectar un correo infectado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8" y="76323"/>
            <a:ext cx="991253" cy="8963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763" y="76323"/>
            <a:ext cx="986125" cy="986125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860245"/>
              </p:ext>
            </p:extLst>
          </p:nvPr>
        </p:nvGraphicFramePr>
        <p:xfrm>
          <a:off x="2933137" y="1520993"/>
          <a:ext cx="6413580" cy="4811821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5149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843"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Características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0" marR="27710" marT="18473" marB="18473" anchor="ctr"/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Alias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0" marR="27710" marT="18473" marB="1847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476"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Posee URL</a:t>
                      </a:r>
                      <a:endParaRPr lang="es-MX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0" marR="27710" marT="18473" marB="18473" anchor="ctr"/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F1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0" marR="27710" marT="18473" marB="1847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476"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Posee @</a:t>
                      </a:r>
                      <a:endParaRPr lang="es-MX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0" marR="27710" marT="18473" marB="18473" anchor="ctr"/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F2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0" marR="27710" marT="18473" marB="1847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476"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&lt;joe@bloggs.com&gt;.Formato de correo</a:t>
                      </a:r>
                      <a:endParaRPr lang="es-MX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0" marR="27710" marT="18473" marB="18473" anchor="ctr"/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0" marR="27710" marT="18473" marB="1847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476"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Número de puntos en la URL &gt; 4</a:t>
                      </a:r>
                      <a:endParaRPr lang="es-MX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0" marR="27710" marT="18473" marB="18473" anchor="ctr"/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0" marR="27710" marT="18473" marB="1847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476"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Tamaño de URL&gt;=74</a:t>
                      </a:r>
                      <a:endParaRPr lang="es-MX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0" marR="27710" marT="18473" marB="18473" anchor="ctr"/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F5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0" marR="27710" marT="18473" marB="1847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476"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 en la URL</a:t>
                      </a:r>
                      <a:endParaRPr lang="es-MX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0" marR="27710" marT="18473" marB="18473" anchor="ctr"/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F6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0" marR="27710" marT="18473" marB="1847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476"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 en la URL</a:t>
                      </a:r>
                      <a:endParaRPr lang="es-MX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0" marR="27710" marT="18473" marB="18473" anchor="ctr"/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F7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0" marR="27710" marT="18473" marB="18473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476"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del usuario en el cuerpo del correo</a:t>
                      </a:r>
                      <a:endParaRPr lang="es-MX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0" marR="27710" marT="18473" marB="18473" anchor="ctr"/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0" marR="27710" marT="18473" marB="18473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476"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 palabras “clic aquí” o “actualizar”</a:t>
                      </a:r>
                      <a:endParaRPr lang="es-MX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0" marR="27710" marT="18473" marB="18473" anchor="ctr"/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F9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0" marR="27710" marT="18473" marB="18473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3297"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 palabras “confirmar, verificar, proteger, notificar, registrar, inconveniente, vigente, alerta”</a:t>
                      </a:r>
                      <a:endParaRPr lang="es-MX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0" marR="27710" marT="18473" marB="18473" anchor="ctr"/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F10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0" marR="27710" marT="18473" marB="18473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3297"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 palabras “seguridad, inicio de sesión, banco, cuenta, actualización, incluir, webs, en línea”</a:t>
                      </a:r>
                      <a:endParaRPr lang="es-MX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0" marR="27710" marT="18473" marB="18473" anchor="ctr"/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F11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0" marR="27710" marT="18473" marB="18473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476"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palabra “suspensión” en el asunto</a:t>
                      </a:r>
                      <a:endParaRPr lang="es-MX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0" marR="27710" marT="18473" marB="18473" anchor="ctr"/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F12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0" marR="27710" marT="18473" marB="18473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0476"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palabra “verificar” en el asunto</a:t>
                      </a:r>
                      <a:endParaRPr lang="es-MX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0" marR="27710" marT="18473" marB="18473" anchor="ctr"/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F13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0" marR="27710" marT="18473" marB="18473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0476"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palabra “débito” en el asunto</a:t>
                      </a:r>
                      <a:endParaRPr lang="es-MX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0" marR="27710" marT="18473" marB="18473" anchor="ctr"/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F14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0" marR="27710" marT="18473" marB="18473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0476"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palabra “banco” en el asunto</a:t>
                      </a:r>
                      <a:endParaRPr lang="es-MX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0" marR="27710" marT="18473" marB="18473" anchor="ctr"/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F15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0" marR="27710" marT="18473" marB="18473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0476"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utilización de JavaScript o no.</a:t>
                      </a:r>
                      <a:endParaRPr lang="es-MX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0" marR="27710" marT="18473" marB="18473" anchor="ctr"/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F16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0" marR="27710" marT="18473" marB="18473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0476"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uso de CSS o no</a:t>
                      </a:r>
                      <a:endParaRPr lang="es-MX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0" marR="27710" marT="18473" marB="18473" anchor="ctr"/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F17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0" marR="27710" marT="18473" marB="18473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0476"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Evento </a:t>
                      </a:r>
                      <a:r>
                        <a:rPr lang="es-419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onclick</a:t>
                      </a:r>
                      <a:endParaRPr lang="es-MX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0" marR="27710" marT="18473" marB="18473" anchor="ctr"/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F18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0" marR="27710" marT="18473" marB="18473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34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5551" y="1008529"/>
            <a:ext cx="10058400" cy="737795"/>
          </a:xfrm>
        </p:spPr>
        <p:txBody>
          <a:bodyPr>
            <a:normAutofit/>
          </a:bodyPr>
          <a:lstStyle/>
          <a:p>
            <a:r>
              <a:rPr lang="es-419" sz="4000" dirty="0">
                <a:solidFill>
                  <a:schemeClr val="tx1"/>
                </a:solidFill>
              </a:rPr>
              <a:t>Contenido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97101" y="1899521"/>
            <a:ext cx="6512546" cy="3362761"/>
          </a:xfrm>
        </p:spPr>
        <p:txBody>
          <a:bodyPr numCol="1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ANTECEDENTES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DEL PROBLEMA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JUSTIFICACIÓN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DISEÑO E IMPLEMENTACIÓN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EVALUACIÓN Y VALIDACIÓN DE RESULTADOS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</a:t>
            </a:r>
          </a:p>
          <a:p>
            <a:endParaRPr lang="es-419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8" y="76323"/>
            <a:ext cx="991253" cy="8963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763" y="76323"/>
            <a:ext cx="986125" cy="9861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2" r="8576"/>
          <a:stretch/>
        </p:blipFill>
        <p:spPr>
          <a:xfrm>
            <a:off x="8092773" y="2212602"/>
            <a:ext cx="3350674" cy="333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0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5551" y="1008529"/>
            <a:ext cx="10058400" cy="737795"/>
          </a:xfrm>
        </p:spPr>
        <p:txBody>
          <a:bodyPr>
            <a:normAutofit/>
          </a:bodyPr>
          <a:lstStyle/>
          <a:p>
            <a:r>
              <a:rPr lang="es-419" sz="4000" dirty="0">
                <a:solidFill>
                  <a:schemeClr val="tx1"/>
                </a:solidFill>
              </a:rPr>
              <a:t>Extracción de Datos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8" y="76323"/>
            <a:ext cx="991253" cy="8963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763" y="76323"/>
            <a:ext cx="986125" cy="986125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 rotWithShape="1">
          <a:blip r:embed="rId4"/>
          <a:srcRect t="1045" r="184"/>
          <a:stretch/>
        </p:blipFill>
        <p:spPr bwMode="auto">
          <a:xfrm>
            <a:off x="1309491" y="1858924"/>
            <a:ext cx="4087579" cy="41743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114098"/>
              </p:ext>
            </p:extLst>
          </p:nvPr>
        </p:nvGraphicFramePr>
        <p:xfrm>
          <a:off x="5674716" y="3533277"/>
          <a:ext cx="5398337" cy="226668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351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6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Enlaces con </a:t>
                      </a:r>
                      <a:r>
                        <a:rPr lang="es-419" sz="1600" dirty="0" err="1">
                          <a:effectLst/>
                        </a:rPr>
                        <a:t>phishing</a:t>
                      </a:r>
                      <a:endParaRPr lang="es-MX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15000</a:t>
                      </a:r>
                      <a:endParaRPr lang="es-MX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Fecha de extracción desde</a:t>
                      </a:r>
                      <a:endParaRPr lang="es-MX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effectLst/>
                        </a:rPr>
                        <a:t>10 /10/2008</a:t>
                      </a:r>
                      <a:endParaRPr lang="es-MX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effectLst/>
                        </a:rPr>
                        <a:t>Fecha de extracción hasta</a:t>
                      </a:r>
                      <a:endParaRPr lang="es-MX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25/01/2019</a:t>
                      </a:r>
                      <a:endParaRPr lang="es-MX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Número de correos generados</a:t>
                      </a:r>
                      <a:endParaRPr lang="es-MX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1325</a:t>
                      </a:r>
                      <a:endParaRPr lang="es-MX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362" name="Picture 2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633" y="1994654"/>
            <a:ext cx="3333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33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5551" y="1008529"/>
            <a:ext cx="10058400" cy="737795"/>
          </a:xfrm>
        </p:spPr>
        <p:txBody>
          <a:bodyPr>
            <a:normAutofit/>
          </a:bodyPr>
          <a:lstStyle/>
          <a:p>
            <a:r>
              <a:rPr lang="es-419" sz="4000" dirty="0">
                <a:solidFill>
                  <a:schemeClr val="tx1"/>
                </a:solidFill>
              </a:rPr>
              <a:t>Clasificadores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8" y="76323"/>
            <a:ext cx="991253" cy="8963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763" y="76323"/>
            <a:ext cx="986125" cy="986125"/>
          </a:xfrm>
          <a:prstGeom prst="rect">
            <a:avLst/>
          </a:prstGeom>
        </p:spPr>
      </p:pic>
      <p:pic>
        <p:nvPicPr>
          <p:cNvPr id="9" name="Imagen 8" descr="C:\Users\jess7\Downloads\Diagrama_Flujo_Naive (2)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111" y="1828801"/>
            <a:ext cx="2669324" cy="446442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ángulo redondeado 12"/>
          <p:cNvSpPr/>
          <p:nvPr/>
        </p:nvSpPr>
        <p:spPr>
          <a:xfrm>
            <a:off x="813864" y="3077675"/>
            <a:ext cx="1841463" cy="5993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Naive</a:t>
            </a:r>
            <a:r>
              <a:rPr lang="es-MX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Bayes</a:t>
            </a:r>
            <a:endParaRPr lang="es-MX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6081655" y="3125909"/>
            <a:ext cx="2370517" cy="5993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Árboles de Decisión</a:t>
            </a:r>
          </a:p>
        </p:txBody>
      </p:sp>
      <p:pic>
        <p:nvPicPr>
          <p:cNvPr id="11" name="Imagen 10" descr="C:\Users\jess7\Downloads\Diagrama_Flujo_Arboles_Desicion (2)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435" y="1782185"/>
            <a:ext cx="2528047" cy="45693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279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5551" y="1008529"/>
            <a:ext cx="10058400" cy="737795"/>
          </a:xfrm>
        </p:spPr>
        <p:txBody>
          <a:bodyPr>
            <a:normAutofit/>
          </a:bodyPr>
          <a:lstStyle/>
          <a:p>
            <a:r>
              <a:rPr lang="es-419" sz="4000" dirty="0">
                <a:solidFill>
                  <a:schemeClr val="tx1"/>
                </a:solidFill>
              </a:rPr>
              <a:t>Fase de aprendizaje del algoritmo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8" y="76323"/>
            <a:ext cx="991253" cy="8963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763" y="76323"/>
            <a:ext cx="986125" cy="986125"/>
          </a:xfrm>
          <a:prstGeom prst="rect">
            <a:avLst/>
          </a:prstGeom>
        </p:spPr>
      </p:pic>
      <p:pic>
        <p:nvPicPr>
          <p:cNvPr id="13" name="Imagen 12"/>
          <p:cNvPicPr/>
          <p:nvPr/>
        </p:nvPicPr>
        <p:blipFill>
          <a:blip r:embed="rId4"/>
          <a:stretch>
            <a:fillRect/>
          </a:stretch>
        </p:blipFill>
        <p:spPr>
          <a:xfrm>
            <a:off x="1220161" y="2866295"/>
            <a:ext cx="4783079" cy="3345662"/>
          </a:xfrm>
          <a:prstGeom prst="rect">
            <a:avLst/>
          </a:prstGeom>
        </p:spPr>
      </p:pic>
      <p:pic>
        <p:nvPicPr>
          <p:cNvPr id="14" name="Imagen 13"/>
          <p:cNvPicPr/>
          <p:nvPr/>
        </p:nvPicPr>
        <p:blipFill>
          <a:blip r:embed="rId5"/>
          <a:stretch>
            <a:fillRect/>
          </a:stretch>
        </p:blipFill>
        <p:spPr>
          <a:xfrm>
            <a:off x="6455600" y="2866296"/>
            <a:ext cx="4539689" cy="3345661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2908974" y="2053998"/>
            <a:ext cx="1841463" cy="5993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Naive</a:t>
            </a:r>
            <a:r>
              <a:rPr lang="es-MX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Bayes</a:t>
            </a:r>
            <a:endParaRPr lang="es-MX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7707924" y="2053998"/>
            <a:ext cx="2370366" cy="5993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Árboles de Decisión</a:t>
            </a:r>
          </a:p>
        </p:txBody>
      </p:sp>
    </p:spTree>
    <p:extLst>
      <p:ext uri="{BB962C8B-B14F-4D97-AF65-F5344CB8AC3E}">
        <p14:creationId xmlns:p14="http://schemas.microsoft.com/office/powerpoint/2010/main" val="35598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5551" y="1008529"/>
            <a:ext cx="10058400" cy="737795"/>
          </a:xfrm>
        </p:spPr>
        <p:txBody>
          <a:bodyPr>
            <a:normAutofit/>
          </a:bodyPr>
          <a:lstStyle/>
          <a:p>
            <a:r>
              <a:rPr lang="es-419" sz="4000" dirty="0">
                <a:solidFill>
                  <a:schemeClr val="tx1"/>
                </a:solidFill>
              </a:rPr>
              <a:t>Correo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8" y="76323"/>
            <a:ext cx="991253" cy="8963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763" y="76323"/>
            <a:ext cx="986125" cy="986125"/>
          </a:xfrm>
          <a:prstGeom prst="rect">
            <a:avLst/>
          </a:prstGeom>
        </p:spPr>
      </p:pic>
      <p:pic>
        <p:nvPicPr>
          <p:cNvPr id="9" name="Marcador de contenido 5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55550" y="1782186"/>
            <a:ext cx="5369489" cy="4086872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582106"/>
              </p:ext>
            </p:extLst>
          </p:nvPr>
        </p:nvGraphicFramePr>
        <p:xfrm>
          <a:off x="7018871" y="3357696"/>
          <a:ext cx="4003621" cy="2292438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003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92438"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419" sz="1600" dirty="0">
                          <a:effectLst/>
                        </a:rPr>
                        <a:t> </a:t>
                      </a:r>
                      <a:endParaRPr lang="es-MX" sz="2000" dirty="0">
                        <a:effectLst/>
                      </a:endParaRPr>
                    </a:p>
                    <a:p>
                      <a:pPr fontAlgn="base" latinLnBrk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419" sz="1600" dirty="0">
                          <a:effectLst/>
                        </a:rPr>
                        <a:t>Correo #1</a:t>
                      </a:r>
                      <a:endParaRPr lang="es-MX" sz="2000" dirty="0">
                        <a:effectLst/>
                      </a:endParaRPr>
                    </a:p>
                    <a:p>
                      <a:pPr fontAlgn="base" latinLnBrk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419" sz="1600" dirty="0">
                          <a:effectLst/>
                        </a:rPr>
                        <a:t>Arreglo envía</a:t>
                      </a:r>
                      <a:endParaRPr lang="es-MX" sz="2000" dirty="0">
                        <a:effectLst/>
                      </a:endParaRPr>
                    </a:p>
                    <a:p>
                      <a:pPr fontAlgn="base" latinLnBrk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</a:tabLst>
                      </a:pPr>
                      <a:r>
                        <a:rPr lang="es-419" sz="1600" dirty="0">
                          <a:effectLst/>
                        </a:rPr>
                        <a:t>[1, 0, 1, 0, 0, 1, 1, 0, 0, 1, 1, 0, 1, 0, 0, 0, 1, 0]	</a:t>
                      </a:r>
                      <a:endParaRPr lang="es-MX" sz="2000" dirty="0">
                        <a:effectLst/>
                      </a:endParaRPr>
                    </a:p>
                    <a:p>
                      <a:pPr fontAlgn="base" latinLnBrk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419" sz="1600" dirty="0">
                          <a:effectLst/>
                        </a:rPr>
                        <a:t>Correo #2</a:t>
                      </a:r>
                      <a:endParaRPr lang="es-MX" sz="2000" dirty="0">
                        <a:effectLst/>
                      </a:endParaRPr>
                    </a:p>
                    <a:p>
                      <a:pPr fontAlgn="base" latinLnBrk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419" sz="1600" dirty="0">
                          <a:effectLst/>
                        </a:rPr>
                        <a:t>Arreglo envía</a:t>
                      </a:r>
                      <a:endParaRPr lang="es-MX" sz="2000" dirty="0">
                        <a:effectLst/>
                      </a:endParaRPr>
                    </a:p>
                    <a:p>
                      <a:pPr fontAlgn="base" latinLnBrk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419" sz="1600" dirty="0">
                          <a:effectLst/>
                        </a:rPr>
                        <a:t>[1, 0, 1, 0, 0, 0, 1, 0, 1, 1, 1, 0, 1, 0, 0, 1, 1, 0]</a:t>
                      </a:r>
                      <a:endParaRPr lang="es-MX" sz="2000" dirty="0">
                        <a:effectLst/>
                      </a:endParaRPr>
                    </a:p>
                    <a:p>
                      <a:pPr fontAlgn="base" latinLnBrk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ángulo redondeado 6"/>
          <p:cNvSpPr/>
          <p:nvPr/>
        </p:nvSpPr>
        <p:spPr>
          <a:xfrm>
            <a:off x="7186119" y="2203085"/>
            <a:ext cx="3617715" cy="8283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Estructura del arreglo de características de un correo</a:t>
            </a:r>
          </a:p>
        </p:txBody>
      </p:sp>
    </p:spTree>
    <p:extLst>
      <p:ext uri="{BB962C8B-B14F-4D97-AF65-F5344CB8AC3E}">
        <p14:creationId xmlns:p14="http://schemas.microsoft.com/office/powerpoint/2010/main" val="62287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874643"/>
            <a:ext cx="10058400" cy="862717"/>
          </a:xfrm>
        </p:spPr>
        <p:txBody>
          <a:bodyPr/>
          <a:lstStyle/>
          <a:p>
            <a:r>
              <a:rPr lang="es-MX" dirty="0"/>
              <a:t>Interfaz del modelo</a:t>
            </a:r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736" y="2873655"/>
            <a:ext cx="3720818" cy="1420551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6447099" y="1945151"/>
            <a:ext cx="4398380" cy="401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9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Resultados al emplear el modelo</a:t>
            </a: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637140350"/>
              </p:ext>
            </p:extLst>
          </p:nvPr>
        </p:nvGraphicFramePr>
        <p:xfrm>
          <a:off x="5768789" y="1870241"/>
          <a:ext cx="5468470" cy="4512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3636481"/>
              </p:ext>
            </p:extLst>
          </p:nvPr>
        </p:nvGraphicFramePr>
        <p:xfrm>
          <a:off x="1292086" y="1815357"/>
          <a:ext cx="4247985" cy="4484688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247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60180"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 dirty="0">
                          <a:effectLst/>
                        </a:rPr>
                        <a:t>*****************************************</a:t>
                      </a:r>
                      <a:endParaRPr lang="es-MX" sz="1100" dirty="0">
                        <a:effectLst/>
                      </a:endParaRPr>
                    </a:p>
                    <a:p>
                      <a:pPr fontAlgn="base" latinLnBrk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 dirty="0" err="1">
                          <a:effectLst/>
                        </a:rPr>
                        <a:t>Correo</a:t>
                      </a:r>
                      <a:r>
                        <a:rPr lang="en-US" sz="1100" dirty="0">
                          <a:effectLst/>
                        </a:rPr>
                        <a:t> #1240</a:t>
                      </a:r>
                      <a:endParaRPr lang="es-MX" sz="1100" dirty="0">
                        <a:effectLst/>
                      </a:endParaRPr>
                    </a:p>
                    <a:p>
                      <a:pPr fontAlgn="base" latinLnBrk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 dirty="0" err="1">
                          <a:effectLst/>
                        </a:rPr>
                        <a:t>Envia</a:t>
                      </a:r>
                      <a:r>
                        <a:rPr lang="en-US" sz="1100" dirty="0">
                          <a:effectLst/>
                        </a:rPr>
                        <a:t>: "</a:t>
                      </a:r>
                      <a:r>
                        <a:rPr lang="en-US" sz="1100" dirty="0" err="1">
                          <a:effectLst/>
                        </a:rPr>
                        <a:t>Debian</a:t>
                      </a:r>
                      <a:r>
                        <a:rPr lang="en-US" sz="1100" dirty="0">
                          <a:effectLst/>
                        </a:rPr>
                        <a:t> Bug Tracking System" &lt;owner@bugs.debian.org&gt;</a:t>
                      </a:r>
                      <a:endParaRPr lang="es-MX" sz="1100" dirty="0">
                        <a:effectLst/>
                      </a:endParaRPr>
                    </a:p>
                    <a:p>
                      <a:pPr fontAlgn="base" latinLnBrk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 dirty="0" err="1">
                          <a:effectLst/>
                        </a:rPr>
                        <a:t>Es</a:t>
                      </a:r>
                      <a:r>
                        <a:rPr lang="en-US" sz="1100" dirty="0">
                          <a:effectLst/>
                        </a:rPr>
                        <a:t> Phishing</a:t>
                      </a:r>
                      <a:endParaRPr lang="es-MX" sz="1100" dirty="0">
                        <a:effectLst/>
                      </a:endParaRPr>
                    </a:p>
                    <a:p>
                      <a:pPr fontAlgn="base" latinLnBrk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 dirty="0">
                          <a:effectLst/>
                        </a:rPr>
                        <a:t>('#Phishing ', 528)</a:t>
                      </a:r>
                      <a:endParaRPr lang="es-MX" sz="1100" dirty="0">
                        <a:effectLst/>
                      </a:endParaRPr>
                    </a:p>
                    <a:p>
                      <a:pPr fontAlgn="base" latinLnBrk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 dirty="0">
                          <a:effectLst/>
                        </a:rPr>
                        <a:t>('#No Phishing ', 712)</a:t>
                      </a:r>
                      <a:endParaRPr lang="es-MX" sz="1100" dirty="0">
                        <a:effectLst/>
                      </a:endParaRPr>
                    </a:p>
                    <a:p>
                      <a:pPr fontAlgn="base" latinLnBrk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 dirty="0">
                          <a:effectLst/>
                        </a:rPr>
                        <a:t>*****************************************</a:t>
                      </a:r>
                      <a:endParaRPr lang="es-MX" sz="1100" dirty="0">
                        <a:effectLst/>
                      </a:endParaRPr>
                    </a:p>
                    <a:p>
                      <a:pPr fontAlgn="base" latinLnBrk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 dirty="0" err="1">
                          <a:effectLst/>
                        </a:rPr>
                        <a:t>Correo</a:t>
                      </a:r>
                      <a:r>
                        <a:rPr lang="en-US" sz="1100" dirty="0">
                          <a:effectLst/>
                        </a:rPr>
                        <a:t> #1241</a:t>
                      </a:r>
                      <a:endParaRPr lang="es-MX" sz="1100" dirty="0">
                        <a:effectLst/>
                      </a:endParaRPr>
                    </a:p>
                    <a:p>
                      <a:pPr fontAlgn="base" latinLnBrk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 dirty="0" err="1">
                          <a:effectLst/>
                        </a:rPr>
                        <a:t>Envia</a:t>
                      </a:r>
                      <a:r>
                        <a:rPr lang="en-US" sz="1100" dirty="0">
                          <a:effectLst/>
                        </a:rPr>
                        <a:t>: </a:t>
                      </a:r>
                      <a:r>
                        <a:rPr lang="en-US" sz="1100" dirty="0" err="1">
                          <a:effectLst/>
                        </a:rPr>
                        <a:t>Debian</a:t>
                      </a:r>
                      <a:r>
                        <a:rPr lang="en-US" sz="1100" dirty="0">
                          <a:effectLst/>
                        </a:rPr>
                        <a:t> testing watch &lt;noreply@release.debian.org&gt;</a:t>
                      </a:r>
                      <a:endParaRPr lang="es-MX" sz="1100" dirty="0">
                        <a:effectLst/>
                      </a:endParaRPr>
                    </a:p>
                    <a:p>
                      <a:pPr fontAlgn="base" latinLnBrk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 dirty="0" err="1">
                          <a:effectLst/>
                        </a:rPr>
                        <a:t>Es</a:t>
                      </a:r>
                      <a:r>
                        <a:rPr lang="en-US" sz="1100" dirty="0">
                          <a:effectLst/>
                        </a:rPr>
                        <a:t> Phishing</a:t>
                      </a:r>
                      <a:endParaRPr lang="es-MX" sz="1100" dirty="0">
                        <a:effectLst/>
                      </a:endParaRPr>
                    </a:p>
                    <a:p>
                      <a:pPr fontAlgn="base" latinLnBrk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 dirty="0">
                          <a:effectLst/>
                        </a:rPr>
                        <a:t>('#Phishing ', 529)</a:t>
                      </a:r>
                      <a:endParaRPr lang="es-MX" sz="1100" dirty="0">
                        <a:effectLst/>
                      </a:endParaRPr>
                    </a:p>
                    <a:p>
                      <a:pPr fontAlgn="base" latinLnBrk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 dirty="0">
                          <a:effectLst/>
                        </a:rPr>
                        <a:t>('#No Phishing ', 712)</a:t>
                      </a:r>
                      <a:endParaRPr lang="es-MX" sz="1100" dirty="0">
                        <a:effectLst/>
                      </a:endParaRPr>
                    </a:p>
                    <a:p>
                      <a:pPr fontAlgn="base" latinLnBrk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 dirty="0">
                          <a:effectLst/>
                        </a:rPr>
                        <a:t>*****************************************</a:t>
                      </a:r>
                      <a:endParaRPr lang="es-MX" sz="1100" dirty="0">
                        <a:effectLst/>
                      </a:endParaRPr>
                    </a:p>
                    <a:p>
                      <a:pPr fontAlgn="base" latinLnBrk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 dirty="0" err="1">
                          <a:effectLst/>
                        </a:rPr>
                        <a:t>Correo</a:t>
                      </a:r>
                      <a:r>
                        <a:rPr lang="en-US" sz="1100" dirty="0">
                          <a:effectLst/>
                        </a:rPr>
                        <a:t> #1242</a:t>
                      </a:r>
                      <a:endParaRPr lang="es-MX" sz="1100" dirty="0">
                        <a:effectLst/>
                      </a:endParaRPr>
                    </a:p>
                    <a:p>
                      <a:pPr fontAlgn="base" latinLnBrk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C" sz="1100" dirty="0" err="1">
                          <a:effectLst/>
                        </a:rPr>
                        <a:t>Envia</a:t>
                      </a:r>
                      <a:r>
                        <a:rPr lang="es-EC" sz="1100" dirty="0">
                          <a:effectLst/>
                        </a:rPr>
                        <a:t>: </a:t>
                      </a:r>
                      <a:r>
                        <a:rPr lang="es-EC" sz="1100" dirty="0" err="1">
                          <a:effectLst/>
                        </a:rPr>
                        <a:t>Ansgar</a:t>
                      </a:r>
                      <a:r>
                        <a:rPr lang="es-EC" sz="1100" dirty="0">
                          <a:effectLst/>
                        </a:rPr>
                        <a:t> &lt;ansgar@debian.org&gt;</a:t>
                      </a:r>
                      <a:endParaRPr lang="es-MX" sz="1100" dirty="0">
                        <a:effectLst/>
                      </a:endParaRPr>
                    </a:p>
                    <a:p>
                      <a:pPr fontAlgn="base" latinLnBrk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 dirty="0" err="1">
                          <a:effectLst/>
                        </a:rPr>
                        <a:t>Es</a:t>
                      </a:r>
                      <a:r>
                        <a:rPr lang="en-US" sz="1100" dirty="0">
                          <a:effectLst/>
                        </a:rPr>
                        <a:t> Phishing</a:t>
                      </a:r>
                      <a:endParaRPr lang="es-MX" sz="1100" dirty="0">
                        <a:effectLst/>
                      </a:endParaRPr>
                    </a:p>
                    <a:p>
                      <a:pPr fontAlgn="base" latinLnBrk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 dirty="0">
                          <a:effectLst/>
                        </a:rPr>
                        <a:t>('#Phishing ', 530)</a:t>
                      </a:r>
                    </a:p>
                    <a:p>
                      <a:pPr fontAlgn="base" latinLnBrk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MX" sz="110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('#No Phishing ', 712)</a:t>
                      </a:r>
                      <a:endParaRPr lang="es-MX" sz="1100" dirty="0">
                        <a:effectLst/>
                      </a:endParaRPr>
                    </a:p>
                    <a:p>
                      <a:pPr fontAlgn="base" latinLnBrk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 dirty="0">
                          <a:effectLst/>
                        </a:rPr>
                        <a:t>*****************************************</a:t>
                      </a:r>
                      <a:endParaRPr lang="es-MX" sz="1100" dirty="0">
                        <a:effectLst/>
                      </a:endParaRPr>
                    </a:p>
                    <a:p>
                      <a:pPr fontAlgn="base" latinLnBrk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 dirty="0" err="1">
                          <a:effectLst/>
                        </a:rPr>
                        <a:t>Correo</a:t>
                      </a:r>
                      <a:r>
                        <a:rPr lang="en-US" sz="1100" dirty="0">
                          <a:effectLst/>
                        </a:rPr>
                        <a:t> #1243</a:t>
                      </a:r>
                      <a:endParaRPr lang="es-MX" sz="1100" dirty="0">
                        <a:effectLst/>
                      </a:endParaRPr>
                    </a:p>
                    <a:p>
                      <a:pPr fontAlgn="base" latinLnBrk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 dirty="0" err="1">
                          <a:effectLst/>
                        </a:rPr>
                        <a:t>Envia</a:t>
                      </a:r>
                      <a:r>
                        <a:rPr lang="en-US" sz="1100" dirty="0">
                          <a:effectLst/>
                        </a:rPr>
                        <a:t>: "</a:t>
                      </a:r>
                      <a:r>
                        <a:rPr lang="en-US" sz="1100" dirty="0" err="1">
                          <a:effectLst/>
                        </a:rPr>
                        <a:t>Debian</a:t>
                      </a:r>
                      <a:r>
                        <a:rPr lang="en-US" sz="1100" dirty="0">
                          <a:effectLst/>
                        </a:rPr>
                        <a:t> Bug Tracking System" &lt;owner@bugs.debian.org&gt;</a:t>
                      </a:r>
                      <a:endParaRPr lang="es-MX" sz="1100" dirty="0">
                        <a:effectLst/>
                      </a:endParaRPr>
                    </a:p>
                    <a:p>
                      <a:pPr fontAlgn="base" latinLnBrk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 dirty="0">
                          <a:effectLst/>
                        </a:rPr>
                        <a:t>No </a:t>
                      </a:r>
                      <a:r>
                        <a:rPr lang="en-US" sz="1100" dirty="0" err="1">
                          <a:effectLst/>
                        </a:rPr>
                        <a:t>es</a:t>
                      </a:r>
                      <a:r>
                        <a:rPr lang="en-US" sz="1100" dirty="0">
                          <a:effectLst/>
                        </a:rPr>
                        <a:t> Phishing</a:t>
                      </a:r>
                      <a:endParaRPr lang="es-MX" sz="1100" dirty="0">
                        <a:effectLst/>
                      </a:endParaRPr>
                    </a:p>
                    <a:p>
                      <a:pPr fontAlgn="base" latinLnBrk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 dirty="0">
                          <a:effectLst/>
                        </a:rPr>
                        <a:t>('#Phishing ', 530)</a:t>
                      </a:r>
                      <a:endParaRPr lang="es-MX" sz="1100" dirty="0">
                        <a:effectLst/>
                      </a:endParaRPr>
                    </a:p>
                    <a:p>
                      <a:pPr fontAlgn="base" latinLnBrk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 dirty="0">
                          <a:effectLst/>
                        </a:rPr>
                        <a:t>('#No Phishing ', 713)</a:t>
                      </a:r>
                      <a:endParaRPr lang="es-MX" sz="1100" dirty="0">
                        <a:effectLst/>
                      </a:endParaRPr>
                    </a:p>
                    <a:p>
                      <a:pPr fontAlgn="base" latinLnBrk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C" sz="1100" dirty="0">
                          <a:effectLst/>
                        </a:rPr>
                        <a:t>*****************************************</a:t>
                      </a:r>
                      <a:endParaRPr lang="es-MX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41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Mitigación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2103" y="1923536"/>
            <a:ext cx="8508753" cy="425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5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097280" y="1931832"/>
            <a:ext cx="5924716" cy="2393280"/>
          </a:xfrm>
        </p:spPr>
        <p:txBody>
          <a:bodyPr>
            <a:noAutofit/>
          </a:bodyPr>
          <a:lstStyle/>
          <a:p>
            <a:r>
              <a:rPr lang="es-419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Evaluación y Validación de Resultados</a:t>
            </a:r>
            <a:endParaRPr lang="es-MX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Resultado de imagen para implementacio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045" y="1064430"/>
            <a:ext cx="4699760" cy="328983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12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5551" y="1008529"/>
            <a:ext cx="10058400" cy="737795"/>
          </a:xfrm>
        </p:spPr>
        <p:txBody>
          <a:bodyPr>
            <a:normAutofit/>
          </a:bodyPr>
          <a:lstStyle/>
          <a:p>
            <a:r>
              <a:rPr lang="es-419" sz="4000" dirty="0" smtClean="0">
                <a:solidFill>
                  <a:schemeClr val="tx1"/>
                </a:solidFill>
              </a:rPr>
              <a:t>Matriz de confusión</a:t>
            </a:r>
            <a:endParaRPr lang="es-419" sz="40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8" y="76323"/>
            <a:ext cx="991253" cy="8963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763" y="76323"/>
            <a:ext cx="986125" cy="986125"/>
          </a:xfrm>
          <a:prstGeom prst="rect">
            <a:avLst/>
          </a:prstGeom>
        </p:spPr>
      </p:pic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1098948"/>
              </p:ext>
            </p:extLst>
          </p:nvPr>
        </p:nvGraphicFramePr>
        <p:xfrm>
          <a:off x="5728447" y="1994654"/>
          <a:ext cx="5549154" cy="4132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662868"/>
              </p:ext>
            </p:extLst>
          </p:nvPr>
        </p:nvGraphicFramePr>
        <p:xfrm>
          <a:off x="1116105" y="2559424"/>
          <a:ext cx="4540624" cy="3302246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96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0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255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Predicción</a:t>
                      </a:r>
                      <a:endParaRPr lang="es-MX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72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Real</a:t>
                      </a:r>
                      <a:endParaRPr lang="es-MX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Positivo</a:t>
                      </a:r>
                      <a:endParaRPr lang="es-MX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effectLst/>
                        </a:rPr>
                        <a:t>Negativo</a:t>
                      </a:r>
                      <a:endParaRPr lang="es-MX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3292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Verdadero</a:t>
                      </a:r>
                      <a:endParaRPr lang="es-MX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Verdaderos Positivos</a:t>
                      </a:r>
                      <a:endParaRPr lang="es-MX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(TP)</a:t>
                      </a:r>
                      <a:endParaRPr lang="es-MX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Falsos </a:t>
                      </a:r>
                      <a:endParaRPr lang="es-MX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Negativos</a:t>
                      </a:r>
                      <a:endParaRPr lang="es-MX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(FN)</a:t>
                      </a:r>
                      <a:endParaRPr lang="es-MX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167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effectLst/>
                        </a:rPr>
                        <a:t>Falso</a:t>
                      </a:r>
                      <a:endParaRPr lang="es-MX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Falsos</a:t>
                      </a:r>
                      <a:endParaRPr lang="es-MX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Positivos</a:t>
                      </a:r>
                      <a:endParaRPr lang="es-MX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(FP)</a:t>
                      </a:r>
                      <a:endParaRPr lang="es-MX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Verdaderos</a:t>
                      </a:r>
                      <a:endParaRPr lang="es-MX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Negativos</a:t>
                      </a:r>
                      <a:endParaRPr lang="es-MX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(TN)</a:t>
                      </a:r>
                      <a:endParaRPr lang="es-MX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ángulo redondeado 6"/>
          <p:cNvSpPr/>
          <p:nvPr/>
        </p:nvSpPr>
        <p:spPr>
          <a:xfrm>
            <a:off x="2147955" y="1871832"/>
            <a:ext cx="2652646" cy="5755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Matriz de confusión</a:t>
            </a:r>
            <a:endParaRPr lang="es-MX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43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5551" y="1008529"/>
            <a:ext cx="10058400" cy="737795"/>
          </a:xfrm>
        </p:spPr>
        <p:txBody>
          <a:bodyPr>
            <a:normAutofit/>
          </a:bodyPr>
          <a:lstStyle/>
          <a:p>
            <a:r>
              <a:rPr lang="es-419" sz="4000" dirty="0"/>
              <a:t>Resultados al emplear la matriz de confusión </a:t>
            </a:r>
            <a:endParaRPr lang="es-MX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8" y="76323"/>
            <a:ext cx="991253" cy="8963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763" y="76323"/>
            <a:ext cx="986125" cy="986125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90914"/>
              </p:ext>
            </p:extLst>
          </p:nvPr>
        </p:nvGraphicFramePr>
        <p:xfrm>
          <a:off x="5320950" y="1828404"/>
          <a:ext cx="5580132" cy="432893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4239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0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7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Tasa de Verdaderos Positivos (TPR)</a:t>
                      </a:r>
                      <a:endParaRPr lang="es-MX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95.15%</a:t>
                      </a:r>
                      <a:endParaRPr lang="es-MX" sz="2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Tasa de Falsos Positivos (FPR)</a:t>
                      </a:r>
                      <a:endParaRPr lang="es-MX" sz="2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2.09%</a:t>
                      </a:r>
                      <a:endParaRPr lang="es-MX" sz="2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4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Tasa de </a:t>
                      </a:r>
                      <a:r>
                        <a:rPr lang="es-419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Verdaderos Negativos </a:t>
                      </a:r>
                      <a:r>
                        <a:rPr lang="es-419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(TNR)</a:t>
                      </a:r>
                      <a:endParaRPr lang="es-MX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96.83%</a:t>
                      </a:r>
                      <a:endParaRPr lang="es-MX" sz="2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7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Tasa de Falsos Negativos (FNR)</a:t>
                      </a:r>
                      <a:endParaRPr lang="es-MX" sz="2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4.67%</a:t>
                      </a:r>
                      <a:endParaRPr lang="es-MX" sz="2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7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Precisión</a:t>
                      </a:r>
                      <a:endParaRPr lang="es-MX" sz="2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96.78%</a:t>
                      </a:r>
                      <a:endParaRPr lang="es-MX" sz="2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7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Tasa de error</a:t>
                      </a:r>
                      <a:endParaRPr lang="es-MX" sz="2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3.21%</a:t>
                      </a:r>
                      <a:endParaRPr lang="es-MX" sz="2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7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 predictivo</a:t>
                      </a:r>
                      <a:endParaRPr lang="es-MX" sz="2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96.89%</a:t>
                      </a:r>
                      <a:endParaRPr lang="es-MX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625705"/>
              </p:ext>
            </p:extLst>
          </p:nvPr>
        </p:nvGraphicFramePr>
        <p:xfrm>
          <a:off x="1451388" y="2481867"/>
          <a:ext cx="3479201" cy="309372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739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87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Número de predicciones</a:t>
                      </a:r>
                      <a:endParaRPr lang="es-MX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</a:t>
                      </a:r>
                      <a:endParaRPr lang="es-MX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7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TN</a:t>
                      </a:r>
                      <a:endParaRPr lang="es-MX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795</a:t>
                      </a:r>
                      <a:endParaRPr lang="es-MX" sz="2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7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FP</a:t>
                      </a:r>
                      <a:endParaRPr lang="es-MX" sz="2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s-MX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7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FN</a:t>
                      </a:r>
                      <a:endParaRPr lang="es-MX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s-MX" sz="2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7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</a:t>
                      </a:r>
                      <a:endParaRPr lang="es-MX" sz="2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</a:t>
                      </a:r>
                      <a:endParaRPr lang="es-MX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56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INTER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6" y="5228011"/>
            <a:ext cx="1860428" cy="11599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6778" y="994718"/>
            <a:ext cx="10058400" cy="737795"/>
          </a:xfrm>
        </p:spPr>
        <p:txBody>
          <a:bodyPr>
            <a:normAutofit/>
          </a:bodyPr>
          <a:lstStyle/>
          <a:p>
            <a:r>
              <a:rPr lang="es-419" sz="4000" dirty="0">
                <a:solidFill>
                  <a:schemeClr val="tx1"/>
                </a:solidFill>
              </a:rPr>
              <a:t>Antecedentes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8" y="76323"/>
            <a:ext cx="991253" cy="8963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763" y="76323"/>
            <a:ext cx="986125" cy="986125"/>
          </a:xfrm>
          <a:prstGeom prst="rect">
            <a:avLst/>
          </a:prstGeom>
        </p:spPr>
      </p:pic>
      <p:pic>
        <p:nvPicPr>
          <p:cNvPr id="2054" name="Picture 6" descr="Imagen relacionad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2" r="15883"/>
          <a:stretch/>
        </p:blipFill>
        <p:spPr bwMode="auto">
          <a:xfrm>
            <a:off x="783391" y="2314770"/>
            <a:ext cx="2030507" cy="1571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" name="Flecha derecha 12"/>
          <p:cNvSpPr/>
          <p:nvPr/>
        </p:nvSpPr>
        <p:spPr>
          <a:xfrm>
            <a:off x="4965313" y="3195969"/>
            <a:ext cx="575862" cy="850890"/>
          </a:xfrm>
          <a:prstGeom prst="rightArrow">
            <a:avLst/>
          </a:prstGeom>
          <a:solidFill>
            <a:srgbClr val="F6D1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64" name="Picture 16" descr="Resultado de imagen para robo informaciÃ³n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467" y="2469776"/>
            <a:ext cx="2398321" cy="1622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10" name="Grupo 9"/>
          <p:cNvGrpSpPr/>
          <p:nvPr/>
        </p:nvGrpSpPr>
        <p:grpSpPr>
          <a:xfrm>
            <a:off x="8471650" y="1923609"/>
            <a:ext cx="3164542" cy="3944471"/>
            <a:chOff x="8471650" y="1923609"/>
            <a:chExt cx="3164542" cy="3944471"/>
          </a:xfrm>
        </p:grpSpPr>
        <p:sp>
          <p:nvSpPr>
            <p:cNvPr id="15" name="Rectángulo redondeado 14"/>
            <p:cNvSpPr/>
            <p:nvPr/>
          </p:nvSpPr>
          <p:spPr>
            <a:xfrm>
              <a:off x="8471650" y="1923609"/>
              <a:ext cx="3164542" cy="3944471"/>
            </a:xfrm>
            <a:prstGeom prst="roundRect">
              <a:avLst>
                <a:gd name="adj" fmla="val 7616"/>
              </a:avLst>
            </a:prstGeom>
            <a:ln w="57150">
              <a:solidFill>
                <a:srgbClr val="F6845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pic>
          <p:nvPicPr>
            <p:cNvPr id="2066" name="Picture 18" descr="Resultado de imagen para denegacion de servicios 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3995" y="2191141"/>
              <a:ext cx="2816108" cy="143923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8" name="Picture 20" descr="Imagen relacionada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68" b="5793"/>
            <a:stretch/>
          </p:blipFill>
          <p:spPr bwMode="auto">
            <a:xfrm>
              <a:off x="8727203" y="3833604"/>
              <a:ext cx="2729693" cy="181466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Explosión 1 2"/>
          <p:cNvSpPr/>
          <p:nvPr/>
        </p:nvSpPr>
        <p:spPr>
          <a:xfrm>
            <a:off x="898542" y="4468166"/>
            <a:ext cx="1651918" cy="1300058"/>
          </a:xfrm>
          <a:prstGeom prst="irregularSeal1">
            <a:avLst/>
          </a:prstGeom>
          <a:solidFill>
            <a:srgbClr val="F6D1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78.7%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060BD54-E52C-411E-A62B-A765019C6B87}"/>
              </a:ext>
            </a:extLst>
          </p:cNvPr>
          <p:cNvGrpSpPr/>
          <p:nvPr/>
        </p:nvGrpSpPr>
        <p:grpSpPr>
          <a:xfrm>
            <a:off x="3230760" y="1805172"/>
            <a:ext cx="1632900" cy="3944471"/>
            <a:chOff x="3230760" y="1805172"/>
            <a:chExt cx="1632900" cy="394447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222F9AE-0C0F-4E85-967E-A6FFE2C35A9F}"/>
                </a:ext>
              </a:extLst>
            </p:cNvPr>
            <p:cNvGrpSpPr/>
            <p:nvPr/>
          </p:nvGrpSpPr>
          <p:grpSpPr>
            <a:xfrm>
              <a:off x="3230760" y="1805172"/>
              <a:ext cx="1632900" cy="3944471"/>
              <a:chOff x="3217121" y="1918447"/>
              <a:chExt cx="1632900" cy="3944471"/>
            </a:xfrm>
          </p:grpSpPr>
          <p:sp>
            <p:nvSpPr>
              <p:cNvPr id="6" name="Rectángulo redondeado 5"/>
              <p:cNvSpPr/>
              <p:nvPr/>
            </p:nvSpPr>
            <p:spPr>
              <a:xfrm>
                <a:off x="3217121" y="1918447"/>
                <a:ext cx="1632900" cy="3944471"/>
              </a:xfrm>
              <a:prstGeom prst="roundRect">
                <a:avLst/>
              </a:prstGeom>
              <a:ln w="57150">
                <a:solidFill>
                  <a:srgbClr val="F6845C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419"/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2691" y="3465371"/>
                <a:ext cx="1196746" cy="967068"/>
              </a:xfrm>
              <a:prstGeom prst="rect">
                <a:avLst/>
              </a:prstGeom>
            </p:spPr>
          </p:pic>
          <p:pic>
            <p:nvPicPr>
              <p:cNvPr id="2062" name="Picture 14" descr="Imagen relacionada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691" y="2186442"/>
                <a:ext cx="1196746" cy="119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2691" y="4460370"/>
              <a:ext cx="1289273" cy="12892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237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5551" y="1008529"/>
            <a:ext cx="10058400" cy="737795"/>
          </a:xfrm>
        </p:spPr>
        <p:txBody>
          <a:bodyPr>
            <a:normAutofit/>
          </a:bodyPr>
          <a:lstStyle/>
          <a:p>
            <a:r>
              <a:rPr lang="es-419" sz="4000" dirty="0"/>
              <a:t>Validación con otros Modelo</a:t>
            </a:r>
            <a:endParaRPr lang="es-MX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8" y="76323"/>
            <a:ext cx="991253" cy="8963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763" y="76323"/>
            <a:ext cx="986125" cy="986125"/>
          </a:xfrm>
          <a:prstGeom prst="rect">
            <a:avLst/>
          </a:prstGeom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024936644"/>
              </p:ext>
            </p:extLst>
          </p:nvPr>
        </p:nvGraphicFramePr>
        <p:xfrm>
          <a:off x="1585732" y="1994654"/>
          <a:ext cx="9325143" cy="3989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9434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5551" y="1008529"/>
            <a:ext cx="10058400" cy="737795"/>
          </a:xfrm>
        </p:spPr>
        <p:txBody>
          <a:bodyPr>
            <a:normAutofit/>
          </a:bodyPr>
          <a:lstStyle/>
          <a:p>
            <a:r>
              <a:rPr lang="es-419" sz="4000" dirty="0"/>
              <a:t>Consumo de recursos</a:t>
            </a:r>
            <a:endParaRPr lang="es-419" sz="40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8" y="76323"/>
            <a:ext cx="991253" cy="8963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763" y="76323"/>
            <a:ext cx="986125" cy="986125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185315"/>
              </p:ext>
            </p:extLst>
          </p:nvPr>
        </p:nvGraphicFramePr>
        <p:xfrm>
          <a:off x="758142" y="2952850"/>
          <a:ext cx="5330141" cy="300811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683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1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16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Porcentaje de consumo</a:t>
                      </a:r>
                      <a:endParaRPr lang="es-MX" sz="2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ysClr val="windowText" lastClr="000000"/>
                          </a:solidFill>
                          <a:effectLst/>
                        </a:rPr>
                        <a:t>PC1</a:t>
                      </a:r>
                      <a:endParaRPr lang="es-MX" sz="2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ysClr val="windowText" lastClr="000000"/>
                          </a:solidFill>
                          <a:effectLst/>
                        </a:rPr>
                        <a:t>Tiempo (s)</a:t>
                      </a:r>
                      <a:endParaRPr lang="es-MX" sz="2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PC2</a:t>
                      </a:r>
                      <a:endParaRPr lang="es-MX" sz="2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ysClr val="windowText" lastClr="000000"/>
                          </a:solidFill>
                          <a:effectLst/>
                        </a:rPr>
                        <a:t>Tiempo (s)</a:t>
                      </a:r>
                      <a:endParaRPr lang="es-MX" sz="2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6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ysClr val="windowText" lastClr="000000"/>
                          </a:solidFill>
                          <a:effectLst/>
                        </a:rPr>
                        <a:t>CPU</a:t>
                      </a:r>
                      <a:endParaRPr lang="es-MX" sz="2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ysClr val="windowText" lastClr="000000"/>
                          </a:solidFill>
                          <a:effectLst/>
                        </a:rPr>
                        <a:t>23 – 65%</a:t>
                      </a:r>
                      <a:endParaRPr lang="es-MX" sz="2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ysClr val="windowText" lastClr="000000"/>
                          </a:solidFill>
                          <a:effectLst/>
                        </a:rPr>
                        <a:t>28</a:t>
                      </a:r>
                      <a:endParaRPr lang="es-MX" sz="2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44 – 100%</a:t>
                      </a:r>
                      <a:endParaRPr lang="es-MX" sz="2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ysClr val="windowText" lastClr="000000"/>
                          </a:solidFill>
                          <a:effectLst/>
                        </a:rPr>
                        <a:t>48</a:t>
                      </a:r>
                      <a:endParaRPr lang="es-MX" sz="2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6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ysClr val="windowText" lastClr="000000"/>
                          </a:solidFill>
                          <a:effectLst/>
                        </a:rPr>
                        <a:t>Disco</a:t>
                      </a:r>
                      <a:endParaRPr lang="es-MX" sz="2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23 – 40%</a:t>
                      </a:r>
                      <a:endParaRPr lang="es-MX" sz="2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ysClr val="windowText" lastClr="000000"/>
                          </a:solidFill>
                          <a:effectLst/>
                        </a:rPr>
                        <a:t>20.4</a:t>
                      </a:r>
                      <a:endParaRPr lang="es-MX" sz="2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ysClr val="windowText" lastClr="000000"/>
                          </a:solidFill>
                          <a:effectLst/>
                        </a:rPr>
                        <a:t>40 – 80%</a:t>
                      </a:r>
                      <a:endParaRPr lang="es-MX" sz="2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39</a:t>
                      </a:r>
                      <a:endParaRPr lang="es-MX" sz="2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6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ysClr val="windowText" lastClr="000000"/>
                          </a:solidFill>
                          <a:effectLst/>
                        </a:rPr>
                        <a:t>Memoria</a:t>
                      </a:r>
                      <a:endParaRPr lang="es-MX" sz="2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26%</a:t>
                      </a:r>
                      <a:endParaRPr lang="es-MX" sz="2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es-MX" sz="2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ysClr val="windowText" lastClr="000000"/>
                          </a:solidFill>
                          <a:effectLst/>
                        </a:rPr>
                        <a:t>48%</a:t>
                      </a:r>
                      <a:endParaRPr lang="es-MX" sz="2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es-MX" sz="2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6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Wi-Fi</a:t>
                      </a:r>
                      <a:endParaRPr lang="es-MX" sz="2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ysClr val="windowText" lastClr="000000"/>
                          </a:solidFill>
                          <a:effectLst/>
                        </a:rPr>
                        <a:t>6 – 40%</a:t>
                      </a:r>
                      <a:endParaRPr lang="es-MX" sz="2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ysClr val="windowText" lastClr="000000"/>
                          </a:solidFill>
                          <a:effectLst/>
                        </a:rPr>
                        <a:t>13.2</a:t>
                      </a:r>
                      <a:endParaRPr lang="es-MX" sz="2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ysClr val="windowText" lastClr="000000"/>
                          </a:solidFill>
                          <a:effectLst/>
                        </a:rPr>
                        <a:t>30 – 100%</a:t>
                      </a:r>
                      <a:endParaRPr lang="es-MX" sz="2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22</a:t>
                      </a:r>
                      <a:endParaRPr lang="es-MX" sz="2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613221"/>
              </p:ext>
            </p:extLst>
          </p:nvPr>
        </p:nvGraphicFramePr>
        <p:xfrm>
          <a:off x="6502096" y="2931080"/>
          <a:ext cx="5176759" cy="302988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611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6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59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Porcentaje de consumo</a:t>
                      </a:r>
                      <a:endParaRPr lang="es-MX" sz="2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ysClr val="windowText" lastClr="000000"/>
                          </a:solidFill>
                          <a:effectLst/>
                        </a:rPr>
                        <a:t>PC1</a:t>
                      </a:r>
                      <a:endParaRPr lang="es-MX" sz="2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ysClr val="windowText" lastClr="000000"/>
                          </a:solidFill>
                          <a:effectLst/>
                        </a:rPr>
                        <a:t>Tiempo (s)</a:t>
                      </a:r>
                      <a:endParaRPr lang="es-MX" sz="2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ysClr val="windowText" lastClr="000000"/>
                          </a:solidFill>
                          <a:effectLst/>
                        </a:rPr>
                        <a:t>PC2</a:t>
                      </a:r>
                      <a:endParaRPr lang="es-MX" sz="2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ysClr val="windowText" lastClr="000000"/>
                          </a:solidFill>
                          <a:effectLst/>
                        </a:rPr>
                        <a:t>Tiempo (s)</a:t>
                      </a:r>
                      <a:endParaRPr lang="es-MX" sz="2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9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CPU</a:t>
                      </a:r>
                      <a:endParaRPr lang="es-MX" sz="2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7 – 100%</a:t>
                      </a:r>
                      <a:endParaRPr lang="es-MX" sz="20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ysClr val="windowText" lastClr="000000"/>
                          </a:solidFill>
                          <a:effectLst/>
                        </a:rPr>
                        <a:t>24</a:t>
                      </a:r>
                      <a:endParaRPr lang="es-MX" sz="20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ysClr val="windowText" lastClr="000000"/>
                          </a:solidFill>
                          <a:effectLst/>
                        </a:rPr>
                        <a:t>56 – 81%</a:t>
                      </a:r>
                      <a:endParaRPr lang="es-MX" sz="20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ysClr val="windowText" lastClr="000000"/>
                          </a:solidFill>
                          <a:effectLst/>
                        </a:rPr>
                        <a:t>16.15</a:t>
                      </a:r>
                      <a:endParaRPr lang="es-MX" sz="20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9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Disco</a:t>
                      </a:r>
                      <a:endParaRPr lang="es-MX" sz="2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ysClr val="windowText" lastClr="000000"/>
                          </a:solidFill>
                          <a:effectLst/>
                        </a:rPr>
                        <a:t>60%</a:t>
                      </a:r>
                      <a:endParaRPr lang="es-MX" sz="20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ysClr val="windowText" lastClr="000000"/>
                          </a:solidFill>
                          <a:effectLst/>
                        </a:rPr>
                        <a:t>8</a:t>
                      </a:r>
                      <a:endParaRPr lang="es-MX" sz="20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ysClr val="windowText" lastClr="000000"/>
                          </a:solidFill>
                          <a:effectLst/>
                        </a:rPr>
                        <a:t>20%</a:t>
                      </a:r>
                      <a:endParaRPr lang="es-MX" sz="20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ysClr val="windowText" lastClr="000000"/>
                          </a:solidFill>
                          <a:effectLst/>
                        </a:rPr>
                        <a:t>11</a:t>
                      </a:r>
                      <a:endParaRPr lang="es-MX" sz="20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9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Memoria</a:t>
                      </a:r>
                      <a:endParaRPr lang="es-MX" sz="2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ysClr val="windowText" lastClr="000000"/>
                          </a:solidFill>
                          <a:effectLst/>
                        </a:rPr>
                        <a:t>28%</a:t>
                      </a:r>
                      <a:endParaRPr lang="es-MX" sz="20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es-MX" sz="20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ysClr val="windowText" lastClr="000000"/>
                          </a:solidFill>
                          <a:effectLst/>
                        </a:rPr>
                        <a:t>52%</a:t>
                      </a:r>
                      <a:endParaRPr lang="es-MX" sz="20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es-MX" sz="20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9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ysClr val="windowText" lastClr="000000"/>
                          </a:solidFill>
                          <a:effectLst/>
                        </a:rPr>
                        <a:t>Wi-Fi</a:t>
                      </a:r>
                      <a:endParaRPr lang="es-MX" sz="2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ysClr val="windowText" lastClr="000000"/>
                          </a:solidFill>
                          <a:effectLst/>
                        </a:rPr>
                        <a:t>37.14%</a:t>
                      </a:r>
                      <a:endParaRPr lang="es-MX" sz="20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ysClr val="windowText" lastClr="000000"/>
                          </a:solidFill>
                          <a:effectLst/>
                        </a:rPr>
                        <a:t>2.6</a:t>
                      </a:r>
                      <a:endParaRPr lang="es-MX" sz="20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51%</a:t>
                      </a:r>
                      <a:endParaRPr lang="es-MX" sz="20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5</a:t>
                      </a:r>
                      <a:endParaRPr lang="es-MX" sz="20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ángulo redondeado 9"/>
          <p:cNvSpPr/>
          <p:nvPr/>
        </p:nvSpPr>
        <p:spPr>
          <a:xfrm>
            <a:off x="1909824" y="2079210"/>
            <a:ext cx="3273092" cy="5993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ysClr val="windowText" lastClr="000000"/>
                </a:solidFill>
              </a:rPr>
              <a:t>Fase de Entrenamiento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7614439" y="2079210"/>
            <a:ext cx="2912735" cy="5993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ysClr val="windowText" lastClr="000000"/>
                </a:solidFill>
              </a:rPr>
              <a:t>Fase de Predicción</a:t>
            </a:r>
          </a:p>
        </p:txBody>
      </p:sp>
    </p:spTree>
    <p:extLst>
      <p:ext uri="{BB962C8B-B14F-4D97-AF65-F5344CB8AC3E}">
        <p14:creationId xmlns:p14="http://schemas.microsoft.com/office/powerpoint/2010/main" val="176835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097280" y="1931832"/>
            <a:ext cx="5924716" cy="2393280"/>
          </a:xfrm>
        </p:spPr>
        <p:txBody>
          <a:bodyPr>
            <a:noAutofit/>
          </a:bodyPr>
          <a:lstStyle/>
          <a:p>
            <a:r>
              <a:rPr lang="es-419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</a:t>
            </a:r>
            <a:endParaRPr lang="es-MX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ec.cat/wp/wp-content/uploads/2017/01/VALORAC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403" y="1510443"/>
            <a:ext cx="2996951" cy="299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96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Conclusiones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1214111" y="1796282"/>
            <a:ext cx="9869557" cy="8249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suplantación de identidad es una forma de robo de información confidencial en línea y un medio para realizar fraudes. </a:t>
            </a:r>
            <a:endParaRPr lang="es-E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233424" y="2739560"/>
            <a:ext cx="9869557" cy="8249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utilizar </a:t>
            </a:r>
            <a:r>
              <a:rPr lang="es-41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Naive</a:t>
            </a:r>
            <a:r>
              <a:rPr lang="es-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Bayes</a:t>
            </a:r>
            <a:r>
              <a:rPr lang="es-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Árboles de Decisión el porcentaje de precisión fue de 96.77% en la predicción de ataques de suplantación de identidad.</a:t>
            </a:r>
            <a:endParaRPr lang="es-E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233423" y="3682838"/>
            <a:ext cx="9869557" cy="8249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tasa de error del 3.21%, con precisión del 96.78% y porcentaje de detección del 96.89% al emplear la matriz de confusión.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1233423" y="4626116"/>
            <a:ext cx="9869557" cy="8249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realizar la comparación con otros métodos de Machine </a:t>
            </a:r>
            <a:r>
              <a:rPr lang="es-41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el proceso de entrenamiento dio como resultado el 61.29% al emplear el Clasificador Ficticio, el 90.32% y el 93.54% para Regresión Logística y </a:t>
            </a:r>
            <a:r>
              <a:rPr lang="es-41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Random</a:t>
            </a:r>
            <a:r>
              <a:rPr lang="es-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Foreste respectivamente.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233423" y="5569394"/>
            <a:ext cx="9869557" cy="5624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los resultados de este estudio se encuentran en proceso de revisión dos artículos técnicos científicos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2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Recomendaciones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1242391" y="2082252"/>
            <a:ext cx="9869557" cy="8249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41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Realizar un estudio que profundice el análisis de las características de los correos electrónicos con phishing.</a:t>
            </a:r>
            <a:endParaRPr lang="es-E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242388" y="3083785"/>
            <a:ext cx="9869557" cy="8249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Seleccionar una muestra significativa de varias fuentes con registros de phishing como servidores de correos empresariales o institucionales, Online Link </a:t>
            </a:r>
            <a:r>
              <a:rPr lang="es-41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Scan</a:t>
            </a:r>
            <a:r>
              <a:rPr lang="es-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41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UrlVoid</a:t>
            </a:r>
            <a:r>
              <a:rPr lang="es-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etc. </a:t>
            </a:r>
            <a:endParaRPr lang="es-E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242388" y="4038273"/>
            <a:ext cx="9869557" cy="8249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Utilizar dos o más algoritmos de aprendizaje supervisado. Podrían ser </a:t>
            </a:r>
            <a:r>
              <a:rPr lang="es-41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Random</a:t>
            </a:r>
            <a:r>
              <a:rPr lang="es-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Forest</a:t>
            </a:r>
            <a:r>
              <a:rPr lang="es-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Regresión Logística, ya que fueron los métodos que lograron un porcentaje cercano al modelo desarrollado. 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1242390" y="5030530"/>
            <a:ext cx="9869557" cy="8249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Desarrollar un </a:t>
            </a:r>
            <a:r>
              <a:rPr lang="es-41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Plugin</a:t>
            </a:r>
            <a:r>
              <a:rPr lang="es-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base al modelo desarrollado. 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72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gracia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665" y="2653748"/>
            <a:ext cx="7423758" cy="366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4694"/>
            <a:ext cx="6916525" cy="468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3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4779502" y="3224166"/>
            <a:ext cx="2359299" cy="2879858"/>
          </a:xfrm>
          <a:prstGeom prst="roundRect">
            <a:avLst/>
          </a:prstGeom>
          <a:ln w="57150">
            <a:solidFill>
              <a:srgbClr val="F6845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5551" y="1008529"/>
            <a:ext cx="10058400" cy="737795"/>
          </a:xfrm>
        </p:spPr>
        <p:txBody>
          <a:bodyPr>
            <a:normAutofit/>
          </a:bodyPr>
          <a:lstStyle/>
          <a:p>
            <a:r>
              <a:rPr lang="es-419" sz="4000" dirty="0">
                <a:solidFill>
                  <a:schemeClr val="tx1"/>
                </a:solidFill>
              </a:rPr>
              <a:t>Problemática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8" y="76323"/>
            <a:ext cx="991253" cy="8963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763" y="76323"/>
            <a:ext cx="986125" cy="986125"/>
          </a:xfrm>
          <a:prstGeom prst="rect">
            <a:avLst/>
          </a:prstGeom>
        </p:spPr>
      </p:pic>
      <p:pic>
        <p:nvPicPr>
          <p:cNvPr id="3074" name="Picture 2" descr="Resultado de imagen para malware pn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8" y="2980555"/>
            <a:ext cx="2253633" cy="1690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china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406" y="2964610"/>
            <a:ext cx="977944" cy="53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sultado de imagen para ecuador bandera 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8" r="18061"/>
          <a:stretch/>
        </p:blipFill>
        <p:spPr bwMode="auto">
          <a:xfrm>
            <a:off x="2720862" y="5219110"/>
            <a:ext cx="1003206" cy="64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esultado de imagen para guatemala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83" y="4448874"/>
            <a:ext cx="976271" cy="61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Resultado de imagen para taiwan  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711" y="3628144"/>
            <a:ext cx="963639" cy="69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echa a la derecha con bandas 9"/>
          <p:cNvSpPr/>
          <p:nvPr/>
        </p:nvSpPr>
        <p:spPr>
          <a:xfrm>
            <a:off x="3858086" y="5136680"/>
            <a:ext cx="772016" cy="813771"/>
          </a:xfrm>
          <a:prstGeom prst="stripedRightArrow">
            <a:avLst/>
          </a:prstGeom>
          <a:solidFill>
            <a:srgbClr val="F6D1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88" name="Picture 16" descr="Resultado de imagen para digiwar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7" b="20032"/>
          <a:stretch/>
        </p:blipFill>
        <p:spPr bwMode="auto">
          <a:xfrm>
            <a:off x="5018429" y="4766342"/>
            <a:ext cx="1886302" cy="118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redondeado 10"/>
          <p:cNvSpPr/>
          <p:nvPr/>
        </p:nvSpPr>
        <p:spPr>
          <a:xfrm>
            <a:off x="712685" y="1921572"/>
            <a:ext cx="2578626" cy="7350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err="1">
                <a:solidFill>
                  <a:schemeClr val="tx1"/>
                </a:solidFill>
              </a:rPr>
              <a:t>Ciberseguridad</a:t>
            </a:r>
            <a:endParaRPr lang="es-MX" sz="2000" dirty="0">
              <a:solidFill>
                <a:schemeClr val="tx1"/>
              </a:solidFill>
            </a:endParaRPr>
          </a:p>
          <a:p>
            <a:pPr algn="ctr"/>
            <a:r>
              <a:rPr lang="es-MX" sz="2000" dirty="0">
                <a:solidFill>
                  <a:schemeClr val="tx1"/>
                </a:solidFill>
              </a:rPr>
              <a:t>Tendencias 2017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7447695" y="1858853"/>
            <a:ext cx="3874508" cy="79772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ysClr val="windowText" lastClr="000000"/>
                </a:solidFill>
              </a:rPr>
              <a:t>Unidad de Investigación del Delito cibernético de la Policía Nacional</a:t>
            </a:r>
          </a:p>
        </p:txBody>
      </p:sp>
      <p:sp>
        <p:nvSpPr>
          <p:cNvPr id="29" name="Rectángulo redondeado 28"/>
          <p:cNvSpPr/>
          <p:nvPr/>
        </p:nvSpPr>
        <p:spPr>
          <a:xfrm>
            <a:off x="7447695" y="4670780"/>
            <a:ext cx="3910932" cy="54833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</a:rPr>
              <a:t>Incidente de Fraude Electrónico</a:t>
            </a:r>
          </a:p>
        </p:txBody>
      </p:sp>
      <p:pic>
        <p:nvPicPr>
          <p:cNvPr id="3102" name="Picture 30" descr="Resultado de imagen para social engineer 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3" r="11960"/>
          <a:stretch/>
        </p:blipFill>
        <p:spPr bwMode="auto">
          <a:xfrm>
            <a:off x="7359628" y="2624671"/>
            <a:ext cx="3232298" cy="204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Explosión 1 19"/>
          <p:cNvSpPr/>
          <p:nvPr/>
        </p:nvSpPr>
        <p:spPr>
          <a:xfrm>
            <a:off x="548918" y="4820578"/>
            <a:ext cx="1651918" cy="1300058"/>
          </a:xfrm>
          <a:prstGeom prst="irregularSeal1">
            <a:avLst/>
          </a:prstGeom>
          <a:solidFill>
            <a:srgbClr val="F6D1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760M</a:t>
            </a:r>
          </a:p>
        </p:txBody>
      </p:sp>
      <p:sp>
        <p:nvSpPr>
          <p:cNvPr id="22" name="Explosión 1 21"/>
          <p:cNvSpPr/>
          <p:nvPr/>
        </p:nvSpPr>
        <p:spPr>
          <a:xfrm>
            <a:off x="5085813" y="3370441"/>
            <a:ext cx="1838074" cy="1300058"/>
          </a:xfrm>
          <a:prstGeom prst="irregularSeal1">
            <a:avLst/>
          </a:prstGeom>
          <a:solidFill>
            <a:srgbClr val="F6D1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11.22%</a:t>
            </a:r>
          </a:p>
        </p:txBody>
      </p:sp>
      <p:sp>
        <p:nvSpPr>
          <p:cNvPr id="23" name="Explosión 1 22"/>
          <p:cNvSpPr/>
          <p:nvPr/>
        </p:nvSpPr>
        <p:spPr>
          <a:xfrm>
            <a:off x="10531222" y="2902162"/>
            <a:ext cx="1365458" cy="1300058"/>
          </a:xfrm>
          <a:prstGeom prst="irregularSeal1">
            <a:avLst/>
          </a:prstGeom>
          <a:solidFill>
            <a:srgbClr val="F6D1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</a:t>
            </a:r>
          </a:p>
        </p:txBody>
      </p:sp>
      <p:sp>
        <p:nvSpPr>
          <p:cNvPr id="24" name="Explosión 1 23"/>
          <p:cNvSpPr/>
          <p:nvPr/>
        </p:nvSpPr>
        <p:spPr>
          <a:xfrm>
            <a:off x="8505140" y="5265960"/>
            <a:ext cx="1838074" cy="1300058"/>
          </a:xfrm>
          <a:prstGeom prst="irregularSeal1">
            <a:avLst/>
          </a:prstGeom>
          <a:solidFill>
            <a:srgbClr val="F6D1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58.94%</a:t>
            </a:r>
          </a:p>
        </p:txBody>
      </p:sp>
    </p:spTree>
    <p:extLst>
      <p:ext uri="{BB962C8B-B14F-4D97-AF65-F5344CB8AC3E}">
        <p14:creationId xmlns:p14="http://schemas.microsoft.com/office/powerpoint/2010/main" val="378329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21" grpId="0" animBg="1"/>
      <p:bldP spid="2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Resultado de imagen para romper segurid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3" r="17721" b="16522"/>
          <a:stretch/>
        </p:blipFill>
        <p:spPr bwMode="auto">
          <a:xfrm>
            <a:off x="5215437" y="1973032"/>
            <a:ext cx="2473826" cy="1959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ide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4" r="19312" b="7208"/>
          <a:stretch/>
        </p:blipFill>
        <p:spPr bwMode="auto">
          <a:xfrm>
            <a:off x="5239097" y="3990308"/>
            <a:ext cx="1403797" cy="229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5551" y="1008529"/>
            <a:ext cx="10058400" cy="737795"/>
          </a:xfrm>
        </p:spPr>
        <p:txBody>
          <a:bodyPr>
            <a:normAutofit/>
          </a:bodyPr>
          <a:lstStyle/>
          <a:p>
            <a:r>
              <a:rPr lang="es-419" sz="4000" dirty="0">
                <a:solidFill>
                  <a:schemeClr val="tx1"/>
                </a:solidFill>
              </a:rPr>
              <a:t>Justificación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8" y="76323"/>
            <a:ext cx="991253" cy="8963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763" y="76323"/>
            <a:ext cx="986125" cy="986125"/>
          </a:xfrm>
          <a:prstGeom prst="rect">
            <a:avLst/>
          </a:prstGeom>
        </p:spPr>
      </p:pic>
      <p:pic>
        <p:nvPicPr>
          <p:cNvPr id="4098" name="Picture 2" descr="Resultado de imagen para ingenieria social 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4" r="9976"/>
          <a:stretch/>
        </p:blipFill>
        <p:spPr bwMode="auto">
          <a:xfrm>
            <a:off x="812017" y="2063484"/>
            <a:ext cx="3240156" cy="1862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Flecha arriba 5"/>
          <p:cNvSpPr/>
          <p:nvPr/>
        </p:nvSpPr>
        <p:spPr>
          <a:xfrm>
            <a:off x="3712013" y="1782185"/>
            <a:ext cx="1386745" cy="2150772"/>
          </a:xfrm>
          <a:prstGeom prst="upArrow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</a:p>
          <a:p>
            <a:pPr algn="ctr"/>
            <a:endParaRPr lang="es-MX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MX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MX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</a:p>
        </p:txBody>
      </p:sp>
      <p:pic>
        <p:nvPicPr>
          <p:cNvPr id="1028" name="Picture 4" descr="Resultado de imagen para seguridad informatica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631" y="4326429"/>
            <a:ext cx="1992085" cy="1810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Resultado de imagen para desconocimiento 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99"/>
          <a:stretch/>
        </p:blipFill>
        <p:spPr bwMode="auto">
          <a:xfrm>
            <a:off x="7541964" y="1669050"/>
            <a:ext cx="1994631" cy="237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redondeado 9"/>
          <p:cNvSpPr/>
          <p:nvPr/>
        </p:nvSpPr>
        <p:spPr>
          <a:xfrm>
            <a:off x="1155551" y="4874201"/>
            <a:ext cx="3874508" cy="79772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Ley de Comercio electrónico y Firmas Electrónicas </a:t>
            </a:r>
          </a:p>
        </p:txBody>
      </p:sp>
      <p:pic>
        <p:nvPicPr>
          <p:cNvPr id="1034" name="Picture 10" descr="Resultado de imagen para vulnerabilidad seguridad informatica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1" r="20603"/>
          <a:stretch/>
        </p:blipFill>
        <p:spPr bwMode="auto">
          <a:xfrm>
            <a:off x="9577618" y="1933888"/>
            <a:ext cx="2125014" cy="1991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2327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097280" y="3042556"/>
            <a:ext cx="7921534" cy="1282555"/>
          </a:xfrm>
        </p:spPr>
        <p:txBody>
          <a:bodyPr>
            <a:normAutofit/>
          </a:bodyPr>
          <a:lstStyle/>
          <a:p>
            <a:r>
              <a:rPr lang="es-419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504" y="515111"/>
            <a:ext cx="3810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1904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5551" y="1008529"/>
            <a:ext cx="10058400" cy="737795"/>
          </a:xfrm>
        </p:spPr>
        <p:txBody>
          <a:bodyPr>
            <a:normAutofit/>
          </a:bodyPr>
          <a:lstStyle/>
          <a:p>
            <a:r>
              <a:rPr lang="es-419" sz="4000" dirty="0">
                <a:solidFill>
                  <a:schemeClr val="tx1"/>
                </a:solidFill>
              </a:rPr>
              <a:t>Objetivo General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8" y="76323"/>
            <a:ext cx="991253" cy="8963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763" y="76323"/>
            <a:ext cx="986125" cy="986125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1975348" y="2027944"/>
            <a:ext cx="8418805" cy="2261667"/>
          </a:xfrm>
          <a:prstGeom prst="roundRect">
            <a:avLst/>
          </a:prstGeom>
          <a:ln w="57150">
            <a:solidFill>
              <a:srgbClr val="E5990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Desarrollar un modelo utilizando técnicas de Machine </a:t>
            </a:r>
            <a:r>
              <a:rPr lang="es-419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419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la detección y mitigación de ataques de Ingeniería Social orientados a la suplantación de identidad.</a:t>
            </a:r>
          </a:p>
        </p:txBody>
      </p:sp>
      <p:pic>
        <p:nvPicPr>
          <p:cNvPr id="2050" name="Picture 2" descr="Resultado de imagen para detecciÃ³n phish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437" y="4539854"/>
            <a:ext cx="1944365" cy="1644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1824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5551" y="1008529"/>
            <a:ext cx="10058400" cy="737795"/>
          </a:xfrm>
        </p:spPr>
        <p:txBody>
          <a:bodyPr>
            <a:normAutofit/>
          </a:bodyPr>
          <a:lstStyle/>
          <a:p>
            <a:r>
              <a:rPr lang="es-419" sz="4000" dirty="0">
                <a:solidFill>
                  <a:schemeClr val="tx1"/>
                </a:solidFill>
              </a:rPr>
              <a:t>Objetivos Específicos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8" y="76323"/>
            <a:ext cx="991253" cy="8963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763" y="76323"/>
            <a:ext cx="986125" cy="986125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23767380"/>
              </p:ext>
            </p:extLst>
          </p:nvPr>
        </p:nvGraphicFramePr>
        <p:xfrm>
          <a:off x="1155551" y="1629976"/>
          <a:ext cx="9980535" cy="4849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9316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3C92BB-94F0-4628-A5F9-05FE6C02E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833C92BB-94F0-4628-A5F9-05FE6C02E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833C92BB-94F0-4628-A5F9-05FE6C02E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98C9AF-7A63-49F9-B829-70A49E2DE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5498C9AF-7A63-49F9-B829-70A49E2DE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5498C9AF-7A63-49F9-B829-70A49E2DE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6EA048-664E-482C-B9CF-FF278DEA9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326EA048-664E-482C-B9CF-FF278DEA9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326EA048-664E-482C-B9CF-FF278DEA9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5E42FF-831A-432E-9E6D-6D420DA56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475E42FF-831A-432E-9E6D-6D420DA56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475E42FF-831A-432E-9E6D-6D420DA56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986C37-812C-431F-92A3-EBEC03714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1B986C37-812C-431F-92A3-EBEC03714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1B986C37-812C-431F-92A3-EBEC03714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0B7403-FD7E-4D5E-82FD-58BA66CDF3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8C0B7403-FD7E-4D5E-82FD-58BA66CDF3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8C0B7403-FD7E-4D5E-82FD-58BA66CDF3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901771-4C3F-454F-8A8F-27A797D40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EE901771-4C3F-454F-8A8F-27A797D40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EE901771-4C3F-454F-8A8F-27A797D40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7C5F18-730D-4836-ADC3-83B6EEBD7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D17C5F18-730D-4836-ADC3-83B6EEBD7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D17C5F18-730D-4836-ADC3-83B6EEBD7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A686FD-0824-47C4-B310-5946F6650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A6A686FD-0824-47C4-B310-5946F6650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A6A686FD-0824-47C4-B310-5946F6650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2AFCD8-7CA2-401A-A9AC-EA53ED233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182AFCD8-7CA2-401A-A9AC-EA53ED233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182AFCD8-7CA2-401A-A9AC-EA53ED233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AE492F-C343-45A7-AA04-7D73D9582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CBAE492F-C343-45A7-AA04-7D73D9582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CBAE492F-C343-45A7-AA04-7D73D9582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spotif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249" y="4963379"/>
            <a:ext cx="1326519" cy="898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Resultado de imagen para netfli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481" y="4976077"/>
            <a:ext cx="872768" cy="872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5551" y="1008529"/>
            <a:ext cx="10058400" cy="737795"/>
          </a:xfrm>
        </p:spPr>
        <p:txBody>
          <a:bodyPr>
            <a:normAutofit/>
          </a:bodyPr>
          <a:lstStyle/>
          <a:p>
            <a:r>
              <a:rPr lang="es-419" sz="4000" dirty="0">
                <a:solidFill>
                  <a:schemeClr val="tx1"/>
                </a:solidFill>
              </a:rPr>
              <a:t>Delito Informático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8" y="76323"/>
            <a:ext cx="991253" cy="8963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763" y="76323"/>
            <a:ext cx="986125" cy="986125"/>
          </a:xfrm>
          <a:prstGeom prst="rect">
            <a:avLst/>
          </a:prstGeom>
        </p:spPr>
      </p:pic>
      <p:pic>
        <p:nvPicPr>
          <p:cNvPr id="4098" name="Picture 2" descr="Resultado de imagen para delito informatico 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" r="8208"/>
          <a:stretch/>
        </p:blipFill>
        <p:spPr bwMode="auto">
          <a:xfrm>
            <a:off x="186311" y="2429435"/>
            <a:ext cx="2957213" cy="278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redondeado 6"/>
          <p:cNvSpPr/>
          <p:nvPr/>
        </p:nvSpPr>
        <p:spPr>
          <a:xfrm>
            <a:off x="3299011" y="2073757"/>
            <a:ext cx="1827435" cy="4005071"/>
          </a:xfrm>
          <a:prstGeom prst="roundRect">
            <a:avLst/>
          </a:prstGeom>
          <a:ln w="57150">
            <a:solidFill>
              <a:srgbClr val="F6845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Malware </a:t>
            </a:r>
          </a:p>
          <a:p>
            <a:pPr algn="ctr"/>
            <a:endParaRPr lang="es-419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419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DDoS</a:t>
            </a:r>
            <a:endParaRPr lang="es-419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419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419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419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Cyber-Bullying</a:t>
            </a:r>
            <a:endParaRPr lang="es-419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419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419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Cyber</a:t>
            </a:r>
            <a:r>
              <a:rPr lang="es-419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Grooming</a:t>
            </a:r>
            <a:endParaRPr lang="es-419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419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419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Cyber-Sexting</a:t>
            </a:r>
            <a:endParaRPr lang="es-419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419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419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Cyber</a:t>
            </a:r>
            <a:r>
              <a:rPr lang="es-419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-Terrorismo</a:t>
            </a:r>
          </a:p>
        </p:txBody>
      </p:sp>
      <p:pic>
        <p:nvPicPr>
          <p:cNvPr id="4100" name="Picture 4" descr="Resultado de imagen para phishing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85" y="2286228"/>
            <a:ext cx="2390644" cy="255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redondeado 7"/>
          <p:cNvSpPr/>
          <p:nvPr/>
        </p:nvSpPr>
        <p:spPr>
          <a:xfrm>
            <a:off x="9224681" y="2019976"/>
            <a:ext cx="1827435" cy="3495122"/>
          </a:xfrm>
          <a:prstGeom prst="roundRect">
            <a:avLst/>
          </a:prstGeom>
          <a:ln w="57150">
            <a:solidFill>
              <a:srgbClr val="F6845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  <a:p>
            <a:pPr algn="ctr"/>
            <a:r>
              <a:rPr lang="es-EC" dirty="0" err="1"/>
              <a:t>Pharming</a:t>
            </a:r>
            <a:r>
              <a:rPr lang="es-EC" dirty="0"/>
              <a:t> </a:t>
            </a:r>
          </a:p>
          <a:p>
            <a:pPr algn="ctr"/>
            <a:endParaRPr lang="es-EC" dirty="0"/>
          </a:p>
          <a:p>
            <a:pPr algn="ctr"/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dirty="0" err="1"/>
              <a:t>Ramsomware</a:t>
            </a:r>
            <a:r>
              <a:rPr lang="es-EC" dirty="0"/>
              <a:t> </a:t>
            </a:r>
          </a:p>
          <a:p>
            <a:pPr algn="ctr"/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419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echa derecha 2"/>
          <p:cNvSpPr/>
          <p:nvPr/>
        </p:nvSpPr>
        <p:spPr>
          <a:xfrm>
            <a:off x="3409704" y="3307976"/>
            <a:ext cx="1872229" cy="513342"/>
          </a:xfrm>
          <a:prstGeom prst="rightArrow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Ingeniería Social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9587068" y="4438944"/>
            <a:ext cx="1102659" cy="524435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Phishing</a:t>
            </a:r>
            <a:endParaRPr lang="es-419" dirty="0">
              <a:solidFill>
                <a:schemeClr val="tx1"/>
              </a:solidFill>
            </a:endParaRPr>
          </a:p>
        </p:txBody>
      </p:sp>
      <p:pic>
        <p:nvPicPr>
          <p:cNvPr id="1030" name="Picture 6" descr="Resultado de imagen para corre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254" y="4993580"/>
            <a:ext cx="876749" cy="87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Retrospección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1931</TotalTime>
  <Words>1100</Words>
  <Application>Microsoft Office PowerPoint</Application>
  <PresentationFormat>Panorámica</PresentationFormat>
  <Paragraphs>310</Paragraphs>
  <Slides>35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9" baseType="lpstr">
      <vt:lpstr>Calibri</vt:lpstr>
      <vt:lpstr>Calibri Light</vt:lpstr>
      <vt:lpstr>Times New Roman</vt:lpstr>
      <vt:lpstr>Retrospección</vt:lpstr>
      <vt:lpstr>MODELO PARA LA DETECCIÓN Y MITIGACIÓN DE ATAQUES DE SUPLANTACIÓN DE IDENTIDAD, UTILIZANDO APRENDIZAJE AUTOMÁTICO</vt:lpstr>
      <vt:lpstr>Contenido</vt:lpstr>
      <vt:lpstr>Antecedentes</vt:lpstr>
      <vt:lpstr>Problemática</vt:lpstr>
      <vt:lpstr>Justificación</vt:lpstr>
      <vt:lpstr>Objetivos</vt:lpstr>
      <vt:lpstr>Objetivo General</vt:lpstr>
      <vt:lpstr>Objetivos Específicos</vt:lpstr>
      <vt:lpstr>Delito Informático</vt:lpstr>
      <vt:lpstr>Machine Learning empleadas en los últimos cinco años </vt:lpstr>
      <vt:lpstr>Metodología de Investigación</vt:lpstr>
      <vt:lpstr>Framework de detección y mitigación</vt:lpstr>
      <vt:lpstr>Ciclo de Vida Phishing</vt:lpstr>
      <vt:lpstr>Machine Learning</vt:lpstr>
      <vt:lpstr>Técnicas de Machine Learning</vt:lpstr>
      <vt:lpstr>Diseño e Implementación del Modelo</vt:lpstr>
      <vt:lpstr>Metodología de Desarrollo</vt:lpstr>
      <vt:lpstr>Arquitectura  del Framework – Ambiente Controlado</vt:lpstr>
      <vt:lpstr>Características para detectar un correo infectado</vt:lpstr>
      <vt:lpstr>Extracción de Datos</vt:lpstr>
      <vt:lpstr>Clasificadores</vt:lpstr>
      <vt:lpstr>Fase de aprendizaje del algoritmo</vt:lpstr>
      <vt:lpstr>Correo</vt:lpstr>
      <vt:lpstr>Interfaz del modelo</vt:lpstr>
      <vt:lpstr>Resultados al emplear el modelo</vt:lpstr>
      <vt:lpstr>Mitigación </vt:lpstr>
      <vt:lpstr>Evaluación y Validación de Resultados</vt:lpstr>
      <vt:lpstr>Matriz de confusión</vt:lpstr>
      <vt:lpstr>Resultados al emplear la matriz de confusión </vt:lpstr>
      <vt:lpstr>Validación con otros Modelo</vt:lpstr>
      <vt:lpstr>Consumo de recursos</vt:lpstr>
      <vt:lpstr>Conclusiones y recomendaciones</vt:lpstr>
      <vt:lpstr>Conclusiones</vt:lpstr>
      <vt:lpstr>Recomendaciones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Jessy Simba</dc:creator>
  <cp:lastModifiedBy>Jessy Simba</cp:lastModifiedBy>
  <cp:revision>121</cp:revision>
  <dcterms:created xsi:type="dcterms:W3CDTF">2019-06-12T05:07:05Z</dcterms:created>
  <dcterms:modified xsi:type="dcterms:W3CDTF">2019-07-02T19:49:11Z</dcterms:modified>
</cp:coreProperties>
</file>