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29"/>
  </p:notesMasterIdLst>
  <p:sldIdLst>
    <p:sldId id="256" r:id="rId2"/>
    <p:sldId id="257" r:id="rId3"/>
    <p:sldId id="266" r:id="rId4"/>
    <p:sldId id="258" r:id="rId5"/>
    <p:sldId id="262" r:id="rId6"/>
    <p:sldId id="261" r:id="rId7"/>
    <p:sldId id="259" r:id="rId8"/>
    <p:sldId id="275" r:id="rId9"/>
    <p:sldId id="260" r:id="rId10"/>
    <p:sldId id="276" r:id="rId11"/>
    <p:sldId id="264" r:id="rId12"/>
    <p:sldId id="268" r:id="rId13"/>
    <p:sldId id="265" r:id="rId14"/>
    <p:sldId id="292" r:id="rId15"/>
    <p:sldId id="263" r:id="rId16"/>
    <p:sldId id="269" r:id="rId17"/>
    <p:sldId id="274" r:id="rId18"/>
    <p:sldId id="278" r:id="rId19"/>
    <p:sldId id="281" r:id="rId20"/>
    <p:sldId id="282" r:id="rId21"/>
    <p:sldId id="283" r:id="rId22"/>
    <p:sldId id="285" r:id="rId23"/>
    <p:sldId id="277" r:id="rId24"/>
    <p:sldId id="286" r:id="rId25"/>
    <p:sldId id="287" r:id="rId26"/>
    <p:sldId id="288" r:id="rId27"/>
    <p:sldId id="289" r:id="rId28"/>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F2C4"/>
    <a:srgbClr val="5B8E3E"/>
    <a:srgbClr val="3D5B15"/>
    <a:srgbClr val="E1ECFF"/>
    <a:srgbClr val="9900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6894" autoAdjust="0"/>
  </p:normalViewPr>
  <p:slideViewPr>
    <p:cSldViewPr snapToGrid="0">
      <p:cViewPr varScale="1">
        <p:scale>
          <a:sx n="65" d="100"/>
          <a:sy n="65" d="100"/>
        </p:scale>
        <p:origin x="93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9A1160-F3A9-4888-83D8-5D2D296CD28C}" type="doc">
      <dgm:prSet loTypeId="urn:microsoft.com/office/officeart/2008/layout/VerticalCurvedList" loCatId="list" qsTypeId="urn:microsoft.com/office/officeart/2005/8/quickstyle/simple3" qsCatId="simple" csTypeId="urn:microsoft.com/office/officeart/2005/8/colors/accent1_2" csCatId="accent1" phldr="1"/>
      <dgm:spPr/>
      <dgm:t>
        <a:bodyPr/>
        <a:lstStyle/>
        <a:p>
          <a:endParaRPr lang="es-ES"/>
        </a:p>
      </dgm:t>
    </dgm:pt>
    <dgm:pt modelId="{48CBA31C-3127-46FE-A886-24370BF8F0CD}">
      <dgm:prSet phldrT="[Texto]"/>
      <dgm:spPr/>
      <dgm:t>
        <a:bodyPr/>
        <a:lstStyle/>
        <a:p>
          <a:r>
            <a:rPr lang="es-ES_tradnl" smtClean="0">
              <a:latin typeface="Times New Roman" panose="02020603050405020304" pitchFamily="18" charset="0"/>
              <a:cs typeface="Times New Roman" panose="02020603050405020304" pitchFamily="18" charset="0"/>
            </a:rPr>
            <a:t>Estudiar las tareas en los procesos de mecanizado CNC</a:t>
          </a:r>
          <a:r>
            <a:rPr lang="es-EC" smtClean="0">
              <a:latin typeface="Times New Roman" panose="02020603050405020304" pitchFamily="18" charset="0"/>
              <a:ea typeface="Droid Sans"/>
              <a:cs typeface="Times New Roman" panose="02020603050405020304" pitchFamily="18" charset="0"/>
            </a:rPr>
            <a:t>.</a:t>
          </a:r>
          <a:endParaRPr lang="es-ES" dirty="0">
            <a:latin typeface="Times New Roman" panose="02020603050405020304" pitchFamily="18" charset="0"/>
            <a:cs typeface="Times New Roman" panose="02020603050405020304" pitchFamily="18" charset="0"/>
          </a:endParaRPr>
        </a:p>
      </dgm:t>
    </dgm:pt>
    <dgm:pt modelId="{133149D1-931F-4B97-93A0-3A2035CE2DA5}" type="parTrans" cxnId="{CF450398-6A36-416B-9275-0FB48A2A9791}">
      <dgm:prSet/>
      <dgm:spPr/>
      <dgm:t>
        <a:bodyPr/>
        <a:lstStyle/>
        <a:p>
          <a:endParaRPr lang="es-ES">
            <a:latin typeface="Times New Roman" panose="02020603050405020304" pitchFamily="18" charset="0"/>
            <a:cs typeface="Times New Roman" panose="02020603050405020304" pitchFamily="18" charset="0"/>
          </a:endParaRPr>
        </a:p>
      </dgm:t>
    </dgm:pt>
    <dgm:pt modelId="{2E0D6A4E-C447-4EB8-A35C-1710ACA52ED9}" type="sibTrans" cxnId="{CF450398-6A36-416B-9275-0FB48A2A9791}">
      <dgm:prSet/>
      <dgm:spPr/>
      <dgm:t>
        <a:bodyPr/>
        <a:lstStyle/>
        <a:p>
          <a:endParaRPr lang="es-ES">
            <a:latin typeface="Times New Roman" panose="02020603050405020304" pitchFamily="18" charset="0"/>
            <a:cs typeface="Times New Roman" panose="02020603050405020304" pitchFamily="18" charset="0"/>
          </a:endParaRPr>
        </a:p>
      </dgm:t>
    </dgm:pt>
    <dgm:pt modelId="{D1A67D0D-43F0-4CE7-AA22-230CCE9C49F5}">
      <dgm:prSet/>
      <dgm:spPr/>
      <dgm:t>
        <a:bodyPr/>
        <a:lstStyle/>
        <a:p>
          <a:r>
            <a:rPr lang="es-EC" dirty="0" smtClean="0">
              <a:latin typeface="Times New Roman" panose="02020603050405020304" pitchFamily="18" charset="0"/>
              <a:cs typeface="Times New Roman" panose="02020603050405020304" pitchFamily="18" charset="0"/>
            </a:rPr>
            <a:t>Implementar en una máquina CNC los dispositivos requeridos para la obtención de las imágenes de la pieza de trabajo.</a:t>
          </a:r>
          <a:endParaRPr lang="en-US" dirty="0">
            <a:latin typeface="Times New Roman" panose="02020603050405020304" pitchFamily="18" charset="0"/>
            <a:ea typeface="Droid Sans"/>
            <a:cs typeface="Times New Roman" panose="02020603050405020304" pitchFamily="18" charset="0"/>
          </a:endParaRPr>
        </a:p>
      </dgm:t>
    </dgm:pt>
    <dgm:pt modelId="{DD50EC85-07CD-4816-970B-CB2CE6E324F5}" type="parTrans" cxnId="{BC300FE6-7F26-4588-8DC4-0A126F5DCFE7}">
      <dgm:prSet/>
      <dgm:spPr/>
      <dgm:t>
        <a:bodyPr/>
        <a:lstStyle/>
        <a:p>
          <a:endParaRPr lang="es-ES">
            <a:latin typeface="Times New Roman" panose="02020603050405020304" pitchFamily="18" charset="0"/>
            <a:cs typeface="Times New Roman" panose="02020603050405020304" pitchFamily="18" charset="0"/>
          </a:endParaRPr>
        </a:p>
      </dgm:t>
    </dgm:pt>
    <dgm:pt modelId="{A82BE053-198F-4597-AAEA-95545FE1DD8C}" type="sibTrans" cxnId="{BC300FE6-7F26-4588-8DC4-0A126F5DCFE7}">
      <dgm:prSet/>
      <dgm:spPr/>
      <dgm:t>
        <a:bodyPr/>
        <a:lstStyle/>
        <a:p>
          <a:endParaRPr lang="es-ES">
            <a:latin typeface="Times New Roman" panose="02020603050405020304" pitchFamily="18" charset="0"/>
            <a:cs typeface="Times New Roman" panose="02020603050405020304" pitchFamily="18" charset="0"/>
          </a:endParaRPr>
        </a:p>
      </dgm:t>
    </dgm:pt>
    <dgm:pt modelId="{92F3DEF2-8097-4AAA-B729-15A897693921}">
      <dgm:prSet/>
      <dgm:spPr/>
      <dgm:t>
        <a:bodyPr/>
        <a:lstStyle/>
        <a:p>
          <a:r>
            <a:rPr lang="es-EC" smtClean="0">
              <a:latin typeface="Times New Roman" panose="02020603050405020304" pitchFamily="18" charset="0"/>
              <a:cs typeface="Times New Roman" panose="02020603050405020304" pitchFamily="18" charset="0"/>
            </a:rPr>
            <a:t>Diseñar un sistema de control que permita obtener imágenes de la pieza trabajo en la máquina CNC y su procesamiento.</a:t>
          </a:r>
          <a:endParaRPr lang="en-US" dirty="0">
            <a:latin typeface="Times New Roman" panose="02020603050405020304" pitchFamily="18" charset="0"/>
            <a:ea typeface="Droid Sans"/>
            <a:cs typeface="Times New Roman" panose="02020603050405020304" pitchFamily="18" charset="0"/>
          </a:endParaRPr>
        </a:p>
      </dgm:t>
    </dgm:pt>
    <dgm:pt modelId="{1903518D-DAEB-48BC-96B8-BE29CDD54D20}" type="parTrans" cxnId="{C40F7796-4AC7-490C-A60F-3C4C47D5BC29}">
      <dgm:prSet/>
      <dgm:spPr/>
      <dgm:t>
        <a:bodyPr/>
        <a:lstStyle/>
        <a:p>
          <a:endParaRPr lang="es-ES">
            <a:latin typeface="Times New Roman" panose="02020603050405020304" pitchFamily="18" charset="0"/>
            <a:cs typeface="Times New Roman" panose="02020603050405020304" pitchFamily="18" charset="0"/>
          </a:endParaRPr>
        </a:p>
      </dgm:t>
    </dgm:pt>
    <dgm:pt modelId="{9123C56C-A44D-4B08-9C0D-4A915C5D25E9}" type="sibTrans" cxnId="{C40F7796-4AC7-490C-A60F-3C4C47D5BC29}">
      <dgm:prSet/>
      <dgm:spPr/>
      <dgm:t>
        <a:bodyPr/>
        <a:lstStyle/>
        <a:p>
          <a:endParaRPr lang="es-ES">
            <a:latin typeface="Times New Roman" panose="02020603050405020304" pitchFamily="18" charset="0"/>
            <a:cs typeface="Times New Roman" panose="02020603050405020304" pitchFamily="18" charset="0"/>
          </a:endParaRPr>
        </a:p>
      </dgm:t>
    </dgm:pt>
    <dgm:pt modelId="{B6C1183A-03C3-46A8-B238-5E796C4644F9}">
      <dgm:prSet/>
      <dgm:spPr/>
      <dgm:t>
        <a:bodyPr/>
        <a:lstStyle/>
        <a:p>
          <a:r>
            <a:rPr lang="es-EC" smtClean="0">
              <a:latin typeface="Times New Roman" panose="02020603050405020304" pitchFamily="18" charset="0"/>
              <a:cs typeface="Times New Roman" panose="02020603050405020304" pitchFamily="18" charset="0"/>
            </a:rPr>
            <a:t>Diseñar una HMI que  ayude al usuario a controlar el proceso</a:t>
          </a:r>
          <a:endParaRPr lang="en-US" dirty="0">
            <a:latin typeface="Times New Roman" panose="02020603050405020304" pitchFamily="18" charset="0"/>
            <a:ea typeface="Droid Sans"/>
            <a:cs typeface="Times New Roman" panose="02020603050405020304" pitchFamily="18" charset="0"/>
          </a:endParaRPr>
        </a:p>
      </dgm:t>
    </dgm:pt>
    <dgm:pt modelId="{91436E35-0BB4-42AA-B768-8F20CCAC0887}" type="parTrans" cxnId="{E4C1FDE7-A2F7-4603-B2DE-D4734D5A7500}">
      <dgm:prSet/>
      <dgm:spPr/>
      <dgm:t>
        <a:bodyPr/>
        <a:lstStyle/>
        <a:p>
          <a:endParaRPr lang="es-ES">
            <a:latin typeface="Times New Roman" panose="02020603050405020304" pitchFamily="18" charset="0"/>
            <a:cs typeface="Times New Roman" panose="02020603050405020304" pitchFamily="18" charset="0"/>
          </a:endParaRPr>
        </a:p>
      </dgm:t>
    </dgm:pt>
    <dgm:pt modelId="{C64E1DE8-BF8E-4D71-A301-0787289A8369}" type="sibTrans" cxnId="{E4C1FDE7-A2F7-4603-B2DE-D4734D5A7500}">
      <dgm:prSet/>
      <dgm:spPr/>
      <dgm:t>
        <a:bodyPr/>
        <a:lstStyle/>
        <a:p>
          <a:endParaRPr lang="es-ES">
            <a:latin typeface="Times New Roman" panose="02020603050405020304" pitchFamily="18" charset="0"/>
            <a:cs typeface="Times New Roman" panose="02020603050405020304" pitchFamily="18" charset="0"/>
          </a:endParaRPr>
        </a:p>
      </dgm:t>
    </dgm:pt>
    <dgm:pt modelId="{FC4EF40A-F584-4110-804C-07FD63C8B4CA}">
      <dgm:prSet/>
      <dgm:spPr/>
      <dgm:t>
        <a:bodyPr/>
        <a:lstStyle/>
        <a:p>
          <a:r>
            <a:rPr lang="es-EC" smtClean="0">
              <a:latin typeface="Times New Roman" panose="02020603050405020304" pitchFamily="18" charset="0"/>
              <a:cs typeface="Times New Roman" panose="02020603050405020304" pitchFamily="18" charset="0"/>
            </a:rPr>
            <a:t>Evaluar el desempeño del prototipo implementado mediante ensayos</a:t>
          </a:r>
          <a:endParaRPr lang="en-US" dirty="0">
            <a:latin typeface="Times New Roman" panose="02020603050405020304" pitchFamily="18" charset="0"/>
            <a:ea typeface="Droid Sans"/>
            <a:cs typeface="Times New Roman" panose="02020603050405020304" pitchFamily="18" charset="0"/>
          </a:endParaRPr>
        </a:p>
      </dgm:t>
    </dgm:pt>
    <dgm:pt modelId="{544AA78D-F2E3-454A-AE3B-F6E508F591A4}" type="parTrans" cxnId="{D8D2BCC7-C880-4287-B908-2F093FBA2186}">
      <dgm:prSet/>
      <dgm:spPr/>
      <dgm:t>
        <a:bodyPr/>
        <a:lstStyle/>
        <a:p>
          <a:endParaRPr lang="es-ES">
            <a:latin typeface="Times New Roman" panose="02020603050405020304" pitchFamily="18" charset="0"/>
            <a:cs typeface="Times New Roman" panose="02020603050405020304" pitchFamily="18" charset="0"/>
          </a:endParaRPr>
        </a:p>
      </dgm:t>
    </dgm:pt>
    <dgm:pt modelId="{43F09277-9D6B-4F0C-A1F8-7377FF91E4D2}" type="sibTrans" cxnId="{D8D2BCC7-C880-4287-B908-2F093FBA2186}">
      <dgm:prSet/>
      <dgm:spPr/>
      <dgm:t>
        <a:bodyPr/>
        <a:lstStyle/>
        <a:p>
          <a:endParaRPr lang="es-ES">
            <a:latin typeface="Times New Roman" panose="02020603050405020304" pitchFamily="18" charset="0"/>
            <a:cs typeface="Times New Roman" panose="02020603050405020304" pitchFamily="18" charset="0"/>
          </a:endParaRPr>
        </a:p>
      </dgm:t>
    </dgm:pt>
    <dgm:pt modelId="{3344AC6E-0602-4174-B7ED-E93847074BDA}" type="pres">
      <dgm:prSet presAssocID="{E69A1160-F3A9-4888-83D8-5D2D296CD28C}" presName="Name0" presStyleCnt="0">
        <dgm:presLayoutVars>
          <dgm:chMax val="7"/>
          <dgm:chPref val="7"/>
          <dgm:dir/>
        </dgm:presLayoutVars>
      </dgm:prSet>
      <dgm:spPr/>
      <dgm:t>
        <a:bodyPr/>
        <a:lstStyle/>
        <a:p>
          <a:endParaRPr lang="es-ES"/>
        </a:p>
      </dgm:t>
    </dgm:pt>
    <dgm:pt modelId="{80C30E4F-D3EF-47B2-9492-3E50439DEF86}" type="pres">
      <dgm:prSet presAssocID="{E69A1160-F3A9-4888-83D8-5D2D296CD28C}" presName="Name1" presStyleCnt="0"/>
      <dgm:spPr/>
      <dgm:t>
        <a:bodyPr/>
        <a:lstStyle/>
        <a:p>
          <a:endParaRPr lang="es-EC"/>
        </a:p>
      </dgm:t>
    </dgm:pt>
    <dgm:pt modelId="{FCCA4AEF-0685-4A76-9434-C9CE6D187035}" type="pres">
      <dgm:prSet presAssocID="{E69A1160-F3A9-4888-83D8-5D2D296CD28C}" presName="cycle" presStyleCnt="0"/>
      <dgm:spPr/>
      <dgm:t>
        <a:bodyPr/>
        <a:lstStyle/>
        <a:p>
          <a:endParaRPr lang="es-EC"/>
        </a:p>
      </dgm:t>
    </dgm:pt>
    <dgm:pt modelId="{BE5B85D9-8CF3-4073-B903-07F838CFDE45}" type="pres">
      <dgm:prSet presAssocID="{E69A1160-F3A9-4888-83D8-5D2D296CD28C}" presName="srcNode" presStyleLbl="node1" presStyleIdx="0" presStyleCnt="5"/>
      <dgm:spPr/>
      <dgm:t>
        <a:bodyPr/>
        <a:lstStyle/>
        <a:p>
          <a:endParaRPr lang="es-EC"/>
        </a:p>
      </dgm:t>
    </dgm:pt>
    <dgm:pt modelId="{B8BC74B0-ADD1-4EE6-A949-F2F1FE26B31E}" type="pres">
      <dgm:prSet presAssocID="{E69A1160-F3A9-4888-83D8-5D2D296CD28C}" presName="conn" presStyleLbl="parChTrans1D2" presStyleIdx="0" presStyleCnt="1" custScaleX="98892" custScaleY="85326" custLinFactNeighborX="4422" custLinFactNeighborY="-2873"/>
      <dgm:spPr/>
      <dgm:t>
        <a:bodyPr/>
        <a:lstStyle/>
        <a:p>
          <a:endParaRPr lang="es-ES"/>
        </a:p>
      </dgm:t>
    </dgm:pt>
    <dgm:pt modelId="{7D22A2EB-6040-4080-9F9E-CA454CA14822}" type="pres">
      <dgm:prSet presAssocID="{E69A1160-F3A9-4888-83D8-5D2D296CD28C}" presName="extraNode" presStyleLbl="node1" presStyleIdx="0" presStyleCnt="5"/>
      <dgm:spPr/>
      <dgm:t>
        <a:bodyPr/>
        <a:lstStyle/>
        <a:p>
          <a:endParaRPr lang="es-EC"/>
        </a:p>
      </dgm:t>
    </dgm:pt>
    <dgm:pt modelId="{9FB28419-4B66-4CE0-8142-655B59A4783F}" type="pres">
      <dgm:prSet presAssocID="{E69A1160-F3A9-4888-83D8-5D2D296CD28C}" presName="dstNode" presStyleLbl="node1" presStyleIdx="0" presStyleCnt="5"/>
      <dgm:spPr/>
      <dgm:t>
        <a:bodyPr/>
        <a:lstStyle/>
        <a:p>
          <a:endParaRPr lang="es-EC"/>
        </a:p>
      </dgm:t>
    </dgm:pt>
    <dgm:pt modelId="{1538C953-DD2B-4579-96A9-DEE29B4E98C9}" type="pres">
      <dgm:prSet presAssocID="{48CBA31C-3127-46FE-A886-24370BF8F0CD}" presName="text_1" presStyleLbl="node1" presStyleIdx="0" presStyleCnt="5" custLinFactNeighborX="11426" custLinFactNeighborY="-17550">
        <dgm:presLayoutVars>
          <dgm:bulletEnabled val="1"/>
        </dgm:presLayoutVars>
      </dgm:prSet>
      <dgm:spPr/>
      <dgm:t>
        <a:bodyPr/>
        <a:lstStyle/>
        <a:p>
          <a:endParaRPr lang="es-ES"/>
        </a:p>
      </dgm:t>
    </dgm:pt>
    <dgm:pt modelId="{CFBD5426-2950-4E25-B9D4-C9CDAE2513B6}" type="pres">
      <dgm:prSet presAssocID="{48CBA31C-3127-46FE-A886-24370BF8F0CD}" presName="accent_1" presStyleCnt="0"/>
      <dgm:spPr/>
      <dgm:t>
        <a:bodyPr/>
        <a:lstStyle/>
        <a:p>
          <a:endParaRPr lang="es-EC"/>
        </a:p>
      </dgm:t>
    </dgm:pt>
    <dgm:pt modelId="{6D643B49-87F4-41BB-9E12-E5F5E1EB50E7}" type="pres">
      <dgm:prSet presAssocID="{48CBA31C-3127-46FE-A886-24370BF8F0CD}" presName="accentRepeatNode" presStyleLbl="solidFgAcc1" presStyleIdx="0" presStyleCnt="5" custLinFactNeighborX="11391" custLinFactNeighborY="-13475"/>
      <dgm:spPr/>
      <dgm:t>
        <a:bodyPr/>
        <a:lstStyle/>
        <a:p>
          <a:endParaRPr lang="es-EC"/>
        </a:p>
      </dgm:t>
    </dgm:pt>
    <dgm:pt modelId="{1F7D3B22-A456-4985-9AD3-38FB28BC9454}" type="pres">
      <dgm:prSet presAssocID="{D1A67D0D-43F0-4CE7-AA22-230CCE9C49F5}" presName="text_2" presStyleLbl="node1" presStyleIdx="1" presStyleCnt="5" custScaleY="126273" custLinFactNeighborX="1473" custLinFactNeighborY="-21253">
        <dgm:presLayoutVars>
          <dgm:bulletEnabled val="1"/>
        </dgm:presLayoutVars>
      </dgm:prSet>
      <dgm:spPr/>
      <dgm:t>
        <a:bodyPr/>
        <a:lstStyle/>
        <a:p>
          <a:endParaRPr lang="es-ES"/>
        </a:p>
      </dgm:t>
    </dgm:pt>
    <dgm:pt modelId="{66CBC088-D57D-40BD-9850-6DEC02F84ADC}" type="pres">
      <dgm:prSet presAssocID="{D1A67D0D-43F0-4CE7-AA22-230CCE9C49F5}" presName="accent_2" presStyleCnt="0"/>
      <dgm:spPr/>
      <dgm:t>
        <a:bodyPr/>
        <a:lstStyle/>
        <a:p>
          <a:endParaRPr lang="es-EC"/>
        </a:p>
      </dgm:t>
    </dgm:pt>
    <dgm:pt modelId="{92765825-F7EF-40EF-A3A4-D08A8BCA873B}" type="pres">
      <dgm:prSet presAssocID="{D1A67D0D-43F0-4CE7-AA22-230CCE9C49F5}" presName="accentRepeatNode" presStyleLbl="solidFgAcc1" presStyleIdx="1" presStyleCnt="5" custLinFactY="-33437" custLinFactNeighborX="-44437" custLinFactNeighborY="-100000"/>
      <dgm:spPr>
        <a:blipFill rotWithShape="0">
          <a:blip xmlns:r="http://schemas.openxmlformats.org/officeDocument/2006/relationships" r:embed="rId1"/>
          <a:stretch>
            <a:fillRect/>
          </a:stretch>
        </a:blipFill>
      </dgm:spPr>
      <dgm:t>
        <a:bodyPr/>
        <a:lstStyle/>
        <a:p>
          <a:endParaRPr lang="es-EC"/>
        </a:p>
      </dgm:t>
    </dgm:pt>
    <dgm:pt modelId="{6C3A9C1F-1328-4321-A574-1D41EBD2A159}" type="pres">
      <dgm:prSet presAssocID="{92F3DEF2-8097-4AAA-B729-15A897693921}" presName="text_3" presStyleLbl="node1" presStyleIdx="2" presStyleCnt="5" custScaleY="123629">
        <dgm:presLayoutVars>
          <dgm:bulletEnabled val="1"/>
        </dgm:presLayoutVars>
      </dgm:prSet>
      <dgm:spPr/>
      <dgm:t>
        <a:bodyPr/>
        <a:lstStyle/>
        <a:p>
          <a:endParaRPr lang="es-ES"/>
        </a:p>
      </dgm:t>
    </dgm:pt>
    <dgm:pt modelId="{0F887DA1-D125-44C2-A041-6E026B13C68B}" type="pres">
      <dgm:prSet presAssocID="{92F3DEF2-8097-4AAA-B729-15A897693921}" presName="accent_3" presStyleCnt="0"/>
      <dgm:spPr/>
      <dgm:t>
        <a:bodyPr/>
        <a:lstStyle/>
        <a:p>
          <a:endParaRPr lang="es-EC"/>
        </a:p>
      </dgm:t>
    </dgm:pt>
    <dgm:pt modelId="{FD214354-18F9-4523-AD06-56F736D53A51}" type="pres">
      <dgm:prSet presAssocID="{92F3DEF2-8097-4AAA-B729-15A897693921}" presName="accentRepeatNode" presStyleLbl="solidFgAcc1" presStyleIdx="2" presStyleCnt="5" custLinFactY="13526" custLinFactNeighborX="-25789" custLinFactNeighborY="100000"/>
      <dgm:spPr/>
      <dgm:t>
        <a:bodyPr/>
        <a:lstStyle/>
        <a:p>
          <a:endParaRPr lang="es-ES"/>
        </a:p>
      </dgm:t>
    </dgm:pt>
    <dgm:pt modelId="{4B5B68C3-7927-4D8E-B2A6-6A8C8879D40F}" type="pres">
      <dgm:prSet presAssocID="{B6C1183A-03C3-46A8-B238-5E796C4644F9}" presName="text_4" presStyleLbl="node1" presStyleIdx="3" presStyleCnt="5">
        <dgm:presLayoutVars>
          <dgm:bulletEnabled val="1"/>
        </dgm:presLayoutVars>
      </dgm:prSet>
      <dgm:spPr/>
      <dgm:t>
        <a:bodyPr/>
        <a:lstStyle/>
        <a:p>
          <a:endParaRPr lang="es-ES"/>
        </a:p>
      </dgm:t>
    </dgm:pt>
    <dgm:pt modelId="{15AAD1F2-3EE6-4529-89AC-DD9FF16F0BC3}" type="pres">
      <dgm:prSet presAssocID="{B6C1183A-03C3-46A8-B238-5E796C4644F9}" presName="accent_4" presStyleCnt="0"/>
      <dgm:spPr/>
      <dgm:t>
        <a:bodyPr/>
        <a:lstStyle/>
        <a:p>
          <a:endParaRPr lang="es-EC"/>
        </a:p>
      </dgm:t>
    </dgm:pt>
    <dgm:pt modelId="{F2BC1733-A4BC-44A6-ABE5-E163BC6ACFA5}" type="pres">
      <dgm:prSet presAssocID="{B6C1183A-03C3-46A8-B238-5E796C4644F9}" presName="accentRepeatNode" presStyleLbl="solidFgAcc1" presStyleIdx="3" presStyleCnt="5" custLinFactNeighborX="-8195" custLinFactNeighborY="-6436"/>
      <dgm:spPr/>
      <dgm:t>
        <a:bodyPr/>
        <a:lstStyle/>
        <a:p>
          <a:endParaRPr lang="es-ES"/>
        </a:p>
      </dgm:t>
    </dgm:pt>
    <dgm:pt modelId="{FCAC7FCB-4D2F-4174-8BBC-DD9D328E0B22}" type="pres">
      <dgm:prSet presAssocID="{FC4EF40A-F584-4110-804C-07FD63C8B4CA}" presName="text_5" presStyleLbl="node1" presStyleIdx="4" presStyleCnt="5">
        <dgm:presLayoutVars>
          <dgm:bulletEnabled val="1"/>
        </dgm:presLayoutVars>
      </dgm:prSet>
      <dgm:spPr/>
      <dgm:t>
        <a:bodyPr/>
        <a:lstStyle/>
        <a:p>
          <a:endParaRPr lang="es-ES"/>
        </a:p>
      </dgm:t>
    </dgm:pt>
    <dgm:pt modelId="{78E3EB99-AC7B-41E8-9FEC-3D8D2E5D2129}" type="pres">
      <dgm:prSet presAssocID="{FC4EF40A-F584-4110-804C-07FD63C8B4CA}" presName="accent_5" presStyleCnt="0"/>
      <dgm:spPr/>
      <dgm:t>
        <a:bodyPr/>
        <a:lstStyle/>
        <a:p>
          <a:endParaRPr lang="es-EC"/>
        </a:p>
      </dgm:t>
    </dgm:pt>
    <dgm:pt modelId="{67C2D455-9A7E-43BA-B17E-28B639938C4F}" type="pres">
      <dgm:prSet presAssocID="{FC4EF40A-F584-4110-804C-07FD63C8B4CA}" presName="accentRepeatNode" presStyleLbl="solidFgAcc1" presStyleIdx="4" presStyleCnt="5" custLinFactNeighborX="-21272" custLinFactNeighborY="97"/>
      <dgm:spPr/>
      <dgm:t>
        <a:bodyPr/>
        <a:lstStyle/>
        <a:p>
          <a:endParaRPr lang="es-ES"/>
        </a:p>
      </dgm:t>
    </dgm:pt>
  </dgm:ptLst>
  <dgm:cxnLst>
    <dgm:cxn modelId="{1C5AD246-E0DC-4CCC-9275-E1B15E5E6289}" type="presOf" srcId="{D1A67D0D-43F0-4CE7-AA22-230CCE9C49F5}" destId="{1F7D3B22-A456-4985-9AD3-38FB28BC9454}" srcOrd="0" destOrd="0" presId="urn:microsoft.com/office/officeart/2008/layout/VerticalCurvedList"/>
    <dgm:cxn modelId="{BC300FE6-7F26-4588-8DC4-0A126F5DCFE7}" srcId="{E69A1160-F3A9-4888-83D8-5D2D296CD28C}" destId="{D1A67D0D-43F0-4CE7-AA22-230CCE9C49F5}" srcOrd="1" destOrd="0" parTransId="{DD50EC85-07CD-4816-970B-CB2CE6E324F5}" sibTransId="{A82BE053-198F-4597-AAEA-95545FE1DD8C}"/>
    <dgm:cxn modelId="{E4C1FDE7-A2F7-4603-B2DE-D4734D5A7500}" srcId="{E69A1160-F3A9-4888-83D8-5D2D296CD28C}" destId="{B6C1183A-03C3-46A8-B238-5E796C4644F9}" srcOrd="3" destOrd="0" parTransId="{91436E35-0BB4-42AA-B768-8F20CCAC0887}" sibTransId="{C64E1DE8-BF8E-4D71-A301-0787289A8369}"/>
    <dgm:cxn modelId="{69704D51-B423-401D-A53C-0B7548CA035B}" type="presOf" srcId="{48CBA31C-3127-46FE-A886-24370BF8F0CD}" destId="{1538C953-DD2B-4579-96A9-DEE29B4E98C9}" srcOrd="0" destOrd="0" presId="urn:microsoft.com/office/officeart/2008/layout/VerticalCurvedList"/>
    <dgm:cxn modelId="{D8D2BCC7-C880-4287-B908-2F093FBA2186}" srcId="{E69A1160-F3A9-4888-83D8-5D2D296CD28C}" destId="{FC4EF40A-F584-4110-804C-07FD63C8B4CA}" srcOrd="4" destOrd="0" parTransId="{544AA78D-F2E3-454A-AE3B-F6E508F591A4}" sibTransId="{43F09277-9D6B-4F0C-A1F8-7377FF91E4D2}"/>
    <dgm:cxn modelId="{CF450398-6A36-416B-9275-0FB48A2A9791}" srcId="{E69A1160-F3A9-4888-83D8-5D2D296CD28C}" destId="{48CBA31C-3127-46FE-A886-24370BF8F0CD}" srcOrd="0" destOrd="0" parTransId="{133149D1-931F-4B97-93A0-3A2035CE2DA5}" sibTransId="{2E0D6A4E-C447-4EB8-A35C-1710ACA52ED9}"/>
    <dgm:cxn modelId="{0A0BFB27-4805-4C6A-A6BC-60DBC5019B36}" type="presOf" srcId="{B6C1183A-03C3-46A8-B238-5E796C4644F9}" destId="{4B5B68C3-7927-4D8E-B2A6-6A8C8879D40F}" srcOrd="0" destOrd="0" presId="urn:microsoft.com/office/officeart/2008/layout/VerticalCurvedList"/>
    <dgm:cxn modelId="{860C2BBA-9180-4AC5-B219-0CF0775615E2}" type="presOf" srcId="{92F3DEF2-8097-4AAA-B729-15A897693921}" destId="{6C3A9C1F-1328-4321-A574-1D41EBD2A159}" srcOrd="0" destOrd="0" presId="urn:microsoft.com/office/officeart/2008/layout/VerticalCurvedList"/>
    <dgm:cxn modelId="{169F3FF8-1B57-44A5-981C-45A5D15D4AF9}" type="presOf" srcId="{E69A1160-F3A9-4888-83D8-5D2D296CD28C}" destId="{3344AC6E-0602-4174-B7ED-E93847074BDA}" srcOrd="0" destOrd="0" presId="urn:microsoft.com/office/officeart/2008/layout/VerticalCurvedList"/>
    <dgm:cxn modelId="{352F7444-9086-4837-8CCF-8740FBF029AE}" type="presOf" srcId="{FC4EF40A-F584-4110-804C-07FD63C8B4CA}" destId="{FCAC7FCB-4D2F-4174-8BBC-DD9D328E0B22}" srcOrd="0" destOrd="0" presId="urn:microsoft.com/office/officeart/2008/layout/VerticalCurvedList"/>
    <dgm:cxn modelId="{4E99F063-3672-4DE8-A1E6-82941C2F1442}" type="presOf" srcId="{2E0D6A4E-C447-4EB8-A35C-1710ACA52ED9}" destId="{B8BC74B0-ADD1-4EE6-A949-F2F1FE26B31E}" srcOrd="0" destOrd="0" presId="urn:microsoft.com/office/officeart/2008/layout/VerticalCurvedList"/>
    <dgm:cxn modelId="{C40F7796-4AC7-490C-A60F-3C4C47D5BC29}" srcId="{E69A1160-F3A9-4888-83D8-5D2D296CD28C}" destId="{92F3DEF2-8097-4AAA-B729-15A897693921}" srcOrd="2" destOrd="0" parTransId="{1903518D-DAEB-48BC-96B8-BE29CDD54D20}" sibTransId="{9123C56C-A44D-4B08-9C0D-4A915C5D25E9}"/>
    <dgm:cxn modelId="{6E1A082B-854E-44D1-80E1-E04EE7D4E436}" type="presParOf" srcId="{3344AC6E-0602-4174-B7ED-E93847074BDA}" destId="{80C30E4F-D3EF-47B2-9492-3E50439DEF86}" srcOrd="0" destOrd="0" presId="urn:microsoft.com/office/officeart/2008/layout/VerticalCurvedList"/>
    <dgm:cxn modelId="{2CADB2FB-9DA1-4776-A01C-2ACE850D3CB0}" type="presParOf" srcId="{80C30E4F-D3EF-47B2-9492-3E50439DEF86}" destId="{FCCA4AEF-0685-4A76-9434-C9CE6D187035}" srcOrd="0" destOrd="0" presId="urn:microsoft.com/office/officeart/2008/layout/VerticalCurvedList"/>
    <dgm:cxn modelId="{92710842-FAA1-4C1F-9D8D-D9CCCCCC5687}" type="presParOf" srcId="{FCCA4AEF-0685-4A76-9434-C9CE6D187035}" destId="{BE5B85D9-8CF3-4073-B903-07F838CFDE45}" srcOrd="0" destOrd="0" presId="urn:microsoft.com/office/officeart/2008/layout/VerticalCurvedList"/>
    <dgm:cxn modelId="{A37885B0-FEEF-4E05-87BB-A07508BE7AE9}" type="presParOf" srcId="{FCCA4AEF-0685-4A76-9434-C9CE6D187035}" destId="{B8BC74B0-ADD1-4EE6-A949-F2F1FE26B31E}" srcOrd="1" destOrd="0" presId="urn:microsoft.com/office/officeart/2008/layout/VerticalCurvedList"/>
    <dgm:cxn modelId="{9C1A39FB-696A-4B8A-A7C2-964F787FA5B6}" type="presParOf" srcId="{FCCA4AEF-0685-4A76-9434-C9CE6D187035}" destId="{7D22A2EB-6040-4080-9F9E-CA454CA14822}" srcOrd="2" destOrd="0" presId="urn:microsoft.com/office/officeart/2008/layout/VerticalCurvedList"/>
    <dgm:cxn modelId="{18C58478-AA5B-4535-8AC6-43F075CD2F6B}" type="presParOf" srcId="{FCCA4AEF-0685-4A76-9434-C9CE6D187035}" destId="{9FB28419-4B66-4CE0-8142-655B59A4783F}" srcOrd="3" destOrd="0" presId="urn:microsoft.com/office/officeart/2008/layout/VerticalCurvedList"/>
    <dgm:cxn modelId="{B8C10058-0DD6-4DA4-B3ED-7B030D3230AE}" type="presParOf" srcId="{80C30E4F-D3EF-47B2-9492-3E50439DEF86}" destId="{1538C953-DD2B-4579-96A9-DEE29B4E98C9}" srcOrd="1" destOrd="0" presId="urn:microsoft.com/office/officeart/2008/layout/VerticalCurvedList"/>
    <dgm:cxn modelId="{6CB2CEC8-D19B-484E-B94C-408BED590E74}" type="presParOf" srcId="{80C30E4F-D3EF-47B2-9492-3E50439DEF86}" destId="{CFBD5426-2950-4E25-B9D4-C9CDAE2513B6}" srcOrd="2" destOrd="0" presId="urn:microsoft.com/office/officeart/2008/layout/VerticalCurvedList"/>
    <dgm:cxn modelId="{A892C561-2B40-400E-A8D9-9FB96892D6AD}" type="presParOf" srcId="{CFBD5426-2950-4E25-B9D4-C9CDAE2513B6}" destId="{6D643B49-87F4-41BB-9E12-E5F5E1EB50E7}" srcOrd="0" destOrd="0" presId="urn:microsoft.com/office/officeart/2008/layout/VerticalCurvedList"/>
    <dgm:cxn modelId="{95710C08-0871-4F59-B5C6-ECCFD6F51934}" type="presParOf" srcId="{80C30E4F-D3EF-47B2-9492-3E50439DEF86}" destId="{1F7D3B22-A456-4985-9AD3-38FB28BC9454}" srcOrd="3" destOrd="0" presId="urn:microsoft.com/office/officeart/2008/layout/VerticalCurvedList"/>
    <dgm:cxn modelId="{4EECBD07-1E8C-4AEA-A077-AA1A85547ECF}" type="presParOf" srcId="{80C30E4F-D3EF-47B2-9492-3E50439DEF86}" destId="{66CBC088-D57D-40BD-9850-6DEC02F84ADC}" srcOrd="4" destOrd="0" presId="urn:microsoft.com/office/officeart/2008/layout/VerticalCurvedList"/>
    <dgm:cxn modelId="{64069E16-F07E-4D76-9DBA-862C2AC4C129}" type="presParOf" srcId="{66CBC088-D57D-40BD-9850-6DEC02F84ADC}" destId="{92765825-F7EF-40EF-A3A4-D08A8BCA873B}" srcOrd="0" destOrd="0" presId="urn:microsoft.com/office/officeart/2008/layout/VerticalCurvedList"/>
    <dgm:cxn modelId="{8B1F0CE8-F053-472F-8DEF-773762734C6A}" type="presParOf" srcId="{80C30E4F-D3EF-47B2-9492-3E50439DEF86}" destId="{6C3A9C1F-1328-4321-A574-1D41EBD2A159}" srcOrd="5" destOrd="0" presId="urn:microsoft.com/office/officeart/2008/layout/VerticalCurvedList"/>
    <dgm:cxn modelId="{ED9A850B-066D-4C8F-AD28-C04F24A2EA36}" type="presParOf" srcId="{80C30E4F-D3EF-47B2-9492-3E50439DEF86}" destId="{0F887DA1-D125-44C2-A041-6E026B13C68B}" srcOrd="6" destOrd="0" presId="urn:microsoft.com/office/officeart/2008/layout/VerticalCurvedList"/>
    <dgm:cxn modelId="{C4A4C85D-E4F2-4883-84E9-CB394F399183}" type="presParOf" srcId="{0F887DA1-D125-44C2-A041-6E026B13C68B}" destId="{FD214354-18F9-4523-AD06-56F736D53A51}" srcOrd="0" destOrd="0" presId="urn:microsoft.com/office/officeart/2008/layout/VerticalCurvedList"/>
    <dgm:cxn modelId="{AE49E6A0-48BB-428D-8FF7-51714D9060A3}" type="presParOf" srcId="{80C30E4F-D3EF-47B2-9492-3E50439DEF86}" destId="{4B5B68C3-7927-4D8E-B2A6-6A8C8879D40F}" srcOrd="7" destOrd="0" presId="urn:microsoft.com/office/officeart/2008/layout/VerticalCurvedList"/>
    <dgm:cxn modelId="{D69431BB-2174-4F38-9722-21D6BAD1716E}" type="presParOf" srcId="{80C30E4F-D3EF-47B2-9492-3E50439DEF86}" destId="{15AAD1F2-3EE6-4529-89AC-DD9FF16F0BC3}" srcOrd="8" destOrd="0" presId="urn:microsoft.com/office/officeart/2008/layout/VerticalCurvedList"/>
    <dgm:cxn modelId="{D7A3F594-F40F-4FB5-BD32-73A05634B0DD}" type="presParOf" srcId="{15AAD1F2-3EE6-4529-89AC-DD9FF16F0BC3}" destId="{F2BC1733-A4BC-44A6-ABE5-E163BC6ACFA5}" srcOrd="0" destOrd="0" presId="urn:microsoft.com/office/officeart/2008/layout/VerticalCurvedList"/>
    <dgm:cxn modelId="{37EC1330-7276-4C30-92DF-2E65278DCD3C}" type="presParOf" srcId="{80C30E4F-D3EF-47B2-9492-3E50439DEF86}" destId="{FCAC7FCB-4D2F-4174-8BBC-DD9D328E0B22}" srcOrd="9" destOrd="0" presId="urn:microsoft.com/office/officeart/2008/layout/VerticalCurvedList"/>
    <dgm:cxn modelId="{20F08495-67B6-4878-9988-A1E77523A8C5}" type="presParOf" srcId="{80C30E4F-D3EF-47B2-9492-3E50439DEF86}" destId="{78E3EB99-AC7B-41E8-9FEC-3D8D2E5D2129}" srcOrd="10" destOrd="0" presId="urn:microsoft.com/office/officeart/2008/layout/VerticalCurvedList"/>
    <dgm:cxn modelId="{EFFC0F65-4271-4721-B54D-3E19AAED3B0C}" type="presParOf" srcId="{78E3EB99-AC7B-41E8-9FEC-3D8D2E5D2129}" destId="{67C2D455-9A7E-43BA-B17E-28B639938C4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C74B0-ADD1-4EE6-A949-F2F1FE26B31E}">
      <dsp:nvSpPr>
        <dsp:cNvPr id="0" name=""/>
        <dsp:cNvSpPr/>
      </dsp:nvSpPr>
      <dsp:spPr>
        <a:xfrm>
          <a:off x="-5154810" y="-547726"/>
          <a:ext cx="6451989" cy="5566905"/>
        </a:xfrm>
        <a:prstGeom prst="blockArc">
          <a:avLst>
            <a:gd name="adj1" fmla="val 18900000"/>
            <a:gd name="adj2" fmla="val 2700000"/>
            <a:gd name="adj3" fmla="val 33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38C953-DD2B-4579-96A9-DEE29B4E98C9}">
      <dsp:nvSpPr>
        <dsp:cNvPr id="0" name=""/>
        <dsp:cNvSpPr/>
      </dsp:nvSpPr>
      <dsp:spPr>
        <a:xfrm>
          <a:off x="524373" y="196448"/>
          <a:ext cx="7603626" cy="60598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1001" tIns="48260" rIns="48260" bIns="48260" numCol="1" spcCol="1270" anchor="ctr" anchorCtr="0">
          <a:noAutofit/>
        </a:bodyPr>
        <a:lstStyle/>
        <a:p>
          <a:pPr lvl="0" algn="l" defTabSz="844550">
            <a:lnSpc>
              <a:spcPct val="90000"/>
            </a:lnSpc>
            <a:spcBef>
              <a:spcPct val="0"/>
            </a:spcBef>
            <a:spcAft>
              <a:spcPct val="35000"/>
            </a:spcAft>
          </a:pPr>
          <a:r>
            <a:rPr lang="es-ES_tradnl" sz="1900" kern="1200" smtClean="0">
              <a:latin typeface="Times New Roman" panose="02020603050405020304" pitchFamily="18" charset="0"/>
              <a:cs typeface="Times New Roman" panose="02020603050405020304" pitchFamily="18" charset="0"/>
            </a:rPr>
            <a:t>Estudiar las tareas en los procesos de mecanizado CNC</a:t>
          </a:r>
          <a:r>
            <a:rPr lang="es-EC" sz="1900" kern="1200" smtClean="0">
              <a:latin typeface="Times New Roman" panose="02020603050405020304" pitchFamily="18" charset="0"/>
              <a:ea typeface="Droid Sans"/>
              <a:cs typeface="Times New Roman" panose="02020603050405020304" pitchFamily="18" charset="0"/>
            </a:rPr>
            <a:t>.</a:t>
          </a:r>
          <a:endParaRPr lang="es-ES" sz="1900" kern="1200" dirty="0">
            <a:latin typeface="Times New Roman" panose="02020603050405020304" pitchFamily="18" charset="0"/>
            <a:cs typeface="Times New Roman" panose="02020603050405020304" pitchFamily="18" charset="0"/>
          </a:endParaRPr>
        </a:p>
      </dsp:txBody>
      <dsp:txXfrm>
        <a:off x="524373" y="196448"/>
        <a:ext cx="7603626" cy="605986"/>
      </dsp:txXfrm>
    </dsp:sp>
    <dsp:sp modelId="{6D643B49-87F4-41BB-9E12-E5F5E1EB50E7}">
      <dsp:nvSpPr>
        <dsp:cNvPr id="0" name=""/>
        <dsp:cNvSpPr/>
      </dsp:nvSpPr>
      <dsp:spPr>
        <a:xfrm>
          <a:off x="164374" y="124980"/>
          <a:ext cx="757482" cy="75748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1F7D3B22-A456-4985-9AD3-38FB28BC9454}">
      <dsp:nvSpPr>
        <dsp:cNvPr id="0" name=""/>
        <dsp:cNvSpPr/>
      </dsp:nvSpPr>
      <dsp:spPr>
        <a:xfrm>
          <a:off x="958605" y="1003091"/>
          <a:ext cx="7169394" cy="76519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1001" tIns="48260" rIns="48260" bIns="48260" numCol="1" spcCol="1270" anchor="ctr" anchorCtr="0">
          <a:noAutofit/>
        </a:bodyPr>
        <a:lstStyle/>
        <a:p>
          <a:pPr lvl="0" algn="l" defTabSz="844550">
            <a:lnSpc>
              <a:spcPct val="90000"/>
            </a:lnSpc>
            <a:spcBef>
              <a:spcPct val="0"/>
            </a:spcBef>
            <a:spcAft>
              <a:spcPct val="35000"/>
            </a:spcAft>
          </a:pPr>
          <a:r>
            <a:rPr lang="es-EC" sz="1900" kern="1200" dirty="0" smtClean="0">
              <a:latin typeface="Times New Roman" panose="02020603050405020304" pitchFamily="18" charset="0"/>
              <a:cs typeface="Times New Roman" panose="02020603050405020304" pitchFamily="18" charset="0"/>
            </a:rPr>
            <a:t>Implementar en una máquina CNC los dispositivos requeridos para la obtención de las imágenes de la pieza de trabajo.</a:t>
          </a:r>
          <a:endParaRPr lang="en-US" sz="1900" kern="1200" dirty="0">
            <a:latin typeface="Times New Roman" panose="02020603050405020304" pitchFamily="18" charset="0"/>
            <a:ea typeface="Droid Sans"/>
            <a:cs typeface="Times New Roman" panose="02020603050405020304" pitchFamily="18" charset="0"/>
          </a:endParaRPr>
        </a:p>
      </dsp:txBody>
      <dsp:txXfrm>
        <a:off x="958605" y="1003091"/>
        <a:ext cx="7169394" cy="765196"/>
      </dsp:txXfrm>
    </dsp:sp>
    <dsp:sp modelId="{92765825-F7EF-40EF-A3A4-D08A8BCA873B}">
      <dsp:nvSpPr>
        <dsp:cNvPr id="0" name=""/>
        <dsp:cNvSpPr/>
      </dsp:nvSpPr>
      <dsp:spPr>
        <a:xfrm>
          <a:off x="175719" y="124977"/>
          <a:ext cx="757482" cy="757482"/>
        </a:xfrm>
        <a:prstGeom prst="ellipse">
          <a:avLst/>
        </a:prstGeom>
        <a:blipFill rotWithShape="0">
          <a:blip xmlns:r="http://schemas.openxmlformats.org/officeDocument/2006/relationships" r:embed="rId1"/>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6C3A9C1F-1328-4321-A574-1D41EBD2A159}">
      <dsp:nvSpPr>
        <dsp:cNvPr id="0" name=""/>
        <dsp:cNvSpPr/>
      </dsp:nvSpPr>
      <dsp:spPr>
        <a:xfrm>
          <a:off x="1024337" y="2048581"/>
          <a:ext cx="7036120" cy="74917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1001" tIns="48260" rIns="48260" bIns="48260" numCol="1" spcCol="1270" anchor="ctr" anchorCtr="0">
          <a:noAutofit/>
        </a:bodyPr>
        <a:lstStyle/>
        <a:p>
          <a:pPr lvl="0" algn="l" defTabSz="844550">
            <a:lnSpc>
              <a:spcPct val="90000"/>
            </a:lnSpc>
            <a:spcBef>
              <a:spcPct val="0"/>
            </a:spcBef>
            <a:spcAft>
              <a:spcPct val="35000"/>
            </a:spcAft>
          </a:pPr>
          <a:r>
            <a:rPr lang="es-EC" sz="1900" kern="1200" smtClean="0">
              <a:latin typeface="Times New Roman" panose="02020603050405020304" pitchFamily="18" charset="0"/>
              <a:cs typeface="Times New Roman" panose="02020603050405020304" pitchFamily="18" charset="0"/>
            </a:rPr>
            <a:t>Diseñar un sistema de control que permita obtener imágenes de la pieza trabajo en la máquina CNC y su procesamiento.</a:t>
          </a:r>
          <a:endParaRPr lang="en-US" sz="1900" kern="1200" dirty="0">
            <a:latin typeface="Times New Roman" panose="02020603050405020304" pitchFamily="18" charset="0"/>
            <a:ea typeface="Droid Sans"/>
            <a:cs typeface="Times New Roman" panose="02020603050405020304" pitchFamily="18" charset="0"/>
          </a:endParaRPr>
        </a:p>
      </dsp:txBody>
      <dsp:txXfrm>
        <a:off x="1024337" y="2048581"/>
        <a:ext cx="7036120" cy="749174"/>
      </dsp:txXfrm>
    </dsp:sp>
    <dsp:sp modelId="{FD214354-18F9-4523-AD06-56F736D53A51}">
      <dsp:nvSpPr>
        <dsp:cNvPr id="0" name=""/>
        <dsp:cNvSpPr/>
      </dsp:nvSpPr>
      <dsp:spPr>
        <a:xfrm>
          <a:off x="450248" y="2904367"/>
          <a:ext cx="757482" cy="75748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4B5B68C3-7927-4D8E-B2A6-6A8C8879D40F}">
      <dsp:nvSpPr>
        <dsp:cNvPr id="0" name=""/>
        <dsp:cNvSpPr/>
      </dsp:nvSpPr>
      <dsp:spPr>
        <a:xfrm>
          <a:off x="891062" y="3028864"/>
          <a:ext cx="7169394" cy="60598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1001" tIns="48260" rIns="48260" bIns="48260" numCol="1" spcCol="1270" anchor="ctr" anchorCtr="0">
          <a:noAutofit/>
        </a:bodyPr>
        <a:lstStyle/>
        <a:p>
          <a:pPr lvl="0" algn="l" defTabSz="844550">
            <a:lnSpc>
              <a:spcPct val="90000"/>
            </a:lnSpc>
            <a:spcBef>
              <a:spcPct val="0"/>
            </a:spcBef>
            <a:spcAft>
              <a:spcPct val="35000"/>
            </a:spcAft>
          </a:pPr>
          <a:r>
            <a:rPr lang="es-EC" sz="1900" kern="1200" smtClean="0">
              <a:latin typeface="Times New Roman" panose="02020603050405020304" pitchFamily="18" charset="0"/>
              <a:cs typeface="Times New Roman" panose="02020603050405020304" pitchFamily="18" charset="0"/>
            </a:rPr>
            <a:t>Diseñar una HMI que  ayude al usuario a controlar el proceso</a:t>
          </a:r>
          <a:endParaRPr lang="en-US" sz="1900" kern="1200" dirty="0">
            <a:latin typeface="Times New Roman" panose="02020603050405020304" pitchFamily="18" charset="0"/>
            <a:ea typeface="Droid Sans"/>
            <a:cs typeface="Times New Roman" panose="02020603050405020304" pitchFamily="18" charset="0"/>
          </a:endParaRPr>
        </a:p>
      </dsp:txBody>
      <dsp:txXfrm>
        <a:off x="891062" y="3028864"/>
        <a:ext cx="7169394" cy="605986"/>
      </dsp:txXfrm>
    </dsp:sp>
    <dsp:sp modelId="{F2BC1733-A4BC-44A6-ABE5-E163BC6ACFA5}">
      <dsp:nvSpPr>
        <dsp:cNvPr id="0" name=""/>
        <dsp:cNvSpPr/>
      </dsp:nvSpPr>
      <dsp:spPr>
        <a:xfrm>
          <a:off x="450245" y="2904364"/>
          <a:ext cx="757482" cy="75748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FCAC7FCB-4D2F-4174-8BBC-DD9D328E0B22}">
      <dsp:nvSpPr>
        <dsp:cNvPr id="0" name=""/>
        <dsp:cNvSpPr/>
      </dsp:nvSpPr>
      <dsp:spPr>
        <a:xfrm>
          <a:off x="456831" y="3937552"/>
          <a:ext cx="7603626" cy="60598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1001" tIns="48260" rIns="48260" bIns="48260" numCol="1" spcCol="1270" anchor="ctr" anchorCtr="0">
          <a:noAutofit/>
        </a:bodyPr>
        <a:lstStyle/>
        <a:p>
          <a:pPr lvl="0" algn="l" defTabSz="844550">
            <a:lnSpc>
              <a:spcPct val="90000"/>
            </a:lnSpc>
            <a:spcBef>
              <a:spcPct val="0"/>
            </a:spcBef>
            <a:spcAft>
              <a:spcPct val="35000"/>
            </a:spcAft>
          </a:pPr>
          <a:r>
            <a:rPr lang="es-EC" sz="1900" kern="1200" smtClean="0">
              <a:latin typeface="Times New Roman" panose="02020603050405020304" pitchFamily="18" charset="0"/>
              <a:cs typeface="Times New Roman" panose="02020603050405020304" pitchFamily="18" charset="0"/>
            </a:rPr>
            <a:t>Evaluar el desempeño del prototipo implementado mediante ensayos</a:t>
          </a:r>
          <a:endParaRPr lang="en-US" sz="1900" kern="1200" dirty="0">
            <a:latin typeface="Times New Roman" panose="02020603050405020304" pitchFamily="18" charset="0"/>
            <a:ea typeface="Droid Sans"/>
            <a:cs typeface="Times New Roman" panose="02020603050405020304" pitchFamily="18" charset="0"/>
          </a:endParaRPr>
        </a:p>
      </dsp:txBody>
      <dsp:txXfrm>
        <a:off x="456831" y="3937552"/>
        <a:ext cx="7603626" cy="605986"/>
      </dsp:txXfrm>
    </dsp:sp>
    <dsp:sp modelId="{67C2D455-9A7E-43BA-B17E-28B639938C4F}">
      <dsp:nvSpPr>
        <dsp:cNvPr id="0" name=""/>
        <dsp:cNvSpPr/>
      </dsp:nvSpPr>
      <dsp:spPr>
        <a:xfrm>
          <a:off x="0" y="3862539"/>
          <a:ext cx="757482" cy="75748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C169F-660A-4D0B-A2C6-177BC85CCAF1}" type="datetimeFigureOut">
              <a:rPr lang="es-EC" smtClean="0"/>
              <a:t>15/7/2019</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AC71D-0BAF-4A6B-A8CF-1A783A59F92D}" type="slidenum">
              <a:rPr lang="es-EC" smtClean="0"/>
              <a:t>‹Nº›</a:t>
            </a:fld>
            <a:endParaRPr lang="es-EC"/>
          </a:p>
        </p:txBody>
      </p:sp>
    </p:spTree>
    <p:extLst>
      <p:ext uri="{BB962C8B-B14F-4D97-AF65-F5344CB8AC3E}">
        <p14:creationId xmlns:p14="http://schemas.microsoft.com/office/powerpoint/2010/main" val="3366222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DDAC71D-0BAF-4A6B-A8CF-1A783A59F92D}" type="slidenum">
              <a:rPr lang="es-EC" smtClean="0"/>
              <a:t>8</a:t>
            </a:fld>
            <a:endParaRPr lang="es-EC"/>
          </a:p>
        </p:txBody>
      </p:sp>
    </p:spTree>
    <p:extLst>
      <p:ext uri="{BB962C8B-B14F-4D97-AF65-F5344CB8AC3E}">
        <p14:creationId xmlns:p14="http://schemas.microsoft.com/office/powerpoint/2010/main" val="493529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10"/>
          </p:nvPr>
        </p:nvSpPr>
        <p:spPr/>
        <p:txBody>
          <a:bodyPr/>
          <a:lstStyle/>
          <a:p>
            <a:fld id="{DDDAC71D-0BAF-4A6B-A8CF-1A783A59F92D}" type="slidenum">
              <a:rPr lang="es-EC" smtClean="0"/>
              <a:t>10</a:t>
            </a:fld>
            <a:endParaRPr lang="es-EC"/>
          </a:p>
        </p:txBody>
      </p:sp>
    </p:spTree>
    <p:extLst>
      <p:ext uri="{BB962C8B-B14F-4D97-AF65-F5344CB8AC3E}">
        <p14:creationId xmlns:p14="http://schemas.microsoft.com/office/powerpoint/2010/main" val="2423847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DDAC71D-0BAF-4A6B-A8CF-1A783A59F92D}" type="slidenum">
              <a:rPr lang="es-EC" smtClean="0"/>
              <a:t>11</a:t>
            </a:fld>
            <a:endParaRPr lang="es-EC"/>
          </a:p>
        </p:txBody>
      </p:sp>
    </p:spTree>
    <p:extLst>
      <p:ext uri="{BB962C8B-B14F-4D97-AF65-F5344CB8AC3E}">
        <p14:creationId xmlns:p14="http://schemas.microsoft.com/office/powerpoint/2010/main" val="3531906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endParaRPr lang="es-EC" dirty="0"/>
              </a:p>
            </p:txBody>
          </p:sp>
        </mc:Choice>
        <mc:Fallback xmlns="">
          <p:sp>
            <p:nvSpPr>
              <p:cNvPr id="3" name="Marcador de notas 2"/>
              <p:cNvSpPr>
                <a:spLocks noGrp="1"/>
              </p:cNvSpPr>
              <p:nvPr>
                <p:ph type="body" idx="1"/>
              </p:nvPr>
            </p:nvSpPr>
            <p:spPr/>
            <p:txBody>
              <a:bodyPr/>
              <a:lstStyle/>
              <a:p>
                <a:r>
                  <a:rPr lang="es-CO" sz="1200" kern="1200" dirty="0" smtClean="0">
                    <a:solidFill>
                      <a:schemeClr val="tx1"/>
                    </a:solidFill>
                    <a:effectLst/>
                    <a:latin typeface="+mn-lt"/>
                    <a:ea typeface="+mn-ea"/>
                    <a:cs typeface="+mn-cs"/>
                  </a:rPr>
                  <a:t>El punto encontrado se calibra con varias distancias de trabajo de la cámara respecto a una pieza.</a:t>
                </a:r>
                <a:endParaRPr lang="es-EC"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Sin embargo para obtener un factor de conversión se basa en una distancia en Z=-40, evitando la distorsión de la imagen. De esta manera se obtendrá el valor con el que se iniciará el eje Z en 62.09 como referencia inicial para realizar todo el proceso. Para el caso de X, Y lo único que debe hacer es enfocar bien a la pieza de trabajo para poder realizar la captura de imagen como en la figura 5. </a:t>
                </a:r>
                <a:endParaRPr lang="es-EC"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s-EC"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El factor de conversión resulta de dividir :</a:t>
                </a:r>
                <a:endParaRPr lang="es-EC" sz="1200" kern="1200" dirty="0">
                  <a:solidFill>
                    <a:schemeClr val="tx1"/>
                  </a:solidFill>
                  <a:effectLst/>
                  <a:latin typeface="+mn-lt"/>
                  <a:ea typeface="+mn-ea"/>
                  <a:cs typeface="+mn-cs"/>
                </a:endParaRPr>
              </a:p>
              <a:p>
                <a:r>
                  <a:rPr lang="es-CO" sz="1200" i="0" kern="1200">
                    <a:solidFill>
                      <a:schemeClr val="tx1"/>
                    </a:solidFill>
                    <a:effectLst/>
                    <a:latin typeface="+mn-lt"/>
                    <a:ea typeface="+mn-ea"/>
                    <a:cs typeface="+mn-cs"/>
                  </a:rPr>
                  <a:t>𝑐𝑜𝑛𝑣=</a:t>
                </a:r>
                <a:r>
                  <a:rPr lang="es-EC" sz="1200" i="0" kern="1200">
                    <a:solidFill>
                      <a:schemeClr val="tx1"/>
                    </a:solidFill>
                    <a:effectLst/>
                    <a:latin typeface="+mn-lt"/>
                    <a:ea typeface="+mn-ea"/>
                    <a:cs typeface="+mn-cs"/>
                  </a:rPr>
                  <a:t>(</a:t>
                </a:r>
                <a:r>
                  <a:rPr lang="es-CO" sz="1200" i="0" kern="1200">
                    <a:solidFill>
                      <a:schemeClr val="tx1"/>
                    </a:solidFill>
                    <a:effectLst/>
                    <a:latin typeface="+mn-lt"/>
                    <a:ea typeface="+mn-ea"/>
                    <a:cs typeface="+mn-cs"/>
                  </a:rPr>
                  <a:t>200 </a:t>
                </a:r>
                <a:r>
                  <a:rPr lang="es-EC" sz="1200" i="0" kern="1200">
                    <a:solidFill>
                      <a:schemeClr val="tx1"/>
                    </a:solidFill>
                    <a:effectLst/>
                    <a:latin typeface="+mn-lt"/>
                    <a:ea typeface="+mn-ea"/>
                    <a:cs typeface="+mn-cs"/>
                  </a:rPr>
                  <a:t>)/(</a:t>
                </a:r>
                <a:r>
                  <a:rPr lang="es-CO" sz="1200" i="0" kern="1200">
                    <a:solidFill>
                      <a:schemeClr val="tx1"/>
                    </a:solidFill>
                    <a:effectLst/>
                    <a:latin typeface="+mn-lt"/>
                    <a:ea typeface="+mn-ea"/>
                    <a:cs typeface="+mn-cs"/>
                  </a:rPr>
                  <a:t>288 </a:t>
                </a:r>
                <a:r>
                  <a:rPr lang="es-EC" sz="1200" i="0" kern="1200">
                    <a:solidFill>
                      <a:schemeClr val="tx1"/>
                    </a:solidFill>
                    <a:effectLst/>
                    <a:latin typeface="+mn-lt"/>
                    <a:ea typeface="+mn-ea"/>
                    <a:cs typeface="+mn-cs"/>
                  </a:rPr>
                  <a:t>)</a:t>
                </a:r>
                <a:r>
                  <a:rPr lang="es-CO" sz="1200" i="0" kern="1200">
                    <a:solidFill>
                      <a:schemeClr val="tx1"/>
                    </a:solidFill>
                    <a:effectLst/>
                    <a:latin typeface="+mn-lt"/>
                    <a:ea typeface="+mn-ea"/>
                    <a:cs typeface="+mn-cs"/>
                  </a:rPr>
                  <a:t>=0.69444</a:t>
                </a:r>
                <a:r>
                  <a:rPr lang="es-CO" sz="1200" kern="1200" dirty="0">
                    <a:solidFill>
                      <a:schemeClr val="tx1"/>
                    </a:solidFill>
                    <a:effectLst/>
                    <a:latin typeface="+mn-lt"/>
                    <a:ea typeface="+mn-ea"/>
                    <a:cs typeface="+mn-cs"/>
                  </a:rPr>
                  <a:t> 		 (1)</a:t>
                </a:r>
                <a:endParaRPr lang="es-EC"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s-EC"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Donde 200 es el valor de una lado de la pieza que equivale a los 288 pixeles que se tomó con la imagen.</a:t>
                </a:r>
                <a:endParaRPr lang="es-EC"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s-EC"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Para mejorar la precisión en el valor de Y se ha encontrado la siguiente ecuación: </a:t>
                </a:r>
                <a:endParaRPr lang="es-EC"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s-EC" sz="1200" kern="1200" dirty="0">
                  <a:solidFill>
                    <a:schemeClr val="tx1"/>
                  </a:solidFill>
                  <a:effectLst/>
                  <a:latin typeface="+mn-lt"/>
                  <a:ea typeface="+mn-ea"/>
                  <a:cs typeface="+mn-cs"/>
                </a:endParaRPr>
              </a:p>
              <a:p>
                <a:r>
                  <a:rPr lang="es-CO" sz="1200" i="0" kern="1200">
                    <a:solidFill>
                      <a:schemeClr val="tx1"/>
                    </a:solidFill>
                    <a:effectLst/>
                    <a:latin typeface="+mn-lt"/>
                    <a:ea typeface="+mn-ea"/>
                    <a:cs typeface="+mn-cs"/>
                  </a:rPr>
                  <a:t>𝑦=−4</a:t>
                </a:r>
                <a:r>
                  <a:rPr lang="es-EC" sz="1200" i="0" kern="1200">
                    <a:solidFill>
                      <a:schemeClr val="tx1"/>
                    </a:solidFill>
                    <a:effectLst/>
                    <a:latin typeface="+mn-lt"/>
                    <a:ea typeface="+mn-ea"/>
                    <a:cs typeface="+mn-cs"/>
                  </a:rPr>
                  <a:t>〖</a:t>
                </a:r>
                <a:r>
                  <a:rPr lang="es-CO" sz="1200" i="0" kern="1200">
                    <a:solidFill>
                      <a:schemeClr val="tx1"/>
                    </a:solidFill>
                    <a:effectLst/>
                    <a:latin typeface="+mn-lt"/>
                    <a:ea typeface="+mn-ea"/>
                    <a:cs typeface="+mn-cs"/>
                  </a:rPr>
                  <a:t>𝑋10</a:t>
                </a:r>
                <a:r>
                  <a:rPr lang="es-EC" sz="1200" i="0" kern="1200">
                    <a:solidFill>
                      <a:schemeClr val="tx1"/>
                    </a:solidFill>
                    <a:effectLst/>
                    <a:latin typeface="+mn-lt"/>
                    <a:ea typeface="+mn-ea"/>
                    <a:cs typeface="+mn-cs"/>
                  </a:rPr>
                  <a:t>〗^(</a:t>
                </a:r>
                <a:r>
                  <a:rPr lang="es-CO" sz="1200" i="0" kern="1200">
                    <a:solidFill>
                      <a:schemeClr val="tx1"/>
                    </a:solidFill>
                    <a:effectLst/>
                    <a:latin typeface="+mn-lt"/>
                    <a:ea typeface="+mn-ea"/>
                    <a:cs typeface="+mn-cs"/>
                  </a:rPr>
                  <a:t>−9</a:t>
                </a:r>
                <a:r>
                  <a:rPr lang="es-EC" sz="1200" i="0" kern="1200">
                    <a:solidFill>
                      <a:schemeClr val="tx1"/>
                    </a:solidFill>
                    <a:effectLst/>
                    <a:latin typeface="+mn-lt"/>
                    <a:ea typeface="+mn-ea"/>
                    <a:cs typeface="+mn-cs"/>
                  </a:rPr>
                  <a:t>) </a:t>
                </a:r>
                <a:r>
                  <a:rPr lang="es-CO" sz="1200" i="0" kern="1200">
                    <a:solidFill>
                      <a:schemeClr val="tx1"/>
                    </a:solidFill>
                    <a:effectLst/>
                    <a:latin typeface="+mn-lt"/>
                    <a:ea typeface="+mn-ea"/>
                    <a:cs typeface="+mn-cs"/>
                  </a:rPr>
                  <a:t>𝑥</a:t>
                </a:r>
                <a:r>
                  <a:rPr lang="es-EC" sz="1200" i="0" kern="1200">
                    <a:solidFill>
                      <a:schemeClr val="tx1"/>
                    </a:solidFill>
                    <a:effectLst/>
                    <a:latin typeface="+mn-lt"/>
                    <a:ea typeface="+mn-ea"/>
                    <a:cs typeface="+mn-cs"/>
                  </a:rPr>
                  <a:t>^</a:t>
                </a:r>
                <a:r>
                  <a:rPr lang="es-CO" sz="1200" i="0" kern="1200">
                    <a:solidFill>
                      <a:schemeClr val="tx1"/>
                    </a:solidFill>
                    <a:effectLst/>
                    <a:latin typeface="+mn-lt"/>
                    <a:ea typeface="+mn-ea"/>
                    <a:cs typeface="+mn-cs"/>
                  </a:rPr>
                  <a:t>4+9</a:t>
                </a:r>
                <a:r>
                  <a:rPr lang="es-EC" sz="1200" i="0" kern="1200">
                    <a:solidFill>
                      <a:schemeClr val="tx1"/>
                    </a:solidFill>
                    <a:effectLst/>
                    <a:latin typeface="+mn-lt"/>
                    <a:ea typeface="+mn-ea"/>
                    <a:cs typeface="+mn-cs"/>
                  </a:rPr>
                  <a:t>〖</a:t>
                </a:r>
                <a:r>
                  <a:rPr lang="es-CO" sz="1200" i="0" kern="1200">
                    <a:solidFill>
                      <a:schemeClr val="tx1"/>
                    </a:solidFill>
                    <a:effectLst/>
                    <a:latin typeface="+mn-lt"/>
                    <a:ea typeface="+mn-ea"/>
                    <a:cs typeface="+mn-cs"/>
                  </a:rPr>
                  <a:t>𝑋10</a:t>
                </a:r>
                <a:r>
                  <a:rPr lang="es-EC" sz="1200" i="0" kern="1200">
                    <a:solidFill>
                      <a:schemeClr val="tx1"/>
                    </a:solidFill>
                    <a:effectLst/>
                    <a:latin typeface="+mn-lt"/>
                    <a:ea typeface="+mn-ea"/>
                    <a:cs typeface="+mn-cs"/>
                  </a:rPr>
                  <a:t>〗^(</a:t>
                </a:r>
                <a:r>
                  <a:rPr lang="es-CO" sz="1200" i="0" kern="1200">
                    <a:solidFill>
                      <a:schemeClr val="tx1"/>
                    </a:solidFill>
                    <a:effectLst/>
                    <a:latin typeface="+mn-lt"/>
                    <a:ea typeface="+mn-ea"/>
                    <a:cs typeface="+mn-cs"/>
                  </a:rPr>
                  <a:t>−7</a:t>
                </a:r>
                <a:r>
                  <a:rPr lang="es-EC" sz="1200" i="0" kern="1200">
                    <a:solidFill>
                      <a:schemeClr val="tx1"/>
                    </a:solidFill>
                    <a:effectLst/>
                    <a:latin typeface="+mn-lt"/>
                    <a:ea typeface="+mn-ea"/>
                    <a:cs typeface="+mn-cs"/>
                  </a:rPr>
                  <a:t>) </a:t>
                </a:r>
                <a:r>
                  <a:rPr lang="es-CO" sz="1200" i="0" kern="1200">
                    <a:solidFill>
                      <a:schemeClr val="tx1"/>
                    </a:solidFill>
                    <a:effectLst/>
                    <a:latin typeface="+mn-lt"/>
                    <a:ea typeface="+mn-ea"/>
                    <a:cs typeface="+mn-cs"/>
                  </a:rPr>
                  <a:t>𝑥</a:t>
                </a:r>
                <a:r>
                  <a:rPr lang="es-EC" sz="1200" i="0" kern="1200">
                    <a:solidFill>
                      <a:schemeClr val="tx1"/>
                    </a:solidFill>
                    <a:effectLst/>
                    <a:latin typeface="+mn-lt"/>
                    <a:ea typeface="+mn-ea"/>
                    <a:cs typeface="+mn-cs"/>
                  </a:rPr>
                  <a:t>^</a:t>
                </a:r>
                <a:r>
                  <a:rPr lang="es-CO" sz="1200" i="0" kern="1200">
                    <a:solidFill>
                      <a:schemeClr val="tx1"/>
                    </a:solidFill>
                    <a:effectLst/>
                    <a:latin typeface="+mn-lt"/>
                    <a:ea typeface="+mn-ea"/>
                    <a:cs typeface="+mn-cs"/>
                  </a:rPr>
                  <a:t>3−0.0005𝑥</a:t>
                </a:r>
                <a:r>
                  <a:rPr lang="es-EC" sz="1200" i="0" kern="1200">
                    <a:solidFill>
                      <a:schemeClr val="tx1"/>
                    </a:solidFill>
                    <a:effectLst/>
                    <a:latin typeface="+mn-lt"/>
                    <a:ea typeface="+mn-ea"/>
                    <a:cs typeface="+mn-cs"/>
                  </a:rPr>
                  <a:t>^</a:t>
                </a:r>
                <a:r>
                  <a:rPr lang="es-CO" sz="1200" i="0" kern="1200">
                    <a:solidFill>
                      <a:schemeClr val="tx1"/>
                    </a:solidFill>
                    <a:effectLst/>
                    <a:latin typeface="+mn-lt"/>
                    <a:ea typeface="+mn-ea"/>
                    <a:cs typeface="+mn-cs"/>
                  </a:rPr>
                  <a:t>2+0.2546𝑥−15.154</a:t>
                </a:r>
                <a:r>
                  <a:rPr lang="es-CO" sz="1200" kern="1200" dirty="0">
                    <a:solidFill>
                      <a:schemeClr val="tx1"/>
                    </a:solidFill>
                    <a:effectLst/>
                    <a:latin typeface="+mn-lt"/>
                    <a:ea typeface="+mn-ea"/>
                    <a:cs typeface="+mn-cs"/>
                  </a:rPr>
                  <a:t>                                                                             (2)</a:t>
                </a:r>
                <a:endParaRPr lang="es-EC" sz="1200" kern="1200" dirty="0">
                  <a:solidFill>
                    <a:schemeClr val="tx1"/>
                  </a:solidFill>
                  <a:effectLst/>
                  <a:latin typeface="+mn-lt"/>
                  <a:ea typeface="+mn-ea"/>
                  <a:cs typeface="+mn-cs"/>
                </a:endParaRPr>
              </a:p>
              <a:p>
                <a:endParaRPr lang="es-EC" dirty="0"/>
              </a:p>
            </p:txBody>
          </p:sp>
        </mc:Fallback>
      </mc:AlternateContent>
      <p:sp>
        <p:nvSpPr>
          <p:cNvPr id="4" name="Marcador de número de diapositiva 3"/>
          <p:cNvSpPr>
            <a:spLocks noGrp="1"/>
          </p:cNvSpPr>
          <p:nvPr>
            <p:ph type="sldNum" sz="quarter" idx="10"/>
          </p:nvPr>
        </p:nvSpPr>
        <p:spPr/>
        <p:txBody>
          <a:bodyPr/>
          <a:lstStyle/>
          <a:p>
            <a:fld id="{DDDAC71D-0BAF-4A6B-A8CF-1A783A59F92D}" type="slidenum">
              <a:rPr lang="es-EC" smtClean="0"/>
              <a:t>14</a:t>
            </a:fld>
            <a:endParaRPr lang="es-EC"/>
          </a:p>
        </p:txBody>
      </p:sp>
    </p:spTree>
    <p:extLst>
      <p:ext uri="{BB962C8B-B14F-4D97-AF65-F5344CB8AC3E}">
        <p14:creationId xmlns:p14="http://schemas.microsoft.com/office/powerpoint/2010/main" val="38727155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38" name="Rectángulo 37"/>
          <p:cNvSpPr/>
          <p:nvPr userDrawn="1"/>
        </p:nvSpPr>
        <p:spPr>
          <a:xfrm>
            <a:off x="-19050" y="-5357"/>
            <a:ext cx="12192000" cy="6851921"/>
          </a:xfrm>
          <a:prstGeom prst="rect">
            <a:avLst/>
          </a:prstGeom>
          <a:gradFill flip="none" rotWithShape="1">
            <a:gsLst>
              <a:gs pos="33000">
                <a:schemeClr val="accent6">
                  <a:lumMod val="0"/>
                  <a:lumOff val="100000"/>
                </a:schemeClr>
              </a:gs>
              <a:gs pos="79000">
                <a:schemeClr val="accent6">
                  <a:lumMod val="0"/>
                  <a:lumOff val="100000"/>
                </a:schemeClr>
              </a:gs>
              <a:gs pos="96000">
                <a:schemeClr val="accent1">
                  <a:lumMod val="75000"/>
                </a:schemeClr>
              </a:gs>
            </a:gsLst>
            <a:lin ang="19200000" scaled="0"/>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3" name="Subtítulo 2"/>
          <p:cNvSpPr>
            <a:spLocks noGrp="1"/>
          </p:cNvSpPr>
          <p:nvPr>
            <p:ph type="subTitle" idx="1" hasCustomPrompt="1"/>
          </p:nvPr>
        </p:nvSpPr>
        <p:spPr>
          <a:xfrm>
            <a:off x="1408828" y="4015100"/>
            <a:ext cx="9144000" cy="1291998"/>
          </a:xfrm>
        </p:spPr>
        <p:txBody>
          <a:bodyPr/>
          <a:lstStyle>
            <a:lvl1pPr marL="0" indent="0" algn="ctr">
              <a:buNone/>
              <a:defRPr sz="2400" baseline="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AUTORA: ANDREA JULISSA ROBALINO PINANGO</a:t>
            </a:r>
          </a:p>
          <a:p>
            <a:r>
              <a:rPr lang="es-ES" dirty="0" smtClean="0"/>
              <a:t>DIRECTOR: ING. CULQUI CULQUI, BORYS HERNAN MSc.</a:t>
            </a:r>
          </a:p>
          <a:p>
            <a:r>
              <a:rPr lang="es-ES" dirty="0" smtClean="0"/>
              <a:t>2019</a:t>
            </a:r>
            <a:endParaRPr lang="es-ES" dirty="0"/>
          </a:p>
        </p:txBody>
      </p:sp>
      <p:sp>
        <p:nvSpPr>
          <p:cNvPr id="4" name="Marcador de fecha 3"/>
          <p:cNvSpPr>
            <a:spLocks noGrp="1"/>
          </p:cNvSpPr>
          <p:nvPr>
            <p:ph type="dt" sz="half" idx="10"/>
          </p:nvPr>
        </p:nvSpPr>
        <p:spPr/>
        <p:txBody>
          <a:bodyPr/>
          <a:lstStyle/>
          <a:p>
            <a:fld id="{04BE9C76-BBF6-4819-9207-56F8AEDB2880}" type="datetimeFigureOut">
              <a:rPr lang="es-EC" smtClean="0"/>
              <a:t>15/7/2019</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AFB9ADF-3859-467D-9B11-2BC9477532C2}" type="slidenum">
              <a:rPr lang="es-EC" smtClean="0"/>
              <a:t>‹Nº›</a:t>
            </a:fld>
            <a:endParaRPr lang="es-EC"/>
          </a:p>
        </p:txBody>
      </p:sp>
      <p:pic>
        <p:nvPicPr>
          <p:cNvPr id="10" name="Imagen 9"/>
          <p:cNvPicPr>
            <a:picLocks noChangeAspect="1"/>
          </p:cNvPicPr>
          <p:nvPr/>
        </p:nvPicPr>
        <p:blipFill rotWithShape="1">
          <a:blip r:embed="rId2">
            <a:extLst>
              <a:ext uri="{28A0092B-C50C-407E-A947-70E740481C1C}">
                <a14:useLocalDpi xmlns:a14="http://schemas.microsoft.com/office/drawing/2010/main" val="0"/>
              </a:ext>
            </a:extLst>
          </a:blip>
          <a:srcRect l="-126"/>
          <a:stretch/>
        </p:blipFill>
        <p:spPr>
          <a:xfrm>
            <a:off x="-19050" y="5603707"/>
            <a:ext cx="4109963" cy="1258802"/>
          </a:xfrm>
          <a:prstGeom prst="rect">
            <a:avLst/>
          </a:prstGeom>
        </p:spPr>
      </p:pic>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049" y="5594564"/>
            <a:ext cx="2729712" cy="1252000"/>
          </a:xfrm>
          <a:prstGeom prst="rect">
            <a:avLst/>
          </a:prstGeom>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851" y="5597602"/>
            <a:ext cx="2297430" cy="1254319"/>
          </a:xfrm>
          <a:prstGeom prst="rect">
            <a:avLst/>
          </a:prstGeom>
        </p:spPr>
      </p:pic>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8280" y="5585611"/>
            <a:ext cx="3093720" cy="1278520"/>
          </a:xfrm>
          <a:prstGeom prst="rect">
            <a:avLst/>
          </a:prstGeom>
        </p:spPr>
      </p:pic>
      <p:sp>
        <p:nvSpPr>
          <p:cNvPr id="18" name="Rectángulo 17"/>
          <p:cNvSpPr/>
          <p:nvPr/>
        </p:nvSpPr>
        <p:spPr>
          <a:xfrm>
            <a:off x="0" y="5556145"/>
            <a:ext cx="12191999" cy="544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9" name="Imagen 38"/>
          <p:cNvPicPr>
            <a:picLocks noChangeAspect="1"/>
          </p:cNvPicPr>
          <p:nvPr/>
        </p:nvPicPr>
        <p:blipFill rotWithShape="1">
          <a:blip r:embed="rId6">
            <a:extLst>
              <a:ext uri="{28A0092B-C50C-407E-A947-70E740481C1C}">
                <a14:useLocalDpi xmlns:a14="http://schemas.microsoft.com/office/drawing/2010/main" val="0"/>
              </a:ext>
            </a:extLst>
          </a:blip>
          <a:srcRect l="36286" t="29619" r="35524" b="31524"/>
          <a:stretch/>
        </p:blipFill>
        <p:spPr>
          <a:xfrm>
            <a:off x="11034557" y="4344378"/>
            <a:ext cx="1195488" cy="1235876"/>
          </a:xfrm>
          <a:prstGeom prst="rect">
            <a:avLst/>
          </a:prstGeom>
        </p:spPr>
      </p:pic>
      <p:sp>
        <p:nvSpPr>
          <p:cNvPr id="40" name="Rectángulo 39"/>
          <p:cNvSpPr/>
          <p:nvPr/>
        </p:nvSpPr>
        <p:spPr>
          <a:xfrm rot="16200000">
            <a:off x="-1360563" y="3295725"/>
            <a:ext cx="4461027" cy="1142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40"/>
          <p:cNvSpPr/>
          <p:nvPr/>
        </p:nvSpPr>
        <p:spPr>
          <a:xfrm rot="5400000">
            <a:off x="-1449388" y="3280856"/>
            <a:ext cx="4433781" cy="116796"/>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2" name="Imagen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5452" y="32047"/>
            <a:ext cx="6810752" cy="1388816"/>
          </a:xfrm>
          <a:prstGeom prst="rect">
            <a:avLst/>
          </a:prstGeom>
        </p:spPr>
      </p:pic>
      <p:grpSp>
        <p:nvGrpSpPr>
          <p:cNvPr id="20" name="Grupo 19"/>
          <p:cNvGrpSpPr/>
          <p:nvPr userDrawn="1"/>
        </p:nvGrpSpPr>
        <p:grpSpPr>
          <a:xfrm>
            <a:off x="4675002" y="5339463"/>
            <a:ext cx="6371328" cy="157598"/>
            <a:chOff x="4619625" y="952554"/>
            <a:chExt cx="6371328" cy="157598"/>
          </a:xfrm>
        </p:grpSpPr>
        <p:sp>
          <p:nvSpPr>
            <p:cNvPr id="21" name="Rectángulo 20"/>
            <p:cNvSpPr/>
            <p:nvPr/>
          </p:nvSpPr>
          <p:spPr>
            <a:xfrm rot="10800000">
              <a:off x="4619625" y="1047687"/>
              <a:ext cx="6371328" cy="624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21"/>
            <p:cNvSpPr/>
            <p:nvPr/>
          </p:nvSpPr>
          <p:spPr>
            <a:xfrm>
              <a:off x="4619629" y="952554"/>
              <a:ext cx="6371324" cy="6559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3" name="Rectángulo 7"/>
          <p:cNvSpPr txBox="1"/>
          <p:nvPr userDrawn="1"/>
        </p:nvSpPr>
        <p:spPr>
          <a:xfrm>
            <a:off x="1082582" y="2523156"/>
            <a:ext cx="10549719" cy="120032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2300" i="1"/>
            </a:pPr>
            <a:r>
              <a:rPr lang="es-EC" sz="2400" b="1" dirty="0" smtClean="0">
                <a:latin typeface="Times New Roman" panose="02020603050405020304" pitchFamily="18" charset="0"/>
                <a:cs typeface="Times New Roman" panose="02020603050405020304" pitchFamily="18" charset="0"/>
              </a:rPr>
              <a:t>“OPTIMIZACIÓN DEL PROCESO DE CONFIGURACIÓN DEL CERO DE PIEZA EN UNA MÁQUINA DE CONTROL NUMÉRICO MEDIANTE VISIÓN ARTIFICIAL”</a:t>
            </a:r>
            <a:endParaRPr sz="2400" b="1" i="0" dirty="0"/>
          </a:p>
        </p:txBody>
      </p:sp>
      <p:sp>
        <p:nvSpPr>
          <p:cNvPr id="24" name="Rectángulo 7"/>
          <p:cNvSpPr txBox="1"/>
          <p:nvPr userDrawn="1"/>
        </p:nvSpPr>
        <p:spPr>
          <a:xfrm>
            <a:off x="1030797" y="1634086"/>
            <a:ext cx="10549719" cy="52322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2300" i="1"/>
            </a:pPr>
            <a:r>
              <a:rPr lang="es-EC" sz="2800" b="0" dirty="0" smtClean="0">
                <a:latin typeface="Times New Roman" panose="02020603050405020304" pitchFamily="18" charset="0"/>
                <a:cs typeface="Times New Roman" panose="02020603050405020304" pitchFamily="18" charset="0"/>
              </a:rPr>
              <a:t>CARRERA DE INGENIERÍA EN MECATRÓNICA</a:t>
            </a:r>
            <a:endParaRPr sz="2800" b="0" i="0" dirty="0"/>
          </a:p>
        </p:txBody>
      </p:sp>
    </p:spTree>
    <p:extLst>
      <p:ext uri="{BB962C8B-B14F-4D97-AF65-F5344CB8AC3E}">
        <p14:creationId xmlns:p14="http://schemas.microsoft.com/office/powerpoint/2010/main" val="34774068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04BE9C76-BBF6-4819-9207-56F8AEDB2880}" type="datetimeFigureOut">
              <a:rPr lang="es-EC" smtClean="0"/>
              <a:t>15/7/2019</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AFB9ADF-3859-467D-9B11-2BC9477532C2}" type="slidenum">
              <a:rPr lang="es-EC" smtClean="0"/>
              <a:t>‹Nº›</a:t>
            </a:fld>
            <a:endParaRPr lang="es-EC"/>
          </a:p>
        </p:txBody>
      </p:sp>
    </p:spTree>
    <p:extLst>
      <p:ext uri="{BB962C8B-B14F-4D97-AF65-F5344CB8AC3E}">
        <p14:creationId xmlns:p14="http://schemas.microsoft.com/office/powerpoint/2010/main" val="869120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04BE9C76-BBF6-4819-9207-56F8AEDB2880}" type="datetimeFigureOut">
              <a:rPr lang="es-EC" smtClean="0"/>
              <a:t>15/7/2019</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AFB9ADF-3859-467D-9B11-2BC9477532C2}" type="slidenum">
              <a:rPr lang="es-EC" smtClean="0"/>
              <a:t>‹Nº›</a:t>
            </a:fld>
            <a:endParaRPr lang="es-EC"/>
          </a:p>
        </p:txBody>
      </p:sp>
    </p:spTree>
    <p:extLst>
      <p:ext uri="{BB962C8B-B14F-4D97-AF65-F5344CB8AC3E}">
        <p14:creationId xmlns:p14="http://schemas.microsoft.com/office/powerpoint/2010/main" val="1883777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226841" y="502285"/>
            <a:ext cx="11738317" cy="614295"/>
          </a:xfrm>
        </p:spPr>
        <p:txBody>
          <a:bodyPr>
            <a:noAutofit/>
          </a:bodyPr>
          <a:lstStyle>
            <a:lvl1pPr>
              <a:defRPr sz="3600">
                <a:latin typeface="Times New Roman" panose="02020603050405020304" pitchFamily="18" charset="0"/>
                <a:cs typeface="Times New Roman" panose="02020603050405020304" pitchFamily="18" charset="0"/>
              </a:defRPr>
            </a:lvl1pPr>
          </a:lstStyle>
          <a:p>
            <a:r>
              <a:rPr lang="es-ES" dirty="0" smtClean="0"/>
              <a:t>Haga clic para modificar el estilo de título del patrón</a:t>
            </a:r>
            <a:endParaRPr lang="es-ES" dirty="0"/>
          </a:p>
        </p:txBody>
      </p:sp>
      <p:sp>
        <p:nvSpPr>
          <p:cNvPr id="3" name="Marcador de contenido 2"/>
          <p:cNvSpPr>
            <a:spLocks noGrp="1"/>
          </p:cNvSpPr>
          <p:nvPr>
            <p:ph idx="1"/>
          </p:nvPr>
        </p:nvSpPr>
        <p:spPr>
          <a:xfrm>
            <a:off x="838200" y="1153687"/>
            <a:ext cx="10515600" cy="4351338"/>
          </a:xfr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smtClean="0"/>
              <a:t>Cuarto nivel</a:t>
            </a:r>
          </a:p>
          <a:p>
            <a:pPr lvl="4"/>
            <a:r>
              <a:rPr lang="es-ES" smtClean="0"/>
              <a:t>Quinto nivel</a:t>
            </a:r>
            <a:endParaRPr lang="es-ES" dirty="0"/>
          </a:p>
        </p:txBody>
      </p:sp>
      <p:sp>
        <p:nvSpPr>
          <p:cNvPr id="4" name="Marcador de fecha 3"/>
          <p:cNvSpPr>
            <a:spLocks noGrp="1"/>
          </p:cNvSpPr>
          <p:nvPr>
            <p:ph type="dt" sz="half" idx="10"/>
          </p:nvPr>
        </p:nvSpPr>
        <p:spPr>
          <a:xfrm>
            <a:off x="838200" y="6173787"/>
            <a:ext cx="2743200" cy="365125"/>
          </a:xfrm>
        </p:spPr>
        <p:txBody>
          <a:bodyPr/>
          <a:lstStyle/>
          <a:p>
            <a:fld id="{04BE9C76-BBF6-4819-9207-56F8AEDB2880}" type="datetimeFigureOut">
              <a:rPr lang="es-EC" smtClean="0"/>
              <a:t>15/7/2019</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AFB9ADF-3859-467D-9B11-2BC9477532C2}" type="slidenum">
              <a:rPr lang="es-EC" smtClean="0"/>
              <a:t>‹Nº›</a:t>
            </a:fld>
            <a:endParaRPr lang="es-EC"/>
          </a:p>
        </p:txBody>
      </p:sp>
    </p:spTree>
    <p:extLst>
      <p:ext uri="{BB962C8B-B14F-4D97-AF65-F5344CB8AC3E}">
        <p14:creationId xmlns:p14="http://schemas.microsoft.com/office/powerpoint/2010/main" val="5600806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04BE9C76-BBF6-4819-9207-56F8AEDB2880}" type="datetimeFigureOut">
              <a:rPr lang="es-EC" smtClean="0"/>
              <a:t>15/7/2019</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AFB9ADF-3859-467D-9B11-2BC9477532C2}" type="slidenum">
              <a:rPr lang="es-EC" smtClean="0"/>
              <a:t>‹Nº›</a:t>
            </a:fld>
            <a:endParaRPr lang="es-EC"/>
          </a:p>
        </p:txBody>
      </p:sp>
    </p:spTree>
    <p:extLst>
      <p:ext uri="{BB962C8B-B14F-4D97-AF65-F5344CB8AC3E}">
        <p14:creationId xmlns:p14="http://schemas.microsoft.com/office/powerpoint/2010/main" val="12431717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04BE9C76-BBF6-4819-9207-56F8AEDB2880}" type="datetimeFigureOut">
              <a:rPr lang="es-EC" smtClean="0"/>
              <a:t>15/7/2019</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BAFB9ADF-3859-467D-9B11-2BC9477532C2}" type="slidenum">
              <a:rPr lang="es-EC" smtClean="0"/>
              <a:t>‹Nº›</a:t>
            </a:fld>
            <a:endParaRPr lang="es-EC"/>
          </a:p>
        </p:txBody>
      </p:sp>
    </p:spTree>
    <p:extLst>
      <p:ext uri="{BB962C8B-B14F-4D97-AF65-F5344CB8AC3E}">
        <p14:creationId xmlns:p14="http://schemas.microsoft.com/office/powerpoint/2010/main" val="324927411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04BE9C76-BBF6-4819-9207-56F8AEDB2880}" type="datetimeFigureOut">
              <a:rPr lang="es-EC" smtClean="0"/>
              <a:t>15/7/2019</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BAFB9ADF-3859-467D-9B11-2BC9477532C2}" type="slidenum">
              <a:rPr lang="es-EC" smtClean="0"/>
              <a:t>‹Nº›</a:t>
            </a:fld>
            <a:endParaRPr lang="es-EC"/>
          </a:p>
        </p:txBody>
      </p:sp>
    </p:spTree>
    <p:extLst>
      <p:ext uri="{BB962C8B-B14F-4D97-AF65-F5344CB8AC3E}">
        <p14:creationId xmlns:p14="http://schemas.microsoft.com/office/powerpoint/2010/main" val="3789773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04BE9C76-BBF6-4819-9207-56F8AEDB2880}" type="datetimeFigureOut">
              <a:rPr lang="es-EC" smtClean="0"/>
              <a:t>15/7/2019</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BAFB9ADF-3859-467D-9B11-2BC9477532C2}" type="slidenum">
              <a:rPr lang="es-EC" smtClean="0"/>
              <a:t>‹Nº›</a:t>
            </a:fld>
            <a:endParaRPr lang="es-EC"/>
          </a:p>
        </p:txBody>
      </p:sp>
    </p:spTree>
    <p:extLst>
      <p:ext uri="{BB962C8B-B14F-4D97-AF65-F5344CB8AC3E}">
        <p14:creationId xmlns:p14="http://schemas.microsoft.com/office/powerpoint/2010/main" val="1192154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4BE9C76-BBF6-4819-9207-56F8AEDB2880}" type="datetimeFigureOut">
              <a:rPr lang="es-EC" smtClean="0"/>
              <a:t>15/7/2019</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BAFB9ADF-3859-467D-9B11-2BC9477532C2}" type="slidenum">
              <a:rPr lang="es-EC" smtClean="0"/>
              <a:t>‹Nº›</a:t>
            </a:fld>
            <a:endParaRPr lang="es-EC"/>
          </a:p>
        </p:txBody>
      </p:sp>
    </p:spTree>
    <p:extLst>
      <p:ext uri="{BB962C8B-B14F-4D97-AF65-F5344CB8AC3E}">
        <p14:creationId xmlns:p14="http://schemas.microsoft.com/office/powerpoint/2010/main" val="2213720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04BE9C76-BBF6-4819-9207-56F8AEDB2880}" type="datetimeFigureOut">
              <a:rPr lang="es-EC" smtClean="0"/>
              <a:t>15/7/2019</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BAFB9ADF-3859-467D-9B11-2BC9477532C2}" type="slidenum">
              <a:rPr lang="es-EC" smtClean="0"/>
              <a:t>‹Nº›</a:t>
            </a:fld>
            <a:endParaRPr lang="es-EC"/>
          </a:p>
        </p:txBody>
      </p:sp>
    </p:spTree>
    <p:extLst>
      <p:ext uri="{BB962C8B-B14F-4D97-AF65-F5344CB8AC3E}">
        <p14:creationId xmlns:p14="http://schemas.microsoft.com/office/powerpoint/2010/main" val="912981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04BE9C76-BBF6-4819-9207-56F8AEDB2880}" type="datetimeFigureOut">
              <a:rPr lang="es-EC" smtClean="0"/>
              <a:t>15/7/2019</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BAFB9ADF-3859-467D-9B11-2BC9477532C2}" type="slidenum">
              <a:rPr lang="es-EC" smtClean="0"/>
              <a:t>‹Nº›</a:t>
            </a:fld>
            <a:endParaRPr lang="es-EC"/>
          </a:p>
        </p:txBody>
      </p:sp>
    </p:spTree>
    <p:extLst>
      <p:ext uri="{BB962C8B-B14F-4D97-AF65-F5344CB8AC3E}">
        <p14:creationId xmlns:p14="http://schemas.microsoft.com/office/powerpoint/2010/main" val="4268494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ángulo 21"/>
          <p:cNvSpPr/>
          <p:nvPr/>
        </p:nvSpPr>
        <p:spPr>
          <a:xfrm rot="10800000">
            <a:off x="0" y="-7206"/>
            <a:ext cx="12192000" cy="1143000"/>
          </a:xfrm>
          <a:prstGeom prst="rect">
            <a:avLst/>
          </a:prstGeom>
          <a:gradFill flip="none" rotWithShape="1">
            <a:gsLst>
              <a:gs pos="0">
                <a:srgbClr val="DEF2C4">
                  <a:shade val="30000"/>
                  <a:satMod val="115000"/>
                </a:srgbClr>
              </a:gs>
              <a:gs pos="50000">
                <a:srgbClr val="DEF2C4">
                  <a:shade val="67500"/>
                  <a:satMod val="115000"/>
                </a:srgbClr>
              </a:gs>
              <a:gs pos="100000">
                <a:srgbClr val="DEF2C4">
                  <a:shade val="100000"/>
                  <a:satMod val="115000"/>
                </a:srgbClr>
              </a:gs>
            </a:gsLst>
            <a:lin ang="16200000" scaled="1"/>
            <a:tileRect/>
          </a:gradFill>
          <a:ln>
            <a:solidFill>
              <a:schemeClr val="accent1">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2" name="Rectángulo 11"/>
          <p:cNvSpPr/>
          <p:nvPr/>
        </p:nvSpPr>
        <p:spPr>
          <a:xfrm>
            <a:off x="0" y="5715000"/>
            <a:ext cx="12192000" cy="1143000"/>
          </a:xfrm>
          <a:prstGeom prst="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16200000" scaled="1"/>
            <a:tileRect/>
          </a:gradFill>
          <a:ln>
            <a:solidFill>
              <a:schemeClr val="accent1">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2" name="Marcador de título 1"/>
          <p:cNvSpPr>
            <a:spLocks noGrp="1"/>
          </p:cNvSpPr>
          <p:nvPr>
            <p:ph type="title"/>
          </p:nvPr>
        </p:nvSpPr>
        <p:spPr>
          <a:xfrm>
            <a:off x="137886" y="561261"/>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BE9C76-BBF6-4819-9207-56F8AEDB2880}" type="datetimeFigureOut">
              <a:rPr lang="es-EC" smtClean="0"/>
              <a:t>15/7/2019</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FB9ADF-3859-467D-9B11-2BC9477532C2}" type="slidenum">
              <a:rPr lang="es-EC" smtClean="0"/>
              <a:t>‹Nº›</a:t>
            </a:fld>
            <a:endParaRPr lang="es-EC"/>
          </a:p>
        </p:txBody>
      </p:sp>
      <p:pic>
        <p:nvPicPr>
          <p:cNvPr id="9" name="Imagen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886" y="5939756"/>
            <a:ext cx="2872014" cy="741749"/>
          </a:xfrm>
          <a:prstGeom prst="rect">
            <a:avLst/>
          </a:prstGeom>
        </p:spPr>
      </p:pic>
      <p:grpSp>
        <p:nvGrpSpPr>
          <p:cNvPr id="31" name="Grupo 30"/>
          <p:cNvGrpSpPr/>
          <p:nvPr/>
        </p:nvGrpSpPr>
        <p:grpSpPr>
          <a:xfrm rot="10800000">
            <a:off x="3054108" y="6233855"/>
            <a:ext cx="6371328" cy="153549"/>
            <a:chOff x="4619625" y="956603"/>
            <a:chExt cx="6371328" cy="153549"/>
          </a:xfrm>
        </p:grpSpPr>
        <p:sp>
          <p:nvSpPr>
            <p:cNvPr id="32" name="Rectángulo 31"/>
            <p:cNvSpPr/>
            <p:nvPr/>
          </p:nvSpPr>
          <p:spPr>
            <a:xfrm rot="10800000">
              <a:off x="4619625" y="1047687"/>
              <a:ext cx="6371328" cy="624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ángulo 32"/>
            <p:cNvSpPr/>
            <p:nvPr/>
          </p:nvSpPr>
          <p:spPr>
            <a:xfrm>
              <a:off x="4619629" y="956603"/>
              <a:ext cx="6371324" cy="65591"/>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3" name="Imagen 10" descr="Imagen 10"/>
          <p:cNvPicPr>
            <a:picLocks noChangeAspect="1"/>
          </p:cNvPicPr>
          <p:nvPr userDrawn="1"/>
        </p:nvPicPr>
        <p:blipFill>
          <a:blip r:embed="rId14">
            <a:extLst/>
          </a:blip>
          <a:stretch>
            <a:fillRect/>
          </a:stretch>
        </p:blipFill>
        <p:spPr>
          <a:xfrm>
            <a:off x="11067214" y="5745709"/>
            <a:ext cx="965479" cy="1081581"/>
          </a:xfrm>
          <a:prstGeom prst="rect">
            <a:avLst/>
          </a:prstGeom>
          <a:ln w="12700">
            <a:miter lim="400000"/>
          </a:ln>
        </p:spPr>
      </p:pic>
      <p:grpSp>
        <p:nvGrpSpPr>
          <p:cNvPr id="14" name="Grupo 13"/>
          <p:cNvGrpSpPr/>
          <p:nvPr userDrawn="1"/>
        </p:nvGrpSpPr>
        <p:grpSpPr>
          <a:xfrm>
            <a:off x="4556846" y="6490017"/>
            <a:ext cx="6371328" cy="153549"/>
            <a:chOff x="4619625" y="956603"/>
            <a:chExt cx="6371328" cy="153549"/>
          </a:xfrm>
        </p:grpSpPr>
        <p:sp>
          <p:nvSpPr>
            <p:cNvPr id="15" name="Rectángulo 14"/>
            <p:cNvSpPr/>
            <p:nvPr/>
          </p:nvSpPr>
          <p:spPr>
            <a:xfrm rot="10800000">
              <a:off x="4619625" y="1047687"/>
              <a:ext cx="6371328" cy="62465"/>
            </a:xfrm>
            <a:prstGeom prst="rect">
              <a:avLst/>
            </a:prstGeom>
            <a:gradFill flip="none" rotWithShape="1">
              <a:gsLst>
                <a:gs pos="0">
                  <a:schemeClr val="tx1">
                    <a:lumMod val="75000"/>
                    <a:lumOff val="25000"/>
                  </a:schemeClr>
                </a:gs>
                <a:gs pos="22000">
                  <a:schemeClr val="bg1">
                    <a:lumMod val="65000"/>
                  </a:schemeClr>
                </a:gs>
                <a:gs pos="46000">
                  <a:schemeClr val="bg1">
                    <a:lumMod val="95000"/>
                  </a:schemeClr>
                </a:gs>
                <a:gs pos="7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p:cNvSpPr/>
            <p:nvPr/>
          </p:nvSpPr>
          <p:spPr>
            <a:xfrm>
              <a:off x="4619629" y="956603"/>
              <a:ext cx="6371324" cy="65591"/>
            </a:xfrm>
            <a:prstGeom prst="rect">
              <a:avLst/>
            </a:prstGeom>
            <a:gradFill flip="none" rotWithShape="1">
              <a:gsLst>
                <a:gs pos="40000">
                  <a:srgbClr val="8CB7FE"/>
                </a:gs>
                <a:gs pos="0">
                  <a:srgbClr val="025DF2"/>
                </a:gs>
                <a:gs pos="19000">
                  <a:srgbClr val="3D86FD"/>
                </a:gs>
                <a:gs pos="71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22025938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cap="all" baseline="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a:spLocks noGrp="1"/>
          </p:cNvSpPr>
          <p:nvPr>
            <p:ph type="subTitle" idx="1" hasCustomPrompt="1"/>
          </p:nvPr>
        </p:nvSpPr>
        <p:spPr>
          <a:xfrm>
            <a:off x="1408828" y="4015100"/>
            <a:ext cx="9144000" cy="1291998"/>
          </a:xfrm>
        </p:spPr>
        <p:txBody>
          <a:bodyPr>
            <a:normAutofit lnSpcReduction="10000"/>
          </a:bodyPr>
          <a:lstStyle>
            <a:lvl1pPr marL="0" indent="0" algn="ctr">
              <a:buNone/>
              <a:defRPr sz="2400" baseline="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AUTORA: ANDREA JULISSA ROBALINO PINANGO</a:t>
            </a:r>
          </a:p>
          <a:p>
            <a:r>
              <a:rPr lang="es-ES" dirty="0" smtClean="0"/>
              <a:t>DIRECTOR: ING. CULQUI CULQUI, BORYS HERNAN MSc.</a:t>
            </a:r>
          </a:p>
          <a:p>
            <a:r>
              <a:rPr lang="es-ES" dirty="0" smtClean="0"/>
              <a:t>2019</a:t>
            </a:r>
            <a:endParaRPr lang="es-ES" dirty="0"/>
          </a:p>
        </p:txBody>
      </p:sp>
    </p:spTree>
    <p:extLst>
      <p:ext uri="{BB962C8B-B14F-4D97-AF65-F5344CB8AC3E}">
        <p14:creationId xmlns:p14="http://schemas.microsoft.com/office/powerpoint/2010/main" val="19423351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6841" y="434046"/>
            <a:ext cx="11738317" cy="614295"/>
          </a:xfrm>
        </p:spPr>
        <p:txBody>
          <a:bodyPr/>
          <a:lstStyle/>
          <a:p>
            <a:pPr lvl="2" algn="l" rtl="0">
              <a:lnSpc>
                <a:spcPct val="90000"/>
              </a:lnSpc>
              <a:spcBef>
                <a:spcPct val="0"/>
              </a:spcBef>
            </a:pPr>
            <a:r>
              <a:rPr lang="es-ES" sz="3200" b="1" dirty="0" smtClean="0">
                <a:latin typeface="Times New Roman" panose="02020603050405020304" pitchFamily="18" charset="0"/>
                <a:cs typeface="Times New Roman" panose="02020603050405020304" pitchFamily="18" charset="0"/>
              </a:rPr>
              <a:t>COMUNICACIÓN DEL CONTROL FANUC CON LA LIBRERÍA FOCAS (FANUC Open CNC API </a:t>
            </a:r>
            <a:r>
              <a:rPr lang="es-ES" sz="3200" b="1" dirty="0" err="1" smtClean="0">
                <a:latin typeface="Times New Roman" panose="02020603050405020304" pitchFamily="18" charset="0"/>
                <a:cs typeface="Times New Roman" panose="02020603050405020304" pitchFamily="18" charset="0"/>
              </a:rPr>
              <a:t>Specification</a:t>
            </a:r>
            <a:r>
              <a:rPr lang="es-ES" sz="3200" b="1" dirty="0" smtClean="0">
                <a:latin typeface="Times New Roman" panose="02020603050405020304" pitchFamily="18" charset="0"/>
                <a:cs typeface="Times New Roman" panose="02020603050405020304" pitchFamily="18" charset="0"/>
              </a:rPr>
              <a:t>)</a:t>
            </a:r>
            <a:r>
              <a:rPr lang="es-EC" b="1" dirty="0"/>
              <a:t/>
            </a:r>
            <a:br>
              <a:rPr lang="es-EC" b="1" dirty="0"/>
            </a:br>
            <a:endParaRPr lang="es-EC" dirty="0"/>
          </a:p>
        </p:txBody>
      </p:sp>
      <p:sp>
        <p:nvSpPr>
          <p:cNvPr id="3" name="Marcador de contenido 2"/>
          <p:cNvSpPr>
            <a:spLocks noGrp="1"/>
          </p:cNvSpPr>
          <p:nvPr>
            <p:ph idx="1"/>
          </p:nvPr>
        </p:nvSpPr>
        <p:spPr/>
        <p:txBody>
          <a:bodyPr/>
          <a:lstStyle/>
          <a:p>
            <a:endParaRPr lang="es-EC" dirty="0"/>
          </a:p>
        </p:txBody>
      </p:sp>
      <p:pic>
        <p:nvPicPr>
          <p:cNvPr id="11266" name="Picture 2" descr="https://www.inventcom.net/fanuc/focas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833" y="1038593"/>
            <a:ext cx="5942862" cy="4357495"/>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2380680" y="5217373"/>
            <a:ext cx="5534850" cy="507831"/>
          </a:xfrm>
          <a:prstGeom prst="rect">
            <a:avLst/>
          </a:prstGeom>
        </p:spPr>
        <p:txBody>
          <a:bodyPr wrap="none">
            <a:spAutoFit/>
          </a:bodyPr>
          <a:lstStyle/>
          <a:p>
            <a:pPr indent="180340" algn="ctr">
              <a:lnSpc>
                <a:spcPct val="150000"/>
              </a:lnSpc>
              <a:spcAft>
                <a:spcPts val="800"/>
              </a:spcAft>
            </a:pPr>
            <a:r>
              <a:rPr lang="es-ES" b="1" i="1" dirty="0">
                <a:latin typeface="Times New Roman" panose="02020603050405020304" pitchFamily="18" charset="0"/>
                <a:ea typeface="Calibri" panose="020F0502020204030204" pitchFamily="34" charset="0"/>
                <a:cs typeface="Times New Roman" panose="02020603050405020304" pitchFamily="18" charset="0"/>
              </a:rPr>
              <a:t>Figura </a:t>
            </a:r>
            <a:r>
              <a:rPr lang="es-ES" b="1" i="1" dirty="0" smtClean="0">
                <a:latin typeface="Times New Roman" panose="02020603050405020304" pitchFamily="18" charset="0"/>
                <a:ea typeface="Calibri" panose="020F0502020204030204" pitchFamily="34" charset="0"/>
                <a:cs typeface="Times New Roman" panose="02020603050405020304" pitchFamily="18" charset="0"/>
              </a:rPr>
              <a:t>5. </a:t>
            </a:r>
            <a:r>
              <a:rPr lang="es-ES" dirty="0" smtClean="0">
                <a:latin typeface="Times New Roman" panose="02020603050405020304" pitchFamily="18" charset="0"/>
                <a:ea typeface="Calibri" panose="020F0502020204030204" pitchFamily="34" charset="0"/>
                <a:cs typeface="Times New Roman" panose="02020603050405020304" pitchFamily="18" charset="0"/>
              </a:rPr>
              <a:t>Comunicación Ethernet de la librería FOCAS</a:t>
            </a: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33548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6839" y="360618"/>
            <a:ext cx="11738317" cy="614295"/>
          </a:xfrm>
        </p:spPr>
        <p:txBody>
          <a:bodyPr>
            <a:normAutofit/>
          </a:bodyPr>
          <a:lstStyle/>
          <a:p>
            <a:r>
              <a:rPr lang="es-EC" sz="3200" dirty="0" smtClean="0"/>
              <a:t>Generación del concepto</a:t>
            </a:r>
            <a:endParaRPr lang="es-EC" sz="3200" dirty="0"/>
          </a:p>
        </p:txBody>
      </p:sp>
      <p:pic>
        <p:nvPicPr>
          <p:cNvPr id="4" name="Imagen 3"/>
          <p:cNvPicPr>
            <a:picLocks noChangeAspect="1"/>
          </p:cNvPicPr>
          <p:nvPr/>
        </p:nvPicPr>
        <p:blipFill rotWithShape="1">
          <a:blip r:embed="rId3"/>
          <a:srcRect t="7261"/>
          <a:stretch/>
        </p:blipFill>
        <p:spPr>
          <a:xfrm>
            <a:off x="1778792" y="1429555"/>
            <a:ext cx="8634413" cy="4122340"/>
          </a:xfrm>
          <a:prstGeom prst="rect">
            <a:avLst/>
          </a:prstGeom>
        </p:spPr>
      </p:pic>
      <p:sp>
        <p:nvSpPr>
          <p:cNvPr id="3" name="Rectángulo 2"/>
          <p:cNvSpPr/>
          <p:nvPr/>
        </p:nvSpPr>
        <p:spPr>
          <a:xfrm>
            <a:off x="3744714" y="5297979"/>
            <a:ext cx="4348626" cy="458074"/>
          </a:xfrm>
          <a:prstGeom prst="rect">
            <a:avLst/>
          </a:prstGeom>
        </p:spPr>
        <p:txBody>
          <a:bodyPr wrap="none">
            <a:spAutoFit/>
          </a:bodyPr>
          <a:lstStyle/>
          <a:p>
            <a:pPr indent="180340" algn="ctr">
              <a:lnSpc>
                <a:spcPct val="150000"/>
              </a:lnSpc>
              <a:spcAft>
                <a:spcPts val="800"/>
              </a:spcAft>
            </a:pPr>
            <a:r>
              <a:rPr lang="es-ES" b="1" i="1" dirty="0">
                <a:latin typeface="Times New Roman" panose="02020603050405020304" pitchFamily="18" charset="0"/>
                <a:ea typeface="Calibri" panose="020F0502020204030204" pitchFamily="34" charset="0"/>
                <a:cs typeface="Times New Roman" panose="02020603050405020304" pitchFamily="18" charset="0"/>
              </a:rPr>
              <a:t>Figura </a:t>
            </a:r>
            <a:r>
              <a:rPr lang="es-ES" b="1" i="1" dirty="0" smtClean="0">
                <a:latin typeface="Times New Roman" panose="02020603050405020304" pitchFamily="18" charset="0"/>
                <a:ea typeface="Calibri" panose="020F0502020204030204" pitchFamily="34" charset="0"/>
                <a:cs typeface="Times New Roman" panose="02020603050405020304" pitchFamily="18" charset="0"/>
              </a:rPr>
              <a:t>6. </a:t>
            </a:r>
            <a:r>
              <a:rPr lang="es-ES" dirty="0" smtClean="0">
                <a:latin typeface="Times New Roman" panose="02020603050405020304" pitchFamily="18" charset="0"/>
                <a:ea typeface="Calibri" panose="020F0502020204030204" pitchFamily="34" charset="0"/>
                <a:cs typeface="Times New Roman" panose="02020603050405020304" pitchFamily="18" charset="0"/>
              </a:rPr>
              <a:t>Diagrama funcional del sistema </a:t>
            </a: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02929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3200" dirty="0" smtClean="0"/>
              <a:t>Diseño del sistema</a:t>
            </a:r>
            <a:endParaRPr lang="es-EC" sz="3200" dirty="0"/>
          </a:p>
        </p:txBody>
      </p:sp>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8247" y="1154114"/>
            <a:ext cx="8150153" cy="4140558"/>
          </a:xfrm>
          <a:prstGeom prst="rect">
            <a:avLst/>
          </a:prstGeom>
          <a:noFill/>
          <a:ln>
            <a:noFill/>
          </a:ln>
        </p:spPr>
      </p:pic>
      <p:sp>
        <p:nvSpPr>
          <p:cNvPr id="3" name="Rectángulo 2"/>
          <p:cNvSpPr/>
          <p:nvPr/>
        </p:nvSpPr>
        <p:spPr>
          <a:xfrm>
            <a:off x="4040294" y="5258465"/>
            <a:ext cx="3374002" cy="507831"/>
          </a:xfrm>
          <a:prstGeom prst="rect">
            <a:avLst/>
          </a:prstGeom>
        </p:spPr>
        <p:txBody>
          <a:bodyPr wrap="none">
            <a:spAutoFit/>
          </a:bodyPr>
          <a:lstStyle/>
          <a:p>
            <a:pPr indent="180340" algn="ctr">
              <a:lnSpc>
                <a:spcPct val="150000"/>
              </a:lnSpc>
              <a:spcAft>
                <a:spcPts val="800"/>
              </a:spcAft>
            </a:pPr>
            <a:r>
              <a:rPr lang="es-ES" b="1" i="1" dirty="0">
                <a:latin typeface="Times New Roman" panose="02020603050405020304" pitchFamily="18" charset="0"/>
                <a:ea typeface="Calibri" panose="020F0502020204030204" pitchFamily="34" charset="0"/>
                <a:cs typeface="Times New Roman" panose="02020603050405020304" pitchFamily="18" charset="0"/>
              </a:rPr>
              <a:t>Figura </a:t>
            </a:r>
            <a:r>
              <a:rPr lang="es-ES" b="1" i="1" dirty="0" smtClean="0">
                <a:latin typeface="Times New Roman" panose="02020603050405020304" pitchFamily="18" charset="0"/>
                <a:ea typeface="Calibri" panose="020F0502020204030204" pitchFamily="34" charset="0"/>
                <a:cs typeface="Times New Roman" panose="02020603050405020304" pitchFamily="18" charset="0"/>
              </a:rPr>
              <a:t>7. </a:t>
            </a:r>
            <a:r>
              <a:rPr lang="es-ES" dirty="0" smtClean="0">
                <a:latin typeface="Times New Roman" panose="02020603050405020304" pitchFamily="18" charset="0"/>
                <a:ea typeface="Calibri" panose="020F0502020204030204" pitchFamily="34" charset="0"/>
                <a:cs typeface="Times New Roman" panose="02020603050405020304" pitchFamily="18" charset="0"/>
              </a:rPr>
              <a:t>Esquema del proyecto</a:t>
            </a: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17116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6841" y="113560"/>
            <a:ext cx="11738317" cy="614295"/>
          </a:xfrm>
        </p:spPr>
        <p:txBody>
          <a:bodyPr>
            <a:normAutofit fontScale="90000"/>
          </a:bodyPr>
          <a:lstStyle/>
          <a:p>
            <a:r>
              <a:rPr lang="es-EC" dirty="0" smtClean="0"/>
              <a:t>PROCESO DE CONFIGURACIÓN DEL CERO DE PIEZA</a:t>
            </a:r>
            <a:endParaRPr lang="es-EC" dirty="0"/>
          </a:p>
        </p:txBody>
      </p:sp>
      <p:pic>
        <p:nvPicPr>
          <p:cNvPr id="5" name="Imagen 4"/>
          <p:cNvPicPr>
            <a:picLocks noChangeAspect="1"/>
          </p:cNvPicPr>
          <p:nvPr/>
        </p:nvPicPr>
        <p:blipFill>
          <a:blip r:embed="rId2"/>
          <a:stretch>
            <a:fillRect/>
          </a:stretch>
        </p:blipFill>
        <p:spPr>
          <a:xfrm>
            <a:off x="4556181" y="1153687"/>
            <a:ext cx="1859367" cy="4558032"/>
          </a:xfrm>
          <a:prstGeom prst="rect">
            <a:avLst/>
          </a:prstGeom>
        </p:spPr>
      </p:pic>
    </p:spTree>
    <p:extLst>
      <p:ext uri="{BB962C8B-B14F-4D97-AF65-F5344CB8AC3E}">
        <p14:creationId xmlns:p14="http://schemas.microsoft.com/office/powerpoint/2010/main" val="24483207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Calibración </a:t>
            </a:r>
            <a:endParaRPr lang="es-EC" dirty="0"/>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a:xfrm>
                <a:off x="675967" y="1761683"/>
                <a:ext cx="6196781" cy="4533900"/>
              </a:xfrm>
            </p:spPr>
            <p:txBody>
              <a:bodyPr>
                <a:normAutofit fontScale="70000" lnSpcReduction="20000"/>
              </a:bodyPr>
              <a:lstStyle/>
              <a:p>
                <a:r>
                  <a:rPr lang="es-CO" dirty="0" smtClean="0">
                    <a:latin typeface="Times New Roman" panose="02020603050405020304" pitchFamily="18" charset="0"/>
                    <a:cs typeface="Times New Roman" panose="02020603050405020304" pitchFamily="18" charset="0"/>
                  </a:rPr>
                  <a:t>El </a:t>
                </a:r>
                <a:r>
                  <a:rPr lang="es-CO" dirty="0">
                    <a:latin typeface="Times New Roman" panose="02020603050405020304" pitchFamily="18" charset="0"/>
                    <a:cs typeface="Times New Roman" panose="02020603050405020304" pitchFamily="18" charset="0"/>
                  </a:rPr>
                  <a:t>factor de conversión resulta de dividir :</a:t>
                </a:r>
                <a:endParaRPr lang="es-EC" dirty="0">
                  <a:latin typeface="Times New Roman" panose="02020603050405020304" pitchFamily="18" charset="0"/>
                  <a:cs typeface="Times New Roman" panose="02020603050405020304" pitchFamily="18" charset="0"/>
                </a:endParaRPr>
              </a:p>
              <a:p>
                <a14:m>
                  <m:oMath xmlns:m="http://schemas.openxmlformats.org/officeDocument/2006/math">
                    <m:r>
                      <a:rPr lang="es-CO" i="1">
                        <a:latin typeface="Cambria Math" panose="02040503050406030204" pitchFamily="18" charset="0"/>
                      </a:rPr>
                      <m:t>𝑐𝑜𝑛𝑣</m:t>
                    </m:r>
                    <m:r>
                      <a:rPr lang="es-CO" i="1">
                        <a:latin typeface="Cambria Math" panose="02040503050406030204" pitchFamily="18" charset="0"/>
                      </a:rPr>
                      <m:t>=</m:t>
                    </m:r>
                    <m:f>
                      <m:fPr>
                        <m:ctrlPr>
                          <a:rPr lang="es-EC" i="1">
                            <a:latin typeface="Cambria Math" panose="02040503050406030204" pitchFamily="18" charset="0"/>
                          </a:rPr>
                        </m:ctrlPr>
                      </m:fPr>
                      <m:num>
                        <m:r>
                          <a:rPr lang="es-CO" i="1">
                            <a:latin typeface="Cambria Math" panose="02040503050406030204" pitchFamily="18" charset="0"/>
                          </a:rPr>
                          <m:t>200 </m:t>
                        </m:r>
                      </m:num>
                      <m:den>
                        <m:r>
                          <a:rPr lang="es-CO" i="1">
                            <a:latin typeface="Cambria Math" panose="02040503050406030204" pitchFamily="18" charset="0"/>
                          </a:rPr>
                          <m:t>288 </m:t>
                        </m:r>
                      </m:den>
                    </m:f>
                    <m:r>
                      <a:rPr lang="es-CO" i="1">
                        <a:latin typeface="Cambria Math" panose="02040503050406030204" pitchFamily="18" charset="0"/>
                      </a:rPr>
                      <m:t>=0.69444</m:t>
                    </m:r>
                  </m:oMath>
                </a14:m>
                <a:r>
                  <a:rPr lang="es-CO" dirty="0">
                    <a:latin typeface="Times New Roman" panose="02020603050405020304" pitchFamily="18" charset="0"/>
                    <a:cs typeface="Times New Roman" panose="02020603050405020304" pitchFamily="18" charset="0"/>
                  </a:rPr>
                  <a:t> 		 (1)</a:t>
                </a:r>
                <a:endParaRPr lang="es-EC" dirty="0">
                  <a:latin typeface="Times New Roman" panose="02020603050405020304" pitchFamily="18" charset="0"/>
                  <a:cs typeface="Times New Roman" panose="02020603050405020304" pitchFamily="18" charset="0"/>
                </a:endParaRPr>
              </a:p>
              <a:p>
                <a:r>
                  <a:rPr lang="es-CO" dirty="0">
                    <a:latin typeface="Times New Roman" panose="02020603050405020304" pitchFamily="18" charset="0"/>
                    <a:cs typeface="Times New Roman" panose="02020603050405020304" pitchFamily="18" charset="0"/>
                  </a:rPr>
                  <a:t> </a:t>
                </a:r>
                <a:endParaRPr lang="es-EC" dirty="0">
                  <a:latin typeface="Times New Roman" panose="02020603050405020304" pitchFamily="18" charset="0"/>
                  <a:cs typeface="Times New Roman" panose="02020603050405020304" pitchFamily="18" charset="0"/>
                </a:endParaRPr>
              </a:p>
              <a:p>
                <a:r>
                  <a:rPr lang="es-CO" dirty="0">
                    <a:latin typeface="Times New Roman" panose="02020603050405020304" pitchFamily="18" charset="0"/>
                    <a:cs typeface="Times New Roman" panose="02020603050405020304" pitchFamily="18" charset="0"/>
                  </a:rPr>
                  <a:t>Donde 200 es el valor de una lado de la pieza que equivale a los 288 pixeles que se tomó con la imagen.</a:t>
                </a:r>
                <a:endParaRPr lang="es-EC" dirty="0">
                  <a:latin typeface="Times New Roman" panose="02020603050405020304" pitchFamily="18" charset="0"/>
                  <a:cs typeface="Times New Roman" panose="02020603050405020304" pitchFamily="18" charset="0"/>
                </a:endParaRPr>
              </a:p>
              <a:p>
                <a:r>
                  <a:rPr lang="es-CO" dirty="0">
                    <a:latin typeface="Times New Roman" panose="02020603050405020304" pitchFamily="18" charset="0"/>
                    <a:cs typeface="Times New Roman" panose="02020603050405020304" pitchFamily="18" charset="0"/>
                  </a:rPr>
                  <a:t> </a:t>
                </a:r>
                <a:endParaRPr lang="es-EC" dirty="0">
                  <a:latin typeface="Times New Roman" panose="02020603050405020304" pitchFamily="18" charset="0"/>
                  <a:cs typeface="Times New Roman" panose="02020603050405020304" pitchFamily="18" charset="0"/>
                </a:endParaRPr>
              </a:p>
              <a:p>
                <a:r>
                  <a:rPr lang="es-CO" dirty="0">
                    <a:latin typeface="Times New Roman" panose="02020603050405020304" pitchFamily="18" charset="0"/>
                    <a:cs typeface="Times New Roman" panose="02020603050405020304" pitchFamily="18" charset="0"/>
                  </a:rPr>
                  <a:t>Para mejorar la precisión en el valor de Y se ha encontrado la siguiente ecuación: </a:t>
                </a:r>
                <a:endParaRPr lang="es-EC" dirty="0">
                  <a:latin typeface="Times New Roman" panose="02020603050405020304" pitchFamily="18" charset="0"/>
                  <a:cs typeface="Times New Roman" panose="02020603050405020304" pitchFamily="18" charset="0"/>
                </a:endParaRPr>
              </a:p>
              <a:p>
                <a:r>
                  <a:rPr lang="es-CO" dirty="0">
                    <a:latin typeface="Times New Roman" panose="02020603050405020304" pitchFamily="18" charset="0"/>
                    <a:cs typeface="Times New Roman" panose="02020603050405020304" pitchFamily="18" charset="0"/>
                  </a:rPr>
                  <a:t> </a:t>
                </a:r>
                <a:endParaRPr lang="es-EC" dirty="0">
                  <a:latin typeface="Times New Roman" panose="02020603050405020304" pitchFamily="18" charset="0"/>
                  <a:cs typeface="Times New Roman" panose="02020603050405020304" pitchFamily="18" charset="0"/>
                </a:endParaRPr>
              </a:p>
              <a:p>
                <a14:m>
                  <m:oMath xmlns:m="http://schemas.openxmlformats.org/officeDocument/2006/math">
                    <m:r>
                      <a:rPr lang="es-CO" i="1">
                        <a:latin typeface="Cambria Math" panose="02040503050406030204" pitchFamily="18" charset="0"/>
                      </a:rPr>
                      <m:t>𝑦</m:t>
                    </m:r>
                    <m:r>
                      <a:rPr lang="es-CO" i="1">
                        <a:latin typeface="Cambria Math" panose="02040503050406030204" pitchFamily="18" charset="0"/>
                      </a:rPr>
                      <m:t>=−4</m:t>
                    </m:r>
                    <m:sSup>
                      <m:sSupPr>
                        <m:ctrlPr>
                          <a:rPr lang="es-EC" i="1">
                            <a:latin typeface="Cambria Math" panose="02040503050406030204" pitchFamily="18" charset="0"/>
                          </a:rPr>
                        </m:ctrlPr>
                      </m:sSupPr>
                      <m:e>
                        <m:r>
                          <a:rPr lang="es-CO" i="1">
                            <a:latin typeface="Cambria Math" panose="02040503050406030204" pitchFamily="18" charset="0"/>
                          </a:rPr>
                          <m:t>𝑋</m:t>
                        </m:r>
                        <m:r>
                          <a:rPr lang="es-CO" i="1">
                            <a:latin typeface="Cambria Math" panose="02040503050406030204" pitchFamily="18" charset="0"/>
                          </a:rPr>
                          <m:t>10</m:t>
                        </m:r>
                      </m:e>
                      <m:sup>
                        <m:r>
                          <a:rPr lang="es-CO" i="1">
                            <a:latin typeface="Cambria Math" panose="02040503050406030204" pitchFamily="18" charset="0"/>
                          </a:rPr>
                          <m:t>−9</m:t>
                        </m:r>
                      </m:sup>
                    </m:sSup>
                    <m:sSup>
                      <m:sSupPr>
                        <m:ctrlPr>
                          <a:rPr lang="es-EC" i="1">
                            <a:latin typeface="Cambria Math" panose="02040503050406030204" pitchFamily="18" charset="0"/>
                          </a:rPr>
                        </m:ctrlPr>
                      </m:sSupPr>
                      <m:e>
                        <m:r>
                          <a:rPr lang="es-CO" i="1">
                            <a:latin typeface="Cambria Math" panose="02040503050406030204" pitchFamily="18" charset="0"/>
                          </a:rPr>
                          <m:t>𝑥</m:t>
                        </m:r>
                      </m:e>
                      <m:sup>
                        <m:r>
                          <a:rPr lang="es-CO" i="1">
                            <a:latin typeface="Cambria Math" panose="02040503050406030204" pitchFamily="18" charset="0"/>
                          </a:rPr>
                          <m:t>4</m:t>
                        </m:r>
                      </m:sup>
                    </m:sSup>
                    <m:r>
                      <a:rPr lang="es-CO" i="1">
                        <a:latin typeface="Cambria Math" panose="02040503050406030204" pitchFamily="18" charset="0"/>
                      </a:rPr>
                      <m:t>+9</m:t>
                    </m:r>
                    <m:sSup>
                      <m:sSupPr>
                        <m:ctrlPr>
                          <a:rPr lang="es-EC" i="1">
                            <a:latin typeface="Cambria Math" panose="02040503050406030204" pitchFamily="18" charset="0"/>
                          </a:rPr>
                        </m:ctrlPr>
                      </m:sSupPr>
                      <m:e>
                        <m:r>
                          <a:rPr lang="es-CO" i="1">
                            <a:latin typeface="Cambria Math" panose="02040503050406030204" pitchFamily="18" charset="0"/>
                          </a:rPr>
                          <m:t>𝑋</m:t>
                        </m:r>
                        <m:r>
                          <a:rPr lang="es-CO" i="1">
                            <a:latin typeface="Cambria Math" panose="02040503050406030204" pitchFamily="18" charset="0"/>
                          </a:rPr>
                          <m:t>10</m:t>
                        </m:r>
                      </m:e>
                      <m:sup>
                        <m:r>
                          <a:rPr lang="es-CO" i="1">
                            <a:latin typeface="Cambria Math" panose="02040503050406030204" pitchFamily="18" charset="0"/>
                          </a:rPr>
                          <m:t>−7</m:t>
                        </m:r>
                      </m:sup>
                    </m:sSup>
                    <m:sSup>
                      <m:sSupPr>
                        <m:ctrlPr>
                          <a:rPr lang="es-EC" i="1">
                            <a:latin typeface="Cambria Math" panose="02040503050406030204" pitchFamily="18" charset="0"/>
                          </a:rPr>
                        </m:ctrlPr>
                      </m:sSupPr>
                      <m:e>
                        <m:r>
                          <a:rPr lang="es-CO" i="1">
                            <a:latin typeface="Cambria Math" panose="02040503050406030204" pitchFamily="18" charset="0"/>
                          </a:rPr>
                          <m:t>𝑥</m:t>
                        </m:r>
                      </m:e>
                      <m:sup>
                        <m:r>
                          <a:rPr lang="es-CO" i="1">
                            <a:latin typeface="Cambria Math" panose="02040503050406030204" pitchFamily="18" charset="0"/>
                          </a:rPr>
                          <m:t>3</m:t>
                        </m:r>
                      </m:sup>
                    </m:sSup>
                    <m:r>
                      <a:rPr lang="es-CO" i="1">
                        <a:latin typeface="Cambria Math" panose="02040503050406030204" pitchFamily="18" charset="0"/>
                      </a:rPr>
                      <m:t>−0.0005</m:t>
                    </m:r>
                    <m:sSup>
                      <m:sSupPr>
                        <m:ctrlPr>
                          <a:rPr lang="es-EC" i="1">
                            <a:latin typeface="Cambria Math" panose="02040503050406030204" pitchFamily="18" charset="0"/>
                          </a:rPr>
                        </m:ctrlPr>
                      </m:sSupPr>
                      <m:e>
                        <m:r>
                          <a:rPr lang="es-CO" i="1">
                            <a:latin typeface="Cambria Math" panose="02040503050406030204" pitchFamily="18" charset="0"/>
                          </a:rPr>
                          <m:t>𝑥</m:t>
                        </m:r>
                      </m:e>
                      <m:sup>
                        <m:r>
                          <a:rPr lang="es-CO" i="1">
                            <a:latin typeface="Cambria Math" panose="02040503050406030204" pitchFamily="18" charset="0"/>
                          </a:rPr>
                          <m:t>2</m:t>
                        </m:r>
                      </m:sup>
                    </m:sSup>
                    <m:r>
                      <a:rPr lang="es-CO" i="1">
                        <a:latin typeface="Cambria Math" panose="02040503050406030204" pitchFamily="18" charset="0"/>
                      </a:rPr>
                      <m:t>+0.2546</m:t>
                    </m:r>
                    <m:r>
                      <a:rPr lang="es-CO" i="1">
                        <a:latin typeface="Cambria Math" panose="02040503050406030204" pitchFamily="18" charset="0"/>
                      </a:rPr>
                      <m:t>𝑥</m:t>
                    </m:r>
                    <m:r>
                      <a:rPr lang="es-CO" i="1">
                        <a:latin typeface="Cambria Math" panose="02040503050406030204" pitchFamily="18" charset="0"/>
                      </a:rPr>
                      <m:t>−15.154</m:t>
                    </m:r>
                  </m:oMath>
                </a14:m>
                <a:r>
                  <a:rPr lang="es-CO" dirty="0"/>
                  <a:t>                                                                             (2)</a:t>
                </a:r>
                <a:endParaRPr lang="es-EC" dirty="0"/>
              </a:p>
              <a:p>
                <a:endParaRPr lang="es-EC" dirty="0"/>
              </a:p>
              <a:p>
                <a:pPr algn="just"/>
                <a:endParaRPr lang="es-EC" dirty="0">
                  <a:latin typeface="Times New Roman" panose="02020603050405020304" pitchFamily="18" charset="0"/>
                  <a:cs typeface="Times New Roman" panose="02020603050405020304" pitchFamily="18" charset="0"/>
                </a:endParaRPr>
              </a:p>
              <a:p>
                <a:endParaRPr lang="es-EC"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xfrm>
                <a:off x="675967" y="1761683"/>
                <a:ext cx="6196781" cy="4533900"/>
              </a:xfrm>
              <a:blipFill rotWithShape="0">
                <a:blip r:embed="rId3"/>
                <a:stretch>
                  <a:fillRect l="-1083" t="-2688" r="-1378"/>
                </a:stretch>
              </a:blipFill>
            </p:spPr>
            <p:txBody>
              <a:bodyPr/>
              <a:lstStyle/>
              <a:p>
                <a:r>
                  <a:rPr lang="es-EC">
                    <a:noFill/>
                  </a:rPr>
                  <a:t> </a:t>
                </a:r>
              </a:p>
            </p:txBody>
          </p:sp>
        </mc:Fallback>
      </mc:AlternateContent>
      <p:pic>
        <p:nvPicPr>
          <p:cNvPr id="4" name="Imagen 3"/>
          <p:cNvPicPr/>
          <p:nvPr/>
        </p:nvPicPr>
        <p:blipFill rotWithShape="1">
          <a:blip r:embed="rId4">
            <a:extLst>
              <a:ext uri="{28A0092B-C50C-407E-A947-70E740481C1C}">
                <a14:useLocalDpi xmlns:a14="http://schemas.microsoft.com/office/drawing/2010/main" val="0"/>
              </a:ext>
            </a:extLst>
          </a:blip>
          <a:srcRect b="9096"/>
          <a:stretch/>
        </p:blipFill>
        <p:spPr bwMode="auto">
          <a:xfrm>
            <a:off x="7574218" y="1153687"/>
            <a:ext cx="3516569" cy="45339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772552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931" y="195137"/>
            <a:ext cx="11738317" cy="614295"/>
          </a:xfrm>
        </p:spPr>
        <p:txBody>
          <a:bodyPr>
            <a:normAutofit/>
          </a:bodyPr>
          <a:lstStyle/>
          <a:p>
            <a:r>
              <a:rPr lang="es-EC" sz="3200" dirty="0" smtClean="0"/>
              <a:t>Arquitectura del sistema</a:t>
            </a:r>
            <a:endParaRPr lang="es-EC" sz="3200" dirty="0"/>
          </a:p>
        </p:txBody>
      </p:sp>
      <p:pic>
        <p:nvPicPr>
          <p:cNvPr id="4" name="Imagen 3"/>
          <p:cNvPicPr/>
          <p:nvPr/>
        </p:nvPicPr>
        <p:blipFill rotWithShape="1">
          <a:blip r:embed="rId2"/>
          <a:srcRect t="3778" b="5067"/>
          <a:stretch/>
        </p:blipFill>
        <p:spPr bwMode="auto">
          <a:xfrm>
            <a:off x="2511379" y="1242820"/>
            <a:ext cx="6194739" cy="4052342"/>
          </a:xfrm>
          <a:prstGeom prst="rect">
            <a:avLst/>
          </a:prstGeom>
          <a:ln>
            <a:noFill/>
          </a:ln>
          <a:extLst>
            <a:ext uri="{53640926-AAD7-44D8-BBD7-CCE9431645EC}">
              <a14:shadowObscured xmlns:a14="http://schemas.microsoft.com/office/drawing/2010/main"/>
            </a:ext>
          </a:extLst>
        </p:spPr>
      </p:pic>
      <p:sp>
        <p:nvSpPr>
          <p:cNvPr id="3" name="Rectángulo 2"/>
          <p:cNvSpPr/>
          <p:nvPr/>
        </p:nvSpPr>
        <p:spPr>
          <a:xfrm>
            <a:off x="4161642" y="5220719"/>
            <a:ext cx="3636893" cy="507831"/>
          </a:xfrm>
          <a:prstGeom prst="rect">
            <a:avLst/>
          </a:prstGeom>
        </p:spPr>
        <p:txBody>
          <a:bodyPr wrap="none">
            <a:spAutoFit/>
          </a:bodyPr>
          <a:lstStyle/>
          <a:p>
            <a:pPr indent="180340" algn="ctr">
              <a:lnSpc>
                <a:spcPct val="150000"/>
              </a:lnSpc>
              <a:spcAft>
                <a:spcPts val="800"/>
              </a:spcAft>
            </a:pPr>
            <a:r>
              <a:rPr lang="es-ES" b="1" i="1" dirty="0">
                <a:latin typeface="Times New Roman" panose="02020603050405020304" pitchFamily="18" charset="0"/>
                <a:ea typeface="Calibri" panose="020F0502020204030204" pitchFamily="34" charset="0"/>
                <a:cs typeface="Times New Roman" panose="02020603050405020304" pitchFamily="18" charset="0"/>
              </a:rPr>
              <a:t>Figura </a:t>
            </a:r>
            <a:r>
              <a:rPr lang="es-ES" b="1" i="1" dirty="0" smtClean="0">
                <a:latin typeface="Times New Roman" panose="02020603050405020304" pitchFamily="18" charset="0"/>
                <a:ea typeface="Calibri" panose="020F0502020204030204" pitchFamily="34" charset="0"/>
                <a:cs typeface="Times New Roman" panose="02020603050405020304" pitchFamily="18" charset="0"/>
              </a:rPr>
              <a:t>8. </a:t>
            </a:r>
            <a:r>
              <a:rPr lang="es-ES" dirty="0" smtClean="0">
                <a:latin typeface="Times New Roman" panose="02020603050405020304" pitchFamily="18" charset="0"/>
                <a:ea typeface="Calibri" panose="020F0502020204030204" pitchFamily="34" charset="0"/>
                <a:cs typeface="Times New Roman" panose="02020603050405020304" pitchFamily="18" charset="0"/>
              </a:rPr>
              <a:t>Arquitectura del sistema </a:t>
            </a: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19271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3810" y="72507"/>
            <a:ext cx="11738317" cy="614295"/>
          </a:xfrm>
        </p:spPr>
        <p:txBody>
          <a:bodyPr>
            <a:normAutofit/>
          </a:bodyPr>
          <a:lstStyle/>
          <a:p>
            <a:r>
              <a:rPr lang="es-EC" sz="3200" dirty="0" smtClean="0">
                <a:latin typeface="Times New Roman" panose="02020603050405020304" pitchFamily="18" charset="0"/>
                <a:cs typeface="Times New Roman" panose="02020603050405020304" pitchFamily="18" charset="0"/>
              </a:rPr>
              <a:t>Interfaz humano máquina </a:t>
            </a:r>
            <a:endParaRPr lang="es-EC" sz="3200"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p:txBody>
          <a:bodyPr/>
          <a:lstStyle/>
          <a:p>
            <a:endParaRPr lang="es-EC" dirty="0"/>
          </a:p>
        </p:txBody>
      </p:sp>
      <p:pic>
        <p:nvPicPr>
          <p:cNvPr id="6" name="Imagen 5"/>
          <p:cNvPicPr/>
          <p:nvPr/>
        </p:nvPicPr>
        <p:blipFill rotWithShape="1">
          <a:blip r:embed="rId2">
            <a:extLst>
              <a:ext uri="{28A0092B-C50C-407E-A947-70E740481C1C}">
                <a14:useLocalDpi xmlns:a14="http://schemas.microsoft.com/office/drawing/2010/main" val="0"/>
              </a:ext>
            </a:extLst>
          </a:blip>
          <a:srcRect t="2851" b="889"/>
          <a:stretch/>
        </p:blipFill>
        <p:spPr bwMode="auto">
          <a:xfrm>
            <a:off x="838200" y="686802"/>
            <a:ext cx="9515168" cy="570431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35356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0395" y="231829"/>
            <a:ext cx="11738317" cy="614295"/>
          </a:xfrm>
        </p:spPr>
        <p:txBody>
          <a:bodyPr>
            <a:normAutofit fontScale="90000"/>
          </a:bodyPr>
          <a:lstStyle/>
          <a:p>
            <a:r>
              <a:rPr lang="en-US" sz="3200" dirty="0" smtClean="0">
                <a:latin typeface="Times New Roman" panose="02020603050405020304" pitchFamily="18" charset="0"/>
                <a:cs typeface="Times New Roman" panose="02020603050405020304" pitchFamily="18" charset="0"/>
              </a:rPr>
              <a:t>FUNCIONAMIENTO DE LA INTERFAZ </a:t>
            </a:r>
            <a:r>
              <a:rPr lang="en-US" sz="3200" dirty="0" err="1" smtClean="0">
                <a:latin typeface="Times New Roman" panose="02020603050405020304" pitchFamily="18" charset="0"/>
                <a:cs typeface="Times New Roman" panose="02020603050405020304" pitchFamily="18" charset="0"/>
              </a:rPr>
              <a:t>humano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máquina</a:t>
            </a:r>
            <a:endParaRPr lang="es-EC" sz="3200" dirty="0">
              <a:latin typeface="Times New Roman" panose="02020603050405020304" pitchFamily="18" charset="0"/>
              <a:cs typeface="Times New Roman" panose="02020603050405020304" pitchFamily="18" charset="0"/>
            </a:endParaRPr>
          </a:p>
        </p:txBody>
      </p:sp>
      <p:pic>
        <p:nvPicPr>
          <p:cNvPr id="4" name="Tesis Espe Fi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t="14026" b="14017"/>
          <a:stretch/>
        </p:blipFill>
        <p:spPr>
          <a:xfrm>
            <a:off x="1867526" y="1116581"/>
            <a:ext cx="8384057" cy="4524366"/>
          </a:xfrm>
        </p:spPr>
      </p:pic>
    </p:spTree>
    <p:extLst>
      <p:ext uri="{BB962C8B-B14F-4D97-AF65-F5344CB8AC3E}">
        <p14:creationId xmlns:p14="http://schemas.microsoft.com/office/powerpoint/2010/main" val="30925034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6841" y="313131"/>
            <a:ext cx="11738317" cy="614295"/>
          </a:xfrm>
        </p:spPr>
        <p:txBody>
          <a:bodyPr/>
          <a:lstStyle/>
          <a:p>
            <a:r>
              <a:rPr lang="es-EC" sz="3200" dirty="0" smtClean="0"/>
              <a:t>PRUEBAS Y RESULTADOS </a:t>
            </a:r>
            <a:endParaRPr lang="es-EC" sz="3200"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3098985176"/>
              </p:ext>
            </p:extLst>
          </p:nvPr>
        </p:nvGraphicFramePr>
        <p:xfrm>
          <a:off x="619434" y="1696397"/>
          <a:ext cx="8465572" cy="1430261"/>
        </p:xfrm>
        <a:graphic>
          <a:graphicData uri="http://schemas.openxmlformats.org/drawingml/2006/table">
            <a:tbl>
              <a:tblPr firstRow="1" firstCol="1" bandRow="1">
                <a:tableStyleId>{5C22544A-7EE6-4342-B048-85BDC9FD1C3A}</a:tableStyleId>
              </a:tblPr>
              <a:tblGrid>
                <a:gridCol w="843841"/>
                <a:gridCol w="1034901"/>
                <a:gridCol w="864456"/>
                <a:gridCol w="973394"/>
                <a:gridCol w="850900"/>
                <a:gridCol w="1051642"/>
                <a:gridCol w="870155"/>
                <a:gridCol w="1047135"/>
                <a:gridCol w="929148"/>
              </a:tblGrid>
              <a:tr h="596609">
                <a:tc>
                  <a:txBody>
                    <a:bodyPr/>
                    <a:lstStyle/>
                    <a:p>
                      <a:pPr indent="180340" algn="just">
                        <a:lnSpc>
                          <a:spcPct val="150000"/>
                        </a:lnSpc>
                        <a:spcAft>
                          <a:spcPts val="0"/>
                        </a:spcAft>
                      </a:pPr>
                      <a:r>
                        <a:rPr lang="es-EC" sz="1400" dirty="0">
                          <a:solidFill>
                            <a:schemeClr val="tx1"/>
                          </a:solidFill>
                          <a:effectLst/>
                          <a:latin typeface="Times New Roman" panose="02020603050405020304" pitchFamily="18" charset="0"/>
                          <a:cs typeface="Times New Roman" panose="02020603050405020304" pitchFamily="18" charset="0"/>
                        </a:rPr>
                        <a:t>Nro.</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indent="180340" algn="ctr">
                        <a:lnSpc>
                          <a:spcPct val="150000"/>
                        </a:lnSpc>
                        <a:spcAft>
                          <a:spcPts val="0"/>
                        </a:spcAft>
                      </a:pPr>
                      <a:r>
                        <a:rPr lang="es-EC" sz="1400" dirty="0">
                          <a:solidFill>
                            <a:schemeClr val="tx1"/>
                          </a:solidFill>
                          <a:effectLst/>
                          <a:latin typeface="Times New Roman" panose="02020603050405020304" pitchFamily="18" charset="0"/>
                          <a:cs typeface="Times New Roman" panose="02020603050405020304" pitchFamily="18" charset="0"/>
                        </a:rPr>
                        <a:t>A</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gridSpan="2">
                  <a:txBody>
                    <a:bodyPr/>
                    <a:lstStyle/>
                    <a:p>
                      <a:pPr indent="180340" algn="ctr">
                        <a:lnSpc>
                          <a:spcPct val="150000"/>
                        </a:lnSpc>
                        <a:spcAft>
                          <a:spcPts val="0"/>
                        </a:spcAft>
                      </a:pPr>
                      <a:r>
                        <a:rPr lang="es-EC" sz="1400" dirty="0">
                          <a:solidFill>
                            <a:schemeClr val="tx1"/>
                          </a:solidFill>
                          <a:effectLst/>
                          <a:latin typeface="Times New Roman" panose="02020603050405020304" pitchFamily="18" charset="0"/>
                          <a:cs typeface="Times New Roman" panose="02020603050405020304" pitchFamily="18" charset="0"/>
                        </a:rPr>
                        <a:t>B</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gridSpan="2">
                  <a:txBody>
                    <a:bodyPr/>
                    <a:lstStyle/>
                    <a:p>
                      <a:pPr indent="180340" algn="ctr">
                        <a:lnSpc>
                          <a:spcPct val="150000"/>
                        </a:lnSpc>
                        <a:spcAft>
                          <a:spcPts val="0"/>
                        </a:spcAft>
                      </a:pPr>
                      <a:r>
                        <a:rPr lang="es-EC" sz="1400">
                          <a:solidFill>
                            <a:schemeClr val="tx1"/>
                          </a:solidFill>
                          <a:effectLst/>
                          <a:latin typeface="Times New Roman" panose="02020603050405020304" pitchFamily="18" charset="0"/>
                          <a:cs typeface="Times New Roman" panose="02020603050405020304" pitchFamily="18" charset="0"/>
                        </a:rPr>
                        <a:t>C</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gridSpan="2">
                  <a:txBody>
                    <a:bodyPr/>
                    <a:lstStyle/>
                    <a:p>
                      <a:pPr indent="180340" algn="ctr">
                        <a:lnSpc>
                          <a:spcPct val="150000"/>
                        </a:lnSpc>
                        <a:spcAft>
                          <a:spcPts val="0"/>
                        </a:spcAft>
                      </a:pPr>
                      <a:r>
                        <a:rPr lang="es-EC" sz="1400">
                          <a:solidFill>
                            <a:schemeClr val="tx1"/>
                          </a:solidFill>
                          <a:effectLst/>
                          <a:latin typeface="Times New Roman" panose="02020603050405020304" pitchFamily="18" charset="0"/>
                          <a:cs typeface="Times New Roman" panose="02020603050405020304" pitchFamily="18" charset="0"/>
                        </a:rPr>
                        <a:t>D</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r>
              <a:tr h="409041">
                <a:tc>
                  <a:txBody>
                    <a:bodyPr/>
                    <a:lstStyle/>
                    <a:p>
                      <a:pPr indent="180340" algn="ctr">
                        <a:lnSpc>
                          <a:spcPct val="150000"/>
                        </a:lnSpc>
                        <a:spcAft>
                          <a:spcPts val="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dirty="0">
                          <a:solidFill>
                            <a:schemeClr val="tx1"/>
                          </a:solidFill>
                          <a:effectLst/>
                          <a:latin typeface="Times New Roman" panose="02020603050405020304" pitchFamily="18" charset="0"/>
                          <a:cs typeface="Times New Roman" panose="02020603050405020304" pitchFamily="18" charset="0"/>
                        </a:rPr>
                        <a:t>X</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a:solidFill>
                            <a:schemeClr val="tx1"/>
                          </a:solidFill>
                          <a:effectLst/>
                          <a:latin typeface="Times New Roman" panose="02020603050405020304" pitchFamily="18" charset="0"/>
                          <a:cs typeface="Times New Roman" panose="02020603050405020304" pitchFamily="18" charset="0"/>
                        </a:rPr>
                        <a:t>Y</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dirty="0">
                          <a:solidFill>
                            <a:schemeClr val="tx1"/>
                          </a:solidFill>
                          <a:effectLst/>
                          <a:latin typeface="Times New Roman" panose="02020603050405020304" pitchFamily="18" charset="0"/>
                          <a:cs typeface="Times New Roman" panose="02020603050405020304" pitchFamily="18" charset="0"/>
                        </a:rPr>
                        <a:t>X</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dirty="0">
                          <a:solidFill>
                            <a:schemeClr val="tx1"/>
                          </a:solidFill>
                          <a:effectLst/>
                          <a:latin typeface="Times New Roman" panose="02020603050405020304" pitchFamily="18" charset="0"/>
                          <a:cs typeface="Times New Roman" panose="02020603050405020304" pitchFamily="18" charset="0"/>
                        </a:rPr>
                        <a:t>Y</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a:solidFill>
                            <a:schemeClr val="tx1"/>
                          </a:solidFill>
                          <a:effectLst/>
                          <a:latin typeface="Times New Roman" panose="02020603050405020304" pitchFamily="18" charset="0"/>
                          <a:cs typeface="Times New Roman" panose="02020603050405020304" pitchFamily="18" charset="0"/>
                        </a:rPr>
                        <a:t>X</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a:solidFill>
                            <a:schemeClr val="tx1"/>
                          </a:solidFill>
                          <a:effectLst/>
                          <a:latin typeface="Times New Roman" panose="02020603050405020304" pitchFamily="18" charset="0"/>
                          <a:cs typeface="Times New Roman" panose="02020603050405020304" pitchFamily="18" charset="0"/>
                        </a:rPr>
                        <a:t>Y</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a:solidFill>
                            <a:schemeClr val="tx1"/>
                          </a:solidFill>
                          <a:effectLst/>
                          <a:latin typeface="Times New Roman" panose="02020603050405020304" pitchFamily="18" charset="0"/>
                          <a:cs typeface="Times New Roman" panose="02020603050405020304" pitchFamily="18" charset="0"/>
                        </a:rPr>
                        <a:t>X</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a:solidFill>
                            <a:schemeClr val="tx1"/>
                          </a:solidFill>
                          <a:effectLst/>
                          <a:latin typeface="Times New Roman" panose="02020603050405020304" pitchFamily="18" charset="0"/>
                          <a:cs typeface="Times New Roman" panose="02020603050405020304" pitchFamily="18" charset="0"/>
                        </a:rPr>
                        <a:t>Y</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24611">
                <a:tc>
                  <a:txBody>
                    <a:bodyPr/>
                    <a:lstStyle/>
                    <a:p>
                      <a:pPr indent="180340" algn="r">
                        <a:lnSpc>
                          <a:spcPct val="150000"/>
                        </a:lnSpc>
                        <a:spcAft>
                          <a:spcPts val="0"/>
                        </a:spcAft>
                      </a:pPr>
                      <a:r>
                        <a:rPr lang="es-EC" sz="1400">
                          <a:solidFill>
                            <a:schemeClr val="tx1"/>
                          </a:solidFill>
                          <a:effectLst/>
                          <a:latin typeface="Times New Roman" panose="02020603050405020304" pitchFamily="18" charset="0"/>
                          <a:cs typeface="Times New Roman" panose="02020603050405020304" pitchFamily="18" charset="0"/>
                        </a:rPr>
                        <a:t>1</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EC" sz="1400" dirty="0">
                          <a:solidFill>
                            <a:schemeClr val="tx1"/>
                          </a:solidFill>
                          <a:effectLst/>
                          <a:latin typeface="Times New Roman" panose="02020603050405020304" pitchFamily="18" charset="0"/>
                          <a:cs typeface="Times New Roman" panose="02020603050405020304" pitchFamily="18" charset="0"/>
                        </a:rPr>
                        <a:t>-337,272</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150000"/>
                        </a:lnSpc>
                        <a:spcAft>
                          <a:spcPts val="0"/>
                        </a:spcAft>
                      </a:pPr>
                      <a:r>
                        <a:rPr lang="es-EC" sz="1400" dirty="0">
                          <a:solidFill>
                            <a:schemeClr val="tx1"/>
                          </a:solidFill>
                          <a:effectLst/>
                          <a:latin typeface="Times New Roman" panose="02020603050405020304" pitchFamily="18" charset="0"/>
                          <a:cs typeface="Times New Roman" panose="02020603050405020304" pitchFamily="18" charset="0"/>
                        </a:rPr>
                        <a:t>88,218</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150000"/>
                        </a:lnSpc>
                        <a:spcAft>
                          <a:spcPts val="0"/>
                        </a:spcAft>
                      </a:pPr>
                      <a:r>
                        <a:rPr lang="es-EC" sz="1400" dirty="0">
                          <a:solidFill>
                            <a:schemeClr val="tx1"/>
                          </a:solidFill>
                          <a:effectLst/>
                          <a:latin typeface="Times New Roman" panose="02020603050405020304" pitchFamily="18" charset="0"/>
                          <a:cs typeface="Times New Roman" panose="02020603050405020304" pitchFamily="18" charset="0"/>
                        </a:rPr>
                        <a:t>-186,589</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EC" sz="1400" dirty="0">
                          <a:solidFill>
                            <a:schemeClr val="tx1"/>
                          </a:solidFill>
                          <a:effectLst/>
                          <a:latin typeface="Times New Roman" panose="02020603050405020304" pitchFamily="18" charset="0"/>
                          <a:cs typeface="Times New Roman" panose="02020603050405020304" pitchFamily="18" charset="0"/>
                        </a:rPr>
                        <a:t>86,939</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150000"/>
                        </a:lnSpc>
                        <a:spcAft>
                          <a:spcPts val="0"/>
                        </a:spcAft>
                      </a:pPr>
                      <a:r>
                        <a:rPr lang="es-EC" sz="1400" dirty="0">
                          <a:solidFill>
                            <a:schemeClr val="tx1"/>
                          </a:solidFill>
                          <a:effectLst/>
                          <a:latin typeface="Times New Roman" panose="02020603050405020304" pitchFamily="18" charset="0"/>
                          <a:cs typeface="Times New Roman" panose="02020603050405020304" pitchFamily="18" charset="0"/>
                        </a:rPr>
                        <a:t>-187,091</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150000"/>
                        </a:lnSpc>
                        <a:spcAft>
                          <a:spcPts val="0"/>
                        </a:spcAft>
                      </a:pPr>
                      <a:r>
                        <a:rPr lang="es-EC" sz="1400" dirty="0">
                          <a:solidFill>
                            <a:schemeClr val="tx1"/>
                          </a:solidFill>
                          <a:effectLst/>
                          <a:latin typeface="Times New Roman" panose="02020603050405020304" pitchFamily="18" charset="0"/>
                          <a:cs typeface="Times New Roman" panose="02020603050405020304" pitchFamily="18" charset="0"/>
                        </a:rPr>
                        <a:t>-63,461</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150000"/>
                        </a:lnSpc>
                        <a:spcAft>
                          <a:spcPts val="0"/>
                        </a:spcAft>
                      </a:pPr>
                      <a:r>
                        <a:rPr lang="es-EC" sz="1400" dirty="0">
                          <a:solidFill>
                            <a:schemeClr val="tx1"/>
                          </a:solidFill>
                          <a:effectLst/>
                          <a:latin typeface="Times New Roman" panose="02020603050405020304" pitchFamily="18" charset="0"/>
                          <a:cs typeface="Times New Roman" panose="02020603050405020304" pitchFamily="18" charset="0"/>
                        </a:rPr>
                        <a:t>-337,731</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150000"/>
                        </a:lnSpc>
                        <a:spcAft>
                          <a:spcPts val="0"/>
                        </a:spcAft>
                      </a:pPr>
                      <a:r>
                        <a:rPr lang="es-EC" sz="1400" dirty="0">
                          <a:solidFill>
                            <a:schemeClr val="tx1"/>
                          </a:solidFill>
                          <a:effectLst/>
                          <a:latin typeface="Times New Roman" panose="02020603050405020304" pitchFamily="18" charset="0"/>
                          <a:cs typeface="Times New Roman" panose="02020603050405020304" pitchFamily="18" charset="0"/>
                        </a:rPr>
                        <a:t>-62,562</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7" name="Rectángulo 6"/>
          <p:cNvSpPr/>
          <p:nvPr/>
        </p:nvSpPr>
        <p:spPr>
          <a:xfrm>
            <a:off x="334295" y="1237135"/>
            <a:ext cx="7821561" cy="507831"/>
          </a:xfrm>
          <a:prstGeom prst="rect">
            <a:avLst/>
          </a:prstGeom>
        </p:spPr>
        <p:txBody>
          <a:bodyPr wrap="square">
            <a:spAutoFit/>
          </a:bodyPr>
          <a:lstStyle/>
          <a:p>
            <a:pPr indent="180340">
              <a:lnSpc>
                <a:spcPct val="150000"/>
              </a:lnSpc>
              <a:spcAft>
                <a:spcPts val="800"/>
              </a:spcAft>
              <a:tabLst>
                <a:tab pos="1219200" algn="l"/>
              </a:tabLst>
            </a:pPr>
            <a:r>
              <a:rPr lang="es-ES" b="1" dirty="0">
                <a:latin typeface="Times New Roman" panose="02020603050405020304" pitchFamily="18" charset="0"/>
                <a:ea typeface="Calibri" panose="020F0502020204030204" pitchFamily="34" charset="0"/>
                <a:cs typeface="Arial" panose="020B0604020202020204" pitchFamily="34" charset="0"/>
              </a:rPr>
              <a:t>Tabla </a:t>
            </a:r>
            <a:r>
              <a:rPr lang="es-ES" b="1" dirty="0" smtClean="0">
                <a:latin typeface="Times New Roman" panose="02020603050405020304" pitchFamily="18" charset="0"/>
                <a:ea typeface="Calibri" panose="020F0502020204030204" pitchFamily="34" charset="0"/>
                <a:cs typeface="Arial" panose="020B0604020202020204" pitchFamily="34" charset="0"/>
              </a:rPr>
              <a:t>2. </a:t>
            </a:r>
            <a:r>
              <a:rPr lang="es-ES" i="1" dirty="0" smtClean="0">
                <a:latin typeface="Times New Roman" panose="02020603050405020304" pitchFamily="18" charset="0"/>
                <a:ea typeface="Calibri" panose="020F0502020204030204" pitchFamily="34" charset="0"/>
                <a:cs typeface="Arial" panose="020B0604020202020204" pitchFamily="34" charset="0"/>
              </a:rPr>
              <a:t>Coordenadas </a:t>
            </a:r>
            <a:r>
              <a:rPr lang="es-ES" i="1" dirty="0">
                <a:latin typeface="Times New Roman" panose="02020603050405020304" pitchFamily="18" charset="0"/>
                <a:ea typeface="Calibri" panose="020F0502020204030204" pitchFamily="34" charset="0"/>
                <a:cs typeface="Arial" panose="020B0604020202020204" pitchFamily="34" charset="0"/>
              </a:rPr>
              <a:t>reales de los ceros de pieza del ensayo A.</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9" name="Tabla 8"/>
          <p:cNvGraphicFramePr>
            <a:graphicFrameLocks noGrp="1"/>
          </p:cNvGraphicFramePr>
          <p:nvPr>
            <p:extLst>
              <p:ext uri="{D42A27DB-BD31-4B8C-83A1-F6EECF244321}">
                <p14:modId xmlns:p14="http://schemas.microsoft.com/office/powerpoint/2010/main" val="3382207357"/>
              </p:ext>
            </p:extLst>
          </p:nvPr>
        </p:nvGraphicFramePr>
        <p:xfrm>
          <a:off x="691648" y="4019730"/>
          <a:ext cx="8452352" cy="1535592"/>
        </p:xfrm>
        <a:graphic>
          <a:graphicData uri="http://schemas.openxmlformats.org/drawingml/2006/table">
            <a:tbl>
              <a:tblPr firstRow="1" firstCol="1" bandRow="1">
                <a:tableStyleId>{5C22544A-7EE6-4342-B048-85BDC9FD1C3A}</a:tableStyleId>
              </a:tblPr>
              <a:tblGrid>
                <a:gridCol w="638769"/>
                <a:gridCol w="1098002"/>
                <a:gridCol w="827754"/>
                <a:gridCol w="1047922"/>
                <a:gridCol w="827754"/>
                <a:gridCol w="1046977"/>
                <a:gridCol w="937365"/>
                <a:gridCol w="1077214"/>
                <a:gridCol w="950595"/>
              </a:tblGrid>
              <a:tr h="575472">
                <a:tc>
                  <a:txBody>
                    <a:bodyPr/>
                    <a:lstStyle/>
                    <a:p>
                      <a:pPr indent="180340" algn="just">
                        <a:lnSpc>
                          <a:spcPct val="150000"/>
                        </a:lnSpc>
                        <a:spcAft>
                          <a:spcPts val="0"/>
                        </a:spcAft>
                      </a:pPr>
                      <a:r>
                        <a:rPr lang="es-EC" sz="1400" dirty="0">
                          <a:solidFill>
                            <a:schemeClr val="tx1"/>
                          </a:solidFill>
                          <a:effectLst/>
                          <a:latin typeface="Times New Roman" panose="02020603050405020304" pitchFamily="18" charset="0"/>
                          <a:cs typeface="Times New Roman" panose="02020603050405020304" pitchFamily="18" charset="0"/>
                        </a:rPr>
                        <a:t>Nro.</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indent="180340" algn="ctr">
                        <a:lnSpc>
                          <a:spcPct val="150000"/>
                        </a:lnSpc>
                        <a:spcAft>
                          <a:spcPts val="0"/>
                        </a:spcAft>
                      </a:pPr>
                      <a:r>
                        <a:rPr lang="es-EC" sz="1400" dirty="0">
                          <a:solidFill>
                            <a:schemeClr val="tx1"/>
                          </a:solidFill>
                          <a:effectLst/>
                          <a:latin typeface="Times New Roman" panose="02020603050405020304" pitchFamily="18" charset="0"/>
                          <a:cs typeface="Times New Roman" panose="02020603050405020304" pitchFamily="18" charset="0"/>
                        </a:rPr>
                        <a:t>A</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gridSpan="2">
                  <a:txBody>
                    <a:bodyPr/>
                    <a:lstStyle/>
                    <a:p>
                      <a:pPr indent="180340" algn="ctr">
                        <a:lnSpc>
                          <a:spcPct val="150000"/>
                        </a:lnSpc>
                        <a:spcAft>
                          <a:spcPts val="0"/>
                        </a:spcAft>
                      </a:pPr>
                      <a:r>
                        <a:rPr lang="es-EC" sz="1400" dirty="0">
                          <a:solidFill>
                            <a:schemeClr val="tx1"/>
                          </a:solidFill>
                          <a:effectLst/>
                          <a:latin typeface="Times New Roman" panose="02020603050405020304" pitchFamily="18" charset="0"/>
                          <a:cs typeface="Times New Roman" panose="02020603050405020304" pitchFamily="18" charset="0"/>
                        </a:rPr>
                        <a:t>B</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gridSpan="2">
                  <a:txBody>
                    <a:bodyPr/>
                    <a:lstStyle/>
                    <a:p>
                      <a:pPr indent="180340" algn="ctr">
                        <a:lnSpc>
                          <a:spcPct val="150000"/>
                        </a:lnSpc>
                        <a:spcAft>
                          <a:spcPts val="0"/>
                        </a:spcAft>
                      </a:pPr>
                      <a:r>
                        <a:rPr lang="es-EC" sz="1400">
                          <a:solidFill>
                            <a:schemeClr val="tx1"/>
                          </a:solidFill>
                          <a:effectLst/>
                          <a:latin typeface="Times New Roman" panose="02020603050405020304" pitchFamily="18" charset="0"/>
                          <a:cs typeface="Times New Roman" panose="02020603050405020304" pitchFamily="18" charset="0"/>
                        </a:rPr>
                        <a:t>C</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gridSpan="2">
                  <a:txBody>
                    <a:bodyPr/>
                    <a:lstStyle/>
                    <a:p>
                      <a:pPr indent="180340" algn="ctr">
                        <a:lnSpc>
                          <a:spcPct val="150000"/>
                        </a:lnSpc>
                        <a:spcAft>
                          <a:spcPts val="0"/>
                        </a:spcAft>
                      </a:pPr>
                      <a:r>
                        <a:rPr lang="es-EC" sz="1400">
                          <a:solidFill>
                            <a:schemeClr val="tx1"/>
                          </a:solidFill>
                          <a:effectLst/>
                          <a:latin typeface="Times New Roman" panose="02020603050405020304" pitchFamily="18" charset="0"/>
                          <a:cs typeface="Times New Roman" panose="02020603050405020304" pitchFamily="18" charset="0"/>
                        </a:rPr>
                        <a:t>D</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r>
              <a:tr h="271481">
                <a:tc>
                  <a:txBody>
                    <a:bodyPr/>
                    <a:lstStyle/>
                    <a:p>
                      <a:pPr indent="180340" algn="ctr">
                        <a:lnSpc>
                          <a:spcPct val="150000"/>
                        </a:lnSpc>
                        <a:spcAft>
                          <a:spcPts val="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dirty="0">
                          <a:solidFill>
                            <a:schemeClr val="tx1"/>
                          </a:solidFill>
                          <a:effectLst/>
                          <a:latin typeface="Times New Roman" panose="02020603050405020304" pitchFamily="18" charset="0"/>
                          <a:cs typeface="Times New Roman" panose="02020603050405020304" pitchFamily="18" charset="0"/>
                        </a:rPr>
                        <a:t>X</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a:solidFill>
                            <a:schemeClr val="tx1"/>
                          </a:solidFill>
                          <a:effectLst/>
                          <a:latin typeface="Times New Roman" panose="02020603050405020304" pitchFamily="18" charset="0"/>
                          <a:cs typeface="Times New Roman" panose="02020603050405020304" pitchFamily="18" charset="0"/>
                        </a:rPr>
                        <a:t>Y</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a:solidFill>
                            <a:schemeClr val="tx1"/>
                          </a:solidFill>
                          <a:effectLst/>
                          <a:latin typeface="Times New Roman" panose="02020603050405020304" pitchFamily="18" charset="0"/>
                          <a:cs typeface="Times New Roman" panose="02020603050405020304" pitchFamily="18" charset="0"/>
                        </a:rPr>
                        <a:t>X</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dirty="0">
                          <a:solidFill>
                            <a:schemeClr val="tx1"/>
                          </a:solidFill>
                          <a:effectLst/>
                          <a:latin typeface="Times New Roman" panose="02020603050405020304" pitchFamily="18" charset="0"/>
                          <a:cs typeface="Times New Roman" panose="02020603050405020304" pitchFamily="18" charset="0"/>
                        </a:rPr>
                        <a:t>Y</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a:solidFill>
                            <a:schemeClr val="tx1"/>
                          </a:solidFill>
                          <a:effectLst/>
                          <a:latin typeface="Times New Roman" panose="02020603050405020304" pitchFamily="18" charset="0"/>
                          <a:cs typeface="Times New Roman" panose="02020603050405020304" pitchFamily="18" charset="0"/>
                        </a:rPr>
                        <a:t>X</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a:solidFill>
                            <a:schemeClr val="tx1"/>
                          </a:solidFill>
                          <a:effectLst/>
                          <a:latin typeface="Times New Roman" panose="02020603050405020304" pitchFamily="18" charset="0"/>
                          <a:cs typeface="Times New Roman" panose="02020603050405020304" pitchFamily="18" charset="0"/>
                        </a:rPr>
                        <a:t>Y</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a:solidFill>
                            <a:schemeClr val="tx1"/>
                          </a:solidFill>
                          <a:effectLst/>
                          <a:latin typeface="Times New Roman" panose="02020603050405020304" pitchFamily="18" charset="0"/>
                          <a:cs typeface="Times New Roman" panose="02020603050405020304" pitchFamily="18" charset="0"/>
                        </a:rPr>
                        <a:t>X</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a:solidFill>
                            <a:schemeClr val="tx1"/>
                          </a:solidFill>
                          <a:effectLst/>
                          <a:latin typeface="Times New Roman" panose="02020603050405020304" pitchFamily="18" charset="0"/>
                          <a:cs typeface="Times New Roman" panose="02020603050405020304" pitchFamily="18" charset="0"/>
                        </a:rPr>
                        <a:t>Y</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75472">
                <a:tc>
                  <a:txBody>
                    <a:bodyPr/>
                    <a:lstStyle/>
                    <a:p>
                      <a:pPr indent="180340" algn="r">
                        <a:lnSpc>
                          <a:spcPct val="150000"/>
                        </a:lnSpc>
                        <a:spcAft>
                          <a:spcPts val="0"/>
                        </a:spcAft>
                      </a:pPr>
                      <a:r>
                        <a:rPr lang="es-EC" sz="1400">
                          <a:solidFill>
                            <a:schemeClr val="tx1"/>
                          </a:solidFill>
                          <a:effectLst/>
                          <a:latin typeface="Times New Roman" panose="02020603050405020304" pitchFamily="18" charset="0"/>
                          <a:cs typeface="Times New Roman" panose="02020603050405020304" pitchFamily="18" charset="0"/>
                        </a:rPr>
                        <a:t>1</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EC" sz="1400">
                          <a:solidFill>
                            <a:schemeClr val="tx1"/>
                          </a:solidFill>
                          <a:effectLst/>
                          <a:latin typeface="Times New Roman" panose="02020603050405020304" pitchFamily="18" charset="0"/>
                          <a:cs typeface="Times New Roman" panose="02020603050405020304" pitchFamily="18" charset="0"/>
                        </a:rPr>
                        <a:t>-</a:t>
                      </a:r>
                      <a:r>
                        <a:rPr lang="es-ES" sz="1400">
                          <a:solidFill>
                            <a:schemeClr val="tx1"/>
                          </a:solidFill>
                          <a:effectLst/>
                          <a:latin typeface="Times New Roman" panose="02020603050405020304" pitchFamily="18" charset="0"/>
                          <a:cs typeface="Times New Roman" panose="02020603050405020304" pitchFamily="18" charset="0"/>
                        </a:rPr>
                        <a:t>314,620</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89,310</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209,69</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88,220</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EC" sz="1400" dirty="0">
                          <a:solidFill>
                            <a:schemeClr val="tx1"/>
                          </a:solidFill>
                          <a:effectLst/>
                          <a:latin typeface="Times New Roman" panose="02020603050405020304" pitchFamily="18" charset="0"/>
                          <a:cs typeface="Times New Roman" panose="02020603050405020304" pitchFamily="18" charset="0"/>
                        </a:rPr>
                        <a:t>-</a:t>
                      </a:r>
                      <a:r>
                        <a:rPr lang="es-ES" sz="1400" dirty="0">
                          <a:solidFill>
                            <a:schemeClr val="tx1"/>
                          </a:solidFill>
                          <a:effectLst/>
                          <a:latin typeface="Times New Roman" panose="02020603050405020304" pitchFamily="18" charset="0"/>
                          <a:cs typeface="Times New Roman" panose="02020603050405020304" pitchFamily="18" charset="0"/>
                        </a:rPr>
                        <a:t>211,040</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EC" sz="1400" dirty="0">
                          <a:solidFill>
                            <a:schemeClr val="tx1"/>
                          </a:solidFill>
                          <a:effectLst/>
                          <a:latin typeface="Times New Roman" panose="02020603050405020304" pitchFamily="18" charset="0"/>
                          <a:cs typeface="Times New Roman" panose="02020603050405020304" pitchFamily="18" charset="0"/>
                        </a:rPr>
                        <a:t>-</a:t>
                      </a:r>
                      <a:r>
                        <a:rPr lang="es-ES" sz="1400" dirty="0">
                          <a:solidFill>
                            <a:schemeClr val="tx1"/>
                          </a:solidFill>
                          <a:effectLst/>
                          <a:latin typeface="Times New Roman" panose="02020603050405020304" pitchFamily="18" charset="0"/>
                          <a:cs typeface="Times New Roman" panose="02020603050405020304" pitchFamily="18" charset="0"/>
                        </a:rPr>
                        <a:t>64,68</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EC" sz="1400" dirty="0">
                          <a:solidFill>
                            <a:schemeClr val="tx1"/>
                          </a:solidFill>
                          <a:effectLst/>
                          <a:latin typeface="Times New Roman" panose="02020603050405020304" pitchFamily="18" charset="0"/>
                          <a:cs typeface="Times New Roman" panose="02020603050405020304" pitchFamily="18" charset="0"/>
                        </a:rPr>
                        <a:t>-</a:t>
                      </a:r>
                      <a:r>
                        <a:rPr lang="es-ES" sz="1400" dirty="0">
                          <a:solidFill>
                            <a:schemeClr val="tx1"/>
                          </a:solidFill>
                          <a:effectLst/>
                          <a:latin typeface="Times New Roman" panose="02020603050405020304" pitchFamily="18" charset="0"/>
                          <a:cs typeface="Times New Roman" panose="02020603050405020304" pitchFamily="18" charset="0"/>
                        </a:rPr>
                        <a:t>315,570</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EC" sz="1400" dirty="0">
                          <a:solidFill>
                            <a:schemeClr val="tx1"/>
                          </a:solidFill>
                          <a:effectLst/>
                          <a:latin typeface="Times New Roman" panose="02020603050405020304" pitchFamily="18" charset="0"/>
                          <a:cs typeface="Times New Roman" panose="02020603050405020304" pitchFamily="18" charset="0"/>
                        </a:rPr>
                        <a:t>-</a:t>
                      </a:r>
                      <a:r>
                        <a:rPr lang="es-ES" sz="1400" dirty="0">
                          <a:solidFill>
                            <a:schemeClr val="tx1"/>
                          </a:solidFill>
                          <a:effectLst/>
                          <a:latin typeface="Times New Roman" panose="02020603050405020304" pitchFamily="18" charset="0"/>
                          <a:cs typeface="Times New Roman" panose="02020603050405020304" pitchFamily="18" charset="0"/>
                        </a:rPr>
                        <a:t>64,720</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0" name="Rectángulo 9"/>
          <p:cNvSpPr/>
          <p:nvPr/>
        </p:nvSpPr>
        <p:spPr>
          <a:xfrm>
            <a:off x="471946" y="3439561"/>
            <a:ext cx="7821561" cy="507831"/>
          </a:xfrm>
          <a:prstGeom prst="rect">
            <a:avLst/>
          </a:prstGeom>
        </p:spPr>
        <p:txBody>
          <a:bodyPr wrap="square">
            <a:spAutoFit/>
          </a:bodyPr>
          <a:lstStyle/>
          <a:p>
            <a:pPr indent="180340">
              <a:lnSpc>
                <a:spcPct val="150000"/>
              </a:lnSpc>
              <a:spcAft>
                <a:spcPts val="800"/>
              </a:spcAft>
              <a:tabLst>
                <a:tab pos="1219200" algn="l"/>
              </a:tabLst>
            </a:pPr>
            <a:r>
              <a:rPr lang="es-ES" b="1" dirty="0">
                <a:latin typeface="Times New Roman" panose="02020603050405020304" pitchFamily="18" charset="0"/>
                <a:ea typeface="Calibri" panose="020F0502020204030204" pitchFamily="34" charset="0"/>
                <a:cs typeface="Arial" panose="020B0604020202020204" pitchFamily="34" charset="0"/>
              </a:rPr>
              <a:t>Tabla </a:t>
            </a:r>
            <a:r>
              <a:rPr lang="es-ES" b="1" dirty="0" smtClean="0">
                <a:latin typeface="Times New Roman" panose="02020603050405020304" pitchFamily="18" charset="0"/>
                <a:ea typeface="Calibri" panose="020F0502020204030204" pitchFamily="34" charset="0"/>
                <a:cs typeface="Arial" panose="020B0604020202020204" pitchFamily="34" charset="0"/>
              </a:rPr>
              <a:t>3. </a:t>
            </a:r>
            <a:r>
              <a:rPr lang="es-ES" i="1" dirty="0" smtClean="0">
                <a:latin typeface="Times New Roman" panose="02020603050405020304" pitchFamily="18" charset="0"/>
                <a:ea typeface="Calibri" panose="020F0502020204030204" pitchFamily="34" charset="0"/>
                <a:cs typeface="Arial" panose="020B0604020202020204" pitchFamily="34" charset="0"/>
              </a:rPr>
              <a:t>Coordenadas </a:t>
            </a:r>
            <a:r>
              <a:rPr lang="es-ES" i="1" dirty="0">
                <a:latin typeface="Times New Roman" panose="02020603050405020304" pitchFamily="18" charset="0"/>
                <a:ea typeface="Calibri" panose="020F0502020204030204" pitchFamily="34" charset="0"/>
                <a:cs typeface="Arial" panose="020B0604020202020204" pitchFamily="34" charset="0"/>
              </a:rPr>
              <a:t>reales de los ceros de pieza del ensayo </a:t>
            </a:r>
            <a:r>
              <a:rPr lang="es-ES" i="1" dirty="0" smtClean="0">
                <a:latin typeface="Times New Roman" panose="02020603050405020304" pitchFamily="18" charset="0"/>
                <a:ea typeface="Calibri" panose="020F0502020204030204" pitchFamily="34" charset="0"/>
                <a:cs typeface="Arial" panose="020B0604020202020204" pitchFamily="34" charset="0"/>
              </a:rPr>
              <a:t>B.</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Imagen 11" descr="F:\respaldo cel\camara\20190220_104901.jpg"/>
          <p:cNvPicPr/>
          <p:nvPr/>
        </p:nvPicPr>
        <p:blipFill rotWithShape="1">
          <a:blip r:embed="rId2" cstate="print">
            <a:extLst>
              <a:ext uri="{28A0092B-C50C-407E-A947-70E740481C1C}">
                <a14:useLocalDpi xmlns:a14="http://schemas.microsoft.com/office/drawing/2010/main" val="0"/>
              </a:ext>
            </a:extLst>
          </a:blip>
          <a:srcRect l="18386" t="10193" r="6217" b="5296"/>
          <a:stretch/>
        </p:blipFill>
        <p:spPr bwMode="auto">
          <a:xfrm rot="5400000">
            <a:off x="9931243" y="1210730"/>
            <a:ext cx="1868388" cy="2199442"/>
          </a:xfrm>
          <a:prstGeom prst="rect">
            <a:avLst/>
          </a:prstGeom>
          <a:noFill/>
          <a:ln>
            <a:noFill/>
          </a:ln>
          <a:extLst>
            <a:ext uri="{53640926-AAD7-44D8-BBD7-CCE9431645EC}">
              <a14:shadowObscured xmlns:a14="http://schemas.microsoft.com/office/drawing/2010/main"/>
            </a:ext>
          </a:extLst>
        </p:spPr>
      </p:pic>
      <p:pic>
        <p:nvPicPr>
          <p:cNvPr id="13" name="Imagen 12"/>
          <p:cNvPicPr/>
          <p:nvPr/>
        </p:nvPicPr>
        <p:blipFill rotWithShape="1">
          <a:blip r:embed="rId3"/>
          <a:srcRect t="15250"/>
          <a:stretch/>
        </p:blipFill>
        <p:spPr bwMode="auto">
          <a:xfrm>
            <a:off x="9765716" y="3693476"/>
            <a:ext cx="2199442" cy="20326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240652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1546070831"/>
              </p:ext>
            </p:extLst>
          </p:nvPr>
        </p:nvGraphicFramePr>
        <p:xfrm>
          <a:off x="88488" y="2009520"/>
          <a:ext cx="9304236" cy="3661727"/>
        </p:xfrm>
        <a:graphic>
          <a:graphicData uri="http://schemas.openxmlformats.org/drawingml/2006/table">
            <a:tbl>
              <a:tblPr firstRow="1" firstCol="1" bandRow="1">
                <a:tableStyleId>{5C22544A-7EE6-4342-B048-85BDC9FD1C3A}</a:tableStyleId>
              </a:tblPr>
              <a:tblGrid>
                <a:gridCol w="1443347"/>
                <a:gridCol w="1548580"/>
                <a:gridCol w="1120878"/>
                <a:gridCol w="1020100"/>
                <a:gridCol w="1457629"/>
                <a:gridCol w="1405422"/>
                <a:gridCol w="1308280"/>
              </a:tblGrid>
              <a:tr h="1112478">
                <a:tc>
                  <a:txBody>
                    <a:bodyPr/>
                    <a:lstStyle/>
                    <a:p>
                      <a:pPr indent="180340" algn="ctr">
                        <a:lnSpc>
                          <a:spcPct val="200000"/>
                        </a:lnSpc>
                        <a:spcAft>
                          <a:spcPts val="0"/>
                        </a:spcAft>
                      </a:pPr>
                      <a:r>
                        <a:rPr lang="es-EC" sz="1800" dirty="0">
                          <a:solidFill>
                            <a:schemeClr val="tx1"/>
                          </a:solidFill>
                          <a:effectLst/>
                          <a:latin typeface="Times New Roman" panose="02020603050405020304" pitchFamily="18" charset="0"/>
                          <a:cs typeface="Times New Roman" panose="02020603050405020304" pitchFamily="18" charset="0"/>
                        </a:rPr>
                        <a:t>Nro.</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800" dirty="0">
                          <a:solidFill>
                            <a:schemeClr val="tx1"/>
                          </a:solidFill>
                          <a:effectLst/>
                          <a:latin typeface="Times New Roman" panose="02020603050405020304" pitchFamily="18" charset="0"/>
                          <a:cs typeface="Times New Roman" panose="02020603050405020304" pitchFamily="18" charset="0"/>
                        </a:rPr>
                        <a:t>Coordenada </a:t>
                      </a:r>
                      <a:r>
                        <a:rPr lang="es-EC" sz="1800" dirty="0" err="1">
                          <a:solidFill>
                            <a:schemeClr val="tx1"/>
                          </a:solidFill>
                          <a:effectLst/>
                          <a:latin typeface="Times New Roman" panose="02020603050405020304" pitchFamily="18" charset="0"/>
                          <a:cs typeface="Times New Roman" panose="02020603050405020304" pitchFamily="18" charset="0"/>
                        </a:rPr>
                        <a:t>Xp</a:t>
                      </a:r>
                      <a:r>
                        <a:rPr lang="es-EC" sz="1800" dirty="0">
                          <a:solidFill>
                            <a:schemeClr val="tx1"/>
                          </a:solidFill>
                          <a:effectLst/>
                          <a:latin typeface="Times New Roman" panose="02020603050405020304" pitchFamily="18" charset="0"/>
                          <a:cs typeface="Times New Roman" panose="02020603050405020304" pitchFamily="18" charset="0"/>
                        </a:rPr>
                        <a:t> real</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800" dirty="0">
                          <a:solidFill>
                            <a:schemeClr val="tx1"/>
                          </a:solidFill>
                          <a:effectLst/>
                          <a:latin typeface="Times New Roman" panose="02020603050405020304" pitchFamily="18" charset="0"/>
                          <a:cs typeface="Times New Roman" panose="02020603050405020304" pitchFamily="18" charset="0"/>
                        </a:rPr>
                        <a:t>X </a:t>
                      </a:r>
                      <a:r>
                        <a:rPr lang="es-EC" sz="1800" dirty="0" err="1">
                          <a:solidFill>
                            <a:schemeClr val="tx1"/>
                          </a:solidFill>
                          <a:effectLst/>
                          <a:latin typeface="Times New Roman" panose="02020603050405020304" pitchFamily="18" charset="0"/>
                          <a:cs typeface="Times New Roman" panose="02020603050405020304" pitchFamily="18" charset="0"/>
                        </a:rPr>
                        <a:t>prom</a:t>
                      </a:r>
                      <a:r>
                        <a:rPr lang="es-EC" sz="1800" dirty="0">
                          <a:solidFill>
                            <a:schemeClr val="tx1"/>
                          </a:solidFill>
                          <a:effectLst/>
                          <a:latin typeface="Times New Roman" panose="02020603050405020304" pitchFamily="18" charset="0"/>
                          <a:cs typeface="Times New Roman" panose="02020603050405020304" pitchFamily="18" charset="0"/>
                        </a:rPr>
                        <a:t>. medido</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800" dirty="0" err="1">
                          <a:solidFill>
                            <a:schemeClr val="tx1"/>
                          </a:solidFill>
                          <a:effectLst/>
                          <a:latin typeface="Times New Roman" panose="02020603050405020304" pitchFamily="18" charset="0"/>
                          <a:cs typeface="Times New Roman" panose="02020603050405020304" pitchFamily="18" charset="0"/>
                        </a:rPr>
                        <a:t>Eabs</a:t>
                      </a:r>
                      <a:endParaRPr lang="es-EC" sz="2400" dirty="0">
                        <a:solidFill>
                          <a:schemeClr val="tx1"/>
                        </a:solidFill>
                        <a:effectLst/>
                        <a:latin typeface="Times New Roman" panose="02020603050405020304" pitchFamily="18" charset="0"/>
                        <a:cs typeface="Times New Roman" panose="02020603050405020304" pitchFamily="18" charset="0"/>
                      </a:endParaRPr>
                    </a:p>
                    <a:p>
                      <a:pPr indent="180340" algn="ctr">
                        <a:lnSpc>
                          <a:spcPct val="200000"/>
                        </a:lnSpc>
                        <a:spcAft>
                          <a:spcPts val="0"/>
                        </a:spcAft>
                      </a:pPr>
                      <a:r>
                        <a:rPr lang="es-EC" sz="1800" dirty="0">
                          <a:solidFill>
                            <a:schemeClr val="tx1"/>
                          </a:solidFill>
                          <a:effectLst/>
                          <a:latin typeface="Times New Roman" panose="02020603050405020304" pitchFamily="18" charset="0"/>
                          <a:cs typeface="Times New Roman" panose="02020603050405020304" pitchFamily="18" charset="0"/>
                        </a:rPr>
                        <a:t>X real</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800" dirty="0">
                          <a:solidFill>
                            <a:schemeClr val="tx1"/>
                          </a:solidFill>
                          <a:effectLst/>
                          <a:latin typeface="Times New Roman" panose="02020603050405020304" pitchFamily="18" charset="0"/>
                          <a:cs typeface="Times New Roman" panose="02020603050405020304" pitchFamily="18" charset="0"/>
                        </a:rPr>
                        <a:t>Coordenada </a:t>
                      </a:r>
                      <a:r>
                        <a:rPr lang="es-EC" sz="1800" dirty="0" err="1">
                          <a:solidFill>
                            <a:schemeClr val="tx1"/>
                          </a:solidFill>
                          <a:effectLst/>
                          <a:latin typeface="Times New Roman" panose="02020603050405020304" pitchFamily="18" charset="0"/>
                          <a:cs typeface="Times New Roman" panose="02020603050405020304" pitchFamily="18" charset="0"/>
                        </a:rPr>
                        <a:t>Yp</a:t>
                      </a:r>
                      <a:r>
                        <a:rPr lang="es-EC" sz="1800" dirty="0">
                          <a:solidFill>
                            <a:schemeClr val="tx1"/>
                          </a:solidFill>
                          <a:effectLst/>
                          <a:latin typeface="Times New Roman" panose="02020603050405020304" pitchFamily="18" charset="0"/>
                          <a:cs typeface="Times New Roman" panose="02020603050405020304" pitchFamily="18" charset="0"/>
                        </a:rPr>
                        <a:t> real</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800" dirty="0">
                          <a:solidFill>
                            <a:schemeClr val="tx1"/>
                          </a:solidFill>
                          <a:effectLst/>
                          <a:latin typeface="Times New Roman" panose="02020603050405020304" pitchFamily="18" charset="0"/>
                          <a:cs typeface="Times New Roman" panose="02020603050405020304" pitchFamily="18" charset="0"/>
                        </a:rPr>
                        <a:t>Y </a:t>
                      </a:r>
                      <a:r>
                        <a:rPr lang="es-EC" sz="1800" dirty="0" err="1">
                          <a:solidFill>
                            <a:schemeClr val="tx1"/>
                          </a:solidFill>
                          <a:effectLst/>
                          <a:latin typeface="Times New Roman" panose="02020603050405020304" pitchFamily="18" charset="0"/>
                          <a:cs typeface="Times New Roman" panose="02020603050405020304" pitchFamily="18" charset="0"/>
                        </a:rPr>
                        <a:t>prom</a:t>
                      </a:r>
                      <a:r>
                        <a:rPr lang="es-EC" sz="1800" dirty="0">
                          <a:solidFill>
                            <a:schemeClr val="tx1"/>
                          </a:solidFill>
                          <a:effectLst/>
                          <a:latin typeface="Times New Roman" panose="02020603050405020304" pitchFamily="18" charset="0"/>
                          <a:cs typeface="Times New Roman" panose="02020603050405020304" pitchFamily="18" charset="0"/>
                        </a:rPr>
                        <a:t>. medido</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800" dirty="0" err="1">
                          <a:solidFill>
                            <a:schemeClr val="tx1"/>
                          </a:solidFill>
                          <a:effectLst/>
                          <a:latin typeface="Times New Roman" panose="02020603050405020304" pitchFamily="18" charset="0"/>
                          <a:cs typeface="Times New Roman" panose="02020603050405020304" pitchFamily="18" charset="0"/>
                        </a:rPr>
                        <a:t>Eabs</a:t>
                      </a:r>
                      <a:endParaRPr lang="es-EC" sz="2400" dirty="0">
                        <a:solidFill>
                          <a:schemeClr val="tx1"/>
                        </a:solidFill>
                        <a:effectLst/>
                        <a:latin typeface="Times New Roman" panose="02020603050405020304" pitchFamily="18" charset="0"/>
                        <a:cs typeface="Times New Roman" panose="02020603050405020304" pitchFamily="18" charset="0"/>
                      </a:endParaRPr>
                    </a:p>
                    <a:p>
                      <a:pPr indent="180340" algn="ctr">
                        <a:lnSpc>
                          <a:spcPct val="200000"/>
                        </a:lnSpc>
                        <a:spcAft>
                          <a:spcPts val="0"/>
                        </a:spcAft>
                      </a:pPr>
                      <a:r>
                        <a:rPr lang="es-EC" sz="1800" dirty="0">
                          <a:solidFill>
                            <a:schemeClr val="tx1"/>
                          </a:solidFill>
                          <a:effectLst/>
                          <a:latin typeface="Times New Roman" panose="02020603050405020304" pitchFamily="18" charset="0"/>
                          <a:cs typeface="Times New Roman" panose="02020603050405020304" pitchFamily="18" charset="0"/>
                        </a:rPr>
                        <a:t>Y real</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r>
              <a:tr h="401472">
                <a:tc>
                  <a:txBody>
                    <a:bodyPr/>
                    <a:lstStyle/>
                    <a:p>
                      <a:pPr indent="180340" algn="l">
                        <a:lnSpc>
                          <a:spcPct val="200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A</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-337,272</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-337,469</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0,197</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88,218</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88,087</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0,131</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r>
              <a:tr h="401472">
                <a:tc>
                  <a:txBody>
                    <a:bodyPr/>
                    <a:lstStyle/>
                    <a:p>
                      <a:pPr indent="180340" algn="l">
                        <a:lnSpc>
                          <a:spcPct val="200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B</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-186,589</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-186,308</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0,281</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86,939</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86,666</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0,273</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r>
              <a:tr h="401472">
                <a:tc>
                  <a:txBody>
                    <a:bodyPr/>
                    <a:lstStyle/>
                    <a:p>
                      <a:pPr indent="180340" algn="l">
                        <a:lnSpc>
                          <a:spcPct val="200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C</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-187,091</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-187,165</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0,074</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-63,061</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-62,640</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0,421</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r>
              <a:tr h="401472">
                <a:tc>
                  <a:txBody>
                    <a:bodyPr/>
                    <a:lstStyle/>
                    <a:p>
                      <a:pPr indent="180340" algn="l">
                        <a:lnSpc>
                          <a:spcPct val="200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D</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-337,731</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-337,953</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0,222</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-62,562</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-62,307</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0,255</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r>
              <a:tr h="598529">
                <a:tc>
                  <a:txBody>
                    <a:bodyPr/>
                    <a:lstStyle/>
                    <a:p>
                      <a:pPr indent="180340" algn="l">
                        <a:lnSpc>
                          <a:spcPct val="200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PROMEDIO</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 </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 </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0,193</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 </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 </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c>
                  <a:txBody>
                    <a:bodyPr/>
                    <a:lstStyle/>
                    <a:p>
                      <a:pPr indent="180340" algn="r">
                        <a:lnSpc>
                          <a:spcPct val="200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0.270</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91" marR="57591" marT="0" marB="0"/>
                </a:tc>
              </a:tr>
            </a:tbl>
          </a:graphicData>
        </a:graphic>
      </p:graphicFrame>
      <p:sp>
        <p:nvSpPr>
          <p:cNvPr id="5" name="Rectángulo 4"/>
          <p:cNvSpPr/>
          <p:nvPr/>
        </p:nvSpPr>
        <p:spPr>
          <a:xfrm>
            <a:off x="-137652" y="1485289"/>
            <a:ext cx="8293509" cy="507831"/>
          </a:xfrm>
          <a:prstGeom prst="rect">
            <a:avLst/>
          </a:prstGeom>
        </p:spPr>
        <p:txBody>
          <a:bodyPr wrap="square">
            <a:spAutoFit/>
          </a:bodyPr>
          <a:lstStyle/>
          <a:p>
            <a:pPr indent="180340">
              <a:lnSpc>
                <a:spcPct val="150000"/>
              </a:lnSpc>
              <a:spcAft>
                <a:spcPts val="800"/>
              </a:spcAft>
              <a:tabLst>
                <a:tab pos="1219200" algn="l"/>
              </a:tabLst>
            </a:pPr>
            <a:r>
              <a:rPr lang="es-ES" b="1" dirty="0">
                <a:latin typeface="Times New Roman" panose="02020603050405020304" pitchFamily="18" charset="0"/>
                <a:ea typeface="Calibri" panose="020F0502020204030204" pitchFamily="34" charset="0"/>
                <a:cs typeface="Arial" panose="020B0604020202020204" pitchFamily="34" charset="0"/>
              </a:rPr>
              <a:t>Tabla 4</a:t>
            </a:r>
            <a:r>
              <a:rPr lang="es-ES" b="1" dirty="0" smtClean="0">
                <a:latin typeface="Times New Roman" panose="02020603050405020304" pitchFamily="18" charset="0"/>
                <a:ea typeface="Calibri" panose="020F0502020204030204" pitchFamily="34" charset="0"/>
                <a:cs typeface="Arial" panose="020B0604020202020204" pitchFamily="34" charset="0"/>
              </a:rPr>
              <a:t>. </a:t>
            </a:r>
            <a:r>
              <a:rPr lang="es-ES" i="1" dirty="0" smtClean="0">
                <a:latin typeface="Times New Roman" panose="02020603050405020304" pitchFamily="18" charset="0"/>
                <a:ea typeface="Calibri" panose="020F0502020204030204" pitchFamily="34" charset="0"/>
                <a:cs typeface="Arial" panose="020B0604020202020204" pitchFamily="34" charset="0"/>
              </a:rPr>
              <a:t>Error </a:t>
            </a:r>
            <a:r>
              <a:rPr lang="es-ES" i="1" dirty="0">
                <a:latin typeface="Times New Roman" panose="02020603050405020304" pitchFamily="18" charset="0"/>
                <a:ea typeface="Calibri" panose="020F0502020204030204" pitchFamily="34" charset="0"/>
                <a:cs typeface="Arial" panose="020B0604020202020204" pitchFamily="34" charset="0"/>
              </a:rPr>
              <a:t>absoluto de los ceros de pieza en el eje X, Y del ensayo A.</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Imagen 5"/>
          <p:cNvPicPr/>
          <p:nvPr/>
        </p:nvPicPr>
        <p:blipFill rotWithShape="1">
          <a:blip r:embed="rId2"/>
          <a:srcRect l="39314" t="12782" r="27288" b="30058"/>
          <a:stretch/>
        </p:blipFill>
        <p:spPr bwMode="auto">
          <a:xfrm>
            <a:off x="9497961" y="2932511"/>
            <a:ext cx="2576052" cy="2214675"/>
          </a:xfrm>
          <a:prstGeom prst="rect">
            <a:avLst/>
          </a:prstGeom>
          <a:ln>
            <a:noFill/>
          </a:ln>
          <a:extLst>
            <a:ext uri="{53640926-AAD7-44D8-BBD7-CCE9431645EC}">
              <a14:shadowObscured xmlns:a14="http://schemas.microsoft.com/office/drawing/2010/main"/>
            </a:ext>
          </a:extLst>
        </p:spPr>
      </p:pic>
      <p:sp>
        <p:nvSpPr>
          <p:cNvPr id="7" name="Título 1"/>
          <p:cNvSpPr>
            <a:spLocks noGrp="1"/>
          </p:cNvSpPr>
          <p:nvPr>
            <p:ph type="title"/>
          </p:nvPr>
        </p:nvSpPr>
        <p:spPr>
          <a:xfrm>
            <a:off x="226841" y="502285"/>
            <a:ext cx="11738317" cy="614295"/>
          </a:xfrm>
        </p:spPr>
        <p:txBody>
          <a:bodyPr/>
          <a:lstStyle/>
          <a:p>
            <a:r>
              <a:rPr lang="es-EC" sz="3200" dirty="0" smtClean="0"/>
              <a:t>PRECISIÓN </a:t>
            </a:r>
            <a:r>
              <a:rPr lang="en-US" sz="3200" dirty="0" smtClean="0"/>
              <a:t>en el EJE X,Y DEL ENSAYO A</a:t>
            </a:r>
            <a:endParaRPr lang="es-EC" sz="3200" dirty="0"/>
          </a:p>
        </p:txBody>
      </p:sp>
    </p:spTree>
    <p:extLst>
      <p:ext uri="{BB962C8B-B14F-4D97-AF65-F5344CB8AC3E}">
        <p14:creationId xmlns:p14="http://schemas.microsoft.com/office/powerpoint/2010/main" val="371025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3200" dirty="0" smtClean="0">
                <a:latin typeface="Times New Roman" panose="02020603050405020304" pitchFamily="18" charset="0"/>
                <a:cs typeface="Times New Roman" panose="02020603050405020304" pitchFamily="18" charset="0"/>
              </a:rPr>
              <a:t>CONTENIDO</a:t>
            </a:r>
            <a:endParaRPr lang="es-EC" sz="3200"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748047" y="1720357"/>
            <a:ext cx="10515600" cy="4351338"/>
          </a:xfrm>
        </p:spPr>
        <p:txBody>
          <a:bodyPr/>
          <a:lstStyle/>
          <a:p>
            <a:pPr marL="457200" indent="-457200">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 	Antecedentes</a:t>
            </a:r>
          </a:p>
          <a:p>
            <a:pPr marL="457200" indent="-457200">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 	Justificación e importancia</a:t>
            </a:r>
          </a:p>
          <a:p>
            <a:pPr marL="457200" indent="-457200">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 	Objetivos</a:t>
            </a:r>
          </a:p>
          <a:p>
            <a:pPr marL="457200" indent="-457200">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 </a:t>
            </a:r>
            <a:r>
              <a:rPr lang="es-EC" dirty="0">
                <a:latin typeface="Times New Roman" panose="02020603050405020304" pitchFamily="18" charset="0"/>
                <a:cs typeface="Times New Roman" panose="02020603050405020304" pitchFamily="18" charset="0"/>
              </a:rPr>
              <a:t>	</a:t>
            </a:r>
            <a:r>
              <a:rPr lang="es-EC" dirty="0" smtClean="0">
                <a:latin typeface="Times New Roman" panose="02020603050405020304" pitchFamily="18" charset="0"/>
                <a:cs typeface="Times New Roman" panose="02020603050405020304" pitchFamily="18" charset="0"/>
              </a:rPr>
              <a:t>Diseño del Sistema</a:t>
            </a:r>
          </a:p>
          <a:p>
            <a:pPr marL="457200" indent="-457200">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	Pruebas y resultados</a:t>
            </a:r>
          </a:p>
          <a:p>
            <a:pPr marL="457200" indent="-457200">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 	Conclusiones, recomendaciones y trabajos futuros</a:t>
            </a:r>
          </a:p>
          <a:p>
            <a:pPr marL="457200" indent="-457200">
              <a:buFont typeface="Arial" panose="020B0604020202020204" pitchFamily="34" charset="0"/>
              <a:buChar char="•"/>
            </a:pPr>
            <a:endParaRPr lang="es-EC" dirty="0"/>
          </a:p>
        </p:txBody>
      </p:sp>
    </p:spTree>
    <p:extLst>
      <p:ext uri="{BB962C8B-B14F-4D97-AF65-F5344CB8AC3E}">
        <p14:creationId xmlns:p14="http://schemas.microsoft.com/office/powerpoint/2010/main" val="16162266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p:cNvGraphicFramePr>
          <p:nvPr>
            <p:extLst>
              <p:ext uri="{D42A27DB-BD31-4B8C-83A1-F6EECF244321}">
                <p14:modId xmlns:p14="http://schemas.microsoft.com/office/powerpoint/2010/main" val="2620946597"/>
              </p:ext>
            </p:extLst>
          </p:nvPr>
        </p:nvGraphicFramePr>
        <p:xfrm>
          <a:off x="132736" y="2228498"/>
          <a:ext cx="9304236" cy="3417887"/>
        </p:xfrm>
        <a:graphic>
          <a:graphicData uri="http://schemas.openxmlformats.org/drawingml/2006/table">
            <a:tbl>
              <a:tblPr firstRow="1" firstCol="1" bandRow="1">
                <a:tableStyleId>{5C22544A-7EE6-4342-B048-85BDC9FD1C3A}</a:tableStyleId>
              </a:tblPr>
              <a:tblGrid>
                <a:gridCol w="1443347"/>
                <a:gridCol w="1548580"/>
                <a:gridCol w="1120878"/>
                <a:gridCol w="1020100"/>
                <a:gridCol w="1457629"/>
                <a:gridCol w="1405422"/>
                <a:gridCol w="1308280"/>
              </a:tblGrid>
              <a:tr h="1112478">
                <a:tc>
                  <a:txBody>
                    <a:bodyPr/>
                    <a:lstStyle/>
                    <a:p>
                      <a:pPr indent="180340" algn="ctr">
                        <a:lnSpc>
                          <a:spcPct val="200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Nro.</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Coordenada </a:t>
                      </a:r>
                      <a:r>
                        <a:rPr lang="es-EC"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Xp</a:t>
                      </a: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real</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 </a:t>
                      </a:r>
                      <a:r>
                        <a:rPr lang="es-EC"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prom</a:t>
                      </a: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Medido</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Eabs</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ctr">
                        <a:lnSpc>
                          <a:spcPct val="200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 real</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Coordenada </a:t>
                      </a:r>
                      <a:r>
                        <a:rPr lang="es-EC"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Yp</a:t>
                      </a: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real</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a:t>
                      </a:r>
                      <a:r>
                        <a:rPr lang="es-EC"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prom</a:t>
                      </a: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medido</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Eabs</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ctr">
                        <a:lnSpc>
                          <a:spcPct val="200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real</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01472">
                <a:tc>
                  <a:txBody>
                    <a:bodyPr/>
                    <a:lstStyle/>
                    <a:p>
                      <a:pPr indent="180340" algn="l">
                        <a:lnSpc>
                          <a:spcPct val="20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-314,62</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-314,459</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0,161</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89,310</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89,536</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0,226</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01472">
                <a:tc>
                  <a:txBody>
                    <a:bodyPr/>
                    <a:lstStyle/>
                    <a:p>
                      <a:pPr indent="180340" algn="l">
                        <a:lnSpc>
                          <a:spcPct val="20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-209,69</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-209,890</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0,200</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88,220</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88,336</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0,116</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01472">
                <a:tc>
                  <a:txBody>
                    <a:bodyPr/>
                    <a:lstStyle/>
                    <a:p>
                      <a:pPr indent="180340" algn="l">
                        <a:lnSpc>
                          <a:spcPct val="20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-211,04</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-211,060</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0,020</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-64,680</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-64,922</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0,242</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01472">
                <a:tc>
                  <a:txBody>
                    <a:bodyPr/>
                    <a:lstStyle/>
                    <a:p>
                      <a:pPr indent="180340" algn="l">
                        <a:lnSpc>
                          <a:spcPct val="20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-315,57</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-315,341</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0,229</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-64,720</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-64,569</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0,151</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98529">
                <a:tc>
                  <a:txBody>
                    <a:bodyPr/>
                    <a:lstStyle/>
                    <a:p>
                      <a:pPr indent="180340" algn="l">
                        <a:lnSpc>
                          <a:spcPct val="20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PROMEDIO</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0.153</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0.184</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Rectángulo 4"/>
          <p:cNvSpPr/>
          <p:nvPr/>
        </p:nvSpPr>
        <p:spPr>
          <a:xfrm>
            <a:off x="0" y="1734235"/>
            <a:ext cx="8160775" cy="369332"/>
          </a:xfrm>
          <a:prstGeom prst="rect">
            <a:avLst/>
          </a:prstGeom>
        </p:spPr>
        <p:txBody>
          <a:bodyPr wrap="square">
            <a:spAutoFit/>
          </a:bodyPr>
          <a:lstStyle/>
          <a:p>
            <a:r>
              <a:rPr lang="es-ES" b="1" dirty="0">
                <a:latin typeface="Times New Roman" panose="02020603050405020304" pitchFamily="18" charset="0"/>
                <a:ea typeface="Calibri" panose="020F0502020204030204" pitchFamily="34" charset="0"/>
                <a:cs typeface="Arial" panose="020B0604020202020204" pitchFamily="34" charset="0"/>
              </a:rPr>
              <a:t>Tabla </a:t>
            </a:r>
            <a:r>
              <a:rPr lang="es-ES" b="1" dirty="0" smtClean="0">
                <a:latin typeface="Times New Roman" panose="02020603050405020304" pitchFamily="18" charset="0"/>
                <a:ea typeface="Calibri" panose="020F0502020204030204" pitchFamily="34" charset="0"/>
                <a:cs typeface="Arial" panose="020B0604020202020204" pitchFamily="34" charset="0"/>
              </a:rPr>
              <a:t>5. </a:t>
            </a:r>
            <a:r>
              <a:rPr lang="es-ES" i="1" dirty="0">
                <a:latin typeface="Times New Roman" panose="02020603050405020304" pitchFamily="18" charset="0"/>
                <a:ea typeface="Calibri" panose="020F0502020204030204" pitchFamily="34" charset="0"/>
                <a:cs typeface="Arial" panose="020B0604020202020204" pitchFamily="34" charset="0"/>
              </a:rPr>
              <a:t>Error absoluto de los ceros de pieza en el eje X, Y del ensayo </a:t>
            </a:r>
            <a:r>
              <a:rPr lang="es-ES" i="1" dirty="0" smtClean="0">
                <a:latin typeface="Times New Roman" panose="02020603050405020304" pitchFamily="18" charset="0"/>
                <a:ea typeface="Calibri" panose="020F0502020204030204" pitchFamily="34" charset="0"/>
                <a:cs typeface="Arial" panose="020B0604020202020204" pitchFamily="34" charset="0"/>
              </a:rPr>
              <a:t>B.</a:t>
            </a:r>
            <a:endParaRPr lang="es-EC" dirty="0"/>
          </a:p>
        </p:txBody>
      </p:sp>
      <p:pic>
        <p:nvPicPr>
          <p:cNvPr id="6" name="Imagen 5"/>
          <p:cNvPicPr/>
          <p:nvPr/>
        </p:nvPicPr>
        <p:blipFill rotWithShape="1">
          <a:blip r:embed="rId2"/>
          <a:srcRect l="68704" t="31844" r="4850" b="17411"/>
          <a:stretch/>
        </p:blipFill>
        <p:spPr bwMode="auto">
          <a:xfrm>
            <a:off x="9645444" y="2583056"/>
            <a:ext cx="2428567" cy="2711615"/>
          </a:xfrm>
          <a:prstGeom prst="rect">
            <a:avLst/>
          </a:prstGeom>
          <a:ln>
            <a:noFill/>
          </a:ln>
          <a:extLst>
            <a:ext uri="{53640926-AAD7-44D8-BBD7-CCE9431645EC}">
              <a14:shadowObscured xmlns:a14="http://schemas.microsoft.com/office/drawing/2010/main"/>
            </a:ext>
          </a:extLst>
        </p:spPr>
      </p:pic>
      <p:sp>
        <p:nvSpPr>
          <p:cNvPr id="7" name="Título 1"/>
          <p:cNvSpPr>
            <a:spLocks noGrp="1"/>
          </p:cNvSpPr>
          <p:nvPr>
            <p:ph type="title"/>
          </p:nvPr>
        </p:nvSpPr>
        <p:spPr>
          <a:xfrm>
            <a:off x="226841" y="502285"/>
            <a:ext cx="11738317" cy="614295"/>
          </a:xfrm>
        </p:spPr>
        <p:txBody>
          <a:bodyPr/>
          <a:lstStyle/>
          <a:p>
            <a:r>
              <a:rPr lang="es-EC" sz="3200" dirty="0" smtClean="0"/>
              <a:t>PRECISIÓN </a:t>
            </a:r>
            <a:r>
              <a:rPr lang="en-US" sz="3200" dirty="0" smtClean="0"/>
              <a:t>en el EJE X,Y DEL ENSAYO B</a:t>
            </a:r>
            <a:endParaRPr lang="es-EC" sz="3200" dirty="0"/>
          </a:p>
        </p:txBody>
      </p:sp>
    </p:spTree>
    <p:extLst>
      <p:ext uri="{BB962C8B-B14F-4D97-AF65-F5344CB8AC3E}">
        <p14:creationId xmlns:p14="http://schemas.microsoft.com/office/powerpoint/2010/main" val="3954072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sz="3200" dirty="0" smtClean="0"/>
              <a:t>PRECISIÓN </a:t>
            </a:r>
            <a:r>
              <a:rPr lang="en-US" sz="3200" dirty="0" smtClean="0"/>
              <a:t>en el EJE z</a:t>
            </a:r>
            <a:endParaRPr lang="es-EC" sz="32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095371842"/>
              </p:ext>
            </p:extLst>
          </p:nvPr>
        </p:nvGraphicFramePr>
        <p:xfrm>
          <a:off x="818822" y="2480519"/>
          <a:ext cx="4225126" cy="1950720"/>
        </p:xfrm>
        <a:graphic>
          <a:graphicData uri="http://schemas.openxmlformats.org/drawingml/2006/table">
            <a:tbl>
              <a:tblPr firstRow="1" firstCol="1" bandRow="1">
                <a:tableStyleId>{5C22544A-7EE6-4342-B048-85BDC9FD1C3A}</a:tableStyleId>
              </a:tblPr>
              <a:tblGrid>
                <a:gridCol w="877242"/>
                <a:gridCol w="1128318"/>
                <a:gridCol w="1229004"/>
                <a:gridCol w="990562"/>
              </a:tblGrid>
              <a:tr h="1002295">
                <a:tc>
                  <a:txBody>
                    <a:bodyPr/>
                    <a:lstStyle/>
                    <a:p>
                      <a:pPr indent="180340" algn="just">
                        <a:lnSpc>
                          <a:spcPct val="150000"/>
                        </a:lnSpc>
                        <a:spcAft>
                          <a:spcPts val="0"/>
                        </a:spcAft>
                      </a:pPr>
                      <a:r>
                        <a:rPr lang="es-EC" sz="1600" dirty="0">
                          <a:effectLst/>
                          <a:latin typeface="Times New Roman" panose="02020603050405020304" pitchFamily="18" charset="0"/>
                          <a:cs typeface="Times New Roman" panose="02020603050405020304" pitchFamily="18" charset="0"/>
                        </a:rPr>
                        <a:t>Nro.</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Cero de pieza del eje Z manual</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600">
                          <a:effectLst/>
                          <a:latin typeface="Times New Roman" panose="02020603050405020304" pitchFamily="18" charset="0"/>
                          <a:cs typeface="Times New Roman" panose="02020603050405020304" pitchFamily="18" charset="0"/>
                        </a:rPr>
                        <a:t>Cero de pieza del eje Z automático</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600">
                          <a:effectLst/>
                          <a:latin typeface="Times New Roman" panose="02020603050405020304" pitchFamily="18" charset="0"/>
                          <a:cs typeface="Times New Roman" panose="02020603050405020304" pitchFamily="18" charset="0"/>
                        </a:rPr>
                        <a:t>Error absoluto</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96011">
                <a:tc>
                  <a:txBody>
                    <a:bodyPr/>
                    <a:lstStyle/>
                    <a:p>
                      <a:pPr indent="180340" algn="l">
                        <a:lnSpc>
                          <a:spcPct val="150000"/>
                        </a:lnSpc>
                        <a:spcAft>
                          <a:spcPts val="0"/>
                        </a:spcAft>
                      </a:pPr>
                      <a:r>
                        <a:rPr lang="es-EC" sz="1600">
                          <a:effectLst/>
                          <a:latin typeface="Times New Roman" panose="02020603050405020304" pitchFamily="18" charset="0"/>
                          <a:cs typeface="Times New Roman" panose="02020603050405020304" pitchFamily="18" charset="0"/>
                        </a:rPr>
                        <a:t> 1</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S" sz="1600" dirty="0">
                          <a:effectLst/>
                          <a:latin typeface="Times New Roman" panose="02020603050405020304" pitchFamily="18" charset="0"/>
                          <a:cs typeface="Times New Roman" panose="02020603050405020304" pitchFamily="18" charset="0"/>
                        </a:rPr>
                        <a:t>-323,472</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-323,782</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EC" sz="1600" dirty="0">
                          <a:effectLst/>
                          <a:latin typeface="Times New Roman" panose="02020603050405020304" pitchFamily="18" charset="0"/>
                          <a:cs typeface="Times New Roman" panose="02020603050405020304" pitchFamily="18" charset="0"/>
                        </a:rPr>
                        <a:t>0,310</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Rectángulo 4"/>
          <p:cNvSpPr/>
          <p:nvPr/>
        </p:nvSpPr>
        <p:spPr>
          <a:xfrm>
            <a:off x="452284" y="1824502"/>
            <a:ext cx="9532374" cy="369332"/>
          </a:xfrm>
          <a:prstGeom prst="rect">
            <a:avLst/>
          </a:prstGeom>
        </p:spPr>
        <p:txBody>
          <a:bodyPr wrap="square">
            <a:spAutoFit/>
          </a:bodyPr>
          <a:lstStyle/>
          <a:p>
            <a:pPr indent="180340">
              <a:spcAft>
                <a:spcPts val="800"/>
              </a:spcAft>
              <a:tabLst>
                <a:tab pos="1219200" algn="l"/>
              </a:tabLst>
            </a:pPr>
            <a:r>
              <a:rPr lang="es-ES" b="1" dirty="0">
                <a:latin typeface="Times New Roman" panose="02020603050405020304" pitchFamily="18" charset="0"/>
                <a:ea typeface="Calibri" panose="020F0502020204030204" pitchFamily="34" charset="0"/>
                <a:cs typeface="Arial" panose="020B0604020202020204" pitchFamily="34" charset="0"/>
              </a:rPr>
              <a:t>Tabla 6</a:t>
            </a:r>
            <a:r>
              <a:rPr lang="es-ES" b="1" dirty="0" smtClean="0">
                <a:latin typeface="Times New Roman" panose="02020603050405020304" pitchFamily="18" charset="0"/>
                <a:ea typeface="Calibri" panose="020F0502020204030204" pitchFamily="34" charset="0"/>
                <a:cs typeface="Arial" panose="020B0604020202020204" pitchFamily="34" charset="0"/>
              </a:rPr>
              <a:t> . </a:t>
            </a:r>
            <a:r>
              <a:rPr lang="es-ES" i="1" dirty="0">
                <a:latin typeface="Times New Roman" panose="02020603050405020304" pitchFamily="18" charset="0"/>
                <a:ea typeface="Calibri" panose="020F0502020204030204" pitchFamily="34" charset="0"/>
                <a:cs typeface="Arial" panose="020B0604020202020204" pitchFamily="34" charset="0"/>
              </a:rPr>
              <a:t>Error absoluto de los ceros de pieza en el </a:t>
            </a:r>
            <a:r>
              <a:rPr lang="es-ES" i="1" dirty="0" smtClean="0">
                <a:latin typeface="Times New Roman" panose="02020603050405020304" pitchFamily="18" charset="0"/>
                <a:ea typeface="Calibri" panose="020F0502020204030204" pitchFamily="34" charset="0"/>
                <a:cs typeface="Arial" panose="020B0604020202020204" pitchFamily="34" charset="0"/>
              </a:rPr>
              <a:t>eje Z</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Imagen 5"/>
          <p:cNvPicPr>
            <a:picLocks noChangeAspect="1"/>
          </p:cNvPicPr>
          <p:nvPr/>
        </p:nvPicPr>
        <p:blipFill rotWithShape="1">
          <a:blip r:embed="rId2"/>
          <a:srcRect l="37266" t="10182" r="37230" b="11592"/>
          <a:stretch/>
        </p:blipFill>
        <p:spPr>
          <a:xfrm>
            <a:off x="7787148" y="1298698"/>
            <a:ext cx="2492477" cy="4298138"/>
          </a:xfrm>
          <a:prstGeom prst="rect">
            <a:avLst/>
          </a:prstGeom>
        </p:spPr>
      </p:pic>
    </p:spTree>
    <p:extLst>
      <p:ext uri="{BB962C8B-B14F-4D97-AF65-F5344CB8AC3E}">
        <p14:creationId xmlns:p14="http://schemas.microsoft.com/office/powerpoint/2010/main" val="2540233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5079" y="352160"/>
            <a:ext cx="11738317" cy="614295"/>
          </a:xfrm>
        </p:spPr>
        <p:txBody>
          <a:bodyPr>
            <a:noAutofit/>
          </a:bodyPr>
          <a:lstStyle/>
          <a:p>
            <a:r>
              <a:rPr lang="es-EC" sz="2800" dirty="0" smtClean="0"/>
              <a:t>TIEMPOS obtenidos DE LA CONFIGURACIÓN DEL CERO DE PIEZA MANUAL Y AUTOMÁTICA </a:t>
            </a:r>
            <a:endParaRPr lang="es-EC" sz="28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50105683"/>
              </p:ext>
            </p:extLst>
          </p:nvPr>
        </p:nvGraphicFramePr>
        <p:xfrm>
          <a:off x="295079" y="1873973"/>
          <a:ext cx="4053568" cy="3370478"/>
        </p:xfrm>
        <a:graphic>
          <a:graphicData uri="http://schemas.openxmlformats.org/drawingml/2006/table">
            <a:tbl>
              <a:tblPr firstRow="1" firstCol="1" bandRow="1">
                <a:tableStyleId>{5C22544A-7EE6-4342-B048-85BDC9FD1C3A}</a:tableStyleId>
              </a:tblPr>
              <a:tblGrid>
                <a:gridCol w="1815658"/>
                <a:gridCol w="2237910"/>
              </a:tblGrid>
              <a:tr h="393661">
                <a:tc>
                  <a:txBody>
                    <a:bodyPr/>
                    <a:lstStyle/>
                    <a:p>
                      <a:pPr indent="180340" algn="ctr">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Nro.</a:t>
                      </a:r>
                      <a:endParaRPr lang="es-EC"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Tiempo del Setup (min)</a:t>
                      </a:r>
                      <a:endParaRPr lang="es-EC"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79068">
                <a:tc>
                  <a:txBody>
                    <a:bodyPr/>
                    <a:lstStyle/>
                    <a:p>
                      <a:pPr indent="180340" algn="ctr">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1</a:t>
                      </a:r>
                      <a:endParaRPr lang="es-EC"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9,45</a:t>
                      </a:r>
                      <a:endParaRPr lang="es-EC"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72196">
                <a:tc>
                  <a:txBody>
                    <a:bodyPr/>
                    <a:lstStyle/>
                    <a:p>
                      <a:pPr indent="180340" algn="ctr">
                        <a:lnSpc>
                          <a:spcPct val="150000"/>
                        </a:lnSpc>
                        <a:spcAft>
                          <a:spcPts val="0"/>
                        </a:spcAft>
                      </a:pPr>
                      <a:r>
                        <a:rPr lang="es-ES" sz="1600">
                          <a:solidFill>
                            <a:schemeClr val="tx1"/>
                          </a:solidFill>
                          <a:effectLst/>
                          <a:latin typeface="Times New Roman" panose="02020603050405020304" pitchFamily="18" charset="0"/>
                          <a:cs typeface="Times New Roman" panose="02020603050405020304" pitchFamily="18" charset="0"/>
                        </a:rPr>
                        <a:t>2</a:t>
                      </a:r>
                      <a:endParaRPr lang="es-EC"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8,45</a:t>
                      </a:r>
                      <a:endParaRPr lang="es-EC"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78087">
                <a:tc>
                  <a:txBody>
                    <a:bodyPr/>
                    <a:lstStyle/>
                    <a:p>
                      <a:pPr indent="180340" algn="ctr">
                        <a:lnSpc>
                          <a:spcPct val="150000"/>
                        </a:lnSpc>
                        <a:spcAft>
                          <a:spcPts val="0"/>
                        </a:spcAft>
                      </a:pPr>
                      <a:r>
                        <a:rPr lang="es-ES" sz="1600">
                          <a:solidFill>
                            <a:schemeClr val="tx1"/>
                          </a:solidFill>
                          <a:effectLst/>
                          <a:latin typeface="Times New Roman" panose="02020603050405020304" pitchFamily="18" charset="0"/>
                          <a:cs typeface="Times New Roman" panose="02020603050405020304" pitchFamily="18" charset="0"/>
                        </a:rPr>
                        <a:t>3</a:t>
                      </a:r>
                      <a:endParaRPr lang="es-EC"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7,30</a:t>
                      </a:r>
                      <a:endParaRPr lang="es-EC"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78087">
                <a:tc>
                  <a:txBody>
                    <a:bodyPr/>
                    <a:lstStyle/>
                    <a:p>
                      <a:pPr indent="180340" algn="ctr">
                        <a:lnSpc>
                          <a:spcPct val="150000"/>
                        </a:lnSpc>
                        <a:spcAft>
                          <a:spcPts val="0"/>
                        </a:spcAft>
                      </a:pPr>
                      <a:r>
                        <a:rPr lang="es-ES" sz="1600">
                          <a:solidFill>
                            <a:schemeClr val="tx1"/>
                          </a:solidFill>
                          <a:effectLst/>
                          <a:latin typeface="Times New Roman" panose="02020603050405020304" pitchFamily="18" charset="0"/>
                          <a:cs typeface="Times New Roman" panose="02020603050405020304" pitchFamily="18" charset="0"/>
                        </a:rPr>
                        <a:t>4</a:t>
                      </a:r>
                      <a:endParaRPr lang="es-EC"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7,50</a:t>
                      </a:r>
                      <a:endParaRPr lang="es-EC"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82995">
                <a:tc>
                  <a:txBody>
                    <a:bodyPr/>
                    <a:lstStyle/>
                    <a:p>
                      <a:pPr indent="180340" algn="ctr">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PROMEDIO TOTAL</a:t>
                      </a:r>
                      <a:endParaRPr lang="es-EC"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8,18</a:t>
                      </a:r>
                      <a:endParaRPr lang="es-EC"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5" name="Rectángulo 4"/>
          <p:cNvSpPr/>
          <p:nvPr/>
        </p:nvSpPr>
        <p:spPr>
          <a:xfrm>
            <a:off x="68237" y="1181476"/>
            <a:ext cx="6096000" cy="646331"/>
          </a:xfrm>
          <a:prstGeom prst="rect">
            <a:avLst/>
          </a:prstGeom>
        </p:spPr>
        <p:txBody>
          <a:bodyPr>
            <a:spAutoFit/>
          </a:bodyPr>
          <a:lstStyle/>
          <a:p>
            <a:r>
              <a:rPr lang="es-ES" b="1" dirty="0">
                <a:latin typeface="Times New Roman" panose="02020603050405020304" pitchFamily="18" charset="0"/>
                <a:ea typeface="Calibri" panose="020F0502020204030204" pitchFamily="34" charset="0"/>
                <a:cs typeface="Arial" panose="020B0604020202020204" pitchFamily="34" charset="0"/>
              </a:rPr>
              <a:t>Tabla 7</a:t>
            </a:r>
            <a:r>
              <a:rPr lang="es-ES" b="1" dirty="0" smtClean="0">
                <a:latin typeface="Times New Roman" panose="02020603050405020304" pitchFamily="18" charset="0"/>
                <a:ea typeface="Calibri" panose="020F0502020204030204" pitchFamily="34" charset="0"/>
                <a:cs typeface="Arial" panose="020B0604020202020204" pitchFamily="34" charset="0"/>
              </a:rPr>
              <a:t>. </a:t>
            </a:r>
            <a:r>
              <a:rPr lang="es-ES" i="1" dirty="0" smtClean="0">
                <a:latin typeface="Times New Roman" panose="02020603050405020304" pitchFamily="18" charset="0"/>
                <a:ea typeface="Calibri" panose="020F0502020204030204" pitchFamily="34" charset="0"/>
                <a:cs typeface="Arial" panose="020B0604020202020204" pitchFamily="34" charset="0"/>
              </a:rPr>
              <a:t>Muestras </a:t>
            </a:r>
            <a:r>
              <a:rPr lang="es-ES" i="1" dirty="0">
                <a:latin typeface="Times New Roman" panose="02020603050405020304" pitchFamily="18" charset="0"/>
                <a:ea typeface="Calibri" panose="020F0502020204030204" pitchFamily="34" charset="0"/>
                <a:cs typeface="Arial" panose="020B0604020202020204" pitchFamily="34" charset="0"/>
              </a:rPr>
              <a:t>tomadas de tiempos del proceso de configuración del cero de </a:t>
            </a:r>
            <a:r>
              <a:rPr lang="es-ES" i="1" dirty="0" smtClean="0">
                <a:latin typeface="Times New Roman" panose="02020603050405020304" pitchFamily="18" charset="0"/>
                <a:ea typeface="Calibri" panose="020F0502020204030204" pitchFamily="34" charset="0"/>
                <a:cs typeface="Arial" panose="020B0604020202020204" pitchFamily="34" charset="0"/>
              </a:rPr>
              <a:t>pieza manual.</a:t>
            </a:r>
            <a:endParaRPr lang="es-EC" dirty="0"/>
          </a:p>
        </p:txBody>
      </p:sp>
      <p:graphicFrame>
        <p:nvGraphicFramePr>
          <p:cNvPr id="3" name="Tabla 2"/>
          <p:cNvGraphicFramePr>
            <a:graphicFrameLocks noGrp="1"/>
          </p:cNvGraphicFramePr>
          <p:nvPr>
            <p:extLst>
              <p:ext uri="{D42A27DB-BD31-4B8C-83A1-F6EECF244321}">
                <p14:modId xmlns:p14="http://schemas.microsoft.com/office/powerpoint/2010/main" val="1677082499"/>
              </p:ext>
            </p:extLst>
          </p:nvPr>
        </p:nvGraphicFramePr>
        <p:xfrm>
          <a:off x="7528242" y="1497753"/>
          <a:ext cx="2825126" cy="4754880"/>
        </p:xfrm>
        <a:graphic>
          <a:graphicData uri="http://schemas.openxmlformats.org/drawingml/2006/table">
            <a:tbl>
              <a:tblPr firstRow="1" firstCol="1" bandRow="1">
                <a:tableStyleId>{5C22544A-7EE6-4342-B048-85BDC9FD1C3A}</a:tableStyleId>
              </a:tblPr>
              <a:tblGrid>
                <a:gridCol w="1217552"/>
                <a:gridCol w="1607574"/>
              </a:tblGrid>
              <a:tr h="0">
                <a:tc>
                  <a:txBody>
                    <a:bodyPr/>
                    <a:lstStyle/>
                    <a:p>
                      <a:pPr indent="180340" algn="ctr">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Nro.</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Tiempo(min)</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ctr">
                        <a:lnSpc>
                          <a:spcPct val="150000"/>
                        </a:lnSpc>
                        <a:spcAft>
                          <a:spcPts val="0"/>
                        </a:spcAft>
                      </a:pPr>
                      <a:r>
                        <a:rPr lang="es-ES" sz="1600">
                          <a:solidFill>
                            <a:schemeClr val="tx1"/>
                          </a:solidFill>
                          <a:effectLst/>
                          <a:latin typeface="Times New Roman" panose="02020603050405020304" pitchFamily="18" charset="0"/>
                          <a:cs typeface="Times New Roman" panose="02020603050405020304" pitchFamily="18" charset="0"/>
                        </a:rPr>
                        <a:t>1</a:t>
                      </a:r>
                      <a:endParaRPr lang="es-EC"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 sz="1600">
                          <a:solidFill>
                            <a:schemeClr val="tx1"/>
                          </a:solidFill>
                          <a:effectLst/>
                          <a:latin typeface="Times New Roman" panose="02020603050405020304" pitchFamily="18" charset="0"/>
                          <a:cs typeface="Times New Roman" panose="02020603050405020304" pitchFamily="18" charset="0"/>
                        </a:rPr>
                        <a:t>2.10</a:t>
                      </a:r>
                      <a:endParaRPr lang="es-EC"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ctr">
                        <a:lnSpc>
                          <a:spcPct val="150000"/>
                        </a:lnSpc>
                        <a:spcAft>
                          <a:spcPts val="0"/>
                        </a:spcAft>
                      </a:pPr>
                      <a:r>
                        <a:rPr lang="es-ES" sz="1600">
                          <a:solidFill>
                            <a:schemeClr val="tx1"/>
                          </a:solidFill>
                          <a:effectLst/>
                          <a:latin typeface="Times New Roman" panose="02020603050405020304" pitchFamily="18" charset="0"/>
                          <a:cs typeface="Times New Roman" panose="02020603050405020304" pitchFamily="18" charset="0"/>
                        </a:rPr>
                        <a:t>2</a:t>
                      </a:r>
                      <a:endParaRPr lang="es-EC"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1.58</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ctr">
                        <a:lnSpc>
                          <a:spcPct val="150000"/>
                        </a:lnSpc>
                        <a:spcAft>
                          <a:spcPts val="0"/>
                        </a:spcAft>
                      </a:pPr>
                      <a:r>
                        <a:rPr lang="es-ES" sz="1600">
                          <a:solidFill>
                            <a:schemeClr val="tx1"/>
                          </a:solidFill>
                          <a:effectLst/>
                          <a:latin typeface="Times New Roman" panose="02020603050405020304" pitchFamily="18" charset="0"/>
                          <a:cs typeface="Times New Roman" panose="02020603050405020304" pitchFamily="18" charset="0"/>
                        </a:rPr>
                        <a:t>3</a:t>
                      </a:r>
                      <a:endParaRPr lang="es-EC"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2.12</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ctr">
                        <a:lnSpc>
                          <a:spcPct val="150000"/>
                        </a:lnSpc>
                        <a:spcAft>
                          <a:spcPts val="0"/>
                        </a:spcAft>
                      </a:pPr>
                      <a:r>
                        <a:rPr lang="es-ES" sz="1600">
                          <a:solidFill>
                            <a:schemeClr val="tx1"/>
                          </a:solidFill>
                          <a:effectLst/>
                          <a:latin typeface="Times New Roman" panose="02020603050405020304" pitchFamily="18" charset="0"/>
                          <a:cs typeface="Times New Roman" panose="02020603050405020304" pitchFamily="18" charset="0"/>
                        </a:rPr>
                        <a:t>4</a:t>
                      </a:r>
                      <a:endParaRPr lang="es-EC"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2.11</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ctr">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5</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2.012</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ctr">
                        <a:lnSpc>
                          <a:spcPct val="150000"/>
                        </a:lnSpc>
                        <a:spcAft>
                          <a:spcPts val="0"/>
                        </a:spcAft>
                      </a:pPr>
                      <a:r>
                        <a:rPr lang="es-ES" sz="1600">
                          <a:solidFill>
                            <a:schemeClr val="tx1"/>
                          </a:solidFill>
                          <a:effectLst/>
                          <a:latin typeface="Times New Roman" panose="02020603050405020304" pitchFamily="18" charset="0"/>
                          <a:cs typeface="Times New Roman" panose="02020603050405020304" pitchFamily="18" charset="0"/>
                        </a:rPr>
                        <a:t>6</a:t>
                      </a:r>
                      <a:endParaRPr lang="es-EC"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1.57</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ctr">
                        <a:lnSpc>
                          <a:spcPct val="150000"/>
                        </a:lnSpc>
                        <a:spcAft>
                          <a:spcPts val="0"/>
                        </a:spcAft>
                      </a:pPr>
                      <a:r>
                        <a:rPr lang="es-ES" sz="1600">
                          <a:solidFill>
                            <a:schemeClr val="tx1"/>
                          </a:solidFill>
                          <a:effectLst/>
                          <a:latin typeface="Times New Roman" panose="02020603050405020304" pitchFamily="18" charset="0"/>
                          <a:cs typeface="Times New Roman" panose="02020603050405020304" pitchFamily="18" charset="0"/>
                        </a:rPr>
                        <a:t>7</a:t>
                      </a:r>
                      <a:endParaRPr lang="es-EC"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1.57</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ctr">
                        <a:lnSpc>
                          <a:spcPct val="150000"/>
                        </a:lnSpc>
                        <a:spcAft>
                          <a:spcPts val="0"/>
                        </a:spcAft>
                      </a:pPr>
                      <a:r>
                        <a:rPr lang="es-ES" sz="1600">
                          <a:solidFill>
                            <a:schemeClr val="tx1"/>
                          </a:solidFill>
                          <a:effectLst/>
                          <a:latin typeface="Times New Roman" panose="02020603050405020304" pitchFamily="18" charset="0"/>
                          <a:cs typeface="Times New Roman" panose="02020603050405020304" pitchFamily="18" charset="0"/>
                        </a:rPr>
                        <a:t>8</a:t>
                      </a:r>
                      <a:endParaRPr lang="es-EC"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1.53</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ctr">
                        <a:lnSpc>
                          <a:spcPct val="150000"/>
                        </a:lnSpc>
                        <a:spcAft>
                          <a:spcPts val="0"/>
                        </a:spcAft>
                      </a:pPr>
                      <a:r>
                        <a:rPr lang="es-ES" sz="1600">
                          <a:solidFill>
                            <a:schemeClr val="tx1"/>
                          </a:solidFill>
                          <a:effectLst/>
                          <a:latin typeface="Times New Roman" panose="02020603050405020304" pitchFamily="18" charset="0"/>
                          <a:cs typeface="Times New Roman" panose="02020603050405020304" pitchFamily="18" charset="0"/>
                        </a:rPr>
                        <a:t>9</a:t>
                      </a:r>
                      <a:endParaRPr lang="es-EC"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2.01</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ctr">
                        <a:lnSpc>
                          <a:spcPct val="150000"/>
                        </a:lnSpc>
                        <a:spcAft>
                          <a:spcPts val="0"/>
                        </a:spcAft>
                      </a:pPr>
                      <a:r>
                        <a:rPr lang="es-ES" sz="1600">
                          <a:solidFill>
                            <a:schemeClr val="tx1"/>
                          </a:solidFill>
                          <a:effectLst/>
                          <a:latin typeface="Times New Roman" panose="02020603050405020304" pitchFamily="18" charset="0"/>
                          <a:cs typeface="Times New Roman" panose="02020603050405020304" pitchFamily="18" charset="0"/>
                        </a:rPr>
                        <a:t>10</a:t>
                      </a:r>
                      <a:endParaRPr lang="es-EC"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2.03</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ctr">
                        <a:lnSpc>
                          <a:spcPct val="150000"/>
                        </a:lnSpc>
                        <a:spcAft>
                          <a:spcPts val="0"/>
                        </a:spcAft>
                      </a:pPr>
                      <a:r>
                        <a:rPr lang="es-ES" sz="1600">
                          <a:solidFill>
                            <a:schemeClr val="tx1"/>
                          </a:solidFill>
                          <a:effectLst/>
                          <a:latin typeface="Times New Roman" panose="02020603050405020304" pitchFamily="18" charset="0"/>
                          <a:cs typeface="Times New Roman" panose="02020603050405020304" pitchFamily="18" charset="0"/>
                        </a:rPr>
                        <a:t>11</a:t>
                      </a:r>
                      <a:endParaRPr lang="es-EC"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2.15</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73050">
                <a:tc>
                  <a:txBody>
                    <a:bodyPr/>
                    <a:lstStyle/>
                    <a:p>
                      <a:pPr indent="180340" algn="ctr">
                        <a:lnSpc>
                          <a:spcPct val="150000"/>
                        </a:lnSpc>
                        <a:spcAft>
                          <a:spcPts val="0"/>
                        </a:spcAft>
                      </a:pPr>
                      <a:r>
                        <a:rPr lang="es-ES" sz="1600">
                          <a:solidFill>
                            <a:schemeClr val="tx1"/>
                          </a:solidFill>
                          <a:effectLst/>
                          <a:latin typeface="Times New Roman" panose="02020603050405020304" pitchFamily="18" charset="0"/>
                          <a:cs typeface="Times New Roman" panose="02020603050405020304" pitchFamily="18" charset="0"/>
                        </a:rPr>
                        <a:t>Promedio</a:t>
                      </a:r>
                      <a:endParaRPr lang="es-EC"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1.89</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cxnSp>
        <p:nvCxnSpPr>
          <p:cNvPr id="6" name="Conector recto de flecha 5"/>
          <p:cNvCxnSpPr/>
          <p:nvPr/>
        </p:nvCxnSpPr>
        <p:spPr>
          <a:xfrm>
            <a:off x="11183272" y="10808314"/>
            <a:ext cx="51593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Rectángulo 6"/>
          <p:cNvSpPr/>
          <p:nvPr/>
        </p:nvSpPr>
        <p:spPr>
          <a:xfrm>
            <a:off x="5761923" y="1135310"/>
            <a:ext cx="6430077" cy="369332"/>
          </a:xfrm>
          <a:prstGeom prst="rect">
            <a:avLst/>
          </a:prstGeom>
        </p:spPr>
        <p:txBody>
          <a:bodyPr wrap="square">
            <a:spAutoFit/>
          </a:bodyPr>
          <a:lstStyle/>
          <a:p>
            <a:r>
              <a:rPr lang="es-ES" b="1" dirty="0">
                <a:latin typeface="Times New Roman" panose="02020603050405020304" pitchFamily="18" charset="0"/>
                <a:ea typeface="Calibri" panose="020F0502020204030204" pitchFamily="34" charset="0"/>
                <a:cs typeface="Arial" panose="020B0604020202020204" pitchFamily="34" charset="0"/>
              </a:rPr>
              <a:t>Tabla 8</a:t>
            </a:r>
            <a:r>
              <a:rPr lang="es-ES" b="1" dirty="0" smtClean="0">
                <a:latin typeface="Times New Roman" panose="02020603050405020304" pitchFamily="18" charset="0"/>
                <a:ea typeface="Calibri" panose="020F0502020204030204" pitchFamily="34" charset="0"/>
                <a:cs typeface="Arial" panose="020B0604020202020204" pitchFamily="34" charset="0"/>
              </a:rPr>
              <a:t>. </a:t>
            </a:r>
            <a:r>
              <a:rPr lang="es-ES" i="1" dirty="0">
                <a:latin typeface="Times New Roman" panose="02020603050405020304" pitchFamily="18" charset="0"/>
                <a:cs typeface="Times New Roman" panose="02020603050405020304" pitchFamily="18" charset="0"/>
              </a:rPr>
              <a:t>Muestras tomadas </a:t>
            </a:r>
            <a:r>
              <a:rPr lang="es-ES" i="1" dirty="0" smtClean="0">
                <a:latin typeface="Times New Roman" panose="02020603050405020304" pitchFamily="18" charset="0"/>
                <a:cs typeface="Times New Roman" panose="02020603050405020304" pitchFamily="18" charset="0"/>
              </a:rPr>
              <a:t>de tiempos </a:t>
            </a:r>
            <a:r>
              <a:rPr lang="es-ES" i="1" dirty="0">
                <a:latin typeface="Times New Roman" panose="02020603050405020304" pitchFamily="18" charset="0"/>
                <a:cs typeface="Times New Roman" panose="02020603050405020304" pitchFamily="18" charset="0"/>
              </a:rPr>
              <a:t>en el sistema implementado</a:t>
            </a:r>
            <a:endParaRPr 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71051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sz="3200" dirty="0" smtClean="0"/>
              <a:t>CONCLUSIONES</a:t>
            </a:r>
            <a:endParaRPr lang="es-EC" sz="3200" dirty="0"/>
          </a:p>
        </p:txBody>
      </p:sp>
      <p:sp>
        <p:nvSpPr>
          <p:cNvPr id="3" name="Marcador de contenido 2"/>
          <p:cNvSpPr>
            <a:spLocks noGrp="1"/>
          </p:cNvSpPr>
          <p:nvPr>
            <p:ph idx="1"/>
          </p:nvPr>
        </p:nvSpPr>
        <p:spPr>
          <a:xfrm>
            <a:off x="838199" y="1463403"/>
            <a:ext cx="10515600" cy="4351338"/>
          </a:xfrm>
        </p:spPr>
        <p:txBody>
          <a:bodyPr>
            <a:normAutofit/>
          </a:bodyPr>
          <a:lstStyle/>
          <a:p>
            <a:pPr marL="457200" indent="-457200" algn="just">
              <a:buFont typeface="Arial" panose="020B0604020202020204" pitchFamily="34" charset="0"/>
              <a:buChar char="•"/>
            </a:pPr>
            <a:r>
              <a:rPr lang="es-CO" dirty="0" smtClean="0">
                <a:latin typeface="Times New Roman" panose="02020603050405020304" pitchFamily="18" charset="0"/>
                <a:cs typeface="Times New Roman" panose="02020603050405020304" pitchFamily="18" charset="0"/>
              </a:rPr>
              <a:t>La </a:t>
            </a:r>
            <a:r>
              <a:rPr lang="es-CO" dirty="0">
                <a:latin typeface="Times New Roman" panose="02020603050405020304" pitchFamily="18" charset="0"/>
                <a:cs typeface="Times New Roman" panose="02020603050405020304" pitchFamily="18" charset="0"/>
              </a:rPr>
              <a:t>medición de tiempo total del proceso dio un valor de 15,45 min, y la configuración de cero de pieza un valor de 8,18 min, esto equivale al 52,9% del tiempo del proceso total para una pieza pequeña con tiempo de ciclo de 2 </a:t>
            </a:r>
            <a:r>
              <a:rPr lang="es-CO" dirty="0" smtClean="0">
                <a:latin typeface="Times New Roman" panose="02020603050405020304" pitchFamily="18" charset="0"/>
                <a:cs typeface="Times New Roman" panose="02020603050405020304" pitchFamily="18" charset="0"/>
              </a:rPr>
              <a:t>min</a:t>
            </a:r>
          </a:p>
          <a:p>
            <a:pPr marL="457200" indent="-457200" algn="just">
              <a:buFont typeface="Arial" panose="020B0604020202020204" pitchFamily="34" charset="0"/>
              <a:buChar char="•"/>
            </a:pPr>
            <a:r>
              <a:rPr lang="es-CO" dirty="0">
                <a:latin typeface="Times New Roman" panose="02020603050405020304" pitchFamily="18" charset="0"/>
                <a:cs typeface="Times New Roman" panose="02020603050405020304" pitchFamily="18" charset="0"/>
              </a:rPr>
              <a:t>Tras el análisis de los resultados el tiempo que se demora un usuario en la configuración del cero de pieza de forma manual es 8.18 min, y con el sistema automático de visión artificial 1.89 min. Se logra una gran optimización del tiempo para esta tarea equivalente al 23,09% del valor </a:t>
            </a:r>
            <a:r>
              <a:rPr lang="es-CO" dirty="0" smtClean="0">
                <a:latin typeface="Times New Roman" panose="02020603050405020304" pitchFamily="18" charset="0"/>
                <a:cs typeface="Times New Roman" panose="02020603050405020304" pitchFamily="18" charset="0"/>
              </a:rPr>
              <a:t>manual.</a:t>
            </a:r>
          </a:p>
          <a:p>
            <a:pPr marL="457200" indent="-457200" algn="just">
              <a:buFont typeface="Arial" panose="020B0604020202020204" pitchFamily="34" charset="0"/>
              <a:buChar char="•"/>
            </a:pPr>
            <a:endParaRPr lang="es-EC"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endParaRPr lang="es-CO"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endParaRPr 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22061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dirty="0"/>
          </a:p>
        </p:txBody>
      </p:sp>
      <p:sp>
        <p:nvSpPr>
          <p:cNvPr id="3" name="Marcador de contenido 2"/>
          <p:cNvSpPr>
            <a:spLocks noGrp="1"/>
          </p:cNvSpPr>
          <p:nvPr>
            <p:ph idx="1"/>
          </p:nvPr>
        </p:nvSpPr>
        <p:spPr/>
        <p:txBody>
          <a:bodyPr/>
          <a:lstStyle/>
          <a:p>
            <a:pPr marL="457200" indent="-457200" algn="just">
              <a:buFont typeface="Arial" panose="020B0604020202020204" pitchFamily="34" charset="0"/>
              <a:buChar char="•"/>
            </a:pPr>
            <a:r>
              <a:rPr lang="es-CO" dirty="0">
                <a:latin typeface="Times New Roman" panose="02020603050405020304" pitchFamily="18" charset="0"/>
                <a:cs typeface="Times New Roman" panose="02020603050405020304" pitchFamily="18" charset="0"/>
              </a:rPr>
              <a:t>Para evaluar la precisión del sistema implementado se realizó varias pruebas con dos ensayos, el ensayo A con una pieza cuadrada y el ensayo B con una pieza rectangular (rectangular color negro). Se encontró primeramente que es más adecuado utilizar una pieza de un color obscuro puesto que da un mejor contraste, de tal manera que se obtiene una mejor precisión en los puntos de control. Con el ensayo A en el eje X, se obtuvo la precisión promedio en el posicionamiento en el eje X de + 0.194 mm, en el eje Y de +0.270 mm y en el eje Z de + 0.310 </a:t>
            </a:r>
            <a:r>
              <a:rPr lang="es-CO" dirty="0" err="1">
                <a:latin typeface="Times New Roman" panose="02020603050405020304" pitchFamily="18" charset="0"/>
                <a:cs typeface="Times New Roman" panose="02020603050405020304" pitchFamily="18" charset="0"/>
              </a:rPr>
              <a:t>mm.</a:t>
            </a:r>
            <a:r>
              <a:rPr lang="es-CO" dirty="0">
                <a:latin typeface="Times New Roman" panose="02020603050405020304" pitchFamily="18" charset="0"/>
                <a:cs typeface="Times New Roman" panose="02020603050405020304" pitchFamily="18" charset="0"/>
              </a:rPr>
              <a:t> Mientras que con el ensayo B se obtuvo la precisión promedio en el posicionamiento en el eje X de + 0.153 mm, en el eje Y de +0.184 </a:t>
            </a:r>
            <a:r>
              <a:rPr lang="es-CO" dirty="0" err="1">
                <a:latin typeface="Times New Roman" panose="02020603050405020304" pitchFamily="18" charset="0"/>
                <a:cs typeface="Times New Roman" panose="02020603050405020304" pitchFamily="18" charset="0"/>
              </a:rPr>
              <a:t>mm.</a:t>
            </a:r>
            <a:r>
              <a:rPr lang="es-CO" dirty="0">
                <a:latin typeface="Times New Roman" panose="02020603050405020304" pitchFamily="18" charset="0"/>
                <a:cs typeface="Times New Roman" panose="02020603050405020304" pitchFamily="18" charset="0"/>
              </a:rPr>
              <a:t> </a:t>
            </a:r>
            <a:endParaRPr lang="es-EC" dirty="0">
              <a:latin typeface="Times New Roman" panose="02020603050405020304" pitchFamily="18" charset="0"/>
              <a:cs typeface="Times New Roman" panose="02020603050405020304" pitchFamily="18" charset="0"/>
            </a:endParaRPr>
          </a:p>
          <a:p>
            <a:endParaRPr lang="es-EC" dirty="0"/>
          </a:p>
        </p:txBody>
      </p:sp>
    </p:spTree>
    <p:extLst>
      <p:ext uri="{BB962C8B-B14F-4D97-AF65-F5344CB8AC3E}">
        <p14:creationId xmlns:p14="http://schemas.microsoft.com/office/powerpoint/2010/main" val="1123072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recomendaciones</a:t>
            </a:r>
            <a:endParaRPr lang="es-EC" dirty="0"/>
          </a:p>
        </p:txBody>
      </p:sp>
      <p:sp>
        <p:nvSpPr>
          <p:cNvPr id="3" name="Marcador de contenido 2"/>
          <p:cNvSpPr>
            <a:spLocks noGrp="1"/>
          </p:cNvSpPr>
          <p:nvPr>
            <p:ph idx="1"/>
          </p:nvPr>
        </p:nvSpPr>
        <p:spPr/>
        <p:txBody>
          <a:bodyPr/>
          <a:lstStyle/>
          <a:p>
            <a:pPr marL="457200" indent="-457200">
              <a:buFont typeface="Arial" panose="020B0604020202020204" pitchFamily="34" charset="0"/>
              <a:buChar char="•"/>
            </a:pPr>
            <a:r>
              <a:rPr lang="es-ES" dirty="0"/>
              <a:t>Para obtener valores precisos de la configuración del cero de pieza es necesario tener una pieza de trabajo con bordes bien definidos. Además, para tener un buen contraste de la pieza al momento de capturar la imagen es recomendable diferenciar la imagen con un color o el espacio de trabajo (de preferencia color negro).</a:t>
            </a:r>
            <a:endParaRPr lang="es-EC" dirty="0"/>
          </a:p>
          <a:p>
            <a:pPr marL="457200" indent="-457200" algn="just">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El uso de una cámara propia para el sistema de visión artificial, es decir, con mejor resolución y mayor número de megapíxeles, es de gran ayuda para obtener buenos resultados del trabajo en mención. </a:t>
            </a:r>
            <a:endParaRPr lang="es-EC"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Se recomienda utilizar la comunicación HSSB para tener mayor acceso al control FANUC 18iM sin </a:t>
            </a:r>
            <a:r>
              <a:rPr lang="es-ES" dirty="0" smtClean="0">
                <a:latin typeface="Times New Roman" panose="02020603050405020304" pitchFamily="18" charset="0"/>
                <a:cs typeface="Times New Roman" panose="02020603050405020304" pitchFamily="18" charset="0"/>
              </a:rPr>
              <a:t>limitaciones.</a:t>
            </a:r>
            <a:endParaRPr lang="es-EC"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s-EC" dirty="0"/>
          </a:p>
        </p:txBody>
      </p:sp>
    </p:spTree>
    <p:extLst>
      <p:ext uri="{BB962C8B-B14F-4D97-AF65-F5344CB8AC3E}">
        <p14:creationId xmlns:p14="http://schemas.microsoft.com/office/powerpoint/2010/main" val="17832848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smtClean="0"/>
              <a:t>TRABAJOS FUTUROS</a:t>
            </a:r>
            <a:endParaRPr lang="es-EC" dirty="0"/>
          </a:p>
        </p:txBody>
      </p:sp>
      <p:sp>
        <p:nvSpPr>
          <p:cNvPr id="3" name="Marcador de contenido 2"/>
          <p:cNvSpPr>
            <a:spLocks noGrp="1"/>
          </p:cNvSpPr>
          <p:nvPr>
            <p:ph idx="1"/>
          </p:nvPr>
        </p:nvSpPr>
        <p:spPr/>
        <p:txBody>
          <a:bodyPr>
            <a:normAutofit lnSpcReduction="10000"/>
          </a:bodyPr>
          <a:lstStyle/>
          <a:p>
            <a:pPr marL="457200" indent="-457200" algn="just">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Es recomendable continuar con el proyecto de titulación desarrollando un algoritmo para el reconocimiento automático de bordes de la configuración del cero de pieza mediante visión artificial lo que mejorará la precisión de la coordenada obtenida del cero de pieza.</a:t>
            </a:r>
            <a:endParaRPr lang="es-EC"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Desarrollar la toma de lectura de la posición real mediante el uso del palpador automático de la máquina CNC como oportunidad de mejora para obtener valores reales de la configuración del cero de pieza.</a:t>
            </a:r>
            <a:endParaRPr lang="es-EC"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Es necesario utilizar un láser para obtener medidas más precisas del cero de pieza en el eje Z.</a:t>
            </a:r>
            <a:endParaRPr lang="es-EC" dirty="0">
              <a:latin typeface="Times New Roman" panose="02020603050405020304" pitchFamily="18" charset="0"/>
              <a:cs typeface="Times New Roman" panose="02020603050405020304" pitchFamily="18" charset="0"/>
            </a:endParaRPr>
          </a:p>
          <a:p>
            <a:endParaRPr lang="es-EC" dirty="0"/>
          </a:p>
        </p:txBody>
      </p:sp>
    </p:spTree>
    <p:extLst>
      <p:ext uri="{BB962C8B-B14F-4D97-AF65-F5344CB8AC3E}">
        <p14:creationId xmlns:p14="http://schemas.microsoft.com/office/powerpoint/2010/main" val="33427412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dirty="0"/>
          </a:p>
        </p:txBody>
      </p:sp>
      <p:pic>
        <p:nvPicPr>
          <p:cNvPr id="9218" name="Picture 2" descr="Resultado de imagen para GRACIAS PRESENTACION"/>
          <p:cNvPicPr>
            <a:picLocks noChangeAspect="1" noChangeArrowheads="1"/>
          </p:cNvPicPr>
          <p:nvPr/>
        </p:nvPicPr>
        <p:blipFill rotWithShape="1">
          <a:blip r:embed="rId2">
            <a:extLst>
              <a:ext uri="{28A0092B-C50C-407E-A947-70E740481C1C}">
                <a14:useLocalDpi xmlns:a14="http://schemas.microsoft.com/office/drawing/2010/main" val="0"/>
              </a:ext>
            </a:extLst>
          </a:blip>
          <a:srcRect t="10373"/>
          <a:stretch/>
        </p:blipFill>
        <p:spPr bwMode="auto">
          <a:xfrm>
            <a:off x="0" y="-321670"/>
            <a:ext cx="12192000" cy="7179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6935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9664" y="295808"/>
            <a:ext cx="11738317" cy="614295"/>
          </a:xfrm>
        </p:spPr>
        <p:txBody>
          <a:bodyPr>
            <a:normAutofit/>
          </a:bodyPr>
          <a:lstStyle/>
          <a:p>
            <a:r>
              <a:rPr lang="es-EC" sz="3200" dirty="0" smtClean="0">
                <a:latin typeface="Times New Roman" panose="02020603050405020304" pitchFamily="18" charset="0"/>
                <a:cs typeface="Times New Roman" panose="02020603050405020304" pitchFamily="18" charset="0"/>
              </a:rPr>
              <a:t>Antecedentes</a:t>
            </a:r>
            <a:endParaRPr lang="es-EC" sz="3200"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6997353" y="1182473"/>
            <a:ext cx="4432647" cy="3272186"/>
          </a:xfrm>
          <a:prstGeom prst="rect">
            <a:avLst/>
          </a:prstGeom>
        </p:spPr>
      </p:pic>
      <p:pic>
        <p:nvPicPr>
          <p:cNvPr id="6" name="Imagen 5"/>
          <p:cNvPicPr>
            <a:picLocks noChangeAspect="1"/>
          </p:cNvPicPr>
          <p:nvPr/>
        </p:nvPicPr>
        <p:blipFill>
          <a:blip r:embed="rId3"/>
          <a:stretch>
            <a:fillRect/>
          </a:stretch>
        </p:blipFill>
        <p:spPr>
          <a:xfrm>
            <a:off x="424342" y="1182473"/>
            <a:ext cx="4767090" cy="3208336"/>
          </a:xfrm>
          <a:prstGeom prst="rect">
            <a:avLst/>
          </a:prstGeom>
        </p:spPr>
      </p:pic>
      <p:sp>
        <p:nvSpPr>
          <p:cNvPr id="7" name="Rectángulo 6"/>
          <p:cNvSpPr/>
          <p:nvPr/>
        </p:nvSpPr>
        <p:spPr>
          <a:xfrm>
            <a:off x="6186565" y="4593146"/>
            <a:ext cx="6054221" cy="1066959"/>
          </a:xfrm>
          <a:prstGeom prst="rect">
            <a:avLst/>
          </a:prstGeom>
        </p:spPr>
        <p:txBody>
          <a:bodyPr wrap="none">
            <a:spAutoFit/>
          </a:bodyPr>
          <a:lstStyle/>
          <a:p>
            <a:pPr indent="180340" algn="just">
              <a:spcAft>
                <a:spcPts val="800"/>
              </a:spcAft>
            </a:pPr>
            <a:r>
              <a:rPr lang="es-ES" b="1" i="1" dirty="0">
                <a:latin typeface="Times New Roman" panose="02020603050405020304" pitchFamily="18" charset="0"/>
                <a:ea typeface="Calibri" panose="020F0502020204030204" pitchFamily="34" charset="0"/>
                <a:cs typeface="Times New Roman" panose="02020603050405020304" pitchFamily="18" charset="0"/>
              </a:rPr>
              <a:t>Figura </a:t>
            </a:r>
            <a:r>
              <a:rPr lang="es-ES" b="1" i="1" dirty="0" smtClean="0">
                <a:latin typeface="Times New Roman" panose="02020603050405020304" pitchFamily="18" charset="0"/>
                <a:ea typeface="Calibri" panose="020F0502020204030204" pitchFamily="34" charset="0"/>
                <a:cs typeface="Times New Roman" panose="02020603050405020304" pitchFamily="18" charset="0"/>
              </a:rPr>
              <a:t>2.</a:t>
            </a:r>
            <a:r>
              <a:rPr lang="es-ES" dirty="0" smtClean="0">
                <a:latin typeface="Times New Roman" panose="02020603050405020304" pitchFamily="18" charset="0"/>
                <a:ea typeface="Calibri" panose="020F0502020204030204" pitchFamily="34" charset="0"/>
                <a:cs typeface="Times New Roman" panose="02020603050405020304" pitchFamily="18" charset="0"/>
              </a:rPr>
              <a:t> Sistema para la determinación óptica del origen de </a:t>
            </a:r>
          </a:p>
          <a:p>
            <a:pPr indent="180340" algn="just">
              <a:spcAft>
                <a:spcPts val="800"/>
              </a:spcAft>
            </a:pPr>
            <a:r>
              <a:rPr lang="es-ES" dirty="0" smtClean="0">
                <a:latin typeface="Times New Roman" panose="02020603050405020304" pitchFamily="18" charset="0"/>
                <a:ea typeface="Calibri" panose="020F0502020204030204" pitchFamily="34" charset="0"/>
                <a:cs typeface="Times New Roman" panose="02020603050405020304" pitchFamily="18" charset="0"/>
              </a:rPr>
              <a:t>la pieza en la máquina.</a:t>
            </a:r>
          </a:p>
          <a:p>
            <a:pPr indent="180340" algn="ctr">
              <a:spcAft>
                <a:spcPts val="800"/>
              </a:spcAft>
            </a:pPr>
            <a:r>
              <a:rPr lang="es-ES" sz="1200" dirty="0" smtClean="0">
                <a:latin typeface="Times New Roman" panose="02020603050405020304" pitchFamily="18" charset="0"/>
                <a:ea typeface="Calibri" panose="020F0502020204030204" pitchFamily="34" charset="0"/>
                <a:cs typeface="Times New Roman" panose="02020603050405020304" pitchFamily="18" charset="0"/>
              </a:rPr>
              <a:t>Fuente: </a:t>
            </a:r>
            <a:r>
              <a:rPr lang="es-EC" sz="1200" dirty="0">
                <a:latin typeface="Times New Roman" panose="02020603050405020304" pitchFamily="18" charset="0"/>
                <a:cs typeface="Times New Roman" panose="02020603050405020304" pitchFamily="18" charset="0"/>
              </a:rPr>
              <a:t>(</a:t>
            </a:r>
            <a:r>
              <a:rPr lang="es-EC" sz="1200" dirty="0" err="1">
                <a:latin typeface="Times New Roman" panose="02020603050405020304" pitchFamily="18" charset="0"/>
                <a:cs typeface="Times New Roman" panose="02020603050405020304" pitchFamily="18" charset="0"/>
              </a:rPr>
              <a:t>Klancnik</a:t>
            </a:r>
            <a:r>
              <a:rPr lang="es-EC" sz="1200" dirty="0">
                <a:latin typeface="Times New Roman" panose="02020603050405020304" pitchFamily="18" charset="0"/>
                <a:cs typeface="Times New Roman" panose="02020603050405020304" pitchFamily="18" charset="0"/>
              </a:rPr>
              <a:t> &amp; </a:t>
            </a:r>
            <a:r>
              <a:rPr lang="es-EC" sz="1200" dirty="0" err="1">
                <a:latin typeface="Times New Roman" panose="02020603050405020304" pitchFamily="18" charset="0"/>
                <a:cs typeface="Times New Roman" panose="02020603050405020304" pitchFamily="18" charset="0"/>
              </a:rPr>
              <a:t>Senveter</a:t>
            </a:r>
            <a:r>
              <a:rPr lang="es-EC" sz="1200" dirty="0">
                <a:latin typeface="Times New Roman" panose="02020603050405020304" pitchFamily="18" charset="0"/>
                <a:cs typeface="Times New Roman" panose="02020603050405020304" pitchFamily="18" charset="0"/>
              </a:rPr>
              <a:t>, 2010)</a:t>
            </a:r>
            <a:endParaRPr lang="es-EC" sz="1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ángulo 7"/>
          <p:cNvSpPr/>
          <p:nvPr/>
        </p:nvSpPr>
        <p:spPr>
          <a:xfrm>
            <a:off x="229664" y="4218684"/>
            <a:ext cx="6156388" cy="1497846"/>
          </a:xfrm>
          <a:prstGeom prst="rect">
            <a:avLst/>
          </a:prstGeom>
        </p:spPr>
        <p:txBody>
          <a:bodyPr wrap="square">
            <a:spAutoFit/>
          </a:bodyPr>
          <a:lstStyle/>
          <a:p>
            <a:pPr indent="180340" algn="just">
              <a:lnSpc>
                <a:spcPct val="200000"/>
              </a:lnSpc>
              <a:spcAft>
                <a:spcPts val="800"/>
              </a:spcAft>
            </a:pPr>
            <a:r>
              <a:rPr lang="es-ES" b="1" i="1" dirty="0">
                <a:latin typeface="Times New Roman" panose="02020603050405020304" pitchFamily="18" charset="0"/>
                <a:ea typeface="Calibri" panose="020F0502020204030204" pitchFamily="34" charset="0"/>
                <a:cs typeface="Times New Roman" panose="02020603050405020304" pitchFamily="18" charset="0"/>
              </a:rPr>
              <a:t>Figura </a:t>
            </a:r>
            <a:r>
              <a:rPr lang="es-ES" b="1" i="1" dirty="0" smtClean="0">
                <a:latin typeface="Times New Roman" panose="02020603050405020304" pitchFamily="18" charset="0"/>
                <a:ea typeface="Calibri" panose="020F0502020204030204" pitchFamily="34" charset="0"/>
                <a:cs typeface="Times New Roman" panose="02020603050405020304" pitchFamily="18" charset="0"/>
              </a:rPr>
              <a:t>1. </a:t>
            </a:r>
            <a:r>
              <a:rPr lang="es-ES" dirty="0">
                <a:latin typeface="Times New Roman" panose="02020603050405020304" pitchFamily="18" charset="0"/>
                <a:ea typeface="Calibri" panose="020F0502020204030204" pitchFamily="34" charset="0"/>
                <a:cs typeface="Times New Roman" panose="02020603050405020304" pitchFamily="18" charset="0"/>
              </a:rPr>
              <a:t>Medición del cero de pieza en </a:t>
            </a:r>
            <a:r>
              <a:rPr lang="es-ES" dirty="0" smtClean="0">
                <a:latin typeface="Times New Roman" panose="02020603050405020304" pitchFamily="18" charset="0"/>
                <a:ea typeface="Calibri" panose="020F0502020204030204" pitchFamily="34" charset="0"/>
                <a:cs typeface="Times New Roman" panose="02020603050405020304" pitchFamily="18" charset="0"/>
              </a:rPr>
              <a:t>una</a:t>
            </a:r>
          </a:p>
          <a:p>
            <a:pPr indent="180340" algn="just">
              <a:spcAft>
                <a:spcPts val="800"/>
              </a:spcAft>
            </a:pPr>
            <a:r>
              <a:rPr lang="es-ES" dirty="0" smtClean="0">
                <a:latin typeface="Times New Roman" panose="02020603050405020304" pitchFamily="18" charset="0"/>
                <a:ea typeface="Calibri" panose="020F0502020204030204" pitchFamily="34" charset="0"/>
                <a:cs typeface="Times New Roman" panose="02020603050405020304" pitchFamily="18" charset="0"/>
              </a:rPr>
              <a:t> </a:t>
            </a:r>
            <a:r>
              <a:rPr lang="es-ES" dirty="0">
                <a:latin typeface="Times New Roman" panose="02020603050405020304" pitchFamily="18" charset="0"/>
                <a:ea typeface="Calibri" panose="020F0502020204030204" pitchFamily="34" charset="0"/>
                <a:cs typeface="Times New Roman" panose="02020603050405020304" pitchFamily="18" charset="0"/>
              </a:rPr>
              <a:t>máquina CNC usando la cámara</a:t>
            </a:r>
            <a:r>
              <a:rPr lang="es-ES" b="1" i="1" dirty="0">
                <a:latin typeface="Times New Roman" panose="02020603050405020304" pitchFamily="18" charset="0"/>
                <a:ea typeface="Calibri" panose="020F0502020204030204" pitchFamily="34" charset="0"/>
                <a:cs typeface="Times New Roman" panose="02020603050405020304" pitchFamily="18" charset="0"/>
              </a:rPr>
              <a:t> </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637540" indent="180340" algn="just">
              <a:lnSpc>
                <a:spcPct val="200000"/>
              </a:lnSpc>
              <a:spcAft>
                <a:spcPts val="800"/>
              </a:spcAft>
            </a:pPr>
            <a:r>
              <a:rPr lang="es-ES" sz="1200" dirty="0">
                <a:latin typeface="Times New Roman" panose="02020603050405020304" pitchFamily="18" charset="0"/>
                <a:ea typeface="Calibri" panose="020F0502020204030204" pitchFamily="34" charset="0"/>
                <a:cs typeface="Times New Roman" panose="02020603050405020304" pitchFamily="18" charset="0"/>
              </a:rPr>
              <a:t>Fuente: (NEO, 2013)</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95682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3200" dirty="0" smtClean="0">
                <a:latin typeface="Times New Roman" panose="02020603050405020304" pitchFamily="18" charset="0"/>
                <a:cs typeface="Times New Roman" panose="02020603050405020304" pitchFamily="18" charset="0"/>
              </a:rPr>
              <a:t>JUSTIFICACIÓN</a:t>
            </a:r>
            <a:endParaRPr lang="es-EC" sz="3200"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p:txBody>
          <a:bodyPr/>
          <a:lstStyle/>
          <a:p>
            <a:endParaRPr lang="es-EC" dirty="0"/>
          </a:p>
        </p:txBody>
      </p:sp>
      <p:sp>
        <p:nvSpPr>
          <p:cNvPr id="4" name="7 Rectángulo"/>
          <p:cNvSpPr/>
          <p:nvPr/>
        </p:nvSpPr>
        <p:spPr>
          <a:xfrm>
            <a:off x="3818210" y="5107530"/>
            <a:ext cx="7550762" cy="5668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Tiempo de </a:t>
            </a:r>
            <a:r>
              <a:rPr lang="es-EC"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configuración de cero de pieza   </a:t>
            </a:r>
            <a:r>
              <a:rPr lang="es-EC"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s-EC"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s-EC"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Costo final del </a:t>
            </a:r>
            <a:r>
              <a:rPr lang="es-EC"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producto</a:t>
            </a:r>
            <a:endParaRPr lang="es-EC" dirty="0">
              <a:solidFill>
                <a:schemeClr val="tx1"/>
              </a:solidFill>
              <a:latin typeface="Times New Roman" panose="02020603050405020304" pitchFamily="18" charset="0"/>
              <a:cs typeface="Times New Roman" panose="02020603050405020304" pitchFamily="18" charset="0"/>
            </a:endParaRPr>
          </a:p>
          <a:p>
            <a:pPr algn="ctr"/>
            <a:endParaRPr lang="es-EC" dirty="0"/>
          </a:p>
        </p:txBody>
      </p:sp>
      <p:pic>
        <p:nvPicPr>
          <p:cNvPr id="5" name="Imagen 4"/>
          <p:cNvPicPr>
            <a:picLocks noChangeAspect="1"/>
          </p:cNvPicPr>
          <p:nvPr/>
        </p:nvPicPr>
        <p:blipFill rotWithShape="1">
          <a:blip r:embed="rId2"/>
          <a:srcRect l="50066" t="6998" r="23901" b="28741"/>
          <a:stretch/>
        </p:blipFill>
        <p:spPr>
          <a:xfrm>
            <a:off x="853372" y="1171920"/>
            <a:ext cx="3082336" cy="4277766"/>
          </a:xfrm>
          <a:prstGeom prst="rect">
            <a:avLst/>
          </a:prstGeom>
        </p:spPr>
      </p:pic>
      <p:pic>
        <p:nvPicPr>
          <p:cNvPr id="6" name="Imagen 5"/>
          <p:cNvPicPr/>
          <p:nvPr/>
        </p:nvPicPr>
        <p:blipFill rotWithShape="1">
          <a:blip r:embed="rId3">
            <a:extLst>
              <a:ext uri="{28A0092B-C50C-407E-A947-70E740481C1C}">
                <a14:useLocalDpi xmlns:a14="http://schemas.microsoft.com/office/drawing/2010/main" val="0"/>
              </a:ext>
            </a:extLst>
          </a:blip>
          <a:srcRect l="13227" t="1177" r="24869" b="23765"/>
          <a:stretch/>
        </p:blipFill>
        <p:spPr bwMode="auto">
          <a:xfrm>
            <a:off x="5707626" y="1171920"/>
            <a:ext cx="4645742" cy="3385815"/>
          </a:xfrm>
          <a:prstGeom prst="rect">
            <a:avLst/>
          </a:prstGeom>
          <a:noFill/>
          <a:ln>
            <a:noFill/>
          </a:ln>
          <a:extLst>
            <a:ext uri="{53640926-AAD7-44D8-BBD7-CCE9431645EC}">
              <a14:shadowObscured xmlns:a14="http://schemas.microsoft.com/office/drawing/2010/main"/>
            </a:ext>
          </a:extLst>
        </p:spPr>
      </p:pic>
      <p:cxnSp>
        <p:nvCxnSpPr>
          <p:cNvPr id="7" name="5 Conector recto de flecha"/>
          <p:cNvCxnSpPr/>
          <p:nvPr/>
        </p:nvCxnSpPr>
        <p:spPr>
          <a:xfrm flipV="1">
            <a:off x="4109780" y="5166244"/>
            <a:ext cx="5812" cy="28344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5 Conector recto de flecha"/>
          <p:cNvCxnSpPr/>
          <p:nvPr/>
        </p:nvCxnSpPr>
        <p:spPr>
          <a:xfrm flipV="1">
            <a:off x="11164319" y="5166244"/>
            <a:ext cx="5812" cy="28344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ángulo 7"/>
          <p:cNvSpPr/>
          <p:nvPr/>
        </p:nvSpPr>
        <p:spPr>
          <a:xfrm>
            <a:off x="4838583" y="4409231"/>
            <a:ext cx="6142066" cy="646331"/>
          </a:xfrm>
          <a:prstGeom prst="rect">
            <a:avLst/>
          </a:prstGeom>
        </p:spPr>
        <p:txBody>
          <a:bodyPr wrap="none">
            <a:spAutoFit/>
          </a:bodyPr>
          <a:lstStyle/>
          <a:p>
            <a:pPr indent="180340" algn="ctr">
              <a:lnSpc>
                <a:spcPct val="200000"/>
              </a:lnSpc>
              <a:spcAft>
                <a:spcPts val="800"/>
              </a:spcAft>
            </a:pPr>
            <a:r>
              <a:rPr lang="es-ES" b="1" i="1" dirty="0">
                <a:latin typeface="Times New Roman" panose="02020603050405020304" pitchFamily="18" charset="0"/>
                <a:ea typeface="Calibri" panose="020F0502020204030204" pitchFamily="34" charset="0"/>
                <a:cs typeface="Times New Roman" panose="02020603050405020304" pitchFamily="18" charset="0"/>
              </a:rPr>
              <a:t>Figura </a:t>
            </a:r>
            <a:r>
              <a:rPr lang="es-ES" b="1" i="1" dirty="0" smtClean="0">
                <a:latin typeface="Times New Roman" panose="02020603050405020304" pitchFamily="18" charset="0"/>
                <a:ea typeface="Calibri" panose="020F0502020204030204" pitchFamily="34" charset="0"/>
                <a:cs typeface="Times New Roman" panose="02020603050405020304" pitchFamily="18" charset="0"/>
              </a:rPr>
              <a:t>3.</a:t>
            </a:r>
            <a:r>
              <a:rPr lang="es-ES" dirty="0" smtClean="0">
                <a:latin typeface="Times New Roman" panose="02020603050405020304" pitchFamily="18" charset="0"/>
                <a:ea typeface="Calibri" panose="020F0502020204030204" pitchFamily="34" charset="0"/>
                <a:cs typeface="Times New Roman" panose="02020603050405020304" pitchFamily="18" charset="0"/>
              </a:rPr>
              <a:t> </a:t>
            </a:r>
            <a:r>
              <a:rPr lang="es-ES" dirty="0">
                <a:latin typeface="Times New Roman" panose="02020603050405020304" pitchFamily="18" charset="0"/>
                <a:ea typeface="Calibri" panose="020F0502020204030204" pitchFamily="34" charset="0"/>
                <a:cs typeface="Times New Roman" panose="02020603050405020304" pitchFamily="18" charset="0"/>
              </a:rPr>
              <a:t>Centro de Mecanizado Vertical FADAL VMC 3016 </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93163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3200" dirty="0" smtClean="0">
                <a:latin typeface="Times New Roman" panose="02020603050405020304" pitchFamily="18" charset="0"/>
                <a:cs typeface="Times New Roman" panose="02020603050405020304" pitchFamily="18" charset="0"/>
              </a:rPr>
              <a:t>Objetivo general:</a:t>
            </a:r>
            <a:endParaRPr lang="es-EC" sz="3200"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656823" y="2125014"/>
            <a:ext cx="11308335" cy="2472744"/>
          </a:xfrm>
        </p:spPr>
        <p:txBody>
          <a:bodyPr>
            <a:normAutofit/>
          </a:bodyPr>
          <a:lstStyle/>
          <a:p>
            <a:pPr marL="571500" indent="-571500">
              <a:buFont typeface="Arial" panose="020B0604020202020204" pitchFamily="34" charset="0"/>
              <a:buChar char="•"/>
            </a:pPr>
            <a:r>
              <a:rPr lang="es-ES_tradnl" sz="4000" dirty="0">
                <a:latin typeface="Times New Roman" panose="02020603050405020304" pitchFamily="18" charset="0"/>
                <a:cs typeface="Times New Roman" panose="02020603050405020304" pitchFamily="18" charset="0"/>
              </a:rPr>
              <a:t>Optimizar el proceso de configuración del cero de pieza en una máquina de control numérico mediante visión artificial.</a:t>
            </a:r>
            <a:endParaRPr lang="es-EC" sz="4000" dirty="0">
              <a:latin typeface="Times New Roman" panose="02020603050405020304" pitchFamily="18" charset="0"/>
              <a:cs typeface="Times New Roman" panose="02020603050405020304" pitchFamily="18" charset="0"/>
            </a:endParaRPr>
          </a:p>
          <a:p>
            <a:endParaRPr lang="es-EC" dirty="0"/>
          </a:p>
        </p:txBody>
      </p:sp>
    </p:spTree>
    <p:extLst>
      <p:ext uri="{BB962C8B-B14F-4D97-AF65-F5344CB8AC3E}">
        <p14:creationId xmlns:p14="http://schemas.microsoft.com/office/powerpoint/2010/main" val="16332980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3200" dirty="0" smtClean="0">
                <a:latin typeface="Times New Roman" panose="02020603050405020304" pitchFamily="18" charset="0"/>
                <a:cs typeface="Times New Roman" panose="02020603050405020304" pitchFamily="18" charset="0"/>
              </a:rPr>
              <a:t>objetivos específicos:</a:t>
            </a:r>
            <a:endParaRPr lang="es-EC" sz="3200" dirty="0">
              <a:latin typeface="Times New Roman" panose="02020603050405020304" pitchFamily="18" charset="0"/>
              <a:cs typeface="Times New Roman" panose="02020603050405020304" pitchFamily="18" charset="0"/>
            </a:endParaRPr>
          </a:p>
        </p:txBody>
      </p:sp>
      <p:graphicFrame>
        <p:nvGraphicFramePr>
          <p:cNvPr id="4" name="Diagrama 3"/>
          <p:cNvGraphicFramePr/>
          <p:nvPr>
            <p:extLst>
              <p:ext uri="{D42A27DB-BD31-4B8C-83A1-F6EECF244321}">
                <p14:modId xmlns:p14="http://schemas.microsoft.com/office/powerpoint/2010/main" val="1368664601"/>
              </p:ext>
            </p:extLst>
          </p:nvPr>
        </p:nvGraphicFramePr>
        <p:xfrm>
          <a:off x="2032000" y="1116581"/>
          <a:ext cx="8128000" cy="4846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Elipse 8"/>
          <p:cNvSpPr/>
          <p:nvPr/>
        </p:nvSpPr>
        <p:spPr>
          <a:xfrm>
            <a:off x="2571703" y="2154478"/>
            <a:ext cx="757482" cy="757482"/>
          </a:xfrm>
          <a:prstGeom prst="ellipse">
            <a:avLst/>
          </a:prstGeom>
        </p:spPr>
        <p:style>
          <a:lnRef idx="1">
            <a:schemeClr val="accent1">
              <a:hueOff val="0"/>
              <a:satOff val="0"/>
              <a:lumOff val="0"/>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Elipse 9"/>
          <p:cNvSpPr/>
          <p:nvPr/>
        </p:nvSpPr>
        <p:spPr>
          <a:xfrm>
            <a:off x="2751169" y="3148943"/>
            <a:ext cx="757482" cy="757482"/>
          </a:xfrm>
          <a:prstGeom prst="ellipse">
            <a:avLst/>
          </a:prstGeom>
        </p:spPr>
        <p:style>
          <a:lnRef idx="1">
            <a:schemeClr val="accent1">
              <a:hueOff val="0"/>
              <a:satOff val="0"/>
              <a:lumOff val="0"/>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943928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6841" y="334860"/>
            <a:ext cx="11738317" cy="614295"/>
          </a:xfrm>
        </p:spPr>
        <p:txBody>
          <a:bodyPr>
            <a:normAutofit/>
          </a:bodyPr>
          <a:lstStyle/>
          <a:p>
            <a:r>
              <a:rPr lang="es-EC" sz="3200" dirty="0" smtClean="0">
                <a:latin typeface="Times New Roman" panose="02020603050405020304" pitchFamily="18" charset="0"/>
                <a:cs typeface="Times New Roman" panose="02020603050405020304" pitchFamily="18" charset="0"/>
              </a:rPr>
              <a:t>PROCESOS DE MECANIZADO</a:t>
            </a:r>
            <a:endParaRPr lang="es-EC" sz="3200" dirty="0">
              <a:latin typeface="Times New Roman" panose="02020603050405020304" pitchFamily="18" charset="0"/>
              <a:cs typeface="Times New Roman" panose="02020603050405020304" pitchFamily="18" charset="0"/>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210027228"/>
              </p:ext>
            </p:extLst>
          </p:nvPr>
        </p:nvGraphicFramePr>
        <p:xfrm>
          <a:off x="2380444" y="2331076"/>
          <a:ext cx="7431110" cy="3389299"/>
        </p:xfrm>
        <a:graphic>
          <a:graphicData uri="http://schemas.openxmlformats.org/drawingml/2006/table">
            <a:tbl>
              <a:tblPr firstRow="1" firstCol="1" bandRow="1">
                <a:tableStyleId>{5C22544A-7EE6-4342-B048-85BDC9FD1C3A}</a:tableStyleId>
              </a:tblPr>
              <a:tblGrid>
                <a:gridCol w="3112916"/>
                <a:gridCol w="2244748"/>
                <a:gridCol w="259704"/>
                <a:gridCol w="1813742"/>
              </a:tblGrid>
              <a:tr h="437862">
                <a:tc>
                  <a:txBody>
                    <a:bodyPr/>
                    <a:lstStyle/>
                    <a:p>
                      <a:pPr indent="180340" algn="l">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Tareas</a:t>
                      </a:r>
                      <a:endParaRPr lang="es-EC"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Tiempo Total (min)</a:t>
                      </a:r>
                      <a:endParaRPr lang="es-EC"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indent="180340" algn="ctr">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Porcentaje (%)</a:t>
                      </a:r>
                      <a:endParaRPr lang="es-EC"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r>
              <a:tr h="532859">
                <a:tc>
                  <a:txBody>
                    <a:bodyPr/>
                    <a:lstStyle/>
                    <a:p>
                      <a:pPr indent="180340" algn="l">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Configuración del cero de pieza</a:t>
                      </a:r>
                      <a:endParaRPr lang="es-EC"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indent="180340" algn="ctr">
                        <a:lnSpc>
                          <a:spcPct val="150000"/>
                        </a:lnSpc>
                        <a:spcAft>
                          <a:spcPts val="0"/>
                        </a:spcAft>
                      </a:pPr>
                      <a:r>
                        <a:rPr lang="es-ES" sz="1600">
                          <a:effectLst/>
                          <a:latin typeface="Times New Roman" panose="02020603050405020304" pitchFamily="18" charset="0"/>
                          <a:cs typeface="Times New Roman" panose="02020603050405020304" pitchFamily="18" charset="0"/>
                        </a:rPr>
                        <a:t>8,45</a:t>
                      </a:r>
                      <a:endParaRPr lang="es-EC"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a:txBody>
                    <a:bodyPr/>
                    <a:lstStyle/>
                    <a:p>
                      <a:pPr indent="180340" algn="ctr">
                        <a:lnSpc>
                          <a:spcPct val="150000"/>
                        </a:lnSpc>
                        <a:spcAft>
                          <a:spcPts val="0"/>
                        </a:spcAft>
                      </a:pPr>
                      <a:r>
                        <a:rPr lang="es-ES" sz="1600" dirty="0">
                          <a:effectLst/>
                          <a:latin typeface="Times New Roman" panose="02020603050405020304" pitchFamily="18" charset="0"/>
                          <a:cs typeface="Times New Roman" panose="02020603050405020304" pitchFamily="18" charset="0"/>
                        </a:rPr>
                        <a:t>54,69</a:t>
                      </a:r>
                      <a:endParaRPr lang="es-EC"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525216">
                <a:tc>
                  <a:txBody>
                    <a:bodyPr/>
                    <a:lstStyle/>
                    <a:p>
                      <a:pPr indent="180340" algn="l">
                        <a:lnSpc>
                          <a:spcPct val="150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Carga</a:t>
                      </a:r>
                      <a:endParaRPr lang="es-EC"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indent="180340" algn="ctr">
                        <a:lnSpc>
                          <a:spcPct val="150000"/>
                        </a:lnSpc>
                        <a:spcAft>
                          <a:spcPts val="0"/>
                        </a:spcAft>
                      </a:pPr>
                      <a:r>
                        <a:rPr lang="es-ES" sz="1600" dirty="0">
                          <a:effectLst/>
                          <a:latin typeface="Times New Roman" panose="02020603050405020304" pitchFamily="18" charset="0"/>
                          <a:cs typeface="Times New Roman" panose="02020603050405020304" pitchFamily="18" charset="0"/>
                        </a:rPr>
                        <a:t>3</a:t>
                      </a:r>
                      <a:endParaRPr lang="es-EC"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a:txBody>
                    <a:bodyPr/>
                    <a:lstStyle/>
                    <a:p>
                      <a:pPr indent="180340" algn="ctr">
                        <a:lnSpc>
                          <a:spcPct val="150000"/>
                        </a:lnSpc>
                        <a:spcAft>
                          <a:spcPts val="0"/>
                        </a:spcAft>
                      </a:pPr>
                      <a:r>
                        <a:rPr lang="es-ES" sz="1600">
                          <a:effectLst/>
                          <a:latin typeface="Times New Roman" panose="02020603050405020304" pitchFamily="18" charset="0"/>
                          <a:cs typeface="Times New Roman" panose="02020603050405020304" pitchFamily="18" charset="0"/>
                        </a:rPr>
                        <a:t>19,42</a:t>
                      </a:r>
                      <a:endParaRPr lang="es-EC"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531767">
                <a:tc>
                  <a:txBody>
                    <a:bodyPr/>
                    <a:lstStyle/>
                    <a:p>
                      <a:pPr indent="180340" algn="l">
                        <a:lnSpc>
                          <a:spcPct val="150000"/>
                        </a:lnSpc>
                        <a:spcAft>
                          <a:spcPts val="0"/>
                        </a:spcAft>
                      </a:pPr>
                      <a:r>
                        <a:rPr lang="es-ES" sz="1600">
                          <a:solidFill>
                            <a:schemeClr val="tx1"/>
                          </a:solidFill>
                          <a:effectLst/>
                          <a:latin typeface="Times New Roman" panose="02020603050405020304" pitchFamily="18" charset="0"/>
                          <a:cs typeface="Times New Roman" panose="02020603050405020304" pitchFamily="18" charset="0"/>
                        </a:rPr>
                        <a:t>Ciclo de mecanizado</a:t>
                      </a:r>
                      <a:endParaRPr lang="es-EC"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indent="180340" algn="ctr">
                        <a:lnSpc>
                          <a:spcPct val="150000"/>
                        </a:lnSpc>
                        <a:spcAft>
                          <a:spcPts val="0"/>
                        </a:spcAft>
                      </a:pPr>
                      <a:r>
                        <a:rPr lang="es-ES" sz="1600" dirty="0">
                          <a:effectLst/>
                          <a:latin typeface="Times New Roman" panose="02020603050405020304" pitchFamily="18" charset="0"/>
                          <a:cs typeface="Times New Roman" panose="02020603050405020304" pitchFamily="18" charset="0"/>
                        </a:rPr>
                        <a:t>2</a:t>
                      </a:r>
                      <a:endParaRPr lang="es-EC"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a:txBody>
                    <a:bodyPr/>
                    <a:lstStyle/>
                    <a:p>
                      <a:pPr indent="180340" algn="ctr">
                        <a:lnSpc>
                          <a:spcPct val="150000"/>
                        </a:lnSpc>
                        <a:spcAft>
                          <a:spcPts val="0"/>
                        </a:spcAft>
                      </a:pPr>
                      <a:r>
                        <a:rPr lang="es-ES" sz="1600">
                          <a:effectLst/>
                          <a:latin typeface="Times New Roman" panose="02020603050405020304" pitchFamily="18" charset="0"/>
                          <a:cs typeface="Times New Roman" panose="02020603050405020304" pitchFamily="18" charset="0"/>
                        </a:rPr>
                        <a:t>12,95</a:t>
                      </a:r>
                      <a:endParaRPr lang="es-EC"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537227">
                <a:tc>
                  <a:txBody>
                    <a:bodyPr/>
                    <a:lstStyle/>
                    <a:p>
                      <a:pPr indent="180340" algn="l">
                        <a:lnSpc>
                          <a:spcPct val="150000"/>
                        </a:lnSpc>
                        <a:spcAft>
                          <a:spcPts val="0"/>
                        </a:spcAft>
                      </a:pPr>
                      <a:r>
                        <a:rPr lang="es-ES" sz="1600">
                          <a:solidFill>
                            <a:schemeClr val="tx1"/>
                          </a:solidFill>
                          <a:effectLst/>
                          <a:latin typeface="Times New Roman" panose="02020603050405020304" pitchFamily="18" charset="0"/>
                          <a:cs typeface="Times New Roman" panose="02020603050405020304" pitchFamily="18" charset="0"/>
                        </a:rPr>
                        <a:t>Cambio de herramienta</a:t>
                      </a:r>
                      <a:endParaRPr lang="es-EC"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indent="180340" algn="ctr">
                        <a:lnSpc>
                          <a:spcPct val="150000"/>
                        </a:lnSpc>
                        <a:spcAft>
                          <a:spcPts val="0"/>
                        </a:spcAft>
                      </a:pPr>
                      <a:r>
                        <a:rPr lang="es-ES" sz="1600" dirty="0">
                          <a:effectLst/>
                          <a:latin typeface="Times New Roman" panose="02020603050405020304" pitchFamily="18" charset="0"/>
                          <a:cs typeface="Times New Roman" panose="02020603050405020304" pitchFamily="18" charset="0"/>
                        </a:rPr>
                        <a:t>1</a:t>
                      </a:r>
                      <a:endParaRPr lang="es-EC"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a:txBody>
                    <a:bodyPr/>
                    <a:lstStyle/>
                    <a:p>
                      <a:pPr indent="180340" algn="ctr">
                        <a:lnSpc>
                          <a:spcPct val="150000"/>
                        </a:lnSpc>
                        <a:spcAft>
                          <a:spcPts val="0"/>
                        </a:spcAft>
                      </a:pPr>
                      <a:r>
                        <a:rPr lang="es-ES" sz="1600">
                          <a:effectLst/>
                          <a:latin typeface="Times New Roman" panose="02020603050405020304" pitchFamily="18" charset="0"/>
                          <a:cs typeface="Times New Roman" panose="02020603050405020304" pitchFamily="18" charset="0"/>
                        </a:rPr>
                        <a:t>6,47</a:t>
                      </a:r>
                      <a:endParaRPr lang="es-EC"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58608">
                <a:tc>
                  <a:txBody>
                    <a:bodyPr/>
                    <a:lstStyle/>
                    <a:p>
                      <a:pPr indent="180340" algn="l">
                        <a:lnSpc>
                          <a:spcPct val="150000"/>
                        </a:lnSpc>
                        <a:spcAft>
                          <a:spcPts val="0"/>
                        </a:spcAft>
                      </a:pPr>
                      <a:r>
                        <a:rPr lang="es-ES" sz="1600">
                          <a:solidFill>
                            <a:schemeClr val="tx1"/>
                          </a:solidFill>
                          <a:effectLst/>
                          <a:latin typeface="Times New Roman" panose="02020603050405020304" pitchFamily="18" charset="0"/>
                          <a:cs typeface="Times New Roman" panose="02020603050405020304" pitchFamily="18" charset="0"/>
                        </a:rPr>
                        <a:t>Descarga</a:t>
                      </a:r>
                      <a:endParaRPr lang="es-EC"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indent="180340" algn="ctr">
                        <a:lnSpc>
                          <a:spcPct val="150000"/>
                        </a:lnSpc>
                        <a:spcAft>
                          <a:spcPts val="0"/>
                        </a:spcAft>
                      </a:pPr>
                      <a:r>
                        <a:rPr lang="es-ES" sz="1600" dirty="0">
                          <a:effectLst/>
                          <a:latin typeface="Times New Roman" panose="02020603050405020304" pitchFamily="18" charset="0"/>
                          <a:cs typeface="Times New Roman" panose="02020603050405020304" pitchFamily="18" charset="0"/>
                        </a:rPr>
                        <a:t>1</a:t>
                      </a:r>
                      <a:endParaRPr lang="es-EC"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a:txBody>
                    <a:bodyPr/>
                    <a:lstStyle/>
                    <a:p>
                      <a:pPr indent="180340" algn="ctr">
                        <a:lnSpc>
                          <a:spcPct val="150000"/>
                        </a:lnSpc>
                        <a:spcAft>
                          <a:spcPts val="0"/>
                        </a:spcAft>
                      </a:pPr>
                      <a:r>
                        <a:rPr lang="es-ES" sz="1600" dirty="0">
                          <a:effectLst/>
                          <a:latin typeface="Times New Roman" panose="02020603050405020304" pitchFamily="18" charset="0"/>
                          <a:cs typeface="Times New Roman" panose="02020603050405020304" pitchFamily="18" charset="0"/>
                        </a:rPr>
                        <a:t>6,47</a:t>
                      </a:r>
                      <a:endParaRPr lang="es-EC"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350727">
                <a:tc>
                  <a:txBody>
                    <a:bodyPr/>
                    <a:lstStyle/>
                    <a:p>
                      <a:pPr indent="180340" algn="l">
                        <a:lnSpc>
                          <a:spcPct val="150000"/>
                        </a:lnSpc>
                        <a:spcBef>
                          <a:spcPts val="1200"/>
                        </a:spcBef>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    Total </a:t>
                      </a:r>
                      <a:endParaRPr lang="es-EC"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indent="180340" algn="ctr">
                        <a:lnSpc>
                          <a:spcPct val="150000"/>
                        </a:lnSpc>
                        <a:spcBef>
                          <a:spcPts val="1200"/>
                        </a:spcBef>
                        <a:spcAft>
                          <a:spcPts val="0"/>
                        </a:spcAft>
                      </a:pPr>
                      <a:r>
                        <a:rPr lang="es-ES" sz="1600" dirty="0">
                          <a:effectLst/>
                          <a:latin typeface="Times New Roman" panose="02020603050405020304" pitchFamily="18" charset="0"/>
                          <a:cs typeface="Times New Roman" panose="02020603050405020304" pitchFamily="18" charset="0"/>
                        </a:rPr>
                        <a:t>15,45</a:t>
                      </a:r>
                      <a:endParaRPr lang="es-EC"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a:txBody>
                    <a:bodyPr/>
                    <a:lstStyle/>
                    <a:p>
                      <a:pPr indent="180340" algn="ctr">
                        <a:lnSpc>
                          <a:spcPct val="150000"/>
                        </a:lnSpc>
                        <a:spcBef>
                          <a:spcPts val="1200"/>
                        </a:spcBef>
                        <a:spcAft>
                          <a:spcPts val="0"/>
                        </a:spcAft>
                      </a:pPr>
                      <a:r>
                        <a:rPr lang="es-ES" sz="1600" dirty="0">
                          <a:effectLst/>
                          <a:latin typeface="Times New Roman" panose="02020603050405020304" pitchFamily="18" charset="0"/>
                          <a:cs typeface="Times New Roman" panose="02020603050405020304" pitchFamily="18" charset="0"/>
                        </a:rPr>
                        <a:t>100 </a:t>
                      </a:r>
                      <a:endParaRPr lang="es-EC"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5" name="Rectángulo 4"/>
          <p:cNvSpPr/>
          <p:nvPr/>
        </p:nvSpPr>
        <p:spPr>
          <a:xfrm>
            <a:off x="2262388" y="1484578"/>
            <a:ext cx="7705860" cy="923330"/>
          </a:xfrm>
          <a:prstGeom prst="rect">
            <a:avLst/>
          </a:prstGeom>
        </p:spPr>
        <p:txBody>
          <a:bodyPr wrap="square">
            <a:spAutoFit/>
          </a:bodyPr>
          <a:lstStyle/>
          <a:p>
            <a:pPr indent="180340">
              <a:lnSpc>
                <a:spcPct val="150000"/>
              </a:lnSpc>
              <a:spcBef>
                <a:spcPts val="1200"/>
              </a:spcBef>
              <a:spcAft>
                <a:spcPts val="800"/>
              </a:spcAft>
            </a:pPr>
            <a:r>
              <a:rPr lang="es-ES" b="1" dirty="0">
                <a:latin typeface="Times New Roman" panose="02020603050405020304" pitchFamily="18" charset="0"/>
                <a:ea typeface="Calibri" panose="020F0502020204030204" pitchFamily="34" charset="0"/>
                <a:cs typeface="Arial" panose="020B0604020202020204" pitchFamily="34" charset="0"/>
              </a:rPr>
              <a:t>Tabla </a:t>
            </a:r>
            <a:r>
              <a:rPr lang="es-ES" b="1" dirty="0" smtClean="0">
                <a:latin typeface="Times New Roman" panose="02020603050405020304" pitchFamily="18" charset="0"/>
                <a:ea typeface="Calibri" panose="020F0502020204030204" pitchFamily="34" charset="0"/>
                <a:cs typeface="Arial" panose="020B0604020202020204" pitchFamily="34" charset="0"/>
              </a:rPr>
              <a:t>1. </a:t>
            </a:r>
            <a:r>
              <a:rPr lang="es-ES" i="1" dirty="0" smtClean="0">
                <a:latin typeface="Times New Roman" panose="02020603050405020304" pitchFamily="18" charset="0"/>
                <a:ea typeface="Calibri" panose="020F0502020204030204" pitchFamily="34" charset="0"/>
                <a:cs typeface="Arial" panose="020B0604020202020204" pitchFamily="34" charset="0"/>
              </a:rPr>
              <a:t>Tiempos </a:t>
            </a:r>
            <a:r>
              <a:rPr lang="es-ES" i="1" dirty="0">
                <a:latin typeface="Times New Roman" panose="02020603050405020304" pitchFamily="18" charset="0"/>
                <a:ea typeface="Calibri" panose="020F0502020204030204" pitchFamily="34" charset="0"/>
                <a:cs typeface="Arial" panose="020B0604020202020204" pitchFamily="34" charset="0"/>
              </a:rPr>
              <a:t>de las tareas del proceso de mecanizado con sus respectivos porcentajes</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805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3200" dirty="0" smtClean="0"/>
              <a:t>CONFIGURACI</a:t>
            </a:r>
            <a:r>
              <a:rPr lang="es-EC" sz="3200" dirty="0" smtClean="0"/>
              <a:t>ÓN DEL CERO DE PIEZA MANUAL</a:t>
            </a:r>
            <a:endParaRPr lang="es-EC" sz="3200" dirty="0"/>
          </a:p>
        </p:txBody>
      </p:sp>
      <p:pic>
        <p:nvPicPr>
          <p:cNvPr id="4" name="Imagen 3"/>
          <p:cNvPicPr/>
          <p:nvPr/>
        </p:nvPicPr>
        <p:blipFill>
          <a:blip r:embed="rId3">
            <a:extLst>
              <a:ext uri="{28A0092B-C50C-407E-A947-70E740481C1C}">
                <a14:useLocalDpi xmlns:a14="http://schemas.microsoft.com/office/drawing/2010/main" val="0"/>
              </a:ext>
            </a:extLst>
          </a:blip>
          <a:srcRect/>
          <a:stretch>
            <a:fillRect/>
          </a:stretch>
        </p:blipFill>
        <p:spPr bwMode="auto">
          <a:xfrm>
            <a:off x="-1" y="1247407"/>
            <a:ext cx="4327673" cy="2053152"/>
          </a:xfrm>
          <a:prstGeom prst="rect">
            <a:avLst/>
          </a:prstGeom>
          <a:noFill/>
          <a:ln>
            <a:noFill/>
          </a:ln>
        </p:spPr>
      </p:pic>
      <p:pic>
        <p:nvPicPr>
          <p:cNvPr id="9" name="Imagen 8"/>
          <p:cNvPicPr/>
          <p:nvPr/>
        </p:nvPicPr>
        <p:blipFill rotWithShape="1">
          <a:blip r:embed="rId4"/>
          <a:srcRect t="4540" b="1459"/>
          <a:stretch/>
        </p:blipFill>
        <p:spPr bwMode="auto">
          <a:xfrm>
            <a:off x="5056242" y="1168665"/>
            <a:ext cx="2001382" cy="2411662"/>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5"/>
          <a:srcRect t="1781"/>
          <a:stretch/>
        </p:blipFill>
        <p:spPr>
          <a:xfrm>
            <a:off x="8526188" y="1142907"/>
            <a:ext cx="2815590" cy="2498502"/>
          </a:xfrm>
          <a:prstGeom prst="rect">
            <a:avLst/>
          </a:prstGeom>
        </p:spPr>
      </p:pic>
      <p:pic>
        <p:nvPicPr>
          <p:cNvPr id="11" name="Imagen 10"/>
          <p:cNvPicPr/>
          <p:nvPr/>
        </p:nvPicPr>
        <p:blipFill rotWithShape="1">
          <a:blip r:embed="rId6"/>
          <a:srcRect b="6749"/>
          <a:stretch/>
        </p:blipFill>
        <p:spPr bwMode="auto">
          <a:xfrm>
            <a:off x="8488350" y="3552798"/>
            <a:ext cx="2891265" cy="2163650"/>
          </a:xfrm>
          <a:prstGeom prst="rect">
            <a:avLst/>
          </a:prstGeom>
          <a:ln>
            <a:noFill/>
          </a:ln>
          <a:extLst>
            <a:ext uri="{53640926-AAD7-44D8-BBD7-CCE9431645EC}">
              <a14:shadowObscured xmlns:a14="http://schemas.microsoft.com/office/drawing/2010/main"/>
            </a:ext>
          </a:extLst>
        </p:spPr>
      </p:pic>
      <p:pic>
        <p:nvPicPr>
          <p:cNvPr id="12" name="Imagen 11"/>
          <p:cNvPicPr/>
          <p:nvPr/>
        </p:nvPicPr>
        <p:blipFill rotWithShape="1">
          <a:blip r:embed="rId7"/>
          <a:srcRect l="6063" t="2377" b="3471"/>
          <a:stretch/>
        </p:blipFill>
        <p:spPr bwMode="auto">
          <a:xfrm>
            <a:off x="6658378" y="3307861"/>
            <a:ext cx="1806194" cy="2409924"/>
          </a:xfrm>
          <a:prstGeom prst="rect">
            <a:avLst/>
          </a:prstGeom>
          <a:ln>
            <a:noFill/>
          </a:ln>
          <a:extLst>
            <a:ext uri="{53640926-AAD7-44D8-BBD7-CCE9431645EC}">
              <a14:shadowObscured xmlns:a14="http://schemas.microsoft.com/office/drawing/2010/main"/>
            </a:ext>
          </a:extLst>
        </p:spPr>
      </p:pic>
      <p:pic>
        <p:nvPicPr>
          <p:cNvPr id="13" name="Imagen 12"/>
          <p:cNvPicPr/>
          <p:nvPr/>
        </p:nvPicPr>
        <p:blipFill rotWithShape="1">
          <a:blip r:embed="rId8">
            <a:extLst>
              <a:ext uri="{28A0092B-C50C-407E-A947-70E740481C1C}">
                <a14:useLocalDpi xmlns:a14="http://schemas.microsoft.com/office/drawing/2010/main" val="0"/>
              </a:ext>
            </a:extLst>
          </a:blip>
          <a:srcRect l="49191" t="27319"/>
          <a:stretch/>
        </p:blipFill>
        <p:spPr bwMode="auto">
          <a:xfrm>
            <a:off x="63014" y="3654288"/>
            <a:ext cx="2872276" cy="1910027"/>
          </a:xfrm>
          <a:prstGeom prst="rect">
            <a:avLst/>
          </a:prstGeom>
          <a:noFill/>
          <a:ln>
            <a:noFill/>
          </a:ln>
          <a:extLst>
            <a:ext uri="{53640926-AAD7-44D8-BBD7-CCE9431645EC}">
              <a14:shadowObscured xmlns:a14="http://schemas.microsoft.com/office/drawing/2010/main"/>
            </a:ext>
          </a:extLst>
        </p:spPr>
      </p:pic>
      <p:sp>
        <p:nvSpPr>
          <p:cNvPr id="3" name="Flecha derecha 2"/>
          <p:cNvSpPr/>
          <p:nvPr/>
        </p:nvSpPr>
        <p:spPr>
          <a:xfrm>
            <a:off x="4450804" y="2205900"/>
            <a:ext cx="888272" cy="257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Flecha derecha 13"/>
          <p:cNvSpPr/>
          <p:nvPr/>
        </p:nvSpPr>
        <p:spPr>
          <a:xfrm>
            <a:off x="7283375" y="2205900"/>
            <a:ext cx="888272" cy="257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curvada hacia la izquierda 5"/>
          <p:cNvSpPr/>
          <p:nvPr/>
        </p:nvSpPr>
        <p:spPr>
          <a:xfrm>
            <a:off x="11374290" y="3020957"/>
            <a:ext cx="645277" cy="84270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7" name="Flecha izquierda 6"/>
          <p:cNvSpPr/>
          <p:nvPr/>
        </p:nvSpPr>
        <p:spPr>
          <a:xfrm>
            <a:off x="8035905" y="4363494"/>
            <a:ext cx="902035" cy="2876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19" name="Rectángulo 18"/>
              <p:cNvSpPr/>
              <p:nvPr/>
            </p:nvSpPr>
            <p:spPr>
              <a:xfrm>
                <a:off x="4038654" y="4017333"/>
                <a:ext cx="14477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𝑋</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𝑊</m:t>
                          </m:r>
                        </m:e>
                        <m:sub>
                          <m:r>
                            <a:rPr lang="es-EC" i="1">
                              <a:latin typeface="Cambria Math" panose="02040503050406030204" pitchFamily="18" charset="0"/>
                            </a:rPr>
                            <m:t>𝑀</m:t>
                          </m:r>
                        </m:sub>
                      </m:sSub>
                      <m:r>
                        <a:rPr lang="es-EC" i="0">
                          <a:latin typeface="Cambria Math" panose="02040503050406030204" pitchFamily="18" charset="0"/>
                        </a:rPr>
                        <m:t>±5</m:t>
                      </m:r>
                    </m:oMath>
                  </m:oMathPara>
                </a14:m>
                <a:endParaRPr lang="es-EC" dirty="0"/>
              </a:p>
            </p:txBody>
          </p:sp>
        </mc:Choice>
        <mc:Fallback xmlns="">
          <p:sp>
            <p:nvSpPr>
              <p:cNvPr id="19" name="Rectángulo 18"/>
              <p:cNvSpPr>
                <a:spLocks noRot="1" noChangeAspect="1" noMove="1" noResize="1" noEditPoints="1" noAdjustHandles="1" noChangeArrowheads="1" noChangeShapeType="1" noTextEdit="1"/>
              </p:cNvSpPr>
              <p:nvPr/>
            </p:nvSpPr>
            <p:spPr>
              <a:xfrm>
                <a:off x="4038654" y="4017333"/>
                <a:ext cx="1447704" cy="369332"/>
              </a:xfrm>
              <a:prstGeom prst="rect">
                <a:avLst/>
              </a:prstGeom>
              <a:blipFill rotWithShape="0">
                <a:blip r:embed="rId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0" name="Rectángulo 19"/>
              <p:cNvSpPr/>
              <p:nvPr/>
            </p:nvSpPr>
            <p:spPr>
              <a:xfrm>
                <a:off x="4038654" y="4560993"/>
                <a:ext cx="143808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𝑌</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𝑊</m:t>
                          </m:r>
                        </m:e>
                        <m:sub>
                          <m:r>
                            <a:rPr lang="es-EC" i="1">
                              <a:latin typeface="Cambria Math" panose="02040503050406030204" pitchFamily="18" charset="0"/>
                            </a:rPr>
                            <m:t>𝑀</m:t>
                          </m:r>
                        </m:sub>
                      </m:sSub>
                      <m:r>
                        <a:rPr lang="es-EC" i="0">
                          <a:latin typeface="Cambria Math" panose="02040503050406030204" pitchFamily="18" charset="0"/>
                        </a:rPr>
                        <m:t>±5</m:t>
                      </m:r>
                    </m:oMath>
                  </m:oMathPara>
                </a14:m>
                <a:endParaRPr lang="es-EC" dirty="0"/>
              </a:p>
            </p:txBody>
          </p:sp>
        </mc:Choice>
        <mc:Fallback xmlns="">
          <p:sp>
            <p:nvSpPr>
              <p:cNvPr id="20" name="Rectángulo 19"/>
              <p:cNvSpPr>
                <a:spLocks noRot="1" noChangeAspect="1" noMove="1" noResize="1" noEditPoints="1" noAdjustHandles="1" noChangeArrowheads="1" noChangeShapeType="1" noTextEdit="1"/>
              </p:cNvSpPr>
              <p:nvPr/>
            </p:nvSpPr>
            <p:spPr>
              <a:xfrm>
                <a:off x="4038654" y="4560993"/>
                <a:ext cx="1438086" cy="369332"/>
              </a:xfrm>
              <a:prstGeom prst="rect">
                <a:avLst/>
              </a:prstGeom>
              <a:blipFill rotWithShape="0">
                <a:blip r:embed="rId1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1" name="Rectángulo 20"/>
              <p:cNvSpPr/>
              <p:nvPr/>
            </p:nvSpPr>
            <p:spPr>
              <a:xfrm>
                <a:off x="4025775" y="5104830"/>
                <a:ext cx="156312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𝑍</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𝑊</m:t>
                          </m:r>
                        </m:e>
                        <m:sub>
                          <m:r>
                            <a:rPr lang="es-EC" i="1">
                              <a:latin typeface="Cambria Math" panose="02040503050406030204" pitchFamily="18" charset="0"/>
                            </a:rPr>
                            <m:t>𝑀</m:t>
                          </m:r>
                        </m:sub>
                      </m:sSub>
                      <m:r>
                        <a:rPr lang="es-EC" i="0">
                          <a:latin typeface="Cambria Math" panose="02040503050406030204" pitchFamily="18" charset="0"/>
                        </a:rPr>
                        <m:t>−50</m:t>
                      </m:r>
                    </m:oMath>
                  </m:oMathPara>
                </a14:m>
                <a:endParaRPr lang="es-EC" dirty="0"/>
              </a:p>
            </p:txBody>
          </p:sp>
        </mc:Choice>
        <mc:Fallback xmlns="">
          <p:sp>
            <p:nvSpPr>
              <p:cNvPr id="21" name="Rectángulo 20"/>
              <p:cNvSpPr>
                <a:spLocks noRot="1" noChangeAspect="1" noMove="1" noResize="1" noEditPoints="1" noAdjustHandles="1" noChangeArrowheads="1" noChangeShapeType="1" noTextEdit="1"/>
              </p:cNvSpPr>
              <p:nvPr/>
            </p:nvSpPr>
            <p:spPr>
              <a:xfrm>
                <a:off x="4025775" y="5104830"/>
                <a:ext cx="1563120" cy="369332"/>
              </a:xfrm>
              <a:prstGeom prst="rect">
                <a:avLst/>
              </a:prstGeom>
              <a:blipFill rotWithShape="0">
                <a:blip r:embed="rId11"/>
                <a:stretch>
                  <a:fillRect/>
                </a:stretch>
              </a:blipFill>
            </p:spPr>
            <p:txBody>
              <a:bodyPr/>
              <a:lstStyle/>
              <a:p>
                <a:r>
                  <a:rPr lang="es-EC">
                    <a:noFill/>
                  </a:rPr>
                  <a:t> </a:t>
                </a:r>
              </a:p>
            </p:txBody>
          </p:sp>
        </mc:Fallback>
      </mc:AlternateContent>
      <p:sp>
        <p:nvSpPr>
          <p:cNvPr id="22" name="Flecha izquierda 21"/>
          <p:cNvSpPr/>
          <p:nvPr/>
        </p:nvSpPr>
        <p:spPr>
          <a:xfrm>
            <a:off x="5800951" y="4452596"/>
            <a:ext cx="902035" cy="2876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Flecha izquierda 22"/>
          <p:cNvSpPr/>
          <p:nvPr/>
        </p:nvSpPr>
        <p:spPr>
          <a:xfrm>
            <a:off x="3010196" y="4507320"/>
            <a:ext cx="902035" cy="2876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1524477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6841" y="288314"/>
            <a:ext cx="11738317" cy="614295"/>
          </a:xfrm>
        </p:spPr>
        <p:txBody>
          <a:bodyPr>
            <a:noAutofit/>
          </a:bodyPr>
          <a:lstStyle/>
          <a:p>
            <a:r>
              <a:rPr lang="es-EC" sz="3200" dirty="0" smtClean="0">
                <a:latin typeface="Times New Roman" panose="02020603050405020304" pitchFamily="18" charset="0"/>
                <a:cs typeface="Times New Roman" panose="02020603050405020304" pitchFamily="18" charset="0"/>
              </a:rPr>
              <a:t>Visión artificial y sus aplicaciones orientadas al proceso de manufactura</a:t>
            </a:r>
            <a:endParaRPr lang="es-EC" sz="3200"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838200" y="1378541"/>
            <a:ext cx="10515600" cy="4351338"/>
          </a:xfrm>
        </p:spPr>
        <p:txBody>
          <a:bodyPr/>
          <a:lstStyle/>
          <a:p>
            <a:r>
              <a:rPr lang="es-EC" dirty="0" smtClean="0">
                <a:latin typeface="Times New Roman" panose="02020603050405020304" pitchFamily="18" charset="0"/>
                <a:cs typeface="Times New Roman" panose="02020603050405020304" pitchFamily="18" charset="0"/>
              </a:rPr>
              <a:t>ETAPAS:</a:t>
            </a:r>
            <a:endParaRPr lang="es-EC"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1371070" y="1900375"/>
            <a:ext cx="10145319" cy="1845448"/>
          </a:xfrm>
          <a:prstGeom prst="rect">
            <a:avLst/>
          </a:prstGeom>
        </p:spPr>
      </p:pic>
      <p:pic>
        <p:nvPicPr>
          <p:cNvPr id="5" name="Imagen 4"/>
          <p:cNvPicPr/>
          <p:nvPr/>
        </p:nvPicPr>
        <p:blipFill>
          <a:blip r:embed="rId3"/>
          <a:stretch>
            <a:fillRect/>
          </a:stretch>
        </p:blipFill>
        <p:spPr>
          <a:xfrm>
            <a:off x="6751419" y="3554210"/>
            <a:ext cx="1993336" cy="1496526"/>
          </a:xfrm>
          <a:prstGeom prst="rect">
            <a:avLst/>
          </a:prstGeom>
        </p:spPr>
      </p:pic>
      <p:pic>
        <p:nvPicPr>
          <p:cNvPr id="6" name="Imagen 5"/>
          <p:cNvPicPr/>
          <p:nvPr/>
        </p:nvPicPr>
        <p:blipFill rotWithShape="1">
          <a:blip r:embed="rId4"/>
          <a:srcRect r="2295"/>
          <a:stretch/>
        </p:blipFill>
        <p:spPr bwMode="auto">
          <a:xfrm>
            <a:off x="1405330" y="3554210"/>
            <a:ext cx="2169100" cy="1496526"/>
          </a:xfrm>
          <a:prstGeom prst="rect">
            <a:avLst/>
          </a:prstGeom>
          <a:ln>
            <a:noFill/>
          </a:ln>
          <a:extLst>
            <a:ext uri="{53640926-AAD7-44D8-BBD7-CCE9431645EC}">
              <a14:shadowObscured xmlns:a14="http://schemas.microsoft.com/office/drawing/2010/main"/>
            </a:ext>
          </a:extLst>
        </p:spPr>
      </p:pic>
      <p:pic>
        <p:nvPicPr>
          <p:cNvPr id="7" name="Imagen 6"/>
          <p:cNvPicPr/>
          <p:nvPr/>
        </p:nvPicPr>
        <p:blipFill>
          <a:blip r:embed="rId5"/>
          <a:stretch>
            <a:fillRect/>
          </a:stretch>
        </p:blipFill>
        <p:spPr>
          <a:xfrm>
            <a:off x="9277625" y="3554210"/>
            <a:ext cx="2076175" cy="1496526"/>
          </a:xfrm>
          <a:prstGeom prst="rect">
            <a:avLst/>
          </a:prstGeom>
        </p:spPr>
      </p:pic>
      <p:pic>
        <p:nvPicPr>
          <p:cNvPr id="9" name="Imagen 8"/>
          <p:cNvPicPr/>
          <p:nvPr/>
        </p:nvPicPr>
        <p:blipFill rotWithShape="1">
          <a:blip r:embed="rId6"/>
          <a:srcRect r="2295"/>
          <a:stretch/>
        </p:blipFill>
        <p:spPr bwMode="auto">
          <a:xfrm>
            <a:off x="4141560" y="3554210"/>
            <a:ext cx="2167141" cy="1496526"/>
          </a:xfrm>
          <a:prstGeom prst="rect">
            <a:avLst/>
          </a:prstGeom>
          <a:ln>
            <a:noFill/>
          </a:ln>
          <a:extLst>
            <a:ext uri="{53640926-AAD7-44D8-BBD7-CCE9431645EC}">
              <a14:shadowObscured xmlns:a14="http://schemas.microsoft.com/office/drawing/2010/main"/>
            </a:ext>
          </a:extLst>
        </p:spPr>
      </p:pic>
      <p:sp>
        <p:nvSpPr>
          <p:cNvPr id="8" name="Rectángulo 7"/>
          <p:cNvSpPr/>
          <p:nvPr/>
        </p:nvSpPr>
        <p:spPr>
          <a:xfrm>
            <a:off x="1792405" y="4992763"/>
            <a:ext cx="7842914" cy="795089"/>
          </a:xfrm>
          <a:prstGeom prst="rect">
            <a:avLst/>
          </a:prstGeom>
        </p:spPr>
        <p:txBody>
          <a:bodyPr wrap="square">
            <a:spAutoFit/>
          </a:bodyPr>
          <a:lstStyle/>
          <a:p>
            <a:pPr indent="180340" algn="ctr">
              <a:lnSpc>
                <a:spcPct val="150000"/>
              </a:lnSpc>
              <a:spcAft>
                <a:spcPts val="800"/>
              </a:spcAft>
            </a:pPr>
            <a:r>
              <a:rPr lang="es-ES" b="1" i="1" dirty="0">
                <a:latin typeface="Times New Roman" panose="02020603050405020304" pitchFamily="18" charset="0"/>
                <a:ea typeface="Calibri" panose="020F0502020204030204" pitchFamily="34" charset="0"/>
                <a:cs typeface="Times New Roman" panose="02020603050405020304" pitchFamily="18" charset="0"/>
              </a:rPr>
              <a:t>Figura </a:t>
            </a:r>
            <a:r>
              <a:rPr lang="es-ES" b="1" i="1" dirty="0" smtClean="0">
                <a:latin typeface="Times New Roman" panose="02020603050405020304" pitchFamily="18" charset="0"/>
                <a:ea typeface="Calibri" panose="020F0502020204030204" pitchFamily="34" charset="0"/>
                <a:cs typeface="Times New Roman" panose="02020603050405020304" pitchFamily="18" charset="0"/>
              </a:rPr>
              <a:t>4. </a:t>
            </a:r>
            <a:r>
              <a:rPr lang="es-ES" dirty="0">
                <a:latin typeface="Times New Roman" panose="02020603050405020304" pitchFamily="18" charset="0"/>
                <a:ea typeface="Calibri" panose="020F0502020204030204" pitchFamily="34" charset="0"/>
                <a:cs typeface="Times New Roman" panose="02020603050405020304" pitchFamily="18" charset="0"/>
              </a:rPr>
              <a:t>Etapas de un sistema de visión artificial</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899160" indent="180340" algn="ctr">
              <a:spcAft>
                <a:spcPts val="800"/>
              </a:spcAft>
            </a:pPr>
            <a:r>
              <a:rPr lang="es-ES" sz="1200" dirty="0">
                <a:latin typeface="Times New Roman" panose="02020603050405020304" pitchFamily="18" charset="0"/>
                <a:ea typeface="Calibri" panose="020F0502020204030204" pitchFamily="34" charset="0"/>
                <a:cs typeface="Times New Roman" panose="02020603050405020304" pitchFamily="18" charset="0"/>
              </a:rPr>
              <a:t>Fuente: </a:t>
            </a:r>
            <a:r>
              <a:rPr lang="es-EC" sz="1200" dirty="0">
                <a:latin typeface="Times New Roman" panose="02020603050405020304" pitchFamily="18" charset="0"/>
                <a:ea typeface="Calibri" panose="020F0502020204030204" pitchFamily="34" charset="0"/>
                <a:cs typeface="Times New Roman" panose="02020603050405020304" pitchFamily="18" charset="0"/>
              </a:rPr>
              <a:t>(Gómez Rodríguez &amp; Domínguez Morales, 2013)</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77801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ESPE">
  <a:themeElements>
    <a:clrScheme name="Personalizado 2">
      <a:dk1>
        <a:sysClr val="windowText" lastClr="000000"/>
      </a:dk1>
      <a:lt1>
        <a:sysClr val="window" lastClr="FFFFFF"/>
      </a:lt1>
      <a:dk2>
        <a:srgbClr val="455F51"/>
      </a:dk2>
      <a:lt2>
        <a:srgbClr val="C9F0FE"/>
      </a:lt2>
      <a:accent1>
        <a:srgbClr val="50771B"/>
      </a:accent1>
      <a:accent2>
        <a:srgbClr val="E95252"/>
      </a:accent2>
      <a:accent3>
        <a:srgbClr val="C0CF3A"/>
      </a:accent3>
      <a:accent4>
        <a:srgbClr val="7B0F0F"/>
      </a:accent4>
      <a:accent5>
        <a:srgbClr val="FBC583"/>
      </a:accent5>
      <a:accent6>
        <a:srgbClr val="C9F0FE"/>
      </a:accent6>
      <a:hlink>
        <a:srgbClr val="6B9F25"/>
      </a:hlink>
      <a:folHlink>
        <a:srgbClr val="00B0F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ESPE" id="{AA12F662-9C11-4E1E-BCCC-6048E80CB4FC}" vid="{A06E433F-123B-4CD4-86C0-589289FA645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TemaESPE</Template>
  <TotalTime>2028</TotalTime>
  <Words>1244</Words>
  <Application>Microsoft Office PowerPoint</Application>
  <PresentationFormat>Panorámica</PresentationFormat>
  <Paragraphs>289</Paragraphs>
  <Slides>27</Slides>
  <Notes>4</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27</vt:i4>
      </vt:variant>
    </vt:vector>
  </HeadingPairs>
  <TitlesOfParts>
    <vt:vector size="34" baseType="lpstr">
      <vt:lpstr>Arial</vt:lpstr>
      <vt:lpstr>Calibri</vt:lpstr>
      <vt:lpstr>Cambria Math</vt:lpstr>
      <vt:lpstr>Droid Sans</vt:lpstr>
      <vt:lpstr>Times New Roman</vt:lpstr>
      <vt:lpstr>Wingdings</vt:lpstr>
      <vt:lpstr>TemaESPE</vt:lpstr>
      <vt:lpstr>Presentación de PowerPoint</vt:lpstr>
      <vt:lpstr>CONTENIDO</vt:lpstr>
      <vt:lpstr>Antecedentes</vt:lpstr>
      <vt:lpstr>JUSTIFICACIÓN</vt:lpstr>
      <vt:lpstr>Objetivo general:</vt:lpstr>
      <vt:lpstr>objetivos específicos:</vt:lpstr>
      <vt:lpstr>PROCESOS DE MECANIZADO</vt:lpstr>
      <vt:lpstr>CONFIGURACIÓN DEL CERO DE PIEZA MANUAL</vt:lpstr>
      <vt:lpstr>Visión artificial y sus aplicaciones orientadas al proceso de manufactura</vt:lpstr>
      <vt:lpstr>COMUNICACIÓN DEL CONTROL FANUC CON LA LIBRERÍA FOCAS (FANUC Open CNC API Specification) </vt:lpstr>
      <vt:lpstr>Generación del concepto</vt:lpstr>
      <vt:lpstr>Diseño del sistema</vt:lpstr>
      <vt:lpstr>PROCESO DE CONFIGURACIÓN DEL CERO DE PIEZA</vt:lpstr>
      <vt:lpstr>Calibración </vt:lpstr>
      <vt:lpstr>Arquitectura del sistema</vt:lpstr>
      <vt:lpstr>Interfaz humano máquina </vt:lpstr>
      <vt:lpstr>FUNCIONAMIENTO DE LA INTERFAZ humano -máquina</vt:lpstr>
      <vt:lpstr>PRUEBAS Y RESULTADOS </vt:lpstr>
      <vt:lpstr>PRECISIÓN en el EJE X,Y DEL ENSAYO A</vt:lpstr>
      <vt:lpstr>PRECISIÓN en el EJE X,Y DEL ENSAYO B</vt:lpstr>
      <vt:lpstr>PRECISIÓN en el EJE z</vt:lpstr>
      <vt:lpstr>TIEMPOS obtenidos DE LA CONFIGURACIÓN DEL CERO DE PIEZA MANUAL Y AUTOMÁTICA </vt:lpstr>
      <vt:lpstr>CONCLUSIONES</vt:lpstr>
      <vt:lpstr>Presentación de PowerPoint</vt:lpstr>
      <vt:lpstr>recomendaciones</vt:lpstr>
      <vt:lpstr>TRABAJOS FUTUROS</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Andrea Juliss</dc:creator>
  <cp:lastModifiedBy>Andrea Juliss</cp:lastModifiedBy>
  <cp:revision>80</cp:revision>
  <dcterms:created xsi:type="dcterms:W3CDTF">2019-07-02T01:48:09Z</dcterms:created>
  <dcterms:modified xsi:type="dcterms:W3CDTF">2019-07-15T20:48:27Z</dcterms:modified>
</cp:coreProperties>
</file>