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  <p:sldMasterId id="2147483659" r:id="rId2"/>
  </p:sldMasterIdLst>
  <p:notesMasterIdLst>
    <p:notesMasterId r:id="rId25"/>
  </p:notesMasterIdLst>
  <p:sldIdLst>
    <p:sldId id="256" r:id="rId3"/>
    <p:sldId id="289" r:id="rId4"/>
    <p:sldId id="258" r:id="rId5"/>
    <p:sldId id="292" r:id="rId6"/>
    <p:sldId id="267" r:id="rId7"/>
    <p:sldId id="259" r:id="rId8"/>
    <p:sldId id="294" r:id="rId9"/>
    <p:sldId id="297" r:id="rId10"/>
    <p:sldId id="298" r:id="rId11"/>
    <p:sldId id="261" r:id="rId12"/>
    <p:sldId id="273" r:id="rId13"/>
    <p:sldId id="305" r:id="rId14"/>
    <p:sldId id="306" r:id="rId15"/>
    <p:sldId id="307" r:id="rId16"/>
    <p:sldId id="299" r:id="rId17"/>
    <p:sldId id="308" r:id="rId18"/>
    <p:sldId id="300" r:id="rId19"/>
    <p:sldId id="301" r:id="rId20"/>
    <p:sldId id="302" r:id="rId21"/>
    <p:sldId id="280" r:id="rId22"/>
    <p:sldId id="303" r:id="rId23"/>
    <p:sldId id="304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Lato Light" panose="020B0604020202020204" charset="0"/>
      <p:regular r:id="rId30"/>
      <p:bold r:id="rId31"/>
      <p:italic r:id="rId32"/>
      <p:boldItalic r:id="rId33"/>
    </p:embeddedFont>
    <p:embeddedFont>
      <p:font typeface="Lora" panose="020B0604020202020204" charset="0"/>
      <p:regular r:id="rId34"/>
      <p:bold r:id="rId35"/>
      <p:italic r:id="rId36"/>
      <p:boldItalic r:id="rId37"/>
    </p:embeddedFont>
    <p:embeddedFont>
      <p:font typeface="Quattrocento Sans" panose="020B0604020202020204" charset="0"/>
      <p:bold r:id="rId38"/>
      <p:italic r:id="rId39"/>
      <p:boldItalic r:id="rId40"/>
    </p:embeddedFont>
    <p:embeddedFont>
      <p:font typeface="Roboto Slab Light" panose="020B0604020202020204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018C"/>
    <a:srgbClr val="FFCD00"/>
    <a:srgbClr val="5ACFD9"/>
    <a:srgbClr val="FF5A5F"/>
    <a:srgbClr val="FF7277"/>
    <a:srgbClr val="00C591"/>
    <a:srgbClr val="00ADF1"/>
    <a:srgbClr val="80D45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E2C2D36-BD36-43DB-AA6C-472E4722741A}">
  <a:tblStyle styleId="{EE2C2D36-BD36-43DB-AA6C-472E472274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4" autoAdjust="0"/>
    <p:restoredTop sz="94660"/>
  </p:normalViewPr>
  <p:slideViewPr>
    <p:cSldViewPr snapToGrid="0">
      <p:cViewPr varScale="1">
        <p:scale>
          <a:sx n="90" d="100"/>
          <a:sy n="90" d="100"/>
        </p:scale>
        <p:origin x="8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ADEFBC-932D-4124-AF8D-2A06C7E5FB00}" type="doc">
      <dgm:prSet loTypeId="urn:microsoft.com/office/officeart/2005/8/layout/cycle3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7BB956C4-EE62-4744-B7B0-EDDC27ADF89A}">
      <dgm:prSet phldrT="[Text]" custT="1"/>
      <dgm:spPr/>
      <dgm:t>
        <a:bodyPr/>
        <a:lstStyle/>
        <a:p>
          <a:r>
            <a:rPr lang="es-EC" sz="1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Activo</a:t>
          </a:r>
          <a:br>
            <a:rPr lang="es-EC" sz="1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</a:br>
          <a:r>
            <a:rPr lang="es-EC" sz="1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Aumento de su utilización</a:t>
          </a:r>
        </a:p>
      </dgm:t>
    </dgm:pt>
    <dgm:pt modelId="{870D4187-DC22-4617-AB85-7163F3E481ED}" type="parTrans" cxnId="{0FB5E07F-884C-4FB0-B8B0-43061448D971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8704176-5B1E-429D-A957-9E20ECE02ADC}" type="sibTrans" cxnId="{0FB5E07F-884C-4FB0-B8B0-43061448D971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4BB9086-124D-4070-AEDE-C5581A2B32D5}">
      <dgm:prSet phldrT="[Text]" custT="1"/>
      <dgm:spPr/>
      <dgm:t>
        <a:bodyPr/>
        <a:lstStyle/>
        <a:p>
          <a:r>
            <a:rPr lang="es-EC" sz="12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Internet</a:t>
          </a:r>
          <a:br>
            <a:rPr lang="es-EC" sz="12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</a:br>
          <a:r>
            <a:rPr lang="es-EC" sz="12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Los hace acesibles</a:t>
          </a:r>
          <a:endParaRPr lang="es-EC" sz="1200" b="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AAF894F-2ABE-4458-863A-FDC513D8DFFD}" type="parTrans" cxnId="{1921404B-EB70-4FF4-94EA-BCD3745BA32E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D249397-C953-476F-A9A5-F5C713FC0BA9}" type="sibTrans" cxnId="{1921404B-EB70-4FF4-94EA-BCD3745BA32E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6389447-613A-414A-B92E-4FED2B710639}">
      <dgm:prSet phldrT="[Text]" custT="1"/>
      <dgm:spPr/>
      <dgm:t>
        <a:bodyPr/>
        <a:lstStyle/>
        <a:p>
          <a:r>
            <a:rPr lang="es-EC" sz="12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Comunidad </a:t>
          </a:r>
          <a:br>
            <a:rPr lang="es-EC" sz="12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</a:br>
          <a:r>
            <a:rPr lang="es-EC" sz="12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Comparte los activos</a:t>
          </a:r>
          <a:endParaRPr lang="es-EC" sz="1200" b="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28AD5B9-DE11-4EEF-908B-A51BFF9C417F}" type="parTrans" cxnId="{498285B3-7C6A-43CB-8664-203435D9D643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072D3B3-D465-4427-BAE6-BBCE2CE7ACD0}" type="sibTrans" cxnId="{498285B3-7C6A-43CB-8664-203435D9D643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A3C92DA-80FD-4027-A173-C59E4C27E239}">
      <dgm:prSet phldrT="[Text]" custT="1"/>
      <dgm:spPr/>
      <dgm:t>
        <a:bodyPr/>
        <a:lstStyle/>
        <a:p>
          <a:r>
            <a:rPr lang="es-EC" sz="12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Valor</a:t>
          </a:r>
          <a:br>
            <a:rPr lang="es-EC" sz="12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</a:br>
          <a:r>
            <a:rPr lang="es-EC" sz="12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Se mantiene entre la comunidad.</a:t>
          </a:r>
          <a:endParaRPr lang="es-EC" sz="1200" b="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6B3DB69-3E60-4CA4-A44B-52BE5A88A66D}" type="parTrans" cxnId="{125844BF-B8D5-4F66-B728-659ED1887880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2A51B8E-5D1C-421B-A962-B461F34A565A}" type="sibTrans" cxnId="{125844BF-B8D5-4F66-B728-659ED1887880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CA603BD-CC9A-468A-B243-E765B43347A7}">
      <dgm:prSet phldrT="[Text]"/>
      <dgm:spPr/>
      <dgm:t>
        <a:bodyPr/>
        <a:lstStyle/>
        <a:p>
          <a:r>
            <a:rPr lang="es-EC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Conveniencia</a:t>
          </a:r>
          <a:br>
            <a:rPr lang="es-EC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</a:br>
          <a:r>
            <a:rPr lang="es-EC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reduce necesidad de poseer.</a:t>
          </a:r>
          <a:endParaRPr lang="es-EC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2BC27A1-E7EE-4C67-9998-94FFAF256A4B}" type="parTrans" cxnId="{5EF84AB2-F837-4AFF-9129-3BB88A537BA4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5C501BA-90D4-42C6-A80A-D43BC2CAB641}" type="sibTrans" cxnId="{5EF84AB2-F837-4AFF-9129-3BB88A537BA4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2BBB696-9580-41E0-A200-7BA192A0FD28}" type="pres">
      <dgm:prSet presAssocID="{DCADEFBC-932D-4124-AF8D-2A06C7E5FB00}" presName="Name0" presStyleCnt="0">
        <dgm:presLayoutVars>
          <dgm:dir/>
          <dgm:resizeHandles val="exact"/>
        </dgm:presLayoutVars>
      </dgm:prSet>
      <dgm:spPr/>
    </dgm:pt>
    <dgm:pt modelId="{E4AF5130-321B-44F7-A91F-F1A36942D652}" type="pres">
      <dgm:prSet presAssocID="{DCADEFBC-932D-4124-AF8D-2A06C7E5FB00}" presName="cycle" presStyleCnt="0"/>
      <dgm:spPr/>
    </dgm:pt>
    <dgm:pt modelId="{3362B2FC-68CB-4CBB-8D69-5BDEE20437AA}" type="pres">
      <dgm:prSet presAssocID="{7BB956C4-EE62-4744-B7B0-EDDC27ADF89A}" presName="nodeFirstNode" presStyleLbl="node1" presStyleIdx="0" presStyleCnt="5">
        <dgm:presLayoutVars>
          <dgm:bulletEnabled val="1"/>
        </dgm:presLayoutVars>
      </dgm:prSet>
      <dgm:spPr/>
    </dgm:pt>
    <dgm:pt modelId="{521955E6-F4D4-4075-9BA2-EB6B666A474D}" type="pres">
      <dgm:prSet presAssocID="{68704176-5B1E-429D-A957-9E20ECE02ADC}" presName="sibTransFirstNode" presStyleLbl="bgShp" presStyleIdx="0" presStyleCnt="1"/>
      <dgm:spPr/>
    </dgm:pt>
    <dgm:pt modelId="{645B964D-583F-4C68-BD68-B7A63FFF8509}" type="pres">
      <dgm:prSet presAssocID="{54BB9086-124D-4070-AEDE-C5581A2B32D5}" presName="nodeFollowingNodes" presStyleLbl="node1" presStyleIdx="1" presStyleCnt="5">
        <dgm:presLayoutVars>
          <dgm:bulletEnabled val="1"/>
        </dgm:presLayoutVars>
      </dgm:prSet>
      <dgm:spPr/>
    </dgm:pt>
    <dgm:pt modelId="{D55CFDB5-B6DC-44EB-BD50-4E0D6C78D064}" type="pres">
      <dgm:prSet presAssocID="{B6389447-613A-414A-B92E-4FED2B710639}" presName="nodeFollowingNodes" presStyleLbl="node1" presStyleIdx="2" presStyleCnt="5" custRadScaleRad="90479" custRadScaleInc="-19111">
        <dgm:presLayoutVars>
          <dgm:bulletEnabled val="1"/>
        </dgm:presLayoutVars>
      </dgm:prSet>
      <dgm:spPr/>
    </dgm:pt>
    <dgm:pt modelId="{40816F5F-F362-44D4-8F09-0B401E2C2AF0}" type="pres">
      <dgm:prSet presAssocID="{0A3C92DA-80FD-4027-A173-C59E4C27E239}" presName="nodeFollowingNodes" presStyleLbl="node1" presStyleIdx="3" presStyleCnt="5" custRadScaleRad="92097" custRadScaleInc="17302">
        <dgm:presLayoutVars>
          <dgm:bulletEnabled val="1"/>
        </dgm:presLayoutVars>
      </dgm:prSet>
      <dgm:spPr/>
    </dgm:pt>
    <dgm:pt modelId="{7A4B26D8-A5EC-429B-A4AD-FC1F6B95FFCC}" type="pres">
      <dgm:prSet presAssocID="{7CA603BD-CC9A-468A-B243-E765B43347A7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FFB3A21F-97DE-4BA5-ACA6-CD4D9F04BD42}" type="presOf" srcId="{7BB956C4-EE62-4744-B7B0-EDDC27ADF89A}" destId="{3362B2FC-68CB-4CBB-8D69-5BDEE20437AA}" srcOrd="0" destOrd="0" presId="urn:microsoft.com/office/officeart/2005/8/layout/cycle3"/>
    <dgm:cxn modelId="{49873063-41A5-4CF0-865F-E0DA84C99FF2}" type="presOf" srcId="{DCADEFBC-932D-4124-AF8D-2A06C7E5FB00}" destId="{E2BBB696-9580-41E0-A200-7BA192A0FD28}" srcOrd="0" destOrd="0" presId="urn:microsoft.com/office/officeart/2005/8/layout/cycle3"/>
    <dgm:cxn modelId="{1921404B-EB70-4FF4-94EA-BCD3745BA32E}" srcId="{DCADEFBC-932D-4124-AF8D-2A06C7E5FB00}" destId="{54BB9086-124D-4070-AEDE-C5581A2B32D5}" srcOrd="1" destOrd="0" parTransId="{AAAF894F-2ABE-4458-863A-FDC513D8DFFD}" sibTransId="{AD249397-C953-476F-A9A5-F5C713FC0BA9}"/>
    <dgm:cxn modelId="{F1A0E46D-DD53-436A-B51D-0005B1A65022}" type="presOf" srcId="{68704176-5B1E-429D-A957-9E20ECE02ADC}" destId="{521955E6-F4D4-4075-9BA2-EB6B666A474D}" srcOrd="0" destOrd="0" presId="urn:microsoft.com/office/officeart/2005/8/layout/cycle3"/>
    <dgm:cxn modelId="{0FB5E07F-884C-4FB0-B8B0-43061448D971}" srcId="{DCADEFBC-932D-4124-AF8D-2A06C7E5FB00}" destId="{7BB956C4-EE62-4744-B7B0-EDDC27ADF89A}" srcOrd="0" destOrd="0" parTransId="{870D4187-DC22-4617-AB85-7163F3E481ED}" sibTransId="{68704176-5B1E-429D-A957-9E20ECE02ADC}"/>
    <dgm:cxn modelId="{5824148B-D810-418A-8AF7-F690153C4D7C}" type="presOf" srcId="{54BB9086-124D-4070-AEDE-C5581A2B32D5}" destId="{645B964D-583F-4C68-BD68-B7A63FFF8509}" srcOrd="0" destOrd="0" presId="urn:microsoft.com/office/officeart/2005/8/layout/cycle3"/>
    <dgm:cxn modelId="{1DF702A7-EDCD-4B56-8DB2-20F96E528687}" type="presOf" srcId="{0A3C92DA-80FD-4027-A173-C59E4C27E239}" destId="{40816F5F-F362-44D4-8F09-0B401E2C2AF0}" srcOrd="0" destOrd="0" presId="urn:microsoft.com/office/officeart/2005/8/layout/cycle3"/>
    <dgm:cxn modelId="{5EF84AB2-F837-4AFF-9129-3BB88A537BA4}" srcId="{DCADEFBC-932D-4124-AF8D-2A06C7E5FB00}" destId="{7CA603BD-CC9A-468A-B243-E765B43347A7}" srcOrd="4" destOrd="0" parTransId="{52BC27A1-E7EE-4C67-9998-94FFAF256A4B}" sibTransId="{C5C501BA-90D4-42C6-A80A-D43BC2CAB641}"/>
    <dgm:cxn modelId="{498285B3-7C6A-43CB-8664-203435D9D643}" srcId="{DCADEFBC-932D-4124-AF8D-2A06C7E5FB00}" destId="{B6389447-613A-414A-B92E-4FED2B710639}" srcOrd="2" destOrd="0" parTransId="{C28AD5B9-DE11-4EEF-908B-A51BFF9C417F}" sibTransId="{D072D3B3-D465-4427-BAE6-BBCE2CE7ACD0}"/>
    <dgm:cxn modelId="{125844BF-B8D5-4F66-B728-659ED1887880}" srcId="{DCADEFBC-932D-4124-AF8D-2A06C7E5FB00}" destId="{0A3C92DA-80FD-4027-A173-C59E4C27E239}" srcOrd="3" destOrd="0" parTransId="{86B3DB69-3E60-4CA4-A44B-52BE5A88A66D}" sibTransId="{02A51B8E-5D1C-421B-A962-B461F34A565A}"/>
    <dgm:cxn modelId="{5FAA95C6-FEFE-4166-858D-BA7547F3F23F}" type="presOf" srcId="{B6389447-613A-414A-B92E-4FED2B710639}" destId="{D55CFDB5-B6DC-44EB-BD50-4E0D6C78D064}" srcOrd="0" destOrd="0" presId="urn:microsoft.com/office/officeart/2005/8/layout/cycle3"/>
    <dgm:cxn modelId="{647578D6-0E6D-49CC-933D-89000EB61286}" type="presOf" srcId="{7CA603BD-CC9A-468A-B243-E765B43347A7}" destId="{7A4B26D8-A5EC-429B-A4AD-FC1F6B95FFCC}" srcOrd="0" destOrd="0" presId="urn:microsoft.com/office/officeart/2005/8/layout/cycle3"/>
    <dgm:cxn modelId="{DB04F302-4E6F-49FC-B113-CCACF74DDDFF}" type="presParOf" srcId="{E2BBB696-9580-41E0-A200-7BA192A0FD28}" destId="{E4AF5130-321B-44F7-A91F-F1A36942D652}" srcOrd="0" destOrd="0" presId="urn:microsoft.com/office/officeart/2005/8/layout/cycle3"/>
    <dgm:cxn modelId="{4EE16B5D-147A-4B01-9BB9-72FAED648891}" type="presParOf" srcId="{E4AF5130-321B-44F7-A91F-F1A36942D652}" destId="{3362B2FC-68CB-4CBB-8D69-5BDEE20437AA}" srcOrd="0" destOrd="0" presId="urn:microsoft.com/office/officeart/2005/8/layout/cycle3"/>
    <dgm:cxn modelId="{3004997E-86B5-4BAC-B018-D13172EE5D4B}" type="presParOf" srcId="{E4AF5130-321B-44F7-A91F-F1A36942D652}" destId="{521955E6-F4D4-4075-9BA2-EB6B666A474D}" srcOrd="1" destOrd="0" presId="urn:microsoft.com/office/officeart/2005/8/layout/cycle3"/>
    <dgm:cxn modelId="{64972A68-998E-45DB-9A63-06D173D75A44}" type="presParOf" srcId="{E4AF5130-321B-44F7-A91F-F1A36942D652}" destId="{645B964D-583F-4C68-BD68-B7A63FFF8509}" srcOrd="2" destOrd="0" presId="urn:microsoft.com/office/officeart/2005/8/layout/cycle3"/>
    <dgm:cxn modelId="{8DF370C8-C878-407D-AB62-B16933BEB151}" type="presParOf" srcId="{E4AF5130-321B-44F7-A91F-F1A36942D652}" destId="{D55CFDB5-B6DC-44EB-BD50-4E0D6C78D064}" srcOrd="3" destOrd="0" presId="urn:microsoft.com/office/officeart/2005/8/layout/cycle3"/>
    <dgm:cxn modelId="{F63A363C-7661-4C0E-8115-55851CFEA7FD}" type="presParOf" srcId="{E4AF5130-321B-44F7-A91F-F1A36942D652}" destId="{40816F5F-F362-44D4-8F09-0B401E2C2AF0}" srcOrd="4" destOrd="0" presId="urn:microsoft.com/office/officeart/2005/8/layout/cycle3"/>
    <dgm:cxn modelId="{E52B6AD5-CA8D-48E2-A886-585CBAFE1453}" type="presParOf" srcId="{E4AF5130-321B-44F7-A91F-F1A36942D652}" destId="{7A4B26D8-A5EC-429B-A4AD-FC1F6B95FFCC}" srcOrd="5" destOrd="0" presId="urn:microsoft.com/office/officeart/2005/8/layout/cycle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E7D169-0516-4A37-A881-3DD4C2AA6A0A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AFACF24-8E8C-4AF9-9415-1BD319583FE8}">
      <dgm:prSet phldrT="[Texto]" custT="1"/>
      <dgm:spPr/>
      <dgm:t>
        <a:bodyPr/>
        <a:lstStyle/>
        <a:p>
          <a:r>
            <a:rPr lang="es-EC" sz="1400" b="1" dirty="0"/>
            <a:t>85% viajeros recomienda Airbnb. </a:t>
          </a:r>
          <a:r>
            <a:rPr lang="es-EC" sz="1400" b="1" i="0" dirty="0"/>
            <a:t>88% volvería a usarlo en su próximo viaje y </a:t>
          </a:r>
          <a:r>
            <a:rPr lang="es-EC" sz="1400" b="1" dirty="0"/>
            <a:t>El nivel de satisfacción de los usuarios con Airbnb con un 82%.</a:t>
          </a:r>
          <a:endParaRPr lang="es-EC" sz="1400" i="0" dirty="0"/>
        </a:p>
      </dgm:t>
    </dgm:pt>
    <dgm:pt modelId="{4C7F262D-777D-492B-B808-179D1A1F0B65}" type="parTrans" cxnId="{B6A454AC-64D5-41F3-8BC3-048BB27B11B6}">
      <dgm:prSet/>
      <dgm:spPr/>
      <dgm:t>
        <a:bodyPr/>
        <a:lstStyle/>
        <a:p>
          <a:endParaRPr lang="es-EC"/>
        </a:p>
      </dgm:t>
    </dgm:pt>
    <dgm:pt modelId="{6604EFD0-F54F-4949-94BD-35AF57C17419}" type="sibTrans" cxnId="{B6A454AC-64D5-41F3-8BC3-048BB27B11B6}">
      <dgm:prSet/>
      <dgm:spPr/>
      <dgm:t>
        <a:bodyPr/>
        <a:lstStyle/>
        <a:p>
          <a:endParaRPr lang="es-EC"/>
        </a:p>
      </dgm:t>
    </dgm:pt>
    <dgm:pt modelId="{016EE2A1-5C70-41FA-B7F0-7D9D84ED3F95}">
      <dgm:prSet phldrT="[Texto]" custT="1"/>
      <dgm:spPr/>
      <dgm:t>
        <a:bodyPr/>
        <a:lstStyle/>
        <a:p>
          <a:r>
            <a:rPr lang="es-EC" sz="1400" b="1" dirty="0"/>
            <a:t>El 70% de los hoteles declaran haber tenido un impacto, que ha representado una baja tanto en ocupación y en ventas desde la llegada de Airbnb.</a:t>
          </a:r>
          <a:endParaRPr lang="es-EC" sz="1400" dirty="0"/>
        </a:p>
      </dgm:t>
    </dgm:pt>
    <dgm:pt modelId="{A22CE992-0B4A-4DE3-A7BC-30DA6D22A42C}" type="parTrans" cxnId="{8AA93D5D-278F-41CA-876C-F152260C4729}">
      <dgm:prSet/>
      <dgm:spPr/>
      <dgm:t>
        <a:bodyPr/>
        <a:lstStyle/>
        <a:p>
          <a:endParaRPr lang="es-EC"/>
        </a:p>
      </dgm:t>
    </dgm:pt>
    <dgm:pt modelId="{12D2540E-2680-4DB6-9B6F-E42EFEF0CBDC}" type="sibTrans" cxnId="{8AA93D5D-278F-41CA-876C-F152260C4729}">
      <dgm:prSet/>
      <dgm:spPr/>
      <dgm:t>
        <a:bodyPr/>
        <a:lstStyle/>
        <a:p>
          <a:endParaRPr lang="es-EC"/>
        </a:p>
      </dgm:t>
    </dgm:pt>
    <dgm:pt modelId="{9BD4B32D-B19C-4E38-9131-4397418FF88D}">
      <dgm:prSet phldrT="[Texto]" custT="1"/>
      <dgm:spPr/>
      <dgm:t>
        <a:bodyPr/>
        <a:lstStyle/>
        <a:p>
          <a:r>
            <a:rPr lang="es-EC" sz="1400" b="1" dirty="0"/>
            <a:t>Airbnb es más barato</a:t>
          </a:r>
          <a:r>
            <a:rPr lang="es-EC" sz="1400" dirty="0"/>
            <a:t> </a:t>
          </a:r>
          <a:r>
            <a:rPr lang="es-EC" sz="1400" b="1" dirty="0"/>
            <a:t>y tiene el beneficio de un espacio más amplio y dispone de utensilios del hogar</a:t>
          </a:r>
          <a:r>
            <a:rPr lang="es-EC" sz="1400" dirty="0"/>
            <a:t>. </a:t>
          </a:r>
          <a:r>
            <a:rPr lang="es-EC" sz="1400" b="1" dirty="0"/>
            <a:t>El</a:t>
          </a:r>
          <a:r>
            <a:rPr lang="es-EC" sz="1400" b="1" i="0" dirty="0"/>
            <a:t> </a:t>
          </a:r>
          <a:r>
            <a:rPr lang="es-EC" sz="1400" b="1" dirty="0"/>
            <a:t>60% hoteles consideran a Airbnb como competencia para su negocio.</a:t>
          </a:r>
          <a:endParaRPr lang="es-EC" sz="1400" dirty="0"/>
        </a:p>
      </dgm:t>
    </dgm:pt>
    <dgm:pt modelId="{5DF7FC48-204B-4F22-8C09-EDEE2F7ACE5A}" type="parTrans" cxnId="{A0636268-D854-476F-A8B3-13A229E91C16}">
      <dgm:prSet/>
      <dgm:spPr/>
      <dgm:t>
        <a:bodyPr/>
        <a:lstStyle/>
        <a:p>
          <a:endParaRPr lang="es-EC"/>
        </a:p>
      </dgm:t>
    </dgm:pt>
    <dgm:pt modelId="{C3C30D9A-4374-4FB9-8CA5-D60A825C4162}" type="sibTrans" cxnId="{A0636268-D854-476F-A8B3-13A229E91C16}">
      <dgm:prSet/>
      <dgm:spPr/>
      <dgm:t>
        <a:bodyPr/>
        <a:lstStyle/>
        <a:p>
          <a:endParaRPr lang="es-EC"/>
        </a:p>
      </dgm:t>
    </dgm:pt>
    <dgm:pt modelId="{B874B3AA-2E21-42D9-B934-878C968D4BDC}">
      <dgm:prSet phldrT="[Texto]" custT="1"/>
      <dgm:spPr/>
      <dgm:t>
        <a:bodyPr/>
        <a:lstStyle/>
        <a:p>
          <a:r>
            <a:rPr lang="es-EC" sz="1400" b="1" dirty="0"/>
            <a:t>El 65% de los hoteles están tomando ya acción para evitar verse afectado p. ej. Remodelación de las instalaciones, posicionamiento del hotel en agencias en línea. Mientras que el 33% no está ejerciendo ninguna estrategia.</a:t>
          </a:r>
        </a:p>
      </dgm:t>
    </dgm:pt>
    <dgm:pt modelId="{6627C424-AA60-42F5-A477-279082F6DBD8}" type="parTrans" cxnId="{3D7BCFF4-8056-448E-A598-8DE58D6A32B4}">
      <dgm:prSet/>
      <dgm:spPr/>
      <dgm:t>
        <a:bodyPr/>
        <a:lstStyle/>
        <a:p>
          <a:endParaRPr lang="es-EC"/>
        </a:p>
      </dgm:t>
    </dgm:pt>
    <dgm:pt modelId="{C677A02B-1AF1-4994-AD6C-236A71077709}" type="sibTrans" cxnId="{3D7BCFF4-8056-448E-A598-8DE58D6A32B4}">
      <dgm:prSet/>
      <dgm:spPr/>
      <dgm:t>
        <a:bodyPr/>
        <a:lstStyle/>
        <a:p>
          <a:endParaRPr lang="es-EC"/>
        </a:p>
      </dgm:t>
    </dgm:pt>
    <dgm:pt modelId="{C34BF038-35A4-4EE1-BB19-7222CEA63743}" type="pres">
      <dgm:prSet presAssocID="{3FE7D169-0516-4A37-A881-3DD4C2AA6A0A}" presName="linear" presStyleCnt="0">
        <dgm:presLayoutVars>
          <dgm:dir/>
          <dgm:animLvl val="lvl"/>
          <dgm:resizeHandles val="exact"/>
        </dgm:presLayoutVars>
      </dgm:prSet>
      <dgm:spPr/>
    </dgm:pt>
    <dgm:pt modelId="{2CD23F59-FC71-4097-A044-1474407B23F9}" type="pres">
      <dgm:prSet presAssocID="{BAFACF24-8E8C-4AF9-9415-1BD319583FE8}" presName="parentLin" presStyleCnt="0"/>
      <dgm:spPr/>
    </dgm:pt>
    <dgm:pt modelId="{22575CDB-B1B1-4AC5-A952-A6E315CBB7CF}" type="pres">
      <dgm:prSet presAssocID="{BAFACF24-8E8C-4AF9-9415-1BD319583FE8}" presName="parentLeftMargin" presStyleLbl="node1" presStyleIdx="0" presStyleCnt="4"/>
      <dgm:spPr/>
    </dgm:pt>
    <dgm:pt modelId="{95C86B86-FFAE-4F6C-959B-6CC3D146517B}" type="pres">
      <dgm:prSet presAssocID="{BAFACF24-8E8C-4AF9-9415-1BD319583FE8}" presName="parentText" presStyleLbl="node1" presStyleIdx="0" presStyleCnt="4" custScaleX="118533" custScaleY="260209">
        <dgm:presLayoutVars>
          <dgm:chMax val="0"/>
          <dgm:bulletEnabled val="1"/>
        </dgm:presLayoutVars>
      </dgm:prSet>
      <dgm:spPr/>
    </dgm:pt>
    <dgm:pt modelId="{18D85469-A59E-49A0-8E96-07B26511377B}" type="pres">
      <dgm:prSet presAssocID="{BAFACF24-8E8C-4AF9-9415-1BD319583FE8}" presName="negativeSpace" presStyleCnt="0"/>
      <dgm:spPr/>
    </dgm:pt>
    <dgm:pt modelId="{4DA685C1-EEDA-471F-9327-5FE7602B4326}" type="pres">
      <dgm:prSet presAssocID="{BAFACF24-8E8C-4AF9-9415-1BD319583FE8}" presName="childText" presStyleLbl="conFgAcc1" presStyleIdx="0" presStyleCnt="4">
        <dgm:presLayoutVars>
          <dgm:bulletEnabled val="1"/>
        </dgm:presLayoutVars>
      </dgm:prSet>
      <dgm:spPr/>
    </dgm:pt>
    <dgm:pt modelId="{068A4291-E02B-4F15-87CB-E08AC45BBC0C}" type="pres">
      <dgm:prSet presAssocID="{6604EFD0-F54F-4949-94BD-35AF57C17419}" presName="spaceBetweenRectangles" presStyleCnt="0"/>
      <dgm:spPr/>
    </dgm:pt>
    <dgm:pt modelId="{07114AC0-8E31-43B2-AE31-07D14C9E527D}" type="pres">
      <dgm:prSet presAssocID="{016EE2A1-5C70-41FA-B7F0-7D9D84ED3F95}" presName="parentLin" presStyleCnt="0"/>
      <dgm:spPr/>
    </dgm:pt>
    <dgm:pt modelId="{46B9C5C1-B69D-4C97-966C-6EEC38BBAF32}" type="pres">
      <dgm:prSet presAssocID="{016EE2A1-5C70-41FA-B7F0-7D9D84ED3F95}" presName="parentLeftMargin" presStyleLbl="node1" presStyleIdx="0" presStyleCnt="4"/>
      <dgm:spPr/>
    </dgm:pt>
    <dgm:pt modelId="{2969A1D0-FC6A-4CBD-A1E0-9D55D8D24381}" type="pres">
      <dgm:prSet presAssocID="{016EE2A1-5C70-41FA-B7F0-7D9D84ED3F95}" presName="parentText" presStyleLbl="node1" presStyleIdx="1" presStyleCnt="4" custScaleX="119076" custScaleY="323466">
        <dgm:presLayoutVars>
          <dgm:chMax val="0"/>
          <dgm:bulletEnabled val="1"/>
        </dgm:presLayoutVars>
      </dgm:prSet>
      <dgm:spPr/>
    </dgm:pt>
    <dgm:pt modelId="{1C596F41-6346-4B12-8042-01C5615797D5}" type="pres">
      <dgm:prSet presAssocID="{016EE2A1-5C70-41FA-B7F0-7D9D84ED3F95}" presName="negativeSpace" presStyleCnt="0"/>
      <dgm:spPr/>
    </dgm:pt>
    <dgm:pt modelId="{F3373036-F1CF-44A7-B160-90924C0FDC11}" type="pres">
      <dgm:prSet presAssocID="{016EE2A1-5C70-41FA-B7F0-7D9D84ED3F95}" presName="childText" presStyleLbl="conFgAcc1" presStyleIdx="1" presStyleCnt="4">
        <dgm:presLayoutVars>
          <dgm:bulletEnabled val="1"/>
        </dgm:presLayoutVars>
      </dgm:prSet>
      <dgm:spPr/>
    </dgm:pt>
    <dgm:pt modelId="{62FF4CD1-9CCC-40BF-96C1-81B748D23CDD}" type="pres">
      <dgm:prSet presAssocID="{12D2540E-2680-4DB6-9B6F-E42EFEF0CBDC}" presName="spaceBetweenRectangles" presStyleCnt="0"/>
      <dgm:spPr/>
    </dgm:pt>
    <dgm:pt modelId="{D343D604-1737-4727-9E07-AB8506DA7ACD}" type="pres">
      <dgm:prSet presAssocID="{9BD4B32D-B19C-4E38-9131-4397418FF88D}" presName="parentLin" presStyleCnt="0"/>
      <dgm:spPr/>
    </dgm:pt>
    <dgm:pt modelId="{E2508B5B-D8A6-4DB9-AD93-E5AB2A0A77FF}" type="pres">
      <dgm:prSet presAssocID="{9BD4B32D-B19C-4E38-9131-4397418FF88D}" presName="parentLeftMargin" presStyleLbl="node1" presStyleIdx="1" presStyleCnt="4"/>
      <dgm:spPr/>
    </dgm:pt>
    <dgm:pt modelId="{7739F8D7-9671-4F67-AFCA-7692DCECF750}" type="pres">
      <dgm:prSet presAssocID="{9BD4B32D-B19C-4E38-9131-4397418FF88D}" presName="parentText" presStyleLbl="node1" presStyleIdx="2" presStyleCnt="4" custScaleX="118136" custScaleY="289643">
        <dgm:presLayoutVars>
          <dgm:chMax val="0"/>
          <dgm:bulletEnabled val="1"/>
        </dgm:presLayoutVars>
      </dgm:prSet>
      <dgm:spPr/>
    </dgm:pt>
    <dgm:pt modelId="{76686781-B7E8-4F73-B589-4907400C9671}" type="pres">
      <dgm:prSet presAssocID="{9BD4B32D-B19C-4E38-9131-4397418FF88D}" presName="negativeSpace" presStyleCnt="0"/>
      <dgm:spPr/>
    </dgm:pt>
    <dgm:pt modelId="{7F04BC0A-F8A5-4F62-AF25-F8074BCAAD19}" type="pres">
      <dgm:prSet presAssocID="{9BD4B32D-B19C-4E38-9131-4397418FF88D}" presName="childText" presStyleLbl="conFgAcc1" presStyleIdx="2" presStyleCnt="4">
        <dgm:presLayoutVars>
          <dgm:bulletEnabled val="1"/>
        </dgm:presLayoutVars>
      </dgm:prSet>
      <dgm:spPr/>
    </dgm:pt>
    <dgm:pt modelId="{59323009-5D2A-43E4-A1A2-CF891A83A8C1}" type="pres">
      <dgm:prSet presAssocID="{C3C30D9A-4374-4FB9-8CA5-D60A825C4162}" presName="spaceBetweenRectangles" presStyleCnt="0"/>
      <dgm:spPr/>
    </dgm:pt>
    <dgm:pt modelId="{19933A69-EF9A-463D-87FD-1AB777AD44CC}" type="pres">
      <dgm:prSet presAssocID="{B874B3AA-2E21-42D9-B934-878C968D4BDC}" presName="parentLin" presStyleCnt="0"/>
      <dgm:spPr/>
    </dgm:pt>
    <dgm:pt modelId="{66B195F4-C5B9-4CDA-8960-C17375A0F2BA}" type="pres">
      <dgm:prSet presAssocID="{B874B3AA-2E21-42D9-B934-878C968D4BDC}" presName="parentLeftMargin" presStyleLbl="node1" presStyleIdx="2" presStyleCnt="4"/>
      <dgm:spPr/>
    </dgm:pt>
    <dgm:pt modelId="{62E4972C-BEF7-4909-8067-884449540BDD}" type="pres">
      <dgm:prSet presAssocID="{B874B3AA-2E21-42D9-B934-878C968D4BDC}" presName="parentText" presStyleLbl="node1" presStyleIdx="3" presStyleCnt="4" custScaleX="118625" custScaleY="304226">
        <dgm:presLayoutVars>
          <dgm:chMax val="0"/>
          <dgm:bulletEnabled val="1"/>
        </dgm:presLayoutVars>
      </dgm:prSet>
      <dgm:spPr/>
    </dgm:pt>
    <dgm:pt modelId="{C71AE699-5C60-4ED0-B59F-D69CD9A519B3}" type="pres">
      <dgm:prSet presAssocID="{B874B3AA-2E21-42D9-B934-878C968D4BDC}" presName="negativeSpace" presStyleCnt="0"/>
      <dgm:spPr/>
    </dgm:pt>
    <dgm:pt modelId="{45BBC513-8741-4952-9B9E-DDD66B83439E}" type="pres">
      <dgm:prSet presAssocID="{B874B3AA-2E21-42D9-B934-878C968D4BD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7388C10-7F3A-496C-80F7-F7AB107E0531}" type="presOf" srcId="{016EE2A1-5C70-41FA-B7F0-7D9D84ED3F95}" destId="{46B9C5C1-B69D-4C97-966C-6EEC38BBAF32}" srcOrd="0" destOrd="0" presId="urn:microsoft.com/office/officeart/2005/8/layout/list1"/>
    <dgm:cxn modelId="{35811E2E-6D6D-4830-9BE2-4B0DAE26ABEA}" type="presOf" srcId="{BAFACF24-8E8C-4AF9-9415-1BD319583FE8}" destId="{95C86B86-FFAE-4F6C-959B-6CC3D146517B}" srcOrd="1" destOrd="0" presId="urn:microsoft.com/office/officeart/2005/8/layout/list1"/>
    <dgm:cxn modelId="{8AA93D5D-278F-41CA-876C-F152260C4729}" srcId="{3FE7D169-0516-4A37-A881-3DD4C2AA6A0A}" destId="{016EE2A1-5C70-41FA-B7F0-7D9D84ED3F95}" srcOrd="1" destOrd="0" parTransId="{A22CE992-0B4A-4DE3-A7BC-30DA6D22A42C}" sibTransId="{12D2540E-2680-4DB6-9B6F-E42EFEF0CBDC}"/>
    <dgm:cxn modelId="{A0636268-D854-476F-A8B3-13A229E91C16}" srcId="{3FE7D169-0516-4A37-A881-3DD4C2AA6A0A}" destId="{9BD4B32D-B19C-4E38-9131-4397418FF88D}" srcOrd="2" destOrd="0" parTransId="{5DF7FC48-204B-4F22-8C09-EDEE2F7ACE5A}" sibTransId="{C3C30D9A-4374-4FB9-8CA5-D60A825C4162}"/>
    <dgm:cxn modelId="{C21D7875-E8A9-42A4-8074-97D9952BFC09}" type="presOf" srcId="{B874B3AA-2E21-42D9-B934-878C968D4BDC}" destId="{62E4972C-BEF7-4909-8067-884449540BDD}" srcOrd="1" destOrd="0" presId="urn:microsoft.com/office/officeart/2005/8/layout/list1"/>
    <dgm:cxn modelId="{FA326B79-2AF5-4C80-8AF4-244FC6240B5B}" type="presOf" srcId="{9BD4B32D-B19C-4E38-9131-4397418FF88D}" destId="{7739F8D7-9671-4F67-AFCA-7692DCECF750}" srcOrd="1" destOrd="0" presId="urn:microsoft.com/office/officeart/2005/8/layout/list1"/>
    <dgm:cxn modelId="{B6A454AC-64D5-41F3-8BC3-048BB27B11B6}" srcId="{3FE7D169-0516-4A37-A881-3DD4C2AA6A0A}" destId="{BAFACF24-8E8C-4AF9-9415-1BD319583FE8}" srcOrd="0" destOrd="0" parTransId="{4C7F262D-777D-492B-B808-179D1A1F0B65}" sibTransId="{6604EFD0-F54F-4949-94BD-35AF57C17419}"/>
    <dgm:cxn modelId="{A3B392AF-E548-43C0-B6AD-066639550110}" type="presOf" srcId="{9BD4B32D-B19C-4E38-9131-4397418FF88D}" destId="{E2508B5B-D8A6-4DB9-AD93-E5AB2A0A77FF}" srcOrd="0" destOrd="0" presId="urn:microsoft.com/office/officeart/2005/8/layout/list1"/>
    <dgm:cxn modelId="{D10BC2B1-838A-4B4D-9AB5-D6AC2425F01F}" type="presOf" srcId="{016EE2A1-5C70-41FA-B7F0-7D9D84ED3F95}" destId="{2969A1D0-FC6A-4CBD-A1E0-9D55D8D24381}" srcOrd="1" destOrd="0" presId="urn:microsoft.com/office/officeart/2005/8/layout/list1"/>
    <dgm:cxn modelId="{4FCC20B5-99F0-475A-A4B6-8583C37E3EA9}" type="presOf" srcId="{B874B3AA-2E21-42D9-B934-878C968D4BDC}" destId="{66B195F4-C5B9-4CDA-8960-C17375A0F2BA}" srcOrd="0" destOrd="0" presId="urn:microsoft.com/office/officeart/2005/8/layout/list1"/>
    <dgm:cxn modelId="{8BAAC7BD-0914-4932-90DF-FE733D92BA61}" type="presOf" srcId="{3FE7D169-0516-4A37-A881-3DD4C2AA6A0A}" destId="{C34BF038-35A4-4EE1-BB19-7222CEA63743}" srcOrd="0" destOrd="0" presId="urn:microsoft.com/office/officeart/2005/8/layout/list1"/>
    <dgm:cxn modelId="{FD4B72D9-94F3-44D9-A62D-1526BBC6B56A}" type="presOf" srcId="{BAFACF24-8E8C-4AF9-9415-1BD319583FE8}" destId="{22575CDB-B1B1-4AC5-A952-A6E315CBB7CF}" srcOrd="0" destOrd="0" presId="urn:microsoft.com/office/officeart/2005/8/layout/list1"/>
    <dgm:cxn modelId="{3D7BCFF4-8056-448E-A598-8DE58D6A32B4}" srcId="{3FE7D169-0516-4A37-A881-3DD4C2AA6A0A}" destId="{B874B3AA-2E21-42D9-B934-878C968D4BDC}" srcOrd="3" destOrd="0" parTransId="{6627C424-AA60-42F5-A477-279082F6DBD8}" sibTransId="{C677A02B-1AF1-4994-AD6C-236A71077709}"/>
    <dgm:cxn modelId="{78A4C1E0-E212-4784-A138-0DE85A6AEB4A}" type="presParOf" srcId="{C34BF038-35A4-4EE1-BB19-7222CEA63743}" destId="{2CD23F59-FC71-4097-A044-1474407B23F9}" srcOrd="0" destOrd="0" presId="urn:microsoft.com/office/officeart/2005/8/layout/list1"/>
    <dgm:cxn modelId="{F1555833-8C3C-4CE3-8D56-94A45EF2C19B}" type="presParOf" srcId="{2CD23F59-FC71-4097-A044-1474407B23F9}" destId="{22575CDB-B1B1-4AC5-A952-A6E315CBB7CF}" srcOrd="0" destOrd="0" presId="urn:microsoft.com/office/officeart/2005/8/layout/list1"/>
    <dgm:cxn modelId="{A76D2B4E-C355-4811-815A-52B35E8E6C53}" type="presParOf" srcId="{2CD23F59-FC71-4097-A044-1474407B23F9}" destId="{95C86B86-FFAE-4F6C-959B-6CC3D146517B}" srcOrd="1" destOrd="0" presId="urn:microsoft.com/office/officeart/2005/8/layout/list1"/>
    <dgm:cxn modelId="{6E2E8CB4-EFE1-4EF9-8E76-405DB2C0FD48}" type="presParOf" srcId="{C34BF038-35A4-4EE1-BB19-7222CEA63743}" destId="{18D85469-A59E-49A0-8E96-07B26511377B}" srcOrd="1" destOrd="0" presId="urn:microsoft.com/office/officeart/2005/8/layout/list1"/>
    <dgm:cxn modelId="{F9F86CE0-E5B0-4CFE-8EB2-5DB66542DF2C}" type="presParOf" srcId="{C34BF038-35A4-4EE1-BB19-7222CEA63743}" destId="{4DA685C1-EEDA-471F-9327-5FE7602B4326}" srcOrd="2" destOrd="0" presId="urn:microsoft.com/office/officeart/2005/8/layout/list1"/>
    <dgm:cxn modelId="{613F8CC5-1722-4DCB-9E94-76BD6787AFB6}" type="presParOf" srcId="{C34BF038-35A4-4EE1-BB19-7222CEA63743}" destId="{068A4291-E02B-4F15-87CB-E08AC45BBC0C}" srcOrd="3" destOrd="0" presId="urn:microsoft.com/office/officeart/2005/8/layout/list1"/>
    <dgm:cxn modelId="{0C778F80-9834-4BDF-AFB8-68DFBEF886E9}" type="presParOf" srcId="{C34BF038-35A4-4EE1-BB19-7222CEA63743}" destId="{07114AC0-8E31-43B2-AE31-07D14C9E527D}" srcOrd="4" destOrd="0" presId="urn:microsoft.com/office/officeart/2005/8/layout/list1"/>
    <dgm:cxn modelId="{A28C38BB-CC1C-4481-98D2-5F9B56F240E6}" type="presParOf" srcId="{07114AC0-8E31-43B2-AE31-07D14C9E527D}" destId="{46B9C5C1-B69D-4C97-966C-6EEC38BBAF32}" srcOrd="0" destOrd="0" presId="urn:microsoft.com/office/officeart/2005/8/layout/list1"/>
    <dgm:cxn modelId="{02B2B71B-59EE-483F-9E8F-4013270FA717}" type="presParOf" srcId="{07114AC0-8E31-43B2-AE31-07D14C9E527D}" destId="{2969A1D0-FC6A-4CBD-A1E0-9D55D8D24381}" srcOrd="1" destOrd="0" presId="urn:microsoft.com/office/officeart/2005/8/layout/list1"/>
    <dgm:cxn modelId="{EB0E3F02-21FC-4C84-BF8D-BF2B5278C879}" type="presParOf" srcId="{C34BF038-35A4-4EE1-BB19-7222CEA63743}" destId="{1C596F41-6346-4B12-8042-01C5615797D5}" srcOrd="5" destOrd="0" presId="urn:microsoft.com/office/officeart/2005/8/layout/list1"/>
    <dgm:cxn modelId="{FA8B2D18-4866-40F3-9B42-0D0E3F1A7775}" type="presParOf" srcId="{C34BF038-35A4-4EE1-BB19-7222CEA63743}" destId="{F3373036-F1CF-44A7-B160-90924C0FDC11}" srcOrd="6" destOrd="0" presId="urn:microsoft.com/office/officeart/2005/8/layout/list1"/>
    <dgm:cxn modelId="{4EBBFC84-5425-440D-AEDF-DD0FCC53B9CA}" type="presParOf" srcId="{C34BF038-35A4-4EE1-BB19-7222CEA63743}" destId="{62FF4CD1-9CCC-40BF-96C1-81B748D23CDD}" srcOrd="7" destOrd="0" presId="urn:microsoft.com/office/officeart/2005/8/layout/list1"/>
    <dgm:cxn modelId="{07F36E24-0DA0-4741-94A8-3B4D352869BD}" type="presParOf" srcId="{C34BF038-35A4-4EE1-BB19-7222CEA63743}" destId="{D343D604-1737-4727-9E07-AB8506DA7ACD}" srcOrd="8" destOrd="0" presId="urn:microsoft.com/office/officeart/2005/8/layout/list1"/>
    <dgm:cxn modelId="{BBFF362E-687A-4310-88BF-84A61D6BE1C8}" type="presParOf" srcId="{D343D604-1737-4727-9E07-AB8506DA7ACD}" destId="{E2508B5B-D8A6-4DB9-AD93-E5AB2A0A77FF}" srcOrd="0" destOrd="0" presId="urn:microsoft.com/office/officeart/2005/8/layout/list1"/>
    <dgm:cxn modelId="{65ABC512-EFCC-4652-93EC-972B7878AB9D}" type="presParOf" srcId="{D343D604-1737-4727-9E07-AB8506DA7ACD}" destId="{7739F8D7-9671-4F67-AFCA-7692DCECF750}" srcOrd="1" destOrd="0" presId="urn:microsoft.com/office/officeart/2005/8/layout/list1"/>
    <dgm:cxn modelId="{D38C3EA2-0A1A-4D18-89A5-C738B8B59C2A}" type="presParOf" srcId="{C34BF038-35A4-4EE1-BB19-7222CEA63743}" destId="{76686781-B7E8-4F73-B589-4907400C9671}" srcOrd="9" destOrd="0" presId="urn:microsoft.com/office/officeart/2005/8/layout/list1"/>
    <dgm:cxn modelId="{A1F3F2B3-A531-4EC3-A7F2-00C5F96C7DB1}" type="presParOf" srcId="{C34BF038-35A4-4EE1-BB19-7222CEA63743}" destId="{7F04BC0A-F8A5-4F62-AF25-F8074BCAAD19}" srcOrd="10" destOrd="0" presId="urn:microsoft.com/office/officeart/2005/8/layout/list1"/>
    <dgm:cxn modelId="{113E310F-AC66-445C-9D6F-ED6567BE9DB0}" type="presParOf" srcId="{C34BF038-35A4-4EE1-BB19-7222CEA63743}" destId="{59323009-5D2A-43E4-A1A2-CF891A83A8C1}" srcOrd="11" destOrd="0" presId="urn:microsoft.com/office/officeart/2005/8/layout/list1"/>
    <dgm:cxn modelId="{8FD399DC-B8C2-4A7C-AA7B-18E9AD7EA2C8}" type="presParOf" srcId="{C34BF038-35A4-4EE1-BB19-7222CEA63743}" destId="{19933A69-EF9A-463D-87FD-1AB777AD44CC}" srcOrd="12" destOrd="0" presId="urn:microsoft.com/office/officeart/2005/8/layout/list1"/>
    <dgm:cxn modelId="{6ADA6A91-BED5-4CC4-94EE-2B9692F97A9F}" type="presParOf" srcId="{19933A69-EF9A-463D-87FD-1AB777AD44CC}" destId="{66B195F4-C5B9-4CDA-8960-C17375A0F2BA}" srcOrd="0" destOrd="0" presId="urn:microsoft.com/office/officeart/2005/8/layout/list1"/>
    <dgm:cxn modelId="{BCC2677B-FE6B-46D5-9114-8AEC5430BAD9}" type="presParOf" srcId="{19933A69-EF9A-463D-87FD-1AB777AD44CC}" destId="{62E4972C-BEF7-4909-8067-884449540BDD}" srcOrd="1" destOrd="0" presId="urn:microsoft.com/office/officeart/2005/8/layout/list1"/>
    <dgm:cxn modelId="{A72F6149-8586-4915-B22A-6E0DD5BB9678}" type="presParOf" srcId="{C34BF038-35A4-4EE1-BB19-7222CEA63743}" destId="{C71AE699-5C60-4ED0-B59F-D69CD9A519B3}" srcOrd="13" destOrd="0" presId="urn:microsoft.com/office/officeart/2005/8/layout/list1"/>
    <dgm:cxn modelId="{D8C287C0-B7EC-4A75-AD33-7668F4167DE8}" type="presParOf" srcId="{C34BF038-35A4-4EE1-BB19-7222CEA63743}" destId="{45BBC513-8741-4952-9B9E-DDD66B83439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E7D169-0516-4A37-A881-3DD4C2AA6A0A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AFACF24-8E8C-4AF9-9415-1BD319583FE8}">
      <dgm:prSet phldrT="[Texto]" custT="1"/>
      <dgm:spPr/>
      <dgm:t>
        <a:bodyPr/>
        <a:lstStyle/>
        <a:p>
          <a:r>
            <a:rPr lang="es-EC" sz="1400" b="1" dirty="0"/>
            <a:t>Los hoteles deberían unirse con los gremios de hoteleros de Quito y en colaboración con el MINTUR para solicitar a cabo un control del crecimiento de los establecimientos informales en la ciudad.</a:t>
          </a:r>
        </a:p>
      </dgm:t>
    </dgm:pt>
    <dgm:pt modelId="{4C7F262D-777D-492B-B808-179D1A1F0B65}" type="parTrans" cxnId="{B6A454AC-64D5-41F3-8BC3-048BB27B11B6}">
      <dgm:prSet/>
      <dgm:spPr/>
      <dgm:t>
        <a:bodyPr/>
        <a:lstStyle/>
        <a:p>
          <a:endParaRPr lang="es-EC" sz="3600"/>
        </a:p>
      </dgm:t>
    </dgm:pt>
    <dgm:pt modelId="{6604EFD0-F54F-4949-94BD-35AF57C17419}" type="sibTrans" cxnId="{B6A454AC-64D5-41F3-8BC3-048BB27B11B6}">
      <dgm:prSet/>
      <dgm:spPr/>
      <dgm:t>
        <a:bodyPr/>
        <a:lstStyle/>
        <a:p>
          <a:endParaRPr lang="es-EC" sz="3600"/>
        </a:p>
      </dgm:t>
    </dgm:pt>
    <dgm:pt modelId="{016EE2A1-5C70-41FA-B7F0-7D9D84ED3F95}">
      <dgm:prSet phldrT="[Texto]" custT="1"/>
      <dgm:spPr/>
      <dgm:t>
        <a:bodyPr/>
        <a:lstStyle/>
        <a:p>
          <a:r>
            <a:rPr lang="es-EC" sz="1400" b="1" dirty="0"/>
            <a:t>A la asociación de Hoteles de Quito Metropolitano, se les recomienda que incentiven a los hoteles a innovar, haciendo el uso de las herramientas tecnológicas existente.</a:t>
          </a:r>
        </a:p>
      </dgm:t>
    </dgm:pt>
    <dgm:pt modelId="{A22CE992-0B4A-4DE3-A7BC-30DA6D22A42C}" type="parTrans" cxnId="{8AA93D5D-278F-41CA-876C-F152260C4729}">
      <dgm:prSet/>
      <dgm:spPr/>
      <dgm:t>
        <a:bodyPr/>
        <a:lstStyle/>
        <a:p>
          <a:endParaRPr lang="es-EC" sz="3600"/>
        </a:p>
      </dgm:t>
    </dgm:pt>
    <dgm:pt modelId="{12D2540E-2680-4DB6-9B6F-E42EFEF0CBDC}" type="sibTrans" cxnId="{8AA93D5D-278F-41CA-876C-F152260C4729}">
      <dgm:prSet/>
      <dgm:spPr/>
      <dgm:t>
        <a:bodyPr/>
        <a:lstStyle/>
        <a:p>
          <a:endParaRPr lang="es-EC" sz="3600"/>
        </a:p>
      </dgm:t>
    </dgm:pt>
    <dgm:pt modelId="{9BD4B32D-B19C-4E38-9131-4397418FF88D}">
      <dgm:prSet phldrT="[Texto]" custT="1"/>
      <dgm:spPr/>
      <dgm:t>
        <a:bodyPr/>
        <a:lstStyle/>
        <a:p>
          <a:r>
            <a:rPr lang="es-EC" sz="1400" b="1" dirty="0"/>
            <a:t>Para la Federación Hotelera del Ecuador, gestionar para que se reduzca el número alto de requisitos y normas que los alojamientos formales deben cumplir para ejercer en el mercado</a:t>
          </a:r>
        </a:p>
      </dgm:t>
    </dgm:pt>
    <dgm:pt modelId="{5DF7FC48-204B-4F22-8C09-EDEE2F7ACE5A}" type="parTrans" cxnId="{A0636268-D854-476F-A8B3-13A229E91C16}">
      <dgm:prSet/>
      <dgm:spPr/>
      <dgm:t>
        <a:bodyPr/>
        <a:lstStyle/>
        <a:p>
          <a:endParaRPr lang="es-EC" sz="3600"/>
        </a:p>
      </dgm:t>
    </dgm:pt>
    <dgm:pt modelId="{C3C30D9A-4374-4FB9-8CA5-D60A825C4162}" type="sibTrans" cxnId="{A0636268-D854-476F-A8B3-13A229E91C16}">
      <dgm:prSet/>
      <dgm:spPr/>
      <dgm:t>
        <a:bodyPr/>
        <a:lstStyle/>
        <a:p>
          <a:endParaRPr lang="es-EC" sz="3600"/>
        </a:p>
      </dgm:t>
    </dgm:pt>
    <dgm:pt modelId="{B874B3AA-2E21-42D9-B934-878C968D4BDC}">
      <dgm:prSet phldrT="[Texto]" custT="1"/>
      <dgm:spPr/>
      <dgm:t>
        <a:bodyPr/>
        <a:lstStyle/>
        <a:p>
          <a:r>
            <a:rPr lang="es-EC" sz="1400" b="1" dirty="0"/>
            <a:t>Los hoteles deberían consecuentemente aprovechar la experiencia de Airbnb para incorporar características que apelen al perfil actual del mercado.</a:t>
          </a:r>
        </a:p>
      </dgm:t>
    </dgm:pt>
    <dgm:pt modelId="{6627C424-AA60-42F5-A477-279082F6DBD8}" type="parTrans" cxnId="{3D7BCFF4-8056-448E-A598-8DE58D6A32B4}">
      <dgm:prSet/>
      <dgm:spPr/>
      <dgm:t>
        <a:bodyPr/>
        <a:lstStyle/>
        <a:p>
          <a:endParaRPr lang="es-EC" sz="3600"/>
        </a:p>
      </dgm:t>
    </dgm:pt>
    <dgm:pt modelId="{C677A02B-1AF1-4994-AD6C-236A71077709}" type="sibTrans" cxnId="{3D7BCFF4-8056-448E-A598-8DE58D6A32B4}">
      <dgm:prSet/>
      <dgm:spPr/>
      <dgm:t>
        <a:bodyPr/>
        <a:lstStyle/>
        <a:p>
          <a:endParaRPr lang="es-EC" sz="3600"/>
        </a:p>
      </dgm:t>
    </dgm:pt>
    <dgm:pt modelId="{C34BF038-35A4-4EE1-BB19-7222CEA63743}" type="pres">
      <dgm:prSet presAssocID="{3FE7D169-0516-4A37-A881-3DD4C2AA6A0A}" presName="linear" presStyleCnt="0">
        <dgm:presLayoutVars>
          <dgm:dir/>
          <dgm:animLvl val="lvl"/>
          <dgm:resizeHandles val="exact"/>
        </dgm:presLayoutVars>
      </dgm:prSet>
      <dgm:spPr/>
    </dgm:pt>
    <dgm:pt modelId="{2CD23F59-FC71-4097-A044-1474407B23F9}" type="pres">
      <dgm:prSet presAssocID="{BAFACF24-8E8C-4AF9-9415-1BD319583FE8}" presName="parentLin" presStyleCnt="0"/>
      <dgm:spPr/>
    </dgm:pt>
    <dgm:pt modelId="{22575CDB-B1B1-4AC5-A952-A6E315CBB7CF}" type="pres">
      <dgm:prSet presAssocID="{BAFACF24-8E8C-4AF9-9415-1BD319583FE8}" presName="parentLeftMargin" presStyleLbl="node1" presStyleIdx="0" presStyleCnt="4"/>
      <dgm:spPr/>
    </dgm:pt>
    <dgm:pt modelId="{95C86B86-FFAE-4F6C-959B-6CC3D146517B}" type="pres">
      <dgm:prSet presAssocID="{BAFACF24-8E8C-4AF9-9415-1BD319583FE8}" presName="parentText" presStyleLbl="node1" presStyleIdx="0" presStyleCnt="4" custScaleX="123944">
        <dgm:presLayoutVars>
          <dgm:chMax val="0"/>
          <dgm:bulletEnabled val="1"/>
        </dgm:presLayoutVars>
      </dgm:prSet>
      <dgm:spPr/>
    </dgm:pt>
    <dgm:pt modelId="{18D85469-A59E-49A0-8E96-07B26511377B}" type="pres">
      <dgm:prSet presAssocID="{BAFACF24-8E8C-4AF9-9415-1BD319583FE8}" presName="negativeSpace" presStyleCnt="0"/>
      <dgm:spPr/>
    </dgm:pt>
    <dgm:pt modelId="{4DA685C1-EEDA-471F-9327-5FE7602B4326}" type="pres">
      <dgm:prSet presAssocID="{BAFACF24-8E8C-4AF9-9415-1BD319583FE8}" presName="childText" presStyleLbl="conFgAcc1" presStyleIdx="0" presStyleCnt="4">
        <dgm:presLayoutVars>
          <dgm:bulletEnabled val="1"/>
        </dgm:presLayoutVars>
      </dgm:prSet>
      <dgm:spPr/>
    </dgm:pt>
    <dgm:pt modelId="{068A4291-E02B-4F15-87CB-E08AC45BBC0C}" type="pres">
      <dgm:prSet presAssocID="{6604EFD0-F54F-4949-94BD-35AF57C17419}" presName="spaceBetweenRectangles" presStyleCnt="0"/>
      <dgm:spPr/>
    </dgm:pt>
    <dgm:pt modelId="{07114AC0-8E31-43B2-AE31-07D14C9E527D}" type="pres">
      <dgm:prSet presAssocID="{016EE2A1-5C70-41FA-B7F0-7D9D84ED3F95}" presName="parentLin" presStyleCnt="0"/>
      <dgm:spPr/>
    </dgm:pt>
    <dgm:pt modelId="{46B9C5C1-B69D-4C97-966C-6EEC38BBAF32}" type="pres">
      <dgm:prSet presAssocID="{016EE2A1-5C70-41FA-B7F0-7D9D84ED3F95}" presName="parentLeftMargin" presStyleLbl="node1" presStyleIdx="0" presStyleCnt="4"/>
      <dgm:spPr/>
    </dgm:pt>
    <dgm:pt modelId="{2969A1D0-FC6A-4CBD-A1E0-9D55D8D24381}" type="pres">
      <dgm:prSet presAssocID="{016EE2A1-5C70-41FA-B7F0-7D9D84ED3F95}" presName="parentText" presStyleLbl="node1" presStyleIdx="1" presStyleCnt="4" custScaleX="122796">
        <dgm:presLayoutVars>
          <dgm:chMax val="0"/>
          <dgm:bulletEnabled val="1"/>
        </dgm:presLayoutVars>
      </dgm:prSet>
      <dgm:spPr/>
    </dgm:pt>
    <dgm:pt modelId="{1C596F41-6346-4B12-8042-01C5615797D5}" type="pres">
      <dgm:prSet presAssocID="{016EE2A1-5C70-41FA-B7F0-7D9D84ED3F95}" presName="negativeSpace" presStyleCnt="0"/>
      <dgm:spPr/>
    </dgm:pt>
    <dgm:pt modelId="{F3373036-F1CF-44A7-B160-90924C0FDC11}" type="pres">
      <dgm:prSet presAssocID="{016EE2A1-5C70-41FA-B7F0-7D9D84ED3F95}" presName="childText" presStyleLbl="conFgAcc1" presStyleIdx="1" presStyleCnt="4">
        <dgm:presLayoutVars>
          <dgm:bulletEnabled val="1"/>
        </dgm:presLayoutVars>
      </dgm:prSet>
      <dgm:spPr/>
    </dgm:pt>
    <dgm:pt modelId="{62FF4CD1-9CCC-40BF-96C1-81B748D23CDD}" type="pres">
      <dgm:prSet presAssocID="{12D2540E-2680-4DB6-9B6F-E42EFEF0CBDC}" presName="spaceBetweenRectangles" presStyleCnt="0"/>
      <dgm:spPr/>
    </dgm:pt>
    <dgm:pt modelId="{D343D604-1737-4727-9E07-AB8506DA7ACD}" type="pres">
      <dgm:prSet presAssocID="{9BD4B32D-B19C-4E38-9131-4397418FF88D}" presName="parentLin" presStyleCnt="0"/>
      <dgm:spPr/>
    </dgm:pt>
    <dgm:pt modelId="{E2508B5B-D8A6-4DB9-AD93-E5AB2A0A77FF}" type="pres">
      <dgm:prSet presAssocID="{9BD4B32D-B19C-4E38-9131-4397418FF88D}" presName="parentLeftMargin" presStyleLbl="node1" presStyleIdx="1" presStyleCnt="4"/>
      <dgm:spPr/>
    </dgm:pt>
    <dgm:pt modelId="{7739F8D7-9671-4F67-AFCA-7692DCECF750}" type="pres">
      <dgm:prSet presAssocID="{9BD4B32D-B19C-4E38-9131-4397418FF88D}" presName="parentText" presStyleLbl="node1" presStyleIdx="2" presStyleCnt="4" custScaleX="121501">
        <dgm:presLayoutVars>
          <dgm:chMax val="0"/>
          <dgm:bulletEnabled val="1"/>
        </dgm:presLayoutVars>
      </dgm:prSet>
      <dgm:spPr/>
    </dgm:pt>
    <dgm:pt modelId="{76686781-B7E8-4F73-B589-4907400C9671}" type="pres">
      <dgm:prSet presAssocID="{9BD4B32D-B19C-4E38-9131-4397418FF88D}" presName="negativeSpace" presStyleCnt="0"/>
      <dgm:spPr/>
    </dgm:pt>
    <dgm:pt modelId="{7F04BC0A-F8A5-4F62-AF25-F8074BCAAD19}" type="pres">
      <dgm:prSet presAssocID="{9BD4B32D-B19C-4E38-9131-4397418FF88D}" presName="childText" presStyleLbl="conFgAcc1" presStyleIdx="2" presStyleCnt="4">
        <dgm:presLayoutVars>
          <dgm:bulletEnabled val="1"/>
        </dgm:presLayoutVars>
      </dgm:prSet>
      <dgm:spPr/>
    </dgm:pt>
    <dgm:pt modelId="{59323009-5D2A-43E4-A1A2-CF891A83A8C1}" type="pres">
      <dgm:prSet presAssocID="{C3C30D9A-4374-4FB9-8CA5-D60A825C4162}" presName="spaceBetweenRectangles" presStyleCnt="0"/>
      <dgm:spPr/>
    </dgm:pt>
    <dgm:pt modelId="{19933A69-EF9A-463D-87FD-1AB777AD44CC}" type="pres">
      <dgm:prSet presAssocID="{B874B3AA-2E21-42D9-B934-878C968D4BDC}" presName="parentLin" presStyleCnt="0"/>
      <dgm:spPr/>
    </dgm:pt>
    <dgm:pt modelId="{66B195F4-C5B9-4CDA-8960-C17375A0F2BA}" type="pres">
      <dgm:prSet presAssocID="{B874B3AA-2E21-42D9-B934-878C968D4BDC}" presName="parentLeftMargin" presStyleLbl="node1" presStyleIdx="2" presStyleCnt="4"/>
      <dgm:spPr/>
    </dgm:pt>
    <dgm:pt modelId="{62E4972C-BEF7-4909-8067-884449540BDD}" type="pres">
      <dgm:prSet presAssocID="{B874B3AA-2E21-42D9-B934-878C968D4BDC}" presName="parentText" presStyleLbl="node1" presStyleIdx="3" presStyleCnt="4" custScaleX="122478">
        <dgm:presLayoutVars>
          <dgm:chMax val="0"/>
          <dgm:bulletEnabled val="1"/>
        </dgm:presLayoutVars>
      </dgm:prSet>
      <dgm:spPr/>
    </dgm:pt>
    <dgm:pt modelId="{C71AE699-5C60-4ED0-B59F-D69CD9A519B3}" type="pres">
      <dgm:prSet presAssocID="{B874B3AA-2E21-42D9-B934-878C968D4BDC}" presName="negativeSpace" presStyleCnt="0"/>
      <dgm:spPr/>
    </dgm:pt>
    <dgm:pt modelId="{45BBC513-8741-4952-9B9E-DDD66B83439E}" type="pres">
      <dgm:prSet presAssocID="{B874B3AA-2E21-42D9-B934-878C968D4BD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7388C10-7F3A-496C-80F7-F7AB107E0531}" type="presOf" srcId="{016EE2A1-5C70-41FA-B7F0-7D9D84ED3F95}" destId="{46B9C5C1-B69D-4C97-966C-6EEC38BBAF32}" srcOrd="0" destOrd="0" presId="urn:microsoft.com/office/officeart/2005/8/layout/list1"/>
    <dgm:cxn modelId="{35811E2E-6D6D-4830-9BE2-4B0DAE26ABEA}" type="presOf" srcId="{BAFACF24-8E8C-4AF9-9415-1BD319583FE8}" destId="{95C86B86-FFAE-4F6C-959B-6CC3D146517B}" srcOrd="1" destOrd="0" presId="urn:microsoft.com/office/officeart/2005/8/layout/list1"/>
    <dgm:cxn modelId="{8AA93D5D-278F-41CA-876C-F152260C4729}" srcId="{3FE7D169-0516-4A37-A881-3DD4C2AA6A0A}" destId="{016EE2A1-5C70-41FA-B7F0-7D9D84ED3F95}" srcOrd="1" destOrd="0" parTransId="{A22CE992-0B4A-4DE3-A7BC-30DA6D22A42C}" sibTransId="{12D2540E-2680-4DB6-9B6F-E42EFEF0CBDC}"/>
    <dgm:cxn modelId="{A0636268-D854-476F-A8B3-13A229E91C16}" srcId="{3FE7D169-0516-4A37-A881-3DD4C2AA6A0A}" destId="{9BD4B32D-B19C-4E38-9131-4397418FF88D}" srcOrd="2" destOrd="0" parTransId="{5DF7FC48-204B-4F22-8C09-EDEE2F7ACE5A}" sibTransId="{C3C30D9A-4374-4FB9-8CA5-D60A825C4162}"/>
    <dgm:cxn modelId="{C21D7875-E8A9-42A4-8074-97D9952BFC09}" type="presOf" srcId="{B874B3AA-2E21-42D9-B934-878C968D4BDC}" destId="{62E4972C-BEF7-4909-8067-884449540BDD}" srcOrd="1" destOrd="0" presId="urn:microsoft.com/office/officeart/2005/8/layout/list1"/>
    <dgm:cxn modelId="{FA326B79-2AF5-4C80-8AF4-244FC6240B5B}" type="presOf" srcId="{9BD4B32D-B19C-4E38-9131-4397418FF88D}" destId="{7739F8D7-9671-4F67-AFCA-7692DCECF750}" srcOrd="1" destOrd="0" presId="urn:microsoft.com/office/officeart/2005/8/layout/list1"/>
    <dgm:cxn modelId="{B6A454AC-64D5-41F3-8BC3-048BB27B11B6}" srcId="{3FE7D169-0516-4A37-A881-3DD4C2AA6A0A}" destId="{BAFACF24-8E8C-4AF9-9415-1BD319583FE8}" srcOrd="0" destOrd="0" parTransId="{4C7F262D-777D-492B-B808-179D1A1F0B65}" sibTransId="{6604EFD0-F54F-4949-94BD-35AF57C17419}"/>
    <dgm:cxn modelId="{A3B392AF-E548-43C0-B6AD-066639550110}" type="presOf" srcId="{9BD4B32D-B19C-4E38-9131-4397418FF88D}" destId="{E2508B5B-D8A6-4DB9-AD93-E5AB2A0A77FF}" srcOrd="0" destOrd="0" presId="urn:microsoft.com/office/officeart/2005/8/layout/list1"/>
    <dgm:cxn modelId="{D10BC2B1-838A-4B4D-9AB5-D6AC2425F01F}" type="presOf" srcId="{016EE2A1-5C70-41FA-B7F0-7D9D84ED3F95}" destId="{2969A1D0-FC6A-4CBD-A1E0-9D55D8D24381}" srcOrd="1" destOrd="0" presId="urn:microsoft.com/office/officeart/2005/8/layout/list1"/>
    <dgm:cxn modelId="{4FCC20B5-99F0-475A-A4B6-8583C37E3EA9}" type="presOf" srcId="{B874B3AA-2E21-42D9-B934-878C968D4BDC}" destId="{66B195F4-C5B9-4CDA-8960-C17375A0F2BA}" srcOrd="0" destOrd="0" presId="urn:microsoft.com/office/officeart/2005/8/layout/list1"/>
    <dgm:cxn modelId="{8BAAC7BD-0914-4932-90DF-FE733D92BA61}" type="presOf" srcId="{3FE7D169-0516-4A37-A881-3DD4C2AA6A0A}" destId="{C34BF038-35A4-4EE1-BB19-7222CEA63743}" srcOrd="0" destOrd="0" presId="urn:microsoft.com/office/officeart/2005/8/layout/list1"/>
    <dgm:cxn modelId="{FD4B72D9-94F3-44D9-A62D-1526BBC6B56A}" type="presOf" srcId="{BAFACF24-8E8C-4AF9-9415-1BD319583FE8}" destId="{22575CDB-B1B1-4AC5-A952-A6E315CBB7CF}" srcOrd="0" destOrd="0" presId="urn:microsoft.com/office/officeart/2005/8/layout/list1"/>
    <dgm:cxn modelId="{3D7BCFF4-8056-448E-A598-8DE58D6A32B4}" srcId="{3FE7D169-0516-4A37-A881-3DD4C2AA6A0A}" destId="{B874B3AA-2E21-42D9-B934-878C968D4BDC}" srcOrd="3" destOrd="0" parTransId="{6627C424-AA60-42F5-A477-279082F6DBD8}" sibTransId="{C677A02B-1AF1-4994-AD6C-236A71077709}"/>
    <dgm:cxn modelId="{78A4C1E0-E212-4784-A138-0DE85A6AEB4A}" type="presParOf" srcId="{C34BF038-35A4-4EE1-BB19-7222CEA63743}" destId="{2CD23F59-FC71-4097-A044-1474407B23F9}" srcOrd="0" destOrd="0" presId="urn:microsoft.com/office/officeart/2005/8/layout/list1"/>
    <dgm:cxn modelId="{F1555833-8C3C-4CE3-8D56-94A45EF2C19B}" type="presParOf" srcId="{2CD23F59-FC71-4097-A044-1474407B23F9}" destId="{22575CDB-B1B1-4AC5-A952-A6E315CBB7CF}" srcOrd="0" destOrd="0" presId="urn:microsoft.com/office/officeart/2005/8/layout/list1"/>
    <dgm:cxn modelId="{A76D2B4E-C355-4811-815A-52B35E8E6C53}" type="presParOf" srcId="{2CD23F59-FC71-4097-A044-1474407B23F9}" destId="{95C86B86-FFAE-4F6C-959B-6CC3D146517B}" srcOrd="1" destOrd="0" presId="urn:microsoft.com/office/officeart/2005/8/layout/list1"/>
    <dgm:cxn modelId="{6E2E8CB4-EFE1-4EF9-8E76-405DB2C0FD48}" type="presParOf" srcId="{C34BF038-35A4-4EE1-BB19-7222CEA63743}" destId="{18D85469-A59E-49A0-8E96-07B26511377B}" srcOrd="1" destOrd="0" presId="urn:microsoft.com/office/officeart/2005/8/layout/list1"/>
    <dgm:cxn modelId="{F9F86CE0-E5B0-4CFE-8EB2-5DB66542DF2C}" type="presParOf" srcId="{C34BF038-35A4-4EE1-BB19-7222CEA63743}" destId="{4DA685C1-EEDA-471F-9327-5FE7602B4326}" srcOrd="2" destOrd="0" presId="urn:microsoft.com/office/officeart/2005/8/layout/list1"/>
    <dgm:cxn modelId="{613F8CC5-1722-4DCB-9E94-76BD6787AFB6}" type="presParOf" srcId="{C34BF038-35A4-4EE1-BB19-7222CEA63743}" destId="{068A4291-E02B-4F15-87CB-E08AC45BBC0C}" srcOrd="3" destOrd="0" presId="urn:microsoft.com/office/officeart/2005/8/layout/list1"/>
    <dgm:cxn modelId="{0C778F80-9834-4BDF-AFB8-68DFBEF886E9}" type="presParOf" srcId="{C34BF038-35A4-4EE1-BB19-7222CEA63743}" destId="{07114AC0-8E31-43B2-AE31-07D14C9E527D}" srcOrd="4" destOrd="0" presId="urn:microsoft.com/office/officeart/2005/8/layout/list1"/>
    <dgm:cxn modelId="{A28C38BB-CC1C-4481-98D2-5F9B56F240E6}" type="presParOf" srcId="{07114AC0-8E31-43B2-AE31-07D14C9E527D}" destId="{46B9C5C1-B69D-4C97-966C-6EEC38BBAF32}" srcOrd="0" destOrd="0" presId="urn:microsoft.com/office/officeart/2005/8/layout/list1"/>
    <dgm:cxn modelId="{02B2B71B-59EE-483F-9E8F-4013270FA717}" type="presParOf" srcId="{07114AC0-8E31-43B2-AE31-07D14C9E527D}" destId="{2969A1D0-FC6A-4CBD-A1E0-9D55D8D24381}" srcOrd="1" destOrd="0" presId="urn:microsoft.com/office/officeart/2005/8/layout/list1"/>
    <dgm:cxn modelId="{EB0E3F02-21FC-4C84-BF8D-BF2B5278C879}" type="presParOf" srcId="{C34BF038-35A4-4EE1-BB19-7222CEA63743}" destId="{1C596F41-6346-4B12-8042-01C5615797D5}" srcOrd="5" destOrd="0" presId="urn:microsoft.com/office/officeart/2005/8/layout/list1"/>
    <dgm:cxn modelId="{FA8B2D18-4866-40F3-9B42-0D0E3F1A7775}" type="presParOf" srcId="{C34BF038-35A4-4EE1-BB19-7222CEA63743}" destId="{F3373036-F1CF-44A7-B160-90924C0FDC11}" srcOrd="6" destOrd="0" presId="urn:microsoft.com/office/officeart/2005/8/layout/list1"/>
    <dgm:cxn modelId="{4EBBFC84-5425-440D-AEDF-DD0FCC53B9CA}" type="presParOf" srcId="{C34BF038-35A4-4EE1-BB19-7222CEA63743}" destId="{62FF4CD1-9CCC-40BF-96C1-81B748D23CDD}" srcOrd="7" destOrd="0" presId="urn:microsoft.com/office/officeart/2005/8/layout/list1"/>
    <dgm:cxn modelId="{07F36E24-0DA0-4741-94A8-3B4D352869BD}" type="presParOf" srcId="{C34BF038-35A4-4EE1-BB19-7222CEA63743}" destId="{D343D604-1737-4727-9E07-AB8506DA7ACD}" srcOrd="8" destOrd="0" presId="urn:microsoft.com/office/officeart/2005/8/layout/list1"/>
    <dgm:cxn modelId="{BBFF362E-687A-4310-88BF-84A61D6BE1C8}" type="presParOf" srcId="{D343D604-1737-4727-9E07-AB8506DA7ACD}" destId="{E2508B5B-D8A6-4DB9-AD93-E5AB2A0A77FF}" srcOrd="0" destOrd="0" presId="urn:microsoft.com/office/officeart/2005/8/layout/list1"/>
    <dgm:cxn modelId="{65ABC512-EFCC-4652-93EC-972B7878AB9D}" type="presParOf" srcId="{D343D604-1737-4727-9E07-AB8506DA7ACD}" destId="{7739F8D7-9671-4F67-AFCA-7692DCECF750}" srcOrd="1" destOrd="0" presId="urn:microsoft.com/office/officeart/2005/8/layout/list1"/>
    <dgm:cxn modelId="{D38C3EA2-0A1A-4D18-89A5-C738B8B59C2A}" type="presParOf" srcId="{C34BF038-35A4-4EE1-BB19-7222CEA63743}" destId="{76686781-B7E8-4F73-B589-4907400C9671}" srcOrd="9" destOrd="0" presId="urn:microsoft.com/office/officeart/2005/8/layout/list1"/>
    <dgm:cxn modelId="{A1F3F2B3-A531-4EC3-A7F2-00C5F96C7DB1}" type="presParOf" srcId="{C34BF038-35A4-4EE1-BB19-7222CEA63743}" destId="{7F04BC0A-F8A5-4F62-AF25-F8074BCAAD19}" srcOrd="10" destOrd="0" presId="urn:microsoft.com/office/officeart/2005/8/layout/list1"/>
    <dgm:cxn modelId="{113E310F-AC66-445C-9D6F-ED6567BE9DB0}" type="presParOf" srcId="{C34BF038-35A4-4EE1-BB19-7222CEA63743}" destId="{59323009-5D2A-43E4-A1A2-CF891A83A8C1}" srcOrd="11" destOrd="0" presId="urn:microsoft.com/office/officeart/2005/8/layout/list1"/>
    <dgm:cxn modelId="{8FD399DC-B8C2-4A7C-AA7B-18E9AD7EA2C8}" type="presParOf" srcId="{C34BF038-35A4-4EE1-BB19-7222CEA63743}" destId="{19933A69-EF9A-463D-87FD-1AB777AD44CC}" srcOrd="12" destOrd="0" presId="urn:microsoft.com/office/officeart/2005/8/layout/list1"/>
    <dgm:cxn modelId="{6ADA6A91-BED5-4CC4-94EE-2B9692F97A9F}" type="presParOf" srcId="{19933A69-EF9A-463D-87FD-1AB777AD44CC}" destId="{66B195F4-C5B9-4CDA-8960-C17375A0F2BA}" srcOrd="0" destOrd="0" presId="urn:microsoft.com/office/officeart/2005/8/layout/list1"/>
    <dgm:cxn modelId="{BCC2677B-FE6B-46D5-9114-8AEC5430BAD9}" type="presParOf" srcId="{19933A69-EF9A-463D-87FD-1AB777AD44CC}" destId="{62E4972C-BEF7-4909-8067-884449540BDD}" srcOrd="1" destOrd="0" presId="urn:microsoft.com/office/officeart/2005/8/layout/list1"/>
    <dgm:cxn modelId="{A72F6149-8586-4915-B22A-6E0DD5BB9678}" type="presParOf" srcId="{C34BF038-35A4-4EE1-BB19-7222CEA63743}" destId="{C71AE699-5C60-4ED0-B59F-D69CD9A519B3}" srcOrd="13" destOrd="0" presId="urn:microsoft.com/office/officeart/2005/8/layout/list1"/>
    <dgm:cxn modelId="{D8C287C0-B7EC-4A75-AD33-7668F4167DE8}" type="presParOf" srcId="{C34BF038-35A4-4EE1-BB19-7222CEA63743}" destId="{45BBC513-8741-4952-9B9E-DDD66B83439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955E6-F4D4-4075-9BA2-EB6B666A474D}">
      <dsp:nvSpPr>
        <dsp:cNvPr id="0" name=""/>
        <dsp:cNvSpPr/>
      </dsp:nvSpPr>
      <dsp:spPr>
        <a:xfrm>
          <a:off x="1318903" y="-15671"/>
          <a:ext cx="2886692" cy="2886692"/>
        </a:xfrm>
        <a:prstGeom prst="circularArrow">
          <a:avLst>
            <a:gd name="adj1" fmla="val 5544"/>
            <a:gd name="adj2" fmla="val 330680"/>
            <a:gd name="adj3" fmla="val 13836273"/>
            <a:gd name="adj4" fmla="val 17349345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362B2FC-68CB-4CBB-8D69-5BDEE20437AA}">
      <dsp:nvSpPr>
        <dsp:cNvPr id="0" name=""/>
        <dsp:cNvSpPr/>
      </dsp:nvSpPr>
      <dsp:spPr>
        <a:xfrm>
          <a:off x="2104057" y="492"/>
          <a:ext cx="1316384" cy="65819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Activo</a:t>
          </a:r>
          <a:br>
            <a:rPr lang="es-EC" sz="12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</a:br>
          <a:r>
            <a:rPr lang="es-EC" sz="12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Aumento de su utilización</a:t>
          </a:r>
        </a:p>
      </dsp:txBody>
      <dsp:txXfrm>
        <a:off x="2136187" y="32622"/>
        <a:ext cx="1252124" cy="593932"/>
      </dsp:txXfrm>
    </dsp:sp>
    <dsp:sp modelId="{645B964D-583F-4C68-BD68-B7A63FFF8509}">
      <dsp:nvSpPr>
        <dsp:cNvPr id="0" name=""/>
        <dsp:cNvSpPr/>
      </dsp:nvSpPr>
      <dsp:spPr>
        <a:xfrm>
          <a:off x="3274807" y="851091"/>
          <a:ext cx="1316384" cy="65819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Internet</a:t>
          </a:r>
          <a:br>
            <a:rPr lang="es-EC" sz="12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</a:br>
          <a:r>
            <a:rPr lang="es-EC" sz="12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Los hace acesibles</a:t>
          </a:r>
          <a:endParaRPr lang="es-EC" sz="1200" b="0" kern="120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306937" y="883221"/>
        <a:ext cx="1252124" cy="593932"/>
      </dsp:txXfrm>
    </dsp:sp>
    <dsp:sp modelId="{D55CFDB5-B6DC-44EB-BD50-4E0D6C78D064}">
      <dsp:nvSpPr>
        <dsp:cNvPr id="0" name=""/>
        <dsp:cNvSpPr/>
      </dsp:nvSpPr>
      <dsp:spPr>
        <a:xfrm>
          <a:off x="2924795" y="1984439"/>
          <a:ext cx="1316384" cy="65819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Comunidad </a:t>
          </a:r>
          <a:br>
            <a:rPr lang="es-EC" sz="12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</a:br>
          <a:r>
            <a:rPr lang="es-EC" sz="12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Comparte los activos</a:t>
          </a:r>
          <a:endParaRPr lang="es-EC" sz="1200" b="0" kern="120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956925" y="2016569"/>
        <a:ext cx="1252124" cy="593932"/>
      </dsp:txXfrm>
    </dsp:sp>
    <dsp:sp modelId="{40816F5F-F362-44D4-8F09-0B401E2C2AF0}">
      <dsp:nvSpPr>
        <dsp:cNvPr id="0" name=""/>
        <dsp:cNvSpPr/>
      </dsp:nvSpPr>
      <dsp:spPr>
        <a:xfrm>
          <a:off x="1283311" y="2013591"/>
          <a:ext cx="1316384" cy="65819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Valor</a:t>
          </a:r>
          <a:br>
            <a:rPr lang="es-EC" sz="12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</a:br>
          <a:r>
            <a:rPr lang="es-EC" sz="12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Se mantiene entre la comunidad.</a:t>
          </a:r>
          <a:endParaRPr lang="es-EC" sz="1200" b="0" kern="120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315441" y="2045721"/>
        <a:ext cx="1252124" cy="593932"/>
      </dsp:txXfrm>
    </dsp:sp>
    <dsp:sp modelId="{7A4B26D8-A5EC-429B-A4AD-FC1F6B95FFCC}">
      <dsp:nvSpPr>
        <dsp:cNvPr id="0" name=""/>
        <dsp:cNvSpPr/>
      </dsp:nvSpPr>
      <dsp:spPr>
        <a:xfrm>
          <a:off x="933307" y="851091"/>
          <a:ext cx="1316384" cy="65819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Conveniencia</a:t>
          </a:r>
          <a:br>
            <a:rPr lang="es-EC" sz="11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</a:br>
          <a:r>
            <a:rPr lang="es-EC" sz="11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reduce necesidad de poseer.</a:t>
          </a:r>
          <a:endParaRPr lang="es-EC" sz="11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965437" y="883221"/>
        <a:ext cx="1252124" cy="5939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685C1-EEDA-471F-9327-5FE7602B4326}">
      <dsp:nvSpPr>
        <dsp:cNvPr id="0" name=""/>
        <dsp:cNvSpPr/>
      </dsp:nvSpPr>
      <dsp:spPr>
        <a:xfrm>
          <a:off x="0" y="576361"/>
          <a:ext cx="7034925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86B86-FFAE-4F6C-959B-6CC3D146517B}">
      <dsp:nvSpPr>
        <dsp:cNvPr id="0" name=""/>
        <dsp:cNvSpPr/>
      </dsp:nvSpPr>
      <dsp:spPr>
        <a:xfrm>
          <a:off x="351402" y="17878"/>
          <a:ext cx="5831395" cy="6913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132" tIns="0" rIns="18613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85% viajeros recomienda Airbnb. </a:t>
          </a:r>
          <a:r>
            <a:rPr lang="es-EC" sz="1400" b="1" i="0" kern="1200" dirty="0"/>
            <a:t>88% volvería a usarlo en su próximo viaje y </a:t>
          </a:r>
          <a:r>
            <a:rPr lang="es-EC" sz="1400" b="1" kern="1200" dirty="0"/>
            <a:t>El nivel de satisfacción de los usuarios con Airbnb con un 82%.</a:t>
          </a:r>
          <a:endParaRPr lang="es-EC" sz="1400" i="0" kern="1200" dirty="0"/>
        </a:p>
      </dsp:txBody>
      <dsp:txXfrm>
        <a:off x="385150" y="51626"/>
        <a:ext cx="5763899" cy="623827"/>
      </dsp:txXfrm>
    </dsp:sp>
    <dsp:sp modelId="{F3373036-F1CF-44A7-B160-90924C0FDC11}">
      <dsp:nvSpPr>
        <dsp:cNvPr id="0" name=""/>
        <dsp:cNvSpPr/>
      </dsp:nvSpPr>
      <dsp:spPr>
        <a:xfrm>
          <a:off x="0" y="1578305"/>
          <a:ext cx="7034925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69A1D0-FC6A-4CBD-A1E0-9D55D8D24381}">
      <dsp:nvSpPr>
        <dsp:cNvPr id="0" name=""/>
        <dsp:cNvSpPr/>
      </dsp:nvSpPr>
      <dsp:spPr>
        <a:xfrm>
          <a:off x="351402" y="851761"/>
          <a:ext cx="5858108" cy="85938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132" tIns="0" rIns="18613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El 70% de los hoteles declaran haber tenido un impacto, que ha representado una baja tanto en ocupación y en ventas desde la llegada de Airbnb.</a:t>
          </a:r>
          <a:endParaRPr lang="es-EC" sz="1400" kern="1200" dirty="0"/>
        </a:p>
      </dsp:txBody>
      <dsp:txXfrm>
        <a:off x="393354" y="893713"/>
        <a:ext cx="5774204" cy="775480"/>
      </dsp:txXfrm>
    </dsp:sp>
    <dsp:sp modelId="{7F04BC0A-F8A5-4F62-AF25-F8074BCAAD19}">
      <dsp:nvSpPr>
        <dsp:cNvPr id="0" name=""/>
        <dsp:cNvSpPr/>
      </dsp:nvSpPr>
      <dsp:spPr>
        <a:xfrm>
          <a:off x="0" y="2490389"/>
          <a:ext cx="7034925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9F8D7-9671-4F67-AFCA-7692DCECF750}">
      <dsp:nvSpPr>
        <dsp:cNvPr id="0" name=""/>
        <dsp:cNvSpPr/>
      </dsp:nvSpPr>
      <dsp:spPr>
        <a:xfrm>
          <a:off x="351402" y="1853705"/>
          <a:ext cx="5811864" cy="76952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132" tIns="0" rIns="18613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Airbnb es más barato</a:t>
          </a:r>
          <a:r>
            <a:rPr lang="es-EC" sz="1400" kern="1200" dirty="0"/>
            <a:t> </a:t>
          </a:r>
          <a:r>
            <a:rPr lang="es-EC" sz="1400" b="1" kern="1200" dirty="0"/>
            <a:t>y tiene el beneficio de un espacio más amplio y dispone de utensilios del hogar</a:t>
          </a:r>
          <a:r>
            <a:rPr lang="es-EC" sz="1400" kern="1200" dirty="0"/>
            <a:t>. </a:t>
          </a:r>
          <a:r>
            <a:rPr lang="es-EC" sz="1400" b="1" kern="1200" dirty="0"/>
            <a:t>El</a:t>
          </a:r>
          <a:r>
            <a:rPr lang="es-EC" sz="1400" b="1" i="0" kern="1200" dirty="0"/>
            <a:t> </a:t>
          </a:r>
          <a:r>
            <a:rPr lang="es-EC" sz="1400" b="1" kern="1200" dirty="0"/>
            <a:t>60% hoteles consideran a Airbnb como competencia para su negocio.</a:t>
          </a:r>
          <a:endParaRPr lang="es-EC" sz="1400" kern="1200" dirty="0"/>
        </a:p>
      </dsp:txBody>
      <dsp:txXfrm>
        <a:off x="388967" y="1891270"/>
        <a:ext cx="5736734" cy="694393"/>
      </dsp:txXfrm>
    </dsp:sp>
    <dsp:sp modelId="{45BBC513-8741-4952-9B9E-DDD66B83439E}">
      <dsp:nvSpPr>
        <dsp:cNvPr id="0" name=""/>
        <dsp:cNvSpPr/>
      </dsp:nvSpPr>
      <dsp:spPr>
        <a:xfrm>
          <a:off x="0" y="3441216"/>
          <a:ext cx="7034925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4972C-BEF7-4909-8067-884449540BDD}">
      <dsp:nvSpPr>
        <dsp:cNvPr id="0" name=""/>
        <dsp:cNvSpPr/>
      </dsp:nvSpPr>
      <dsp:spPr>
        <a:xfrm>
          <a:off x="351402" y="2765789"/>
          <a:ext cx="5835921" cy="80826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132" tIns="0" rIns="18613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El 65% de los hoteles están tomando ya acción para evitar verse afectado p. ej. Remodelación de las instalaciones, posicionamiento del hotel en agencias en línea. Mientras que el 33% no está ejerciendo ninguna estrategia.</a:t>
          </a:r>
        </a:p>
      </dsp:txBody>
      <dsp:txXfrm>
        <a:off x="390858" y="2805245"/>
        <a:ext cx="5757009" cy="7293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685C1-EEDA-471F-9327-5FE7602B4326}">
      <dsp:nvSpPr>
        <dsp:cNvPr id="0" name=""/>
        <dsp:cNvSpPr/>
      </dsp:nvSpPr>
      <dsp:spPr>
        <a:xfrm>
          <a:off x="0" y="377747"/>
          <a:ext cx="703492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86B86-FFAE-4F6C-959B-6CC3D146517B}">
      <dsp:nvSpPr>
        <dsp:cNvPr id="0" name=""/>
        <dsp:cNvSpPr/>
      </dsp:nvSpPr>
      <dsp:spPr>
        <a:xfrm>
          <a:off x="351746" y="82547"/>
          <a:ext cx="6103557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132" tIns="0" rIns="18613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Los hoteles deberían unirse con los gremios de hoteleros de Quito y en colaboración con el MINTUR para solicitar a cabo un control del crecimiento de los establecimientos informales en la ciudad.</a:t>
          </a:r>
        </a:p>
      </dsp:txBody>
      <dsp:txXfrm>
        <a:off x="380567" y="111368"/>
        <a:ext cx="6045915" cy="532758"/>
      </dsp:txXfrm>
    </dsp:sp>
    <dsp:sp modelId="{F3373036-F1CF-44A7-B160-90924C0FDC11}">
      <dsp:nvSpPr>
        <dsp:cNvPr id="0" name=""/>
        <dsp:cNvSpPr/>
      </dsp:nvSpPr>
      <dsp:spPr>
        <a:xfrm>
          <a:off x="0" y="1284947"/>
          <a:ext cx="703492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69A1D0-FC6A-4CBD-A1E0-9D55D8D24381}">
      <dsp:nvSpPr>
        <dsp:cNvPr id="0" name=""/>
        <dsp:cNvSpPr/>
      </dsp:nvSpPr>
      <dsp:spPr>
        <a:xfrm>
          <a:off x="351746" y="989747"/>
          <a:ext cx="6047024" cy="590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132" tIns="0" rIns="18613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A la asociación de Hoteles de Quito Metropolitano, se les recomienda que incentiven a los hoteles a innovar, haciendo el uso de las herramientas tecnológicas existente.</a:t>
          </a:r>
        </a:p>
      </dsp:txBody>
      <dsp:txXfrm>
        <a:off x="380567" y="1018568"/>
        <a:ext cx="5989382" cy="532758"/>
      </dsp:txXfrm>
    </dsp:sp>
    <dsp:sp modelId="{7F04BC0A-F8A5-4F62-AF25-F8074BCAAD19}">
      <dsp:nvSpPr>
        <dsp:cNvPr id="0" name=""/>
        <dsp:cNvSpPr/>
      </dsp:nvSpPr>
      <dsp:spPr>
        <a:xfrm>
          <a:off x="0" y="2192147"/>
          <a:ext cx="703492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9F8D7-9671-4F67-AFCA-7692DCECF750}">
      <dsp:nvSpPr>
        <dsp:cNvPr id="0" name=""/>
        <dsp:cNvSpPr/>
      </dsp:nvSpPr>
      <dsp:spPr>
        <a:xfrm>
          <a:off x="351746" y="1896947"/>
          <a:ext cx="5983252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132" tIns="0" rIns="18613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Para la Federación Hotelera del Ecuador, gestionar para que se reduzca el número alto de requisitos y normas que los alojamientos formales deben cumplir para ejercer en el mercado</a:t>
          </a:r>
        </a:p>
      </dsp:txBody>
      <dsp:txXfrm>
        <a:off x="380567" y="1925768"/>
        <a:ext cx="5925610" cy="532758"/>
      </dsp:txXfrm>
    </dsp:sp>
    <dsp:sp modelId="{45BBC513-8741-4952-9B9E-DDD66B83439E}">
      <dsp:nvSpPr>
        <dsp:cNvPr id="0" name=""/>
        <dsp:cNvSpPr/>
      </dsp:nvSpPr>
      <dsp:spPr>
        <a:xfrm>
          <a:off x="0" y="3099347"/>
          <a:ext cx="703492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4972C-BEF7-4909-8067-884449540BDD}">
      <dsp:nvSpPr>
        <dsp:cNvPr id="0" name=""/>
        <dsp:cNvSpPr/>
      </dsp:nvSpPr>
      <dsp:spPr>
        <a:xfrm>
          <a:off x="351746" y="2804147"/>
          <a:ext cx="6031364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132" tIns="0" rIns="18613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Los hoteles deberían consecuentemente aprovechar la experiencia de Airbnb para incorporar características que apelen al perfil actual del mercado.</a:t>
          </a:r>
        </a:p>
      </dsp:txBody>
      <dsp:txXfrm>
        <a:off x="380567" y="2832968"/>
        <a:ext cx="5973722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62259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099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5411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0987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8125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413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090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8278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480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0494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158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53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367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124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080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5211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636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923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6904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884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692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600"/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cxnSp>
        <p:nvCxnSpPr>
          <p:cNvPr id="10" name="Shape 10"/>
          <p:cNvCxnSpPr/>
          <p:nvPr/>
        </p:nvCxnSpPr>
        <p:spPr>
          <a:xfrm>
            <a:off x="-6025" y="3676512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" name="Shape 11"/>
          <p:cNvSpPr/>
          <p:nvPr/>
        </p:nvSpPr>
        <p:spPr>
          <a:xfrm>
            <a:off x="1117950" y="339300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6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43" name="Google Shape;143;p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6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46" name="Google Shape;146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2830925" y="1200150"/>
            <a:ext cx="25164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body" idx="2"/>
          </p:nvPr>
        </p:nvSpPr>
        <p:spPr>
          <a:xfrm>
            <a:off x="5651044" y="1200150"/>
            <a:ext cx="26715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146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7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7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7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7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74" name="Google Shape;174;p7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7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77" name="Google Shape;177;p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2683000" y="1428750"/>
            <a:ext cx="1858800" cy="27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○"/>
              <a:defRPr sz="1300"/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SzPts val="1300"/>
              <a:buChar char="◦"/>
              <a:defRPr sz="1300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4637114" y="1428750"/>
            <a:ext cx="1858800" cy="27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○"/>
              <a:defRPr sz="1300"/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SzPts val="1300"/>
              <a:buChar char="◦"/>
              <a:defRPr sz="130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body" idx="3"/>
          </p:nvPr>
        </p:nvSpPr>
        <p:spPr>
          <a:xfrm>
            <a:off x="6591228" y="1428750"/>
            <a:ext cx="1858800" cy="27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○"/>
              <a:defRPr sz="1300"/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SzPts val="1300"/>
              <a:buChar char="◦"/>
              <a:defRPr sz="13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507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8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06" name="Google Shape;206;p8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8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209" name="Google Shape;209;p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8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812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794200" y="78224"/>
            <a:ext cx="141600" cy="14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-140400" y="150205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>
            <a:off x="8079301" y="377626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"/>
          <p:cNvSpPr/>
          <p:nvPr/>
        </p:nvSpPr>
        <p:spPr>
          <a:xfrm>
            <a:off x="696550" y="917625"/>
            <a:ext cx="336900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"/>
          <p:cNvSpPr/>
          <p:nvPr/>
        </p:nvSpPr>
        <p:spPr>
          <a:xfrm>
            <a:off x="8924303" y="119381"/>
            <a:ext cx="292800" cy="292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"/>
          <p:cNvSpPr/>
          <p:nvPr/>
        </p:nvSpPr>
        <p:spPr>
          <a:xfrm>
            <a:off x="7724347" y="76710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"/>
          <p:cNvSpPr/>
          <p:nvPr/>
        </p:nvSpPr>
        <p:spPr>
          <a:xfrm>
            <a:off x="8923937" y="451941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528659" y="-12472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8327788" y="626113"/>
            <a:ext cx="382244" cy="382244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9"/>
          <p:cNvGrpSpPr/>
          <p:nvPr/>
        </p:nvGrpSpPr>
        <p:grpSpPr>
          <a:xfrm>
            <a:off x="154025" y="438904"/>
            <a:ext cx="508851" cy="478711"/>
            <a:chOff x="5972700" y="2330200"/>
            <a:chExt cx="411625" cy="387275"/>
          </a:xfrm>
        </p:grpSpPr>
        <p:sp>
          <p:nvSpPr>
            <p:cNvPr id="231" name="Google Shape;231;p9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457200" y="41777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100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234" name="Google Shape;234;p9"/>
          <p:cNvSpPr/>
          <p:nvPr/>
        </p:nvSpPr>
        <p:spPr>
          <a:xfrm>
            <a:off x="7720375" y="103875"/>
            <a:ext cx="626400" cy="6264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>
            <a:off x="7915421" y="229147"/>
            <a:ext cx="236882" cy="375437"/>
            <a:chOff x="6718575" y="2318625"/>
            <a:chExt cx="256950" cy="407375"/>
          </a:xfrm>
        </p:grpSpPr>
        <p:sp>
          <p:nvSpPr>
            <p:cNvPr id="236" name="Google Shape;236;p9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" name="Google Shape;244;p9"/>
          <p:cNvSpPr txBox="1">
            <a:spLocks noGrp="1"/>
          </p:cNvSpPr>
          <p:nvPr>
            <p:ph type="sldNum" idx="12"/>
          </p:nvPr>
        </p:nvSpPr>
        <p:spPr>
          <a:xfrm>
            <a:off x="8117984" y="43036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317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0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0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0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0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0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" name="Google Shape;260;p10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61" name="Google Shape;261;p10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10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264" name="Google Shape;264;p10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0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630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1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1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1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1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1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1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1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1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11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292" name="Google Shape;292;p1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1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353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2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12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17" name="Google Shape;317;p1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12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p12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6527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">
  <p:cSld name="Blank Yellow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3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3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3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3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3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3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3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3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13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45" name="Google Shape;345;p1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13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48" name="Google Shape;348;p1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356;p13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502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agenta">
  <p:cSld name="Blank Magenta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4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4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4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4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4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4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4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4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4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4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4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4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C40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" name="Google Shape;371;p14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72" name="Google Shape;372;p1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374;p14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75" name="Google Shape;375;p1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" name="Google Shape;383;p14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904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2022300" y="2815923"/>
            <a:ext cx="5591400" cy="78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1400">
                <a:highlight>
                  <a:srgbClr val="FFCD00"/>
                </a:highlight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9pPr>
          </a:lstStyle>
          <a:p>
            <a:endParaRPr/>
          </a:p>
        </p:txBody>
      </p:sp>
      <p:cxnSp>
        <p:nvCxnSpPr>
          <p:cNvPr id="14" name="Shape 14"/>
          <p:cNvCxnSpPr/>
          <p:nvPr/>
        </p:nvCxnSpPr>
        <p:spPr>
          <a:xfrm>
            <a:off x="-6025" y="2571762"/>
            <a:ext cx="19845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5" name="Shape 15"/>
          <p:cNvSpPr/>
          <p:nvPr/>
        </p:nvSpPr>
        <p:spPr>
          <a:xfrm>
            <a:off x="1117950" y="228825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cxnSp>
        <p:nvCxnSpPr>
          <p:cNvPr id="17" name="Shape 17"/>
          <p:cNvCxnSpPr/>
          <p:nvPr/>
        </p:nvCxnSpPr>
        <p:spPr>
          <a:xfrm>
            <a:off x="5898975" y="2571750"/>
            <a:ext cx="3251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hape 24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5" name="Shape 25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600"/>
              </a:spcBef>
              <a:buClr>
                <a:srgbClr val="FFCD00"/>
              </a:buClr>
              <a:buSzPct val="1000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cxnSp>
        <p:nvCxnSpPr>
          <p:cNvPr id="28" name="Shape 28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381250" y="937125"/>
            <a:ext cx="3878400" cy="4356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46" name="Shape 46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7" name="Shape 47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8" name="Shape 48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2300611" y="990190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22" name="Google Shape;22;p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977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2300611" y="990190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3"/>
          <p:cNvGrpSpPr/>
          <p:nvPr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51" name="Google Shape;51;p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3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54" name="Google Shape;54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ctrTitle"/>
          </p:nvPr>
        </p:nvSpPr>
        <p:spPr>
          <a:xfrm>
            <a:off x="2886100" y="1888150"/>
            <a:ext cx="3371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886100" y="2916252"/>
            <a:ext cx="3371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2000"/>
              <a:buNone/>
              <a:defRPr>
                <a:solidFill>
                  <a:srgbClr val="FFB600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3000">
                <a:solidFill>
                  <a:srgbClr val="FFB600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3000">
                <a:solidFill>
                  <a:srgbClr val="FFB600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3000">
                <a:solidFill>
                  <a:srgbClr val="FFB600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3000">
                <a:solidFill>
                  <a:srgbClr val="FFB600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3000">
                <a:solidFill>
                  <a:srgbClr val="FFB600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3000">
                <a:solidFill>
                  <a:srgbClr val="FFB600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3000">
                <a:solidFill>
                  <a:srgbClr val="FFB600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rgbClr val="FFB600"/>
              </a:buClr>
              <a:buSzPts val="3000"/>
              <a:buNone/>
              <a:defRPr sz="3000">
                <a:solidFill>
                  <a:srgbClr val="FFB6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34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3811800" y="-194800"/>
            <a:ext cx="1520400" cy="152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4982150" y="734775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3469949" y="810973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3109875" y="154418"/>
            <a:ext cx="508800" cy="508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5395528" y="-85690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/>
          <p:nvPr/>
        </p:nvSpPr>
        <p:spPr>
          <a:xfrm>
            <a:off x="-140400" y="3784204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"/>
          <p:cNvSpPr/>
          <p:nvPr/>
        </p:nvSpPr>
        <p:spPr>
          <a:xfrm>
            <a:off x="8079301" y="4416226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"/>
          <p:cNvSpPr/>
          <p:nvPr/>
        </p:nvSpPr>
        <p:spPr>
          <a:xfrm>
            <a:off x="407150" y="4701449"/>
            <a:ext cx="336900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8896576" y="4123321"/>
            <a:ext cx="292800" cy="292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7800547" y="465330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8471997" y="4203227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528659" y="350927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8327788" y="4664713"/>
            <a:ext cx="382244" cy="382244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154025" y="4093698"/>
            <a:ext cx="508851" cy="478711"/>
            <a:chOff x="5972700" y="2330200"/>
            <a:chExt cx="411625" cy="387275"/>
          </a:xfrm>
        </p:grpSpPr>
        <p:sp>
          <p:nvSpPr>
            <p:cNvPr id="83" name="Google Shape;83;p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4"/>
          <p:cNvGrpSpPr/>
          <p:nvPr/>
        </p:nvGrpSpPr>
        <p:grpSpPr>
          <a:xfrm>
            <a:off x="5222963" y="889722"/>
            <a:ext cx="292923" cy="464285"/>
            <a:chOff x="6718575" y="2318625"/>
            <a:chExt cx="256950" cy="407375"/>
          </a:xfrm>
        </p:grpSpPr>
        <p:sp>
          <p:nvSpPr>
            <p:cNvPr id="86" name="Google Shape;86;p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1242275" y="1704600"/>
            <a:ext cx="6659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○"/>
              <a:defRPr sz="3000" i="1">
                <a:solidFill>
                  <a:srgbClr val="4A5C65"/>
                </a:solidFill>
              </a:defRPr>
            </a:lvl1pPr>
            <a:lvl2pPr marL="914400" lvl="1" indent="-419100" algn="ctr" rtl="0"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3000" i="1">
                <a:solidFill>
                  <a:srgbClr val="4A5C65"/>
                </a:solidFill>
              </a:defRPr>
            </a:lvl2pPr>
            <a:lvl3pPr marL="1371600" lvl="2" indent="-419100" algn="ctr" rtl="0"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3000" i="1">
                <a:solidFill>
                  <a:srgbClr val="4A5C65"/>
                </a:solidFill>
              </a:defRPr>
            </a:lvl3pPr>
            <a:lvl4pPr marL="1828800" lvl="3" indent="-419100" algn="ctr" rtl="0"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3000" i="1">
                <a:solidFill>
                  <a:srgbClr val="4A5C65"/>
                </a:solidFill>
              </a:defRPr>
            </a:lvl4pPr>
            <a:lvl5pPr marL="2286000" lvl="4" indent="-419100" algn="ctr" rtl="0"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3000" i="1">
                <a:solidFill>
                  <a:srgbClr val="4A5C65"/>
                </a:solidFill>
              </a:defRPr>
            </a:lvl5pPr>
            <a:lvl6pPr marL="2743200" lvl="5" indent="-419100" algn="ctr" rtl="0"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3000" i="1">
                <a:solidFill>
                  <a:srgbClr val="4A5C65"/>
                </a:solidFill>
              </a:defRPr>
            </a:lvl6pPr>
            <a:lvl7pPr marL="3200400" lvl="6" indent="-419100" algn="ctr" rtl="0"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3000" i="1">
                <a:solidFill>
                  <a:srgbClr val="4A5C65"/>
                </a:solidFill>
              </a:defRPr>
            </a:lvl7pPr>
            <a:lvl8pPr marL="3657600" lvl="7" indent="-419100" algn="ctr" rtl="0"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3000" i="1">
                <a:solidFill>
                  <a:srgbClr val="4A5C65"/>
                </a:solidFill>
              </a:defRPr>
            </a:lvl8pPr>
            <a:lvl9pPr marL="4114800" lvl="8" indent="-419100" algn="ctr">
              <a:spcBef>
                <a:spcPts val="1000"/>
              </a:spcBef>
              <a:spcAft>
                <a:spcPts val="1000"/>
              </a:spcAft>
              <a:buClr>
                <a:srgbClr val="4A5C65"/>
              </a:buClr>
              <a:buSzPts val="3000"/>
              <a:buChar char="◦"/>
              <a:defRPr sz="3000" i="1">
                <a:solidFill>
                  <a:srgbClr val="4A5C65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4"/>
          <p:cNvSpPr txBox="1"/>
          <p:nvPr/>
        </p:nvSpPr>
        <p:spPr>
          <a:xfrm>
            <a:off x="3593400" y="8930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FFFFFF"/>
                </a:solidFill>
              </a:rPr>
              <a:t>“</a:t>
            </a:r>
            <a:endParaRPr sz="9600" b="1">
              <a:solidFill>
                <a:srgbClr val="FFFFFF"/>
              </a:solidFill>
            </a:endParaRPr>
          </a:p>
        </p:txBody>
      </p:sp>
      <p:sp>
        <p:nvSpPr>
          <p:cNvPr id="96" name="Google Shape;96;p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60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5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13" name="Google Shape;113;p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5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16" name="Google Shape;116;p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5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8559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CD00"/>
              </a:buClr>
              <a:buSzPct val="1000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1381250" y="937117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7" r:id="rId5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○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4743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756734" y="1580369"/>
            <a:ext cx="7218456" cy="1807991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/>
            <a:r>
              <a:rPr lang="es-EC" sz="2800" dirty="0"/>
              <a:t>El </a:t>
            </a:r>
            <a:r>
              <a:rPr lang="es-EC" sz="2800" dirty="0">
                <a:highlight>
                  <a:srgbClr val="FFCD00"/>
                </a:highlight>
              </a:rPr>
              <a:t>turismo colaborativo</a:t>
            </a:r>
            <a:r>
              <a:rPr lang="es-EC" sz="2800" dirty="0"/>
              <a:t>  </a:t>
            </a:r>
            <a:br>
              <a:rPr lang="es-EC" sz="2800" dirty="0"/>
            </a:br>
            <a:r>
              <a:rPr lang="es-EC" sz="2800" dirty="0"/>
              <a:t>y su influencia en el desarrollo de los hoteles de 3 estrellas en las zonas especiales turísticas de la Mariscal y el Centro Histórico de Quito – Caso </a:t>
            </a:r>
            <a:endParaRPr lang="en" sz="2800" dirty="0">
              <a:solidFill>
                <a:srgbClr val="FF7277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03500" y="3705224"/>
            <a:ext cx="3937000" cy="581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AUTOR: </a:t>
            </a:r>
            <a:r>
              <a:rPr lang="es-EC" b="1" dirty="0"/>
              <a:t>PONCE SALTOS BRAYAN DAMIÁN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673EB65-AFB5-41DD-86E5-8DF6F63C9505}"/>
              </a:ext>
            </a:extLst>
          </p:cNvPr>
          <p:cNvSpPr/>
          <p:nvPr/>
        </p:nvSpPr>
        <p:spPr>
          <a:xfrm>
            <a:off x="4775068" y="89807"/>
            <a:ext cx="4292731" cy="581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EC" b="1" dirty="0"/>
              <a:t>DEPARTAMENTO DE CIENCIAS ECONÓMICAS, ADMINISTRATIVAS Y DE COMERCIO</a:t>
            </a:r>
          </a:p>
        </p:txBody>
      </p:sp>
      <p:sp>
        <p:nvSpPr>
          <p:cNvPr id="8" name="Google Shape;650;p41">
            <a:extLst>
              <a:ext uri="{FF2B5EF4-FFF2-40B4-BE49-F238E27FC236}">
                <a16:creationId xmlns:a16="http://schemas.microsoft.com/office/drawing/2014/main" id="{FB135169-827A-4E7B-ACBE-18D2E3DF6041}"/>
              </a:ext>
            </a:extLst>
          </p:cNvPr>
          <p:cNvSpPr/>
          <p:nvPr/>
        </p:nvSpPr>
        <p:spPr>
          <a:xfrm>
            <a:off x="1235082" y="3479372"/>
            <a:ext cx="359697" cy="349099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4" descr="Resultado de imagen para logo espe">
            <a:extLst>
              <a:ext uri="{FF2B5EF4-FFF2-40B4-BE49-F238E27FC236}">
                <a16:creationId xmlns:a16="http://schemas.microsoft.com/office/drawing/2014/main" id="{1726417C-01FB-4255-8664-A10001D1B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572" y="25173"/>
            <a:ext cx="707596" cy="63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04958B80-37F3-4090-9D87-A4EFDDC2B563}"/>
              </a:ext>
            </a:extLst>
          </p:cNvPr>
          <p:cNvSpPr/>
          <p:nvPr/>
        </p:nvSpPr>
        <p:spPr>
          <a:xfrm>
            <a:off x="4851269" y="719930"/>
            <a:ext cx="4292731" cy="581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EC" b="1" dirty="0"/>
              <a:t>INGENIERÍA EN ADMINISTRACIÓN TURISTICA Y HOTELERA</a:t>
            </a:r>
          </a:p>
        </p:txBody>
      </p:sp>
      <p:pic>
        <p:nvPicPr>
          <p:cNvPr id="11" name="Picture 2" descr="Resultado de imagen para turismo espe">
            <a:extLst>
              <a:ext uri="{FF2B5EF4-FFF2-40B4-BE49-F238E27FC236}">
                <a16:creationId xmlns:a16="http://schemas.microsoft.com/office/drawing/2014/main" id="{20087055-2291-479C-A960-80622ED91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24" y="63298"/>
            <a:ext cx="615276" cy="60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A204844D-4265-4E69-8AC1-F7630CC9647A}"/>
              </a:ext>
            </a:extLst>
          </p:cNvPr>
          <p:cNvSpPr/>
          <p:nvPr/>
        </p:nvSpPr>
        <p:spPr>
          <a:xfrm>
            <a:off x="1688535" y="3405868"/>
            <a:ext cx="563657" cy="540739"/>
          </a:xfrm>
          <a:prstGeom prst="ellipse">
            <a:avLst/>
          </a:prstGeom>
          <a:solidFill>
            <a:srgbClr val="FFCD00"/>
          </a:solidFill>
          <a:ln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F7C07E94-7D4B-4D6B-8D50-D05BF8A6C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77" y="3510851"/>
            <a:ext cx="330771" cy="33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Airbnb incÃ³no png">
            <a:extLst>
              <a:ext uri="{FF2B5EF4-FFF2-40B4-BE49-F238E27FC236}">
                <a16:creationId xmlns:a16="http://schemas.microsoft.com/office/drawing/2014/main" id="{350EB6D8-7687-4258-9BC2-BD430238F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2"/>
          <a:stretch/>
        </p:blipFill>
        <p:spPr bwMode="auto">
          <a:xfrm>
            <a:off x="6511692" y="2807335"/>
            <a:ext cx="1255541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07704A51-CB8D-4FB4-9916-9192B2EB4742}"/>
              </a:ext>
            </a:extLst>
          </p:cNvPr>
          <p:cNvSpPr/>
          <p:nvPr/>
        </p:nvSpPr>
        <p:spPr>
          <a:xfrm>
            <a:off x="2603500" y="4059661"/>
            <a:ext cx="3937000" cy="581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TUTOR: </a:t>
            </a:r>
            <a:r>
              <a:rPr lang="es-EC" b="1" dirty="0"/>
              <a:t>M.B.A. BYRON AVILÉS LEÓN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D97BAB6-595E-4D70-86DF-476C0CC028C6}"/>
              </a:ext>
            </a:extLst>
          </p:cNvPr>
          <p:cNvSpPr/>
          <p:nvPr/>
        </p:nvSpPr>
        <p:spPr>
          <a:xfrm>
            <a:off x="2603500" y="4472668"/>
            <a:ext cx="3937000" cy="581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SANGOLQUÍ </a:t>
            </a:r>
            <a:r>
              <a:rPr lang="es-EC" b="1" dirty="0"/>
              <a:t>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368452" y="1457407"/>
            <a:ext cx="4015974" cy="63143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latin typeface="Lora" panose="020B0604020202020204" charset="0"/>
              </a:rPr>
              <a:t>Enfoque de la investigación</a:t>
            </a:r>
            <a:endParaRPr sz="2000" b="1" dirty="0">
              <a:latin typeface="Lora" panose="020B0604020202020204" charset="0"/>
            </a:endParaRPr>
          </a:p>
        </p:txBody>
      </p:sp>
      <p:grpSp>
        <p:nvGrpSpPr>
          <p:cNvPr id="112" name="Shape 112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13" name="Shape 11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3360153" y="1888868"/>
            <a:ext cx="108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2000" dirty="0">
                <a:solidFill>
                  <a:schemeClr val="tx1"/>
                </a:solidFill>
                <a:latin typeface="Lora" panose="020B0604020202020204" charset="0"/>
              </a:rPr>
              <a:t>MIXTO</a:t>
            </a:r>
            <a:endParaRPr lang="es-EC" sz="2000" dirty="0"/>
          </a:p>
        </p:txBody>
      </p:sp>
      <p:sp>
        <p:nvSpPr>
          <p:cNvPr id="15" name="Shape 98">
            <a:extLst>
              <a:ext uri="{FF2B5EF4-FFF2-40B4-BE49-F238E27FC236}">
                <a16:creationId xmlns:a16="http://schemas.microsoft.com/office/drawing/2014/main" id="{44F4A0C3-17BF-41F5-81A0-8E43CAD70D5C}"/>
              </a:ext>
            </a:extLst>
          </p:cNvPr>
          <p:cNvSpPr txBox="1">
            <a:spLocks/>
          </p:cNvSpPr>
          <p:nvPr/>
        </p:nvSpPr>
        <p:spPr>
          <a:xfrm>
            <a:off x="327425" y="502014"/>
            <a:ext cx="1891668" cy="4710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2400" dirty="0"/>
              <a:t>MARCO</a:t>
            </a:r>
            <a:endParaRPr lang="en" sz="1600" dirty="0"/>
          </a:p>
        </p:txBody>
      </p:sp>
      <p:sp>
        <p:nvSpPr>
          <p:cNvPr id="18" name="Shape 99">
            <a:extLst>
              <a:ext uri="{FF2B5EF4-FFF2-40B4-BE49-F238E27FC236}">
                <a16:creationId xmlns:a16="http://schemas.microsoft.com/office/drawing/2014/main" id="{7763FE52-33BE-4407-B31C-533501E5743F}"/>
              </a:ext>
            </a:extLst>
          </p:cNvPr>
          <p:cNvSpPr txBox="1">
            <a:spLocks/>
          </p:cNvSpPr>
          <p:nvPr/>
        </p:nvSpPr>
        <p:spPr>
          <a:xfrm>
            <a:off x="1565294" y="836200"/>
            <a:ext cx="2778106" cy="4710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rgbClr val="000000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rPr lang="en" sz="2400" b="1" dirty="0">
                <a:latin typeface="Lora" panose="020B0604020202020204" charset="0"/>
              </a:rPr>
              <a:t>METODOLÓGICO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CB85492-7218-4DB0-8AE6-B8D691AAF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68"/>
          <a:stretch/>
        </p:blipFill>
        <p:spPr>
          <a:xfrm>
            <a:off x="2567924" y="0"/>
            <a:ext cx="960051" cy="885480"/>
          </a:xfrm>
          <a:prstGeom prst="rect">
            <a:avLst/>
          </a:prstGeom>
        </p:spPr>
      </p:pic>
      <p:sp>
        <p:nvSpPr>
          <p:cNvPr id="20" name="Shape 111">
            <a:extLst>
              <a:ext uri="{FF2B5EF4-FFF2-40B4-BE49-F238E27FC236}">
                <a16:creationId xmlns:a16="http://schemas.microsoft.com/office/drawing/2014/main" id="{929C44EF-5B26-492B-8BDF-9F1519316429}"/>
              </a:ext>
            </a:extLst>
          </p:cNvPr>
          <p:cNvSpPr txBox="1">
            <a:spLocks/>
          </p:cNvSpPr>
          <p:nvPr/>
        </p:nvSpPr>
        <p:spPr>
          <a:xfrm>
            <a:off x="368824" y="2213419"/>
            <a:ext cx="4015974" cy="63143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457200" indent="-381000">
              <a:spcBef>
                <a:spcPts val="0"/>
              </a:spcBef>
            </a:pPr>
            <a:r>
              <a:rPr lang="es-EC" sz="2000" b="1" dirty="0">
                <a:latin typeface="Lora" panose="020B0604020202020204" charset="0"/>
              </a:rPr>
              <a:t>Tipología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E3C1BB0F-F262-4717-A1A9-2B4D27E6F85B}"/>
              </a:ext>
            </a:extLst>
          </p:cNvPr>
          <p:cNvSpPr/>
          <p:nvPr/>
        </p:nvSpPr>
        <p:spPr>
          <a:xfrm>
            <a:off x="1322628" y="2621690"/>
            <a:ext cx="32493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2000" dirty="0">
                <a:solidFill>
                  <a:schemeClr val="tx1"/>
                </a:solidFill>
                <a:latin typeface="Lora" panose="020B0604020202020204" charset="0"/>
              </a:rPr>
              <a:t>ESTUDIO TRANSVERSAL</a:t>
            </a:r>
            <a:endParaRPr lang="es-EC" sz="2000" dirty="0"/>
          </a:p>
        </p:txBody>
      </p:sp>
      <p:sp>
        <p:nvSpPr>
          <p:cNvPr id="22" name="Shape 111">
            <a:extLst>
              <a:ext uri="{FF2B5EF4-FFF2-40B4-BE49-F238E27FC236}">
                <a16:creationId xmlns:a16="http://schemas.microsoft.com/office/drawing/2014/main" id="{A76A2548-9EA4-40A8-8203-849ED7BBB60F}"/>
              </a:ext>
            </a:extLst>
          </p:cNvPr>
          <p:cNvSpPr txBox="1">
            <a:spLocks/>
          </p:cNvSpPr>
          <p:nvPr/>
        </p:nvSpPr>
        <p:spPr>
          <a:xfrm>
            <a:off x="366815" y="3142809"/>
            <a:ext cx="4015974" cy="63143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457200" indent="-381000">
              <a:spcBef>
                <a:spcPts val="0"/>
              </a:spcBef>
            </a:pPr>
            <a:r>
              <a:rPr lang="es-EC" sz="2000" b="1" dirty="0">
                <a:latin typeface="Lora" panose="020B0604020202020204" charset="0"/>
              </a:rPr>
              <a:t>Alcance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892DCB8D-BB89-4D12-8AA6-0C778176A8A4}"/>
              </a:ext>
            </a:extLst>
          </p:cNvPr>
          <p:cNvSpPr/>
          <p:nvPr/>
        </p:nvSpPr>
        <p:spPr>
          <a:xfrm>
            <a:off x="556026" y="3622472"/>
            <a:ext cx="4015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2000" dirty="0">
                <a:solidFill>
                  <a:schemeClr val="tx1"/>
                </a:solidFill>
                <a:latin typeface="Lora" panose="020B0604020202020204" charset="0"/>
              </a:rPr>
              <a:t>EXPLORATORIO-DESCRIPTIVO</a:t>
            </a:r>
            <a:endParaRPr lang="es-EC" sz="2000" dirty="0"/>
          </a:p>
        </p:txBody>
      </p:sp>
      <p:sp>
        <p:nvSpPr>
          <p:cNvPr id="24" name="Shape 111">
            <a:extLst>
              <a:ext uri="{FF2B5EF4-FFF2-40B4-BE49-F238E27FC236}">
                <a16:creationId xmlns:a16="http://schemas.microsoft.com/office/drawing/2014/main" id="{6B81B720-5223-41CF-8F5D-152A196B34FA}"/>
              </a:ext>
            </a:extLst>
          </p:cNvPr>
          <p:cNvSpPr txBox="1">
            <a:spLocks/>
          </p:cNvSpPr>
          <p:nvPr/>
        </p:nvSpPr>
        <p:spPr>
          <a:xfrm>
            <a:off x="366815" y="4120701"/>
            <a:ext cx="4015974" cy="63143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457200" indent="-381000">
              <a:spcBef>
                <a:spcPts val="0"/>
              </a:spcBef>
            </a:pPr>
            <a:r>
              <a:rPr lang="es-EC" sz="2000" b="1" dirty="0">
                <a:latin typeface="Lora" panose="020B0604020202020204" charset="0"/>
              </a:rPr>
              <a:t>Fuente de información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FABC449B-3177-4360-9933-5BD6234C023D}"/>
              </a:ext>
            </a:extLst>
          </p:cNvPr>
          <p:cNvSpPr/>
          <p:nvPr/>
        </p:nvSpPr>
        <p:spPr>
          <a:xfrm>
            <a:off x="438084" y="4591487"/>
            <a:ext cx="4015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000" dirty="0">
                <a:solidFill>
                  <a:schemeClr val="tx1"/>
                </a:solidFill>
                <a:latin typeface="Lora" panose="020B0604020202020204" charset="0"/>
              </a:rPr>
              <a:t>MIXTA</a:t>
            </a:r>
            <a:endParaRPr lang="es-EC" sz="20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8723EE4-544F-4B42-86C4-2D02238040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86" r="27309"/>
          <a:stretch/>
        </p:blipFill>
        <p:spPr>
          <a:xfrm>
            <a:off x="4733386" y="1229341"/>
            <a:ext cx="1339225" cy="1006880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FEAEFDFA-4EAE-49DD-8764-706E79D87D65}"/>
              </a:ext>
            </a:extLst>
          </p:cNvPr>
          <p:cNvSpPr/>
          <p:nvPr/>
        </p:nvSpPr>
        <p:spPr>
          <a:xfrm>
            <a:off x="5533838" y="805197"/>
            <a:ext cx="13392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b="1" dirty="0">
                <a:solidFill>
                  <a:schemeClr val="tx1"/>
                </a:solidFill>
                <a:latin typeface="Lora" panose="020B0604020202020204" charset="0"/>
              </a:rPr>
              <a:t>HOTELES 3*</a:t>
            </a:r>
            <a:endParaRPr lang="es-EC" b="1" dirty="0"/>
          </a:p>
        </p:txBody>
      </p:sp>
      <p:sp>
        <p:nvSpPr>
          <p:cNvPr id="19" name="Globo: línea doblada 18">
            <a:extLst>
              <a:ext uri="{FF2B5EF4-FFF2-40B4-BE49-F238E27FC236}">
                <a16:creationId xmlns:a16="http://schemas.microsoft.com/office/drawing/2014/main" id="{A60D73CB-ED8B-455C-B99E-81408C448A88}"/>
              </a:ext>
            </a:extLst>
          </p:cNvPr>
          <p:cNvSpPr/>
          <p:nvPr/>
        </p:nvSpPr>
        <p:spPr>
          <a:xfrm>
            <a:off x="6038379" y="1391013"/>
            <a:ext cx="712069" cy="503700"/>
          </a:xfrm>
          <a:prstGeom prst="borderCallout2">
            <a:avLst/>
          </a:prstGeom>
          <a:noFill/>
          <a:ln>
            <a:solidFill>
              <a:srgbClr val="FF5A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ora" panose="020B0604020202020204" charset="0"/>
              </a:rPr>
              <a:t>22 H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C56CECB9-BF70-4CB9-A8F9-904F75AF5BBD}"/>
              </a:ext>
            </a:extLst>
          </p:cNvPr>
          <p:cNvSpPr/>
          <p:nvPr/>
        </p:nvSpPr>
        <p:spPr>
          <a:xfrm>
            <a:off x="7084359" y="805198"/>
            <a:ext cx="2159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b="1" dirty="0">
                <a:solidFill>
                  <a:schemeClr val="tx1"/>
                </a:solidFill>
                <a:latin typeface="Lora" panose="020B0604020202020204" charset="0"/>
              </a:rPr>
              <a:t>VIAJEROS DE AIRBNB</a:t>
            </a:r>
            <a:endParaRPr lang="es-EC" b="1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EB2A0473-BEFA-4557-8EEF-D21BE72546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14" r="25628"/>
          <a:stretch/>
        </p:blipFill>
        <p:spPr>
          <a:xfrm>
            <a:off x="6868183" y="1265164"/>
            <a:ext cx="1435319" cy="1026107"/>
          </a:xfrm>
          <a:prstGeom prst="rect">
            <a:avLst/>
          </a:prstGeom>
        </p:spPr>
      </p:pic>
      <p:sp>
        <p:nvSpPr>
          <p:cNvPr id="35" name="Shape 111">
            <a:extLst>
              <a:ext uri="{FF2B5EF4-FFF2-40B4-BE49-F238E27FC236}">
                <a16:creationId xmlns:a16="http://schemas.microsoft.com/office/drawing/2014/main" id="{7E40CEF8-6D50-46B5-895D-B39D385171C7}"/>
              </a:ext>
            </a:extLst>
          </p:cNvPr>
          <p:cNvSpPr txBox="1">
            <a:spLocks/>
          </p:cNvSpPr>
          <p:nvPr/>
        </p:nvSpPr>
        <p:spPr>
          <a:xfrm>
            <a:off x="4720926" y="40336"/>
            <a:ext cx="4015974" cy="63143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457200" indent="-381000">
              <a:spcBef>
                <a:spcPts val="0"/>
              </a:spcBef>
            </a:pPr>
            <a:r>
              <a:rPr lang="es-EC" sz="2000" b="1" dirty="0">
                <a:latin typeface="Lora" panose="020B0604020202020204" charset="0"/>
              </a:rPr>
              <a:t>Recolección de datos y análisis</a:t>
            </a:r>
          </a:p>
        </p:txBody>
      </p:sp>
      <p:sp>
        <p:nvSpPr>
          <p:cNvPr id="36" name="Globo: línea doblada 35">
            <a:extLst>
              <a:ext uri="{FF2B5EF4-FFF2-40B4-BE49-F238E27FC236}">
                <a16:creationId xmlns:a16="http://schemas.microsoft.com/office/drawing/2014/main" id="{9A66FB58-B122-4F89-8498-6546D3CDCE19}"/>
              </a:ext>
            </a:extLst>
          </p:cNvPr>
          <p:cNvSpPr/>
          <p:nvPr/>
        </p:nvSpPr>
        <p:spPr>
          <a:xfrm>
            <a:off x="8253047" y="1523484"/>
            <a:ext cx="712069" cy="503700"/>
          </a:xfrm>
          <a:prstGeom prst="borderCallout2">
            <a:avLst/>
          </a:prstGeom>
          <a:noFill/>
          <a:ln>
            <a:solidFill>
              <a:srgbClr val="FF5A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ora" panose="020B0604020202020204" charset="0"/>
              </a:rPr>
              <a:t>384</a:t>
            </a: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3BE75F3E-2AC4-4294-9968-07027990DA90}"/>
              </a:ext>
            </a:extLst>
          </p:cNvPr>
          <p:cNvSpPr/>
          <p:nvPr/>
        </p:nvSpPr>
        <p:spPr>
          <a:xfrm>
            <a:off x="4231401" y="2200687"/>
            <a:ext cx="4561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000" dirty="0" err="1">
                <a:solidFill>
                  <a:schemeClr val="tx1"/>
                </a:solidFill>
                <a:latin typeface="Lora" panose="020B0604020202020204" charset="0"/>
              </a:rPr>
              <a:t>Unidad</a:t>
            </a:r>
            <a:r>
              <a:rPr lang="de-DE" sz="2000" dirty="0">
                <a:solidFill>
                  <a:schemeClr val="tx1"/>
                </a:solidFill>
                <a:latin typeface="Lora" panose="020B0604020202020204" charset="0"/>
              </a:rPr>
              <a:t> de </a:t>
            </a:r>
            <a:r>
              <a:rPr lang="de-DE" sz="2000" dirty="0" err="1">
                <a:solidFill>
                  <a:schemeClr val="tx1"/>
                </a:solidFill>
                <a:latin typeface="Lora" panose="020B0604020202020204" charset="0"/>
              </a:rPr>
              <a:t>análisis</a:t>
            </a:r>
            <a:r>
              <a:rPr lang="de-DE" sz="2000" dirty="0">
                <a:solidFill>
                  <a:schemeClr val="tx1"/>
                </a:solidFill>
                <a:latin typeface="Lora" panose="020B0604020202020204" charset="0"/>
              </a:rPr>
              <a:t>: MUESTRA</a:t>
            </a:r>
            <a:endParaRPr lang="es-EC" sz="2000" dirty="0"/>
          </a:p>
        </p:txBody>
      </p:sp>
      <p:sp>
        <p:nvSpPr>
          <p:cNvPr id="38" name="Shape 111">
            <a:extLst>
              <a:ext uri="{FF2B5EF4-FFF2-40B4-BE49-F238E27FC236}">
                <a16:creationId xmlns:a16="http://schemas.microsoft.com/office/drawing/2014/main" id="{8318E927-F9B9-418E-BCC5-0DBF4AF88AC8}"/>
              </a:ext>
            </a:extLst>
          </p:cNvPr>
          <p:cNvSpPr txBox="1">
            <a:spLocks/>
          </p:cNvSpPr>
          <p:nvPr/>
        </p:nvSpPr>
        <p:spPr>
          <a:xfrm>
            <a:off x="4777013" y="2678057"/>
            <a:ext cx="4015974" cy="70788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457200" indent="-381000">
              <a:spcBef>
                <a:spcPts val="0"/>
              </a:spcBef>
            </a:pPr>
            <a:r>
              <a:rPr lang="es-EC" sz="2000" b="1" dirty="0">
                <a:latin typeface="Lora" panose="020B0604020202020204" charset="0"/>
              </a:rPr>
              <a:t>Tratamiento y análisis de información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3FBED012-3C7A-4931-B51E-D5831F20800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2733" y="3059018"/>
            <a:ext cx="1145241" cy="858931"/>
          </a:xfrm>
          <a:prstGeom prst="rect">
            <a:avLst/>
          </a:prstGeom>
        </p:spPr>
      </p:pic>
      <p:sp>
        <p:nvSpPr>
          <p:cNvPr id="41" name="Shape 111">
            <a:extLst>
              <a:ext uri="{FF2B5EF4-FFF2-40B4-BE49-F238E27FC236}">
                <a16:creationId xmlns:a16="http://schemas.microsoft.com/office/drawing/2014/main" id="{BFD29D2E-056F-4F52-8921-01FEEDE68FED}"/>
              </a:ext>
            </a:extLst>
          </p:cNvPr>
          <p:cNvSpPr txBox="1">
            <a:spLocks/>
          </p:cNvSpPr>
          <p:nvPr/>
        </p:nvSpPr>
        <p:spPr>
          <a:xfrm>
            <a:off x="4793318" y="3581449"/>
            <a:ext cx="334385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457200" indent="-381000">
              <a:spcBef>
                <a:spcPts val="0"/>
              </a:spcBef>
            </a:pPr>
            <a:r>
              <a:rPr lang="es-EC" sz="2000" b="1" dirty="0">
                <a:latin typeface="Lora" panose="020B0604020202020204" charset="0"/>
              </a:rPr>
              <a:t>Recolección de información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4542E93A-5A2D-4DFE-B1BB-C6C17D743B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1381" y="4105895"/>
            <a:ext cx="1002703" cy="100270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009110D6-42FB-4AAE-93F8-1006CEE5A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5353" y="4087634"/>
            <a:ext cx="1020964" cy="1020964"/>
          </a:xfrm>
          <a:prstGeom prst="rect">
            <a:avLst/>
          </a:prstGeom>
        </p:spPr>
      </p:pic>
      <p:sp>
        <p:nvSpPr>
          <p:cNvPr id="45" name="Rectangle 3">
            <a:extLst>
              <a:ext uri="{FF2B5EF4-FFF2-40B4-BE49-F238E27FC236}">
                <a16:creationId xmlns:a16="http://schemas.microsoft.com/office/drawing/2014/main" id="{02F3195F-62DE-4C43-94A7-5626BB5493CD}"/>
              </a:ext>
            </a:extLst>
          </p:cNvPr>
          <p:cNvSpPr/>
          <p:nvPr/>
        </p:nvSpPr>
        <p:spPr>
          <a:xfrm>
            <a:off x="4733386" y="4345023"/>
            <a:ext cx="2237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000" dirty="0">
                <a:solidFill>
                  <a:schemeClr val="tx1"/>
                </a:solidFill>
                <a:latin typeface="Lora" panose="020B0604020202020204" charset="0"/>
              </a:rPr>
              <a:t>ENCUESTA Y ENTREVISTA</a:t>
            </a:r>
            <a:endParaRPr lang="es-EC" sz="2000" dirty="0"/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2D4133BD-45DF-4E91-B6CD-2250B11671B3}"/>
              </a:ext>
            </a:extLst>
          </p:cNvPr>
          <p:cNvCxnSpPr/>
          <p:nvPr/>
        </p:nvCxnSpPr>
        <p:spPr>
          <a:xfrm>
            <a:off x="4539121" y="9942"/>
            <a:ext cx="0" cy="5120227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2124E72A-7BD1-42A5-B2F1-8D9F1DFBD45F}"/>
              </a:ext>
            </a:extLst>
          </p:cNvPr>
          <p:cNvCxnSpPr>
            <a:cxnSpLocks/>
          </p:cNvCxnSpPr>
          <p:nvPr/>
        </p:nvCxnSpPr>
        <p:spPr>
          <a:xfrm flipH="1">
            <a:off x="0" y="1391013"/>
            <a:ext cx="4497937" cy="0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build="p"/>
      <p:bldP spid="4" grpId="0"/>
      <p:bldP spid="18" grpId="0"/>
      <p:bldP spid="20" grpId="0" build="p"/>
      <p:bldP spid="21" grpId="0"/>
      <p:bldP spid="22" grpId="0" build="p"/>
      <p:bldP spid="23" grpId="0"/>
      <p:bldP spid="24" grpId="0" build="p"/>
      <p:bldP spid="25" grpId="0"/>
      <p:bldP spid="29" grpId="0"/>
      <p:bldP spid="19" grpId="0" animBg="1"/>
      <p:bldP spid="33" grpId="0"/>
      <p:bldP spid="35" grpId="0" build="p"/>
      <p:bldP spid="36" grpId="0" animBg="1"/>
      <p:bldP spid="37" grpId="0"/>
      <p:bldP spid="38" grpId="0"/>
      <p:bldP spid="41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Shape 295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296" name="Shape 29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2" name="Shape 302"/>
          <p:cNvSpPr/>
          <p:nvPr/>
        </p:nvSpPr>
        <p:spPr>
          <a:xfrm>
            <a:off x="2722031" y="1967910"/>
            <a:ext cx="2001499" cy="726587"/>
          </a:xfrm>
          <a:prstGeom prst="ellipse">
            <a:avLst/>
          </a:prstGeom>
          <a:noFill/>
          <a:ln w="19050" cap="flat" cmpd="sng">
            <a:solidFill>
              <a:srgbClr val="FFCD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 dirty="0">
                <a:latin typeface="Lora"/>
                <a:ea typeface="Lora"/>
                <a:cs typeface="Lora"/>
                <a:sym typeface="Lora"/>
              </a:rPr>
              <a:t>81% Universitarios</a:t>
            </a:r>
          </a:p>
        </p:txBody>
      </p:sp>
      <p:sp>
        <p:nvSpPr>
          <p:cNvPr id="27" name="Shape 99">
            <a:extLst>
              <a:ext uri="{FF2B5EF4-FFF2-40B4-BE49-F238E27FC236}">
                <a16:creationId xmlns:a16="http://schemas.microsoft.com/office/drawing/2014/main" id="{371C6A39-B83F-4E69-BA01-591D7F92250E}"/>
              </a:ext>
            </a:extLst>
          </p:cNvPr>
          <p:cNvSpPr txBox="1">
            <a:spLocks/>
          </p:cNvSpPr>
          <p:nvPr/>
        </p:nvSpPr>
        <p:spPr>
          <a:xfrm>
            <a:off x="1499592" y="835465"/>
            <a:ext cx="2610808" cy="4879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rgbClr val="000000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rPr lang="en" sz="2800" b="1" dirty="0">
                <a:latin typeface="Lora" panose="020B0604020202020204" charset="0"/>
              </a:rPr>
              <a:t>RESULTADOS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13C935-7B05-49CA-9024-B9C2AF70A0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20"/>
          <a:stretch/>
        </p:blipFill>
        <p:spPr>
          <a:xfrm>
            <a:off x="2063249" y="0"/>
            <a:ext cx="1519923" cy="897963"/>
          </a:xfrm>
          <a:prstGeom prst="rect">
            <a:avLst/>
          </a:prstGeom>
        </p:spPr>
      </p:pic>
      <p:sp>
        <p:nvSpPr>
          <p:cNvPr id="28" name="Shape 98">
            <a:extLst>
              <a:ext uri="{FF2B5EF4-FFF2-40B4-BE49-F238E27FC236}">
                <a16:creationId xmlns:a16="http://schemas.microsoft.com/office/drawing/2014/main" id="{7E7BECD5-7630-4F26-8D96-06DFA00A60E5}"/>
              </a:ext>
            </a:extLst>
          </p:cNvPr>
          <p:cNvSpPr txBox="1">
            <a:spLocks/>
          </p:cNvSpPr>
          <p:nvPr/>
        </p:nvSpPr>
        <p:spPr>
          <a:xfrm>
            <a:off x="0" y="1496856"/>
            <a:ext cx="2311946" cy="4710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1500" dirty="0"/>
              <a:t>PERFIL DEL TURISTA</a:t>
            </a:r>
            <a:endParaRPr lang="en" sz="15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23803FF-49AA-4BA3-894F-122C63326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88" y="1831742"/>
            <a:ext cx="1058879" cy="1058879"/>
          </a:xfrm>
          <a:prstGeom prst="rect">
            <a:avLst/>
          </a:prstGeom>
        </p:spPr>
      </p:pic>
      <p:sp>
        <p:nvSpPr>
          <p:cNvPr id="29" name="Shape 98">
            <a:extLst>
              <a:ext uri="{FF2B5EF4-FFF2-40B4-BE49-F238E27FC236}">
                <a16:creationId xmlns:a16="http://schemas.microsoft.com/office/drawing/2014/main" id="{754EA230-7C50-4087-9A99-CD61DEB4E858}"/>
              </a:ext>
            </a:extLst>
          </p:cNvPr>
          <p:cNvSpPr txBox="1">
            <a:spLocks/>
          </p:cNvSpPr>
          <p:nvPr/>
        </p:nvSpPr>
        <p:spPr>
          <a:xfrm>
            <a:off x="1253067" y="2007510"/>
            <a:ext cx="1058879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pPr>
              <a:lnSpc>
                <a:spcPct val="150000"/>
              </a:lnSpc>
            </a:pPr>
            <a:r>
              <a:rPr lang="es-EC" dirty="0">
                <a:solidFill>
                  <a:srgbClr val="00ADF1"/>
                </a:solidFill>
              </a:rPr>
              <a:t>54%</a:t>
            </a:r>
          </a:p>
          <a:p>
            <a:pPr>
              <a:lnSpc>
                <a:spcPct val="150000"/>
              </a:lnSpc>
            </a:pPr>
            <a:r>
              <a:rPr lang="es-EC" dirty="0">
                <a:solidFill>
                  <a:srgbClr val="EF018C"/>
                </a:solidFill>
              </a:rPr>
              <a:t>46%</a:t>
            </a:r>
            <a:endParaRPr lang="en" sz="1400" dirty="0">
              <a:solidFill>
                <a:srgbClr val="EF018C"/>
              </a:solidFill>
            </a:endParaRPr>
          </a:p>
        </p:txBody>
      </p:sp>
      <p:sp>
        <p:nvSpPr>
          <p:cNvPr id="33" name="Shape 98">
            <a:extLst>
              <a:ext uri="{FF2B5EF4-FFF2-40B4-BE49-F238E27FC236}">
                <a16:creationId xmlns:a16="http://schemas.microsoft.com/office/drawing/2014/main" id="{FB21FC73-F274-429A-82EA-A405A024B3F1}"/>
              </a:ext>
            </a:extLst>
          </p:cNvPr>
          <p:cNvSpPr txBox="1">
            <a:spLocks/>
          </p:cNvSpPr>
          <p:nvPr/>
        </p:nvSpPr>
        <p:spPr>
          <a:xfrm>
            <a:off x="372980" y="2784735"/>
            <a:ext cx="1383581" cy="4710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" sz="1500" dirty="0"/>
              <a:t>21 – 30 </a:t>
            </a:r>
            <a:r>
              <a:rPr lang="es-EC" sz="1500" dirty="0"/>
              <a:t>AÑOS</a:t>
            </a:r>
            <a:endParaRPr lang="en" sz="15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BCF7ED1-958F-4BF1-BDAE-A348593B3C1A}"/>
              </a:ext>
            </a:extLst>
          </p:cNvPr>
          <p:cNvSpPr txBox="1"/>
          <p:nvPr/>
        </p:nvSpPr>
        <p:spPr>
          <a:xfrm>
            <a:off x="2039241" y="1765110"/>
            <a:ext cx="400110" cy="141481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s-EC" b="1" dirty="0">
                <a:latin typeface="Lora" panose="020B0604020202020204" charset="0"/>
              </a:rPr>
              <a:t>EUROPA Y USA</a:t>
            </a:r>
          </a:p>
        </p:txBody>
      </p:sp>
      <p:sp>
        <p:nvSpPr>
          <p:cNvPr id="36" name="Shape 98">
            <a:extLst>
              <a:ext uri="{FF2B5EF4-FFF2-40B4-BE49-F238E27FC236}">
                <a16:creationId xmlns:a16="http://schemas.microsoft.com/office/drawing/2014/main" id="{03B55577-B7DE-482D-A972-E786FF9545B8}"/>
              </a:ext>
            </a:extLst>
          </p:cNvPr>
          <p:cNvSpPr txBox="1">
            <a:spLocks/>
          </p:cNvSpPr>
          <p:nvPr/>
        </p:nvSpPr>
        <p:spPr>
          <a:xfrm>
            <a:off x="2722031" y="1496855"/>
            <a:ext cx="2311946" cy="4710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1500" dirty="0"/>
              <a:t>NIVEL EDUCATIVO</a:t>
            </a:r>
          </a:p>
        </p:txBody>
      </p:sp>
      <p:pic>
        <p:nvPicPr>
          <p:cNvPr id="1026" name="Picture 2" descr="Resultado de imagen para universidad icono">
            <a:extLst>
              <a:ext uri="{FF2B5EF4-FFF2-40B4-BE49-F238E27FC236}">
                <a16:creationId xmlns:a16="http://schemas.microsoft.com/office/drawing/2014/main" id="{007C33B5-1B69-4596-A33E-04980C17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30" y="1862471"/>
            <a:ext cx="522430" cy="52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Shape 98">
            <a:extLst>
              <a:ext uri="{FF2B5EF4-FFF2-40B4-BE49-F238E27FC236}">
                <a16:creationId xmlns:a16="http://schemas.microsoft.com/office/drawing/2014/main" id="{5CF929B6-F522-4746-8B1E-FB0575BB8C5C}"/>
              </a:ext>
            </a:extLst>
          </p:cNvPr>
          <p:cNvSpPr txBox="1">
            <a:spLocks/>
          </p:cNvSpPr>
          <p:nvPr/>
        </p:nvSpPr>
        <p:spPr>
          <a:xfrm>
            <a:off x="2456020" y="2940063"/>
            <a:ext cx="2751468" cy="4710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pPr>
              <a:lnSpc>
                <a:spcPct val="150000"/>
              </a:lnSpc>
            </a:pPr>
            <a:r>
              <a:rPr lang="es-EC" sz="1400" dirty="0">
                <a:solidFill>
                  <a:srgbClr val="00C591"/>
                </a:solidFill>
              </a:rPr>
              <a:t>58% TURISTA TRADICIONAL</a:t>
            </a:r>
          </a:p>
          <a:p>
            <a:pPr>
              <a:lnSpc>
                <a:spcPct val="150000"/>
              </a:lnSpc>
            </a:pPr>
            <a:r>
              <a:rPr lang="es-EC" sz="1400" dirty="0">
                <a:solidFill>
                  <a:srgbClr val="00ADF1"/>
                </a:solidFill>
              </a:rPr>
              <a:t>32% MOCHILERO</a:t>
            </a:r>
            <a:endParaRPr lang="en" sz="1400" dirty="0">
              <a:solidFill>
                <a:srgbClr val="00ADF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5B511B8-B6F7-4841-8506-416842C62D83}"/>
              </a:ext>
            </a:extLst>
          </p:cNvPr>
          <p:cNvSpPr/>
          <p:nvPr/>
        </p:nvSpPr>
        <p:spPr>
          <a:xfrm>
            <a:off x="243750" y="3326635"/>
            <a:ext cx="1749197" cy="380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C" b="1" dirty="0">
                <a:solidFill>
                  <a:srgbClr val="FF5A5F"/>
                </a:solidFill>
                <a:latin typeface="Lora" panose="020B0604020202020204" charset="0"/>
              </a:rPr>
              <a:t>AIRBNB 12 MESES</a:t>
            </a:r>
            <a:endParaRPr lang="en" b="1" dirty="0">
              <a:solidFill>
                <a:srgbClr val="FF5A5F"/>
              </a:solidFill>
              <a:latin typeface="Lora" panose="020B0604020202020204" charset="0"/>
            </a:endParaRPr>
          </a:p>
        </p:txBody>
      </p:sp>
      <p:sp>
        <p:nvSpPr>
          <p:cNvPr id="41" name="Shape 98">
            <a:extLst>
              <a:ext uri="{FF2B5EF4-FFF2-40B4-BE49-F238E27FC236}">
                <a16:creationId xmlns:a16="http://schemas.microsoft.com/office/drawing/2014/main" id="{64EA107A-60B9-4DFE-8293-1008C4618C45}"/>
              </a:ext>
            </a:extLst>
          </p:cNvPr>
          <p:cNvSpPr txBox="1">
            <a:spLocks/>
          </p:cNvSpPr>
          <p:nvPr/>
        </p:nvSpPr>
        <p:spPr>
          <a:xfrm>
            <a:off x="724375" y="3612109"/>
            <a:ext cx="1383581" cy="4710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1600" dirty="0"/>
              <a:t>SI 84%</a:t>
            </a:r>
            <a:endParaRPr lang="en" sz="1600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35B396A6-CBDD-485D-8C87-E99AE5962013}"/>
              </a:ext>
            </a:extLst>
          </p:cNvPr>
          <p:cNvSpPr/>
          <p:nvPr/>
        </p:nvSpPr>
        <p:spPr>
          <a:xfrm>
            <a:off x="176382" y="4000980"/>
            <a:ext cx="2366353" cy="379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C" b="1" dirty="0">
                <a:solidFill>
                  <a:srgbClr val="FF5A5F"/>
                </a:solidFill>
                <a:latin typeface="Lora" panose="020B0604020202020204" charset="0"/>
              </a:rPr>
              <a:t>LUGAR ESTADÍA AIRBNB</a:t>
            </a:r>
            <a:endParaRPr lang="en" b="1" dirty="0">
              <a:solidFill>
                <a:srgbClr val="FF5A5F"/>
              </a:solidFill>
              <a:latin typeface="Lora" panose="020B0604020202020204" charset="0"/>
            </a:endParaRPr>
          </a:p>
        </p:txBody>
      </p:sp>
      <p:sp>
        <p:nvSpPr>
          <p:cNvPr id="43" name="Shape 98">
            <a:extLst>
              <a:ext uri="{FF2B5EF4-FFF2-40B4-BE49-F238E27FC236}">
                <a16:creationId xmlns:a16="http://schemas.microsoft.com/office/drawing/2014/main" id="{F00B52B3-8A94-41F1-887C-D63389DD1B7A}"/>
              </a:ext>
            </a:extLst>
          </p:cNvPr>
          <p:cNvSpPr txBox="1">
            <a:spLocks/>
          </p:cNvSpPr>
          <p:nvPr/>
        </p:nvSpPr>
        <p:spPr>
          <a:xfrm>
            <a:off x="0" y="4260583"/>
            <a:ext cx="3467224" cy="7873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pPr>
              <a:lnSpc>
                <a:spcPct val="150000"/>
              </a:lnSpc>
            </a:pPr>
            <a:r>
              <a:rPr lang="es-EC" sz="1400" dirty="0"/>
              <a:t>QUITO 39%	ECUADOR 19%</a:t>
            </a:r>
          </a:p>
          <a:p>
            <a:pPr>
              <a:lnSpc>
                <a:spcPct val="150000"/>
              </a:lnSpc>
            </a:pPr>
            <a:r>
              <a:rPr lang="es-EC" sz="1400" dirty="0"/>
              <a:t>EUROPA 17%	USA 14%</a:t>
            </a:r>
            <a:endParaRPr lang="en" sz="1400" dirty="0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56181C41-0AF5-41E4-AD47-3AD0150D92E3}"/>
              </a:ext>
            </a:extLst>
          </p:cNvPr>
          <p:cNvSpPr/>
          <p:nvPr/>
        </p:nvSpPr>
        <p:spPr>
          <a:xfrm>
            <a:off x="2423870" y="3395615"/>
            <a:ext cx="2225289" cy="4220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600" b="1" dirty="0">
                <a:solidFill>
                  <a:srgbClr val="0070C0"/>
                </a:solidFill>
                <a:latin typeface="Lora" panose="020B0604020202020204" charset="0"/>
              </a:rPr>
              <a:t>PROMEDIO 3 VECES</a:t>
            </a:r>
            <a:endParaRPr lang="en" sz="1600" b="1" dirty="0">
              <a:solidFill>
                <a:srgbClr val="0070C0"/>
              </a:solidFill>
              <a:latin typeface="Lora" panose="020B0604020202020204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8EDA12F2-33C5-48BE-A136-ABD40B2322AC}"/>
              </a:ext>
            </a:extLst>
          </p:cNvPr>
          <p:cNvSpPr/>
          <p:nvPr/>
        </p:nvSpPr>
        <p:spPr>
          <a:xfrm>
            <a:off x="3395062" y="4284402"/>
            <a:ext cx="2083687" cy="791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600" b="1" dirty="0">
                <a:solidFill>
                  <a:schemeClr val="tx1"/>
                </a:solidFill>
                <a:latin typeface="Lora" panose="020B0604020202020204" charset="0"/>
              </a:rPr>
              <a:t>PROPÓSITO: TURISMO Y OCIO</a:t>
            </a:r>
            <a:endParaRPr lang="en" sz="1600" b="1" dirty="0">
              <a:solidFill>
                <a:schemeClr val="tx1"/>
              </a:solidFill>
              <a:latin typeface="Lora" panose="020B060402020202020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E1A246C-7D17-4EC3-88BF-3DFED1DC7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574" y="827202"/>
            <a:ext cx="4198532" cy="3709990"/>
          </a:xfrm>
          <a:prstGeom prst="rect">
            <a:avLst/>
          </a:prstGeom>
        </p:spPr>
      </p:pic>
      <p:sp>
        <p:nvSpPr>
          <p:cNvPr id="47" name="Rectángulo 46">
            <a:extLst>
              <a:ext uri="{FF2B5EF4-FFF2-40B4-BE49-F238E27FC236}">
                <a16:creationId xmlns:a16="http://schemas.microsoft.com/office/drawing/2014/main" id="{C3716C45-2FD7-439E-9E36-7AB3CDB434EA}"/>
              </a:ext>
            </a:extLst>
          </p:cNvPr>
          <p:cNvSpPr/>
          <p:nvPr/>
        </p:nvSpPr>
        <p:spPr>
          <a:xfrm>
            <a:off x="5948483" y="196764"/>
            <a:ext cx="2264535" cy="504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2000" b="1" dirty="0">
                <a:solidFill>
                  <a:schemeClr val="tx1"/>
                </a:solidFill>
                <a:latin typeface="Lora" panose="020B0604020202020204" charset="0"/>
              </a:rPr>
              <a:t>MOTIVACIONES </a:t>
            </a:r>
            <a:endParaRPr lang="en" sz="2000" b="1" dirty="0">
              <a:solidFill>
                <a:schemeClr val="tx1"/>
              </a:solidFill>
              <a:latin typeface="Lora" panose="020B060402020202020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141A33-49FD-4AAA-A05D-201686134E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917" t="63874" r="16183"/>
          <a:stretch/>
        </p:blipFill>
        <p:spPr>
          <a:xfrm>
            <a:off x="3875741" y="3765626"/>
            <a:ext cx="469317" cy="630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11" grpId="0"/>
      <p:bldP spid="41" grpId="0"/>
      <p:bldP spid="42" grpId="0"/>
      <p:bldP spid="43" grpId="0"/>
      <p:bldP spid="44" grpId="0"/>
      <p:bldP spid="45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Shape 295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296" name="Shape 29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7" name="Shape 99">
            <a:extLst>
              <a:ext uri="{FF2B5EF4-FFF2-40B4-BE49-F238E27FC236}">
                <a16:creationId xmlns:a16="http://schemas.microsoft.com/office/drawing/2014/main" id="{371C6A39-B83F-4E69-BA01-591D7F92250E}"/>
              </a:ext>
            </a:extLst>
          </p:cNvPr>
          <p:cNvSpPr txBox="1">
            <a:spLocks/>
          </p:cNvSpPr>
          <p:nvPr/>
        </p:nvSpPr>
        <p:spPr>
          <a:xfrm>
            <a:off x="1499592" y="835465"/>
            <a:ext cx="2610808" cy="4879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rgbClr val="000000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rPr lang="en" sz="2800" b="1" dirty="0">
                <a:latin typeface="Lora" panose="020B0604020202020204" charset="0"/>
              </a:rPr>
              <a:t>RESULTADOS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13C935-7B05-49CA-9024-B9C2AF70A0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20"/>
          <a:stretch/>
        </p:blipFill>
        <p:spPr>
          <a:xfrm>
            <a:off x="2063249" y="0"/>
            <a:ext cx="1519923" cy="897963"/>
          </a:xfrm>
          <a:prstGeom prst="rect">
            <a:avLst/>
          </a:prstGeom>
        </p:spPr>
      </p:pic>
      <p:sp>
        <p:nvSpPr>
          <p:cNvPr id="29" name="Shape 98">
            <a:extLst>
              <a:ext uri="{FF2B5EF4-FFF2-40B4-BE49-F238E27FC236}">
                <a16:creationId xmlns:a16="http://schemas.microsoft.com/office/drawing/2014/main" id="{754EA230-7C50-4087-9A99-CD61DEB4E858}"/>
              </a:ext>
            </a:extLst>
          </p:cNvPr>
          <p:cNvSpPr txBox="1">
            <a:spLocks/>
          </p:cNvSpPr>
          <p:nvPr/>
        </p:nvSpPr>
        <p:spPr>
          <a:xfrm>
            <a:off x="176382" y="1463281"/>
            <a:ext cx="4741334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pPr>
              <a:lnSpc>
                <a:spcPct val="150000"/>
              </a:lnSpc>
            </a:pPr>
            <a:r>
              <a:rPr lang="es-EC" sz="1800" dirty="0">
                <a:solidFill>
                  <a:schemeClr val="tx1"/>
                </a:solidFill>
              </a:rPr>
              <a:t>46% </a:t>
            </a:r>
            <a:r>
              <a:rPr lang="es-EC" sz="1800" dirty="0">
                <a:solidFill>
                  <a:srgbClr val="00ADF1"/>
                </a:solidFill>
              </a:rPr>
              <a:t>TOTALMENTE SATISFECHO CON SU ESTADADÍA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3716C45-2FD7-439E-9E36-7AB3CDB434EA}"/>
              </a:ext>
            </a:extLst>
          </p:cNvPr>
          <p:cNvSpPr/>
          <p:nvPr/>
        </p:nvSpPr>
        <p:spPr>
          <a:xfrm>
            <a:off x="5180171" y="141418"/>
            <a:ext cx="35764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solidFill>
                  <a:schemeClr val="tx1"/>
                </a:solidFill>
                <a:latin typeface="Lora" panose="020B0604020202020204" charset="0"/>
              </a:rPr>
              <a:t>SI AIRBNB NO EXISTIERA, ¿QUÉ HUBIERAN USADO LOS VIAJEROS?</a:t>
            </a:r>
            <a:endParaRPr lang="en" sz="2000" b="1" dirty="0">
              <a:solidFill>
                <a:schemeClr val="tx1"/>
              </a:solidFill>
              <a:latin typeface="Lora" panose="020B0604020202020204" charset="0"/>
            </a:endParaRPr>
          </a:p>
        </p:txBody>
      </p:sp>
      <p:sp>
        <p:nvSpPr>
          <p:cNvPr id="26" name="Shape 98">
            <a:extLst>
              <a:ext uri="{FF2B5EF4-FFF2-40B4-BE49-F238E27FC236}">
                <a16:creationId xmlns:a16="http://schemas.microsoft.com/office/drawing/2014/main" id="{330DB9E6-3B67-4EA8-9B03-FB7BC26DFEA5}"/>
              </a:ext>
            </a:extLst>
          </p:cNvPr>
          <p:cNvSpPr txBox="1">
            <a:spLocks/>
          </p:cNvSpPr>
          <p:nvPr/>
        </p:nvSpPr>
        <p:spPr>
          <a:xfrm>
            <a:off x="152229" y="2020258"/>
            <a:ext cx="4741334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pPr>
              <a:lnSpc>
                <a:spcPct val="150000"/>
              </a:lnSpc>
            </a:pPr>
            <a:r>
              <a:rPr lang="es-EC" sz="1800" dirty="0">
                <a:solidFill>
                  <a:schemeClr val="tx1"/>
                </a:solidFill>
              </a:rPr>
              <a:t>56% </a:t>
            </a:r>
            <a:r>
              <a:rPr lang="es-EC" sz="1800" dirty="0">
                <a:solidFill>
                  <a:srgbClr val="FF5A5F"/>
                </a:solidFill>
              </a:rPr>
              <a:t>RECOMIENDA AIRBNB</a:t>
            </a:r>
          </a:p>
        </p:txBody>
      </p:sp>
      <p:sp>
        <p:nvSpPr>
          <p:cNvPr id="30" name="Shape 98">
            <a:extLst>
              <a:ext uri="{FF2B5EF4-FFF2-40B4-BE49-F238E27FC236}">
                <a16:creationId xmlns:a16="http://schemas.microsoft.com/office/drawing/2014/main" id="{0C3C3A07-B221-41D9-B4F1-88748263C76E}"/>
              </a:ext>
            </a:extLst>
          </p:cNvPr>
          <p:cNvSpPr txBox="1">
            <a:spLocks/>
          </p:cNvSpPr>
          <p:nvPr/>
        </p:nvSpPr>
        <p:spPr>
          <a:xfrm>
            <a:off x="152229" y="3019853"/>
            <a:ext cx="4741334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pPr>
              <a:lnSpc>
                <a:spcPct val="150000"/>
              </a:lnSpc>
            </a:pPr>
            <a:r>
              <a:rPr lang="es-EC" sz="1800" dirty="0">
                <a:solidFill>
                  <a:schemeClr val="tx1"/>
                </a:solidFill>
              </a:rPr>
              <a:t>49% </a:t>
            </a:r>
            <a:r>
              <a:rPr lang="es-EC" sz="1800" dirty="0">
                <a:solidFill>
                  <a:srgbClr val="EF018C"/>
                </a:solidFill>
              </a:rPr>
              <a:t>POCO PROBABLE QUE USE UN HOTEL</a:t>
            </a:r>
          </a:p>
        </p:txBody>
      </p:sp>
      <p:sp>
        <p:nvSpPr>
          <p:cNvPr id="31" name="Shape 98">
            <a:extLst>
              <a:ext uri="{FF2B5EF4-FFF2-40B4-BE49-F238E27FC236}">
                <a16:creationId xmlns:a16="http://schemas.microsoft.com/office/drawing/2014/main" id="{F78364E9-3EEA-4174-9AA3-5DED9C938922}"/>
              </a:ext>
            </a:extLst>
          </p:cNvPr>
          <p:cNvSpPr txBox="1">
            <a:spLocks/>
          </p:cNvSpPr>
          <p:nvPr/>
        </p:nvSpPr>
        <p:spPr>
          <a:xfrm>
            <a:off x="5180171" y="4494250"/>
            <a:ext cx="3846134" cy="61120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pPr>
              <a:lnSpc>
                <a:spcPct val="150000"/>
              </a:lnSpc>
            </a:pPr>
            <a:r>
              <a:rPr lang="es-EC" sz="1800" dirty="0">
                <a:solidFill>
                  <a:schemeClr val="tx1"/>
                </a:solidFill>
              </a:rPr>
              <a:t>88% </a:t>
            </a:r>
            <a:r>
              <a:rPr lang="es-EC" sz="1800" dirty="0">
                <a:solidFill>
                  <a:srgbClr val="FFCD00"/>
                </a:solidFill>
              </a:rPr>
              <a:t>VOLVERÁ A USAR AIRBNB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7D0CB9E-0E46-4179-A359-D2175AC1A4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8" t="13235" r="3397" b="14078"/>
          <a:stretch/>
        </p:blipFill>
        <p:spPr>
          <a:xfrm>
            <a:off x="4572000" y="1234375"/>
            <a:ext cx="4572000" cy="3259875"/>
          </a:xfrm>
          <a:prstGeom prst="rect">
            <a:avLst/>
          </a:prstGeom>
        </p:spPr>
      </p:pic>
      <p:sp>
        <p:nvSpPr>
          <p:cNvPr id="32" name="Shape 98">
            <a:extLst>
              <a:ext uri="{FF2B5EF4-FFF2-40B4-BE49-F238E27FC236}">
                <a16:creationId xmlns:a16="http://schemas.microsoft.com/office/drawing/2014/main" id="{CB0FE8B2-D94E-4DA5-B402-AAA94929310D}"/>
              </a:ext>
            </a:extLst>
          </p:cNvPr>
          <p:cNvSpPr txBox="1">
            <a:spLocks/>
          </p:cNvSpPr>
          <p:nvPr/>
        </p:nvSpPr>
        <p:spPr>
          <a:xfrm>
            <a:off x="188276" y="4099710"/>
            <a:ext cx="1456364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pPr>
              <a:lnSpc>
                <a:spcPct val="150000"/>
              </a:lnSpc>
            </a:pPr>
            <a:r>
              <a:rPr lang="es-EC" sz="1800" dirty="0">
                <a:solidFill>
                  <a:schemeClr val="tx1"/>
                </a:solidFill>
              </a:rPr>
              <a:t>46% </a:t>
            </a:r>
            <a:r>
              <a:rPr lang="es-EC" sz="1800" dirty="0">
                <a:solidFill>
                  <a:srgbClr val="FF5A5F"/>
                </a:solidFill>
              </a:rPr>
              <a:t>BOCA A BOCA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526988-06DA-4E7E-84F1-1718BACE69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26" t="15133"/>
          <a:stretch/>
        </p:blipFill>
        <p:spPr>
          <a:xfrm>
            <a:off x="1499592" y="3441197"/>
            <a:ext cx="2747665" cy="15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6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7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Shape 295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296" name="Shape 29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7" name="Shape 99">
            <a:extLst>
              <a:ext uri="{FF2B5EF4-FFF2-40B4-BE49-F238E27FC236}">
                <a16:creationId xmlns:a16="http://schemas.microsoft.com/office/drawing/2014/main" id="{371C6A39-B83F-4E69-BA01-591D7F92250E}"/>
              </a:ext>
            </a:extLst>
          </p:cNvPr>
          <p:cNvSpPr txBox="1">
            <a:spLocks/>
          </p:cNvSpPr>
          <p:nvPr/>
        </p:nvSpPr>
        <p:spPr>
          <a:xfrm>
            <a:off x="1499592" y="835465"/>
            <a:ext cx="2610808" cy="4879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rgbClr val="000000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rPr lang="en" sz="2800" b="1" dirty="0">
                <a:latin typeface="Lora" panose="020B0604020202020204" charset="0"/>
              </a:rPr>
              <a:t>RESULTADOS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13C935-7B05-49CA-9024-B9C2AF70A0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20"/>
          <a:stretch/>
        </p:blipFill>
        <p:spPr>
          <a:xfrm>
            <a:off x="2063249" y="0"/>
            <a:ext cx="1519923" cy="897963"/>
          </a:xfrm>
          <a:prstGeom prst="rect">
            <a:avLst/>
          </a:prstGeom>
        </p:spPr>
      </p:pic>
      <p:sp>
        <p:nvSpPr>
          <p:cNvPr id="29" name="Shape 98">
            <a:extLst>
              <a:ext uri="{FF2B5EF4-FFF2-40B4-BE49-F238E27FC236}">
                <a16:creationId xmlns:a16="http://schemas.microsoft.com/office/drawing/2014/main" id="{754EA230-7C50-4087-9A99-CD61DEB4E858}"/>
              </a:ext>
            </a:extLst>
          </p:cNvPr>
          <p:cNvSpPr txBox="1">
            <a:spLocks/>
          </p:cNvSpPr>
          <p:nvPr/>
        </p:nvSpPr>
        <p:spPr>
          <a:xfrm>
            <a:off x="43073" y="1516074"/>
            <a:ext cx="1749196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pPr>
              <a:lnSpc>
                <a:spcPct val="150000"/>
              </a:lnSpc>
            </a:pPr>
            <a:r>
              <a:rPr lang="es-EC" sz="2400" dirty="0">
                <a:solidFill>
                  <a:schemeClr val="tx1"/>
                </a:solidFill>
              </a:rPr>
              <a:t>56% </a:t>
            </a:r>
            <a:r>
              <a:rPr lang="es-EC" dirty="0">
                <a:solidFill>
                  <a:srgbClr val="00ADF1"/>
                </a:solidFill>
              </a:rPr>
              <a:t>más de 20 años 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3716C45-2FD7-439E-9E36-7AB3CDB434EA}"/>
              </a:ext>
            </a:extLst>
          </p:cNvPr>
          <p:cNvSpPr/>
          <p:nvPr/>
        </p:nvSpPr>
        <p:spPr>
          <a:xfrm>
            <a:off x="5636434" y="18198"/>
            <a:ext cx="32342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solidFill>
                  <a:schemeClr val="tx1"/>
                </a:solidFill>
                <a:latin typeface="Lora" panose="020B0604020202020204" charset="0"/>
              </a:rPr>
              <a:t>SEGMENTO MERCADO</a:t>
            </a:r>
            <a:endParaRPr lang="en" sz="2000" b="1" dirty="0">
              <a:solidFill>
                <a:schemeClr val="tx1"/>
              </a:solidFill>
              <a:latin typeface="Lora" panose="020B060402020202020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919802A-A782-416E-B78A-C6725CC9C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581" y="1391426"/>
            <a:ext cx="1366069" cy="767426"/>
          </a:xfrm>
          <a:prstGeom prst="rect">
            <a:avLst/>
          </a:prstGeom>
        </p:spPr>
      </p:pic>
      <p:sp>
        <p:nvSpPr>
          <p:cNvPr id="30" name="Shape 98">
            <a:extLst>
              <a:ext uri="{FF2B5EF4-FFF2-40B4-BE49-F238E27FC236}">
                <a16:creationId xmlns:a16="http://schemas.microsoft.com/office/drawing/2014/main" id="{A510A235-235F-456D-A557-6F05BA8BA180}"/>
              </a:ext>
            </a:extLst>
          </p:cNvPr>
          <p:cNvSpPr txBox="1">
            <a:spLocks/>
          </p:cNvSpPr>
          <p:nvPr/>
        </p:nvSpPr>
        <p:spPr>
          <a:xfrm>
            <a:off x="58509" y="2428442"/>
            <a:ext cx="1980732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pPr>
              <a:lnSpc>
                <a:spcPct val="150000"/>
              </a:lnSpc>
            </a:pPr>
            <a:r>
              <a:rPr lang="es-EC" sz="2400" dirty="0">
                <a:solidFill>
                  <a:schemeClr val="tx1"/>
                </a:solidFill>
              </a:rPr>
              <a:t>48% </a:t>
            </a:r>
            <a:r>
              <a:rPr lang="es-EC" dirty="0">
                <a:solidFill>
                  <a:srgbClr val="FF5A5F"/>
                </a:solidFill>
              </a:rPr>
              <a:t>empresa familiar</a:t>
            </a:r>
          </a:p>
        </p:txBody>
      </p:sp>
      <p:sp>
        <p:nvSpPr>
          <p:cNvPr id="31" name="Shape 98">
            <a:extLst>
              <a:ext uri="{FF2B5EF4-FFF2-40B4-BE49-F238E27FC236}">
                <a16:creationId xmlns:a16="http://schemas.microsoft.com/office/drawing/2014/main" id="{8DF85A7F-29EB-408C-BCFF-B4AFFABA8EEE}"/>
              </a:ext>
            </a:extLst>
          </p:cNvPr>
          <p:cNvSpPr txBox="1">
            <a:spLocks/>
          </p:cNvSpPr>
          <p:nvPr/>
        </p:nvSpPr>
        <p:spPr>
          <a:xfrm>
            <a:off x="43073" y="3327144"/>
            <a:ext cx="1980732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dirty="0">
                <a:solidFill>
                  <a:schemeClr val="tx1"/>
                </a:solidFill>
              </a:rPr>
              <a:t>Promedio </a:t>
            </a:r>
            <a:r>
              <a:rPr lang="es-EC" sz="2800" dirty="0">
                <a:solidFill>
                  <a:schemeClr val="tx1"/>
                </a:solidFill>
              </a:rPr>
              <a:t>5</a:t>
            </a:r>
            <a:r>
              <a:rPr lang="es-EC" dirty="0">
                <a:solidFill>
                  <a:schemeClr val="tx1"/>
                </a:solidFill>
              </a:rPr>
              <a:t> </a:t>
            </a:r>
            <a:r>
              <a:rPr lang="es-EC" dirty="0">
                <a:solidFill>
                  <a:srgbClr val="FFCD00"/>
                </a:solidFill>
              </a:rPr>
              <a:t>empleados</a:t>
            </a:r>
          </a:p>
        </p:txBody>
      </p:sp>
      <p:sp>
        <p:nvSpPr>
          <p:cNvPr id="32" name="Shape 98">
            <a:extLst>
              <a:ext uri="{FF2B5EF4-FFF2-40B4-BE49-F238E27FC236}">
                <a16:creationId xmlns:a16="http://schemas.microsoft.com/office/drawing/2014/main" id="{0B9E6DAE-5534-41A6-8AE5-782BCCB0A96F}"/>
              </a:ext>
            </a:extLst>
          </p:cNvPr>
          <p:cNvSpPr txBox="1">
            <a:spLocks/>
          </p:cNvSpPr>
          <p:nvPr/>
        </p:nvSpPr>
        <p:spPr>
          <a:xfrm>
            <a:off x="0" y="4239512"/>
            <a:ext cx="2344918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1600" dirty="0">
                <a:solidFill>
                  <a:schemeClr val="tx1"/>
                </a:solidFill>
              </a:rPr>
              <a:t>Promedio </a:t>
            </a:r>
            <a:r>
              <a:rPr lang="es-EC" dirty="0">
                <a:solidFill>
                  <a:schemeClr val="tx1"/>
                </a:solidFill>
              </a:rPr>
              <a:t>20</a:t>
            </a:r>
            <a:r>
              <a:rPr lang="es-EC" sz="1600" dirty="0">
                <a:solidFill>
                  <a:schemeClr val="tx1"/>
                </a:solidFill>
              </a:rPr>
              <a:t> HAB / </a:t>
            </a:r>
            <a:r>
              <a:rPr lang="es-EC" dirty="0">
                <a:solidFill>
                  <a:schemeClr val="tx1"/>
                </a:solidFill>
              </a:rPr>
              <a:t>40 </a:t>
            </a:r>
            <a:r>
              <a:rPr lang="es-EC" sz="1600" dirty="0">
                <a:solidFill>
                  <a:schemeClr val="tx1"/>
                </a:solidFill>
              </a:rPr>
              <a:t>PLAZAS</a:t>
            </a:r>
            <a:endParaRPr lang="es-EC" sz="1600" dirty="0">
              <a:solidFill>
                <a:srgbClr val="FFCD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24E5E4-FE7E-47E9-835A-68EAA812F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581" y="2260069"/>
            <a:ext cx="1349594" cy="9858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57FC1BB-752F-45F0-8FFC-926B5D556F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35" t="7094" r="23220" b="16169"/>
          <a:stretch/>
        </p:blipFill>
        <p:spPr>
          <a:xfrm>
            <a:off x="1940930" y="3290358"/>
            <a:ext cx="1544799" cy="9491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B7C2C2B-7361-40F2-A313-3CF417EC9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5975" y="4312524"/>
            <a:ext cx="1156621" cy="769679"/>
          </a:xfrm>
          <a:prstGeom prst="rect">
            <a:avLst/>
          </a:prstGeom>
        </p:spPr>
      </p:pic>
      <p:sp>
        <p:nvSpPr>
          <p:cNvPr id="34" name="Shape 98">
            <a:extLst>
              <a:ext uri="{FF2B5EF4-FFF2-40B4-BE49-F238E27FC236}">
                <a16:creationId xmlns:a16="http://schemas.microsoft.com/office/drawing/2014/main" id="{7B38BD20-CC3C-411C-88BA-D00DE82FB05F}"/>
              </a:ext>
            </a:extLst>
          </p:cNvPr>
          <p:cNvSpPr txBox="1">
            <a:spLocks/>
          </p:cNvSpPr>
          <p:nvPr/>
        </p:nvSpPr>
        <p:spPr>
          <a:xfrm>
            <a:off x="3583172" y="1885527"/>
            <a:ext cx="1513761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2800" dirty="0">
                <a:solidFill>
                  <a:schemeClr val="tx1"/>
                </a:solidFill>
              </a:rPr>
              <a:t>40$  </a:t>
            </a:r>
            <a:r>
              <a:rPr lang="es-EC" sz="1600" dirty="0">
                <a:solidFill>
                  <a:srgbClr val="00ADF1"/>
                </a:solidFill>
              </a:rPr>
              <a:t>Precio promedio por plaza</a:t>
            </a:r>
            <a:endParaRPr lang="es-EC" dirty="0">
              <a:solidFill>
                <a:srgbClr val="00ADF1"/>
              </a:solidFill>
            </a:endParaRPr>
          </a:p>
        </p:txBody>
      </p:sp>
      <p:sp>
        <p:nvSpPr>
          <p:cNvPr id="35" name="Shape 98">
            <a:extLst>
              <a:ext uri="{FF2B5EF4-FFF2-40B4-BE49-F238E27FC236}">
                <a16:creationId xmlns:a16="http://schemas.microsoft.com/office/drawing/2014/main" id="{F7BC480A-319A-4755-952F-5DBF816350A0}"/>
              </a:ext>
            </a:extLst>
          </p:cNvPr>
          <p:cNvSpPr txBox="1">
            <a:spLocks/>
          </p:cNvSpPr>
          <p:nvPr/>
        </p:nvSpPr>
        <p:spPr>
          <a:xfrm>
            <a:off x="3528967" y="3465344"/>
            <a:ext cx="1513761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2800" dirty="0">
                <a:solidFill>
                  <a:schemeClr val="tx1"/>
                </a:solidFill>
              </a:rPr>
              <a:t>80% </a:t>
            </a:r>
            <a:r>
              <a:rPr lang="es-EC" sz="1800" dirty="0">
                <a:solidFill>
                  <a:schemeClr val="tx1"/>
                </a:solidFill>
              </a:rPr>
              <a:t>Extranjeros y </a:t>
            </a:r>
            <a:r>
              <a:rPr lang="es-EC" sz="2800" dirty="0">
                <a:solidFill>
                  <a:schemeClr val="tx1"/>
                </a:solidFill>
              </a:rPr>
              <a:t>20% </a:t>
            </a:r>
            <a:r>
              <a:rPr lang="es-EC" sz="1800" dirty="0">
                <a:solidFill>
                  <a:schemeClr val="tx1"/>
                </a:solidFill>
              </a:rPr>
              <a:t>nacionales</a:t>
            </a:r>
            <a:endParaRPr lang="es-EC" dirty="0">
              <a:solidFill>
                <a:srgbClr val="00ADF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6303E85-D6F6-4395-96F9-56248E0B31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2440" y="4239512"/>
            <a:ext cx="969560" cy="842692"/>
          </a:xfrm>
          <a:prstGeom prst="rect">
            <a:avLst/>
          </a:prstGeom>
        </p:spPr>
      </p:pic>
      <p:sp>
        <p:nvSpPr>
          <p:cNvPr id="37" name="Shape 98">
            <a:extLst>
              <a:ext uri="{FF2B5EF4-FFF2-40B4-BE49-F238E27FC236}">
                <a16:creationId xmlns:a16="http://schemas.microsoft.com/office/drawing/2014/main" id="{A5453381-1F6F-465F-91F5-1B3B0905415B}"/>
              </a:ext>
            </a:extLst>
          </p:cNvPr>
          <p:cNvSpPr txBox="1">
            <a:spLocks/>
          </p:cNvSpPr>
          <p:nvPr/>
        </p:nvSpPr>
        <p:spPr>
          <a:xfrm>
            <a:off x="4640893" y="4448829"/>
            <a:ext cx="2225166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2800" dirty="0">
                <a:solidFill>
                  <a:schemeClr val="tx1"/>
                </a:solidFill>
              </a:rPr>
              <a:t>42% </a:t>
            </a:r>
            <a:r>
              <a:rPr lang="es-EC" sz="1800" dirty="0">
                <a:solidFill>
                  <a:schemeClr val="tx1"/>
                </a:solidFill>
              </a:rPr>
              <a:t>independiente </a:t>
            </a:r>
            <a:r>
              <a:rPr lang="es-EC" sz="2800" dirty="0">
                <a:solidFill>
                  <a:schemeClr val="tx1"/>
                </a:solidFill>
              </a:rPr>
              <a:t>34% </a:t>
            </a:r>
            <a:r>
              <a:rPr lang="es-EC" sz="1800" dirty="0">
                <a:solidFill>
                  <a:schemeClr val="tx1"/>
                </a:solidFill>
              </a:rPr>
              <a:t>en grupo</a:t>
            </a:r>
            <a:endParaRPr lang="es-EC" dirty="0">
              <a:solidFill>
                <a:srgbClr val="00ADF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FC6CE1B-3A5A-40DE-B324-EEA49A170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9373" y="1217359"/>
            <a:ext cx="2064196" cy="12702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8F4E047-3CA7-4F12-9939-0385F01212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6009" y="1195466"/>
            <a:ext cx="1739482" cy="1251694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7E7057C4-84A8-4DA7-9F14-A8B1478D9BFC}"/>
              </a:ext>
            </a:extLst>
          </p:cNvPr>
          <p:cNvSpPr/>
          <p:nvPr/>
        </p:nvSpPr>
        <p:spPr>
          <a:xfrm>
            <a:off x="5089203" y="619300"/>
            <a:ext cx="2264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>
                <a:solidFill>
                  <a:srgbClr val="FFCD00"/>
                </a:solidFill>
                <a:latin typeface="Lora" panose="020B0604020202020204" charset="0"/>
              </a:rPr>
              <a:t>43% </a:t>
            </a:r>
            <a:r>
              <a:rPr lang="es-EC" sz="2000" b="1" dirty="0">
                <a:solidFill>
                  <a:schemeClr val="tx1"/>
                </a:solidFill>
                <a:latin typeface="Lora" panose="020B0604020202020204" charset="0"/>
              </a:rPr>
              <a:t>Turistas</a:t>
            </a:r>
            <a:endParaRPr lang="en" sz="2000" b="1" dirty="0">
              <a:solidFill>
                <a:schemeClr val="tx1"/>
              </a:solidFill>
              <a:latin typeface="Lora" panose="020B0604020202020204" charset="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B7B35A30-746F-4A4E-A894-3F09B7C2ECE6}"/>
              </a:ext>
            </a:extLst>
          </p:cNvPr>
          <p:cNvSpPr/>
          <p:nvPr/>
        </p:nvSpPr>
        <p:spPr>
          <a:xfrm>
            <a:off x="7253568" y="384488"/>
            <a:ext cx="2264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>
                <a:solidFill>
                  <a:srgbClr val="00ADF1"/>
                </a:solidFill>
                <a:latin typeface="Lora" panose="020B0604020202020204" charset="0"/>
              </a:rPr>
              <a:t>29% </a:t>
            </a:r>
            <a:r>
              <a:rPr lang="es-EC" sz="2000" b="1" dirty="0">
                <a:solidFill>
                  <a:schemeClr val="tx1"/>
                </a:solidFill>
                <a:latin typeface="Lora" panose="020B0604020202020204" charset="0"/>
              </a:rPr>
              <a:t>Negocio trabajo</a:t>
            </a:r>
            <a:endParaRPr lang="en" sz="2000" b="1" dirty="0">
              <a:solidFill>
                <a:schemeClr val="tx1"/>
              </a:solidFill>
              <a:latin typeface="Lora" panose="020B060402020202020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78EA923-A5C6-49E3-9C7F-85E58AF5F2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7082" y="2520752"/>
            <a:ext cx="2264535" cy="15980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CBC756F-059E-40CE-976E-3D07B00A2F2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449" r="15517"/>
          <a:stretch/>
        </p:blipFill>
        <p:spPr>
          <a:xfrm>
            <a:off x="7361581" y="2696341"/>
            <a:ext cx="1739346" cy="132665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A7CF84B-31F5-47D6-845D-FCA469422D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1617" y="4118802"/>
            <a:ext cx="1748427" cy="973145"/>
          </a:xfrm>
          <a:prstGeom prst="rect">
            <a:avLst/>
          </a:prstGeom>
        </p:spPr>
      </p:pic>
      <p:sp>
        <p:nvSpPr>
          <p:cNvPr id="48" name="Shape 99">
            <a:extLst>
              <a:ext uri="{FF2B5EF4-FFF2-40B4-BE49-F238E27FC236}">
                <a16:creationId xmlns:a16="http://schemas.microsoft.com/office/drawing/2014/main" id="{412D1D10-9055-47E7-A8EE-19687AF61D38}"/>
              </a:ext>
            </a:extLst>
          </p:cNvPr>
          <p:cNvSpPr txBox="1">
            <a:spLocks/>
          </p:cNvSpPr>
          <p:nvPr/>
        </p:nvSpPr>
        <p:spPr>
          <a:xfrm>
            <a:off x="6096213" y="3581431"/>
            <a:ext cx="2610808" cy="4879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rgbClr val="000000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algn="ctr"/>
            <a:r>
              <a:rPr lang="en" sz="2000" b="1" dirty="0">
                <a:latin typeface="Lora" panose="020B0604020202020204" charset="0"/>
              </a:rPr>
              <a:t>VENTAJA COMPETITIVA</a:t>
            </a:r>
          </a:p>
        </p:txBody>
      </p:sp>
    </p:spTree>
    <p:extLst>
      <p:ext uri="{BB962C8B-B14F-4D97-AF65-F5344CB8AC3E}">
        <p14:creationId xmlns:p14="http://schemas.microsoft.com/office/powerpoint/2010/main" val="282987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7" grpId="0"/>
      <p:bldP spid="34" grpId="0"/>
      <p:bldP spid="35" grpId="0"/>
      <p:bldP spid="37" grpId="0"/>
      <p:bldP spid="40" grpId="0"/>
      <p:bldP spid="46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ACE0166-09EF-4208-B396-6D1B3CEB20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19" t="14808" r="2427" b="6569"/>
          <a:stretch/>
        </p:blipFill>
        <p:spPr>
          <a:xfrm>
            <a:off x="4639062" y="1936689"/>
            <a:ext cx="4450132" cy="3057667"/>
          </a:xfrm>
          <a:prstGeom prst="rect">
            <a:avLst/>
          </a:prstGeom>
        </p:spPr>
      </p:pic>
      <p:grpSp>
        <p:nvGrpSpPr>
          <p:cNvPr id="295" name="Shape 295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296" name="Shape 29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7" name="Shape 99">
            <a:extLst>
              <a:ext uri="{FF2B5EF4-FFF2-40B4-BE49-F238E27FC236}">
                <a16:creationId xmlns:a16="http://schemas.microsoft.com/office/drawing/2014/main" id="{371C6A39-B83F-4E69-BA01-591D7F92250E}"/>
              </a:ext>
            </a:extLst>
          </p:cNvPr>
          <p:cNvSpPr txBox="1">
            <a:spLocks/>
          </p:cNvSpPr>
          <p:nvPr/>
        </p:nvSpPr>
        <p:spPr>
          <a:xfrm>
            <a:off x="1499592" y="835465"/>
            <a:ext cx="2610808" cy="4879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rgbClr val="000000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rPr lang="en" sz="2800" b="1" dirty="0">
                <a:latin typeface="Lora" panose="020B0604020202020204" charset="0"/>
              </a:rPr>
              <a:t>RESULTADOS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13C935-7B05-49CA-9024-B9C2AF70A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20"/>
          <a:stretch/>
        </p:blipFill>
        <p:spPr>
          <a:xfrm>
            <a:off x="2063249" y="0"/>
            <a:ext cx="1519923" cy="897963"/>
          </a:xfrm>
          <a:prstGeom prst="rect">
            <a:avLst/>
          </a:prstGeom>
        </p:spPr>
      </p:pic>
      <p:sp>
        <p:nvSpPr>
          <p:cNvPr id="29" name="Shape 98">
            <a:extLst>
              <a:ext uri="{FF2B5EF4-FFF2-40B4-BE49-F238E27FC236}">
                <a16:creationId xmlns:a16="http://schemas.microsoft.com/office/drawing/2014/main" id="{754EA230-7C50-4087-9A99-CD61DEB4E858}"/>
              </a:ext>
            </a:extLst>
          </p:cNvPr>
          <p:cNvSpPr txBox="1">
            <a:spLocks/>
          </p:cNvSpPr>
          <p:nvPr/>
        </p:nvSpPr>
        <p:spPr>
          <a:xfrm>
            <a:off x="41859" y="1641365"/>
            <a:ext cx="1753073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2400" dirty="0">
                <a:solidFill>
                  <a:schemeClr val="tx1"/>
                </a:solidFill>
              </a:rPr>
              <a:t>40% </a:t>
            </a:r>
            <a:r>
              <a:rPr lang="es-EC" sz="2400" dirty="0">
                <a:solidFill>
                  <a:srgbClr val="00ADF1"/>
                </a:solidFill>
              </a:rPr>
              <a:t>Taza ocupación 2018</a:t>
            </a:r>
            <a:endParaRPr lang="es-EC" dirty="0">
              <a:solidFill>
                <a:srgbClr val="00ADF1"/>
              </a:solidFill>
            </a:endParaRPr>
          </a:p>
        </p:txBody>
      </p:sp>
      <p:sp>
        <p:nvSpPr>
          <p:cNvPr id="30" name="Shape 98">
            <a:extLst>
              <a:ext uri="{FF2B5EF4-FFF2-40B4-BE49-F238E27FC236}">
                <a16:creationId xmlns:a16="http://schemas.microsoft.com/office/drawing/2014/main" id="{A510A235-235F-456D-A557-6F05BA8BA180}"/>
              </a:ext>
            </a:extLst>
          </p:cNvPr>
          <p:cNvSpPr txBox="1">
            <a:spLocks/>
          </p:cNvSpPr>
          <p:nvPr/>
        </p:nvSpPr>
        <p:spPr>
          <a:xfrm>
            <a:off x="54806" y="2502779"/>
            <a:ext cx="1980732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2400" dirty="0">
                <a:solidFill>
                  <a:schemeClr val="tx1"/>
                </a:solidFill>
              </a:rPr>
              <a:t>85% </a:t>
            </a:r>
            <a:r>
              <a:rPr lang="es-EC" sz="2400" dirty="0">
                <a:solidFill>
                  <a:srgbClr val="FF5A5F"/>
                </a:solidFill>
              </a:rPr>
              <a:t>Conoce Airbnb</a:t>
            </a:r>
            <a:endParaRPr lang="es-EC" dirty="0">
              <a:solidFill>
                <a:srgbClr val="FF5A5F"/>
              </a:solidFill>
            </a:endParaRPr>
          </a:p>
        </p:txBody>
      </p:sp>
      <p:sp>
        <p:nvSpPr>
          <p:cNvPr id="31" name="Shape 98">
            <a:extLst>
              <a:ext uri="{FF2B5EF4-FFF2-40B4-BE49-F238E27FC236}">
                <a16:creationId xmlns:a16="http://schemas.microsoft.com/office/drawing/2014/main" id="{8DF85A7F-29EB-408C-BCFF-B4AFFABA8EEE}"/>
              </a:ext>
            </a:extLst>
          </p:cNvPr>
          <p:cNvSpPr txBox="1">
            <a:spLocks/>
          </p:cNvSpPr>
          <p:nvPr/>
        </p:nvSpPr>
        <p:spPr>
          <a:xfrm>
            <a:off x="22490" y="3606138"/>
            <a:ext cx="2473659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dirty="0">
                <a:solidFill>
                  <a:srgbClr val="00C591"/>
                </a:solidFill>
              </a:rPr>
              <a:t>PRINCIPALES COMPETIDORES</a:t>
            </a:r>
          </a:p>
          <a:p>
            <a:endParaRPr lang="es-EC" dirty="0">
              <a:solidFill>
                <a:srgbClr val="FFCD00"/>
              </a:solidFill>
            </a:endParaRPr>
          </a:p>
        </p:txBody>
      </p:sp>
      <p:sp>
        <p:nvSpPr>
          <p:cNvPr id="32" name="Shape 98">
            <a:extLst>
              <a:ext uri="{FF2B5EF4-FFF2-40B4-BE49-F238E27FC236}">
                <a16:creationId xmlns:a16="http://schemas.microsoft.com/office/drawing/2014/main" id="{0B9E6DAE-5534-41A6-8AE5-782BCCB0A96F}"/>
              </a:ext>
            </a:extLst>
          </p:cNvPr>
          <p:cNvSpPr txBox="1">
            <a:spLocks/>
          </p:cNvSpPr>
          <p:nvPr/>
        </p:nvSpPr>
        <p:spPr>
          <a:xfrm>
            <a:off x="224766" y="4377199"/>
            <a:ext cx="2344918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pPr>
              <a:lnSpc>
                <a:spcPct val="150000"/>
              </a:lnSpc>
            </a:pPr>
            <a:r>
              <a:rPr lang="es-EC" sz="1600" dirty="0">
                <a:solidFill>
                  <a:schemeClr val="tx1"/>
                </a:solidFill>
              </a:rPr>
              <a:t>Hoteles 3 Estrellas</a:t>
            </a:r>
          </a:p>
          <a:p>
            <a:pPr>
              <a:lnSpc>
                <a:spcPct val="150000"/>
              </a:lnSpc>
            </a:pPr>
            <a:r>
              <a:rPr lang="es-EC" sz="1600" dirty="0">
                <a:solidFill>
                  <a:schemeClr val="tx1"/>
                </a:solidFill>
              </a:rPr>
              <a:t>Hostales </a:t>
            </a:r>
          </a:p>
          <a:p>
            <a:pPr>
              <a:lnSpc>
                <a:spcPct val="150000"/>
              </a:lnSpc>
            </a:pPr>
            <a:r>
              <a:rPr lang="es-EC" sz="1600" dirty="0">
                <a:solidFill>
                  <a:schemeClr val="tx1"/>
                </a:solidFill>
              </a:rPr>
              <a:t>Airbnb</a:t>
            </a:r>
            <a:endParaRPr lang="es-EC" sz="1600" dirty="0">
              <a:solidFill>
                <a:srgbClr val="FFCD00"/>
              </a:solidFill>
            </a:endParaRPr>
          </a:p>
        </p:txBody>
      </p:sp>
      <p:sp>
        <p:nvSpPr>
          <p:cNvPr id="34" name="Shape 98">
            <a:extLst>
              <a:ext uri="{FF2B5EF4-FFF2-40B4-BE49-F238E27FC236}">
                <a16:creationId xmlns:a16="http://schemas.microsoft.com/office/drawing/2014/main" id="{7B38BD20-CC3C-411C-88BA-D00DE82FB05F}"/>
              </a:ext>
            </a:extLst>
          </p:cNvPr>
          <p:cNvSpPr txBox="1">
            <a:spLocks/>
          </p:cNvSpPr>
          <p:nvPr/>
        </p:nvSpPr>
        <p:spPr>
          <a:xfrm>
            <a:off x="3583172" y="1739355"/>
            <a:ext cx="1606201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2800" dirty="0">
                <a:solidFill>
                  <a:schemeClr val="tx1"/>
                </a:solidFill>
              </a:rPr>
              <a:t>42%  </a:t>
            </a:r>
            <a:r>
              <a:rPr lang="es-EC" sz="1600" dirty="0">
                <a:solidFill>
                  <a:srgbClr val="00ADF1"/>
                </a:solidFill>
              </a:rPr>
              <a:t>Agencias de viajes en </a:t>
            </a:r>
            <a:r>
              <a:rPr lang="es-EC" sz="1600" dirty="0" err="1">
                <a:solidFill>
                  <a:srgbClr val="00ADF1"/>
                </a:solidFill>
              </a:rPr>
              <a:t>linea</a:t>
            </a:r>
            <a:endParaRPr lang="es-EC" dirty="0">
              <a:solidFill>
                <a:srgbClr val="00ADF1"/>
              </a:solidFill>
            </a:endParaRPr>
          </a:p>
        </p:txBody>
      </p:sp>
      <p:sp>
        <p:nvSpPr>
          <p:cNvPr id="37" name="Shape 98">
            <a:extLst>
              <a:ext uri="{FF2B5EF4-FFF2-40B4-BE49-F238E27FC236}">
                <a16:creationId xmlns:a16="http://schemas.microsoft.com/office/drawing/2014/main" id="{A5453381-1F6F-465F-91F5-1B3B0905415B}"/>
              </a:ext>
            </a:extLst>
          </p:cNvPr>
          <p:cNvSpPr txBox="1">
            <a:spLocks/>
          </p:cNvSpPr>
          <p:nvPr/>
        </p:nvSpPr>
        <p:spPr>
          <a:xfrm>
            <a:off x="3557753" y="4192394"/>
            <a:ext cx="1531450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2800" dirty="0">
                <a:solidFill>
                  <a:schemeClr val="tx1"/>
                </a:solidFill>
              </a:rPr>
              <a:t>38% </a:t>
            </a:r>
            <a:r>
              <a:rPr lang="es-EC" sz="1600" dirty="0">
                <a:solidFill>
                  <a:schemeClr val="tx1"/>
                </a:solidFill>
              </a:rPr>
              <a:t>monitorea precios Airbnb</a:t>
            </a:r>
            <a:endParaRPr lang="es-EC" dirty="0">
              <a:solidFill>
                <a:srgbClr val="00ADF1"/>
              </a:solidFill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7E7057C4-84A8-4DA7-9F14-A8B1478D9BFC}"/>
              </a:ext>
            </a:extLst>
          </p:cNvPr>
          <p:cNvSpPr/>
          <p:nvPr/>
        </p:nvSpPr>
        <p:spPr>
          <a:xfrm>
            <a:off x="4753390" y="57661"/>
            <a:ext cx="226453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>
                <a:solidFill>
                  <a:srgbClr val="FFCD00"/>
                </a:solidFill>
                <a:latin typeface="Lora" panose="020B0604020202020204" charset="0"/>
              </a:rPr>
              <a:t>60% </a:t>
            </a:r>
            <a:r>
              <a:rPr lang="es-EC" sz="2000" b="1" dirty="0">
                <a:solidFill>
                  <a:schemeClr val="tx1"/>
                </a:solidFill>
                <a:latin typeface="Lora" panose="020B0604020202020204" charset="0"/>
              </a:rPr>
              <a:t>Airbnb como competencia</a:t>
            </a:r>
            <a:endParaRPr lang="en" sz="2000" b="1" dirty="0">
              <a:solidFill>
                <a:schemeClr val="tx1"/>
              </a:solidFill>
              <a:latin typeface="Lora" panose="020B060402020202020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AADBAA-17E9-4381-9954-FC0D77165F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9" r="6289"/>
          <a:stretch/>
        </p:blipFill>
        <p:spPr>
          <a:xfrm>
            <a:off x="1937075" y="1434521"/>
            <a:ext cx="1634493" cy="10934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05496DD-B7D7-41AA-8987-042B21AB76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96" r="15102"/>
          <a:stretch/>
        </p:blipFill>
        <p:spPr>
          <a:xfrm>
            <a:off x="1912135" y="2613913"/>
            <a:ext cx="1584570" cy="1001291"/>
          </a:xfrm>
          <a:prstGeom prst="rect">
            <a:avLst/>
          </a:prstGeom>
        </p:spPr>
      </p:pic>
      <p:sp>
        <p:nvSpPr>
          <p:cNvPr id="33" name="Shape 98">
            <a:extLst>
              <a:ext uri="{FF2B5EF4-FFF2-40B4-BE49-F238E27FC236}">
                <a16:creationId xmlns:a16="http://schemas.microsoft.com/office/drawing/2014/main" id="{46EA9995-1520-4F5E-9240-3CE442E5ACD1}"/>
              </a:ext>
            </a:extLst>
          </p:cNvPr>
          <p:cNvSpPr txBox="1">
            <a:spLocks/>
          </p:cNvSpPr>
          <p:nvPr/>
        </p:nvSpPr>
        <p:spPr>
          <a:xfrm>
            <a:off x="3548550" y="2810462"/>
            <a:ext cx="1606201" cy="842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2800" dirty="0">
                <a:solidFill>
                  <a:schemeClr val="tx1"/>
                </a:solidFill>
              </a:rPr>
              <a:t>24%  </a:t>
            </a:r>
            <a:r>
              <a:rPr lang="es-EC" sz="1600" dirty="0">
                <a:solidFill>
                  <a:srgbClr val="00ADF1"/>
                </a:solidFill>
              </a:rPr>
              <a:t>Agencias de viajes</a:t>
            </a:r>
            <a:endParaRPr lang="es-EC" dirty="0">
              <a:solidFill>
                <a:srgbClr val="00ADF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0375C1E-7687-4255-8AE1-AA8304B048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730"/>
          <a:stretch/>
        </p:blipFill>
        <p:spPr>
          <a:xfrm>
            <a:off x="2367679" y="3709283"/>
            <a:ext cx="911061" cy="1434217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EB2F5038-2E81-4661-9AFB-FA9BB29D8002}"/>
              </a:ext>
            </a:extLst>
          </p:cNvPr>
          <p:cNvSpPr/>
          <p:nvPr/>
        </p:nvSpPr>
        <p:spPr>
          <a:xfrm>
            <a:off x="6718993" y="42496"/>
            <a:ext cx="26108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>
                <a:solidFill>
                  <a:srgbClr val="FFCD00"/>
                </a:solidFill>
                <a:latin typeface="Lora" panose="020B0604020202020204" charset="0"/>
              </a:rPr>
              <a:t>71% </a:t>
            </a:r>
            <a:r>
              <a:rPr lang="es-EC" sz="2000" b="1" dirty="0">
                <a:solidFill>
                  <a:schemeClr val="tx1"/>
                </a:solidFill>
                <a:latin typeface="Lora" panose="020B0604020202020204" charset="0"/>
              </a:rPr>
              <a:t>Se ven afectados en ocupación y ventas</a:t>
            </a:r>
            <a:endParaRPr lang="en" sz="2000" b="1" dirty="0">
              <a:solidFill>
                <a:schemeClr val="tx1"/>
              </a:solidFill>
              <a:latin typeface="Lora" panose="020B0604020202020204" charset="0"/>
            </a:endParaRPr>
          </a:p>
        </p:txBody>
      </p:sp>
      <p:sp>
        <p:nvSpPr>
          <p:cNvPr id="38" name="Shape 99">
            <a:extLst>
              <a:ext uri="{FF2B5EF4-FFF2-40B4-BE49-F238E27FC236}">
                <a16:creationId xmlns:a16="http://schemas.microsoft.com/office/drawing/2014/main" id="{B7F24286-4614-43C2-987C-B34A423ED87F}"/>
              </a:ext>
            </a:extLst>
          </p:cNvPr>
          <p:cNvSpPr txBox="1">
            <a:spLocks/>
          </p:cNvSpPr>
          <p:nvPr/>
        </p:nvSpPr>
        <p:spPr>
          <a:xfrm>
            <a:off x="5572434" y="1251433"/>
            <a:ext cx="3334563" cy="4879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rgbClr val="000000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rPr lang="en" sz="2800" b="1" dirty="0">
                <a:latin typeface="Lora" panose="020B0604020202020204" charset="0"/>
              </a:rPr>
              <a:t>Acciones Tomadas</a:t>
            </a:r>
          </a:p>
        </p:txBody>
      </p:sp>
    </p:spTree>
    <p:extLst>
      <p:ext uri="{BB962C8B-B14F-4D97-AF65-F5344CB8AC3E}">
        <p14:creationId xmlns:p14="http://schemas.microsoft.com/office/powerpoint/2010/main" val="122507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7" grpId="0"/>
      <p:bldP spid="40" grpId="0"/>
      <p:bldP spid="33" grpId="0"/>
      <p:bldP spid="36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Shape 295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296" name="Shape 29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0" name="Shape 300"/>
          <p:cNvSpPr/>
          <p:nvPr/>
        </p:nvSpPr>
        <p:spPr>
          <a:xfrm>
            <a:off x="0" y="138014"/>
            <a:ext cx="1685100" cy="1685100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"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" name="Shape 99">
            <a:extLst>
              <a:ext uri="{FF2B5EF4-FFF2-40B4-BE49-F238E27FC236}">
                <a16:creationId xmlns:a16="http://schemas.microsoft.com/office/drawing/2014/main" id="{371C6A39-B83F-4E69-BA01-591D7F92250E}"/>
              </a:ext>
            </a:extLst>
          </p:cNvPr>
          <p:cNvSpPr txBox="1">
            <a:spLocks/>
          </p:cNvSpPr>
          <p:nvPr/>
        </p:nvSpPr>
        <p:spPr>
          <a:xfrm>
            <a:off x="1499592" y="835465"/>
            <a:ext cx="2610808" cy="4879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rgbClr val="000000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rPr lang="en" sz="2800" b="1" dirty="0">
                <a:latin typeface="Lora" panose="020B0604020202020204" charset="0"/>
              </a:rPr>
              <a:t>PROPUESTAS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AFCD171-CF50-4931-B3B9-DC418C1F5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22" r="10577"/>
          <a:stretch/>
        </p:blipFill>
        <p:spPr>
          <a:xfrm>
            <a:off x="2053609" y="30416"/>
            <a:ext cx="1654450" cy="881398"/>
          </a:xfrm>
          <a:prstGeom prst="rect">
            <a:avLst/>
          </a:prstGeom>
          <a:ln w="28575">
            <a:solidFill>
              <a:srgbClr val="FFCD00"/>
            </a:solidFill>
          </a:ln>
        </p:spPr>
      </p:pic>
      <p:sp>
        <p:nvSpPr>
          <p:cNvPr id="15" name="Shape 98">
            <a:extLst>
              <a:ext uri="{FF2B5EF4-FFF2-40B4-BE49-F238E27FC236}">
                <a16:creationId xmlns:a16="http://schemas.microsoft.com/office/drawing/2014/main" id="{CF3A0FA0-796F-4564-8A80-56E3D6B86F94}"/>
              </a:ext>
            </a:extLst>
          </p:cNvPr>
          <p:cNvSpPr txBox="1">
            <a:spLocks/>
          </p:cNvSpPr>
          <p:nvPr/>
        </p:nvSpPr>
        <p:spPr>
          <a:xfrm>
            <a:off x="302207" y="528424"/>
            <a:ext cx="581261" cy="7059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6000" dirty="0"/>
              <a:t>1</a:t>
            </a:r>
            <a:endParaRPr lang="en" sz="44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83CA2C6-446E-4BFB-861B-B981DF007BA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0"/>
          <a:stretch/>
        </p:blipFill>
        <p:spPr bwMode="auto">
          <a:xfrm>
            <a:off x="4011258" y="860803"/>
            <a:ext cx="5013849" cy="42826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332F2C4-0345-478A-88AE-3EC61AC260EA}"/>
              </a:ext>
            </a:extLst>
          </p:cNvPr>
          <p:cNvSpPr/>
          <p:nvPr/>
        </p:nvSpPr>
        <p:spPr>
          <a:xfrm>
            <a:off x="4110400" y="71241"/>
            <a:ext cx="51102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>
                <a:latin typeface="Lora" panose="020B0604020202020204" charset="0"/>
              </a:rPr>
              <a:t>DISEÑO DE UNA PLATAFORMA PARA EL PROCESO DE GAMIFICACIÓN DE CALIFICACIÓN DEL PERSONAL DEL HOTEL</a:t>
            </a:r>
          </a:p>
        </p:txBody>
      </p:sp>
      <p:pic>
        <p:nvPicPr>
          <p:cNvPr id="25" name="Imagen 24" descr="Imagen relacionada">
            <a:extLst>
              <a:ext uri="{FF2B5EF4-FFF2-40B4-BE49-F238E27FC236}">
                <a16:creationId xmlns:a16="http://schemas.microsoft.com/office/drawing/2014/main" id="{BB4CC519-22E7-4877-9976-92E45ECDB9C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93" y="2087611"/>
            <a:ext cx="3825787" cy="244185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959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Shape 295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296" name="Shape 29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0" name="Shape 300"/>
          <p:cNvSpPr/>
          <p:nvPr/>
        </p:nvSpPr>
        <p:spPr>
          <a:xfrm>
            <a:off x="0" y="138014"/>
            <a:ext cx="1685100" cy="1685100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"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" name="Shape 99">
            <a:extLst>
              <a:ext uri="{FF2B5EF4-FFF2-40B4-BE49-F238E27FC236}">
                <a16:creationId xmlns:a16="http://schemas.microsoft.com/office/drawing/2014/main" id="{371C6A39-B83F-4E69-BA01-591D7F92250E}"/>
              </a:ext>
            </a:extLst>
          </p:cNvPr>
          <p:cNvSpPr txBox="1">
            <a:spLocks/>
          </p:cNvSpPr>
          <p:nvPr/>
        </p:nvSpPr>
        <p:spPr>
          <a:xfrm>
            <a:off x="1499592" y="835465"/>
            <a:ext cx="2610808" cy="4879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rgbClr val="000000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rPr lang="en" sz="2800" b="1" dirty="0">
                <a:latin typeface="Lora" panose="020B0604020202020204" charset="0"/>
              </a:rPr>
              <a:t>PROPUESTAS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AFCD171-CF50-4931-B3B9-DC418C1F5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22" r="10577"/>
          <a:stretch/>
        </p:blipFill>
        <p:spPr>
          <a:xfrm>
            <a:off x="2053609" y="30416"/>
            <a:ext cx="1654450" cy="881398"/>
          </a:xfrm>
          <a:prstGeom prst="rect">
            <a:avLst/>
          </a:prstGeom>
          <a:ln w="28575">
            <a:solidFill>
              <a:srgbClr val="FFCD00"/>
            </a:solidFill>
          </a:ln>
        </p:spPr>
      </p:pic>
      <p:sp>
        <p:nvSpPr>
          <p:cNvPr id="15" name="Shape 98">
            <a:extLst>
              <a:ext uri="{FF2B5EF4-FFF2-40B4-BE49-F238E27FC236}">
                <a16:creationId xmlns:a16="http://schemas.microsoft.com/office/drawing/2014/main" id="{CF3A0FA0-796F-4564-8A80-56E3D6B86F94}"/>
              </a:ext>
            </a:extLst>
          </p:cNvPr>
          <p:cNvSpPr txBox="1">
            <a:spLocks/>
          </p:cNvSpPr>
          <p:nvPr/>
        </p:nvSpPr>
        <p:spPr>
          <a:xfrm>
            <a:off x="302207" y="528424"/>
            <a:ext cx="581261" cy="7059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6000" dirty="0"/>
              <a:t>2</a:t>
            </a:r>
            <a:endParaRPr lang="en" sz="4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332F2C4-0345-478A-88AE-3EC61AC260EA}"/>
              </a:ext>
            </a:extLst>
          </p:cNvPr>
          <p:cNvSpPr/>
          <p:nvPr/>
        </p:nvSpPr>
        <p:spPr>
          <a:xfrm>
            <a:off x="4076568" y="243434"/>
            <a:ext cx="51102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latin typeface="Lora" panose="020B0604020202020204" charset="0"/>
              </a:rPr>
              <a:t>ESTRATEGIA DE DIÁLOGO Y ALIANZA EN LA ZONA DE INFLUENCIA</a:t>
            </a:r>
          </a:p>
        </p:txBody>
      </p:sp>
      <p:sp>
        <p:nvSpPr>
          <p:cNvPr id="14" name="Shape 98">
            <a:extLst>
              <a:ext uri="{FF2B5EF4-FFF2-40B4-BE49-F238E27FC236}">
                <a16:creationId xmlns:a16="http://schemas.microsoft.com/office/drawing/2014/main" id="{733D9C65-BD03-4797-ADD3-10E6B3F894EE}"/>
              </a:ext>
            </a:extLst>
          </p:cNvPr>
          <p:cNvSpPr txBox="1">
            <a:spLocks/>
          </p:cNvSpPr>
          <p:nvPr/>
        </p:nvSpPr>
        <p:spPr>
          <a:xfrm>
            <a:off x="0" y="1701524"/>
            <a:ext cx="4110400" cy="15287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dirty="0">
                <a:solidFill>
                  <a:schemeClr val="tx1"/>
                </a:solidFill>
              </a:rPr>
              <a:t>PARTICIPANTES: </a:t>
            </a:r>
            <a:endParaRPr lang="es-EC" dirty="0">
              <a:solidFill>
                <a:srgbClr val="00ADF1"/>
              </a:solidFill>
            </a:endParaRPr>
          </a:p>
          <a:p>
            <a:r>
              <a:rPr lang="es-EC" dirty="0">
                <a:solidFill>
                  <a:srgbClr val="00ADF1"/>
                </a:solidFill>
              </a:rPr>
              <a:t>   PERSONAL DEL HOTEL</a:t>
            </a:r>
          </a:p>
          <a:p>
            <a:r>
              <a:rPr lang="es-EC" dirty="0">
                <a:solidFill>
                  <a:srgbClr val="EF018C"/>
                </a:solidFill>
              </a:rPr>
              <a:t>   SERVICIOS EN LA ZONA DE INFLUENCIA</a:t>
            </a:r>
            <a:endParaRPr lang="es-EC" sz="1800" dirty="0">
              <a:solidFill>
                <a:srgbClr val="EF018C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D9A05D-FD0D-40CA-A880-18C4CD6FA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41" y="3583172"/>
            <a:ext cx="1766621" cy="13249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2FD9BD8-9DB2-4E4A-BAC0-142B04231D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87"/>
          <a:stretch/>
        </p:blipFill>
        <p:spPr>
          <a:xfrm>
            <a:off x="1980190" y="3593847"/>
            <a:ext cx="2200940" cy="131601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D8F421-D0C7-483E-B6E0-077FFE07B4A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4209" y="2797465"/>
            <a:ext cx="1430236" cy="810942"/>
          </a:xfrm>
          <a:prstGeom prst="rect">
            <a:avLst/>
          </a:prstGeom>
        </p:spPr>
      </p:pic>
      <p:sp>
        <p:nvSpPr>
          <p:cNvPr id="18" name="Shape 98">
            <a:extLst>
              <a:ext uri="{FF2B5EF4-FFF2-40B4-BE49-F238E27FC236}">
                <a16:creationId xmlns:a16="http://schemas.microsoft.com/office/drawing/2014/main" id="{10E15371-4F07-447F-887C-344BFC594874}"/>
              </a:ext>
            </a:extLst>
          </p:cNvPr>
          <p:cNvSpPr txBox="1">
            <a:spLocks/>
          </p:cNvSpPr>
          <p:nvPr/>
        </p:nvSpPr>
        <p:spPr>
          <a:xfrm>
            <a:off x="4181130" y="1323387"/>
            <a:ext cx="2473659" cy="5564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dirty="0">
                <a:solidFill>
                  <a:schemeClr val="tx1"/>
                </a:solidFill>
              </a:rPr>
              <a:t>ACTIVIDADES</a:t>
            </a:r>
          </a:p>
        </p:txBody>
      </p:sp>
      <p:sp>
        <p:nvSpPr>
          <p:cNvPr id="19" name="Shape 98">
            <a:extLst>
              <a:ext uri="{FF2B5EF4-FFF2-40B4-BE49-F238E27FC236}">
                <a16:creationId xmlns:a16="http://schemas.microsoft.com/office/drawing/2014/main" id="{393AD2D9-A3E7-4448-A70F-0A532B834558}"/>
              </a:ext>
            </a:extLst>
          </p:cNvPr>
          <p:cNvSpPr txBox="1">
            <a:spLocks/>
          </p:cNvSpPr>
          <p:nvPr/>
        </p:nvSpPr>
        <p:spPr>
          <a:xfrm>
            <a:off x="4493019" y="1973688"/>
            <a:ext cx="3002934" cy="5564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C" sz="1800" dirty="0">
                <a:solidFill>
                  <a:srgbClr val="00C591"/>
                </a:solidFill>
              </a:rPr>
              <a:t>HOTEL ENVÍA ENVITACIONES</a:t>
            </a:r>
          </a:p>
        </p:txBody>
      </p:sp>
      <p:sp>
        <p:nvSpPr>
          <p:cNvPr id="21" name="Shape 98">
            <a:extLst>
              <a:ext uri="{FF2B5EF4-FFF2-40B4-BE49-F238E27FC236}">
                <a16:creationId xmlns:a16="http://schemas.microsoft.com/office/drawing/2014/main" id="{F542FC47-6701-4DC9-9809-A2FB2F67A9A0}"/>
              </a:ext>
            </a:extLst>
          </p:cNvPr>
          <p:cNvSpPr txBox="1">
            <a:spLocks/>
          </p:cNvSpPr>
          <p:nvPr/>
        </p:nvSpPr>
        <p:spPr>
          <a:xfrm>
            <a:off x="4744419" y="3037379"/>
            <a:ext cx="3565872" cy="5564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800" dirty="0">
                <a:solidFill>
                  <a:srgbClr val="00C591"/>
                </a:solidFill>
              </a:rPr>
              <a:t>REALIZACIÓN DEL DIÁLGO PARA PRESENTAICÓN DE ESTRATEGIA</a:t>
            </a:r>
          </a:p>
        </p:txBody>
      </p:sp>
      <p:sp>
        <p:nvSpPr>
          <p:cNvPr id="22" name="Shape 98">
            <a:extLst>
              <a:ext uri="{FF2B5EF4-FFF2-40B4-BE49-F238E27FC236}">
                <a16:creationId xmlns:a16="http://schemas.microsoft.com/office/drawing/2014/main" id="{7E834414-27F3-453A-A810-A660720E56F7}"/>
              </a:ext>
            </a:extLst>
          </p:cNvPr>
          <p:cNvSpPr txBox="1">
            <a:spLocks/>
          </p:cNvSpPr>
          <p:nvPr/>
        </p:nvSpPr>
        <p:spPr>
          <a:xfrm>
            <a:off x="5051981" y="4100840"/>
            <a:ext cx="4223658" cy="5564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C" sz="1800" dirty="0">
                <a:solidFill>
                  <a:srgbClr val="00C591"/>
                </a:solidFill>
              </a:rPr>
              <a:t>VISITA DEL PERSONAL DEL HOTEL A LOS ESTABLECIMIENTOS ALIZADOS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0FA300B-1A0B-4097-A9CD-A2A20C9012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408" y="936720"/>
            <a:ext cx="1513614" cy="15339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B20144-372D-4B2E-AC98-E7758E84E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4632" y="4147963"/>
            <a:ext cx="1018809" cy="76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7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Shape 295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296" name="Shape 29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0" name="Shape 300"/>
          <p:cNvSpPr/>
          <p:nvPr/>
        </p:nvSpPr>
        <p:spPr>
          <a:xfrm>
            <a:off x="0" y="138014"/>
            <a:ext cx="1685100" cy="1685100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"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" name="Shape 98">
            <a:extLst>
              <a:ext uri="{FF2B5EF4-FFF2-40B4-BE49-F238E27FC236}">
                <a16:creationId xmlns:a16="http://schemas.microsoft.com/office/drawing/2014/main" id="{CF3A0FA0-796F-4564-8A80-56E3D6B86F94}"/>
              </a:ext>
            </a:extLst>
          </p:cNvPr>
          <p:cNvSpPr txBox="1">
            <a:spLocks/>
          </p:cNvSpPr>
          <p:nvPr/>
        </p:nvSpPr>
        <p:spPr>
          <a:xfrm>
            <a:off x="302207" y="528424"/>
            <a:ext cx="581261" cy="7059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6000" dirty="0"/>
              <a:t>3</a:t>
            </a:r>
            <a:endParaRPr lang="en" sz="4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332F2C4-0345-478A-88AE-3EC61AC260EA}"/>
              </a:ext>
            </a:extLst>
          </p:cNvPr>
          <p:cNvSpPr/>
          <p:nvPr/>
        </p:nvSpPr>
        <p:spPr>
          <a:xfrm>
            <a:off x="520996" y="4420711"/>
            <a:ext cx="836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s-EC" sz="1600" b="1" dirty="0"/>
              <a:t>AGREGAR EN LA WEB DEL HOTEL UNA INTERFAX PARA LA COMERCIALIZACIÓN DE EVENTOS Y ACTIVIDADES LOCALES Y EL FOMENTO DE LA AUTENTICIDAD.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0A775EA-3DF1-4FEE-84AA-5D1CA4E71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226" y="0"/>
            <a:ext cx="6530466" cy="4437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42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Shape 295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296" name="Shape 29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0" name="Shape 300"/>
          <p:cNvSpPr/>
          <p:nvPr/>
        </p:nvSpPr>
        <p:spPr>
          <a:xfrm>
            <a:off x="0" y="138014"/>
            <a:ext cx="1685100" cy="1685100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"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" name="Shape 98">
            <a:extLst>
              <a:ext uri="{FF2B5EF4-FFF2-40B4-BE49-F238E27FC236}">
                <a16:creationId xmlns:a16="http://schemas.microsoft.com/office/drawing/2014/main" id="{CF3A0FA0-796F-4564-8A80-56E3D6B86F94}"/>
              </a:ext>
            </a:extLst>
          </p:cNvPr>
          <p:cNvSpPr txBox="1">
            <a:spLocks/>
          </p:cNvSpPr>
          <p:nvPr/>
        </p:nvSpPr>
        <p:spPr>
          <a:xfrm>
            <a:off x="302207" y="528424"/>
            <a:ext cx="581261" cy="7059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6000" dirty="0"/>
              <a:t>4</a:t>
            </a:r>
            <a:endParaRPr lang="en" sz="4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332F2C4-0345-478A-88AE-3EC61AC260EA}"/>
              </a:ext>
            </a:extLst>
          </p:cNvPr>
          <p:cNvSpPr/>
          <p:nvPr/>
        </p:nvSpPr>
        <p:spPr>
          <a:xfrm>
            <a:off x="1685100" y="26457"/>
            <a:ext cx="6618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s-EC" sz="1800" b="1" dirty="0"/>
              <a:t>ESTRATEGIA DE RECONOCIMIENTO DEL PERSONAL EN LA WEB</a:t>
            </a:r>
          </a:p>
          <a:p>
            <a:pPr lvl="2"/>
            <a:r>
              <a:rPr lang="es-EC" sz="2000" b="1" dirty="0"/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39385B5-ADE7-486C-B992-431F06C9409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41" y="503510"/>
            <a:ext cx="5286905" cy="4435760"/>
          </a:xfrm>
          <a:prstGeom prst="rect">
            <a:avLst/>
          </a:prstGeom>
          <a:noFill/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CD5468B0-E0E4-442B-93A0-205336681BA0}"/>
              </a:ext>
            </a:extLst>
          </p:cNvPr>
          <p:cNvGrpSpPr/>
          <p:nvPr/>
        </p:nvGrpSpPr>
        <p:grpSpPr>
          <a:xfrm>
            <a:off x="53757" y="1934671"/>
            <a:ext cx="3553872" cy="2751688"/>
            <a:chOff x="0" y="0"/>
            <a:chExt cx="3948430" cy="2390140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17F9E91-E739-4937-A9C1-F8DE328F0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2" t="4482" r="13131" b="25319"/>
            <a:stretch/>
          </p:blipFill>
          <p:spPr bwMode="auto">
            <a:xfrm>
              <a:off x="0" y="0"/>
              <a:ext cx="3948430" cy="23901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F6577551-9725-4966-A0F1-DC83663D2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896" y="795647"/>
              <a:ext cx="459740" cy="52514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054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Shape 295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296" name="Shape 29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" name="Shape 98">
            <a:extLst>
              <a:ext uri="{FF2B5EF4-FFF2-40B4-BE49-F238E27FC236}">
                <a16:creationId xmlns:a16="http://schemas.microsoft.com/office/drawing/2014/main" id="{CF3A0FA0-796F-4564-8A80-56E3D6B86F94}"/>
              </a:ext>
            </a:extLst>
          </p:cNvPr>
          <p:cNvSpPr txBox="1">
            <a:spLocks/>
          </p:cNvSpPr>
          <p:nvPr/>
        </p:nvSpPr>
        <p:spPr>
          <a:xfrm>
            <a:off x="234561" y="436569"/>
            <a:ext cx="581261" cy="7059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6000" dirty="0"/>
              <a:t>5</a:t>
            </a:r>
            <a:endParaRPr lang="en" sz="4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332F2C4-0345-478A-88AE-3EC61AC260EA}"/>
              </a:ext>
            </a:extLst>
          </p:cNvPr>
          <p:cNvSpPr/>
          <p:nvPr/>
        </p:nvSpPr>
        <p:spPr>
          <a:xfrm>
            <a:off x="1908669" y="88149"/>
            <a:ext cx="60763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s-EC" sz="2000" b="1" dirty="0">
                <a:latin typeface="Lora" panose="020B0604020202020204" charset="0"/>
              </a:rPr>
              <a:t>PROPUESTA: USO DE IMÁGENES DE ALTA CALIDAD CON DESCRIPCIÓN DETALLADA DEL ESPACIO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37F8C2-0FED-4902-B5B1-A971ABB7B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341" y="957789"/>
            <a:ext cx="4994674" cy="3983238"/>
          </a:xfrm>
          <a:prstGeom prst="rect">
            <a:avLst/>
          </a:prstGeom>
          <a:ln w="28575">
            <a:solidFill>
              <a:srgbClr val="FFCD00"/>
            </a:solidFill>
          </a:ln>
        </p:spPr>
      </p:pic>
      <p:sp>
        <p:nvSpPr>
          <p:cNvPr id="11" name="Shape 300">
            <a:extLst>
              <a:ext uri="{FF2B5EF4-FFF2-40B4-BE49-F238E27FC236}">
                <a16:creationId xmlns:a16="http://schemas.microsoft.com/office/drawing/2014/main" id="{DE00281A-8FD8-4441-A662-3425B536EC9B}"/>
              </a:ext>
            </a:extLst>
          </p:cNvPr>
          <p:cNvSpPr/>
          <p:nvPr/>
        </p:nvSpPr>
        <p:spPr>
          <a:xfrm>
            <a:off x="0" y="13292"/>
            <a:ext cx="1679319" cy="1591218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" b="1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3AC6B4F-C0A5-4CB5-A214-0656DB649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5" y="1412297"/>
            <a:ext cx="3781926" cy="33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7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1428189" y="215634"/>
            <a:ext cx="3889500" cy="43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Introducción</a:t>
            </a:r>
          </a:p>
        </p:txBody>
      </p:sp>
      <p:grpSp>
        <p:nvGrpSpPr>
          <p:cNvPr id="200" name="Shape 200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201" name="Shape 201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05" name="Shape 205"/>
          <p:cNvGrpSpPr/>
          <p:nvPr/>
        </p:nvGrpSpPr>
        <p:grpSpPr>
          <a:xfrm>
            <a:off x="1041913" y="651234"/>
            <a:ext cx="7802624" cy="4267503"/>
            <a:chOff x="1641825" y="1470659"/>
            <a:chExt cx="6396784" cy="3672849"/>
          </a:xfrm>
        </p:grpSpPr>
        <p:sp>
          <p:nvSpPr>
            <p:cNvPr id="206" name="Shape 206"/>
            <p:cNvSpPr/>
            <p:nvPr/>
          </p:nvSpPr>
          <p:spPr>
            <a:xfrm>
              <a:off x="5666561" y="1572690"/>
              <a:ext cx="2261100" cy="2487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6825" y="0"/>
                  </a:moveTo>
                  <a:lnTo>
                    <a:pt x="90435" y="0"/>
                  </a:lnTo>
                  <a:lnTo>
                    <a:pt x="94107" y="339"/>
                  </a:lnTo>
                  <a:lnTo>
                    <a:pt x="97655" y="1074"/>
                  </a:lnTo>
                  <a:lnTo>
                    <a:pt x="101141" y="2149"/>
                  </a:lnTo>
                  <a:lnTo>
                    <a:pt x="104564" y="3734"/>
                  </a:lnTo>
                  <a:lnTo>
                    <a:pt x="107676" y="5657"/>
                  </a:lnTo>
                  <a:lnTo>
                    <a:pt x="110663" y="7920"/>
                  </a:lnTo>
                  <a:lnTo>
                    <a:pt x="113278" y="10579"/>
                  </a:lnTo>
                  <a:lnTo>
                    <a:pt x="115456" y="13408"/>
                  </a:lnTo>
                  <a:lnTo>
                    <a:pt x="117199" y="16407"/>
                  </a:lnTo>
                  <a:lnTo>
                    <a:pt x="118568" y="19519"/>
                  </a:lnTo>
                  <a:lnTo>
                    <a:pt x="119502" y="22800"/>
                  </a:lnTo>
                  <a:lnTo>
                    <a:pt x="120000" y="26082"/>
                  </a:lnTo>
                  <a:lnTo>
                    <a:pt x="120000" y="29420"/>
                  </a:lnTo>
                  <a:lnTo>
                    <a:pt x="119564" y="32701"/>
                  </a:lnTo>
                  <a:lnTo>
                    <a:pt x="118755" y="35983"/>
                  </a:lnTo>
                  <a:lnTo>
                    <a:pt x="117572" y="39207"/>
                  </a:lnTo>
                  <a:lnTo>
                    <a:pt x="115892" y="42206"/>
                  </a:lnTo>
                  <a:lnTo>
                    <a:pt x="113775" y="45148"/>
                  </a:lnTo>
                  <a:lnTo>
                    <a:pt x="111286" y="47751"/>
                  </a:lnTo>
                  <a:lnTo>
                    <a:pt x="108236" y="50240"/>
                  </a:lnTo>
                  <a:lnTo>
                    <a:pt x="105062" y="52220"/>
                  </a:lnTo>
                  <a:lnTo>
                    <a:pt x="101514" y="53861"/>
                  </a:lnTo>
                  <a:lnTo>
                    <a:pt x="97904" y="55162"/>
                  </a:lnTo>
                  <a:lnTo>
                    <a:pt x="94232" y="55898"/>
                  </a:lnTo>
                  <a:lnTo>
                    <a:pt x="90435" y="56237"/>
                  </a:lnTo>
                  <a:lnTo>
                    <a:pt x="86576" y="56181"/>
                  </a:lnTo>
                  <a:lnTo>
                    <a:pt x="82780" y="55728"/>
                  </a:lnTo>
                  <a:lnTo>
                    <a:pt x="82780" y="55785"/>
                  </a:lnTo>
                  <a:lnTo>
                    <a:pt x="79107" y="55332"/>
                  </a:lnTo>
                  <a:lnTo>
                    <a:pt x="75497" y="55445"/>
                  </a:lnTo>
                  <a:lnTo>
                    <a:pt x="71950" y="56067"/>
                  </a:lnTo>
                  <a:lnTo>
                    <a:pt x="68775" y="57142"/>
                  </a:lnTo>
                  <a:lnTo>
                    <a:pt x="65726" y="58613"/>
                  </a:lnTo>
                  <a:lnTo>
                    <a:pt x="63049" y="60537"/>
                  </a:lnTo>
                  <a:lnTo>
                    <a:pt x="60746" y="62743"/>
                  </a:lnTo>
                  <a:lnTo>
                    <a:pt x="58755" y="65176"/>
                  </a:lnTo>
                  <a:lnTo>
                    <a:pt x="57136" y="67949"/>
                  </a:lnTo>
                  <a:lnTo>
                    <a:pt x="56016" y="70834"/>
                  </a:lnTo>
                  <a:lnTo>
                    <a:pt x="55331" y="73946"/>
                  </a:lnTo>
                  <a:lnTo>
                    <a:pt x="55207" y="77114"/>
                  </a:lnTo>
                  <a:lnTo>
                    <a:pt x="55643" y="80396"/>
                  </a:lnTo>
                  <a:lnTo>
                    <a:pt x="56763" y="83677"/>
                  </a:lnTo>
                  <a:lnTo>
                    <a:pt x="57821" y="86902"/>
                  </a:lnTo>
                  <a:lnTo>
                    <a:pt x="58568" y="90183"/>
                  </a:lnTo>
                  <a:lnTo>
                    <a:pt x="58755" y="93578"/>
                  </a:lnTo>
                  <a:lnTo>
                    <a:pt x="58443" y="96859"/>
                  </a:lnTo>
                  <a:lnTo>
                    <a:pt x="57759" y="100141"/>
                  </a:lnTo>
                  <a:lnTo>
                    <a:pt x="56639" y="103309"/>
                  </a:lnTo>
                  <a:lnTo>
                    <a:pt x="55020" y="106308"/>
                  </a:lnTo>
                  <a:lnTo>
                    <a:pt x="52904" y="109250"/>
                  </a:lnTo>
                  <a:lnTo>
                    <a:pt x="50414" y="111852"/>
                  </a:lnTo>
                  <a:lnTo>
                    <a:pt x="47427" y="114342"/>
                  </a:lnTo>
                  <a:lnTo>
                    <a:pt x="44190" y="116322"/>
                  </a:lnTo>
                  <a:lnTo>
                    <a:pt x="40829" y="117906"/>
                  </a:lnTo>
                  <a:lnTo>
                    <a:pt x="37219" y="118981"/>
                  </a:lnTo>
                  <a:lnTo>
                    <a:pt x="33485" y="119717"/>
                  </a:lnTo>
                  <a:lnTo>
                    <a:pt x="29751" y="120000"/>
                  </a:lnTo>
                  <a:lnTo>
                    <a:pt x="25954" y="119830"/>
                  </a:lnTo>
                  <a:lnTo>
                    <a:pt x="22282" y="119151"/>
                  </a:lnTo>
                  <a:lnTo>
                    <a:pt x="18672" y="118189"/>
                  </a:lnTo>
                  <a:lnTo>
                    <a:pt x="15124" y="116718"/>
                  </a:lnTo>
                  <a:lnTo>
                    <a:pt x="11825" y="114794"/>
                  </a:lnTo>
                  <a:lnTo>
                    <a:pt x="8838" y="112418"/>
                  </a:lnTo>
                  <a:lnTo>
                    <a:pt x="6099" y="109702"/>
                  </a:lnTo>
                  <a:lnTo>
                    <a:pt x="4045" y="106760"/>
                  </a:lnTo>
                  <a:lnTo>
                    <a:pt x="2240" y="103649"/>
                  </a:lnTo>
                  <a:lnTo>
                    <a:pt x="995" y="100367"/>
                  </a:lnTo>
                  <a:lnTo>
                    <a:pt x="186" y="97029"/>
                  </a:lnTo>
                  <a:lnTo>
                    <a:pt x="0" y="93635"/>
                  </a:lnTo>
                  <a:lnTo>
                    <a:pt x="124" y="90240"/>
                  </a:lnTo>
                  <a:lnTo>
                    <a:pt x="809" y="86902"/>
                  </a:lnTo>
                  <a:lnTo>
                    <a:pt x="1929" y="83620"/>
                  </a:lnTo>
                  <a:lnTo>
                    <a:pt x="3609" y="80396"/>
                  </a:lnTo>
                  <a:lnTo>
                    <a:pt x="5601" y="77397"/>
                  </a:lnTo>
                  <a:lnTo>
                    <a:pt x="8215" y="74681"/>
                  </a:lnTo>
                  <a:lnTo>
                    <a:pt x="11016" y="72418"/>
                  </a:lnTo>
                  <a:lnTo>
                    <a:pt x="14066" y="70495"/>
                  </a:lnTo>
                  <a:lnTo>
                    <a:pt x="17240" y="68910"/>
                  </a:lnTo>
                  <a:lnTo>
                    <a:pt x="20663" y="67722"/>
                  </a:lnTo>
                  <a:lnTo>
                    <a:pt x="24087" y="66930"/>
                  </a:lnTo>
                  <a:lnTo>
                    <a:pt x="27697" y="66534"/>
                  </a:lnTo>
                  <a:lnTo>
                    <a:pt x="31182" y="66534"/>
                  </a:lnTo>
                  <a:lnTo>
                    <a:pt x="34668" y="66987"/>
                  </a:lnTo>
                  <a:lnTo>
                    <a:pt x="38464" y="67383"/>
                  </a:lnTo>
                  <a:lnTo>
                    <a:pt x="42074" y="67213"/>
                  </a:lnTo>
                  <a:lnTo>
                    <a:pt x="45497" y="66534"/>
                  </a:lnTo>
                  <a:lnTo>
                    <a:pt x="48734" y="65346"/>
                  </a:lnTo>
                  <a:lnTo>
                    <a:pt x="51721" y="63818"/>
                  </a:lnTo>
                  <a:lnTo>
                    <a:pt x="54460" y="61895"/>
                  </a:lnTo>
                  <a:lnTo>
                    <a:pt x="56763" y="59745"/>
                  </a:lnTo>
                  <a:lnTo>
                    <a:pt x="58630" y="57142"/>
                  </a:lnTo>
                  <a:lnTo>
                    <a:pt x="60248" y="54427"/>
                  </a:lnTo>
                  <a:lnTo>
                    <a:pt x="61244" y="51485"/>
                  </a:lnTo>
                  <a:lnTo>
                    <a:pt x="61867" y="48429"/>
                  </a:lnTo>
                  <a:lnTo>
                    <a:pt x="61929" y="45205"/>
                  </a:lnTo>
                  <a:lnTo>
                    <a:pt x="61369" y="41923"/>
                  </a:lnTo>
                  <a:lnTo>
                    <a:pt x="60248" y="38642"/>
                  </a:lnTo>
                  <a:lnTo>
                    <a:pt x="59066" y="35304"/>
                  </a:lnTo>
                  <a:lnTo>
                    <a:pt x="58257" y="31739"/>
                  </a:lnTo>
                  <a:lnTo>
                    <a:pt x="58008" y="28231"/>
                  </a:lnTo>
                  <a:lnTo>
                    <a:pt x="58257" y="24724"/>
                  </a:lnTo>
                  <a:lnTo>
                    <a:pt x="59066" y="21159"/>
                  </a:lnTo>
                  <a:lnTo>
                    <a:pt x="60248" y="17765"/>
                  </a:lnTo>
                  <a:lnTo>
                    <a:pt x="61929" y="14483"/>
                  </a:lnTo>
                  <a:lnTo>
                    <a:pt x="64170" y="11371"/>
                  </a:lnTo>
                  <a:lnTo>
                    <a:pt x="66846" y="8486"/>
                  </a:lnTo>
                  <a:lnTo>
                    <a:pt x="69771" y="6110"/>
                  </a:lnTo>
                  <a:lnTo>
                    <a:pt x="72883" y="4073"/>
                  </a:lnTo>
                  <a:lnTo>
                    <a:pt x="76182" y="2545"/>
                  </a:lnTo>
                  <a:lnTo>
                    <a:pt x="79605" y="1244"/>
                  </a:lnTo>
                  <a:lnTo>
                    <a:pt x="83215" y="452"/>
                  </a:lnTo>
                  <a:lnTo>
                    <a:pt x="868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Shape 207"/>
            <p:cNvSpPr/>
            <p:nvPr/>
          </p:nvSpPr>
          <p:spPr>
            <a:xfrm>
              <a:off x="4204629" y="3921008"/>
              <a:ext cx="2028900" cy="1222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0281" y="0"/>
                  </a:moveTo>
                  <a:lnTo>
                    <a:pt x="103579" y="365"/>
                  </a:lnTo>
                  <a:lnTo>
                    <a:pt x="106731" y="1703"/>
                  </a:lnTo>
                  <a:lnTo>
                    <a:pt x="109810" y="3894"/>
                  </a:lnTo>
                  <a:lnTo>
                    <a:pt x="112669" y="7058"/>
                  </a:lnTo>
                  <a:lnTo>
                    <a:pt x="115015" y="10709"/>
                  </a:lnTo>
                  <a:lnTo>
                    <a:pt x="117141" y="15456"/>
                  </a:lnTo>
                  <a:lnTo>
                    <a:pt x="118680" y="20811"/>
                  </a:lnTo>
                  <a:lnTo>
                    <a:pt x="119633" y="26288"/>
                  </a:lnTo>
                  <a:lnTo>
                    <a:pt x="120000" y="31764"/>
                  </a:lnTo>
                  <a:lnTo>
                    <a:pt x="119706" y="37241"/>
                  </a:lnTo>
                  <a:lnTo>
                    <a:pt x="118900" y="42596"/>
                  </a:lnTo>
                  <a:lnTo>
                    <a:pt x="117580" y="47586"/>
                  </a:lnTo>
                  <a:lnTo>
                    <a:pt x="115748" y="52332"/>
                  </a:lnTo>
                  <a:lnTo>
                    <a:pt x="113329" y="56227"/>
                  </a:lnTo>
                  <a:lnTo>
                    <a:pt x="110543" y="59756"/>
                  </a:lnTo>
                  <a:lnTo>
                    <a:pt x="107318" y="62312"/>
                  </a:lnTo>
                  <a:lnTo>
                    <a:pt x="104019" y="63894"/>
                  </a:lnTo>
                  <a:lnTo>
                    <a:pt x="100720" y="64503"/>
                  </a:lnTo>
                  <a:lnTo>
                    <a:pt x="97275" y="64137"/>
                  </a:lnTo>
                  <a:lnTo>
                    <a:pt x="94123" y="62799"/>
                  </a:lnTo>
                  <a:lnTo>
                    <a:pt x="91044" y="60608"/>
                  </a:lnTo>
                  <a:lnTo>
                    <a:pt x="88185" y="57200"/>
                  </a:lnTo>
                  <a:lnTo>
                    <a:pt x="85766" y="53306"/>
                  </a:lnTo>
                  <a:lnTo>
                    <a:pt x="83860" y="50628"/>
                  </a:lnTo>
                  <a:lnTo>
                    <a:pt x="81808" y="48681"/>
                  </a:lnTo>
                  <a:lnTo>
                    <a:pt x="79682" y="47464"/>
                  </a:lnTo>
                  <a:lnTo>
                    <a:pt x="77483" y="47221"/>
                  </a:lnTo>
                  <a:lnTo>
                    <a:pt x="75357" y="47829"/>
                  </a:lnTo>
                  <a:lnTo>
                    <a:pt x="73231" y="49046"/>
                  </a:lnTo>
                  <a:lnTo>
                    <a:pt x="71325" y="50993"/>
                  </a:lnTo>
                  <a:lnTo>
                    <a:pt x="69786" y="53549"/>
                  </a:lnTo>
                  <a:lnTo>
                    <a:pt x="68466" y="56713"/>
                  </a:lnTo>
                  <a:lnTo>
                    <a:pt x="67660" y="60365"/>
                  </a:lnTo>
                  <a:lnTo>
                    <a:pt x="67440" y="64503"/>
                  </a:lnTo>
                  <a:lnTo>
                    <a:pt x="67073" y="71561"/>
                  </a:lnTo>
                  <a:lnTo>
                    <a:pt x="66267" y="78498"/>
                  </a:lnTo>
                  <a:lnTo>
                    <a:pt x="64948" y="85070"/>
                  </a:lnTo>
                  <a:lnTo>
                    <a:pt x="63188" y="91399"/>
                  </a:lnTo>
                  <a:lnTo>
                    <a:pt x="60843" y="97241"/>
                  </a:lnTo>
                  <a:lnTo>
                    <a:pt x="58130" y="102718"/>
                  </a:lnTo>
                  <a:lnTo>
                    <a:pt x="54832" y="107707"/>
                  </a:lnTo>
                  <a:lnTo>
                    <a:pt x="51166" y="111967"/>
                  </a:lnTo>
                  <a:lnTo>
                    <a:pt x="46988" y="115496"/>
                  </a:lnTo>
                  <a:lnTo>
                    <a:pt x="42883" y="117809"/>
                  </a:lnTo>
                  <a:lnTo>
                    <a:pt x="38485" y="119391"/>
                  </a:lnTo>
                  <a:lnTo>
                    <a:pt x="34160" y="120000"/>
                  </a:lnTo>
                  <a:lnTo>
                    <a:pt x="29908" y="119634"/>
                  </a:lnTo>
                  <a:lnTo>
                    <a:pt x="25656" y="118417"/>
                  </a:lnTo>
                  <a:lnTo>
                    <a:pt x="21478" y="116348"/>
                  </a:lnTo>
                  <a:lnTo>
                    <a:pt x="17593" y="113184"/>
                  </a:lnTo>
                  <a:lnTo>
                    <a:pt x="13854" y="109411"/>
                  </a:lnTo>
                  <a:lnTo>
                    <a:pt x="10555" y="104665"/>
                  </a:lnTo>
                  <a:lnTo>
                    <a:pt x="7477" y="99188"/>
                  </a:lnTo>
                  <a:lnTo>
                    <a:pt x="4838" y="92981"/>
                  </a:lnTo>
                  <a:lnTo>
                    <a:pt x="2712" y="86044"/>
                  </a:lnTo>
                  <a:lnTo>
                    <a:pt x="1319" y="79229"/>
                  </a:lnTo>
                  <a:lnTo>
                    <a:pt x="366" y="71926"/>
                  </a:lnTo>
                  <a:lnTo>
                    <a:pt x="0" y="64868"/>
                  </a:lnTo>
                  <a:lnTo>
                    <a:pt x="293" y="57687"/>
                  </a:lnTo>
                  <a:lnTo>
                    <a:pt x="952" y="50628"/>
                  </a:lnTo>
                  <a:lnTo>
                    <a:pt x="2272" y="43691"/>
                  </a:lnTo>
                  <a:lnTo>
                    <a:pt x="4178" y="37241"/>
                  </a:lnTo>
                  <a:lnTo>
                    <a:pt x="6377" y="31156"/>
                  </a:lnTo>
                  <a:lnTo>
                    <a:pt x="9236" y="25436"/>
                  </a:lnTo>
                  <a:lnTo>
                    <a:pt x="12535" y="20324"/>
                  </a:lnTo>
                  <a:lnTo>
                    <a:pt x="16346" y="16064"/>
                  </a:lnTo>
                  <a:lnTo>
                    <a:pt x="20305" y="12778"/>
                  </a:lnTo>
                  <a:lnTo>
                    <a:pt x="24483" y="10223"/>
                  </a:lnTo>
                  <a:lnTo>
                    <a:pt x="28735" y="8640"/>
                  </a:lnTo>
                  <a:lnTo>
                    <a:pt x="32987" y="8032"/>
                  </a:lnTo>
                  <a:lnTo>
                    <a:pt x="37238" y="8397"/>
                  </a:lnTo>
                  <a:lnTo>
                    <a:pt x="41490" y="9614"/>
                  </a:lnTo>
                  <a:lnTo>
                    <a:pt x="45448" y="11561"/>
                  </a:lnTo>
                  <a:lnTo>
                    <a:pt x="49407" y="14482"/>
                  </a:lnTo>
                  <a:lnTo>
                    <a:pt x="52999" y="18255"/>
                  </a:lnTo>
                  <a:lnTo>
                    <a:pt x="56444" y="22758"/>
                  </a:lnTo>
                  <a:lnTo>
                    <a:pt x="59376" y="27991"/>
                  </a:lnTo>
                  <a:lnTo>
                    <a:pt x="62089" y="34077"/>
                  </a:lnTo>
                  <a:lnTo>
                    <a:pt x="62089" y="33955"/>
                  </a:lnTo>
                  <a:lnTo>
                    <a:pt x="63628" y="37241"/>
                  </a:lnTo>
                  <a:lnTo>
                    <a:pt x="65534" y="39553"/>
                  </a:lnTo>
                  <a:lnTo>
                    <a:pt x="67660" y="41135"/>
                  </a:lnTo>
                  <a:lnTo>
                    <a:pt x="69786" y="41987"/>
                  </a:lnTo>
                  <a:lnTo>
                    <a:pt x="72058" y="41987"/>
                  </a:lnTo>
                  <a:lnTo>
                    <a:pt x="74184" y="41135"/>
                  </a:lnTo>
                  <a:lnTo>
                    <a:pt x="76163" y="39553"/>
                  </a:lnTo>
                  <a:lnTo>
                    <a:pt x="77923" y="37484"/>
                  </a:lnTo>
                  <a:lnTo>
                    <a:pt x="79462" y="34685"/>
                  </a:lnTo>
                  <a:lnTo>
                    <a:pt x="80635" y="31399"/>
                  </a:lnTo>
                  <a:lnTo>
                    <a:pt x="81221" y="27261"/>
                  </a:lnTo>
                  <a:lnTo>
                    <a:pt x="81954" y="22758"/>
                  </a:lnTo>
                  <a:lnTo>
                    <a:pt x="82907" y="18620"/>
                  </a:lnTo>
                  <a:lnTo>
                    <a:pt x="84300" y="14482"/>
                  </a:lnTo>
                  <a:lnTo>
                    <a:pt x="85986" y="10709"/>
                  </a:lnTo>
                  <a:lnTo>
                    <a:pt x="88112" y="7423"/>
                  </a:lnTo>
                  <a:lnTo>
                    <a:pt x="90458" y="4624"/>
                  </a:lnTo>
                  <a:lnTo>
                    <a:pt x="93610" y="2190"/>
                  </a:lnTo>
                  <a:lnTo>
                    <a:pt x="96908" y="608"/>
                  </a:lnTo>
                  <a:lnTo>
                    <a:pt x="100281" y="0"/>
                  </a:lnTo>
                  <a:close/>
                </a:path>
              </a:pathLst>
            </a:custGeom>
            <a:solidFill>
              <a:srgbClr val="5E5E5E">
                <a:alpha val="13920"/>
              </a:srgbClr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Shape 208"/>
            <p:cNvSpPr/>
            <p:nvPr/>
          </p:nvSpPr>
          <p:spPr>
            <a:xfrm>
              <a:off x="5637463" y="1572694"/>
              <a:ext cx="2334300" cy="256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6825" y="0"/>
                  </a:moveTo>
                  <a:lnTo>
                    <a:pt x="90435" y="0"/>
                  </a:lnTo>
                  <a:lnTo>
                    <a:pt x="94107" y="339"/>
                  </a:lnTo>
                  <a:lnTo>
                    <a:pt x="97655" y="1074"/>
                  </a:lnTo>
                  <a:lnTo>
                    <a:pt x="101141" y="2149"/>
                  </a:lnTo>
                  <a:lnTo>
                    <a:pt x="104564" y="3734"/>
                  </a:lnTo>
                  <a:lnTo>
                    <a:pt x="107676" y="5657"/>
                  </a:lnTo>
                  <a:lnTo>
                    <a:pt x="110663" y="7920"/>
                  </a:lnTo>
                  <a:lnTo>
                    <a:pt x="113278" y="10579"/>
                  </a:lnTo>
                  <a:lnTo>
                    <a:pt x="115456" y="13408"/>
                  </a:lnTo>
                  <a:lnTo>
                    <a:pt x="117199" y="16407"/>
                  </a:lnTo>
                  <a:lnTo>
                    <a:pt x="118568" y="19519"/>
                  </a:lnTo>
                  <a:lnTo>
                    <a:pt x="119502" y="22800"/>
                  </a:lnTo>
                  <a:lnTo>
                    <a:pt x="120000" y="26082"/>
                  </a:lnTo>
                  <a:lnTo>
                    <a:pt x="120000" y="29420"/>
                  </a:lnTo>
                  <a:lnTo>
                    <a:pt x="119564" y="32701"/>
                  </a:lnTo>
                  <a:lnTo>
                    <a:pt x="118755" y="35983"/>
                  </a:lnTo>
                  <a:lnTo>
                    <a:pt x="117572" y="39207"/>
                  </a:lnTo>
                  <a:lnTo>
                    <a:pt x="115892" y="42206"/>
                  </a:lnTo>
                  <a:lnTo>
                    <a:pt x="113775" y="45148"/>
                  </a:lnTo>
                  <a:lnTo>
                    <a:pt x="111286" y="47751"/>
                  </a:lnTo>
                  <a:lnTo>
                    <a:pt x="108236" y="50240"/>
                  </a:lnTo>
                  <a:lnTo>
                    <a:pt x="105062" y="52220"/>
                  </a:lnTo>
                  <a:lnTo>
                    <a:pt x="101514" y="53861"/>
                  </a:lnTo>
                  <a:lnTo>
                    <a:pt x="97904" y="55162"/>
                  </a:lnTo>
                  <a:lnTo>
                    <a:pt x="94232" y="55898"/>
                  </a:lnTo>
                  <a:lnTo>
                    <a:pt x="90435" y="56237"/>
                  </a:lnTo>
                  <a:lnTo>
                    <a:pt x="86576" y="56181"/>
                  </a:lnTo>
                  <a:lnTo>
                    <a:pt x="82780" y="55728"/>
                  </a:lnTo>
                  <a:lnTo>
                    <a:pt x="82780" y="55785"/>
                  </a:lnTo>
                  <a:lnTo>
                    <a:pt x="79107" y="55332"/>
                  </a:lnTo>
                  <a:lnTo>
                    <a:pt x="75497" y="55445"/>
                  </a:lnTo>
                  <a:lnTo>
                    <a:pt x="71950" y="56067"/>
                  </a:lnTo>
                  <a:lnTo>
                    <a:pt x="68775" y="57142"/>
                  </a:lnTo>
                  <a:lnTo>
                    <a:pt x="65726" y="58613"/>
                  </a:lnTo>
                  <a:lnTo>
                    <a:pt x="63049" y="60537"/>
                  </a:lnTo>
                  <a:lnTo>
                    <a:pt x="60746" y="62743"/>
                  </a:lnTo>
                  <a:lnTo>
                    <a:pt x="58755" y="65176"/>
                  </a:lnTo>
                  <a:lnTo>
                    <a:pt x="57136" y="67949"/>
                  </a:lnTo>
                  <a:lnTo>
                    <a:pt x="56016" y="70834"/>
                  </a:lnTo>
                  <a:lnTo>
                    <a:pt x="55331" y="73946"/>
                  </a:lnTo>
                  <a:lnTo>
                    <a:pt x="55207" y="77114"/>
                  </a:lnTo>
                  <a:lnTo>
                    <a:pt x="55643" y="80396"/>
                  </a:lnTo>
                  <a:lnTo>
                    <a:pt x="56763" y="83677"/>
                  </a:lnTo>
                  <a:lnTo>
                    <a:pt x="57821" y="86902"/>
                  </a:lnTo>
                  <a:lnTo>
                    <a:pt x="58568" y="90183"/>
                  </a:lnTo>
                  <a:lnTo>
                    <a:pt x="58755" y="93578"/>
                  </a:lnTo>
                  <a:lnTo>
                    <a:pt x="58443" y="96859"/>
                  </a:lnTo>
                  <a:lnTo>
                    <a:pt x="57759" y="100141"/>
                  </a:lnTo>
                  <a:lnTo>
                    <a:pt x="56639" y="103309"/>
                  </a:lnTo>
                  <a:lnTo>
                    <a:pt x="55020" y="106308"/>
                  </a:lnTo>
                  <a:lnTo>
                    <a:pt x="52904" y="109250"/>
                  </a:lnTo>
                  <a:lnTo>
                    <a:pt x="50414" y="111852"/>
                  </a:lnTo>
                  <a:lnTo>
                    <a:pt x="47427" y="114342"/>
                  </a:lnTo>
                  <a:lnTo>
                    <a:pt x="44190" y="116322"/>
                  </a:lnTo>
                  <a:lnTo>
                    <a:pt x="40829" y="117906"/>
                  </a:lnTo>
                  <a:lnTo>
                    <a:pt x="37219" y="118981"/>
                  </a:lnTo>
                  <a:lnTo>
                    <a:pt x="33485" y="119717"/>
                  </a:lnTo>
                  <a:lnTo>
                    <a:pt x="29751" y="120000"/>
                  </a:lnTo>
                  <a:lnTo>
                    <a:pt x="25954" y="119830"/>
                  </a:lnTo>
                  <a:lnTo>
                    <a:pt x="22282" y="119151"/>
                  </a:lnTo>
                  <a:lnTo>
                    <a:pt x="18672" y="118189"/>
                  </a:lnTo>
                  <a:lnTo>
                    <a:pt x="15124" y="116718"/>
                  </a:lnTo>
                  <a:lnTo>
                    <a:pt x="11825" y="114794"/>
                  </a:lnTo>
                  <a:lnTo>
                    <a:pt x="8838" y="112418"/>
                  </a:lnTo>
                  <a:lnTo>
                    <a:pt x="6099" y="109702"/>
                  </a:lnTo>
                  <a:lnTo>
                    <a:pt x="4045" y="106760"/>
                  </a:lnTo>
                  <a:lnTo>
                    <a:pt x="2240" y="103649"/>
                  </a:lnTo>
                  <a:lnTo>
                    <a:pt x="995" y="100367"/>
                  </a:lnTo>
                  <a:lnTo>
                    <a:pt x="186" y="97029"/>
                  </a:lnTo>
                  <a:lnTo>
                    <a:pt x="0" y="93635"/>
                  </a:lnTo>
                  <a:lnTo>
                    <a:pt x="124" y="90240"/>
                  </a:lnTo>
                  <a:lnTo>
                    <a:pt x="809" y="86902"/>
                  </a:lnTo>
                  <a:lnTo>
                    <a:pt x="1929" y="83620"/>
                  </a:lnTo>
                  <a:lnTo>
                    <a:pt x="3609" y="80396"/>
                  </a:lnTo>
                  <a:lnTo>
                    <a:pt x="5601" y="77397"/>
                  </a:lnTo>
                  <a:lnTo>
                    <a:pt x="8215" y="74681"/>
                  </a:lnTo>
                  <a:lnTo>
                    <a:pt x="11016" y="72418"/>
                  </a:lnTo>
                  <a:lnTo>
                    <a:pt x="14066" y="70495"/>
                  </a:lnTo>
                  <a:lnTo>
                    <a:pt x="17240" y="68910"/>
                  </a:lnTo>
                  <a:lnTo>
                    <a:pt x="20663" y="67722"/>
                  </a:lnTo>
                  <a:lnTo>
                    <a:pt x="24087" y="66930"/>
                  </a:lnTo>
                  <a:lnTo>
                    <a:pt x="27697" y="66534"/>
                  </a:lnTo>
                  <a:lnTo>
                    <a:pt x="31182" y="66534"/>
                  </a:lnTo>
                  <a:lnTo>
                    <a:pt x="34668" y="66987"/>
                  </a:lnTo>
                  <a:lnTo>
                    <a:pt x="38464" y="67383"/>
                  </a:lnTo>
                  <a:lnTo>
                    <a:pt x="42074" y="67213"/>
                  </a:lnTo>
                  <a:lnTo>
                    <a:pt x="45497" y="66534"/>
                  </a:lnTo>
                  <a:lnTo>
                    <a:pt x="48734" y="65346"/>
                  </a:lnTo>
                  <a:lnTo>
                    <a:pt x="51721" y="63818"/>
                  </a:lnTo>
                  <a:lnTo>
                    <a:pt x="54460" y="61895"/>
                  </a:lnTo>
                  <a:lnTo>
                    <a:pt x="56763" y="59745"/>
                  </a:lnTo>
                  <a:lnTo>
                    <a:pt x="58630" y="57142"/>
                  </a:lnTo>
                  <a:lnTo>
                    <a:pt x="60248" y="54427"/>
                  </a:lnTo>
                  <a:lnTo>
                    <a:pt x="61244" y="51485"/>
                  </a:lnTo>
                  <a:lnTo>
                    <a:pt x="61867" y="48429"/>
                  </a:lnTo>
                  <a:lnTo>
                    <a:pt x="61929" y="45205"/>
                  </a:lnTo>
                  <a:lnTo>
                    <a:pt x="61369" y="41923"/>
                  </a:lnTo>
                  <a:lnTo>
                    <a:pt x="60248" y="38642"/>
                  </a:lnTo>
                  <a:lnTo>
                    <a:pt x="59066" y="35304"/>
                  </a:lnTo>
                  <a:lnTo>
                    <a:pt x="58257" y="31739"/>
                  </a:lnTo>
                  <a:lnTo>
                    <a:pt x="58008" y="28231"/>
                  </a:lnTo>
                  <a:lnTo>
                    <a:pt x="58257" y="24724"/>
                  </a:lnTo>
                  <a:lnTo>
                    <a:pt x="59066" y="21159"/>
                  </a:lnTo>
                  <a:lnTo>
                    <a:pt x="60248" y="17765"/>
                  </a:lnTo>
                  <a:lnTo>
                    <a:pt x="61929" y="14483"/>
                  </a:lnTo>
                  <a:lnTo>
                    <a:pt x="64170" y="11371"/>
                  </a:lnTo>
                  <a:lnTo>
                    <a:pt x="66846" y="8486"/>
                  </a:lnTo>
                  <a:lnTo>
                    <a:pt x="69771" y="6110"/>
                  </a:lnTo>
                  <a:lnTo>
                    <a:pt x="72883" y="4073"/>
                  </a:lnTo>
                  <a:lnTo>
                    <a:pt x="76182" y="2545"/>
                  </a:lnTo>
                  <a:lnTo>
                    <a:pt x="79605" y="1244"/>
                  </a:lnTo>
                  <a:lnTo>
                    <a:pt x="83215" y="452"/>
                  </a:lnTo>
                  <a:lnTo>
                    <a:pt x="86825" y="0"/>
                  </a:lnTo>
                  <a:close/>
                </a:path>
              </a:pathLst>
            </a:custGeom>
            <a:solidFill>
              <a:srgbClr val="5E5E5E">
                <a:alpha val="13920"/>
              </a:srgbClr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>
              <a:off x="3074969" y="1841674"/>
              <a:ext cx="2785200" cy="2685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9841" y="0"/>
                  </a:moveTo>
                  <a:lnTo>
                    <a:pt x="84005" y="164"/>
                  </a:lnTo>
                  <a:lnTo>
                    <a:pt x="88274" y="765"/>
                  </a:lnTo>
                  <a:lnTo>
                    <a:pt x="92437" y="1913"/>
                  </a:lnTo>
                  <a:lnTo>
                    <a:pt x="96495" y="3498"/>
                  </a:lnTo>
                  <a:lnTo>
                    <a:pt x="100237" y="5521"/>
                  </a:lnTo>
                  <a:lnTo>
                    <a:pt x="103715" y="7817"/>
                  </a:lnTo>
                  <a:lnTo>
                    <a:pt x="106930" y="10551"/>
                  </a:lnTo>
                  <a:lnTo>
                    <a:pt x="109828" y="13558"/>
                  </a:lnTo>
                  <a:lnTo>
                    <a:pt x="112358" y="16783"/>
                  </a:lnTo>
                  <a:lnTo>
                    <a:pt x="114571" y="20337"/>
                  </a:lnTo>
                  <a:lnTo>
                    <a:pt x="116416" y="24054"/>
                  </a:lnTo>
                  <a:lnTo>
                    <a:pt x="117891" y="27990"/>
                  </a:lnTo>
                  <a:lnTo>
                    <a:pt x="118998" y="32036"/>
                  </a:lnTo>
                  <a:lnTo>
                    <a:pt x="119631" y="36191"/>
                  </a:lnTo>
                  <a:lnTo>
                    <a:pt x="120000" y="40510"/>
                  </a:lnTo>
                  <a:lnTo>
                    <a:pt x="119841" y="44829"/>
                  </a:lnTo>
                  <a:lnTo>
                    <a:pt x="119209" y="49148"/>
                  </a:lnTo>
                  <a:lnTo>
                    <a:pt x="118155" y="53466"/>
                  </a:lnTo>
                  <a:lnTo>
                    <a:pt x="116679" y="57403"/>
                  </a:lnTo>
                  <a:lnTo>
                    <a:pt x="114888" y="61230"/>
                  </a:lnTo>
                  <a:lnTo>
                    <a:pt x="112779" y="64674"/>
                  </a:lnTo>
                  <a:lnTo>
                    <a:pt x="110408" y="67899"/>
                  </a:lnTo>
                  <a:lnTo>
                    <a:pt x="107667" y="70797"/>
                  </a:lnTo>
                  <a:lnTo>
                    <a:pt x="104822" y="73366"/>
                  </a:lnTo>
                  <a:lnTo>
                    <a:pt x="101554" y="75662"/>
                  </a:lnTo>
                  <a:lnTo>
                    <a:pt x="98287" y="77685"/>
                  </a:lnTo>
                  <a:lnTo>
                    <a:pt x="94808" y="79271"/>
                  </a:lnTo>
                  <a:lnTo>
                    <a:pt x="91119" y="80583"/>
                  </a:lnTo>
                  <a:lnTo>
                    <a:pt x="87325" y="81457"/>
                  </a:lnTo>
                  <a:lnTo>
                    <a:pt x="83478" y="82004"/>
                  </a:lnTo>
                  <a:lnTo>
                    <a:pt x="79578" y="82113"/>
                  </a:lnTo>
                  <a:lnTo>
                    <a:pt x="75625" y="81731"/>
                  </a:lnTo>
                  <a:lnTo>
                    <a:pt x="71620" y="81020"/>
                  </a:lnTo>
                  <a:lnTo>
                    <a:pt x="68722" y="80583"/>
                  </a:lnTo>
                  <a:lnTo>
                    <a:pt x="65928" y="80692"/>
                  </a:lnTo>
                  <a:lnTo>
                    <a:pt x="63241" y="81129"/>
                  </a:lnTo>
                  <a:lnTo>
                    <a:pt x="60606" y="82004"/>
                  </a:lnTo>
                  <a:lnTo>
                    <a:pt x="58234" y="83261"/>
                  </a:lnTo>
                  <a:lnTo>
                    <a:pt x="55915" y="84902"/>
                  </a:lnTo>
                  <a:lnTo>
                    <a:pt x="53965" y="86870"/>
                  </a:lnTo>
                  <a:lnTo>
                    <a:pt x="52279" y="89056"/>
                  </a:lnTo>
                  <a:lnTo>
                    <a:pt x="51014" y="91517"/>
                  </a:lnTo>
                  <a:lnTo>
                    <a:pt x="49960" y="94250"/>
                  </a:lnTo>
                  <a:lnTo>
                    <a:pt x="49380" y="97257"/>
                  </a:lnTo>
                  <a:lnTo>
                    <a:pt x="48959" y="99717"/>
                  </a:lnTo>
                  <a:lnTo>
                    <a:pt x="48379" y="102123"/>
                  </a:lnTo>
                  <a:lnTo>
                    <a:pt x="47167" y="105348"/>
                  </a:lnTo>
                  <a:lnTo>
                    <a:pt x="45586" y="108355"/>
                  </a:lnTo>
                  <a:lnTo>
                    <a:pt x="43636" y="110979"/>
                  </a:lnTo>
                  <a:lnTo>
                    <a:pt x="41422" y="113384"/>
                  </a:lnTo>
                  <a:lnTo>
                    <a:pt x="38945" y="115407"/>
                  </a:lnTo>
                  <a:lnTo>
                    <a:pt x="36258" y="117102"/>
                  </a:lnTo>
                  <a:lnTo>
                    <a:pt x="33359" y="118414"/>
                  </a:lnTo>
                  <a:lnTo>
                    <a:pt x="30303" y="119398"/>
                  </a:lnTo>
                  <a:lnTo>
                    <a:pt x="27088" y="119890"/>
                  </a:lnTo>
                  <a:lnTo>
                    <a:pt x="23820" y="120000"/>
                  </a:lnTo>
                  <a:lnTo>
                    <a:pt x="20606" y="119617"/>
                  </a:lnTo>
                  <a:lnTo>
                    <a:pt x="17285" y="118851"/>
                  </a:lnTo>
                  <a:lnTo>
                    <a:pt x="14176" y="117539"/>
                  </a:lnTo>
                  <a:lnTo>
                    <a:pt x="11277" y="115845"/>
                  </a:lnTo>
                  <a:lnTo>
                    <a:pt x="8642" y="113931"/>
                  </a:lnTo>
                  <a:lnTo>
                    <a:pt x="6376" y="111526"/>
                  </a:lnTo>
                  <a:lnTo>
                    <a:pt x="4426" y="108956"/>
                  </a:lnTo>
                  <a:lnTo>
                    <a:pt x="2793" y="106168"/>
                  </a:lnTo>
                  <a:lnTo>
                    <a:pt x="1528" y="103161"/>
                  </a:lnTo>
                  <a:lnTo>
                    <a:pt x="579" y="99990"/>
                  </a:lnTo>
                  <a:lnTo>
                    <a:pt x="105" y="96656"/>
                  </a:lnTo>
                  <a:lnTo>
                    <a:pt x="0" y="93266"/>
                  </a:lnTo>
                  <a:lnTo>
                    <a:pt x="421" y="89931"/>
                  </a:lnTo>
                  <a:lnTo>
                    <a:pt x="1159" y="86487"/>
                  </a:lnTo>
                  <a:lnTo>
                    <a:pt x="2371" y="83425"/>
                  </a:lnTo>
                  <a:lnTo>
                    <a:pt x="3794" y="80583"/>
                  </a:lnTo>
                  <a:lnTo>
                    <a:pt x="5691" y="78068"/>
                  </a:lnTo>
                  <a:lnTo>
                    <a:pt x="7694" y="75662"/>
                  </a:lnTo>
                  <a:lnTo>
                    <a:pt x="10013" y="73749"/>
                  </a:lnTo>
                  <a:lnTo>
                    <a:pt x="12542" y="71945"/>
                  </a:lnTo>
                  <a:lnTo>
                    <a:pt x="15177" y="70633"/>
                  </a:lnTo>
                  <a:lnTo>
                    <a:pt x="18076" y="69594"/>
                  </a:lnTo>
                  <a:lnTo>
                    <a:pt x="20974" y="68883"/>
                  </a:lnTo>
                  <a:lnTo>
                    <a:pt x="24031" y="68610"/>
                  </a:lnTo>
                  <a:lnTo>
                    <a:pt x="26877" y="68282"/>
                  </a:lnTo>
                  <a:lnTo>
                    <a:pt x="29512" y="67462"/>
                  </a:lnTo>
                  <a:lnTo>
                    <a:pt x="31989" y="66259"/>
                  </a:lnTo>
                  <a:lnTo>
                    <a:pt x="34255" y="64728"/>
                  </a:lnTo>
                  <a:lnTo>
                    <a:pt x="36310" y="62815"/>
                  </a:lnTo>
                  <a:lnTo>
                    <a:pt x="37997" y="60683"/>
                  </a:lnTo>
                  <a:lnTo>
                    <a:pt x="39472" y="58332"/>
                  </a:lnTo>
                  <a:lnTo>
                    <a:pt x="40474" y="55763"/>
                  </a:lnTo>
                  <a:lnTo>
                    <a:pt x="41159" y="52920"/>
                  </a:lnTo>
                  <a:lnTo>
                    <a:pt x="41475" y="50132"/>
                  </a:lnTo>
                  <a:lnTo>
                    <a:pt x="41317" y="47125"/>
                  </a:lnTo>
                  <a:lnTo>
                    <a:pt x="40895" y="42533"/>
                  </a:lnTo>
                  <a:lnTo>
                    <a:pt x="41001" y="37940"/>
                  </a:lnTo>
                  <a:lnTo>
                    <a:pt x="41581" y="33293"/>
                  </a:lnTo>
                  <a:lnTo>
                    <a:pt x="42687" y="28592"/>
                  </a:lnTo>
                  <a:lnTo>
                    <a:pt x="44216" y="24382"/>
                  </a:lnTo>
                  <a:lnTo>
                    <a:pt x="46166" y="20501"/>
                  </a:lnTo>
                  <a:lnTo>
                    <a:pt x="48379" y="16892"/>
                  </a:lnTo>
                  <a:lnTo>
                    <a:pt x="51014" y="13558"/>
                  </a:lnTo>
                  <a:lnTo>
                    <a:pt x="53860" y="10551"/>
                  </a:lnTo>
                  <a:lnTo>
                    <a:pt x="57022" y="7927"/>
                  </a:lnTo>
                  <a:lnTo>
                    <a:pt x="60395" y="5630"/>
                  </a:lnTo>
                  <a:lnTo>
                    <a:pt x="63978" y="3662"/>
                  </a:lnTo>
                  <a:lnTo>
                    <a:pt x="67826" y="2077"/>
                  </a:lnTo>
                  <a:lnTo>
                    <a:pt x="71725" y="929"/>
                  </a:lnTo>
                  <a:lnTo>
                    <a:pt x="75783" y="218"/>
                  </a:lnTo>
                  <a:lnTo>
                    <a:pt x="79841" y="0"/>
                  </a:lnTo>
                  <a:close/>
                </a:path>
              </a:pathLst>
            </a:custGeom>
            <a:solidFill>
              <a:srgbClr val="5E5E5E">
                <a:alpha val="13920"/>
              </a:srgbClr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Shape 210"/>
            <p:cNvSpPr/>
            <p:nvPr/>
          </p:nvSpPr>
          <p:spPr>
            <a:xfrm>
              <a:off x="1641825" y="1470659"/>
              <a:ext cx="1894500" cy="2117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414" y="0"/>
                  </a:moveTo>
                  <a:lnTo>
                    <a:pt x="48456" y="350"/>
                  </a:lnTo>
                  <a:lnTo>
                    <a:pt x="53263" y="1263"/>
                  </a:lnTo>
                  <a:lnTo>
                    <a:pt x="58148" y="2736"/>
                  </a:lnTo>
                  <a:lnTo>
                    <a:pt x="62797" y="4771"/>
                  </a:lnTo>
                  <a:lnTo>
                    <a:pt x="67209" y="7368"/>
                  </a:lnTo>
                  <a:lnTo>
                    <a:pt x="71149" y="10385"/>
                  </a:lnTo>
                  <a:lnTo>
                    <a:pt x="74694" y="13684"/>
                  </a:lnTo>
                  <a:lnTo>
                    <a:pt x="77688" y="17263"/>
                  </a:lnTo>
                  <a:lnTo>
                    <a:pt x="80052" y="21263"/>
                  </a:lnTo>
                  <a:lnTo>
                    <a:pt x="81943" y="25333"/>
                  </a:lnTo>
                  <a:lnTo>
                    <a:pt x="83204" y="29543"/>
                  </a:lnTo>
                  <a:lnTo>
                    <a:pt x="83992" y="33824"/>
                  </a:lnTo>
                  <a:lnTo>
                    <a:pt x="84149" y="38245"/>
                  </a:lnTo>
                  <a:lnTo>
                    <a:pt x="83755" y="42666"/>
                  </a:lnTo>
                  <a:lnTo>
                    <a:pt x="82889" y="46947"/>
                  </a:lnTo>
                  <a:lnTo>
                    <a:pt x="81234" y="51228"/>
                  </a:lnTo>
                  <a:lnTo>
                    <a:pt x="79185" y="55298"/>
                  </a:lnTo>
                  <a:lnTo>
                    <a:pt x="76349" y="59228"/>
                  </a:lnTo>
                  <a:lnTo>
                    <a:pt x="76349" y="59157"/>
                  </a:lnTo>
                  <a:lnTo>
                    <a:pt x="74852" y="61614"/>
                  </a:lnTo>
                  <a:lnTo>
                    <a:pt x="74064" y="64140"/>
                  </a:lnTo>
                  <a:lnTo>
                    <a:pt x="73985" y="66736"/>
                  </a:lnTo>
                  <a:lnTo>
                    <a:pt x="74458" y="69122"/>
                  </a:lnTo>
                  <a:lnTo>
                    <a:pt x="75482" y="71368"/>
                  </a:lnTo>
                  <a:lnTo>
                    <a:pt x="76979" y="73403"/>
                  </a:lnTo>
                  <a:lnTo>
                    <a:pt x="79028" y="75087"/>
                  </a:lnTo>
                  <a:lnTo>
                    <a:pt x="81470" y="76421"/>
                  </a:lnTo>
                  <a:lnTo>
                    <a:pt x="84149" y="77263"/>
                  </a:lnTo>
                  <a:lnTo>
                    <a:pt x="87065" y="77614"/>
                  </a:lnTo>
                  <a:lnTo>
                    <a:pt x="90059" y="77263"/>
                  </a:lnTo>
                  <a:lnTo>
                    <a:pt x="93525" y="76701"/>
                  </a:lnTo>
                  <a:lnTo>
                    <a:pt x="96913" y="76701"/>
                  </a:lnTo>
                  <a:lnTo>
                    <a:pt x="100380" y="77052"/>
                  </a:lnTo>
                  <a:lnTo>
                    <a:pt x="103768" y="77894"/>
                  </a:lnTo>
                  <a:lnTo>
                    <a:pt x="107078" y="79157"/>
                  </a:lnTo>
                  <a:lnTo>
                    <a:pt x="110229" y="80982"/>
                  </a:lnTo>
                  <a:lnTo>
                    <a:pt x="113145" y="83368"/>
                  </a:lnTo>
                  <a:lnTo>
                    <a:pt x="115587" y="85964"/>
                  </a:lnTo>
                  <a:lnTo>
                    <a:pt x="117478" y="88912"/>
                  </a:lnTo>
                  <a:lnTo>
                    <a:pt x="118896" y="91929"/>
                  </a:lnTo>
                  <a:lnTo>
                    <a:pt x="119763" y="95228"/>
                  </a:lnTo>
                  <a:lnTo>
                    <a:pt x="120000" y="98526"/>
                  </a:lnTo>
                  <a:lnTo>
                    <a:pt x="119684" y="101754"/>
                  </a:lnTo>
                  <a:lnTo>
                    <a:pt x="118739" y="105052"/>
                  </a:lnTo>
                  <a:lnTo>
                    <a:pt x="117242" y="108210"/>
                  </a:lnTo>
                  <a:lnTo>
                    <a:pt x="115193" y="111157"/>
                  </a:lnTo>
                  <a:lnTo>
                    <a:pt x="112514" y="113754"/>
                  </a:lnTo>
                  <a:lnTo>
                    <a:pt x="109599" y="116070"/>
                  </a:lnTo>
                  <a:lnTo>
                    <a:pt x="106290" y="117754"/>
                  </a:lnTo>
                  <a:lnTo>
                    <a:pt x="102902" y="118947"/>
                  </a:lnTo>
                  <a:lnTo>
                    <a:pt x="99198" y="119789"/>
                  </a:lnTo>
                  <a:lnTo>
                    <a:pt x="95574" y="120000"/>
                  </a:lnTo>
                  <a:lnTo>
                    <a:pt x="91713" y="119649"/>
                  </a:lnTo>
                  <a:lnTo>
                    <a:pt x="88089" y="118877"/>
                  </a:lnTo>
                  <a:lnTo>
                    <a:pt x="84464" y="117543"/>
                  </a:lnTo>
                  <a:lnTo>
                    <a:pt x="81234" y="115719"/>
                  </a:lnTo>
                  <a:lnTo>
                    <a:pt x="78319" y="113333"/>
                  </a:lnTo>
                  <a:lnTo>
                    <a:pt x="75718" y="110736"/>
                  </a:lnTo>
                  <a:lnTo>
                    <a:pt x="73827" y="107789"/>
                  </a:lnTo>
                  <a:lnTo>
                    <a:pt x="72567" y="104701"/>
                  </a:lnTo>
                  <a:lnTo>
                    <a:pt x="71700" y="101473"/>
                  </a:lnTo>
                  <a:lnTo>
                    <a:pt x="71464" y="98175"/>
                  </a:lnTo>
                  <a:lnTo>
                    <a:pt x="71700" y="94877"/>
                  </a:lnTo>
                  <a:lnTo>
                    <a:pt x="72567" y="91578"/>
                  </a:lnTo>
                  <a:lnTo>
                    <a:pt x="74064" y="88421"/>
                  </a:lnTo>
                  <a:lnTo>
                    <a:pt x="75246" y="85824"/>
                  </a:lnTo>
                  <a:lnTo>
                    <a:pt x="75640" y="83228"/>
                  </a:lnTo>
                  <a:lnTo>
                    <a:pt x="75246" y="80771"/>
                  </a:lnTo>
                  <a:lnTo>
                    <a:pt x="74379" y="78385"/>
                  </a:lnTo>
                  <a:lnTo>
                    <a:pt x="72961" y="76350"/>
                  </a:lnTo>
                  <a:lnTo>
                    <a:pt x="71070" y="74526"/>
                  </a:lnTo>
                  <a:lnTo>
                    <a:pt x="68864" y="73052"/>
                  </a:lnTo>
                  <a:lnTo>
                    <a:pt x="66342" y="72070"/>
                  </a:lnTo>
                  <a:lnTo>
                    <a:pt x="63585" y="71578"/>
                  </a:lnTo>
                  <a:lnTo>
                    <a:pt x="60669" y="71719"/>
                  </a:lnTo>
                  <a:lnTo>
                    <a:pt x="57596" y="72350"/>
                  </a:lnTo>
                  <a:lnTo>
                    <a:pt x="53184" y="73754"/>
                  </a:lnTo>
                  <a:lnTo>
                    <a:pt x="48614" y="74526"/>
                  </a:lnTo>
                  <a:lnTo>
                    <a:pt x="43887" y="74947"/>
                  </a:lnTo>
                  <a:lnTo>
                    <a:pt x="39238" y="74947"/>
                  </a:lnTo>
                  <a:lnTo>
                    <a:pt x="34668" y="74385"/>
                  </a:lnTo>
                  <a:lnTo>
                    <a:pt x="29940" y="73403"/>
                  </a:lnTo>
                  <a:lnTo>
                    <a:pt x="25528" y="71929"/>
                  </a:lnTo>
                  <a:lnTo>
                    <a:pt x="21195" y="70035"/>
                  </a:lnTo>
                  <a:lnTo>
                    <a:pt x="17019" y="67508"/>
                  </a:lnTo>
                  <a:lnTo>
                    <a:pt x="12921" y="64491"/>
                  </a:lnTo>
                  <a:lnTo>
                    <a:pt x="9376" y="61052"/>
                  </a:lnTo>
                  <a:lnTo>
                    <a:pt x="6460" y="57473"/>
                  </a:lnTo>
                  <a:lnTo>
                    <a:pt x="4097" y="53473"/>
                  </a:lnTo>
                  <a:lnTo>
                    <a:pt x="2127" y="49333"/>
                  </a:lnTo>
                  <a:lnTo>
                    <a:pt x="866" y="45122"/>
                  </a:lnTo>
                  <a:lnTo>
                    <a:pt x="157" y="40701"/>
                  </a:lnTo>
                  <a:lnTo>
                    <a:pt x="0" y="36280"/>
                  </a:lnTo>
                  <a:lnTo>
                    <a:pt x="472" y="31789"/>
                  </a:lnTo>
                  <a:lnTo>
                    <a:pt x="1497" y="27508"/>
                  </a:lnTo>
                  <a:lnTo>
                    <a:pt x="3151" y="23157"/>
                  </a:lnTo>
                  <a:lnTo>
                    <a:pt x="5436" y="19017"/>
                  </a:lnTo>
                  <a:lnTo>
                    <a:pt x="8351" y="15017"/>
                  </a:lnTo>
                  <a:lnTo>
                    <a:pt x="11818" y="11438"/>
                  </a:lnTo>
                  <a:lnTo>
                    <a:pt x="15600" y="8350"/>
                  </a:lnTo>
                  <a:lnTo>
                    <a:pt x="19697" y="5614"/>
                  </a:lnTo>
                  <a:lnTo>
                    <a:pt x="24110" y="3508"/>
                  </a:lnTo>
                  <a:lnTo>
                    <a:pt x="28837" y="1894"/>
                  </a:lnTo>
                  <a:lnTo>
                    <a:pt x="33486" y="701"/>
                  </a:lnTo>
                  <a:lnTo>
                    <a:pt x="38450" y="70"/>
                  </a:lnTo>
                  <a:lnTo>
                    <a:pt x="43414" y="0"/>
                  </a:lnTo>
                  <a:close/>
                </a:path>
              </a:pathLst>
            </a:custGeom>
            <a:solidFill>
              <a:srgbClr val="5E5E5E">
                <a:alpha val="13920"/>
              </a:srgbClr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Shape 211"/>
            <p:cNvSpPr/>
            <p:nvPr/>
          </p:nvSpPr>
          <p:spPr>
            <a:xfrm>
              <a:off x="3147411" y="1881133"/>
              <a:ext cx="2670600" cy="2574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9841" y="0"/>
                  </a:moveTo>
                  <a:lnTo>
                    <a:pt x="84005" y="164"/>
                  </a:lnTo>
                  <a:lnTo>
                    <a:pt x="88274" y="765"/>
                  </a:lnTo>
                  <a:lnTo>
                    <a:pt x="92437" y="1913"/>
                  </a:lnTo>
                  <a:lnTo>
                    <a:pt x="96495" y="3498"/>
                  </a:lnTo>
                  <a:lnTo>
                    <a:pt x="100237" y="5521"/>
                  </a:lnTo>
                  <a:lnTo>
                    <a:pt x="103715" y="7817"/>
                  </a:lnTo>
                  <a:lnTo>
                    <a:pt x="106930" y="10551"/>
                  </a:lnTo>
                  <a:lnTo>
                    <a:pt x="109828" y="13558"/>
                  </a:lnTo>
                  <a:lnTo>
                    <a:pt x="112358" y="16783"/>
                  </a:lnTo>
                  <a:lnTo>
                    <a:pt x="114571" y="20337"/>
                  </a:lnTo>
                  <a:lnTo>
                    <a:pt x="116416" y="24054"/>
                  </a:lnTo>
                  <a:lnTo>
                    <a:pt x="117891" y="27990"/>
                  </a:lnTo>
                  <a:lnTo>
                    <a:pt x="118998" y="32036"/>
                  </a:lnTo>
                  <a:lnTo>
                    <a:pt x="119631" y="36191"/>
                  </a:lnTo>
                  <a:lnTo>
                    <a:pt x="120000" y="40510"/>
                  </a:lnTo>
                  <a:lnTo>
                    <a:pt x="119841" y="44829"/>
                  </a:lnTo>
                  <a:lnTo>
                    <a:pt x="119209" y="49148"/>
                  </a:lnTo>
                  <a:lnTo>
                    <a:pt x="118155" y="53466"/>
                  </a:lnTo>
                  <a:lnTo>
                    <a:pt x="116679" y="57403"/>
                  </a:lnTo>
                  <a:lnTo>
                    <a:pt x="114888" y="61230"/>
                  </a:lnTo>
                  <a:lnTo>
                    <a:pt x="112779" y="64674"/>
                  </a:lnTo>
                  <a:lnTo>
                    <a:pt x="110408" y="67899"/>
                  </a:lnTo>
                  <a:lnTo>
                    <a:pt x="107667" y="70797"/>
                  </a:lnTo>
                  <a:lnTo>
                    <a:pt x="104822" y="73366"/>
                  </a:lnTo>
                  <a:lnTo>
                    <a:pt x="101554" y="75662"/>
                  </a:lnTo>
                  <a:lnTo>
                    <a:pt x="98287" y="77685"/>
                  </a:lnTo>
                  <a:lnTo>
                    <a:pt x="94808" y="79271"/>
                  </a:lnTo>
                  <a:lnTo>
                    <a:pt x="91119" y="80583"/>
                  </a:lnTo>
                  <a:lnTo>
                    <a:pt x="87325" y="81457"/>
                  </a:lnTo>
                  <a:lnTo>
                    <a:pt x="83478" y="82004"/>
                  </a:lnTo>
                  <a:lnTo>
                    <a:pt x="79578" y="82113"/>
                  </a:lnTo>
                  <a:lnTo>
                    <a:pt x="75625" y="81731"/>
                  </a:lnTo>
                  <a:lnTo>
                    <a:pt x="71620" y="81020"/>
                  </a:lnTo>
                  <a:lnTo>
                    <a:pt x="68722" y="80583"/>
                  </a:lnTo>
                  <a:lnTo>
                    <a:pt x="65928" y="80692"/>
                  </a:lnTo>
                  <a:lnTo>
                    <a:pt x="63241" y="81129"/>
                  </a:lnTo>
                  <a:lnTo>
                    <a:pt x="60606" y="82004"/>
                  </a:lnTo>
                  <a:lnTo>
                    <a:pt x="58234" y="83261"/>
                  </a:lnTo>
                  <a:lnTo>
                    <a:pt x="55915" y="84902"/>
                  </a:lnTo>
                  <a:lnTo>
                    <a:pt x="53965" y="86870"/>
                  </a:lnTo>
                  <a:lnTo>
                    <a:pt x="52279" y="89056"/>
                  </a:lnTo>
                  <a:lnTo>
                    <a:pt x="51014" y="91517"/>
                  </a:lnTo>
                  <a:lnTo>
                    <a:pt x="49960" y="94250"/>
                  </a:lnTo>
                  <a:lnTo>
                    <a:pt x="49380" y="97257"/>
                  </a:lnTo>
                  <a:lnTo>
                    <a:pt x="48959" y="99717"/>
                  </a:lnTo>
                  <a:lnTo>
                    <a:pt x="48379" y="102123"/>
                  </a:lnTo>
                  <a:lnTo>
                    <a:pt x="47167" y="105348"/>
                  </a:lnTo>
                  <a:lnTo>
                    <a:pt x="45586" y="108355"/>
                  </a:lnTo>
                  <a:lnTo>
                    <a:pt x="43636" y="110979"/>
                  </a:lnTo>
                  <a:lnTo>
                    <a:pt x="41422" y="113384"/>
                  </a:lnTo>
                  <a:lnTo>
                    <a:pt x="38945" y="115407"/>
                  </a:lnTo>
                  <a:lnTo>
                    <a:pt x="36258" y="117102"/>
                  </a:lnTo>
                  <a:lnTo>
                    <a:pt x="33359" y="118414"/>
                  </a:lnTo>
                  <a:lnTo>
                    <a:pt x="30303" y="119398"/>
                  </a:lnTo>
                  <a:lnTo>
                    <a:pt x="27088" y="119890"/>
                  </a:lnTo>
                  <a:lnTo>
                    <a:pt x="23820" y="120000"/>
                  </a:lnTo>
                  <a:lnTo>
                    <a:pt x="20606" y="119617"/>
                  </a:lnTo>
                  <a:lnTo>
                    <a:pt x="17285" y="118851"/>
                  </a:lnTo>
                  <a:lnTo>
                    <a:pt x="14176" y="117539"/>
                  </a:lnTo>
                  <a:lnTo>
                    <a:pt x="11277" y="115845"/>
                  </a:lnTo>
                  <a:lnTo>
                    <a:pt x="8642" y="113931"/>
                  </a:lnTo>
                  <a:lnTo>
                    <a:pt x="6376" y="111526"/>
                  </a:lnTo>
                  <a:lnTo>
                    <a:pt x="4426" y="108956"/>
                  </a:lnTo>
                  <a:lnTo>
                    <a:pt x="2793" y="106168"/>
                  </a:lnTo>
                  <a:lnTo>
                    <a:pt x="1528" y="103161"/>
                  </a:lnTo>
                  <a:lnTo>
                    <a:pt x="579" y="99990"/>
                  </a:lnTo>
                  <a:lnTo>
                    <a:pt x="105" y="96656"/>
                  </a:lnTo>
                  <a:lnTo>
                    <a:pt x="0" y="93266"/>
                  </a:lnTo>
                  <a:lnTo>
                    <a:pt x="421" y="89931"/>
                  </a:lnTo>
                  <a:lnTo>
                    <a:pt x="1159" y="86487"/>
                  </a:lnTo>
                  <a:lnTo>
                    <a:pt x="2371" y="83425"/>
                  </a:lnTo>
                  <a:lnTo>
                    <a:pt x="3794" y="80583"/>
                  </a:lnTo>
                  <a:lnTo>
                    <a:pt x="5691" y="78068"/>
                  </a:lnTo>
                  <a:lnTo>
                    <a:pt x="7694" y="75662"/>
                  </a:lnTo>
                  <a:lnTo>
                    <a:pt x="10013" y="73749"/>
                  </a:lnTo>
                  <a:lnTo>
                    <a:pt x="12542" y="71945"/>
                  </a:lnTo>
                  <a:lnTo>
                    <a:pt x="15177" y="70633"/>
                  </a:lnTo>
                  <a:lnTo>
                    <a:pt x="18076" y="69594"/>
                  </a:lnTo>
                  <a:lnTo>
                    <a:pt x="20974" y="68883"/>
                  </a:lnTo>
                  <a:lnTo>
                    <a:pt x="24031" y="68610"/>
                  </a:lnTo>
                  <a:lnTo>
                    <a:pt x="26877" y="68282"/>
                  </a:lnTo>
                  <a:lnTo>
                    <a:pt x="29512" y="67462"/>
                  </a:lnTo>
                  <a:lnTo>
                    <a:pt x="31989" y="66259"/>
                  </a:lnTo>
                  <a:lnTo>
                    <a:pt x="34255" y="64728"/>
                  </a:lnTo>
                  <a:lnTo>
                    <a:pt x="36310" y="62815"/>
                  </a:lnTo>
                  <a:lnTo>
                    <a:pt x="37997" y="60683"/>
                  </a:lnTo>
                  <a:lnTo>
                    <a:pt x="39472" y="58332"/>
                  </a:lnTo>
                  <a:lnTo>
                    <a:pt x="40474" y="55763"/>
                  </a:lnTo>
                  <a:lnTo>
                    <a:pt x="41159" y="52920"/>
                  </a:lnTo>
                  <a:lnTo>
                    <a:pt x="41475" y="50132"/>
                  </a:lnTo>
                  <a:lnTo>
                    <a:pt x="41317" y="47125"/>
                  </a:lnTo>
                  <a:lnTo>
                    <a:pt x="40895" y="42533"/>
                  </a:lnTo>
                  <a:lnTo>
                    <a:pt x="41001" y="37940"/>
                  </a:lnTo>
                  <a:lnTo>
                    <a:pt x="41581" y="33293"/>
                  </a:lnTo>
                  <a:lnTo>
                    <a:pt x="42687" y="28592"/>
                  </a:lnTo>
                  <a:lnTo>
                    <a:pt x="44216" y="24382"/>
                  </a:lnTo>
                  <a:lnTo>
                    <a:pt x="46166" y="20501"/>
                  </a:lnTo>
                  <a:lnTo>
                    <a:pt x="48379" y="16892"/>
                  </a:lnTo>
                  <a:lnTo>
                    <a:pt x="51014" y="13558"/>
                  </a:lnTo>
                  <a:lnTo>
                    <a:pt x="53860" y="10551"/>
                  </a:lnTo>
                  <a:lnTo>
                    <a:pt x="57022" y="7927"/>
                  </a:lnTo>
                  <a:lnTo>
                    <a:pt x="60395" y="5630"/>
                  </a:lnTo>
                  <a:lnTo>
                    <a:pt x="63978" y="3662"/>
                  </a:lnTo>
                  <a:lnTo>
                    <a:pt x="67826" y="2077"/>
                  </a:lnTo>
                  <a:lnTo>
                    <a:pt x="71725" y="929"/>
                  </a:lnTo>
                  <a:lnTo>
                    <a:pt x="75783" y="218"/>
                  </a:lnTo>
                  <a:lnTo>
                    <a:pt x="79841" y="0"/>
                  </a:lnTo>
                  <a:close/>
                </a:path>
              </a:pathLst>
            </a:custGeom>
            <a:solidFill>
              <a:srgbClr val="FFCD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1715780" y="1502667"/>
              <a:ext cx="1785900" cy="200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414" y="0"/>
                  </a:moveTo>
                  <a:lnTo>
                    <a:pt x="48456" y="350"/>
                  </a:lnTo>
                  <a:lnTo>
                    <a:pt x="53263" y="1263"/>
                  </a:lnTo>
                  <a:lnTo>
                    <a:pt x="58148" y="2736"/>
                  </a:lnTo>
                  <a:lnTo>
                    <a:pt x="62797" y="4771"/>
                  </a:lnTo>
                  <a:lnTo>
                    <a:pt x="67209" y="7368"/>
                  </a:lnTo>
                  <a:lnTo>
                    <a:pt x="71149" y="10385"/>
                  </a:lnTo>
                  <a:lnTo>
                    <a:pt x="74694" y="13684"/>
                  </a:lnTo>
                  <a:lnTo>
                    <a:pt x="77688" y="17263"/>
                  </a:lnTo>
                  <a:lnTo>
                    <a:pt x="80052" y="21263"/>
                  </a:lnTo>
                  <a:lnTo>
                    <a:pt x="81943" y="25333"/>
                  </a:lnTo>
                  <a:lnTo>
                    <a:pt x="83204" y="29543"/>
                  </a:lnTo>
                  <a:lnTo>
                    <a:pt x="83992" y="33824"/>
                  </a:lnTo>
                  <a:lnTo>
                    <a:pt x="84149" y="38245"/>
                  </a:lnTo>
                  <a:lnTo>
                    <a:pt x="83755" y="42666"/>
                  </a:lnTo>
                  <a:lnTo>
                    <a:pt x="82889" y="46947"/>
                  </a:lnTo>
                  <a:lnTo>
                    <a:pt x="81234" y="51228"/>
                  </a:lnTo>
                  <a:lnTo>
                    <a:pt x="79185" y="55298"/>
                  </a:lnTo>
                  <a:lnTo>
                    <a:pt x="76349" y="59228"/>
                  </a:lnTo>
                  <a:lnTo>
                    <a:pt x="76349" y="59157"/>
                  </a:lnTo>
                  <a:lnTo>
                    <a:pt x="74852" y="61614"/>
                  </a:lnTo>
                  <a:lnTo>
                    <a:pt x="74064" y="64140"/>
                  </a:lnTo>
                  <a:lnTo>
                    <a:pt x="73985" y="66736"/>
                  </a:lnTo>
                  <a:lnTo>
                    <a:pt x="74458" y="69122"/>
                  </a:lnTo>
                  <a:lnTo>
                    <a:pt x="75482" y="71368"/>
                  </a:lnTo>
                  <a:lnTo>
                    <a:pt x="76979" y="73403"/>
                  </a:lnTo>
                  <a:lnTo>
                    <a:pt x="79028" y="75087"/>
                  </a:lnTo>
                  <a:lnTo>
                    <a:pt x="81470" y="76421"/>
                  </a:lnTo>
                  <a:lnTo>
                    <a:pt x="84149" y="77263"/>
                  </a:lnTo>
                  <a:lnTo>
                    <a:pt x="87065" y="77614"/>
                  </a:lnTo>
                  <a:lnTo>
                    <a:pt x="90059" y="77263"/>
                  </a:lnTo>
                  <a:lnTo>
                    <a:pt x="93525" y="76701"/>
                  </a:lnTo>
                  <a:lnTo>
                    <a:pt x="96913" y="76701"/>
                  </a:lnTo>
                  <a:lnTo>
                    <a:pt x="100380" y="77052"/>
                  </a:lnTo>
                  <a:lnTo>
                    <a:pt x="103768" y="77894"/>
                  </a:lnTo>
                  <a:lnTo>
                    <a:pt x="107078" y="79157"/>
                  </a:lnTo>
                  <a:lnTo>
                    <a:pt x="110229" y="80982"/>
                  </a:lnTo>
                  <a:lnTo>
                    <a:pt x="113145" y="83368"/>
                  </a:lnTo>
                  <a:lnTo>
                    <a:pt x="115587" y="85964"/>
                  </a:lnTo>
                  <a:lnTo>
                    <a:pt x="117478" y="88912"/>
                  </a:lnTo>
                  <a:lnTo>
                    <a:pt x="118896" y="91929"/>
                  </a:lnTo>
                  <a:lnTo>
                    <a:pt x="119763" y="95228"/>
                  </a:lnTo>
                  <a:lnTo>
                    <a:pt x="120000" y="98526"/>
                  </a:lnTo>
                  <a:lnTo>
                    <a:pt x="119684" y="101754"/>
                  </a:lnTo>
                  <a:lnTo>
                    <a:pt x="118739" y="105052"/>
                  </a:lnTo>
                  <a:lnTo>
                    <a:pt x="117242" y="108210"/>
                  </a:lnTo>
                  <a:lnTo>
                    <a:pt x="115193" y="111157"/>
                  </a:lnTo>
                  <a:lnTo>
                    <a:pt x="112514" y="113754"/>
                  </a:lnTo>
                  <a:lnTo>
                    <a:pt x="109599" y="116070"/>
                  </a:lnTo>
                  <a:lnTo>
                    <a:pt x="106290" y="117754"/>
                  </a:lnTo>
                  <a:lnTo>
                    <a:pt x="102902" y="118947"/>
                  </a:lnTo>
                  <a:lnTo>
                    <a:pt x="99198" y="119789"/>
                  </a:lnTo>
                  <a:lnTo>
                    <a:pt x="95574" y="120000"/>
                  </a:lnTo>
                  <a:lnTo>
                    <a:pt x="91713" y="119649"/>
                  </a:lnTo>
                  <a:lnTo>
                    <a:pt x="88089" y="118877"/>
                  </a:lnTo>
                  <a:lnTo>
                    <a:pt x="84464" y="117543"/>
                  </a:lnTo>
                  <a:lnTo>
                    <a:pt x="81234" y="115719"/>
                  </a:lnTo>
                  <a:lnTo>
                    <a:pt x="78319" y="113333"/>
                  </a:lnTo>
                  <a:lnTo>
                    <a:pt x="75718" y="110736"/>
                  </a:lnTo>
                  <a:lnTo>
                    <a:pt x="73827" y="107789"/>
                  </a:lnTo>
                  <a:lnTo>
                    <a:pt x="72567" y="104701"/>
                  </a:lnTo>
                  <a:lnTo>
                    <a:pt x="71700" y="101473"/>
                  </a:lnTo>
                  <a:lnTo>
                    <a:pt x="71464" y="98175"/>
                  </a:lnTo>
                  <a:lnTo>
                    <a:pt x="71700" y="94877"/>
                  </a:lnTo>
                  <a:lnTo>
                    <a:pt x="72567" y="91578"/>
                  </a:lnTo>
                  <a:lnTo>
                    <a:pt x="74064" y="88421"/>
                  </a:lnTo>
                  <a:lnTo>
                    <a:pt x="75246" y="85824"/>
                  </a:lnTo>
                  <a:lnTo>
                    <a:pt x="75640" y="83228"/>
                  </a:lnTo>
                  <a:lnTo>
                    <a:pt x="75246" y="80771"/>
                  </a:lnTo>
                  <a:lnTo>
                    <a:pt x="74379" y="78385"/>
                  </a:lnTo>
                  <a:lnTo>
                    <a:pt x="72961" y="76350"/>
                  </a:lnTo>
                  <a:lnTo>
                    <a:pt x="71070" y="74526"/>
                  </a:lnTo>
                  <a:lnTo>
                    <a:pt x="68864" y="73052"/>
                  </a:lnTo>
                  <a:lnTo>
                    <a:pt x="66342" y="72070"/>
                  </a:lnTo>
                  <a:lnTo>
                    <a:pt x="63585" y="71578"/>
                  </a:lnTo>
                  <a:lnTo>
                    <a:pt x="60669" y="71719"/>
                  </a:lnTo>
                  <a:lnTo>
                    <a:pt x="57596" y="72350"/>
                  </a:lnTo>
                  <a:lnTo>
                    <a:pt x="53184" y="73754"/>
                  </a:lnTo>
                  <a:lnTo>
                    <a:pt x="48614" y="74526"/>
                  </a:lnTo>
                  <a:lnTo>
                    <a:pt x="43887" y="74947"/>
                  </a:lnTo>
                  <a:lnTo>
                    <a:pt x="39238" y="74947"/>
                  </a:lnTo>
                  <a:lnTo>
                    <a:pt x="34668" y="74385"/>
                  </a:lnTo>
                  <a:lnTo>
                    <a:pt x="29940" y="73403"/>
                  </a:lnTo>
                  <a:lnTo>
                    <a:pt x="25528" y="71929"/>
                  </a:lnTo>
                  <a:lnTo>
                    <a:pt x="21195" y="70035"/>
                  </a:lnTo>
                  <a:lnTo>
                    <a:pt x="17019" y="67508"/>
                  </a:lnTo>
                  <a:lnTo>
                    <a:pt x="12921" y="64491"/>
                  </a:lnTo>
                  <a:lnTo>
                    <a:pt x="9376" y="61052"/>
                  </a:lnTo>
                  <a:lnTo>
                    <a:pt x="6460" y="57473"/>
                  </a:lnTo>
                  <a:lnTo>
                    <a:pt x="4097" y="53473"/>
                  </a:lnTo>
                  <a:lnTo>
                    <a:pt x="2127" y="49333"/>
                  </a:lnTo>
                  <a:lnTo>
                    <a:pt x="866" y="45122"/>
                  </a:lnTo>
                  <a:lnTo>
                    <a:pt x="157" y="40701"/>
                  </a:lnTo>
                  <a:lnTo>
                    <a:pt x="0" y="36280"/>
                  </a:lnTo>
                  <a:lnTo>
                    <a:pt x="472" y="31789"/>
                  </a:lnTo>
                  <a:lnTo>
                    <a:pt x="1497" y="27508"/>
                  </a:lnTo>
                  <a:lnTo>
                    <a:pt x="3151" y="23157"/>
                  </a:lnTo>
                  <a:lnTo>
                    <a:pt x="5436" y="19017"/>
                  </a:lnTo>
                  <a:lnTo>
                    <a:pt x="8351" y="15017"/>
                  </a:lnTo>
                  <a:lnTo>
                    <a:pt x="11818" y="11438"/>
                  </a:lnTo>
                  <a:lnTo>
                    <a:pt x="15600" y="8350"/>
                  </a:lnTo>
                  <a:lnTo>
                    <a:pt x="19697" y="5614"/>
                  </a:lnTo>
                  <a:lnTo>
                    <a:pt x="24110" y="3508"/>
                  </a:lnTo>
                  <a:lnTo>
                    <a:pt x="28837" y="1894"/>
                  </a:lnTo>
                  <a:lnTo>
                    <a:pt x="33486" y="701"/>
                  </a:lnTo>
                  <a:lnTo>
                    <a:pt x="38450" y="70"/>
                  </a:lnTo>
                  <a:lnTo>
                    <a:pt x="43414" y="0"/>
                  </a:lnTo>
                  <a:close/>
                </a:path>
              </a:pathLst>
            </a:custGeom>
            <a:solidFill>
              <a:srgbClr val="F6921D"/>
            </a:solidFill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Shape 213"/>
            <p:cNvSpPr/>
            <p:nvPr/>
          </p:nvSpPr>
          <p:spPr>
            <a:xfrm>
              <a:off x="4259214" y="3939376"/>
              <a:ext cx="1919700" cy="1156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0281" y="0"/>
                  </a:moveTo>
                  <a:lnTo>
                    <a:pt x="103579" y="365"/>
                  </a:lnTo>
                  <a:lnTo>
                    <a:pt x="106731" y="1703"/>
                  </a:lnTo>
                  <a:lnTo>
                    <a:pt x="109810" y="3894"/>
                  </a:lnTo>
                  <a:lnTo>
                    <a:pt x="112669" y="7058"/>
                  </a:lnTo>
                  <a:lnTo>
                    <a:pt x="115015" y="10709"/>
                  </a:lnTo>
                  <a:lnTo>
                    <a:pt x="117141" y="15456"/>
                  </a:lnTo>
                  <a:lnTo>
                    <a:pt x="118680" y="20811"/>
                  </a:lnTo>
                  <a:lnTo>
                    <a:pt x="119633" y="26288"/>
                  </a:lnTo>
                  <a:lnTo>
                    <a:pt x="120000" y="31764"/>
                  </a:lnTo>
                  <a:lnTo>
                    <a:pt x="119706" y="37241"/>
                  </a:lnTo>
                  <a:lnTo>
                    <a:pt x="118900" y="42596"/>
                  </a:lnTo>
                  <a:lnTo>
                    <a:pt x="117580" y="47586"/>
                  </a:lnTo>
                  <a:lnTo>
                    <a:pt x="115748" y="52332"/>
                  </a:lnTo>
                  <a:lnTo>
                    <a:pt x="113329" y="56227"/>
                  </a:lnTo>
                  <a:lnTo>
                    <a:pt x="110543" y="59756"/>
                  </a:lnTo>
                  <a:lnTo>
                    <a:pt x="107318" y="62312"/>
                  </a:lnTo>
                  <a:lnTo>
                    <a:pt x="104019" y="63894"/>
                  </a:lnTo>
                  <a:lnTo>
                    <a:pt x="100720" y="64503"/>
                  </a:lnTo>
                  <a:lnTo>
                    <a:pt x="97275" y="64137"/>
                  </a:lnTo>
                  <a:lnTo>
                    <a:pt x="94123" y="62799"/>
                  </a:lnTo>
                  <a:lnTo>
                    <a:pt x="91044" y="60608"/>
                  </a:lnTo>
                  <a:lnTo>
                    <a:pt x="88185" y="57200"/>
                  </a:lnTo>
                  <a:lnTo>
                    <a:pt x="85766" y="53306"/>
                  </a:lnTo>
                  <a:lnTo>
                    <a:pt x="83860" y="50628"/>
                  </a:lnTo>
                  <a:lnTo>
                    <a:pt x="81808" y="48681"/>
                  </a:lnTo>
                  <a:lnTo>
                    <a:pt x="79682" y="47464"/>
                  </a:lnTo>
                  <a:lnTo>
                    <a:pt x="77483" y="47221"/>
                  </a:lnTo>
                  <a:lnTo>
                    <a:pt x="75357" y="47829"/>
                  </a:lnTo>
                  <a:lnTo>
                    <a:pt x="73231" y="49046"/>
                  </a:lnTo>
                  <a:lnTo>
                    <a:pt x="71325" y="50993"/>
                  </a:lnTo>
                  <a:lnTo>
                    <a:pt x="69786" y="53549"/>
                  </a:lnTo>
                  <a:lnTo>
                    <a:pt x="68466" y="56713"/>
                  </a:lnTo>
                  <a:lnTo>
                    <a:pt x="67660" y="60365"/>
                  </a:lnTo>
                  <a:lnTo>
                    <a:pt x="67440" y="64503"/>
                  </a:lnTo>
                  <a:lnTo>
                    <a:pt x="67073" y="71561"/>
                  </a:lnTo>
                  <a:lnTo>
                    <a:pt x="66267" y="78498"/>
                  </a:lnTo>
                  <a:lnTo>
                    <a:pt x="64948" y="85070"/>
                  </a:lnTo>
                  <a:lnTo>
                    <a:pt x="63188" y="91399"/>
                  </a:lnTo>
                  <a:lnTo>
                    <a:pt x="60843" y="97241"/>
                  </a:lnTo>
                  <a:lnTo>
                    <a:pt x="58130" y="102718"/>
                  </a:lnTo>
                  <a:lnTo>
                    <a:pt x="54832" y="107707"/>
                  </a:lnTo>
                  <a:lnTo>
                    <a:pt x="51166" y="111967"/>
                  </a:lnTo>
                  <a:lnTo>
                    <a:pt x="46988" y="115496"/>
                  </a:lnTo>
                  <a:lnTo>
                    <a:pt x="42883" y="117809"/>
                  </a:lnTo>
                  <a:lnTo>
                    <a:pt x="38485" y="119391"/>
                  </a:lnTo>
                  <a:lnTo>
                    <a:pt x="34160" y="120000"/>
                  </a:lnTo>
                  <a:lnTo>
                    <a:pt x="29908" y="119634"/>
                  </a:lnTo>
                  <a:lnTo>
                    <a:pt x="25656" y="118417"/>
                  </a:lnTo>
                  <a:lnTo>
                    <a:pt x="21478" y="116348"/>
                  </a:lnTo>
                  <a:lnTo>
                    <a:pt x="17593" y="113184"/>
                  </a:lnTo>
                  <a:lnTo>
                    <a:pt x="13854" y="109411"/>
                  </a:lnTo>
                  <a:lnTo>
                    <a:pt x="10555" y="104665"/>
                  </a:lnTo>
                  <a:lnTo>
                    <a:pt x="7477" y="99188"/>
                  </a:lnTo>
                  <a:lnTo>
                    <a:pt x="4838" y="92981"/>
                  </a:lnTo>
                  <a:lnTo>
                    <a:pt x="2712" y="86044"/>
                  </a:lnTo>
                  <a:lnTo>
                    <a:pt x="1319" y="79229"/>
                  </a:lnTo>
                  <a:lnTo>
                    <a:pt x="366" y="71926"/>
                  </a:lnTo>
                  <a:lnTo>
                    <a:pt x="0" y="64868"/>
                  </a:lnTo>
                  <a:lnTo>
                    <a:pt x="293" y="57687"/>
                  </a:lnTo>
                  <a:lnTo>
                    <a:pt x="952" y="50628"/>
                  </a:lnTo>
                  <a:lnTo>
                    <a:pt x="2272" y="43691"/>
                  </a:lnTo>
                  <a:lnTo>
                    <a:pt x="4178" y="37241"/>
                  </a:lnTo>
                  <a:lnTo>
                    <a:pt x="6377" y="31156"/>
                  </a:lnTo>
                  <a:lnTo>
                    <a:pt x="9236" y="25436"/>
                  </a:lnTo>
                  <a:lnTo>
                    <a:pt x="12535" y="20324"/>
                  </a:lnTo>
                  <a:lnTo>
                    <a:pt x="16346" y="16064"/>
                  </a:lnTo>
                  <a:lnTo>
                    <a:pt x="20305" y="12778"/>
                  </a:lnTo>
                  <a:lnTo>
                    <a:pt x="24483" y="10223"/>
                  </a:lnTo>
                  <a:lnTo>
                    <a:pt x="28735" y="8640"/>
                  </a:lnTo>
                  <a:lnTo>
                    <a:pt x="32987" y="8032"/>
                  </a:lnTo>
                  <a:lnTo>
                    <a:pt x="37238" y="8397"/>
                  </a:lnTo>
                  <a:lnTo>
                    <a:pt x="41490" y="9614"/>
                  </a:lnTo>
                  <a:lnTo>
                    <a:pt x="45448" y="11561"/>
                  </a:lnTo>
                  <a:lnTo>
                    <a:pt x="49407" y="14482"/>
                  </a:lnTo>
                  <a:lnTo>
                    <a:pt x="52999" y="18255"/>
                  </a:lnTo>
                  <a:lnTo>
                    <a:pt x="56444" y="22758"/>
                  </a:lnTo>
                  <a:lnTo>
                    <a:pt x="59376" y="27991"/>
                  </a:lnTo>
                  <a:lnTo>
                    <a:pt x="62089" y="34077"/>
                  </a:lnTo>
                  <a:lnTo>
                    <a:pt x="62089" y="33955"/>
                  </a:lnTo>
                  <a:lnTo>
                    <a:pt x="63628" y="37241"/>
                  </a:lnTo>
                  <a:lnTo>
                    <a:pt x="65534" y="39553"/>
                  </a:lnTo>
                  <a:lnTo>
                    <a:pt x="67660" y="41135"/>
                  </a:lnTo>
                  <a:lnTo>
                    <a:pt x="69786" y="41987"/>
                  </a:lnTo>
                  <a:lnTo>
                    <a:pt x="72058" y="41987"/>
                  </a:lnTo>
                  <a:lnTo>
                    <a:pt x="74184" y="41135"/>
                  </a:lnTo>
                  <a:lnTo>
                    <a:pt x="76163" y="39553"/>
                  </a:lnTo>
                  <a:lnTo>
                    <a:pt x="77923" y="37484"/>
                  </a:lnTo>
                  <a:lnTo>
                    <a:pt x="79462" y="34685"/>
                  </a:lnTo>
                  <a:lnTo>
                    <a:pt x="80635" y="31399"/>
                  </a:lnTo>
                  <a:lnTo>
                    <a:pt x="81221" y="27261"/>
                  </a:lnTo>
                  <a:lnTo>
                    <a:pt x="81954" y="22758"/>
                  </a:lnTo>
                  <a:lnTo>
                    <a:pt x="82907" y="18620"/>
                  </a:lnTo>
                  <a:lnTo>
                    <a:pt x="84300" y="14482"/>
                  </a:lnTo>
                  <a:lnTo>
                    <a:pt x="85986" y="10709"/>
                  </a:lnTo>
                  <a:lnTo>
                    <a:pt x="88112" y="7423"/>
                  </a:lnTo>
                  <a:lnTo>
                    <a:pt x="90458" y="4624"/>
                  </a:lnTo>
                  <a:lnTo>
                    <a:pt x="93610" y="2190"/>
                  </a:lnTo>
                  <a:lnTo>
                    <a:pt x="96908" y="608"/>
                  </a:lnTo>
                  <a:lnTo>
                    <a:pt x="100281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Shape 214"/>
            <p:cNvSpPr txBox="1"/>
            <p:nvPr/>
          </p:nvSpPr>
          <p:spPr>
            <a:xfrm>
              <a:off x="1775461" y="1847894"/>
              <a:ext cx="1151929" cy="5067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buSzPct val="25000"/>
                <a:buNone/>
              </a:pPr>
              <a:r>
                <a:rPr lang="es-EC" sz="1600" b="1" i="0" u="none" strike="noStrike" cap="none" dirty="0">
                  <a:solidFill>
                    <a:srgbClr val="FFFFF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EL PROBLEMA</a:t>
              </a:r>
              <a:endParaRPr lang="en" sz="1600" b="1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5" name="Shape 215"/>
            <p:cNvSpPr txBox="1"/>
            <p:nvPr/>
          </p:nvSpPr>
          <p:spPr>
            <a:xfrm flipH="1">
              <a:off x="1886687" y="2160003"/>
              <a:ext cx="921900" cy="363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en" sz="1050" b="1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6" name="Shape 216"/>
            <p:cNvSpPr txBox="1"/>
            <p:nvPr/>
          </p:nvSpPr>
          <p:spPr>
            <a:xfrm>
              <a:off x="6789544" y="1993955"/>
              <a:ext cx="1249065" cy="436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buSzPct val="25000"/>
                <a:buNone/>
              </a:pPr>
              <a:r>
                <a:rPr lang="es-EC" sz="1600" b="1" i="0" u="none" strike="noStrike" cap="none" dirty="0">
                  <a:solidFill>
                    <a:srgbClr val="FFFFF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RESULTADOS</a:t>
              </a:r>
            </a:p>
          </p:txBody>
        </p:sp>
        <p:sp>
          <p:nvSpPr>
            <p:cNvPr id="218" name="Shape 218"/>
            <p:cNvSpPr txBox="1"/>
            <p:nvPr/>
          </p:nvSpPr>
          <p:spPr>
            <a:xfrm>
              <a:off x="4188007" y="4415258"/>
              <a:ext cx="1246923" cy="7051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buSzPct val="25000"/>
                <a:buNone/>
              </a:pPr>
              <a:r>
                <a:rPr lang="es-EC" sz="1100" b="1" i="0" u="none" strike="noStrike" cap="none" dirty="0">
                  <a:solidFill>
                    <a:schemeClr val="tx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CONCLUSIONES Y RECOMENDACIONES</a:t>
              </a:r>
              <a:endParaRPr lang="en" sz="1100" b="1" i="0" u="none" strike="noStrike" cap="none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220" name="Shape 2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07615" y="2719920"/>
              <a:ext cx="844556" cy="844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Shape 2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71502" y="3208963"/>
              <a:ext cx="1421420" cy="14214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Shape 222"/>
            <p:cNvSpPr/>
            <p:nvPr/>
          </p:nvSpPr>
          <p:spPr>
            <a:xfrm>
              <a:off x="2832396" y="2843275"/>
              <a:ext cx="1359300" cy="1538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162" y="0"/>
                  </a:moveTo>
                  <a:lnTo>
                    <a:pt x="32821" y="548"/>
                  </a:lnTo>
                  <a:lnTo>
                    <a:pt x="37480" y="1920"/>
                  </a:lnTo>
                  <a:lnTo>
                    <a:pt x="41311" y="3658"/>
                  </a:lnTo>
                  <a:lnTo>
                    <a:pt x="44624" y="5853"/>
                  </a:lnTo>
                  <a:lnTo>
                    <a:pt x="47627" y="8506"/>
                  </a:lnTo>
                  <a:lnTo>
                    <a:pt x="50008" y="11341"/>
                  </a:lnTo>
                  <a:lnTo>
                    <a:pt x="51872" y="14542"/>
                  </a:lnTo>
                  <a:lnTo>
                    <a:pt x="53114" y="18109"/>
                  </a:lnTo>
                  <a:lnTo>
                    <a:pt x="53839" y="21676"/>
                  </a:lnTo>
                  <a:lnTo>
                    <a:pt x="53839" y="25335"/>
                  </a:lnTo>
                  <a:lnTo>
                    <a:pt x="54150" y="29176"/>
                  </a:lnTo>
                  <a:lnTo>
                    <a:pt x="55185" y="32560"/>
                  </a:lnTo>
                  <a:lnTo>
                    <a:pt x="56945" y="35762"/>
                  </a:lnTo>
                  <a:lnTo>
                    <a:pt x="59637" y="38597"/>
                  </a:lnTo>
                  <a:lnTo>
                    <a:pt x="62640" y="40792"/>
                  </a:lnTo>
                  <a:lnTo>
                    <a:pt x="66367" y="42530"/>
                  </a:lnTo>
                  <a:lnTo>
                    <a:pt x="70198" y="43445"/>
                  </a:lnTo>
                  <a:lnTo>
                    <a:pt x="74547" y="43719"/>
                  </a:lnTo>
                  <a:lnTo>
                    <a:pt x="79309" y="43719"/>
                  </a:lnTo>
                  <a:lnTo>
                    <a:pt x="84176" y="44176"/>
                  </a:lnTo>
                  <a:lnTo>
                    <a:pt x="89042" y="45182"/>
                  </a:lnTo>
                  <a:lnTo>
                    <a:pt x="93805" y="46737"/>
                  </a:lnTo>
                  <a:lnTo>
                    <a:pt x="98981" y="49024"/>
                  </a:lnTo>
                  <a:lnTo>
                    <a:pt x="103641" y="51859"/>
                  </a:lnTo>
                  <a:lnTo>
                    <a:pt x="107886" y="55243"/>
                  </a:lnTo>
                  <a:lnTo>
                    <a:pt x="111509" y="59085"/>
                  </a:lnTo>
                  <a:lnTo>
                    <a:pt x="114512" y="63201"/>
                  </a:lnTo>
                  <a:lnTo>
                    <a:pt x="116893" y="67500"/>
                  </a:lnTo>
                  <a:lnTo>
                    <a:pt x="118654" y="72164"/>
                  </a:lnTo>
                  <a:lnTo>
                    <a:pt x="119689" y="76920"/>
                  </a:lnTo>
                  <a:lnTo>
                    <a:pt x="120000" y="81951"/>
                  </a:lnTo>
                  <a:lnTo>
                    <a:pt x="119689" y="86798"/>
                  </a:lnTo>
                  <a:lnTo>
                    <a:pt x="118550" y="91829"/>
                  </a:lnTo>
                  <a:lnTo>
                    <a:pt x="116686" y="96676"/>
                  </a:lnTo>
                  <a:lnTo>
                    <a:pt x="113994" y="101250"/>
                  </a:lnTo>
                  <a:lnTo>
                    <a:pt x="110888" y="105548"/>
                  </a:lnTo>
                  <a:lnTo>
                    <a:pt x="107057" y="109207"/>
                  </a:lnTo>
                  <a:lnTo>
                    <a:pt x="102709" y="112317"/>
                  </a:lnTo>
                  <a:lnTo>
                    <a:pt x="98050" y="114969"/>
                  </a:lnTo>
                  <a:lnTo>
                    <a:pt x="93183" y="117164"/>
                  </a:lnTo>
                  <a:lnTo>
                    <a:pt x="87799" y="118628"/>
                  </a:lnTo>
                  <a:lnTo>
                    <a:pt x="82519" y="119542"/>
                  </a:lnTo>
                  <a:lnTo>
                    <a:pt x="76824" y="120000"/>
                  </a:lnTo>
                  <a:lnTo>
                    <a:pt x="71337" y="119542"/>
                  </a:lnTo>
                  <a:lnTo>
                    <a:pt x="65642" y="118628"/>
                  </a:lnTo>
                  <a:lnTo>
                    <a:pt x="60155" y="116890"/>
                  </a:lnTo>
                  <a:lnTo>
                    <a:pt x="54874" y="114329"/>
                  </a:lnTo>
                  <a:lnTo>
                    <a:pt x="49801" y="111402"/>
                  </a:lnTo>
                  <a:lnTo>
                    <a:pt x="45660" y="107835"/>
                  </a:lnTo>
                  <a:lnTo>
                    <a:pt x="42036" y="104085"/>
                  </a:lnTo>
                  <a:lnTo>
                    <a:pt x="38826" y="99786"/>
                  </a:lnTo>
                  <a:lnTo>
                    <a:pt x="36445" y="95030"/>
                  </a:lnTo>
                  <a:lnTo>
                    <a:pt x="34788" y="90365"/>
                  </a:lnTo>
                  <a:lnTo>
                    <a:pt x="33960" y="85335"/>
                  </a:lnTo>
                  <a:lnTo>
                    <a:pt x="33856" y="80121"/>
                  </a:lnTo>
                  <a:lnTo>
                    <a:pt x="34477" y="75000"/>
                  </a:lnTo>
                  <a:lnTo>
                    <a:pt x="36031" y="69878"/>
                  </a:lnTo>
                  <a:lnTo>
                    <a:pt x="36859" y="66128"/>
                  </a:lnTo>
                  <a:lnTo>
                    <a:pt x="36859" y="62469"/>
                  </a:lnTo>
                  <a:lnTo>
                    <a:pt x="36031" y="58902"/>
                  </a:lnTo>
                  <a:lnTo>
                    <a:pt x="34270" y="55701"/>
                  </a:lnTo>
                  <a:lnTo>
                    <a:pt x="31993" y="52774"/>
                  </a:lnTo>
                  <a:lnTo>
                    <a:pt x="28990" y="50213"/>
                  </a:lnTo>
                  <a:lnTo>
                    <a:pt x="25263" y="48292"/>
                  </a:lnTo>
                  <a:lnTo>
                    <a:pt x="21328" y="47103"/>
                  </a:lnTo>
                  <a:lnTo>
                    <a:pt x="16358" y="45823"/>
                  </a:lnTo>
                  <a:lnTo>
                    <a:pt x="12010" y="43719"/>
                  </a:lnTo>
                  <a:lnTo>
                    <a:pt x="8283" y="41250"/>
                  </a:lnTo>
                  <a:lnTo>
                    <a:pt x="5280" y="38140"/>
                  </a:lnTo>
                  <a:lnTo>
                    <a:pt x="2795" y="34573"/>
                  </a:lnTo>
                  <a:lnTo>
                    <a:pt x="1138" y="30914"/>
                  </a:lnTo>
                  <a:lnTo>
                    <a:pt x="103" y="26981"/>
                  </a:lnTo>
                  <a:lnTo>
                    <a:pt x="0" y="22774"/>
                  </a:lnTo>
                  <a:lnTo>
                    <a:pt x="517" y="18658"/>
                  </a:lnTo>
                  <a:lnTo>
                    <a:pt x="1967" y="14542"/>
                  </a:lnTo>
                  <a:lnTo>
                    <a:pt x="4348" y="10701"/>
                  </a:lnTo>
                  <a:lnTo>
                    <a:pt x="7144" y="7500"/>
                  </a:lnTo>
                  <a:lnTo>
                    <a:pt x="10664" y="4664"/>
                  </a:lnTo>
                  <a:lnTo>
                    <a:pt x="14598" y="2469"/>
                  </a:lnTo>
                  <a:lnTo>
                    <a:pt x="18947" y="1006"/>
                  </a:lnTo>
                  <a:lnTo>
                    <a:pt x="23503" y="91"/>
                  </a:lnTo>
                  <a:lnTo>
                    <a:pt x="281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Shape 223"/>
            <p:cNvSpPr txBox="1"/>
            <p:nvPr/>
          </p:nvSpPr>
          <p:spPr>
            <a:xfrm flipH="1">
              <a:off x="2727011" y="3038162"/>
              <a:ext cx="821656" cy="357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>
                <a:buSzPct val="25000"/>
              </a:pPr>
              <a:r>
                <a:rPr lang="es-EC" sz="1200" dirty="0">
                  <a:latin typeface="Quattrocento Sans" panose="020B0604020202020204" charset="0"/>
                </a:rPr>
                <a:t>OBJETIVOS</a:t>
              </a:r>
              <a:endParaRPr lang="en" sz="1200" i="0" u="none" strike="noStrike" cap="none" dirty="0">
                <a:latin typeface="Quattrocento Sans" panose="020B0604020202020204" charset="0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4" name="Shape 224"/>
            <p:cNvSpPr txBox="1"/>
            <p:nvPr/>
          </p:nvSpPr>
          <p:spPr>
            <a:xfrm>
              <a:off x="3201405" y="3751300"/>
              <a:ext cx="980860" cy="606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buSzPct val="25000"/>
                <a:buNone/>
              </a:pPr>
              <a:r>
                <a:rPr lang="es-EC" sz="1200" b="1" dirty="0">
                  <a:highlight>
                    <a:srgbClr val="FFCD00"/>
                  </a:highlight>
                  <a:latin typeface="Quattrocento Sans"/>
                  <a:ea typeface="Quattrocento Sans"/>
                  <a:cs typeface="Quattrocento Sans"/>
                  <a:sym typeface="Quattrocento Sans"/>
                </a:rPr>
                <a:t>CONCEPTOS Y DEFINICIONES</a:t>
              </a:r>
              <a:endParaRPr lang="en" sz="1200" b="1" i="0" u="none" strike="noStrike" cap="none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226" name="Shape 2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564022" y="2851716"/>
              <a:ext cx="1352161" cy="1352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Shape 2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877154" y="1679537"/>
              <a:ext cx="2167148" cy="21571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Shape 228"/>
            <p:cNvSpPr/>
            <p:nvPr/>
          </p:nvSpPr>
          <p:spPr>
            <a:xfrm>
              <a:off x="4177304" y="1938893"/>
              <a:ext cx="2513400" cy="1993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125" y="0"/>
                  </a:moveTo>
                  <a:lnTo>
                    <a:pt x="41437" y="423"/>
                  </a:lnTo>
                  <a:lnTo>
                    <a:pt x="45692" y="1482"/>
                  </a:lnTo>
                  <a:lnTo>
                    <a:pt x="49668" y="3035"/>
                  </a:lnTo>
                  <a:lnTo>
                    <a:pt x="53532" y="5223"/>
                  </a:lnTo>
                  <a:lnTo>
                    <a:pt x="57060" y="7835"/>
                  </a:lnTo>
                  <a:lnTo>
                    <a:pt x="60307" y="11011"/>
                  </a:lnTo>
                  <a:lnTo>
                    <a:pt x="63275" y="14541"/>
                  </a:lnTo>
                  <a:lnTo>
                    <a:pt x="65907" y="18494"/>
                  </a:lnTo>
                  <a:lnTo>
                    <a:pt x="68259" y="22870"/>
                  </a:lnTo>
                  <a:lnTo>
                    <a:pt x="70107" y="27529"/>
                  </a:lnTo>
                  <a:lnTo>
                    <a:pt x="71563" y="32400"/>
                  </a:lnTo>
                  <a:lnTo>
                    <a:pt x="72571" y="37623"/>
                  </a:lnTo>
                  <a:lnTo>
                    <a:pt x="73131" y="42988"/>
                  </a:lnTo>
                  <a:lnTo>
                    <a:pt x="73579" y="46658"/>
                  </a:lnTo>
                  <a:lnTo>
                    <a:pt x="74475" y="50047"/>
                  </a:lnTo>
                  <a:lnTo>
                    <a:pt x="75818" y="53223"/>
                  </a:lnTo>
                  <a:lnTo>
                    <a:pt x="77498" y="55976"/>
                  </a:lnTo>
                  <a:lnTo>
                    <a:pt x="79570" y="58376"/>
                  </a:lnTo>
                  <a:lnTo>
                    <a:pt x="81866" y="60282"/>
                  </a:lnTo>
                  <a:lnTo>
                    <a:pt x="84386" y="61623"/>
                  </a:lnTo>
                  <a:lnTo>
                    <a:pt x="87186" y="62541"/>
                  </a:lnTo>
                  <a:lnTo>
                    <a:pt x="89986" y="62894"/>
                  </a:lnTo>
                  <a:lnTo>
                    <a:pt x="92953" y="62541"/>
                  </a:lnTo>
                  <a:lnTo>
                    <a:pt x="95081" y="62188"/>
                  </a:lnTo>
                  <a:lnTo>
                    <a:pt x="97377" y="62117"/>
                  </a:lnTo>
                  <a:lnTo>
                    <a:pt x="100681" y="62470"/>
                  </a:lnTo>
                  <a:lnTo>
                    <a:pt x="103929" y="63458"/>
                  </a:lnTo>
                  <a:lnTo>
                    <a:pt x="107008" y="64941"/>
                  </a:lnTo>
                  <a:lnTo>
                    <a:pt x="109808" y="66988"/>
                  </a:lnTo>
                  <a:lnTo>
                    <a:pt x="112328" y="69529"/>
                  </a:lnTo>
                  <a:lnTo>
                    <a:pt x="114568" y="72352"/>
                  </a:lnTo>
                  <a:lnTo>
                    <a:pt x="116472" y="75670"/>
                  </a:lnTo>
                  <a:lnTo>
                    <a:pt x="117984" y="79270"/>
                  </a:lnTo>
                  <a:lnTo>
                    <a:pt x="119104" y="83152"/>
                  </a:lnTo>
                  <a:lnTo>
                    <a:pt x="119832" y="87105"/>
                  </a:lnTo>
                  <a:lnTo>
                    <a:pt x="119999" y="91482"/>
                  </a:lnTo>
                  <a:lnTo>
                    <a:pt x="119720" y="95788"/>
                  </a:lnTo>
                  <a:lnTo>
                    <a:pt x="118936" y="99882"/>
                  </a:lnTo>
                  <a:lnTo>
                    <a:pt x="117760" y="103623"/>
                  </a:lnTo>
                  <a:lnTo>
                    <a:pt x="116136" y="107152"/>
                  </a:lnTo>
                  <a:lnTo>
                    <a:pt x="114120" y="110329"/>
                  </a:lnTo>
                  <a:lnTo>
                    <a:pt x="111880" y="113223"/>
                  </a:lnTo>
                  <a:lnTo>
                    <a:pt x="109248" y="115552"/>
                  </a:lnTo>
                  <a:lnTo>
                    <a:pt x="106392" y="117529"/>
                  </a:lnTo>
                  <a:lnTo>
                    <a:pt x="103313" y="118870"/>
                  </a:lnTo>
                  <a:lnTo>
                    <a:pt x="100177" y="119788"/>
                  </a:lnTo>
                  <a:lnTo>
                    <a:pt x="96705" y="120000"/>
                  </a:lnTo>
                  <a:lnTo>
                    <a:pt x="93457" y="119647"/>
                  </a:lnTo>
                  <a:lnTo>
                    <a:pt x="90321" y="118800"/>
                  </a:lnTo>
                  <a:lnTo>
                    <a:pt x="87466" y="117317"/>
                  </a:lnTo>
                  <a:lnTo>
                    <a:pt x="84666" y="115482"/>
                  </a:lnTo>
                  <a:lnTo>
                    <a:pt x="82202" y="113082"/>
                  </a:lnTo>
                  <a:lnTo>
                    <a:pt x="79962" y="110329"/>
                  </a:lnTo>
                  <a:lnTo>
                    <a:pt x="78058" y="107364"/>
                  </a:lnTo>
                  <a:lnTo>
                    <a:pt x="76434" y="103976"/>
                  </a:lnTo>
                  <a:lnTo>
                    <a:pt x="75258" y="100305"/>
                  </a:lnTo>
                  <a:lnTo>
                    <a:pt x="74195" y="97270"/>
                  </a:lnTo>
                  <a:lnTo>
                    <a:pt x="72739" y="94517"/>
                  </a:lnTo>
                  <a:lnTo>
                    <a:pt x="71115" y="92117"/>
                  </a:lnTo>
                  <a:lnTo>
                    <a:pt x="69211" y="90070"/>
                  </a:lnTo>
                  <a:lnTo>
                    <a:pt x="67083" y="88517"/>
                  </a:lnTo>
                  <a:lnTo>
                    <a:pt x="64787" y="87247"/>
                  </a:lnTo>
                  <a:lnTo>
                    <a:pt x="62379" y="86470"/>
                  </a:lnTo>
                  <a:lnTo>
                    <a:pt x="59860" y="86117"/>
                  </a:lnTo>
                  <a:lnTo>
                    <a:pt x="57340" y="86258"/>
                  </a:lnTo>
                  <a:lnTo>
                    <a:pt x="54820" y="86823"/>
                  </a:lnTo>
                  <a:lnTo>
                    <a:pt x="52300" y="87952"/>
                  </a:lnTo>
                  <a:lnTo>
                    <a:pt x="48492" y="89858"/>
                  </a:lnTo>
                  <a:lnTo>
                    <a:pt x="44517" y="91341"/>
                  </a:lnTo>
                  <a:lnTo>
                    <a:pt x="40373" y="92117"/>
                  </a:lnTo>
                  <a:lnTo>
                    <a:pt x="36117" y="92470"/>
                  </a:lnTo>
                  <a:lnTo>
                    <a:pt x="31917" y="92047"/>
                  </a:lnTo>
                  <a:lnTo>
                    <a:pt x="27774" y="91129"/>
                  </a:lnTo>
                  <a:lnTo>
                    <a:pt x="23798" y="89505"/>
                  </a:lnTo>
                  <a:lnTo>
                    <a:pt x="20102" y="87458"/>
                  </a:lnTo>
                  <a:lnTo>
                    <a:pt x="16574" y="84847"/>
                  </a:lnTo>
                  <a:lnTo>
                    <a:pt x="13327" y="81882"/>
                  </a:lnTo>
                  <a:lnTo>
                    <a:pt x="10359" y="78494"/>
                  </a:lnTo>
                  <a:lnTo>
                    <a:pt x="7727" y="74611"/>
                  </a:lnTo>
                  <a:lnTo>
                    <a:pt x="5375" y="70376"/>
                  </a:lnTo>
                  <a:lnTo>
                    <a:pt x="3471" y="66000"/>
                  </a:lnTo>
                  <a:lnTo>
                    <a:pt x="1959" y="61200"/>
                  </a:lnTo>
                  <a:lnTo>
                    <a:pt x="783" y="56188"/>
                  </a:lnTo>
                  <a:lnTo>
                    <a:pt x="167" y="50964"/>
                  </a:lnTo>
                  <a:lnTo>
                    <a:pt x="0" y="45600"/>
                  </a:lnTo>
                  <a:lnTo>
                    <a:pt x="223" y="40235"/>
                  </a:lnTo>
                  <a:lnTo>
                    <a:pt x="1063" y="35011"/>
                  </a:lnTo>
                  <a:lnTo>
                    <a:pt x="2295" y="30000"/>
                  </a:lnTo>
                  <a:lnTo>
                    <a:pt x="3919" y="25341"/>
                  </a:lnTo>
                  <a:lnTo>
                    <a:pt x="5935" y="20894"/>
                  </a:lnTo>
                  <a:lnTo>
                    <a:pt x="8343" y="16800"/>
                  </a:lnTo>
                  <a:lnTo>
                    <a:pt x="11087" y="13058"/>
                  </a:lnTo>
                  <a:lnTo>
                    <a:pt x="14111" y="9741"/>
                  </a:lnTo>
                  <a:lnTo>
                    <a:pt x="17358" y="6776"/>
                  </a:lnTo>
                  <a:lnTo>
                    <a:pt x="20998" y="4447"/>
                  </a:lnTo>
                  <a:lnTo>
                    <a:pt x="24750" y="2470"/>
                  </a:lnTo>
                  <a:lnTo>
                    <a:pt x="28726" y="988"/>
                  </a:lnTo>
                  <a:lnTo>
                    <a:pt x="32869" y="211"/>
                  </a:lnTo>
                  <a:lnTo>
                    <a:pt x="37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Shape 229"/>
            <p:cNvSpPr txBox="1"/>
            <p:nvPr/>
          </p:nvSpPr>
          <p:spPr>
            <a:xfrm>
              <a:off x="4425689" y="2285972"/>
              <a:ext cx="1421420" cy="468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r>
                <a:rPr lang="es-EC" sz="1600" b="1" dirty="0">
                  <a:highlight>
                    <a:srgbClr val="FFCD00"/>
                  </a:highlight>
                  <a:latin typeface="Quattrocento Sans"/>
                  <a:ea typeface="Quattrocento Sans"/>
                  <a:cs typeface="Quattrocento Sans"/>
                  <a:sym typeface="Quattrocento Sans"/>
                </a:rPr>
                <a:t>MARCO TEÓRICO Y REFERENCIAL MODELO</a:t>
              </a:r>
              <a:endParaRPr lang="en" sz="1600" b="1" i="0" u="none" strike="noStrike" cap="none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31" name="Shape 231"/>
            <p:cNvSpPr/>
            <p:nvPr/>
          </p:nvSpPr>
          <p:spPr>
            <a:xfrm>
              <a:off x="5608175" y="3078672"/>
              <a:ext cx="1002600" cy="1421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561" y="0"/>
                  </a:moveTo>
                  <a:lnTo>
                    <a:pt x="80421" y="792"/>
                  </a:lnTo>
                  <a:lnTo>
                    <a:pt x="88000" y="2475"/>
                  </a:lnTo>
                  <a:lnTo>
                    <a:pt x="95017" y="4851"/>
                  </a:lnTo>
                  <a:lnTo>
                    <a:pt x="101333" y="7821"/>
                  </a:lnTo>
                  <a:lnTo>
                    <a:pt x="106947" y="11485"/>
                  </a:lnTo>
                  <a:lnTo>
                    <a:pt x="111719" y="15841"/>
                  </a:lnTo>
                  <a:lnTo>
                    <a:pt x="115508" y="20594"/>
                  </a:lnTo>
                  <a:lnTo>
                    <a:pt x="118175" y="25940"/>
                  </a:lnTo>
                  <a:lnTo>
                    <a:pt x="119859" y="31683"/>
                  </a:lnTo>
                  <a:lnTo>
                    <a:pt x="120000" y="37029"/>
                  </a:lnTo>
                  <a:lnTo>
                    <a:pt x="119157" y="42475"/>
                  </a:lnTo>
                  <a:lnTo>
                    <a:pt x="117052" y="47425"/>
                  </a:lnTo>
                  <a:lnTo>
                    <a:pt x="114105" y="52178"/>
                  </a:lnTo>
                  <a:lnTo>
                    <a:pt x="110315" y="56732"/>
                  </a:lnTo>
                  <a:lnTo>
                    <a:pt x="105543" y="60495"/>
                  </a:lnTo>
                  <a:lnTo>
                    <a:pt x="99929" y="64059"/>
                  </a:lnTo>
                  <a:lnTo>
                    <a:pt x="93614" y="66732"/>
                  </a:lnTo>
                  <a:lnTo>
                    <a:pt x="86877" y="69009"/>
                  </a:lnTo>
                  <a:lnTo>
                    <a:pt x="79298" y="70396"/>
                  </a:lnTo>
                  <a:lnTo>
                    <a:pt x="74666" y="71485"/>
                  </a:lnTo>
                  <a:lnTo>
                    <a:pt x="70315" y="73168"/>
                  </a:lnTo>
                  <a:lnTo>
                    <a:pt x="66947" y="75346"/>
                  </a:lnTo>
                  <a:lnTo>
                    <a:pt x="64000" y="78118"/>
                  </a:lnTo>
                  <a:lnTo>
                    <a:pt x="61894" y="81089"/>
                  </a:lnTo>
                  <a:lnTo>
                    <a:pt x="60771" y="84257"/>
                  </a:lnTo>
                  <a:lnTo>
                    <a:pt x="60631" y="87821"/>
                  </a:lnTo>
                  <a:lnTo>
                    <a:pt x="61473" y="91287"/>
                  </a:lnTo>
                  <a:lnTo>
                    <a:pt x="62456" y="93366"/>
                  </a:lnTo>
                  <a:lnTo>
                    <a:pt x="62877" y="95445"/>
                  </a:lnTo>
                  <a:lnTo>
                    <a:pt x="62877" y="99900"/>
                  </a:lnTo>
                  <a:lnTo>
                    <a:pt x="61754" y="104257"/>
                  </a:lnTo>
                  <a:lnTo>
                    <a:pt x="59508" y="108217"/>
                  </a:lnTo>
                  <a:lnTo>
                    <a:pt x="56140" y="111881"/>
                  </a:lnTo>
                  <a:lnTo>
                    <a:pt x="51789" y="114950"/>
                  </a:lnTo>
                  <a:lnTo>
                    <a:pt x="46877" y="117326"/>
                  </a:lnTo>
                  <a:lnTo>
                    <a:pt x="41122" y="119108"/>
                  </a:lnTo>
                  <a:lnTo>
                    <a:pt x="35087" y="120000"/>
                  </a:lnTo>
                  <a:lnTo>
                    <a:pt x="28771" y="120000"/>
                  </a:lnTo>
                  <a:lnTo>
                    <a:pt x="22596" y="119207"/>
                  </a:lnTo>
                  <a:lnTo>
                    <a:pt x="16982" y="117623"/>
                  </a:lnTo>
                  <a:lnTo>
                    <a:pt x="11789" y="115247"/>
                  </a:lnTo>
                  <a:lnTo>
                    <a:pt x="7438" y="112277"/>
                  </a:lnTo>
                  <a:lnTo>
                    <a:pt x="4070" y="108712"/>
                  </a:lnTo>
                  <a:lnTo>
                    <a:pt x="1543" y="104752"/>
                  </a:lnTo>
                  <a:lnTo>
                    <a:pt x="280" y="100297"/>
                  </a:lnTo>
                  <a:lnTo>
                    <a:pt x="0" y="96237"/>
                  </a:lnTo>
                  <a:lnTo>
                    <a:pt x="982" y="92277"/>
                  </a:lnTo>
                  <a:lnTo>
                    <a:pt x="2807" y="88613"/>
                  </a:lnTo>
                  <a:lnTo>
                    <a:pt x="5473" y="85247"/>
                  </a:lnTo>
                  <a:lnTo>
                    <a:pt x="9122" y="82376"/>
                  </a:lnTo>
                  <a:lnTo>
                    <a:pt x="13192" y="79801"/>
                  </a:lnTo>
                  <a:lnTo>
                    <a:pt x="17824" y="77920"/>
                  </a:lnTo>
                  <a:lnTo>
                    <a:pt x="22175" y="76039"/>
                  </a:lnTo>
                  <a:lnTo>
                    <a:pt x="25543" y="73564"/>
                  </a:lnTo>
                  <a:lnTo>
                    <a:pt x="28070" y="70693"/>
                  </a:lnTo>
                  <a:lnTo>
                    <a:pt x="29894" y="67722"/>
                  </a:lnTo>
                  <a:lnTo>
                    <a:pt x="30736" y="64356"/>
                  </a:lnTo>
                  <a:lnTo>
                    <a:pt x="30596" y="61188"/>
                  </a:lnTo>
                  <a:lnTo>
                    <a:pt x="29473" y="57821"/>
                  </a:lnTo>
                  <a:lnTo>
                    <a:pt x="27368" y="54653"/>
                  </a:lnTo>
                  <a:lnTo>
                    <a:pt x="23719" y="50000"/>
                  </a:lnTo>
                  <a:lnTo>
                    <a:pt x="21333" y="44851"/>
                  </a:lnTo>
                  <a:lnTo>
                    <a:pt x="19929" y="39504"/>
                  </a:lnTo>
                  <a:lnTo>
                    <a:pt x="19649" y="33663"/>
                  </a:lnTo>
                  <a:lnTo>
                    <a:pt x="20631" y="28118"/>
                  </a:lnTo>
                  <a:lnTo>
                    <a:pt x="22877" y="22673"/>
                  </a:lnTo>
                  <a:lnTo>
                    <a:pt x="26245" y="17722"/>
                  </a:lnTo>
                  <a:lnTo>
                    <a:pt x="30736" y="13267"/>
                  </a:lnTo>
                  <a:lnTo>
                    <a:pt x="35929" y="9306"/>
                  </a:lnTo>
                  <a:lnTo>
                    <a:pt x="42105" y="5940"/>
                  </a:lnTo>
                  <a:lnTo>
                    <a:pt x="48842" y="3267"/>
                  </a:lnTo>
                  <a:lnTo>
                    <a:pt x="56280" y="1287"/>
                  </a:lnTo>
                  <a:lnTo>
                    <a:pt x="64421" y="198"/>
                  </a:lnTo>
                  <a:lnTo>
                    <a:pt x="725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Shape 234"/>
            <p:cNvSpPr txBox="1"/>
            <p:nvPr/>
          </p:nvSpPr>
          <p:spPr>
            <a:xfrm>
              <a:off x="5421444" y="4133545"/>
              <a:ext cx="964789" cy="3213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buSzPct val="25000"/>
                <a:buNone/>
              </a:pPr>
              <a:r>
                <a:rPr lang="es-EC" b="1" dirty="0">
                  <a:highlight>
                    <a:srgbClr val="FFCD00"/>
                  </a:highlight>
                  <a:latin typeface="Quattrocento Sans"/>
                  <a:ea typeface="Quattrocento Sans"/>
                  <a:cs typeface="Quattrocento Sans"/>
                  <a:sym typeface="Quattrocento Sans"/>
                </a:rPr>
                <a:t>PROPUESTA</a:t>
              </a:r>
              <a:endParaRPr lang="en" b="1" i="0" u="none" strike="noStrike" cap="none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38" name="Shape 223">
            <a:extLst>
              <a:ext uri="{FF2B5EF4-FFF2-40B4-BE49-F238E27FC236}">
                <a16:creationId xmlns:a16="http://schemas.microsoft.com/office/drawing/2014/main" id="{30D655A1-0A2B-4FFB-98BF-6FD99D17F9B5}"/>
              </a:ext>
            </a:extLst>
          </p:cNvPr>
          <p:cNvSpPr txBox="1"/>
          <p:nvPr/>
        </p:nvSpPr>
        <p:spPr>
          <a:xfrm flipH="1">
            <a:off x="5857564" y="2760060"/>
            <a:ext cx="1432416" cy="41543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s-EC" b="1" dirty="0">
                <a:latin typeface="Quattrocento Sans" panose="020B0604020202020204" charset="0"/>
              </a:rPr>
              <a:t>METODOLOGÍA</a:t>
            </a:r>
            <a:endParaRPr lang="en" b="1" i="0" u="none" strike="noStrike" cap="none" dirty="0">
              <a:latin typeface="Quattrocento Sans" panose="020B0604020202020204" charset="0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4182186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6" name="Shape 376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77" name="Shape 377"/>
          <p:cNvSpPr txBox="1">
            <a:spLocks noGrp="1"/>
          </p:cNvSpPr>
          <p:nvPr>
            <p:ph type="ctrTitle" idx="4294967295"/>
          </p:nvPr>
        </p:nvSpPr>
        <p:spPr>
          <a:xfrm>
            <a:off x="2287988" y="240096"/>
            <a:ext cx="5241287" cy="1159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C" sz="6000" dirty="0"/>
              <a:t>Conclusiones</a:t>
            </a:r>
            <a:endParaRPr lang="en" sz="6000" dirty="0"/>
          </a:p>
        </p:txBody>
      </p:sp>
      <p:cxnSp>
        <p:nvCxnSpPr>
          <p:cNvPr id="378" name="Shape 378"/>
          <p:cNvCxnSpPr/>
          <p:nvPr/>
        </p:nvCxnSpPr>
        <p:spPr>
          <a:xfrm>
            <a:off x="5589800" y="1428750"/>
            <a:ext cx="3554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79" name="Shape 379"/>
          <p:cNvSpPr/>
          <p:nvPr/>
        </p:nvSpPr>
        <p:spPr>
          <a:xfrm>
            <a:off x="831925" y="726630"/>
            <a:ext cx="1139100" cy="1139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19C9526-E253-4FF5-AE98-C73170BF2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500600"/>
              </p:ext>
            </p:extLst>
          </p:nvPr>
        </p:nvGraphicFramePr>
        <p:xfrm>
          <a:off x="1971025" y="1444875"/>
          <a:ext cx="7034925" cy="3685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oogle Shape;711;p41">
            <a:extLst>
              <a:ext uri="{FF2B5EF4-FFF2-40B4-BE49-F238E27FC236}">
                <a16:creationId xmlns:a16="http://schemas.microsoft.com/office/drawing/2014/main" id="{6E9A38D5-04A3-4B9B-A2F1-3A8F87ADC324}"/>
              </a:ext>
            </a:extLst>
          </p:cNvPr>
          <p:cNvGrpSpPr/>
          <p:nvPr/>
        </p:nvGrpSpPr>
        <p:grpSpPr>
          <a:xfrm>
            <a:off x="1076970" y="859175"/>
            <a:ext cx="666768" cy="767607"/>
            <a:chOff x="5961125" y="1623900"/>
            <a:chExt cx="427450" cy="448175"/>
          </a:xfrm>
        </p:grpSpPr>
        <p:sp>
          <p:nvSpPr>
            <p:cNvPr id="12" name="Google Shape;712;p41">
              <a:extLst>
                <a:ext uri="{FF2B5EF4-FFF2-40B4-BE49-F238E27FC236}">
                  <a16:creationId xmlns:a16="http://schemas.microsoft.com/office/drawing/2014/main" id="{0DCD5332-B3E7-47A9-A18B-0BE182854019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rgbClr val="4A5C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3" name="Google Shape;713;p41">
              <a:extLst>
                <a:ext uri="{FF2B5EF4-FFF2-40B4-BE49-F238E27FC236}">
                  <a16:creationId xmlns:a16="http://schemas.microsoft.com/office/drawing/2014/main" id="{FFBCD19C-84FE-4820-A937-F451673AFF67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rgbClr val="4A5C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" name="Google Shape;714;p41">
              <a:extLst>
                <a:ext uri="{FF2B5EF4-FFF2-40B4-BE49-F238E27FC236}">
                  <a16:creationId xmlns:a16="http://schemas.microsoft.com/office/drawing/2014/main" id="{986503F3-1FC1-453D-AF73-34EF26DE7ED0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rgbClr val="4A5C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5" name="Google Shape;715;p41">
              <a:extLst>
                <a:ext uri="{FF2B5EF4-FFF2-40B4-BE49-F238E27FC236}">
                  <a16:creationId xmlns:a16="http://schemas.microsoft.com/office/drawing/2014/main" id="{BA3274B3-02CD-43F0-9DD0-5507C5FF47D5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rgbClr val="4A5C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6" name="Google Shape;716;p41">
              <a:extLst>
                <a:ext uri="{FF2B5EF4-FFF2-40B4-BE49-F238E27FC236}">
                  <a16:creationId xmlns:a16="http://schemas.microsoft.com/office/drawing/2014/main" id="{C20FA998-D187-42C6-9F05-6CE070FD9FAE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rgbClr val="4A5C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7" name="Google Shape;717;p41">
              <a:extLst>
                <a:ext uri="{FF2B5EF4-FFF2-40B4-BE49-F238E27FC236}">
                  <a16:creationId xmlns:a16="http://schemas.microsoft.com/office/drawing/2014/main" id="{AF160CD8-A467-4641-B51B-6EFE0A2E0C12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rgbClr val="4A5C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" name="Google Shape;718;p41">
              <a:extLst>
                <a:ext uri="{FF2B5EF4-FFF2-40B4-BE49-F238E27FC236}">
                  <a16:creationId xmlns:a16="http://schemas.microsoft.com/office/drawing/2014/main" id="{C126BC6C-002B-4E50-8AB0-BAB676B247CC}"/>
                </a:ext>
              </a:extLst>
            </p:cNvPr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rgbClr val="4A5C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6" name="Shape 376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77" name="Shape 377"/>
          <p:cNvSpPr txBox="1">
            <a:spLocks noGrp="1"/>
          </p:cNvSpPr>
          <p:nvPr>
            <p:ph type="ctrTitle" idx="4294967295"/>
          </p:nvPr>
        </p:nvSpPr>
        <p:spPr>
          <a:xfrm>
            <a:off x="2100975" y="279275"/>
            <a:ext cx="6855912" cy="1159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C" sz="6000" dirty="0"/>
              <a:t>Recomendaciones</a:t>
            </a:r>
            <a:endParaRPr lang="en" sz="6000" dirty="0"/>
          </a:p>
        </p:txBody>
      </p:sp>
      <p:cxnSp>
        <p:nvCxnSpPr>
          <p:cNvPr id="378" name="Shape 378"/>
          <p:cNvCxnSpPr/>
          <p:nvPr/>
        </p:nvCxnSpPr>
        <p:spPr>
          <a:xfrm>
            <a:off x="5589800" y="1428750"/>
            <a:ext cx="3554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79" name="Shape 379"/>
          <p:cNvSpPr/>
          <p:nvPr/>
        </p:nvSpPr>
        <p:spPr>
          <a:xfrm>
            <a:off x="831925" y="859175"/>
            <a:ext cx="1139100" cy="1139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grpSp>
        <p:nvGrpSpPr>
          <p:cNvPr id="380" name="Shape 380"/>
          <p:cNvGrpSpPr/>
          <p:nvPr/>
        </p:nvGrpSpPr>
        <p:grpSpPr>
          <a:xfrm>
            <a:off x="1148888" y="1190759"/>
            <a:ext cx="505722" cy="475767"/>
            <a:chOff x="5972700" y="2330200"/>
            <a:chExt cx="411625" cy="387275"/>
          </a:xfrm>
        </p:grpSpPr>
        <p:sp>
          <p:nvSpPr>
            <p:cNvPr id="381" name="Shape 38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D0665764-0E67-4D75-A94C-CD4AB6D697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6538851"/>
              </p:ext>
            </p:extLst>
          </p:nvPr>
        </p:nvGraphicFramePr>
        <p:xfrm>
          <a:off x="1971025" y="1487405"/>
          <a:ext cx="7034925" cy="3685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6660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6" name="Shape 376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77" name="Shape 377"/>
          <p:cNvSpPr txBox="1">
            <a:spLocks noGrp="1"/>
          </p:cNvSpPr>
          <p:nvPr>
            <p:ph type="ctrTitle" idx="4294967295"/>
          </p:nvPr>
        </p:nvSpPr>
        <p:spPr>
          <a:xfrm>
            <a:off x="2287988" y="791141"/>
            <a:ext cx="5241287" cy="1159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C" sz="6000" dirty="0"/>
              <a:t>Muchas Gracias</a:t>
            </a:r>
            <a:endParaRPr lang="en" sz="6000" dirty="0"/>
          </a:p>
        </p:txBody>
      </p:sp>
      <p:cxnSp>
        <p:nvCxnSpPr>
          <p:cNvPr id="378" name="Shape 378"/>
          <p:cNvCxnSpPr/>
          <p:nvPr/>
        </p:nvCxnSpPr>
        <p:spPr>
          <a:xfrm>
            <a:off x="5589800" y="1428750"/>
            <a:ext cx="3554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79" name="Shape 379"/>
          <p:cNvSpPr/>
          <p:nvPr/>
        </p:nvSpPr>
        <p:spPr>
          <a:xfrm>
            <a:off x="831925" y="859175"/>
            <a:ext cx="1139100" cy="1139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grpSp>
        <p:nvGrpSpPr>
          <p:cNvPr id="380" name="Shape 380"/>
          <p:cNvGrpSpPr/>
          <p:nvPr/>
        </p:nvGrpSpPr>
        <p:grpSpPr>
          <a:xfrm>
            <a:off x="1148888" y="1190759"/>
            <a:ext cx="505722" cy="475767"/>
            <a:chOff x="5972700" y="2330200"/>
            <a:chExt cx="411625" cy="387275"/>
          </a:xfrm>
        </p:grpSpPr>
        <p:sp>
          <p:nvSpPr>
            <p:cNvPr id="381" name="Shape 38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85B4040A-FEBA-4631-9FB8-37D8E2F08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6" t="23150" r="60702" b="15382"/>
          <a:stretch/>
        </p:blipFill>
        <p:spPr>
          <a:xfrm>
            <a:off x="5751093" y="1666526"/>
            <a:ext cx="2394285" cy="31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0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Shape 90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2" name="Shape 92"/>
          <p:cNvSpPr txBox="1">
            <a:spLocks noGrp="1"/>
          </p:cNvSpPr>
          <p:nvPr>
            <p:ph type="ctrTitle" idx="4294967295"/>
          </p:nvPr>
        </p:nvSpPr>
        <p:spPr>
          <a:xfrm>
            <a:off x="193401" y="547059"/>
            <a:ext cx="8424400" cy="1159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br>
              <a:rPr lang="es-EC" sz="2800" i="1" dirty="0"/>
            </a:br>
            <a:br>
              <a:rPr lang="es-EC" sz="2800" i="1" dirty="0"/>
            </a:br>
            <a:br>
              <a:rPr lang="es-EC" sz="2800" i="1" dirty="0"/>
            </a:br>
            <a:br>
              <a:rPr lang="es-EC" sz="2800" i="1" dirty="0"/>
            </a:br>
            <a:br>
              <a:rPr lang="es-EC" sz="2800" i="1" dirty="0"/>
            </a:br>
            <a:br>
              <a:rPr lang="es-EC" sz="2800" i="1" dirty="0"/>
            </a:br>
            <a:r>
              <a:rPr lang="es-EC" sz="2800" i="1" dirty="0"/>
              <a:t>La </a:t>
            </a:r>
            <a:r>
              <a:rPr lang="en" sz="2800" i="1" dirty="0">
                <a:highlight>
                  <a:srgbClr val="FFCD00"/>
                </a:highlight>
              </a:rPr>
              <a:t>influencia</a:t>
            </a:r>
            <a:r>
              <a:rPr lang="es-EC" sz="2800" i="1" dirty="0"/>
              <a:t> del crecimiento de </a:t>
            </a:r>
            <a:r>
              <a:rPr lang="es-EC" sz="2800" i="1" dirty="0">
                <a:solidFill>
                  <a:srgbClr val="FF5A5F"/>
                </a:solidFill>
              </a:rPr>
              <a:t>Airbnb</a:t>
            </a:r>
            <a:r>
              <a:rPr lang="es-EC" sz="2800" i="1" dirty="0"/>
              <a:t> en el desarrollo de los hoteles de 3 estrellas</a:t>
            </a:r>
            <a:br>
              <a:rPr lang="es-EC" sz="2800" i="1" dirty="0"/>
            </a:br>
            <a:br>
              <a:rPr lang="es-EC" sz="2800" i="1" dirty="0"/>
            </a:br>
            <a:br>
              <a:rPr lang="es-EC" sz="2800" i="1" dirty="0"/>
            </a:br>
            <a:br>
              <a:rPr lang="es-EC" sz="2800" i="1" dirty="0"/>
            </a:br>
            <a:br>
              <a:rPr lang="es-EC" sz="2800" i="1" dirty="0"/>
            </a:br>
            <a:br>
              <a:rPr lang="es-EC" sz="2800" i="1" dirty="0"/>
            </a:br>
            <a:br>
              <a:rPr lang="es-EC" sz="2800" i="1" dirty="0"/>
            </a:br>
            <a:endParaRPr lang="en" sz="2800" i="1" dirty="0"/>
          </a:p>
        </p:txBody>
      </p:sp>
      <p:cxnSp>
        <p:nvCxnSpPr>
          <p:cNvPr id="93" name="Shape 93"/>
          <p:cNvCxnSpPr/>
          <p:nvPr/>
        </p:nvCxnSpPr>
        <p:spPr>
          <a:xfrm>
            <a:off x="4738400" y="1428750"/>
            <a:ext cx="44055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" name="Picture 4" descr="Resultado de imagen para Airbnb incÃ³no png">
            <a:extLst>
              <a:ext uri="{FF2B5EF4-FFF2-40B4-BE49-F238E27FC236}">
                <a16:creationId xmlns:a16="http://schemas.microsoft.com/office/drawing/2014/main" id="{587D62C2-AD38-454A-B17C-AF3916A17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2"/>
          <a:stretch/>
        </p:blipFill>
        <p:spPr bwMode="auto">
          <a:xfrm>
            <a:off x="99989" y="3122730"/>
            <a:ext cx="1255541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hape 92">
            <a:extLst>
              <a:ext uri="{FF2B5EF4-FFF2-40B4-BE49-F238E27FC236}">
                <a16:creationId xmlns:a16="http://schemas.microsoft.com/office/drawing/2014/main" id="{F5ED25E1-DAD1-41C1-80F3-DB94E9E4E1FD}"/>
              </a:ext>
            </a:extLst>
          </p:cNvPr>
          <p:cNvSpPr txBox="1">
            <a:spLocks/>
          </p:cNvSpPr>
          <p:nvPr/>
        </p:nvSpPr>
        <p:spPr>
          <a:xfrm>
            <a:off x="718151" y="1984967"/>
            <a:ext cx="3248455" cy="5259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br>
              <a:rPr lang="es-EC" sz="2400" i="1" dirty="0"/>
            </a:br>
            <a:r>
              <a:rPr lang="es-EC" sz="2400" i="1" dirty="0"/>
              <a:t>Alojamiento informal</a:t>
            </a:r>
            <a:br>
              <a:rPr lang="es-EC" sz="2400" i="1" dirty="0"/>
            </a:br>
            <a:endParaRPr lang="en" sz="2400" i="1" dirty="0"/>
          </a:p>
        </p:txBody>
      </p:sp>
      <p:sp>
        <p:nvSpPr>
          <p:cNvPr id="15" name="Shape 92">
            <a:extLst>
              <a:ext uri="{FF2B5EF4-FFF2-40B4-BE49-F238E27FC236}">
                <a16:creationId xmlns:a16="http://schemas.microsoft.com/office/drawing/2014/main" id="{EAB3FF6E-75B5-40E8-B172-46A655ED44BE}"/>
              </a:ext>
            </a:extLst>
          </p:cNvPr>
          <p:cNvSpPr txBox="1">
            <a:spLocks/>
          </p:cNvSpPr>
          <p:nvPr/>
        </p:nvSpPr>
        <p:spPr>
          <a:xfrm>
            <a:off x="1686546" y="3135702"/>
            <a:ext cx="3248455" cy="5259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br>
              <a:rPr lang="es-EC" sz="2400" i="1" dirty="0"/>
            </a:br>
            <a:r>
              <a:rPr lang="es-EC" sz="2400" i="1" dirty="0"/>
              <a:t>No intermediarios</a:t>
            </a:r>
            <a:br>
              <a:rPr lang="es-EC" sz="2400" i="1" dirty="0"/>
            </a:br>
            <a:endParaRPr lang="en" sz="2400" i="1" dirty="0"/>
          </a:p>
        </p:txBody>
      </p:sp>
      <p:sp>
        <p:nvSpPr>
          <p:cNvPr id="16" name="Shape 92">
            <a:extLst>
              <a:ext uri="{FF2B5EF4-FFF2-40B4-BE49-F238E27FC236}">
                <a16:creationId xmlns:a16="http://schemas.microsoft.com/office/drawing/2014/main" id="{643D4737-AFC5-4BBE-B102-009D1CEBA7F1}"/>
              </a:ext>
            </a:extLst>
          </p:cNvPr>
          <p:cNvSpPr txBox="1">
            <a:spLocks/>
          </p:cNvSpPr>
          <p:nvPr/>
        </p:nvSpPr>
        <p:spPr>
          <a:xfrm>
            <a:off x="1489945" y="3834763"/>
            <a:ext cx="3248455" cy="5259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br>
              <a:rPr lang="es-EC" sz="2400" i="1" dirty="0"/>
            </a:br>
            <a:r>
              <a:rPr lang="es-EC" sz="2400" i="1" dirty="0"/>
              <a:t>Experiencias</a:t>
            </a:r>
            <a:br>
              <a:rPr lang="es-EC" sz="2400" i="1" dirty="0"/>
            </a:br>
            <a:endParaRPr lang="en" sz="2400" i="1" dirty="0"/>
          </a:p>
        </p:txBody>
      </p:sp>
      <p:sp>
        <p:nvSpPr>
          <p:cNvPr id="17" name="Shape 92">
            <a:extLst>
              <a:ext uri="{FF2B5EF4-FFF2-40B4-BE49-F238E27FC236}">
                <a16:creationId xmlns:a16="http://schemas.microsoft.com/office/drawing/2014/main" id="{D214955B-F747-4205-8456-C6144A0DAF19}"/>
              </a:ext>
            </a:extLst>
          </p:cNvPr>
          <p:cNvSpPr txBox="1">
            <a:spLocks/>
          </p:cNvSpPr>
          <p:nvPr/>
        </p:nvSpPr>
        <p:spPr>
          <a:xfrm>
            <a:off x="665201" y="4488629"/>
            <a:ext cx="3248455" cy="5259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br>
              <a:rPr lang="es-EC" sz="2400" i="1" dirty="0"/>
            </a:br>
            <a:r>
              <a:rPr lang="es-EC" sz="2400" i="1" dirty="0"/>
              <a:t>Precio accesible</a:t>
            </a:r>
            <a:br>
              <a:rPr lang="es-EC" sz="2400" i="1" dirty="0"/>
            </a:br>
            <a:endParaRPr lang="en" sz="2400" i="1" dirty="0"/>
          </a:p>
        </p:txBody>
      </p:sp>
      <p:sp>
        <p:nvSpPr>
          <p:cNvPr id="18" name="Shape 92">
            <a:extLst>
              <a:ext uri="{FF2B5EF4-FFF2-40B4-BE49-F238E27FC236}">
                <a16:creationId xmlns:a16="http://schemas.microsoft.com/office/drawing/2014/main" id="{B601B17B-7D32-47CE-B6E2-C98CD1661C82}"/>
              </a:ext>
            </a:extLst>
          </p:cNvPr>
          <p:cNvSpPr txBox="1">
            <a:spLocks/>
          </p:cNvSpPr>
          <p:nvPr/>
        </p:nvSpPr>
        <p:spPr>
          <a:xfrm>
            <a:off x="1489944" y="2551034"/>
            <a:ext cx="3248455" cy="5259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 lang="es-EC" sz="2400" i="1" dirty="0"/>
          </a:p>
          <a:p>
            <a:r>
              <a:rPr lang="es-EC" sz="2400" i="1" dirty="0"/>
              <a:t>Internet</a:t>
            </a:r>
            <a:br>
              <a:rPr lang="es-EC" sz="2400" i="1" dirty="0"/>
            </a:br>
            <a:endParaRPr lang="en" sz="2400" i="1" dirty="0"/>
          </a:p>
        </p:txBody>
      </p:sp>
      <p:sp>
        <p:nvSpPr>
          <p:cNvPr id="6" name="Diagrama de flujo: retraso 5">
            <a:extLst>
              <a:ext uri="{FF2B5EF4-FFF2-40B4-BE49-F238E27FC236}">
                <a16:creationId xmlns:a16="http://schemas.microsoft.com/office/drawing/2014/main" id="{DCC3AA64-A331-4453-ADC4-8D9B0A0C4294}"/>
              </a:ext>
            </a:extLst>
          </p:cNvPr>
          <p:cNvSpPr/>
          <p:nvPr/>
        </p:nvSpPr>
        <p:spPr>
          <a:xfrm>
            <a:off x="57245" y="2510885"/>
            <a:ext cx="1526246" cy="1977744"/>
          </a:xfrm>
          <a:prstGeom prst="flowChartDela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Shape 92">
            <a:extLst>
              <a:ext uri="{FF2B5EF4-FFF2-40B4-BE49-F238E27FC236}">
                <a16:creationId xmlns:a16="http://schemas.microsoft.com/office/drawing/2014/main" id="{8B106B62-5A3E-4295-8F6C-EB7F9856EC6A}"/>
              </a:ext>
            </a:extLst>
          </p:cNvPr>
          <p:cNvSpPr txBox="1">
            <a:spLocks/>
          </p:cNvSpPr>
          <p:nvPr/>
        </p:nvSpPr>
        <p:spPr>
          <a:xfrm>
            <a:off x="6710496" y="304428"/>
            <a:ext cx="2621395" cy="3997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buSzPct val="100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br>
              <a:rPr lang="es-EC" sz="2800" dirty="0"/>
            </a:br>
            <a:br>
              <a:rPr lang="es-EC" sz="2800" dirty="0"/>
            </a:br>
            <a:br>
              <a:rPr lang="es-EC" sz="2800" dirty="0"/>
            </a:br>
            <a:br>
              <a:rPr lang="es-EC" sz="2800" dirty="0"/>
            </a:br>
            <a:br>
              <a:rPr lang="es-EC" sz="2800" dirty="0"/>
            </a:br>
            <a:br>
              <a:rPr lang="es-EC" sz="2800" dirty="0"/>
            </a:br>
            <a:r>
              <a:rPr lang="es-EC" sz="2800" dirty="0">
                <a:highlight>
                  <a:srgbClr val="FFCD00"/>
                </a:highlight>
              </a:rPr>
              <a:t>Problemática</a:t>
            </a:r>
            <a:br>
              <a:rPr lang="es-EC" sz="2800" dirty="0"/>
            </a:br>
            <a:br>
              <a:rPr lang="es-EC" sz="2800" dirty="0"/>
            </a:br>
            <a:br>
              <a:rPr lang="es-EC" sz="2800" dirty="0"/>
            </a:br>
            <a:br>
              <a:rPr lang="es-EC" sz="2800" dirty="0"/>
            </a:br>
            <a:br>
              <a:rPr lang="es-EC" sz="2800" dirty="0"/>
            </a:br>
            <a:br>
              <a:rPr lang="es-EC" sz="2800" dirty="0"/>
            </a:br>
            <a:br>
              <a:rPr lang="es-EC" sz="2800" dirty="0"/>
            </a:br>
            <a:endParaRPr lang="en" sz="2800" dirty="0"/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900BE3D8-41B1-4707-875A-A95AB58BCA3C}"/>
              </a:ext>
            </a:extLst>
          </p:cNvPr>
          <p:cNvGrpSpPr/>
          <p:nvPr/>
        </p:nvGrpSpPr>
        <p:grpSpPr>
          <a:xfrm>
            <a:off x="5895870" y="1431091"/>
            <a:ext cx="3886565" cy="3656758"/>
            <a:chOff x="5895870" y="1431091"/>
            <a:chExt cx="3886565" cy="3656758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2593755D-7F6A-4EE0-8669-F95FA0F06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936" r="21873" b="9520"/>
            <a:stretch/>
          </p:blipFill>
          <p:spPr>
            <a:xfrm>
              <a:off x="5895870" y="1431091"/>
              <a:ext cx="3248456" cy="3656758"/>
            </a:xfrm>
            <a:prstGeom prst="rect">
              <a:avLst/>
            </a:prstGeom>
          </p:spPr>
        </p:pic>
        <p:sp>
          <p:nvSpPr>
            <p:cNvPr id="36" name="Shape 92">
              <a:extLst>
                <a:ext uri="{FF2B5EF4-FFF2-40B4-BE49-F238E27FC236}">
                  <a16:creationId xmlns:a16="http://schemas.microsoft.com/office/drawing/2014/main" id="{C0940956-A76D-4F19-8F2C-EEC5D2112187}"/>
                </a:ext>
              </a:extLst>
            </p:cNvPr>
            <p:cNvSpPr txBox="1">
              <a:spLocks/>
            </p:cNvSpPr>
            <p:nvPr/>
          </p:nvSpPr>
          <p:spPr>
            <a:xfrm>
              <a:off x="7780225" y="1613829"/>
              <a:ext cx="2002210" cy="5394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Lora"/>
                <a:buNone/>
                <a:defRPr sz="2000" b="1" i="0" u="none" strike="noStrike" cap="none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defRPr>
              </a:lvl1pPr>
              <a:lvl2pPr lvl="1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2pPr>
              <a:lvl3pPr lvl="2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3pPr>
              <a:lvl4pPr lvl="3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4pPr>
              <a:lvl5pPr lvl="4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5pPr>
              <a:lvl6pPr lvl="5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6pPr>
              <a:lvl7pPr lvl="6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7pPr>
              <a:lvl8pPr lvl="7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8pPr>
              <a:lvl9pPr lvl="8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9pPr>
            </a:lstStyle>
            <a:p>
              <a:br>
                <a:rPr lang="es-EC" sz="2400" i="1" dirty="0"/>
              </a:br>
              <a:r>
                <a:rPr lang="es-EC" sz="2400" i="1" dirty="0"/>
                <a:t>+7000 plazas</a:t>
              </a:r>
              <a:br>
                <a:rPr lang="es-EC" sz="2400" i="1" dirty="0"/>
              </a:br>
              <a:endParaRPr lang="en" sz="2400" i="1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664C0783-4C1E-4C4A-A344-D67B083595DC}"/>
              </a:ext>
            </a:extLst>
          </p:cNvPr>
          <p:cNvGrpSpPr/>
          <p:nvPr/>
        </p:nvGrpSpPr>
        <p:grpSpPr>
          <a:xfrm>
            <a:off x="4864130" y="1318576"/>
            <a:ext cx="2593324" cy="2846051"/>
            <a:chOff x="4864130" y="1318576"/>
            <a:chExt cx="2593324" cy="2846051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B5944C2D-49AF-4100-8DA6-40C1EE370C3B}"/>
                </a:ext>
              </a:extLst>
            </p:cNvPr>
            <p:cNvGrpSpPr/>
            <p:nvPr/>
          </p:nvGrpSpPr>
          <p:grpSpPr>
            <a:xfrm>
              <a:off x="4864130" y="1318576"/>
              <a:ext cx="2593324" cy="2846051"/>
              <a:chOff x="4864130" y="1318576"/>
              <a:chExt cx="2593324" cy="2846051"/>
            </a:xfrm>
          </p:grpSpPr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F44F3C42-2DD6-4ACF-9260-3640A65C81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0239" t="13674" r="28127" b="38151"/>
              <a:stretch/>
            </p:blipFill>
            <p:spPr>
              <a:xfrm>
                <a:off x="4864130" y="1318576"/>
                <a:ext cx="1929703" cy="1915075"/>
              </a:xfrm>
              <a:prstGeom prst="ellipse">
                <a:avLst/>
              </a:prstGeom>
              <a:ln w="28575">
                <a:solidFill>
                  <a:srgbClr val="FF7277"/>
                </a:solidFill>
              </a:ln>
            </p:spPr>
          </p:pic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5B178E6F-1034-4566-8D4B-989F8421D239}"/>
                  </a:ext>
                </a:extLst>
              </p:cNvPr>
              <p:cNvSpPr/>
              <p:nvPr/>
            </p:nvSpPr>
            <p:spPr>
              <a:xfrm>
                <a:off x="6911987" y="3630917"/>
                <a:ext cx="545467" cy="533710"/>
              </a:xfrm>
              <a:prstGeom prst="ellipse">
                <a:avLst/>
              </a:prstGeom>
              <a:noFill/>
              <a:ln w="28575">
                <a:solidFill>
                  <a:srgbClr val="FF72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cxnSp>
            <p:nvCxnSpPr>
              <p:cNvPr id="29" name="Conector recto 28">
                <a:extLst>
                  <a:ext uri="{FF2B5EF4-FFF2-40B4-BE49-F238E27FC236}">
                    <a16:creationId xmlns:a16="http://schemas.microsoft.com/office/drawing/2014/main" id="{FFE4776C-C755-41FF-B083-50624D3E29EE}"/>
                  </a:ext>
                </a:extLst>
              </p:cNvPr>
              <p:cNvCxnSpPr>
                <a:cxnSpLocks/>
                <a:stCxn id="28" idx="7"/>
                <a:endCxn id="9" idx="6"/>
              </p:cNvCxnSpPr>
              <p:nvPr/>
            </p:nvCxnSpPr>
            <p:spPr>
              <a:xfrm flipH="1" flipV="1">
                <a:off x="6793833" y="2276114"/>
                <a:ext cx="583739" cy="1432963"/>
              </a:xfrm>
              <a:prstGeom prst="line">
                <a:avLst/>
              </a:prstGeom>
              <a:ln w="28575">
                <a:solidFill>
                  <a:srgbClr val="FF72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cto 31">
                <a:extLst>
                  <a:ext uri="{FF2B5EF4-FFF2-40B4-BE49-F238E27FC236}">
                    <a16:creationId xmlns:a16="http://schemas.microsoft.com/office/drawing/2014/main" id="{67C79C09-953D-42BF-ABE6-5BB87E5D5C11}"/>
                  </a:ext>
                </a:extLst>
              </p:cNvPr>
              <p:cNvCxnSpPr>
                <a:cxnSpLocks/>
                <a:stCxn id="28" idx="3"/>
                <a:endCxn id="9" idx="4"/>
              </p:cNvCxnSpPr>
              <p:nvPr/>
            </p:nvCxnSpPr>
            <p:spPr>
              <a:xfrm flipH="1" flipV="1">
                <a:off x="5828982" y="3233651"/>
                <a:ext cx="1162887" cy="852816"/>
              </a:xfrm>
              <a:prstGeom prst="line">
                <a:avLst/>
              </a:prstGeom>
              <a:ln w="28575">
                <a:solidFill>
                  <a:srgbClr val="FF72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Shape 92">
              <a:extLst>
                <a:ext uri="{FF2B5EF4-FFF2-40B4-BE49-F238E27FC236}">
                  <a16:creationId xmlns:a16="http://schemas.microsoft.com/office/drawing/2014/main" id="{E3BFE057-19B3-45BA-83D6-8BB753C3E020}"/>
                </a:ext>
              </a:extLst>
            </p:cNvPr>
            <p:cNvSpPr txBox="1">
              <a:spLocks/>
            </p:cNvSpPr>
            <p:nvPr/>
          </p:nvSpPr>
          <p:spPr>
            <a:xfrm>
              <a:off x="5138834" y="2415852"/>
              <a:ext cx="2002210" cy="5394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Lora"/>
                <a:buNone/>
                <a:defRPr sz="2000" b="1" i="0" u="none" strike="noStrike" cap="none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defRPr>
              </a:lvl1pPr>
              <a:lvl2pPr lvl="1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2pPr>
              <a:lvl3pPr lvl="2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3pPr>
              <a:lvl4pPr lvl="3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4pPr>
              <a:lvl5pPr lvl="4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5pPr>
              <a:lvl6pPr lvl="5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6pPr>
              <a:lvl7pPr lvl="6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7pPr>
              <a:lvl8pPr lvl="7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8pPr>
              <a:lvl9pPr lvl="8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9pPr>
            </a:lstStyle>
            <a:p>
              <a:br>
                <a:rPr lang="es-EC" sz="2400" i="1" dirty="0"/>
              </a:br>
              <a:r>
                <a:rPr lang="es-EC" sz="2400" i="1" dirty="0"/>
                <a:t>+400 alquileres</a:t>
              </a:r>
              <a:br>
                <a:rPr lang="es-EC" sz="2400" i="1" dirty="0"/>
              </a:br>
              <a:endParaRPr lang="en" sz="2400" i="1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E4005FEE-E24B-485C-96AC-4B527AB2424D}"/>
              </a:ext>
            </a:extLst>
          </p:cNvPr>
          <p:cNvGrpSpPr/>
          <p:nvPr/>
        </p:nvGrpSpPr>
        <p:grpSpPr>
          <a:xfrm>
            <a:off x="4000443" y="3137809"/>
            <a:ext cx="3030988" cy="1986700"/>
            <a:chOff x="4000443" y="3137809"/>
            <a:chExt cx="3030988" cy="198670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39874F9-F045-4EF8-8D9F-D9C8DEF11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288" t="41861" r="48180" b="12714"/>
            <a:stretch/>
          </p:blipFill>
          <p:spPr>
            <a:xfrm>
              <a:off x="4000443" y="3137809"/>
              <a:ext cx="1986141" cy="1986700"/>
            </a:xfrm>
            <a:prstGeom prst="ellipse">
              <a:avLst/>
            </a:prstGeom>
            <a:ln w="28575">
              <a:solidFill>
                <a:srgbClr val="FFCD00"/>
              </a:solidFill>
            </a:ln>
          </p:spPr>
        </p:pic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0BC790DE-A769-4B41-AC64-5184A56F9B19}"/>
                </a:ext>
              </a:extLst>
            </p:cNvPr>
            <p:cNvSpPr/>
            <p:nvPr/>
          </p:nvSpPr>
          <p:spPr>
            <a:xfrm>
              <a:off x="6389560" y="4107189"/>
              <a:ext cx="641871" cy="601869"/>
            </a:xfrm>
            <a:prstGeom prst="ellipse">
              <a:avLst/>
            </a:prstGeom>
            <a:noFill/>
            <a:ln w="28575">
              <a:solidFill>
                <a:srgbClr val="FFC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D56E3AB5-9F94-434C-BCA0-BFC332C7DFE0}"/>
                </a:ext>
              </a:extLst>
            </p:cNvPr>
            <p:cNvCxnSpPr>
              <a:stCxn id="11" idx="7"/>
              <a:endCxn id="8" idx="7"/>
            </p:cNvCxnSpPr>
            <p:nvPr/>
          </p:nvCxnSpPr>
          <p:spPr>
            <a:xfrm flipH="1" flipV="1">
              <a:off x="5695720" y="3428754"/>
              <a:ext cx="1241711" cy="766577"/>
            </a:xfrm>
            <a:prstGeom prst="line">
              <a:avLst/>
            </a:prstGeom>
            <a:ln w="28575">
              <a:solidFill>
                <a:srgbClr val="FFC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EBEB764E-7E35-41E6-90E2-3F151DAF76DE}"/>
                </a:ext>
              </a:extLst>
            </p:cNvPr>
            <p:cNvCxnSpPr>
              <a:cxnSpLocks/>
              <a:endCxn id="8" idx="4"/>
            </p:cNvCxnSpPr>
            <p:nvPr/>
          </p:nvCxnSpPr>
          <p:spPr>
            <a:xfrm flipH="1">
              <a:off x="4993514" y="4669865"/>
              <a:ext cx="1849918" cy="454644"/>
            </a:xfrm>
            <a:prstGeom prst="line">
              <a:avLst/>
            </a:prstGeom>
            <a:ln w="28575">
              <a:solidFill>
                <a:srgbClr val="FFC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Shape 92">
              <a:extLst>
                <a:ext uri="{FF2B5EF4-FFF2-40B4-BE49-F238E27FC236}">
                  <a16:creationId xmlns:a16="http://schemas.microsoft.com/office/drawing/2014/main" id="{CE0FA508-4B9A-4268-9514-0CC39ECEE1EE}"/>
                </a:ext>
              </a:extLst>
            </p:cNvPr>
            <p:cNvSpPr txBox="1">
              <a:spLocks/>
            </p:cNvSpPr>
            <p:nvPr/>
          </p:nvSpPr>
          <p:spPr>
            <a:xfrm>
              <a:off x="4147472" y="4208433"/>
              <a:ext cx="2002210" cy="5394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Lora"/>
                <a:buNone/>
                <a:defRPr sz="2000" b="1" i="0" u="none" strike="noStrike" cap="none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defRPr>
              </a:lvl1pPr>
              <a:lvl2pPr lvl="1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2pPr>
              <a:lvl3pPr lvl="2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3pPr>
              <a:lvl4pPr lvl="3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4pPr>
              <a:lvl5pPr lvl="4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5pPr>
              <a:lvl6pPr lvl="5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6pPr>
              <a:lvl7pPr lvl="6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7pPr>
              <a:lvl8pPr lvl="7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8pPr>
              <a:lvl9pPr lvl="8">
                <a:spcBef>
                  <a:spcPts val="0"/>
                </a:spcBef>
                <a:buSzPct val="100000"/>
                <a:buFont typeface="Lora"/>
                <a:buNone/>
                <a:defRPr sz="2000" b="1">
                  <a:latin typeface="Lora"/>
                  <a:ea typeface="Lora"/>
                  <a:cs typeface="Lora"/>
                  <a:sym typeface="Lora"/>
                </a:defRPr>
              </a:lvl9pPr>
            </a:lstStyle>
            <a:p>
              <a:br>
                <a:rPr lang="es-EC" sz="2400" i="1" dirty="0"/>
              </a:br>
              <a:r>
                <a:rPr lang="es-EC" sz="2400" i="1" dirty="0"/>
                <a:t>+160 alquileres</a:t>
              </a:r>
              <a:br>
                <a:rPr lang="es-EC" sz="2400" i="1" dirty="0"/>
              </a:br>
              <a:endParaRPr lang="en" sz="2400" i="1" dirty="0"/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72ED5BF7-28F2-4259-81B5-40449ED13640}"/>
              </a:ext>
            </a:extLst>
          </p:cNvPr>
          <p:cNvGrpSpPr/>
          <p:nvPr/>
        </p:nvGrpSpPr>
        <p:grpSpPr>
          <a:xfrm>
            <a:off x="4322613" y="1272528"/>
            <a:ext cx="4855779" cy="3851981"/>
            <a:chOff x="24003" y="1504412"/>
            <a:chExt cx="5283194" cy="365940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7262663-69FD-4204-8555-1133224E8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4722" t="17515" r="32917" b="5657"/>
            <a:stretch/>
          </p:blipFill>
          <p:spPr>
            <a:xfrm>
              <a:off x="24003" y="1504412"/>
              <a:ext cx="5283194" cy="3659406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BB37713F-F997-4115-AA5C-387EE613A404}"/>
                </a:ext>
              </a:extLst>
            </p:cNvPr>
            <p:cNvSpPr/>
            <p:nvPr/>
          </p:nvSpPr>
          <p:spPr>
            <a:xfrm>
              <a:off x="317500" y="1674161"/>
              <a:ext cx="1562100" cy="8381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C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CRECIMIENTO DE ALQUILERES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488DC848-5DC4-418B-BCBA-6C42B66D0080}"/>
                </a:ext>
              </a:extLst>
            </p:cNvPr>
            <p:cNvSpPr/>
            <p:nvPr/>
          </p:nvSpPr>
          <p:spPr>
            <a:xfrm>
              <a:off x="1879600" y="1674161"/>
              <a:ext cx="3240000" cy="8381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es-EC" sz="1600" dirty="0">
                  <a:ln w="0"/>
                  <a:solidFill>
                    <a:srgbClr val="00C59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6% DE CRECIMIENTO TRIMESTRAL DESDE 2016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6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800" b="1" dirty="0">
                <a:latin typeface="Lora" panose="020B0604020202020204" charset="0"/>
              </a:rPr>
              <a:t>OBJETIVO GENERAL</a:t>
            </a:r>
            <a:endParaRPr sz="2800" b="1" dirty="0">
              <a:latin typeface="Lora" panose="020B0604020202020204" charset="0"/>
            </a:endParaRPr>
          </a:p>
        </p:txBody>
      </p:sp>
      <p:sp>
        <p:nvSpPr>
          <p:cNvPr id="482" name="Google Shape;482;p26"/>
          <p:cNvSpPr/>
          <p:nvPr/>
        </p:nvSpPr>
        <p:spPr>
          <a:xfrm>
            <a:off x="4909126" y="275254"/>
            <a:ext cx="2000872" cy="1948800"/>
          </a:xfrm>
          <a:prstGeom prst="ellipse">
            <a:avLst/>
          </a:prstGeom>
          <a:noFill/>
          <a:ln w="19050" cap="flat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b="1" dirty="0">
                <a:solidFill>
                  <a:schemeClr val="tx1"/>
                </a:solidFill>
                <a:latin typeface="Lora" panose="020B0604020202020204" charset="0"/>
                <a:ea typeface="Lato Light"/>
                <a:cs typeface="Lato Light"/>
                <a:sym typeface="Lato Light"/>
              </a:rPr>
              <a:t>DESARROLLO HOT</a:t>
            </a:r>
            <a:r>
              <a:rPr lang="es-EC" b="1" dirty="0">
                <a:solidFill>
                  <a:schemeClr val="tx1"/>
                </a:solidFill>
                <a:latin typeface="Lora" panose="020B0604020202020204" charset="0"/>
                <a:ea typeface="Lato Light"/>
                <a:cs typeface="Lato Light"/>
                <a:sym typeface="Lato Light"/>
              </a:rPr>
              <a:t>ELES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ora" panose="020B0604020202020204" charset="0"/>
              <a:ea typeface="Lato Light"/>
              <a:cs typeface="Lato Light"/>
              <a:sym typeface="Lato Light"/>
            </a:endParaRPr>
          </a:p>
        </p:txBody>
      </p:sp>
      <p:sp>
        <p:nvSpPr>
          <p:cNvPr id="484" name="Google Shape;484;p26"/>
          <p:cNvSpPr/>
          <p:nvPr/>
        </p:nvSpPr>
        <p:spPr>
          <a:xfrm>
            <a:off x="6717884" y="1492000"/>
            <a:ext cx="1948800" cy="1948800"/>
          </a:xfrm>
          <a:prstGeom prst="ellipse">
            <a:avLst/>
          </a:prstGeom>
          <a:noFill/>
          <a:ln w="19050" cap="flat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C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ora" panose="020B0604020202020204" charset="0"/>
                <a:ea typeface="Lato Light"/>
                <a:cs typeface="Lato Light"/>
                <a:sym typeface="Lato Light"/>
              </a:rPr>
              <a:t>ZET MARISCAL Y CENTRO HISTÓRICO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ora" panose="020B0604020202020204" charset="0"/>
              <a:ea typeface="Lato Light"/>
              <a:cs typeface="Lato Light"/>
              <a:sym typeface="Lato Light"/>
            </a:endParaRPr>
          </a:p>
        </p:txBody>
      </p:sp>
      <p:sp>
        <p:nvSpPr>
          <p:cNvPr id="485" name="Google Shape;485;p2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A6BCC9"/>
                </a:solidFill>
                <a:effectLst/>
                <a:uLnTx/>
                <a:uFillTx/>
                <a:latin typeface="Lato Light"/>
                <a:sym typeface="Lato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A6BCC9"/>
              </a:solidFill>
              <a:effectLst/>
              <a:uLnTx/>
              <a:uFillTx/>
              <a:latin typeface="Lato Light"/>
              <a:sym typeface="Lato Light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D27BE1DE-FDC7-40CD-A4F0-3F05D661748A}"/>
              </a:ext>
            </a:extLst>
          </p:cNvPr>
          <p:cNvCxnSpPr>
            <a:cxnSpLocks/>
            <a:endCxn id="483" idx="6"/>
          </p:cNvCxnSpPr>
          <p:nvPr/>
        </p:nvCxnSpPr>
        <p:spPr>
          <a:xfrm flipH="1">
            <a:off x="7138638" y="3440800"/>
            <a:ext cx="605718" cy="43799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86B620D-8EC8-43BE-8D0D-444214C9AB23}"/>
              </a:ext>
            </a:extLst>
          </p:cNvPr>
          <p:cNvCxnSpPr>
            <a:cxnSpLocks/>
            <a:stCxn id="9" idx="0"/>
            <a:endCxn id="482" idx="2"/>
          </p:cNvCxnSpPr>
          <p:nvPr/>
        </p:nvCxnSpPr>
        <p:spPr>
          <a:xfrm flipV="1">
            <a:off x="3482419" y="1249654"/>
            <a:ext cx="1426707" cy="59449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4B7EB3CE-F8D3-4854-8AA6-BF7B5C8895B1}"/>
              </a:ext>
            </a:extLst>
          </p:cNvPr>
          <p:cNvCxnSpPr>
            <a:cxnSpLocks/>
            <a:endCxn id="484" idx="0"/>
          </p:cNvCxnSpPr>
          <p:nvPr/>
        </p:nvCxnSpPr>
        <p:spPr>
          <a:xfrm>
            <a:off x="6909998" y="1072105"/>
            <a:ext cx="782286" cy="4198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Imagen 23">
            <a:extLst>
              <a:ext uri="{FF2B5EF4-FFF2-40B4-BE49-F238E27FC236}">
                <a16:creationId xmlns:a16="http://schemas.microsoft.com/office/drawing/2014/main" id="{63F68CEC-3E59-42D8-9B57-CB0E2F0E2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362" y="3143211"/>
            <a:ext cx="2666960" cy="1501269"/>
          </a:xfrm>
          <a:prstGeom prst="rect">
            <a:avLst/>
          </a:prstGeom>
        </p:spPr>
      </p:pic>
      <p:sp>
        <p:nvSpPr>
          <p:cNvPr id="9" name="Google Shape;481;p26">
            <a:extLst>
              <a:ext uri="{FF2B5EF4-FFF2-40B4-BE49-F238E27FC236}">
                <a16:creationId xmlns:a16="http://schemas.microsoft.com/office/drawing/2014/main" id="{94ADB5CD-D259-49B6-BDA4-17BA36D6DC90}"/>
              </a:ext>
            </a:extLst>
          </p:cNvPr>
          <p:cNvSpPr txBox="1">
            <a:spLocks/>
          </p:cNvSpPr>
          <p:nvPr/>
        </p:nvSpPr>
        <p:spPr>
          <a:xfrm>
            <a:off x="2252262" y="1844145"/>
            <a:ext cx="2460313" cy="132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pPr algn="ctr"/>
            <a:r>
              <a:rPr lang="es-EC" sz="2800" b="1" dirty="0">
                <a:solidFill>
                  <a:schemeClr val="tx1"/>
                </a:solidFill>
                <a:latin typeface="Lora" panose="020B0604020202020204" charset="0"/>
              </a:rPr>
              <a:t>ANALIZAR INFLUENCIA</a:t>
            </a:r>
          </a:p>
        </p:txBody>
      </p:sp>
      <p:sp>
        <p:nvSpPr>
          <p:cNvPr id="483" name="Google Shape;483;p26"/>
          <p:cNvSpPr/>
          <p:nvPr/>
        </p:nvSpPr>
        <p:spPr>
          <a:xfrm>
            <a:off x="4678325" y="2904391"/>
            <a:ext cx="2460313" cy="1948800"/>
          </a:xfrm>
          <a:prstGeom prst="ellipse">
            <a:avLst/>
          </a:prstGeom>
          <a:noFill/>
          <a:ln w="19050" cap="flat" cmpd="sng">
            <a:solidFill>
              <a:srgbClr val="FC40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C" sz="135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ora" panose="020B0604020202020204" charset="0"/>
                <a:ea typeface="Lato Light"/>
                <a:cs typeface="Lato Light"/>
                <a:sym typeface="Lato Light"/>
              </a:rPr>
              <a:t>ESTRATEGIAS DE COMPETITIVIDAD</a:t>
            </a:r>
            <a:endParaRPr kumimoji="0" sz="135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ora" panose="020B0604020202020204" charset="0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71FCB55-7B2D-47E1-9E40-47303FA1D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8234" y="3952919"/>
            <a:ext cx="2142000" cy="1190987"/>
          </a:xfrm>
          <a:prstGeom prst="rect">
            <a:avLst/>
          </a:prstGeom>
          <a:ln w="19050">
            <a:solidFill>
              <a:srgbClr val="FF5A5F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C9C9F7C-C28C-4C6E-9EF0-A99031E64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690" y="19369"/>
            <a:ext cx="2117310" cy="1190987"/>
          </a:xfrm>
          <a:prstGeom prst="rect">
            <a:avLst/>
          </a:prstGeom>
          <a:ln w="19050">
            <a:solidFill>
              <a:srgbClr val="5ACFD9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A8E0E26-3B9C-4C00-A625-4079454ABC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51" r="9888" b="9356"/>
          <a:stretch/>
        </p:blipFill>
        <p:spPr>
          <a:xfrm>
            <a:off x="1942764" y="2622476"/>
            <a:ext cx="2117309" cy="1190987"/>
          </a:xfrm>
          <a:prstGeom prst="rect">
            <a:avLst/>
          </a:prstGeom>
          <a:ln w="19050">
            <a:solidFill>
              <a:srgbClr val="FFCD00"/>
            </a:solidFill>
          </a:ln>
        </p:spPr>
      </p:pic>
      <p:sp>
        <p:nvSpPr>
          <p:cNvPr id="481" name="Google Shape;481;p26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b="1" dirty="0">
                <a:latin typeface="Lora" panose="020B0604020202020204" charset="0"/>
              </a:rPr>
              <a:t>OBJETIVOS ESPECÍFICOS</a:t>
            </a:r>
            <a:endParaRPr b="1" dirty="0">
              <a:latin typeface="Lora" panose="020B0604020202020204" charset="0"/>
            </a:endParaRPr>
          </a:p>
        </p:txBody>
      </p:sp>
      <p:sp>
        <p:nvSpPr>
          <p:cNvPr id="482" name="Google Shape;482;p26"/>
          <p:cNvSpPr/>
          <p:nvPr/>
        </p:nvSpPr>
        <p:spPr>
          <a:xfrm>
            <a:off x="3449079" y="811663"/>
            <a:ext cx="2287842" cy="2182287"/>
          </a:xfrm>
          <a:prstGeom prst="ellipse">
            <a:avLst/>
          </a:prstGeom>
          <a:noFill/>
          <a:ln w="19050" cap="flat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C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MODELO DE LA ECONOMÍA COLABORATIVA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83" name="Google Shape;483;p26"/>
          <p:cNvSpPr/>
          <p:nvPr/>
        </p:nvSpPr>
        <p:spPr>
          <a:xfrm>
            <a:off x="4286332" y="2450691"/>
            <a:ext cx="2287841" cy="2182286"/>
          </a:xfrm>
          <a:prstGeom prst="ellipse">
            <a:avLst/>
          </a:prstGeom>
          <a:noFill/>
          <a:ln w="19050" cap="flat" cmpd="sng">
            <a:solidFill>
              <a:srgbClr val="FC40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C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DISEÑO DE ESTRATEGIAS COMPETITIVAS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84" name="Google Shape;484;p26"/>
          <p:cNvSpPr/>
          <p:nvPr/>
        </p:nvSpPr>
        <p:spPr>
          <a:xfrm>
            <a:off x="5307099" y="811663"/>
            <a:ext cx="2287841" cy="2182287"/>
          </a:xfrm>
          <a:prstGeom prst="ellipse">
            <a:avLst/>
          </a:prstGeom>
          <a:noFill/>
          <a:ln w="19050" cap="flat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C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ora" panose="020B0604020202020204" charset="0"/>
                <a:ea typeface="Lato Light"/>
                <a:cs typeface="Lato Light"/>
                <a:sym typeface="Lato Light"/>
              </a:rPr>
              <a:t>MOTIVOS DE LOS VIAJEROS HOSPEDADOS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ora" panose="020B0604020202020204" charset="0"/>
              <a:ea typeface="Lato Light"/>
              <a:cs typeface="Lato Light"/>
              <a:sym typeface="Lato Light"/>
            </a:endParaRPr>
          </a:p>
        </p:txBody>
      </p:sp>
      <p:sp>
        <p:nvSpPr>
          <p:cNvPr id="485" name="Google Shape;485;p2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A6BCC9"/>
                </a:solidFill>
                <a:effectLst/>
                <a:uLnTx/>
                <a:uFillTx/>
                <a:latin typeface="Lato Light"/>
                <a:sym typeface="Lato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A6BCC9"/>
              </a:solidFill>
              <a:effectLst/>
              <a:uLnTx/>
              <a:uFillTx/>
              <a:latin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-17735" y="48961"/>
            <a:ext cx="3787800" cy="784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C" sz="2400" dirty="0"/>
              <a:t>CONCEPTOS Y</a:t>
            </a:r>
            <a:br>
              <a:rPr lang="en" sz="2400" dirty="0"/>
            </a:br>
            <a:endParaRPr lang="en" sz="1600" dirty="0"/>
          </a:p>
        </p:txBody>
      </p:sp>
      <p:sp>
        <p:nvSpPr>
          <p:cNvPr id="99" name="Shape 99"/>
          <p:cNvSpPr txBox="1">
            <a:spLocks noGrp="1"/>
          </p:cNvSpPr>
          <p:nvPr>
            <p:ph type="subTitle" idx="1"/>
          </p:nvPr>
        </p:nvSpPr>
        <p:spPr>
          <a:xfrm>
            <a:off x="4692316" y="203936"/>
            <a:ext cx="3365503" cy="78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" sz="1800" b="1" dirty="0">
                <a:latin typeface="Lora" panose="020B0604020202020204" charset="0"/>
              </a:rPr>
              <a:t>LA ECONOMÍA Y EL TURISMO COLABORATIVO</a:t>
            </a:r>
          </a:p>
        </p:txBody>
      </p:sp>
      <p:sp>
        <p:nvSpPr>
          <p:cNvPr id="9" name="Shape 99"/>
          <p:cNvSpPr txBox="1">
            <a:spLocks/>
          </p:cNvSpPr>
          <p:nvPr/>
        </p:nvSpPr>
        <p:spPr>
          <a:xfrm>
            <a:off x="1513468" y="403040"/>
            <a:ext cx="2448100" cy="7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rgbClr val="000000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rPr lang="en" sz="1800" b="1" dirty="0">
                <a:latin typeface="Lora" panose="020B0604020202020204" charset="0"/>
              </a:rPr>
              <a:t>DEFINICIONES</a:t>
            </a:r>
          </a:p>
        </p:txBody>
      </p:sp>
      <p:graphicFrame>
        <p:nvGraphicFramePr>
          <p:cNvPr id="57" name="Diagram 20">
            <a:extLst>
              <a:ext uri="{FF2B5EF4-FFF2-40B4-BE49-F238E27FC236}">
                <a16:creationId xmlns:a16="http://schemas.microsoft.com/office/drawing/2014/main" id="{20577F26-8E67-46F4-9A65-7A85ECA96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6242578"/>
              </p:ext>
            </p:extLst>
          </p:nvPr>
        </p:nvGraphicFramePr>
        <p:xfrm>
          <a:off x="3901072" y="1344316"/>
          <a:ext cx="5524500" cy="288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9D4D559A-0EF5-4DFA-834D-5EDBB33A4F34}"/>
              </a:ext>
            </a:extLst>
          </p:cNvPr>
          <p:cNvGrpSpPr/>
          <p:nvPr/>
        </p:nvGrpSpPr>
        <p:grpSpPr>
          <a:xfrm>
            <a:off x="57936" y="916258"/>
            <a:ext cx="4454040" cy="4066473"/>
            <a:chOff x="57936" y="916258"/>
            <a:chExt cx="4454040" cy="4066473"/>
          </a:xfrm>
        </p:grpSpPr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B7B65B5D-51E2-4192-BE09-2EF3AC4F3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3076" t="35995" r="3542" b="20110"/>
            <a:stretch/>
          </p:blipFill>
          <p:spPr>
            <a:xfrm>
              <a:off x="3330331" y="916258"/>
              <a:ext cx="631237" cy="1143310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FE21C797-1512-4A90-8AC1-E43937703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934" t="35976" r="83157" b="20528"/>
            <a:stretch/>
          </p:blipFill>
          <p:spPr>
            <a:xfrm>
              <a:off x="960608" y="988736"/>
              <a:ext cx="495031" cy="998353"/>
            </a:xfrm>
            <a:prstGeom prst="rect">
              <a:avLst/>
            </a:prstGeom>
          </p:spPr>
        </p:pic>
        <p:grpSp>
          <p:nvGrpSpPr>
            <p:cNvPr id="36" name="Google Shape;1043;p41">
              <a:extLst>
                <a:ext uri="{FF2B5EF4-FFF2-40B4-BE49-F238E27FC236}">
                  <a16:creationId xmlns:a16="http://schemas.microsoft.com/office/drawing/2014/main" id="{015E461C-4CFE-4CA2-84CC-A60837C784B5}"/>
                </a:ext>
              </a:extLst>
            </p:cNvPr>
            <p:cNvGrpSpPr/>
            <p:nvPr/>
          </p:nvGrpSpPr>
          <p:grpSpPr>
            <a:xfrm>
              <a:off x="57936" y="2880866"/>
              <a:ext cx="735794" cy="401416"/>
              <a:chOff x="531800" y="5071350"/>
              <a:chExt cx="529750" cy="292900"/>
            </a:xfrm>
          </p:grpSpPr>
          <p:sp>
            <p:nvSpPr>
              <p:cNvPr id="37" name="Google Shape;1044;p41">
                <a:extLst>
                  <a:ext uri="{FF2B5EF4-FFF2-40B4-BE49-F238E27FC236}">
                    <a16:creationId xmlns:a16="http://schemas.microsoft.com/office/drawing/2014/main" id="{E888D231-6257-49B7-A774-D8EAF92EFDEA}"/>
                  </a:ext>
                </a:extLst>
              </p:cNvPr>
              <p:cNvSpPr/>
              <p:nvPr/>
            </p:nvSpPr>
            <p:spPr>
              <a:xfrm>
                <a:off x="632875" y="5077450"/>
                <a:ext cx="272200" cy="185725"/>
              </a:xfrm>
              <a:custGeom>
                <a:avLst/>
                <a:gdLst/>
                <a:ahLst/>
                <a:cxnLst/>
                <a:rect l="l" t="t" r="r" b="b"/>
                <a:pathLst>
                  <a:path w="10888" h="7429" fill="none" extrusionOk="0">
                    <a:moveTo>
                      <a:pt x="2947" y="0"/>
                    </a:moveTo>
                    <a:lnTo>
                      <a:pt x="6406" y="7428"/>
                    </a:lnTo>
                    <a:lnTo>
                      <a:pt x="10887" y="2314"/>
                    </a:lnTo>
                    <a:lnTo>
                      <a:pt x="4019" y="2314"/>
                    </a:lnTo>
                    <a:lnTo>
                      <a:pt x="0" y="7428"/>
                    </a:lnTo>
                    <a:lnTo>
                      <a:pt x="6406" y="7428"/>
                    </a:lnTo>
                  </a:path>
                </a:pathLst>
              </a:custGeom>
              <a:noFill/>
              <a:ln w="12175" cap="rnd" cmpd="sng">
                <a:solidFill>
                  <a:srgbClr val="4A5C6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/>
              </a:p>
            </p:txBody>
          </p:sp>
          <p:sp>
            <p:nvSpPr>
              <p:cNvPr id="38" name="Google Shape;1045;p41">
                <a:extLst>
                  <a:ext uri="{FF2B5EF4-FFF2-40B4-BE49-F238E27FC236}">
                    <a16:creationId xmlns:a16="http://schemas.microsoft.com/office/drawing/2014/main" id="{0C380076-BF8B-4A18-8750-816DFA9EF62E}"/>
                  </a:ext>
                </a:extLst>
              </p:cNvPr>
              <p:cNvSpPr/>
              <p:nvPr/>
            </p:nvSpPr>
            <p:spPr>
              <a:xfrm>
                <a:off x="886175" y="5071350"/>
                <a:ext cx="74300" cy="191825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7673" fill="none" extrusionOk="0">
                    <a:moveTo>
                      <a:pt x="2971" y="7672"/>
                    </a:moveTo>
                    <a:lnTo>
                      <a:pt x="0" y="1"/>
                    </a:lnTo>
                    <a:lnTo>
                      <a:pt x="1364" y="1"/>
                    </a:lnTo>
                    <a:lnTo>
                      <a:pt x="1364" y="1"/>
                    </a:lnTo>
                    <a:lnTo>
                      <a:pt x="1534" y="25"/>
                    </a:lnTo>
                    <a:lnTo>
                      <a:pt x="1681" y="49"/>
                    </a:lnTo>
                    <a:lnTo>
                      <a:pt x="1827" y="147"/>
                    </a:lnTo>
                    <a:lnTo>
                      <a:pt x="1875" y="195"/>
                    </a:lnTo>
                    <a:lnTo>
                      <a:pt x="1900" y="244"/>
                    </a:lnTo>
                    <a:lnTo>
                      <a:pt x="1924" y="342"/>
                    </a:lnTo>
                    <a:lnTo>
                      <a:pt x="1900" y="439"/>
                    </a:lnTo>
                    <a:lnTo>
                      <a:pt x="1851" y="536"/>
                    </a:lnTo>
                    <a:lnTo>
                      <a:pt x="1778" y="658"/>
                    </a:lnTo>
                    <a:lnTo>
                      <a:pt x="1656" y="804"/>
                    </a:lnTo>
                    <a:lnTo>
                      <a:pt x="1486" y="975"/>
                    </a:lnTo>
                  </a:path>
                </a:pathLst>
              </a:custGeom>
              <a:noFill/>
              <a:ln w="12175" cap="rnd" cmpd="sng">
                <a:solidFill>
                  <a:srgbClr val="4A5C6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/>
              </a:p>
            </p:txBody>
          </p:sp>
          <p:sp>
            <p:nvSpPr>
              <p:cNvPr id="39" name="Google Shape;1046;p41">
                <a:extLst>
                  <a:ext uri="{FF2B5EF4-FFF2-40B4-BE49-F238E27FC236}">
                    <a16:creationId xmlns:a16="http://schemas.microsoft.com/office/drawing/2014/main" id="{168D16D9-868D-4F11-8ABD-D8BB6A9FDA4D}"/>
                  </a:ext>
                </a:extLst>
              </p:cNvPr>
              <p:cNvSpPr/>
              <p:nvPr/>
            </p:nvSpPr>
            <p:spPr>
              <a:xfrm>
                <a:off x="531800" y="5162075"/>
                <a:ext cx="20217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8087" h="8087" fill="none" extrusionOk="0">
                    <a:moveTo>
                      <a:pt x="1" y="4043"/>
                    </a:moveTo>
                    <a:lnTo>
                      <a:pt x="1" y="4043"/>
                    </a:lnTo>
                    <a:lnTo>
                      <a:pt x="25" y="3629"/>
                    </a:lnTo>
                    <a:lnTo>
                      <a:pt x="74" y="3215"/>
                    </a:lnTo>
                    <a:lnTo>
                      <a:pt x="171" y="2826"/>
                    </a:lnTo>
                    <a:lnTo>
                      <a:pt x="317" y="2460"/>
                    </a:lnTo>
                    <a:lnTo>
                      <a:pt x="488" y="2119"/>
                    </a:lnTo>
                    <a:lnTo>
                      <a:pt x="682" y="1778"/>
                    </a:lnTo>
                    <a:lnTo>
                      <a:pt x="926" y="1462"/>
                    </a:lnTo>
                    <a:lnTo>
                      <a:pt x="1194" y="1170"/>
                    </a:lnTo>
                    <a:lnTo>
                      <a:pt x="1462" y="926"/>
                    </a:lnTo>
                    <a:lnTo>
                      <a:pt x="1778" y="682"/>
                    </a:lnTo>
                    <a:lnTo>
                      <a:pt x="2119" y="488"/>
                    </a:lnTo>
                    <a:lnTo>
                      <a:pt x="2460" y="317"/>
                    </a:lnTo>
                    <a:lnTo>
                      <a:pt x="2850" y="171"/>
                    </a:lnTo>
                    <a:lnTo>
                      <a:pt x="3240" y="74"/>
                    </a:lnTo>
                    <a:lnTo>
                      <a:pt x="3629" y="25"/>
                    </a:lnTo>
                    <a:lnTo>
                      <a:pt x="4043" y="0"/>
                    </a:lnTo>
                    <a:lnTo>
                      <a:pt x="4043" y="0"/>
                    </a:lnTo>
                    <a:lnTo>
                      <a:pt x="4458" y="25"/>
                    </a:lnTo>
                    <a:lnTo>
                      <a:pt x="4872" y="74"/>
                    </a:lnTo>
                    <a:lnTo>
                      <a:pt x="5237" y="171"/>
                    </a:lnTo>
                    <a:lnTo>
                      <a:pt x="5627" y="317"/>
                    </a:lnTo>
                    <a:lnTo>
                      <a:pt x="5968" y="488"/>
                    </a:lnTo>
                    <a:lnTo>
                      <a:pt x="6308" y="682"/>
                    </a:lnTo>
                    <a:lnTo>
                      <a:pt x="6625" y="926"/>
                    </a:lnTo>
                    <a:lnTo>
                      <a:pt x="6917" y="1170"/>
                    </a:lnTo>
                    <a:lnTo>
                      <a:pt x="7161" y="1462"/>
                    </a:lnTo>
                    <a:lnTo>
                      <a:pt x="7404" y="1778"/>
                    </a:lnTo>
                    <a:lnTo>
                      <a:pt x="7599" y="2119"/>
                    </a:lnTo>
                    <a:lnTo>
                      <a:pt x="7770" y="2460"/>
                    </a:lnTo>
                    <a:lnTo>
                      <a:pt x="7916" y="2826"/>
                    </a:lnTo>
                    <a:lnTo>
                      <a:pt x="8013" y="3215"/>
                    </a:lnTo>
                    <a:lnTo>
                      <a:pt x="8062" y="3629"/>
                    </a:lnTo>
                    <a:lnTo>
                      <a:pt x="8086" y="4043"/>
                    </a:lnTo>
                    <a:lnTo>
                      <a:pt x="8086" y="4043"/>
                    </a:lnTo>
                    <a:lnTo>
                      <a:pt x="8062" y="4457"/>
                    </a:lnTo>
                    <a:lnTo>
                      <a:pt x="8013" y="4847"/>
                    </a:lnTo>
                    <a:lnTo>
                      <a:pt x="7916" y="5237"/>
                    </a:lnTo>
                    <a:lnTo>
                      <a:pt x="7770" y="5626"/>
                    </a:lnTo>
                    <a:lnTo>
                      <a:pt x="7599" y="5967"/>
                    </a:lnTo>
                    <a:lnTo>
                      <a:pt x="7404" y="6308"/>
                    </a:lnTo>
                    <a:lnTo>
                      <a:pt x="7161" y="6625"/>
                    </a:lnTo>
                    <a:lnTo>
                      <a:pt x="6917" y="6893"/>
                    </a:lnTo>
                    <a:lnTo>
                      <a:pt x="6625" y="7161"/>
                    </a:lnTo>
                    <a:lnTo>
                      <a:pt x="6308" y="7404"/>
                    </a:lnTo>
                    <a:lnTo>
                      <a:pt x="5968" y="7599"/>
                    </a:lnTo>
                    <a:lnTo>
                      <a:pt x="5627" y="7770"/>
                    </a:lnTo>
                    <a:lnTo>
                      <a:pt x="5237" y="7916"/>
                    </a:lnTo>
                    <a:lnTo>
                      <a:pt x="4872" y="8013"/>
                    </a:lnTo>
                    <a:lnTo>
                      <a:pt x="4458" y="8062"/>
                    </a:lnTo>
                    <a:lnTo>
                      <a:pt x="4043" y="8086"/>
                    </a:lnTo>
                    <a:lnTo>
                      <a:pt x="4043" y="8086"/>
                    </a:lnTo>
                    <a:lnTo>
                      <a:pt x="3629" y="8062"/>
                    </a:lnTo>
                    <a:lnTo>
                      <a:pt x="3240" y="8013"/>
                    </a:lnTo>
                    <a:lnTo>
                      <a:pt x="2850" y="7916"/>
                    </a:lnTo>
                    <a:lnTo>
                      <a:pt x="2460" y="7770"/>
                    </a:lnTo>
                    <a:lnTo>
                      <a:pt x="2119" y="7599"/>
                    </a:lnTo>
                    <a:lnTo>
                      <a:pt x="1778" y="7404"/>
                    </a:lnTo>
                    <a:lnTo>
                      <a:pt x="1462" y="7161"/>
                    </a:lnTo>
                    <a:lnTo>
                      <a:pt x="1194" y="6893"/>
                    </a:lnTo>
                    <a:lnTo>
                      <a:pt x="926" y="6625"/>
                    </a:lnTo>
                    <a:lnTo>
                      <a:pt x="682" y="6308"/>
                    </a:lnTo>
                    <a:lnTo>
                      <a:pt x="488" y="5967"/>
                    </a:lnTo>
                    <a:lnTo>
                      <a:pt x="317" y="5626"/>
                    </a:lnTo>
                    <a:lnTo>
                      <a:pt x="171" y="5237"/>
                    </a:lnTo>
                    <a:lnTo>
                      <a:pt x="74" y="4847"/>
                    </a:lnTo>
                    <a:lnTo>
                      <a:pt x="25" y="4457"/>
                    </a:lnTo>
                    <a:lnTo>
                      <a:pt x="1" y="4043"/>
                    </a:lnTo>
                    <a:lnTo>
                      <a:pt x="1" y="4043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4A5C6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/>
              </a:p>
            </p:txBody>
          </p:sp>
          <p:sp>
            <p:nvSpPr>
              <p:cNvPr id="40" name="Google Shape;1047;p41">
                <a:extLst>
                  <a:ext uri="{FF2B5EF4-FFF2-40B4-BE49-F238E27FC236}">
                    <a16:creationId xmlns:a16="http://schemas.microsoft.com/office/drawing/2014/main" id="{A6C6BC0E-314E-487A-AA14-21C09021CF5D}"/>
                  </a:ext>
                </a:extLst>
              </p:cNvPr>
              <p:cNvSpPr/>
              <p:nvPr/>
            </p:nvSpPr>
            <p:spPr>
              <a:xfrm>
                <a:off x="859375" y="5162075"/>
                <a:ext cx="20217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8087" h="8087" fill="none" extrusionOk="0">
                    <a:moveTo>
                      <a:pt x="1" y="4043"/>
                    </a:moveTo>
                    <a:lnTo>
                      <a:pt x="1" y="4043"/>
                    </a:lnTo>
                    <a:lnTo>
                      <a:pt x="1" y="3629"/>
                    </a:lnTo>
                    <a:lnTo>
                      <a:pt x="74" y="3215"/>
                    </a:lnTo>
                    <a:lnTo>
                      <a:pt x="171" y="2826"/>
                    </a:lnTo>
                    <a:lnTo>
                      <a:pt x="317" y="2460"/>
                    </a:lnTo>
                    <a:lnTo>
                      <a:pt x="488" y="2119"/>
                    </a:lnTo>
                    <a:lnTo>
                      <a:pt x="682" y="1778"/>
                    </a:lnTo>
                    <a:lnTo>
                      <a:pt x="926" y="1462"/>
                    </a:lnTo>
                    <a:lnTo>
                      <a:pt x="1170" y="1170"/>
                    </a:lnTo>
                    <a:lnTo>
                      <a:pt x="1462" y="926"/>
                    </a:lnTo>
                    <a:lnTo>
                      <a:pt x="1778" y="682"/>
                    </a:lnTo>
                    <a:lnTo>
                      <a:pt x="2119" y="488"/>
                    </a:lnTo>
                    <a:lnTo>
                      <a:pt x="2460" y="317"/>
                    </a:lnTo>
                    <a:lnTo>
                      <a:pt x="2826" y="171"/>
                    </a:lnTo>
                    <a:lnTo>
                      <a:pt x="3215" y="74"/>
                    </a:lnTo>
                    <a:lnTo>
                      <a:pt x="3629" y="25"/>
                    </a:lnTo>
                    <a:lnTo>
                      <a:pt x="4043" y="0"/>
                    </a:lnTo>
                    <a:lnTo>
                      <a:pt x="4043" y="0"/>
                    </a:lnTo>
                    <a:lnTo>
                      <a:pt x="4457" y="25"/>
                    </a:lnTo>
                    <a:lnTo>
                      <a:pt x="4847" y="74"/>
                    </a:lnTo>
                    <a:lnTo>
                      <a:pt x="5237" y="171"/>
                    </a:lnTo>
                    <a:lnTo>
                      <a:pt x="5602" y="317"/>
                    </a:lnTo>
                    <a:lnTo>
                      <a:pt x="5967" y="488"/>
                    </a:lnTo>
                    <a:lnTo>
                      <a:pt x="6308" y="682"/>
                    </a:lnTo>
                    <a:lnTo>
                      <a:pt x="6601" y="926"/>
                    </a:lnTo>
                    <a:lnTo>
                      <a:pt x="6893" y="1170"/>
                    </a:lnTo>
                    <a:lnTo>
                      <a:pt x="7161" y="1462"/>
                    </a:lnTo>
                    <a:lnTo>
                      <a:pt x="7380" y="1778"/>
                    </a:lnTo>
                    <a:lnTo>
                      <a:pt x="7599" y="2119"/>
                    </a:lnTo>
                    <a:lnTo>
                      <a:pt x="7770" y="2460"/>
                    </a:lnTo>
                    <a:lnTo>
                      <a:pt x="7892" y="2826"/>
                    </a:lnTo>
                    <a:lnTo>
                      <a:pt x="7989" y="3215"/>
                    </a:lnTo>
                    <a:lnTo>
                      <a:pt x="8062" y="3629"/>
                    </a:lnTo>
                    <a:lnTo>
                      <a:pt x="8086" y="4043"/>
                    </a:lnTo>
                    <a:lnTo>
                      <a:pt x="8086" y="4043"/>
                    </a:lnTo>
                    <a:lnTo>
                      <a:pt x="8062" y="4457"/>
                    </a:lnTo>
                    <a:lnTo>
                      <a:pt x="7989" y="4847"/>
                    </a:lnTo>
                    <a:lnTo>
                      <a:pt x="7892" y="5237"/>
                    </a:lnTo>
                    <a:lnTo>
                      <a:pt x="7770" y="5626"/>
                    </a:lnTo>
                    <a:lnTo>
                      <a:pt x="7599" y="5967"/>
                    </a:lnTo>
                    <a:lnTo>
                      <a:pt x="7380" y="6308"/>
                    </a:lnTo>
                    <a:lnTo>
                      <a:pt x="7161" y="6625"/>
                    </a:lnTo>
                    <a:lnTo>
                      <a:pt x="6893" y="6893"/>
                    </a:lnTo>
                    <a:lnTo>
                      <a:pt x="6601" y="7161"/>
                    </a:lnTo>
                    <a:lnTo>
                      <a:pt x="6308" y="7404"/>
                    </a:lnTo>
                    <a:lnTo>
                      <a:pt x="5967" y="7599"/>
                    </a:lnTo>
                    <a:lnTo>
                      <a:pt x="5602" y="7770"/>
                    </a:lnTo>
                    <a:lnTo>
                      <a:pt x="5237" y="7916"/>
                    </a:lnTo>
                    <a:lnTo>
                      <a:pt x="4847" y="8013"/>
                    </a:lnTo>
                    <a:lnTo>
                      <a:pt x="4457" y="8062"/>
                    </a:lnTo>
                    <a:lnTo>
                      <a:pt x="4043" y="8086"/>
                    </a:lnTo>
                    <a:lnTo>
                      <a:pt x="4043" y="8086"/>
                    </a:lnTo>
                    <a:lnTo>
                      <a:pt x="3629" y="8062"/>
                    </a:lnTo>
                    <a:lnTo>
                      <a:pt x="3215" y="8013"/>
                    </a:lnTo>
                    <a:lnTo>
                      <a:pt x="2826" y="7916"/>
                    </a:lnTo>
                    <a:lnTo>
                      <a:pt x="2460" y="7770"/>
                    </a:lnTo>
                    <a:lnTo>
                      <a:pt x="2119" y="7599"/>
                    </a:lnTo>
                    <a:lnTo>
                      <a:pt x="1778" y="7404"/>
                    </a:lnTo>
                    <a:lnTo>
                      <a:pt x="1462" y="7161"/>
                    </a:lnTo>
                    <a:lnTo>
                      <a:pt x="1170" y="6893"/>
                    </a:lnTo>
                    <a:lnTo>
                      <a:pt x="926" y="6625"/>
                    </a:lnTo>
                    <a:lnTo>
                      <a:pt x="682" y="6308"/>
                    </a:lnTo>
                    <a:lnTo>
                      <a:pt x="488" y="5967"/>
                    </a:lnTo>
                    <a:lnTo>
                      <a:pt x="317" y="5626"/>
                    </a:lnTo>
                    <a:lnTo>
                      <a:pt x="171" y="5237"/>
                    </a:lnTo>
                    <a:lnTo>
                      <a:pt x="74" y="4847"/>
                    </a:lnTo>
                    <a:lnTo>
                      <a:pt x="1" y="4457"/>
                    </a:lnTo>
                    <a:lnTo>
                      <a:pt x="1" y="4043"/>
                    </a:lnTo>
                    <a:lnTo>
                      <a:pt x="1" y="4043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4A5C6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/>
              </a:p>
            </p:txBody>
          </p:sp>
          <p:sp>
            <p:nvSpPr>
              <p:cNvPr id="41" name="Google Shape;1048;p41">
                <a:extLst>
                  <a:ext uri="{FF2B5EF4-FFF2-40B4-BE49-F238E27FC236}">
                    <a16:creationId xmlns:a16="http://schemas.microsoft.com/office/drawing/2014/main" id="{E44BEF56-5AC9-4196-BFFD-D20AB51BC2B3}"/>
                  </a:ext>
                </a:extLst>
              </p:cNvPr>
              <p:cNvSpPr/>
              <p:nvPr/>
            </p:nvSpPr>
            <p:spPr>
              <a:xfrm>
                <a:off x="676100" y="5071350"/>
                <a:ext cx="8650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93" fill="none" extrusionOk="0">
                    <a:moveTo>
                      <a:pt x="1" y="1"/>
                    </a:moveTo>
                    <a:lnTo>
                      <a:pt x="3459" y="293"/>
                    </a:lnTo>
                  </a:path>
                </a:pathLst>
              </a:custGeom>
              <a:noFill/>
              <a:ln w="12175" cap="rnd" cmpd="sng">
                <a:solidFill>
                  <a:srgbClr val="4A5C6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/>
              </a:p>
            </p:txBody>
          </p:sp>
          <p:sp>
            <p:nvSpPr>
              <p:cNvPr id="42" name="Google Shape;1049;p41">
                <a:extLst>
                  <a:ext uri="{FF2B5EF4-FFF2-40B4-BE49-F238E27FC236}">
                    <a16:creationId xmlns:a16="http://schemas.microsoft.com/office/drawing/2014/main" id="{C84DF912-40FB-4A1E-A55A-605950CADD7E}"/>
                  </a:ext>
                </a:extLst>
              </p:cNvPr>
              <p:cNvSpPr/>
              <p:nvPr/>
            </p:nvSpPr>
            <p:spPr>
              <a:xfrm>
                <a:off x="941575" y="5244275"/>
                <a:ext cx="3717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1487" fill="none" extrusionOk="0">
                    <a:moveTo>
                      <a:pt x="0" y="755"/>
                    </a:moveTo>
                    <a:lnTo>
                      <a:pt x="0" y="755"/>
                    </a:lnTo>
                    <a:lnTo>
                      <a:pt x="25" y="609"/>
                    </a:lnTo>
                    <a:lnTo>
                      <a:pt x="73" y="463"/>
                    </a:lnTo>
                    <a:lnTo>
                      <a:pt x="122" y="341"/>
                    </a:lnTo>
                    <a:lnTo>
                      <a:pt x="220" y="220"/>
                    </a:lnTo>
                    <a:lnTo>
                      <a:pt x="341" y="147"/>
                    </a:lnTo>
                    <a:lnTo>
                      <a:pt x="463" y="73"/>
                    </a:lnTo>
                    <a:lnTo>
                      <a:pt x="609" y="25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902" y="25"/>
                    </a:lnTo>
                    <a:lnTo>
                      <a:pt x="1048" y="73"/>
                    </a:lnTo>
                    <a:lnTo>
                      <a:pt x="1169" y="147"/>
                    </a:lnTo>
                    <a:lnTo>
                      <a:pt x="1267" y="220"/>
                    </a:lnTo>
                    <a:lnTo>
                      <a:pt x="1364" y="341"/>
                    </a:lnTo>
                    <a:lnTo>
                      <a:pt x="1437" y="463"/>
                    </a:lnTo>
                    <a:lnTo>
                      <a:pt x="1486" y="609"/>
                    </a:lnTo>
                    <a:lnTo>
                      <a:pt x="1486" y="755"/>
                    </a:lnTo>
                    <a:lnTo>
                      <a:pt x="1486" y="755"/>
                    </a:lnTo>
                    <a:lnTo>
                      <a:pt x="1486" y="902"/>
                    </a:lnTo>
                    <a:lnTo>
                      <a:pt x="1437" y="1048"/>
                    </a:lnTo>
                    <a:lnTo>
                      <a:pt x="1364" y="1169"/>
                    </a:lnTo>
                    <a:lnTo>
                      <a:pt x="1267" y="1267"/>
                    </a:lnTo>
                    <a:lnTo>
                      <a:pt x="1169" y="1364"/>
                    </a:lnTo>
                    <a:lnTo>
                      <a:pt x="1048" y="1437"/>
                    </a:lnTo>
                    <a:lnTo>
                      <a:pt x="902" y="1486"/>
                    </a:lnTo>
                    <a:lnTo>
                      <a:pt x="755" y="1486"/>
                    </a:lnTo>
                    <a:lnTo>
                      <a:pt x="755" y="1486"/>
                    </a:lnTo>
                    <a:lnTo>
                      <a:pt x="609" y="1486"/>
                    </a:lnTo>
                    <a:lnTo>
                      <a:pt x="463" y="1437"/>
                    </a:lnTo>
                    <a:lnTo>
                      <a:pt x="341" y="1364"/>
                    </a:lnTo>
                    <a:lnTo>
                      <a:pt x="220" y="1267"/>
                    </a:lnTo>
                    <a:lnTo>
                      <a:pt x="122" y="1169"/>
                    </a:lnTo>
                    <a:lnTo>
                      <a:pt x="73" y="1048"/>
                    </a:lnTo>
                    <a:lnTo>
                      <a:pt x="25" y="902"/>
                    </a:lnTo>
                    <a:lnTo>
                      <a:pt x="0" y="755"/>
                    </a:lnTo>
                    <a:lnTo>
                      <a:pt x="0" y="755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4A5C6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/>
              </a:p>
            </p:txBody>
          </p:sp>
          <p:sp>
            <p:nvSpPr>
              <p:cNvPr id="43" name="Google Shape;1050;p41">
                <a:extLst>
                  <a:ext uri="{FF2B5EF4-FFF2-40B4-BE49-F238E27FC236}">
                    <a16:creationId xmlns:a16="http://schemas.microsoft.com/office/drawing/2014/main" id="{0E0791A2-1AA2-4891-8802-33832391A1D5}"/>
                  </a:ext>
                </a:extLst>
              </p:cNvPr>
              <p:cNvSpPr/>
              <p:nvPr/>
            </p:nvSpPr>
            <p:spPr>
              <a:xfrm>
                <a:off x="614600" y="5244275"/>
                <a:ext cx="3717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1487" fill="none" extrusionOk="0">
                    <a:moveTo>
                      <a:pt x="1" y="755"/>
                    </a:moveTo>
                    <a:lnTo>
                      <a:pt x="1" y="755"/>
                    </a:lnTo>
                    <a:lnTo>
                      <a:pt x="1" y="609"/>
                    </a:lnTo>
                    <a:lnTo>
                      <a:pt x="50" y="463"/>
                    </a:lnTo>
                    <a:lnTo>
                      <a:pt x="123" y="341"/>
                    </a:lnTo>
                    <a:lnTo>
                      <a:pt x="220" y="220"/>
                    </a:lnTo>
                    <a:lnTo>
                      <a:pt x="317" y="147"/>
                    </a:lnTo>
                    <a:lnTo>
                      <a:pt x="439" y="73"/>
                    </a:lnTo>
                    <a:lnTo>
                      <a:pt x="585" y="25"/>
                    </a:lnTo>
                    <a:lnTo>
                      <a:pt x="731" y="0"/>
                    </a:lnTo>
                    <a:lnTo>
                      <a:pt x="731" y="0"/>
                    </a:lnTo>
                    <a:lnTo>
                      <a:pt x="878" y="25"/>
                    </a:lnTo>
                    <a:lnTo>
                      <a:pt x="1024" y="73"/>
                    </a:lnTo>
                    <a:lnTo>
                      <a:pt x="1146" y="147"/>
                    </a:lnTo>
                    <a:lnTo>
                      <a:pt x="1267" y="220"/>
                    </a:lnTo>
                    <a:lnTo>
                      <a:pt x="1340" y="341"/>
                    </a:lnTo>
                    <a:lnTo>
                      <a:pt x="1413" y="463"/>
                    </a:lnTo>
                    <a:lnTo>
                      <a:pt x="1462" y="609"/>
                    </a:lnTo>
                    <a:lnTo>
                      <a:pt x="1486" y="755"/>
                    </a:lnTo>
                    <a:lnTo>
                      <a:pt x="1486" y="755"/>
                    </a:lnTo>
                    <a:lnTo>
                      <a:pt x="1462" y="902"/>
                    </a:lnTo>
                    <a:lnTo>
                      <a:pt x="1413" y="1048"/>
                    </a:lnTo>
                    <a:lnTo>
                      <a:pt x="1340" y="1169"/>
                    </a:lnTo>
                    <a:lnTo>
                      <a:pt x="1267" y="1267"/>
                    </a:lnTo>
                    <a:lnTo>
                      <a:pt x="1146" y="1364"/>
                    </a:lnTo>
                    <a:lnTo>
                      <a:pt x="1024" y="1437"/>
                    </a:lnTo>
                    <a:lnTo>
                      <a:pt x="878" y="1486"/>
                    </a:lnTo>
                    <a:lnTo>
                      <a:pt x="731" y="1486"/>
                    </a:lnTo>
                    <a:lnTo>
                      <a:pt x="731" y="1486"/>
                    </a:lnTo>
                    <a:lnTo>
                      <a:pt x="585" y="1486"/>
                    </a:lnTo>
                    <a:lnTo>
                      <a:pt x="439" y="1437"/>
                    </a:lnTo>
                    <a:lnTo>
                      <a:pt x="317" y="1364"/>
                    </a:lnTo>
                    <a:lnTo>
                      <a:pt x="220" y="1267"/>
                    </a:lnTo>
                    <a:lnTo>
                      <a:pt x="123" y="1169"/>
                    </a:lnTo>
                    <a:lnTo>
                      <a:pt x="50" y="1048"/>
                    </a:lnTo>
                    <a:lnTo>
                      <a:pt x="1" y="902"/>
                    </a:lnTo>
                    <a:lnTo>
                      <a:pt x="1" y="755"/>
                    </a:lnTo>
                    <a:lnTo>
                      <a:pt x="1" y="755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4A5C6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/>
              </a:p>
            </p:txBody>
          </p:sp>
        </p:grpSp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86FEA677-B9F6-44C8-9333-57631B8DA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8577" y="1987089"/>
              <a:ext cx="3688400" cy="2097206"/>
            </a:xfrm>
            <a:prstGeom prst="rect">
              <a:avLst/>
            </a:prstGeom>
          </p:spPr>
        </p:pic>
        <p:sp>
          <p:nvSpPr>
            <p:cNvPr id="54" name="Google Shape;772;p41">
              <a:extLst>
                <a:ext uri="{FF2B5EF4-FFF2-40B4-BE49-F238E27FC236}">
                  <a16:creationId xmlns:a16="http://schemas.microsoft.com/office/drawing/2014/main" id="{6EC251A9-6675-454C-97C6-26E7B08C893C}"/>
                </a:ext>
              </a:extLst>
            </p:cNvPr>
            <p:cNvSpPr/>
            <p:nvPr/>
          </p:nvSpPr>
          <p:spPr>
            <a:xfrm>
              <a:off x="4187146" y="2891839"/>
              <a:ext cx="324830" cy="502986"/>
            </a:xfrm>
            <a:custGeom>
              <a:avLst/>
              <a:gdLst/>
              <a:ahLst/>
              <a:cxnLst/>
              <a:rect l="l" t="t" r="r" b="b"/>
              <a:pathLst>
                <a:path w="11838" h="20508" fill="none" extrusionOk="0">
                  <a:moveTo>
                    <a:pt x="10547" y="1"/>
                  </a:moveTo>
                  <a:lnTo>
                    <a:pt x="1292" y="1"/>
                  </a:lnTo>
                  <a:lnTo>
                    <a:pt x="1292" y="1"/>
                  </a:lnTo>
                  <a:lnTo>
                    <a:pt x="1024" y="25"/>
                  </a:lnTo>
                  <a:lnTo>
                    <a:pt x="780" y="98"/>
                  </a:lnTo>
                  <a:lnTo>
                    <a:pt x="561" y="220"/>
                  </a:lnTo>
                  <a:lnTo>
                    <a:pt x="366" y="366"/>
                  </a:lnTo>
                  <a:lnTo>
                    <a:pt x="220" y="561"/>
                  </a:lnTo>
                  <a:lnTo>
                    <a:pt x="98" y="780"/>
                  </a:lnTo>
                  <a:lnTo>
                    <a:pt x="25" y="1024"/>
                  </a:lnTo>
                  <a:lnTo>
                    <a:pt x="1" y="1292"/>
                  </a:lnTo>
                  <a:lnTo>
                    <a:pt x="1" y="19217"/>
                  </a:lnTo>
                  <a:lnTo>
                    <a:pt x="1" y="19217"/>
                  </a:lnTo>
                  <a:lnTo>
                    <a:pt x="25" y="19485"/>
                  </a:lnTo>
                  <a:lnTo>
                    <a:pt x="98" y="19728"/>
                  </a:lnTo>
                  <a:lnTo>
                    <a:pt x="220" y="19948"/>
                  </a:lnTo>
                  <a:lnTo>
                    <a:pt x="366" y="20142"/>
                  </a:lnTo>
                  <a:lnTo>
                    <a:pt x="561" y="20289"/>
                  </a:lnTo>
                  <a:lnTo>
                    <a:pt x="780" y="20410"/>
                  </a:lnTo>
                  <a:lnTo>
                    <a:pt x="1024" y="20483"/>
                  </a:lnTo>
                  <a:lnTo>
                    <a:pt x="1292" y="20508"/>
                  </a:lnTo>
                  <a:lnTo>
                    <a:pt x="10547" y="20508"/>
                  </a:lnTo>
                  <a:lnTo>
                    <a:pt x="10547" y="20508"/>
                  </a:lnTo>
                  <a:lnTo>
                    <a:pt x="10814" y="20483"/>
                  </a:lnTo>
                  <a:lnTo>
                    <a:pt x="11058" y="20410"/>
                  </a:lnTo>
                  <a:lnTo>
                    <a:pt x="11277" y="20289"/>
                  </a:lnTo>
                  <a:lnTo>
                    <a:pt x="11472" y="20142"/>
                  </a:lnTo>
                  <a:lnTo>
                    <a:pt x="11618" y="19948"/>
                  </a:lnTo>
                  <a:lnTo>
                    <a:pt x="11740" y="19728"/>
                  </a:lnTo>
                  <a:lnTo>
                    <a:pt x="11813" y="19485"/>
                  </a:lnTo>
                  <a:lnTo>
                    <a:pt x="11837" y="19217"/>
                  </a:lnTo>
                  <a:lnTo>
                    <a:pt x="11837" y="1292"/>
                  </a:lnTo>
                  <a:lnTo>
                    <a:pt x="11837" y="1292"/>
                  </a:lnTo>
                  <a:lnTo>
                    <a:pt x="11813" y="1024"/>
                  </a:lnTo>
                  <a:lnTo>
                    <a:pt x="11740" y="780"/>
                  </a:lnTo>
                  <a:lnTo>
                    <a:pt x="11618" y="561"/>
                  </a:lnTo>
                  <a:lnTo>
                    <a:pt x="11472" y="366"/>
                  </a:lnTo>
                  <a:lnTo>
                    <a:pt x="11277" y="220"/>
                  </a:lnTo>
                  <a:lnTo>
                    <a:pt x="11058" y="98"/>
                  </a:lnTo>
                  <a:lnTo>
                    <a:pt x="10814" y="25"/>
                  </a:lnTo>
                  <a:lnTo>
                    <a:pt x="10547" y="1"/>
                  </a:lnTo>
                  <a:lnTo>
                    <a:pt x="10547" y="1"/>
                  </a:lnTo>
                  <a:close/>
                  <a:moveTo>
                    <a:pt x="5554" y="975"/>
                  </a:moveTo>
                  <a:lnTo>
                    <a:pt x="6284" y="975"/>
                  </a:lnTo>
                  <a:lnTo>
                    <a:pt x="6284" y="975"/>
                  </a:lnTo>
                  <a:lnTo>
                    <a:pt x="6406" y="999"/>
                  </a:lnTo>
                  <a:lnTo>
                    <a:pt x="6479" y="1073"/>
                  </a:lnTo>
                  <a:lnTo>
                    <a:pt x="6552" y="1146"/>
                  </a:lnTo>
                  <a:lnTo>
                    <a:pt x="6577" y="1267"/>
                  </a:lnTo>
                  <a:lnTo>
                    <a:pt x="6577" y="1267"/>
                  </a:lnTo>
                  <a:lnTo>
                    <a:pt x="6552" y="1365"/>
                  </a:lnTo>
                  <a:lnTo>
                    <a:pt x="6479" y="1462"/>
                  </a:lnTo>
                  <a:lnTo>
                    <a:pt x="6406" y="1511"/>
                  </a:lnTo>
                  <a:lnTo>
                    <a:pt x="6284" y="1535"/>
                  </a:lnTo>
                  <a:lnTo>
                    <a:pt x="5554" y="1535"/>
                  </a:lnTo>
                  <a:lnTo>
                    <a:pt x="5554" y="1535"/>
                  </a:lnTo>
                  <a:lnTo>
                    <a:pt x="5432" y="1511"/>
                  </a:lnTo>
                  <a:lnTo>
                    <a:pt x="5359" y="1462"/>
                  </a:lnTo>
                  <a:lnTo>
                    <a:pt x="5286" y="1365"/>
                  </a:lnTo>
                  <a:lnTo>
                    <a:pt x="5262" y="1267"/>
                  </a:lnTo>
                  <a:lnTo>
                    <a:pt x="5262" y="1267"/>
                  </a:lnTo>
                  <a:lnTo>
                    <a:pt x="5286" y="1146"/>
                  </a:lnTo>
                  <a:lnTo>
                    <a:pt x="5359" y="1073"/>
                  </a:lnTo>
                  <a:lnTo>
                    <a:pt x="5432" y="999"/>
                  </a:lnTo>
                  <a:lnTo>
                    <a:pt x="5554" y="975"/>
                  </a:lnTo>
                  <a:lnTo>
                    <a:pt x="5554" y="975"/>
                  </a:lnTo>
                  <a:close/>
                  <a:moveTo>
                    <a:pt x="5919" y="19436"/>
                  </a:moveTo>
                  <a:lnTo>
                    <a:pt x="5919" y="19436"/>
                  </a:lnTo>
                  <a:lnTo>
                    <a:pt x="5749" y="19412"/>
                  </a:lnTo>
                  <a:lnTo>
                    <a:pt x="5578" y="19363"/>
                  </a:lnTo>
                  <a:lnTo>
                    <a:pt x="5432" y="19290"/>
                  </a:lnTo>
                  <a:lnTo>
                    <a:pt x="5310" y="19193"/>
                  </a:lnTo>
                  <a:lnTo>
                    <a:pt x="5213" y="19071"/>
                  </a:lnTo>
                  <a:lnTo>
                    <a:pt x="5140" y="18925"/>
                  </a:lnTo>
                  <a:lnTo>
                    <a:pt x="5091" y="18754"/>
                  </a:lnTo>
                  <a:lnTo>
                    <a:pt x="5067" y="18584"/>
                  </a:lnTo>
                  <a:lnTo>
                    <a:pt x="5067" y="18584"/>
                  </a:lnTo>
                  <a:lnTo>
                    <a:pt x="5091" y="18413"/>
                  </a:lnTo>
                  <a:lnTo>
                    <a:pt x="5140" y="18243"/>
                  </a:lnTo>
                  <a:lnTo>
                    <a:pt x="5213" y="18097"/>
                  </a:lnTo>
                  <a:lnTo>
                    <a:pt x="5310" y="17975"/>
                  </a:lnTo>
                  <a:lnTo>
                    <a:pt x="5432" y="17877"/>
                  </a:lnTo>
                  <a:lnTo>
                    <a:pt x="5578" y="17804"/>
                  </a:lnTo>
                  <a:lnTo>
                    <a:pt x="5749" y="17756"/>
                  </a:lnTo>
                  <a:lnTo>
                    <a:pt x="5919" y="17731"/>
                  </a:lnTo>
                  <a:lnTo>
                    <a:pt x="5919" y="17731"/>
                  </a:lnTo>
                  <a:lnTo>
                    <a:pt x="6090" y="17756"/>
                  </a:lnTo>
                  <a:lnTo>
                    <a:pt x="6260" y="17804"/>
                  </a:lnTo>
                  <a:lnTo>
                    <a:pt x="6406" y="17877"/>
                  </a:lnTo>
                  <a:lnTo>
                    <a:pt x="6528" y="17975"/>
                  </a:lnTo>
                  <a:lnTo>
                    <a:pt x="6625" y="18097"/>
                  </a:lnTo>
                  <a:lnTo>
                    <a:pt x="6699" y="18243"/>
                  </a:lnTo>
                  <a:lnTo>
                    <a:pt x="6747" y="18413"/>
                  </a:lnTo>
                  <a:lnTo>
                    <a:pt x="6772" y="18584"/>
                  </a:lnTo>
                  <a:lnTo>
                    <a:pt x="6772" y="18584"/>
                  </a:lnTo>
                  <a:lnTo>
                    <a:pt x="6747" y="18754"/>
                  </a:lnTo>
                  <a:lnTo>
                    <a:pt x="6699" y="18925"/>
                  </a:lnTo>
                  <a:lnTo>
                    <a:pt x="6625" y="19071"/>
                  </a:lnTo>
                  <a:lnTo>
                    <a:pt x="6528" y="19193"/>
                  </a:lnTo>
                  <a:lnTo>
                    <a:pt x="6406" y="19290"/>
                  </a:lnTo>
                  <a:lnTo>
                    <a:pt x="6260" y="19363"/>
                  </a:lnTo>
                  <a:lnTo>
                    <a:pt x="6090" y="19412"/>
                  </a:lnTo>
                  <a:lnTo>
                    <a:pt x="5919" y="19436"/>
                  </a:lnTo>
                  <a:lnTo>
                    <a:pt x="5919" y="19436"/>
                  </a:lnTo>
                  <a:close/>
                  <a:moveTo>
                    <a:pt x="10547" y="16660"/>
                  </a:moveTo>
                  <a:lnTo>
                    <a:pt x="1292" y="16660"/>
                  </a:lnTo>
                  <a:lnTo>
                    <a:pt x="1292" y="2558"/>
                  </a:lnTo>
                  <a:lnTo>
                    <a:pt x="10547" y="2558"/>
                  </a:lnTo>
                  <a:lnTo>
                    <a:pt x="10547" y="16660"/>
                  </a:lnTo>
                  <a:close/>
                </a:path>
              </a:pathLst>
            </a:custGeom>
            <a:noFill/>
            <a:ln w="12175" cap="rnd" cmpd="sng">
              <a:solidFill>
                <a:srgbClr val="4A5C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107D2CA2-E697-4498-9240-80A9CD46B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8602" t="35995" r="38697" b="20110"/>
            <a:stretch/>
          </p:blipFill>
          <p:spPr>
            <a:xfrm>
              <a:off x="2057687" y="4096344"/>
              <a:ext cx="830180" cy="886387"/>
            </a:xfrm>
            <a:prstGeom prst="rect">
              <a:avLst/>
            </a:prstGeom>
          </p:spPr>
        </p:pic>
        <p:grpSp>
          <p:nvGrpSpPr>
            <p:cNvPr id="58" name="Google Shape;780;p41">
              <a:extLst>
                <a:ext uri="{FF2B5EF4-FFF2-40B4-BE49-F238E27FC236}">
                  <a16:creationId xmlns:a16="http://schemas.microsoft.com/office/drawing/2014/main" id="{2ED1A45D-3D48-4490-B257-4E5459C47634}"/>
                </a:ext>
              </a:extLst>
            </p:cNvPr>
            <p:cNvGrpSpPr/>
            <p:nvPr/>
          </p:nvGrpSpPr>
          <p:grpSpPr>
            <a:xfrm>
              <a:off x="3158838" y="1243892"/>
              <a:ext cx="285157" cy="291133"/>
              <a:chOff x="3951850" y="2985350"/>
              <a:chExt cx="407950" cy="416500"/>
            </a:xfrm>
          </p:grpSpPr>
          <p:sp>
            <p:nvSpPr>
              <p:cNvPr id="59" name="Google Shape;781;p41">
                <a:extLst>
                  <a:ext uri="{FF2B5EF4-FFF2-40B4-BE49-F238E27FC236}">
                    <a16:creationId xmlns:a16="http://schemas.microsoft.com/office/drawing/2014/main" id="{614F9C99-9E82-4E32-B982-F983F6EB15F2}"/>
                  </a:ext>
                </a:extLst>
              </p:cNvPr>
              <p:cNvSpPr/>
              <p:nvPr/>
            </p:nvSpPr>
            <p:spPr>
              <a:xfrm>
                <a:off x="3951850" y="2985350"/>
                <a:ext cx="314800" cy="314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2593" fill="none" extrusionOk="0">
                    <a:moveTo>
                      <a:pt x="6284" y="1"/>
                    </a:moveTo>
                    <a:lnTo>
                      <a:pt x="6284" y="1"/>
                    </a:lnTo>
                    <a:lnTo>
                      <a:pt x="5967" y="25"/>
                    </a:lnTo>
                    <a:lnTo>
                      <a:pt x="5651" y="49"/>
                    </a:lnTo>
                    <a:lnTo>
                      <a:pt x="5334" y="74"/>
                    </a:lnTo>
                    <a:lnTo>
                      <a:pt x="5017" y="147"/>
                    </a:lnTo>
                    <a:lnTo>
                      <a:pt x="4725" y="220"/>
                    </a:lnTo>
                    <a:lnTo>
                      <a:pt x="4433" y="293"/>
                    </a:lnTo>
                    <a:lnTo>
                      <a:pt x="4141" y="390"/>
                    </a:lnTo>
                    <a:lnTo>
                      <a:pt x="3848" y="512"/>
                    </a:lnTo>
                    <a:lnTo>
                      <a:pt x="3556" y="634"/>
                    </a:lnTo>
                    <a:lnTo>
                      <a:pt x="3288" y="780"/>
                    </a:lnTo>
                    <a:lnTo>
                      <a:pt x="3020" y="926"/>
                    </a:lnTo>
                    <a:lnTo>
                      <a:pt x="2777" y="1072"/>
                    </a:lnTo>
                    <a:lnTo>
                      <a:pt x="2290" y="1437"/>
                    </a:lnTo>
                    <a:lnTo>
                      <a:pt x="1851" y="1852"/>
                    </a:lnTo>
                    <a:lnTo>
                      <a:pt x="1437" y="2290"/>
                    </a:lnTo>
                    <a:lnTo>
                      <a:pt x="1072" y="2777"/>
                    </a:lnTo>
                    <a:lnTo>
                      <a:pt x="901" y="3045"/>
                    </a:lnTo>
                    <a:lnTo>
                      <a:pt x="755" y="3313"/>
                    </a:lnTo>
                    <a:lnTo>
                      <a:pt x="609" y="3581"/>
                    </a:lnTo>
                    <a:lnTo>
                      <a:pt x="487" y="3849"/>
                    </a:lnTo>
                    <a:lnTo>
                      <a:pt x="390" y="4141"/>
                    </a:lnTo>
                    <a:lnTo>
                      <a:pt x="292" y="4433"/>
                    </a:lnTo>
                    <a:lnTo>
                      <a:pt x="195" y="4725"/>
                    </a:lnTo>
                    <a:lnTo>
                      <a:pt x="122" y="5042"/>
                    </a:lnTo>
                    <a:lnTo>
                      <a:pt x="73" y="5334"/>
                    </a:lnTo>
                    <a:lnTo>
                      <a:pt x="25" y="5651"/>
                    </a:lnTo>
                    <a:lnTo>
                      <a:pt x="0" y="5968"/>
                    </a:lnTo>
                    <a:lnTo>
                      <a:pt x="0" y="6308"/>
                    </a:lnTo>
                    <a:lnTo>
                      <a:pt x="0" y="6308"/>
                    </a:lnTo>
                    <a:lnTo>
                      <a:pt x="0" y="6625"/>
                    </a:lnTo>
                    <a:lnTo>
                      <a:pt x="25" y="6942"/>
                    </a:lnTo>
                    <a:lnTo>
                      <a:pt x="73" y="7258"/>
                    </a:lnTo>
                    <a:lnTo>
                      <a:pt x="122" y="7575"/>
                    </a:lnTo>
                    <a:lnTo>
                      <a:pt x="195" y="7867"/>
                    </a:lnTo>
                    <a:lnTo>
                      <a:pt x="292" y="8184"/>
                    </a:lnTo>
                    <a:lnTo>
                      <a:pt x="390" y="8476"/>
                    </a:lnTo>
                    <a:lnTo>
                      <a:pt x="487" y="8744"/>
                    </a:lnTo>
                    <a:lnTo>
                      <a:pt x="609" y="9036"/>
                    </a:lnTo>
                    <a:lnTo>
                      <a:pt x="755" y="9304"/>
                    </a:lnTo>
                    <a:lnTo>
                      <a:pt x="901" y="9572"/>
                    </a:lnTo>
                    <a:lnTo>
                      <a:pt x="1072" y="9816"/>
                    </a:lnTo>
                    <a:lnTo>
                      <a:pt x="1437" y="10303"/>
                    </a:lnTo>
                    <a:lnTo>
                      <a:pt x="1851" y="10741"/>
                    </a:lnTo>
                    <a:lnTo>
                      <a:pt x="2290" y="11155"/>
                    </a:lnTo>
                    <a:lnTo>
                      <a:pt x="2777" y="11520"/>
                    </a:lnTo>
                    <a:lnTo>
                      <a:pt x="3020" y="11691"/>
                    </a:lnTo>
                    <a:lnTo>
                      <a:pt x="3288" y="11837"/>
                    </a:lnTo>
                    <a:lnTo>
                      <a:pt x="3556" y="11983"/>
                    </a:lnTo>
                    <a:lnTo>
                      <a:pt x="3848" y="12105"/>
                    </a:lnTo>
                    <a:lnTo>
                      <a:pt x="4141" y="12202"/>
                    </a:lnTo>
                    <a:lnTo>
                      <a:pt x="4433" y="12300"/>
                    </a:lnTo>
                    <a:lnTo>
                      <a:pt x="4725" y="12397"/>
                    </a:lnTo>
                    <a:lnTo>
                      <a:pt x="5017" y="12470"/>
                    </a:lnTo>
                    <a:lnTo>
                      <a:pt x="5334" y="12519"/>
                    </a:lnTo>
                    <a:lnTo>
                      <a:pt x="5651" y="12568"/>
                    </a:lnTo>
                    <a:lnTo>
                      <a:pt x="5967" y="12592"/>
                    </a:lnTo>
                    <a:lnTo>
                      <a:pt x="6284" y="12592"/>
                    </a:lnTo>
                    <a:lnTo>
                      <a:pt x="6284" y="12592"/>
                    </a:lnTo>
                    <a:lnTo>
                      <a:pt x="6625" y="12592"/>
                    </a:lnTo>
                    <a:lnTo>
                      <a:pt x="6941" y="12568"/>
                    </a:lnTo>
                    <a:lnTo>
                      <a:pt x="7258" y="12519"/>
                    </a:lnTo>
                    <a:lnTo>
                      <a:pt x="7550" y="12470"/>
                    </a:lnTo>
                    <a:lnTo>
                      <a:pt x="7867" y="12397"/>
                    </a:lnTo>
                    <a:lnTo>
                      <a:pt x="8159" y="12300"/>
                    </a:lnTo>
                    <a:lnTo>
                      <a:pt x="8451" y="12202"/>
                    </a:lnTo>
                    <a:lnTo>
                      <a:pt x="8744" y="12105"/>
                    </a:lnTo>
                    <a:lnTo>
                      <a:pt x="9012" y="11983"/>
                    </a:lnTo>
                    <a:lnTo>
                      <a:pt x="9279" y="11837"/>
                    </a:lnTo>
                    <a:lnTo>
                      <a:pt x="9547" y="11691"/>
                    </a:lnTo>
                    <a:lnTo>
                      <a:pt x="9815" y="11520"/>
                    </a:lnTo>
                    <a:lnTo>
                      <a:pt x="10302" y="11155"/>
                    </a:lnTo>
                    <a:lnTo>
                      <a:pt x="10741" y="10741"/>
                    </a:lnTo>
                    <a:lnTo>
                      <a:pt x="11155" y="10303"/>
                    </a:lnTo>
                    <a:lnTo>
                      <a:pt x="11520" y="9816"/>
                    </a:lnTo>
                    <a:lnTo>
                      <a:pt x="11666" y="9572"/>
                    </a:lnTo>
                    <a:lnTo>
                      <a:pt x="11812" y="9304"/>
                    </a:lnTo>
                    <a:lnTo>
                      <a:pt x="11958" y="9036"/>
                    </a:lnTo>
                    <a:lnTo>
                      <a:pt x="12080" y="8744"/>
                    </a:lnTo>
                    <a:lnTo>
                      <a:pt x="12202" y="8476"/>
                    </a:lnTo>
                    <a:lnTo>
                      <a:pt x="12299" y="8184"/>
                    </a:lnTo>
                    <a:lnTo>
                      <a:pt x="12397" y="7867"/>
                    </a:lnTo>
                    <a:lnTo>
                      <a:pt x="12446" y="7575"/>
                    </a:lnTo>
                    <a:lnTo>
                      <a:pt x="12519" y="7258"/>
                    </a:lnTo>
                    <a:lnTo>
                      <a:pt x="12543" y="6942"/>
                    </a:lnTo>
                    <a:lnTo>
                      <a:pt x="12567" y="6625"/>
                    </a:lnTo>
                    <a:lnTo>
                      <a:pt x="12592" y="6308"/>
                    </a:lnTo>
                    <a:lnTo>
                      <a:pt x="12592" y="6308"/>
                    </a:lnTo>
                    <a:lnTo>
                      <a:pt x="12567" y="5968"/>
                    </a:lnTo>
                    <a:lnTo>
                      <a:pt x="12543" y="5651"/>
                    </a:lnTo>
                    <a:lnTo>
                      <a:pt x="12519" y="5334"/>
                    </a:lnTo>
                    <a:lnTo>
                      <a:pt x="12446" y="5042"/>
                    </a:lnTo>
                    <a:lnTo>
                      <a:pt x="12397" y="4725"/>
                    </a:lnTo>
                    <a:lnTo>
                      <a:pt x="12299" y="4433"/>
                    </a:lnTo>
                    <a:lnTo>
                      <a:pt x="12202" y="4141"/>
                    </a:lnTo>
                    <a:lnTo>
                      <a:pt x="12080" y="3849"/>
                    </a:lnTo>
                    <a:lnTo>
                      <a:pt x="11958" y="3581"/>
                    </a:lnTo>
                    <a:lnTo>
                      <a:pt x="11812" y="3313"/>
                    </a:lnTo>
                    <a:lnTo>
                      <a:pt x="11666" y="3045"/>
                    </a:lnTo>
                    <a:lnTo>
                      <a:pt x="11520" y="2777"/>
                    </a:lnTo>
                    <a:lnTo>
                      <a:pt x="11155" y="2290"/>
                    </a:lnTo>
                    <a:lnTo>
                      <a:pt x="10741" y="1852"/>
                    </a:lnTo>
                    <a:lnTo>
                      <a:pt x="10302" y="1437"/>
                    </a:lnTo>
                    <a:lnTo>
                      <a:pt x="9815" y="1072"/>
                    </a:lnTo>
                    <a:lnTo>
                      <a:pt x="9547" y="926"/>
                    </a:lnTo>
                    <a:lnTo>
                      <a:pt x="9279" y="780"/>
                    </a:lnTo>
                    <a:lnTo>
                      <a:pt x="9012" y="634"/>
                    </a:lnTo>
                    <a:lnTo>
                      <a:pt x="8744" y="512"/>
                    </a:lnTo>
                    <a:lnTo>
                      <a:pt x="8451" y="390"/>
                    </a:lnTo>
                    <a:lnTo>
                      <a:pt x="8159" y="293"/>
                    </a:lnTo>
                    <a:lnTo>
                      <a:pt x="7867" y="220"/>
                    </a:lnTo>
                    <a:lnTo>
                      <a:pt x="7550" y="147"/>
                    </a:lnTo>
                    <a:lnTo>
                      <a:pt x="7258" y="74"/>
                    </a:lnTo>
                    <a:lnTo>
                      <a:pt x="6941" y="49"/>
                    </a:lnTo>
                    <a:lnTo>
                      <a:pt x="6625" y="25"/>
                    </a:lnTo>
                    <a:lnTo>
                      <a:pt x="6284" y="1"/>
                    </a:lnTo>
                    <a:lnTo>
                      <a:pt x="6284" y="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4A5C6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C591"/>
                  </a:solidFill>
                </a:endParaRPr>
              </a:p>
            </p:txBody>
          </p:sp>
          <p:sp>
            <p:nvSpPr>
              <p:cNvPr id="60" name="Google Shape;782;p41">
                <a:extLst>
                  <a:ext uri="{FF2B5EF4-FFF2-40B4-BE49-F238E27FC236}">
                    <a16:creationId xmlns:a16="http://schemas.microsoft.com/office/drawing/2014/main" id="{31957AD1-93E7-433B-AAB4-06546A6A3EDA}"/>
                  </a:ext>
                </a:extLst>
              </p:cNvPr>
              <p:cNvSpPr/>
              <p:nvPr/>
            </p:nvSpPr>
            <p:spPr>
              <a:xfrm>
                <a:off x="3988375" y="3021875"/>
                <a:ext cx="241750" cy="241750"/>
              </a:xfrm>
              <a:custGeom>
                <a:avLst/>
                <a:gdLst/>
                <a:ahLst/>
                <a:cxnLst/>
                <a:rect l="l" t="t" r="r" b="b"/>
                <a:pathLst>
                  <a:path w="9670" h="9670" fill="none" extrusionOk="0">
                    <a:moveTo>
                      <a:pt x="4823" y="1"/>
                    </a:moveTo>
                    <a:lnTo>
                      <a:pt x="4823" y="1"/>
                    </a:lnTo>
                    <a:lnTo>
                      <a:pt x="4336" y="25"/>
                    </a:lnTo>
                    <a:lnTo>
                      <a:pt x="3849" y="98"/>
                    </a:lnTo>
                    <a:lnTo>
                      <a:pt x="3386" y="220"/>
                    </a:lnTo>
                    <a:lnTo>
                      <a:pt x="2947" y="391"/>
                    </a:lnTo>
                    <a:lnTo>
                      <a:pt x="2533" y="585"/>
                    </a:lnTo>
                    <a:lnTo>
                      <a:pt x="2144" y="829"/>
                    </a:lnTo>
                    <a:lnTo>
                      <a:pt x="1754" y="1121"/>
                    </a:lnTo>
                    <a:lnTo>
                      <a:pt x="1413" y="1438"/>
                    </a:lnTo>
                    <a:lnTo>
                      <a:pt x="1096" y="1779"/>
                    </a:lnTo>
                    <a:lnTo>
                      <a:pt x="829" y="2144"/>
                    </a:lnTo>
                    <a:lnTo>
                      <a:pt x="585" y="2534"/>
                    </a:lnTo>
                    <a:lnTo>
                      <a:pt x="390" y="2972"/>
                    </a:lnTo>
                    <a:lnTo>
                      <a:pt x="220" y="3411"/>
                    </a:lnTo>
                    <a:lnTo>
                      <a:pt x="98" y="3873"/>
                    </a:lnTo>
                    <a:lnTo>
                      <a:pt x="25" y="4336"/>
                    </a:lnTo>
                    <a:lnTo>
                      <a:pt x="1" y="4847"/>
                    </a:lnTo>
                    <a:lnTo>
                      <a:pt x="1" y="4847"/>
                    </a:lnTo>
                    <a:lnTo>
                      <a:pt x="25" y="5335"/>
                    </a:lnTo>
                    <a:lnTo>
                      <a:pt x="98" y="5822"/>
                    </a:lnTo>
                    <a:lnTo>
                      <a:pt x="220" y="6284"/>
                    </a:lnTo>
                    <a:lnTo>
                      <a:pt x="390" y="6723"/>
                    </a:lnTo>
                    <a:lnTo>
                      <a:pt x="585" y="7137"/>
                    </a:lnTo>
                    <a:lnTo>
                      <a:pt x="829" y="7527"/>
                    </a:lnTo>
                    <a:lnTo>
                      <a:pt x="1096" y="7916"/>
                    </a:lnTo>
                    <a:lnTo>
                      <a:pt x="1413" y="8257"/>
                    </a:lnTo>
                    <a:lnTo>
                      <a:pt x="1754" y="8574"/>
                    </a:lnTo>
                    <a:lnTo>
                      <a:pt x="2144" y="8842"/>
                    </a:lnTo>
                    <a:lnTo>
                      <a:pt x="2533" y="9085"/>
                    </a:lnTo>
                    <a:lnTo>
                      <a:pt x="2947" y="9280"/>
                    </a:lnTo>
                    <a:lnTo>
                      <a:pt x="3386" y="9451"/>
                    </a:lnTo>
                    <a:lnTo>
                      <a:pt x="3849" y="9572"/>
                    </a:lnTo>
                    <a:lnTo>
                      <a:pt x="4336" y="9645"/>
                    </a:lnTo>
                    <a:lnTo>
                      <a:pt x="4823" y="9670"/>
                    </a:lnTo>
                    <a:lnTo>
                      <a:pt x="4823" y="9670"/>
                    </a:lnTo>
                    <a:lnTo>
                      <a:pt x="5334" y="9645"/>
                    </a:lnTo>
                    <a:lnTo>
                      <a:pt x="5797" y="9572"/>
                    </a:lnTo>
                    <a:lnTo>
                      <a:pt x="6260" y="9451"/>
                    </a:lnTo>
                    <a:lnTo>
                      <a:pt x="6698" y="9280"/>
                    </a:lnTo>
                    <a:lnTo>
                      <a:pt x="7136" y="9085"/>
                    </a:lnTo>
                    <a:lnTo>
                      <a:pt x="7526" y="8842"/>
                    </a:lnTo>
                    <a:lnTo>
                      <a:pt x="7892" y="8574"/>
                    </a:lnTo>
                    <a:lnTo>
                      <a:pt x="8232" y="8257"/>
                    </a:lnTo>
                    <a:lnTo>
                      <a:pt x="8549" y="7916"/>
                    </a:lnTo>
                    <a:lnTo>
                      <a:pt x="8841" y="7527"/>
                    </a:lnTo>
                    <a:lnTo>
                      <a:pt x="9085" y="7137"/>
                    </a:lnTo>
                    <a:lnTo>
                      <a:pt x="9280" y="6723"/>
                    </a:lnTo>
                    <a:lnTo>
                      <a:pt x="9450" y="6284"/>
                    </a:lnTo>
                    <a:lnTo>
                      <a:pt x="9572" y="5822"/>
                    </a:lnTo>
                    <a:lnTo>
                      <a:pt x="9645" y="5335"/>
                    </a:lnTo>
                    <a:lnTo>
                      <a:pt x="9669" y="4847"/>
                    </a:lnTo>
                    <a:lnTo>
                      <a:pt x="9669" y="4847"/>
                    </a:lnTo>
                    <a:lnTo>
                      <a:pt x="9645" y="4336"/>
                    </a:lnTo>
                    <a:lnTo>
                      <a:pt x="9572" y="3873"/>
                    </a:lnTo>
                    <a:lnTo>
                      <a:pt x="9450" y="3411"/>
                    </a:lnTo>
                    <a:lnTo>
                      <a:pt x="9280" y="2972"/>
                    </a:lnTo>
                    <a:lnTo>
                      <a:pt x="9085" y="2534"/>
                    </a:lnTo>
                    <a:lnTo>
                      <a:pt x="8841" y="2144"/>
                    </a:lnTo>
                    <a:lnTo>
                      <a:pt x="8549" y="1779"/>
                    </a:lnTo>
                    <a:lnTo>
                      <a:pt x="8232" y="1438"/>
                    </a:lnTo>
                    <a:lnTo>
                      <a:pt x="7892" y="1121"/>
                    </a:lnTo>
                    <a:lnTo>
                      <a:pt x="7526" y="829"/>
                    </a:lnTo>
                    <a:lnTo>
                      <a:pt x="7136" y="585"/>
                    </a:lnTo>
                    <a:lnTo>
                      <a:pt x="6698" y="391"/>
                    </a:lnTo>
                    <a:lnTo>
                      <a:pt x="6260" y="220"/>
                    </a:lnTo>
                    <a:lnTo>
                      <a:pt x="5797" y="98"/>
                    </a:lnTo>
                    <a:lnTo>
                      <a:pt x="5334" y="25"/>
                    </a:lnTo>
                    <a:lnTo>
                      <a:pt x="4823" y="1"/>
                    </a:lnTo>
                    <a:lnTo>
                      <a:pt x="4823" y="1"/>
                    </a:lnTo>
                  </a:path>
                </a:pathLst>
              </a:custGeom>
              <a:noFill/>
              <a:ln w="12175" cap="rnd" cmpd="sng">
                <a:solidFill>
                  <a:srgbClr val="4A5C6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C591"/>
                  </a:solidFill>
                </a:endParaRPr>
              </a:p>
            </p:txBody>
          </p:sp>
          <p:sp>
            <p:nvSpPr>
              <p:cNvPr id="61" name="Google Shape;783;p41">
                <a:extLst>
                  <a:ext uri="{FF2B5EF4-FFF2-40B4-BE49-F238E27FC236}">
                    <a16:creationId xmlns:a16="http://schemas.microsoft.com/office/drawing/2014/main" id="{4D6BD828-DD5F-4EFC-834F-C790F1FDD7C0}"/>
                  </a:ext>
                </a:extLst>
              </p:cNvPr>
              <p:cNvSpPr/>
              <p:nvPr/>
            </p:nvSpPr>
            <p:spPr>
              <a:xfrm>
                <a:off x="4024300" y="3058425"/>
                <a:ext cx="8465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3386" h="3386" fill="none" extrusionOk="0">
                    <a:moveTo>
                      <a:pt x="0" y="3385"/>
                    </a:moveTo>
                    <a:lnTo>
                      <a:pt x="0" y="3385"/>
                    </a:lnTo>
                    <a:lnTo>
                      <a:pt x="25" y="3020"/>
                    </a:lnTo>
                    <a:lnTo>
                      <a:pt x="74" y="2704"/>
                    </a:lnTo>
                    <a:lnTo>
                      <a:pt x="147" y="2363"/>
                    </a:lnTo>
                    <a:lnTo>
                      <a:pt x="268" y="2070"/>
                    </a:lnTo>
                    <a:lnTo>
                      <a:pt x="414" y="1754"/>
                    </a:lnTo>
                    <a:lnTo>
                      <a:pt x="585" y="1486"/>
                    </a:lnTo>
                    <a:lnTo>
                      <a:pt x="780" y="1218"/>
                    </a:lnTo>
                    <a:lnTo>
                      <a:pt x="999" y="974"/>
                    </a:lnTo>
                    <a:lnTo>
                      <a:pt x="1243" y="755"/>
                    </a:lnTo>
                    <a:lnTo>
                      <a:pt x="1510" y="560"/>
                    </a:lnTo>
                    <a:lnTo>
                      <a:pt x="1778" y="390"/>
                    </a:lnTo>
                    <a:lnTo>
                      <a:pt x="2071" y="244"/>
                    </a:lnTo>
                    <a:lnTo>
                      <a:pt x="2387" y="146"/>
                    </a:lnTo>
                    <a:lnTo>
                      <a:pt x="2704" y="49"/>
                    </a:lnTo>
                    <a:lnTo>
                      <a:pt x="3045" y="0"/>
                    </a:lnTo>
                    <a:lnTo>
                      <a:pt x="3386" y="0"/>
                    </a:lnTo>
                  </a:path>
                </a:pathLst>
              </a:custGeom>
              <a:noFill/>
              <a:ln w="12175" cap="rnd" cmpd="sng">
                <a:solidFill>
                  <a:srgbClr val="4A5C6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C591"/>
                  </a:solidFill>
                </a:endParaRPr>
              </a:p>
            </p:txBody>
          </p:sp>
          <p:sp>
            <p:nvSpPr>
              <p:cNvPr id="62" name="Google Shape;784;p41">
                <a:extLst>
                  <a:ext uri="{FF2B5EF4-FFF2-40B4-BE49-F238E27FC236}">
                    <a16:creationId xmlns:a16="http://schemas.microsoft.com/office/drawing/2014/main" id="{C0291AD1-2B4B-41C0-87AB-D99626570DE4}"/>
                  </a:ext>
                </a:extLst>
              </p:cNvPr>
              <p:cNvSpPr/>
              <p:nvPr/>
            </p:nvSpPr>
            <p:spPr>
              <a:xfrm>
                <a:off x="4205750" y="3248375"/>
                <a:ext cx="154050" cy="153475"/>
              </a:xfrm>
              <a:custGeom>
                <a:avLst/>
                <a:gdLst/>
                <a:ahLst/>
                <a:cxnLst/>
                <a:rect l="l" t="t" r="r" b="b"/>
                <a:pathLst>
                  <a:path w="6162" h="6139" fill="none" extrusionOk="0">
                    <a:moveTo>
                      <a:pt x="0" y="1024"/>
                    </a:moveTo>
                    <a:lnTo>
                      <a:pt x="4969" y="5992"/>
                    </a:lnTo>
                    <a:lnTo>
                      <a:pt x="4969" y="5992"/>
                    </a:lnTo>
                    <a:lnTo>
                      <a:pt x="5042" y="6041"/>
                    </a:lnTo>
                    <a:lnTo>
                      <a:pt x="5115" y="6090"/>
                    </a:lnTo>
                    <a:lnTo>
                      <a:pt x="5212" y="6114"/>
                    </a:lnTo>
                    <a:lnTo>
                      <a:pt x="5310" y="6138"/>
                    </a:lnTo>
                    <a:lnTo>
                      <a:pt x="5407" y="6114"/>
                    </a:lnTo>
                    <a:lnTo>
                      <a:pt x="5480" y="6090"/>
                    </a:lnTo>
                    <a:lnTo>
                      <a:pt x="5577" y="6041"/>
                    </a:lnTo>
                    <a:lnTo>
                      <a:pt x="5651" y="5992"/>
                    </a:lnTo>
                    <a:lnTo>
                      <a:pt x="6016" y="5627"/>
                    </a:lnTo>
                    <a:lnTo>
                      <a:pt x="6016" y="5627"/>
                    </a:lnTo>
                    <a:lnTo>
                      <a:pt x="6089" y="5554"/>
                    </a:lnTo>
                    <a:lnTo>
                      <a:pt x="6138" y="5456"/>
                    </a:lnTo>
                    <a:lnTo>
                      <a:pt x="6162" y="5359"/>
                    </a:lnTo>
                    <a:lnTo>
                      <a:pt x="6162" y="5286"/>
                    </a:lnTo>
                    <a:lnTo>
                      <a:pt x="6162" y="5188"/>
                    </a:lnTo>
                    <a:lnTo>
                      <a:pt x="6138" y="5091"/>
                    </a:lnTo>
                    <a:lnTo>
                      <a:pt x="6089" y="5018"/>
                    </a:lnTo>
                    <a:lnTo>
                      <a:pt x="6016" y="4921"/>
                    </a:lnTo>
                    <a:lnTo>
                      <a:pt x="1072" y="1"/>
                    </a:lnTo>
                  </a:path>
                </a:pathLst>
              </a:custGeom>
              <a:noFill/>
              <a:ln w="12175" cap="rnd" cmpd="sng">
                <a:solidFill>
                  <a:srgbClr val="4A5C6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C59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-17735" y="48961"/>
            <a:ext cx="1804005" cy="784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C" sz="2400" dirty="0"/>
              <a:t>MARCO</a:t>
            </a:r>
            <a:br>
              <a:rPr lang="en" sz="2400" dirty="0"/>
            </a:br>
            <a:endParaRPr lang="en" sz="1600" dirty="0"/>
          </a:p>
        </p:txBody>
      </p:sp>
      <p:sp>
        <p:nvSpPr>
          <p:cNvPr id="99" name="Shape 99"/>
          <p:cNvSpPr txBox="1">
            <a:spLocks noGrp="1"/>
          </p:cNvSpPr>
          <p:nvPr>
            <p:ph type="subTitle" idx="1"/>
          </p:nvPr>
        </p:nvSpPr>
        <p:spPr>
          <a:xfrm>
            <a:off x="2818582" y="264828"/>
            <a:ext cx="3624445" cy="78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" sz="3600" dirty="0"/>
              <a:t>LA TEORÍA DE LA INNOVACIÓN</a:t>
            </a:r>
          </a:p>
        </p:txBody>
      </p:sp>
      <p:sp>
        <p:nvSpPr>
          <p:cNvPr id="9" name="Shape 99"/>
          <p:cNvSpPr txBox="1">
            <a:spLocks/>
          </p:cNvSpPr>
          <p:nvPr/>
        </p:nvSpPr>
        <p:spPr>
          <a:xfrm>
            <a:off x="1168935" y="274405"/>
            <a:ext cx="2161396" cy="41189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rgbClr val="000000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rPr lang="en" sz="1800" b="1" dirty="0">
                <a:latin typeface="Lora" panose="020B0604020202020204" charset="0"/>
              </a:rPr>
              <a:t>TEÓRICO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5B08BCC-B789-42C3-8149-A6A7D90CFC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58" b="36272"/>
          <a:stretch/>
        </p:blipFill>
        <p:spPr>
          <a:xfrm>
            <a:off x="6780992" y="6393"/>
            <a:ext cx="2363008" cy="798738"/>
          </a:xfrm>
          <a:prstGeom prst="rect">
            <a:avLst/>
          </a:prstGeom>
        </p:spPr>
      </p:pic>
      <p:sp>
        <p:nvSpPr>
          <p:cNvPr id="20" name="Shape 98">
            <a:extLst>
              <a:ext uri="{FF2B5EF4-FFF2-40B4-BE49-F238E27FC236}">
                <a16:creationId xmlns:a16="http://schemas.microsoft.com/office/drawing/2014/main" id="{21E35EF6-F822-4CD0-8631-4B926C5AF233}"/>
              </a:ext>
            </a:extLst>
          </p:cNvPr>
          <p:cNvSpPr txBox="1">
            <a:spLocks/>
          </p:cNvSpPr>
          <p:nvPr/>
        </p:nvSpPr>
        <p:spPr>
          <a:xfrm>
            <a:off x="6780992" y="1291499"/>
            <a:ext cx="2597384" cy="7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3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1400" b="0" i="1" dirty="0"/>
              <a:t>“Si siempre haces, lo que siempre has hecho, siempre obtendrás, lo que siempre tienes” </a:t>
            </a:r>
            <a:r>
              <a:rPr lang="es-EC" sz="1400" b="0" dirty="0"/>
              <a:t>Henry Ford</a:t>
            </a:r>
            <a:br>
              <a:rPr lang="en" sz="2400" dirty="0"/>
            </a:br>
            <a:endParaRPr lang="en" sz="1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D05E98-9C14-4D49-A404-8260478BB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981" y="1535996"/>
            <a:ext cx="6122019" cy="35543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98B236E-817B-4630-A7A7-6B72E3032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40" y="791262"/>
            <a:ext cx="1278126" cy="1675910"/>
          </a:xfrm>
          <a:prstGeom prst="ellipse">
            <a:avLst/>
          </a:prstGeom>
        </p:spPr>
      </p:pic>
      <p:sp>
        <p:nvSpPr>
          <p:cNvPr id="25" name="Shape 98">
            <a:extLst>
              <a:ext uri="{FF2B5EF4-FFF2-40B4-BE49-F238E27FC236}">
                <a16:creationId xmlns:a16="http://schemas.microsoft.com/office/drawing/2014/main" id="{118505A2-A6BA-487B-A24D-6E61CD6B44CE}"/>
              </a:ext>
            </a:extLst>
          </p:cNvPr>
          <p:cNvSpPr txBox="1">
            <a:spLocks/>
          </p:cNvSpPr>
          <p:nvPr/>
        </p:nvSpPr>
        <p:spPr>
          <a:xfrm>
            <a:off x="1436431" y="1740987"/>
            <a:ext cx="2232320" cy="7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3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2000" dirty="0"/>
              <a:t>Joseph Schumpeter 1934</a:t>
            </a:r>
            <a:br>
              <a:rPr lang="en" sz="2000" dirty="0"/>
            </a:br>
            <a:endParaRPr lang="en" sz="1400" dirty="0"/>
          </a:p>
        </p:txBody>
      </p:sp>
      <p:sp>
        <p:nvSpPr>
          <p:cNvPr id="26" name="Shape 98">
            <a:extLst>
              <a:ext uri="{FF2B5EF4-FFF2-40B4-BE49-F238E27FC236}">
                <a16:creationId xmlns:a16="http://schemas.microsoft.com/office/drawing/2014/main" id="{01226108-5744-40D6-AC35-C653B7602FDC}"/>
              </a:ext>
            </a:extLst>
          </p:cNvPr>
          <p:cNvSpPr txBox="1">
            <a:spLocks/>
          </p:cNvSpPr>
          <p:nvPr/>
        </p:nvSpPr>
        <p:spPr>
          <a:xfrm>
            <a:off x="137537" y="3959838"/>
            <a:ext cx="2865041" cy="7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3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C" sz="2400" b="0" dirty="0"/>
              <a:t>La innovación es un proceso de destrucción creativa</a:t>
            </a:r>
            <a:br>
              <a:rPr lang="en" sz="2400" b="0" dirty="0"/>
            </a:br>
            <a:endParaRPr lang="en" sz="1600" b="0" dirty="0"/>
          </a:p>
        </p:txBody>
      </p:sp>
    </p:spTree>
    <p:extLst>
      <p:ext uri="{BB962C8B-B14F-4D97-AF65-F5344CB8AC3E}">
        <p14:creationId xmlns:p14="http://schemas.microsoft.com/office/powerpoint/2010/main" val="327783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>
            <a:extLst>
              <a:ext uri="{FF2B5EF4-FFF2-40B4-BE49-F238E27FC236}">
                <a16:creationId xmlns:a16="http://schemas.microsoft.com/office/drawing/2014/main" id="{22CD4B62-66EB-4045-A11D-8400B6116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19" t="10218" r="16017" b="9882"/>
          <a:stretch/>
        </p:blipFill>
        <p:spPr>
          <a:xfrm>
            <a:off x="7731702" y="1559803"/>
            <a:ext cx="284143" cy="336526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15167B55-4147-41F1-A0B4-CEF3F8AB62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81" r="25198" b="69998"/>
          <a:stretch/>
        </p:blipFill>
        <p:spPr>
          <a:xfrm>
            <a:off x="8289362" y="1451158"/>
            <a:ext cx="482169" cy="758620"/>
          </a:xfrm>
          <a:prstGeom prst="ellipse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07881FB3-4F46-4E3E-B5C6-52C29FD259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45" t="61925" r="19391" b="5769"/>
          <a:stretch/>
        </p:blipFill>
        <p:spPr>
          <a:xfrm>
            <a:off x="8289362" y="2809225"/>
            <a:ext cx="433692" cy="878746"/>
          </a:xfrm>
          <a:prstGeom prst="ellipse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5772519-9FB7-49F8-A110-EA3140740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54" y="878851"/>
            <a:ext cx="3685246" cy="3654301"/>
          </a:xfrm>
          <a:prstGeom prst="ellipse">
            <a:avLst/>
          </a:prstGeom>
        </p:spPr>
      </p:pic>
      <p:cxnSp>
        <p:nvCxnSpPr>
          <p:cNvPr id="167" name="Shape 167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69" name="Shape 169"/>
          <p:cNvSpPr/>
          <p:nvPr/>
        </p:nvSpPr>
        <p:spPr>
          <a:xfrm>
            <a:off x="502737" y="736625"/>
            <a:ext cx="790200" cy="790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endParaRPr sz="2800" dirty="0"/>
          </a:p>
        </p:txBody>
      </p:sp>
      <p:sp>
        <p:nvSpPr>
          <p:cNvPr id="13" name="Rectangle 12"/>
          <p:cNvSpPr/>
          <p:nvPr/>
        </p:nvSpPr>
        <p:spPr>
          <a:xfrm>
            <a:off x="4546785" y="4462288"/>
            <a:ext cx="40895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>
                <a:latin typeface="Lora" panose="020B0604020202020204" charset="0"/>
              </a:rPr>
              <a:t>Modelo Innovación disruptiva</a:t>
            </a:r>
            <a:endParaRPr lang="es-EC" i="1" dirty="0">
              <a:latin typeface="Lora" panose="020B0604020202020204" charset="0"/>
            </a:endParaRPr>
          </a:p>
          <a:p>
            <a:r>
              <a:rPr lang="es-EC" b="1" dirty="0">
                <a:latin typeface="Lora" panose="020B0604020202020204" charset="0"/>
              </a:rPr>
              <a:t>Fuente: </a:t>
            </a:r>
            <a:r>
              <a:rPr lang="es-EC" dirty="0">
                <a:latin typeface="Lora" panose="020B0604020202020204" charset="0"/>
              </a:rPr>
              <a:t>Clayton, the </a:t>
            </a:r>
            <a:r>
              <a:rPr lang="es-EC" dirty="0" err="1">
                <a:latin typeface="Lora" panose="020B0604020202020204" charset="0"/>
              </a:rPr>
              <a:t>innovator’s</a:t>
            </a:r>
            <a:r>
              <a:rPr lang="es-EC" dirty="0">
                <a:latin typeface="Lora" panose="020B0604020202020204" charset="0"/>
              </a:rPr>
              <a:t> </a:t>
            </a:r>
            <a:r>
              <a:rPr lang="es-EC" dirty="0" err="1">
                <a:latin typeface="Lora" panose="020B0604020202020204" charset="0"/>
              </a:rPr>
              <a:t>dilemma</a:t>
            </a:r>
            <a:r>
              <a:rPr lang="es-EC" dirty="0">
                <a:latin typeface="Lora" panose="020B0604020202020204" charset="0"/>
              </a:rPr>
              <a:t>, 1997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5022051-240F-41BC-B6FE-6EF17D19CB7D}"/>
              </a:ext>
            </a:extLst>
          </p:cNvPr>
          <p:cNvSpPr/>
          <p:nvPr/>
        </p:nvSpPr>
        <p:spPr>
          <a:xfrm>
            <a:off x="544930" y="865604"/>
            <a:ext cx="705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800" dirty="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rPr>
              <a:t>💣</a:t>
            </a:r>
            <a:endParaRPr lang="es-EC" sz="2800" dirty="0"/>
          </a:p>
        </p:txBody>
      </p:sp>
      <p:sp>
        <p:nvSpPr>
          <p:cNvPr id="9" name="Shape 99">
            <a:extLst>
              <a:ext uri="{FF2B5EF4-FFF2-40B4-BE49-F238E27FC236}">
                <a16:creationId xmlns:a16="http://schemas.microsoft.com/office/drawing/2014/main" id="{E8E6B3E3-D59B-4806-92ED-E62F519F7AB5}"/>
              </a:ext>
            </a:extLst>
          </p:cNvPr>
          <p:cNvSpPr txBox="1">
            <a:spLocks/>
          </p:cNvSpPr>
          <p:nvPr/>
        </p:nvSpPr>
        <p:spPr>
          <a:xfrm>
            <a:off x="970230" y="33915"/>
            <a:ext cx="2653990" cy="109780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atin typeface="Lora" panose="020B0604020202020204" charset="0"/>
              </a:rPr>
              <a:t>INNOVACIÓN DISRUPTIVA</a:t>
            </a:r>
          </a:p>
        </p:txBody>
      </p:sp>
      <p:sp>
        <p:nvSpPr>
          <p:cNvPr id="11" name="Shape 98">
            <a:extLst>
              <a:ext uri="{FF2B5EF4-FFF2-40B4-BE49-F238E27FC236}">
                <a16:creationId xmlns:a16="http://schemas.microsoft.com/office/drawing/2014/main" id="{7AE258C8-5D7B-450D-B552-CBA65ADD77C9}"/>
              </a:ext>
            </a:extLst>
          </p:cNvPr>
          <p:cNvSpPr txBox="1">
            <a:spLocks/>
          </p:cNvSpPr>
          <p:nvPr/>
        </p:nvSpPr>
        <p:spPr>
          <a:xfrm>
            <a:off x="157391" y="4635191"/>
            <a:ext cx="4389394" cy="7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 sz="3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3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pPr algn="ctr"/>
            <a:r>
              <a:rPr lang="es-EC" sz="2000" dirty="0"/>
              <a:t>NUEVOS MERCADOS / CALIDAD / BAJO COSTO</a:t>
            </a:r>
            <a:br>
              <a:rPr lang="en" sz="2000" dirty="0"/>
            </a:br>
            <a:endParaRPr lang="en" sz="14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58ED03D-B4DF-4A4C-B4FD-351CD42A8345}"/>
              </a:ext>
            </a:extLst>
          </p:cNvPr>
          <p:cNvSpPr/>
          <p:nvPr/>
        </p:nvSpPr>
        <p:spPr>
          <a:xfrm>
            <a:off x="5682107" y="383113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solidFill>
                  <a:schemeClr val="dk1"/>
                </a:solidFill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MODELO</a:t>
            </a:r>
            <a:endParaRPr lang="es-EC" sz="3200" dirty="0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61A4E7F4-BD9C-417B-8E8F-C2D2D1F794F9}"/>
              </a:ext>
            </a:extLst>
          </p:cNvPr>
          <p:cNvCxnSpPr/>
          <p:nvPr/>
        </p:nvCxnSpPr>
        <p:spPr>
          <a:xfrm flipV="1">
            <a:off x="4289830" y="1845510"/>
            <a:ext cx="4066113" cy="837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D5B210EC-2C04-4712-953F-459040DDC6E1}"/>
              </a:ext>
            </a:extLst>
          </p:cNvPr>
          <p:cNvCxnSpPr>
            <a:cxnSpLocks/>
          </p:cNvCxnSpPr>
          <p:nvPr/>
        </p:nvCxnSpPr>
        <p:spPr>
          <a:xfrm flipV="1">
            <a:off x="4299874" y="2984360"/>
            <a:ext cx="4055781" cy="9149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upo 42">
            <a:extLst>
              <a:ext uri="{FF2B5EF4-FFF2-40B4-BE49-F238E27FC236}">
                <a16:creationId xmlns:a16="http://schemas.microsoft.com/office/drawing/2014/main" id="{1D139FA9-1CEB-495A-8C4E-486501F7DA0C}"/>
              </a:ext>
            </a:extLst>
          </p:cNvPr>
          <p:cNvGrpSpPr/>
          <p:nvPr/>
        </p:nvGrpSpPr>
        <p:grpSpPr>
          <a:xfrm>
            <a:off x="3966335" y="1388824"/>
            <a:ext cx="4352796" cy="3132860"/>
            <a:chOff x="3966335" y="1388824"/>
            <a:chExt cx="4352796" cy="3132860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C1EA101-F1D8-4782-ADE4-4630A17C46C9}"/>
                </a:ext>
              </a:extLst>
            </p:cNvPr>
            <p:cNvGrpSpPr/>
            <p:nvPr/>
          </p:nvGrpSpPr>
          <p:grpSpPr>
            <a:xfrm>
              <a:off x="4298593" y="1388824"/>
              <a:ext cx="4020538" cy="2787760"/>
              <a:chOff x="4782065" y="1388824"/>
              <a:chExt cx="4020538" cy="2787760"/>
            </a:xfrm>
          </p:grpSpPr>
          <p:cxnSp>
            <p:nvCxnSpPr>
              <p:cNvPr id="8" name="Conector recto de flecha 7">
                <a:extLst>
                  <a:ext uri="{FF2B5EF4-FFF2-40B4-BE49-F238E27FC236}">
                    <a16:creationId xmlns:a16="http://schemas.microsoft.com/office/drawing/2014/main" id="{18EEBDDE-DFBE-45D4-AD3C-DA97225E7658}"/>
                  </a:ext>
                </a:extLst>
              </p:cNvPr>
              <p:cNvCxnSpPr/>
              <p:nvPr/>
            </p:nvCxnSpPr>
            <p:spPr>
              <a:xfrm flipV="1">
                <a:off x="4782065" y="1388824"/>
                <a:ext cx="0" cy="278776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Conector recto de flecha 11">
                <a:extLst>
                  <a:ext uri="{FF2B5EF4-FFF2-40B4-BE49-F238E27FC236}">
                    <a16:creationId xmlns:a16="http://schemas.microsoft.com/office/drawing/2014/main" id="{2C353944-B888-4225-AB63-B4420C04D4A3}"/>
                  </a:ext>
                </a:extLst>
              </p:cNvPr>
              <p:cNvCxnSpPr/>
              <p:nvPr/>
            </p:nvCxnSpPr>
            <p:spPr>
              <a:xfrm>
                <a:off x="4782065" y="4173313"/>
                <a:ext cx="4020538" cy="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4A70FC04-B201-4EFA-B964-930E559D4FB0}"/>
                </a:ext>
              </a:extLst>
            </p:cNvPr>
            <p:cNvSpPr txBox="1"/>
            <p:nvPr/>
          </p:nvSpPr>
          <p:spPr>
            <a:xfrm rot="10800000">
              <a:off x="3966335" y="3022432"/>
              <a:ext cx="400110" cy="112787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s-EC" dirty="0"/>
                <a:t>Prestaciones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BA3E562-1524-4C33-B301-5DA5C38B38B2}"/>
                </a:ext>
              </a:extLst>
            </p:cNvPr>
            <p:cNvSpPr txBox="1"/>
            <p:nvPr/>
          </p:nvSpPr>
          <p:spPr>
            <a:xfrm rot="16200000">
              <a:off x="4671239" y="3977304"/>
              <a:ext cx="400110" cy="68865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s-EC" dirty="0"/>
                <a:t>Tiempo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23BC3284-688D-4E13-888D-73D937690971}"/>
                </a:ext>
              </a:extLst>
            </p:cNvPr>
            <p:cNvSpPr txBox="1"/>
            <p:nvPr/>
          </p:nvSpPr>
          <p:spPr>
            <a:xfrm rot="16200000">
              <a:off x="6428108" y="3625989"/>
              <a:ext cx="400110" cy="132504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s-EC" dirty="0">
                  <a:solidFill>
                    <a:srgbClr val="0070C0"/>
                  </a:solidFill>
                </a:rPr>
                <a:t>a        b           c</a:t>
              </a:r>
            </a:p>
          </p:txBody>
        </p:sp>
      </p:grp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3BA0D36C-D2CF-4755-B9CD-1AF0BE83A2BE}"/>
              </a:ext>
            </a:extLst>
          </p:cNvPr>
          <p:cNvCxnSpPr/>
          <p:nvPr/>
        </p:nvCxnSpPr>
        <p:spPr>
          <a:xfrm flipV="1">
            <a:off x="4299858" y="1295563"/>
            <a:ext cx="3945789" cy="2146265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35CAC37A-2C20-4A01-AAB0-4FA7051D0778}"/>
              </a:ext>
            </a:extLst>
          </p:cNvPr>
          <p:cNvCxnSpPr>
            <a:cxnSpLocks/>
          </p:cNvCxnSpPr>
          <p:nvPr/>
        </p:nvCxnSpPr>
        <p:spPr>
          <a:xfrm flipV="1">
            <a:off x="6526269" y="2230395"/>
            <a:ext cx="0" cy="1939465"/>
          </a:xfrm>
          <a:prstGeom prst="line">
            <a:avLst/>
          </a:prstGeom>
          <a:ln w="12700">
            <a:solidFill>
              <a:srgbClr val="5AC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A282D394-922D-4E76-BD1A-1E7B9F952954}"/>
              </a:ext>
            </a:extLst>
          </p:cNvPr>
          <p:cNvCxnSpPr>
            <a:cxnSpLocks/>
          </p:cNvCxnSpPr>
          <p:nvPr/>
        </p:nvCxnSpPr>
        <p:spPr>
          <a:xfrm flipV="1">
            <a:off x="6067759" y="3516405"/>
            <a:ext cx="0" cy="660179"/>
          </a:xfrm>
          <a:prstGeom prst="line">
            <a:avLst/>
          </a:prstGeom>
          <a:ln w="12700">
            <a:solidFill>
              <a:srgbClr val="5AC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71D2F77-55D1-4EE1-9ADE-7C924B37EBF2}"/>
              </a:ext>
            </a:extLst>
          </p:cNvPr>
          <p:cNvCxnSpPr>
            <a:cxnSpLocks/>
          </p:cNvCxnSpPr>
          <p:nvPr/>
        </p:nvCxnSpPr>
        <p:spPr>
          <a:xfrm flipV="1">
            <a:off x="7168890" y="2080009"/>
            <a:ext cx="0" cy="2086528"/>
          </a:xfrm>
          <a:prstGeom prst="line">
            <a:avLst/>
          </a:prstGeom>
          <a:ln w="12700">
            <a:solidFill>
              <a:srgbClr val="5AC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ED90741B-3015-431F-992F-CF8149698E23}"/>
              </a:ext>
            </a:extLst>
          </p:cNvPr>
          <p:cNvCxnSpPr>
            <a:cxnSpLocks/>
          </p:cNvCxnSpPr>
          <p:nvPr/>
        </p:nvCxnSpPr>
        <p:spPr>
          <a:xfrm flipV="1">
            <a:off x="6569985" y="1202388"/>
            <a:ext cx="1286675" cy="16816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2ADE9CBB-2CBD-4733-BA3C-7C13063F68D3}"/>
              </a:ext>
            </a:extLst>
          </p:cNvPr>
          <p:cNvSpPr txBox="1"/>
          <p:nvPr/>
        </p:nvSpPr>
        <p:spPr>
          <a:xfrm rot="20846786">
            <a:off x="6492856" y="3196825"/>
            <a:ext cx="19896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100" dirty="0"/>
              <a:t>Necesidades de los usuarios</a:t>
            </a:r>
          </a:p>
          <a:p>
            <a:r>
              <a:rPr lang="es-EC" sz="1100" dirty="0"/>
              <a:t>Menos exigentes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A5A46074-248F-4549-9CCB-27906FB07C80}"/>
              </a:ext>
            </a:extLst>
          </p:cNvPr>
          <p:cNvSpPr txBox="1"/>
          <p:nvPr/>
        </p:nvSpPr>
        <p:spPr>
          <a:xfrm rot="20965797">
            <a:off x="4695982" y="1940157"/>
            <a:ext cx="19896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100" dirty="0"/>
              <a:t>Necesidades de los usuarios</a:t>
            </a:r>
          </a:p>
          <a:p>
            <a:r>
              <a:rPr lang="es-EC" sz="1100" dirty="0"/>
              <a:t>Más exigentes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8A41C7C6-1D7A-4B90-A07F-090A6CBFCD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19" t="10218" r="16017" b="9882"/>
          <a:stretch/>
        </p:blipFill>
        <p:spPr>
          <a:xfrm>
            <a:off x="4380775" y="2835581"/>
            <a:ext cx="307802" cy="364546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6DAF41E2-39EF-4C71-BA47-CABFE0DDAB10}"/>
              </a:ext>
            </a:extLst>
          </p:cNvPr>
          <p:cNvSpPr txBox="1"/>
          <p:nvPr/>
        </p:nvSpPr>
        <p:spPr>
          <a:xfrm rot="19858876">
            <a:off x="4148744" y="2977276"/>
            <a:ext cx="20441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100" dirty="0"/>
              <a:t>Progreso innovación continua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FC9FF0F3-AE9A-4602-A6AD-7A0BFBC0FE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1285" y="2986077"/>
            <a:ext cx="439242" cy="480147"/>
          </a:xfrm>
          <a:prstGeom prst="rect">
            <a:avLst/>
          </a:prstGeom>
        </p:spPr>
      </p:pic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4131C350-A2F3-49D7-A6A5-5E6751F87741}"/>
              </a:ext>
            </a:extLst>
          </p:cNvPr>
          <p:cNvCxnSpPr>
            <a:cxnSpLocks/>
          </p:cNvCxnSpPr>
          <p:nvPr/>
        </p:nvCxnSpPr>
        <p:spPr>
          <a:xfrm flipV="1">
            <a:off x="5728314" y="2883998"/>
            <a:ext cx="841671" cy="9816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Imagen 55">
            <a:extLst>
              <a:ext uri="{FF2B5EF4-FFF2-40B4-BE49-F238E27FC236}">
                <a16:creationId xmlns:a16="http://schemas.microsoft.com/office/drawing/2014/main" id="{9D164EAD-22C6-4035-BCF6-7DAD2728703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8229" y="1254894"/>
            <a:ext cx="439242" cy="480147"/>
          </a:xfrm>
          <a:prstGeom prst="rect">
            <a:avLst/>
          </a:prstGeom>
        </p:spPr>
      </p:pic>
      <p:sp>
        <p:nvSpPr>
          <p:cNvPr id="58" name="CuadroTexto 57">
            <a:extLst>
              <a:ext uri="{FF2B5EF4-FFF2-40B4-BE49-F238E27FC236}">
                <a16:creationId xmlns:a16="http://schemas.microsoft.com/office/drawing/2014/main" id="{EDA098FF-E6A3-4125-B54C-27A0A808917B}"/>
              </a:ext>
            </a:extLst>
          </p:cNvPr>
          <p:cNvSpPr txBox="1"/>
          <p:nvPr/>
        </p:nvSpPr>
        <p:spPr>
          <a:xfrm rot="18421909">
            <a:off x="5721363" y="2563559"/>
            <a:ext cx="2300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100" b="1" dirty="0"/>
              <a:t>Progreso innovación disruptiva</a:t>
            </a:r>
          </a:p>
        </p:txBody>
      </p:sp>
    </p:spTree>
    <p:extLst>
      <p:ext uri="{BB962C8B-B14F-4D97-AF65-F5344CB8AC3E}">
        <p14:creationId xmlns:p14="http://schemas.microsoft.com/office/powerpoint/2010/main" val="345033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  <p:bldP spid="41" grpId="0"/>
      <p:bldP spid="44" grpId="0"/>
      <p:bldP spid="46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0" y="53142"/>
            <a:ext cx="3787800" cy="64619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C" sz="2400" dirty="0"/>
              <a:t>MARCO</a:t>
            </a:r>
            <a:br>
              <a:rPr lang="en" sz="2400" dirty="0"/>
            </a:br>
            <a:endParaRPr lang="en" sz="1600" dirty="0"/>
          </a:p>
        </p:txBody>
      </p:sp>
      <p:sp>
        <p:nvSpPr>
          <p:cNvPr id="99" name="Shape 99"/>
          <p:cNvSpPr txBox="1">
            <a:spLocks noGrp="1"/>
          </p:cNvSpPr>
          <p:nvPr>
            <p:ph type="subTitle" idx="1"/>
          </p:nvPr>
        </p:nvSpPr>
        <p:spPr>
          <a:xfrm>
            <a:off x="2713440" y="630279"/>
            <a:ext cx="3624445" cy="78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" sz="3600" dirty="0"/>
              <a:t>EN ECUADOR</a:t>
            </a:r>
          </a:p>
        </p:txBody>
      </p:sp>
      <p:sp>
        <p:nvSpPr>
          <p:cNvPr id="9" name="Shape 99"/>
          <p:cNvSpPr txBox="1">
            <a:spLocks/>
          </p:cNvSpPr>
          <p:nvPr/>
        </p:nvSpPr>
        <p:spPr>
          <a:xfrm>
            <a:off x="737863" y="264828"/>
            <a:ext cx="2161396" cy="41189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rgbClr val="000000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Quattrocento Sans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rPr lang="en" sz="1800" b="1" dirty="0">
                <a:latin typeface="Lora" panose="020B0604020202020204" charset="0"/>
              </a:rPr>
              <a:t>REFERENCIAL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BAA07C7-461D-4011-9F98-15956B627A2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32" t="23860" r="23776" b="22192"/>
          <a:stretch/>
        </p:blipFill>
        <p:spPr bwMode="auto">
          <a:xfrm>
            <a:off x="0" y="1698430"/>
            <a:ext cx="4895443" cy="34635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C16CCC0-9ECA-443F-858A-C01A9493A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811" y="33453"/>
            <a:ext cx="3123736" cy="1505415"/>
          </a:xfrm>
          <a:prstGeom prst="rect">
            <a:avLst/>
          </a:prstGeom>
          <a:ln w="19050">
            <a:solidFill>
              <a:srgbClr val="FF7277"/>
            </a:solidFill>
          </a:ln>
        </p:spPr>
      </p:pic>
      <p:pic>
        <p:nvPicPr>
          <p:cNvPr id="13" name="Picture 4" descr="Resultado de imagen para Airbnb incÃ³no png">
            <a:extLst>
              <a:ext uri="{FF2B5EF4-FFF2-40B4-BE49-F238E27FC236}">
                <a16:creationId xmlns:a16="http://schemas.microsoft.com/office/drawing/2014/main" id="{508A42E9-159A-441D-97FB-91C87A725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2"/>
          <a:stretch/>
        </p:blipFill>
        <p:spPr bwMode="auto">
          <a:xfrm>
            <a:off x="4427377" y="53142"/>
            <a:ext cx="1450944" cy="6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D492F7-79A6-4C1F-99C5-571F2D5FD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5443" y="2347234"/>
            <a:ext cx="4255132" cy="2165987"/>
          </a:xfrm>
          <a:prstGeom prst="rect">
            <a:avLst/>
          </a:prstGeom>
        </p:spPr>
      </p:pic>
      <p:sp>
        <p:nvSpPr>
          <p:cNvPr id="16" name="Shape 99">
            <a:extLst>
              <a:ext uri="{FF2B5EF4-FFF2-40B4-BE49-F238E27FC236}">
                <a16:creationId xmlns:a16="http://schemas.microsoft.com/office/drawing/2014/main" id="{F6759206-DD5B-45E3-A793-81C9B243140A}"/>
              </a:ext>
            </a:extLst>
          </p:cNvPr>
          <p:cNvSpPr txBox="1">
            <a:spLocks/>
          </p:cNvSpPr>
          <p:nvPr/>
        </p:nvSpPr>
        <p:spPr>
          <a:xfrm>
            <a:off x="5878321" y="1532959"/>
            <a:ext cx="2653990" cy="109780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atin typeface="Lora" panose="020B0604020202020204" charset="0"/>
              </a:rPr>
              <a:t>DATOS AIRBNB ECUADOR</a:t>
            </a:r>
          </a:p>
        </p:txBody>
      </p:sp>
      <p:sp>
        <p:nvSpPr>
          <p:cNvPr id="17" name="Shape 99">
            <a:extLst>
              <a:ext uri="{FF2B5EF4-FFF2-40B4-BE49-F238E27FC236}">
                <a16:creationId xmlns:a16="http://schemas.microsoft.com/office/drawing/2014/main" id="{99708676-BD4A-460B-AD56-0687AFC6E2A0}"/>
              </a:ext>
            </a:extLst>
          </p:cNvPr>
          <p:cNvSpPr txBox="1">
            <a:spLocks/>
          </p:cNvSpPr>
          <p:nvPr/>
        </p:nvSpPr>
        <p:spPr>
          <a:xfrm>
            <a:off x="5006897" y="4476597"/>
            <a:ext cx="4003287" cy="66690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200" b="1" dirty="0">
                <a:latin typeface="Lora" panose="020B0604020202020204" charset="0"/>
              </a:rPr>
              <a:t>MÁS DEL 68% DE LOS ANFITRIONES EN ECUADOR COMPARTEN SU CASA PARA GANAR DINERO EXTRA</a:t>
            </a:r>
          </a:p>
        </p:txBody>
      </p:sp>
      <p:sp>
        <p:nvSpPr>
          <p:cNvPr id="18" name="Shape 99">
            <a:extLst>
              <a:ext uri="{FF2B5EF4-FFF2-40B4-BE49-F238E27FC236}">
                <a16:creationId xmlns:a16="http://schemas.microsoft.com/office/drawing/2014/main" id="{F5EEAC37-21CD-43BA-8AD8-3AFD934196EC}"/>
              </a:ext>
            </a:extLst>
          </p:cNvPr>
          <p:cNvSpPr txBox="1">
            <a:spLocks/>
          </p:cNvSpPr>
          <p:nvPr/>
        </p:nvSpPr>
        <p:spPr>
          <a:xfrm>
            <a:off x="426873" y="1332252"/>
            <a:ext cx="4397424" cy="109780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800" b="1" dirty="0">
                <a:latin typeface="Lora" panose="020B0604020202020204" charset="0"/>
              </a:rPr>
              <a:t>CRECIMIENTO AIRBNB</a:t>
            </a:r>
          </a:p>
        </p:txBody>
      </p:sp>
    </p:spTree>
    <p:extLst>
      <p:ext uri="{BB962C8B-B14F-4D97-AF65-F5344CB8AC3E}">
        <p14:creationId xmlns:p14="http://schemas.microsoft.com/office/powerpoint/2010/main" val="388221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  <p:bldP spid="9" grpId="0"/>
      <p:bldP spid="16" grpId="0"/>
      <p:bldP spid="17" grpId="0"/>
      <p:bldP spid="18" grpId="0" build="p"/>
    </p:bldLst>
  </p:timing>
</p:sld>
</file>

<file path=ppt/theme/theme1.xml><?xml version="1.0" encoding="utf-8"?>
<a:theme xmlns:a="http://schemas.openxmlformats.org/drawingml/2006/main" name="Vio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en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7010</TotalTime>
  <Words>820</Words>
  <Application>Microsoft Office PowerPoint</Application>
  <PresentationFormat>Presentación en pantalla (16:9)</PresentationFormat>
  <Paragraphs>174</Paragraphs>
  <Slides>22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Lora</vt:lpstr>
      <vt:lpstr>Lato Light</vt:lpstr>
      <vt:lpstr>Roboto Slab Light</vt:lpstr>
      <vt:lpstr>Quattrocento Sans</vt:lpstr>
      <vt:lpstr>Wingdings</vt:lpstr>
      <vt:lpstr>Calibri</vt:lpstr>
      <vt:lpstr>Arial</vt:lpstr>
      <vt:lpstr>Viola template</vt:lpstr>
      <vt:lpstr>Kent template</vt:lpstr>
      <vt:lpstr>El turismo colaborativo   y su influencia en el desarrollo de los hoteles de 3 estrellas en las zonas especiales turísticas de la Mariscal y el Centro Histórico de Quito – Caso </vt:lpstr>
      <vt:lpstr>Introducción</vt:lpstr>
      <vt:lpstr>      La influencia del crecimiento de Airbnb en el desarrollo de los hoteles de 3 estrellas       </vt:lpstr>
      <vt:lpstr>OBJETIVO GENERAL</vt:lpstr>
      <vt:lpstr>OBJETIVOS ESPECÍFICOS</vt:lpstr>
      <vt:lpstr>CONCEPTOS Y </vt:lpstr>
      <vt:lpstr>MARCO </vt:lpstr>
      <vt:lpstr>Presentación de PowerPoint</vt:lpstr>
      <vt:lpstr>MARCO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Motivation zum Sprachenlernen im Tourisusbereich</dc:title>
  <cp:lastModifiedBy>Damián Ponce</cp:lastModifiedBy>
  <cp:revision>137</cp:revision>
  <dcterms:modified xsi:type="dcterms:W3CDTF">2019-07-16T13:47:44Z</dcterms:modified>
</cp:coreProperties>
</file>