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 id="259" r:id="rId4"/>
    <p:sldId id="261"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2" r:id="rId56"/>
    <p:sldId id="313" r:id="rId57"/>
    <p:sldId id="314" r:id="rId58"/>
    <p:sldId id="315" r:id="rId59"/>
    <p:sldId id="323" r:id="rId60"/>
    <p:sldId id="316" r:id="rId61"/>
    <p:sldId id="317" r:id="rId62"/>
    <p:sldId id="318" r:id="rId63"/>
    <p:sldId id="320" r:id="rId64"/>
    <p:sldId id="321" r:id="rId65"/>
    <p:sldId id="322" r:id="rId66"/>
    <p:sldId id="324" r:id="rId67"/>
    <p:sldId id="325" r:id="rId68"/>
    <p:sldId id="326" r:id="rId69"/>
    <p:sldId id="327" r:id="rId70"/>
    <p:sldId id="328" r:id="rId71"/>
    <p:sldId id="329" r:id="rId72"/>
    <p:sldId id="330"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CD4AAEC4-6370-456E-9D4F-9A4DC0CE7AF1}" type="datetimeFigureOut">
              <a:rPr lang="es-EC" smtClean="0"/>
              <a:t>17/7/2019</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EB17E9E-F962-40C0-AFA9-64425FF762E3}" type="slidenum">
              <a:rPr lang="es-EC" smtClean="0"/>
              <a:t>‹Nº›</a:t>
            </a:fld>
            <a:endParaRPr lang="es-EC"/>
          </a:p>
        </p:txBody>
      </p:sp>
    </p:spTree>
    <p:extLst>
      <p:ext uri="{BB962C8B-B14F-4D97-AF65-F5344CB8AC3E}">
        <p14:creationId xmlns:p14="http://schemas.microsoft.com/office/powerpoint/2010/main" val="228891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D4AAEC4-6370-456E-9D4F-9A4DC0CE7AF1}" type="datetimeFigureOut">
              <a:rPr lang="es-EC" smtClean="0"/>
              <a:t>17/7/2019</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B17E9E-F962-40C0-AFA9-64425FF762E3}" type="slidenum">
              <a:rPr lang="es-EC" smtClean="0"/>
              <a:t>‹Nº›</a:t>
            </a:fld>
            <a:endParaRPr lang="es-EC"/>
          </a:p>
        </p:txBody>
      </p:sp>
    </p:spTree>
    <p:extLst>
      <p:ext uri="{BB962C8B-B14F-4D97-AF65-F5344CB8AC3E}">
        <p14:creationId xmlns:p14="http://schemas.microsoft.com/office/powerpoint/2010/main" val="317722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D4AAEC4-6370-456E-9D4F-9A4DC0CE7AF1}" type="datetimeFigureOut">
              <a:rPr lang="es-EC" smtClean="0"/>
              <a:t>17/7/2019</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B17E9E-F962-40C0-AFA9-64425FF762E3}"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05080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CD4AAEC4-6370-456E-9D4F-9A4DC0CE7AF1}" type="datetimeFigureOut">
              <a:rPr lang="es-EC" smtClean="0"/>
              <a:t>17/7/2019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B17E9E-F962-40C0-AFA9-64425FF762E3}" type="slidenum">
              <a:rPr lang="es-EC" smtClean="0"/>
              <a:t>‹Nº›</a:t>
            </a:fld>
            <a:endParaRPr lang="es-EC"/>
          </a:p>
        </p:txBody>
      </p:sp>
    </p:spTree>
    <p:extLst>
      <p:ext uri="{BB962C8B-B14F-4D97-AF65-F5344CB8AC3E}">
        <p14:creationId xmlns:p14="http://schemas.microsoft.com/office/powerpoint/2010/main" val="1443878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CD4AAEC4-6370-456E-9D4F-9A4DC0CE7AF1}" type="datetimeFigureOut">
              <a:rPr lang="es-EC" smtClean="0"/>
              <a:t>17/7/2019</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B17E9E-F962-40C0-AFA9-64425FF762E3}"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63710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CD4AAEC4-6370-456E-9D4F-9A4DC0CE7AF1}" type="datetimeFigureOut">
              <a:rPr lang="es-EC" smtClean="0"/>
              <a:t>17/7/2019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B17E9E-F962-40C0-AFA9-64425FF762E3}" type="slidenum">
              <a:rPr lang="es-EC" smtClean="0"/>
              <a:t>‹Nº›</a:t>
            </a:fld>
            <a:endParaRPr lang="es-EC"/>
          </a:p>
        </p:txBody>
      </p:sp>
    </p:spTree>
    <p:extLst>
      <p:ext uri="{BB962C8B-B14F-4D97-AF65-F5344CB8AC3E}">
        <p14:creationId xmlns:p14="http://schemas.microsoft.com/office/powerpoint/2010/main" val="2392345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D4AAEC4-6370-456E-9D4F-9A4DC0CE7AF1}" type="datetimeFigureOut">
              <a:rPr lang="es-EC" smtClean="0"/>
              <a:t>17/7/2019</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B17E9E-F962-40C0-AFA9-64425FF762E3}" type="slidenum">
              <a:rPr lang="es-EC" smtClean="0"/>
              <a:t>‹Nº›</a:t>
            </a:fld>
            <a:endParaRPr lang="es-EC"/>
          </a:p>
        </p:txBody>
      </p:sp>
    </p:spTree>
    <p:extLst>
      <p:ext uri="{BB962C8B-B14F-4D97-AF65-F5344CB8AC3E}">
        <p14:creationId xmlns:p14="http://schemas.microsoft.com/office/powerpoint/2010/main" val="4201866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D4AAEC4-6370-456E-9D4F-9A4DC0CE7AF1}" type="datetimeFigureOut">
              <a:rPr lang="es-EC" smtClean="0"/>
              <a:t>17/7/2019</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B17E9E-F962-40C0-AFA9-64425FF762E3}" type="slidenum">
              <a:rPr lang="es-EC" smtClean="0"/>
              <a:t>‹Nº›</a:t>
            </a:fld>
            <a:endParaRPr lang="es-EC"/>
          </a:p>
        </p:txBody>
      </p:sp>
    </p:spTree>
    <p:extLst>
      <p:ext uri="{BB962C8B-B14F-4D97-AF65-F5344CB8AC3E}">
        <p14:creationId xmlns:p14="http://schemas.microsoft.com/office/powerpoint/2010/main" val="4120016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D4AAEC4-6370-456E-9D4F-9A4DC0CE7AF1}" type="datetimeFigureOut">
              <a:rPr lang="es-EC" smtClean="0"/>
              <a:t>17/7/2019</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B17E9E-F962-40C0-AFA9-64425FF762E3}" type="slidenum">
              <a:rPr lang="es-EC" smtClean="0"/>
              <a:t>‹Nº›</a:t>
            </a:fld>
            <a:endParaRPr lang="es-EC"/>
          </a:p>
        </p:txBody>
      </p:sp>
    </p:spTree>
    <p:extLst>
      <p:ext uri="{BB962C8B-B14F-4D97-AF65-F5344CB8AC3E}">
        <p14:creationId xmlns:p14="http://schemas.microsoft.com/office/powerpoint/2010/main" val="1031414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D4AAEC4-6370-456E-9D4F-9A4DC0CE7AF1}" type="datetimeFigureOut">
              <a:rPr lang="es-EC" smtClean="0"/>
              <a:t>17/7/2019</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B17E9E-F962-40C0-AFA9-64425FF762E3}" type="slidenum">
              <a:rPr lang="es-EC" smtClean="0"/>
              <a:t>‹Nº›</a:t>
            </a:fld>
            <a:endParaRPr lang="es-EC"/>
          </a:p>
        </p:txBody>
      </p:sp>
    </p:spTree>
    <p:extLst>
      <p:ext uri="{BB962C8B-B14F-4D97-AF65-F5344CB8AC3E}">
        <p14:creationId xmlns:p14="http://schemas.microsoft.com/office/powerpoint/2010/main" val="62732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D4AAEC4-6370-456E-9D4F-9A4DC0CE7AF1}" type="datetimeFigureOut">
              <a:rPr lang="es-EC" smtClean="0"/>
              <a:t>17/7/2019</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EB17E9E-F962-40C0-AFA9-64425FF762E3}" type="slidenum">
              <a:rPr lang="es-EC" smtClean="0"/>
              <a:t>‹Nº›</a:t>
            </a:fld>
            <a:endParaRPr lang="es-EC"/>
          </a:p>
        </p:txBody>
      </p:sp>
    </p:spTree>
    <p:extLst>
      <p:ext uri="{BB962C8B-B14F-4D97-AF65-F5344CB8AC3E}">
        <p14:creationId xmlns:p14="http://schemas.microsoft.com/office/powerpoint/2010/main" val="1069680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D4AAEC4-6370-456E-9D4F-9A4DC0CE7AF1}" type="datetimeFigureOut">
              <a:rPr lang="es-EC" smtClean="0"/>
              <a:t>17/7/2019</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EB17E9E-F962-40C0-AFA9-64425FF762E3}" type="slidenum">
              <a:rPr lang="es-EC" smtClean="0"/>
              <a:t>‹Nº›</a:t>
            </a:fld>
            <a:endParaRPr lang="es-EC"/>
          </a:p>
        </p:txBody>
      </p:sp>
    </p:spTree>
    <p:extLst>
      <p:ext uri="{BB962C8B-B14F-4D97-AF65-F5344CB8AC3E}">
        <p14:creationId xmlns:p14="http://schemas.microsoft.com/office/powerpoint/2010/main" val="910944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D4AAEC4-6370-456E-9D4F-9A4DC0CE7AF1}" type="datetimeFigureOut">
              <a:rPr lang="es-EC" smtClean="0"/>
              <a:t>17/7/2019</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EB17E9E-F962-40C0-AFA9-64425FF762E3}" type="slidenum">
              <a:rPr lang="es-EC" smtClean="0"/>
              <a:t>‹Nº›</a:t>
            </a:fld>
            <a:endParaRPr lang="es-EC"/>
          </a:p>
        </p:txBody>
      </p:sp>
    </p:spTree>
    <p:extLst>
      <p:ext uri="{BB962C8B-B14F-4D97-AF65-F5344CB8AC3E}">
        <p14:creationId xmlns:p14="http://schemas.microsoft.com/office/powerpoint/2010/main" val="3742365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AAEC4-6370-456E-9D4F-9A4DC0CE7AF1}" type="datetimeFigureOut">
              <a:rPr lang="es-EC" smtClean="0"/>
              <a:t>17/7/2019</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EB17E9E-F962-40C0-AFA9-64425FF762E3}" type="slidenum">
              <a:rPr lang="es-EC" smtClean="0"/>
              <a:t>‹Nº›</a:t>
            </a:fld>
            <a:endParaRPr lang="es-EC"/>
          </a:p>
        </p:txBody>
      </p:sp>
    </p:spTree>
    <p:extLst>
      <p:ext uri="{BB962C8B-B14F-4D97-AF65-F5344CB8AC3E}">
        <p14:creationId xmlns:p14="http://schemas.microsoft.com/office/powerpoint/2010/main" val="3239127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CD4AAEC4-6370-456E-9D4F-9A4DC0CE7AF1}" type="datetimeFigureOut">
              <a:rPr lang="es-EC" smtClean="0"/>
              <a:t>17/7/2019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EB17E9E-F962-40C0-AFA9-64425FF762E3}" type="slidenum">
              <a:rPr lang="es-EC" smtClean="0"/>
              <a:t>‹Nº›</a:t>
            </a:fld>
            <a:endParaRPr lang="es-EC"/>
          </a:p>
        </p:txBody>
      </p:sp>
    </p:spTree>
    <p:extLst>
      <p:ext uri="{BB962C8B-B14F-4D97-AF65-F5344CB8AC3E}">
        <p14:creationId xmlns:p14="http://schemas.microsoft.com/office/powerpoint/2010/main" val="223487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CD4AAEC4-6370-456E-9D4F-9A4DC0CE7AF1}" type="datetimeFigureOut">
              <a:rPr lang="es-EC" smtClean="0"/>
              <a:t>17/7/2019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B17E9E-F962-40C0-AFA9-64425FF762E3}" type="slidenum">
              <a:rPr lang="es-EC" smtClean="0"/>
              <a:t>‹Nº›</a:t>
            </a:fld>
            <a:endParaRPr lang="es-EC"/>
          </a:p>
        </p:txBody>
      </p:sp>
    </p:spTree>
    <p:extLst>
      <p:ext uri="{BB962C8B-B14F-4D97-AF65-F5344CB8AC3E}">
        <p14:creationId xmlns:p14="http://schemas.microsoft.com/office/powerpoint/2010/main" val="2251014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D4AAEC4-6370-456E-9D4F-9A4DC0CE7AF1}" type="datetimeFigureOut">
              <a:rPr lang="es-EC" smtClean="0"/>
              <a:t>17/7/2019</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EB17E9E-F962-40C0-AFA9-64425FF762E3}" type="slidenum">
              <a:rPr lang="es-EC" smtClean="0"/>
              <a:t>‹Nº›</a:t>
            </a:fld>
            <a:endParaRPr lang="es-EC"/>
          </a:p>
        </p:txBody>
      </p:sp>
    </p:spTree>
    <p:extLst>
      <p:ext uri="{BB962C8B-B14F-4D97-AF65-F5344CB8AC3E}">
        <p14:creationId xmlns:p14="http://schemas.microsoft.com/office/powerpoint/2010/main" val="18451103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40970" y="1293223"/>
            <a:ext cx="10789919" cy="5316583"/>
          </a:xfrm>
        </p:spPr>
        <p:txBody>
          <a:bodyPr>
            <a:normAutofit/>
          </a:bodyPr>
          <a:lstStyle/>
          <a:p>
            <a:pPr marL="0" indent="0" algn="ctr">
              <a:buNone/>
            </a:pPr>
            <a:r>
              <a:rPr lang="es-EC" sz="2500" b="1" kern="0" dirty="0">
                <a:solidFill>
                  <a:schemeClr val="tx1"/>
                </a:solidFill>
                <a:latin typeface="Times New Roman" panose="02020603050405020304" pitchFamily="18" charset="0"/>
                <a:cs typeface="Times New Roman" panose="02020603050405020304" pitchFamily="18" charset="0"/>
              </a:rPr>
              <a:t>ANÁLISIS, EVALUACIÓN TERMODINÁMICA Y PUESTA A PUNTO DEL SISTEMA TÉRMICO DEL CALDERO YORK </a:t>
            </a:r>
            <a:r>
              <a:rPr lang="es-EC" sz="2500" b="1" kern="0" dirty="0" smtClean="0">
                <a:solidFill>
                  <a:schemeClr val="tx1"/>
                </a:solidFill>
                <a:latin typeface="Times New Roman" panose="02020603050405020304" pitchFamily="18" charset="0"/>
                <a:cs typeface="Times New Roman" panose="02020603050405020304" pitchFamily="18" charset="0"/>
              </a:rPr>
              <a:t>SHIPLEY</a:t>
            </a:r>
          </a:p>
          <a:p>
            <a:pPr marL="0" indent="0" algn="ctr">
              <a:buNone/>
            </a:pPr>
            <a:endParaRPr lang="es-EC" sz="2500" b="1" kern="0" dirty="0">
              <a:solidFill>
                <a:schemeClr val="tx1"/>
              </a:solidFill>
              <a:latin typeface="Times New Roman" panose="02020603050405020304" pitchFamily="18" charset="0"/>
              <a:cs typeface="Times New Roman" panose="02020603050405020304" pitchFamily="18" charset="0"/>
            </a:endParaRPr>
          </a:p>
          <a:p>
            <a:pPr marL="0" indent="0">
              <a:buNone/>
            </a:pPr>
            <a:r>
              <a:rPr lang="es-EC" sz="2500" b="1" kern="0" dirty="0" smtClean="0">
                <a:solidFill>
                  <a:schemeClr val="tx1"/>
                </a:solidFill>
                <a:latin typeface="Times New Roman" panose="02020603050405020304" pitchFamily="18" charset="0"/>
                <a:cs typeface="Times New Roman" panose="02020603050405020304" pitchFamily="18" charset="0"/>
              </a:rPr>
              <a:t>Autores:</a:t>
            </a:r>
          </a:p>
          <a:p>
            <a:pPr marL="0" indent="0" algn="ctr">
              <a:buNone/>
            </a:pPr>
            <a:r>
              <a:rPr lang="es-EC" sz="2500" kern="0" dirty="0" smtClean="0">
                <a:solidFill>
                  <a:schemeClr val="tx1"/>
                </a:solidFill>
                <a:latin typeface="Times New Roman" panose="02020603050405020304" pitchFamily="18" charset="0"/>
                <a:cs typeface="Times New Roman" panose="02020603050405020304" pitchFamily="18" charset="0"/>
              </a:rPr>
              <a:t>Jurado </a:t>
            </a:r>
            <a:r>
              <a:rPr lang="es-EC" sz="2500" kern="0" dirty="0" err="1" smtClean="0">
                <a:solidFill>
                  <a:schemeClr val="tx1"/>
                </a:solidFill>
                <a:latin typeface="Times New Roman" panose="02020603050405020304" pitchFamily="18" charset="0"/>
                <a:cs typeface="Times New Roman" panose="02020603050405020304" pitchFamily="18" charset="0"/>
              </a:rPr>
              <a:t>Golles</a:t>
            </a:r>
            <a:r>
              <a:rPr lang="es-EC" sz="2500" kern="0" dirty="0" smtClean="0">
                <a:solidFill>
                  <a:schemeClr val="tx1"/>
                </a:solidFill>
                <a:latin typeface="Times New Roman" panose="02020603050405020304" pitchFamily="18" charset="0"/>
                <a:cs typeface="Times New Roman" panose="02020603050405020304" pitchFamily="18" charset="0"/>
              </a:rPr>
              <a:t>, </a:t>
            </a:r>
            <a:r>
              <a:rPr lang="es-EC" sz="2500" kern="0" dirty="0" smtClean="0">
                <a:solidFill>
                  <a:schemeClr val="tx1"/>
                </a:solidFill>
                <a:latin typeface="Times New Roman" panose="02020603050405020304" pitchFamily="18" charset="0"/>
                <a:cs typeface="Times New Roman" panose="02020603050405020304" pitchFamily="18" charset="0"/>
              </a:rPr>
              <a:t>James Eduardo</a:t>
            </a:r>
          </a:p>
          <a:p>
            <a:pPr marL="0" indent="0" algn="ctr">
              <a:buNone/>
            </a:pPr>
            <a:r>
              <a:rPr lang="es-EC" sz="2500" kern="0" dirty="0" smtClean="0">
                <a:solidFill>
                  <a:schemeClr val="tx1"/>
                </a:solidFill>
                <a:latin typeface="Times New Roman" panose="02020603050405020304" pitchFamily="18" charset="0"/>
                <a:cs typeface="Times New Roman" panose="02020603050405020304" pitchFamily="18" charset="0"/>
              </a:rPr>
              <a:t>Tapia </a:t>
            </a:r>
            <a:r>
              <a:rPr lang="es-EC" sz="2500" kern="0" dirty="0" smtClean="0">
                <a:solidFill>
                  <a:schemeClr val="tx1"/>
                </a:solidFill>
                <a:latin typeface="Times New Roman" panose="02020603050405020304" pitchFamily="18" charset="0"/>
                <a:cs typeface="Times New Roman" panose="02020603050405020304" pitchFamily="18" charset="0"/>
              </a:rPr>
              <a:t>Albán, </a:t>
            </a:r>
            <a:r>
              <a:rPr lang="es-EC" sz="2500" kern="0" dirty="0" smtClean="0">
                <a:solidFill>
                  <a:schemeClr val="tx1"/>
                </a:solidFill>
                <a:latin typeface="Times New Roman" panose="02020603050405020304" pitchFamily="18" charset="0"/>
                <a:cs typeface="Times New Roman" panose="02020603050405020304" pitchFamily="18" charset="0"/>
              </a:rPr>
              <a:t>Iván Marcelo</a:t>
            </a:r>
            <a:endParaRPr lang="es-EC" sz="2500" b="1" kern="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s-EC" sz="2500" b="1" kern="0" dirty="0" smtClean="0">
                <a:solidFill>
                  <a:schemeClr val="tx1"/>
                </a:solidFill>
                <a:latin typeface="Times New Roman" panose="02020603050405020304" pitchFamily="18" charset="0"/>
                <a:cs typeface="Times New Roman" panose="02020603050405020304" pitchFamily="18" charset="0"/>
              </a:rPr>
              <a:t>Director:</a:t>
            </a:r>
            <a:endParaRPr lang="es-EC" sz="2500" b="1" kern="0" dirty="0">
              <a:solidFill>
                <a:schemeClr val="tx1"/>
              </a:solidFill>
              <a:latin typeface="Times New Roman" panose="02020603050405020304" pitchFamily="18" charset="0"/>
              <a:cs typeface="Times New Roman" panose="02020603050405020304" pitchFamily="18" charset="0"/>
            </a:endParaRPr>
          </a:p>
          <a:p>
            <a:pPr marL="0" indent="0" algn="ctr">
              <a:buNone/>
            </a:pPr>
            <a:r>
              <a:rPr lang="es-EC" sz="2500" dirty="0" smtClean="0">
                <a:solidFill>
                  <a:schemeClr val="tx1"/>
                </a:solidFill>
                <a:latin typeface="Times New Roman" panose="02020603050405020304" pitchFamily="18" charset="0"/>
                <a:cs typeface="Times New Roman" panose="02020603050405020304" pitchFamily="18" charset="0"/>
              </a:rPr>
              <a:t>Ing. </a:t>
            </a:r>
            <a:r>
              <a:rPr lang="es-EC" sz="2500" smtClean="0">
                <a:solidFill>
                  <a:schemeClr val="tx1"/>
                </a:solidFill>
                <a:latin typeface="Times New Roman" panose="02020603050405020304" pitchFamily="18" charset="0"/>
                <a:cs typeface="Times New Roman" panose="02020603050405020304" pitchFamily="18" charset="0"/>
              </a:rPr>
              <a:t>Villavicencio </a:t>
            </a:r>
            <a:r>
              <a:rPr lang="es-EC" sz="2500" smtClean="0">
                <a:solidFill>
                  <a:schemeClr val="tx1"/>
                </a:solidFill>
                <a:latin typeface="Times New Roman" panose="02020603050405020304" pitchFamily="18" charset="0"/>
                <a:cs typeface="Times New Roman" panose="02020603050405020304" pitchFamily="18" charset="0"/>
              </a:rPr>
              <a:t>Poveda, </a:t>
            </a:r>
            <a:r>
              <a:rPr lang="es-EC" sz="2500" dirty="0" smtClean="0">
                <a:solidFill>
                  <a:schemeClr val="tx1"/>
                </a:solidFill>
                <a:latin typeface="Times New Roman" panose="02020603050405020304" pitchFamily="18" charset="0"/>
                <a:cs typeface="Times New Roman" panose="02020603050405020304" pitchFamily="18" charset="0"/>
              </a:rPr>
              <a:t>Ángelo Homero, Msc.</a:t>
            </a:r>
          </a:p>
          <a:p>
            <a:pPr marL="0" indent="0" algn="ctr">
              <a:buNone/>
            </a:pPr>
            <a:endParaRPr lang="es-EC" sz="2500" dirty="0">
              <a:solidFill>
                <a:schemeClr val="tx1"/>
              </a:solidFill>
              <a:latin typeface="Times New Roman" panose="02020603050405020304" pitchFamily="18" charset="0"/>
              <a:cs typeface="Times New Roman" panose="02020603050405020304" pitchFamily="18" charset="0"/>
            </a:endParaRPr>
          </a:p>
          <a:p>
            <a:pPr marL="0" indent="0" algn="ctr">
              <a:buNone/>
            </a:pPr>
            <a:r>
              <a:rPr lang="es-EC" sz="2500" dirty="0" smtClean="0">
                <a:solidFill>
                  <a:schemeClr val="tx1"/>
                </a:solidFill>
                <a:latin typeface="Times New Roman" panose="02020603050405020304" pitchFamily="18" charset="0"/>
                <a:cs typeface="Times New Roman" panose="02020603050405020304" pitchFamily="18" charset="0"/>
              </a:rPr>
              <a:t>Sangolquí 2019</a:t>
            </a:r>
            <a:endParaRPr lang="es-EC" sz="2500" dirty="0">
              <a:solidFill>
                <a:schemeClr val="tx1"/>
              </a:solidFill>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4142559" y="0"/>
            <a:ext cx="4248150" cy="1143000"/>
          </a:xfrm>
          <a:prstGeom prst="rect">
            <a:avLst/>
          </a:prstGeom>
        </p:spPr>
      </p:pic>
    </p:spTree>
    <p:extLst>
      <p:ext uri="{BB962C8B-B14F-4D97-AF65-F5344CB8AC3E}">
        <p14:creationId xmlns:p14="http://schemas.microsoft.com/office/powerpoint/2010/main" val="3758285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0079" y="1593669"/>
            <a:ext cx="11299371" cy="4317553"/>
          </a:xfrm>
        </p:spPr>
        <p:txBody>
          <a:bodyPr/>
          <a:lstStyle/>
          <a:p>
            <a:pPr marL="0" indent="0" algn="just">
              <a:buNone/>
            </a:pPr>
            <a:r>
              <a:rPr lang="es-EC" sz="2100" b="1" dirty="0"/>
              <a:t>Sistema de alimentación de combustible: </a:t>
            </a:r>
            <a:r>
              <a:rPr lang="es-EC" sz="2100" dirty="0"/>
              <a:t>Encargado de almacenar, distribuir y dosificar el combustible en el </a:t>
            </a:r>
            <a:r>
              <a:rPr lang="es-EC" sz="2100" dirty="0" smtClean="0"/>
              <a:t>caldero, formado por:</a:t>
            </a:r>
          </a:p>
          <a:p>
            <a:pPr algn="just"/>
            <a:r>
              <a:rPr lang="es-EC" sz="2100" b="1" dirty="0"/>
              <a:t>Tanque diario de combustible: </a:t>
            </a:r>
            <a:r>
              <a:rPr lang="es-EC" sz="2100" dirty="0"/>
              <a:t>Tanque donde se almacena el combustible para el funcionamiento del caldero</a:t>
            </a:r>
            <a:endParaRPr lang="es-EC" sz="2100" dirty="0" smtClean="0"/>
          </a:p>
          <a:p>
            <a:pPr marL="0" indent="0">
              <a:buNone/>
            </a:pPr>
            <a:endParaRPr lang="es-EC" dirty="0"/>
          </a:p>
        </p:txBody>
      </p:sp>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SISTEMAS PERIFÉRICOS</a:t>
            </a:r>
            <a:endParaRPr lang="es-EC" sz="3000" b="1"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4963159" y="3386727"/>
            <a:ext cx="2299789" cy="2990403"/>
          </a:xfrm>
          <a:prstGeom prst="rect">
            <a:avLst/>
          </a:prstGeom>
          <a:noFill/>
          <a:ln>
            <a:noFill/>
          </a:ln>
        </p:spPr>
      </p:pic>
    </p:spTree>
    <p:extLst>
      <p:ext uri="{BB962C8B-B14F-4D97-AF65-F5344CB8AC3E}">
        <p14:creationId xmlns:p14="http://schemas.microsoft.com/office/powerpoint/2010/main" val="3382891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27463" y="1567543"/>
            <a:ext cx="11064240" cy="5290457"/>
          </a:xfrm>
        </p:spPr>
        <p:txBody>
          <a:bodyPr>
            <a:normAutofit/>
          </a:bodyPr>
          <a:lstStyle/>
          <a:p>
            <a:pPr algn="just"/>
            <a:r>
              <a:rPr lang="es-EC" sz="2100" b="1" dirty="0"/>
              <a:t>Bomba de alimentación de combustible: </a:t>
            </a:r>
            <a:r>
              <a:rPr lang="es-EC" sz="2100" dirty="0"/>
              <a:t>La </a:t>
            </a:r>
            <a:r>
              <a:rPr lang="es-EC" sz="2100" dirty="0" smtClean="0"/>
              <a:t>bomba transporta </a:t>
            </a:r>
            <a:r>
              <a:rPr lang="es-EC" sz="2100" dirty="0"/>
              <a:t>el combustible de trabajo por medio del sistema de tuberías </a:t>
            </a:r>
            <a:r>
              <a:rPr lang="es-EC" sz="2100" dirty="0" smtClean="0"/>
              <a:t>hasta  el quemador. </a:t>
            </a:r>
            <a:endParaRPr lang="es-EC" sz="2100" dirty="0"/>
          </a:p>
        </p:txBody>
      </p:sp>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SISTEMAS PERIFÉRICOS</a:t>
            </a:r>
            <a:endParaRPr lang="es-EC" sz="3000" b="1"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5010214" y="2530157"/>
            <a:ext cx="2252735" cy="2864803"/>
          </a:xfrm>
          <a:prstGeom prst="rect">
            <a:avLst/>
          </a:prstGeom>
          <a:noFill/>
          <a:ln>
            <a:noFill/>
          </a:ln>
        </p:spPr>
      </p:pic>
    </p:spTree>
    <p:extLst>
      <p:ext uri="{BB962C8B-B14F-4D97-AF65-F5344CB8AC3E}">
        <p14:creationId xmlns:p14="http://schemas.microsoft.com/office/powerpoint/2010/main" val="1046005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2331" y="1449977"/>
            <a:ext cx="10812281" cy="5408023"/>
          </a:xfrm>
        </p:spPr>
        <p:txBody>
          <a:bodyPr>
            <a:normAutofit/>
          </a:bodyPr>
          <a:lstStyle/>
          <a:p>
            <a:pPr marL="0" indent="0" algn="just">
              <a:buNone/>
            </a:pPr>
            <a:r>
              <a:rPr lang="es-EC" sz="2100" b="1" dirty="0" smtClean="0"/>
              <a:t>Sistema de control de agua</a:t>
            </a:r>
            <a:r>
              <a:rPr lang="es-EC" sz="2100" b="1" dirty="0"/>
              <a:t>: </a:t>
            </a:r>
            <a:r>
              <a:rPr lang="es-EC" sz="2100" dirty="0"/>
              <a:t>EL control de nivel </a:t>
            </a:r>
            <a:r>
              <a:rPr lang="es-EC" sz="2100" dirty="0" smtClean="0"/>
              <a:t>del agua </a:t>
            </a:r>
            <a:r>
              <a:rPr lang="es-EC" sz="2100" dirty="0"/>
              <a:t>se realiza por </a:t>
            </a:r>
            <a:r>
              <a:rPr lang="es-EC" sz="2100" dirty="0" smtClean="0"/>
              <a:t>flotadores</a:t>
            </a:r>
          </a:p>
          <a:p>
            <a:pPr marL="0" indent="0" algn="just">
              <a:buNone/>
            </a:pPr>
            <a:endParaRPr lang="es-EC" sz="2100" dirty="0"/>
          </a:p>
          <a:p>
            <a:pPr marL="0" indent="0" algn="just">
              <a:buNone/>
            </a:pPr>
            <a:endParaRPr lang="es-EC" sz="2100" dirty="0" smtClean="0"/>
          </a:p>
          <a:p>
            <a:pPr marL="0" indent="0" algn="just">
              <a:buNone/>
            </a:pPr>
            <a:endParaRPr lang="es-EC" sz="2100" dirty="0"/>
          </a:p>
          <a:p>
            <a:pPr marL="0" indent="0" algn="just">
              <a:buNone/>
            </a:pPr>
            <a:endParaRPr lang="es-EC" sz="2100" dirty="0" smtClean="0"/>
          </a:p>
          <a:p>
            <a:pPr marL="0" indent="0" algn="just">
              <a:buNone/>
            </a:pPr>
            <a:endParaRPr lang="es-EC" sz="2100" dirty="0"/>
          </a:p>
          <a:p>
            <a:pPr marL="0" indent="0" algn="ctr">
              <a:buNone/>
            </a:pPr>
            <a:r>
              <a:rPr lang="es-EC" sz="1200" dirty="0">
                <a:latin typeface="Times New Roman" panose="02020603050405020304" pitchFamily="18" charset="0"/>
                <a:cs typeface="Times New Roman" panose="02020603050405020304" pitchFamily="18" charset="0"/>
              </a:rPr>
              <a:t>Controles de nivel por flotador</a:t>
            </a:r>
            <a:endParaRPr lang="es-EC" sz="1200" i="1" dirty="0">
              <a:latin typeface="Times New Roman" panose="02020603050405020304" pitchFamily="18" charset="0"/>
              <a:cs typeface="Times New Roman" panose="02020603050405020304" pitchFamily="18" charset="0"/>
            </a:endParaRPr>
          </a:p>
          <a:p>
            <a:pPr marL="0" indent="0" algn="ctr">
              <a:buNone/>
            </a:pPr>
            <a:r>
              <a:rPr lang="es-EC" sz="1200" dirty="0">
                <a:latin typeface="Times New Roman" panose="02020603050405020304" pitchFamily="18" charset="0"/>
                <a:cs typeface="Times New Roman" panose="02020603050405020304" pitchFamily="18" charset="0"/>
              </a:rPr>
              <a:t>Fuente: (</a:t>
            </a:r>
            <a:r>
              <a:rPr lang="es-EC" sz="1200" dirty="0" err="1">
                <a:latin typeface="Times New Roman" panose="02020603050405020304" pitchFamily="18" charset="0"/>
                <a:cs typeface="Times New Roman" panose="02020603050405020304" pitchFamily="18" charset="0"/>
              </a:rPr>
              <a:t>Venamet</a:t>
            </a:r>
            <a:r>
              <a:rPr lang="es-EC" sz="1200" dirty="0">
                <a:latin typeface="Times New Roman" panose="02020603050405020304" pitchFamily="18" charset="0"/>
                <a:cs typeface="Times New Roman" panose="02020603050405020304" pitchFamily="18" charset="0"/>
              </a:rPr>
              <a:t>, 2018</a:t>
            </a:r>
            <a:r>
              <a:rPr lang="es-EC" sz="1200" dirty="0" smtClean="0">
                <a:latin typeface="Times New Roman" panose="02020603050405020304" pitchFamily="18" charset="0"/>
                <a:cs typeface="Times New Roman" panose="02020603050405020304" pitchFamily="18" charset="0"/>
              </a:rPr>
              <a:t>)</a:t>
            </a:r>
          </a:p>
          <a:p>
            <a:pPr marL="0" indent="0" algn="just">
              <a:buNone/>
            </a:pPr>
            <a:r>
              <a:rPr lang="es-EC" sz="2100" dirty="0" smtClean="0"/>
              <a:t>El </a:t>
            </a:r>
            <a:r>
              <a:rPr lang="es-EC" sz="2100" dirty="0"/>
              <a:t>control por flotador consiste de una boya la cual registra el aumento o disminución de nivel del agua, esta boya actúa sobre la bomba de </a:t>
            </a:r>
            <a:r>
              <a:rPr lang="es-EC" sz="2100" dirty="0" smtClean="0"/>
              <a:t>agua, si </a:t>
            </a:r>
            <a:r>
              <a:rPr lang="es-EC" sz="2100" dirty="0"/>
              <a:t>se tiene un nivel excesivo de agua se suspende su funcionamiento, y si el nivel de agua es bajo se acciona nuevamente la bomba. </a:t>
            </a:r>
            <a:endParaRPr lang="es-EC" sz="2100" dirty="0" smtClean="0"/>
          </a:p>
          <a:p>
            <a:pPr marL="0" indent="0" algn="just">
              <a:buNone/>
            </a:pPr>
            <a:r>
              <a:rPr lang="es-EC" sz="2100" dirty="0" smtClean="0"/>
              <a:t>El sistema de control de presión trabaja de forma similar.</a:t>
            </a:r>
          </a:p>
          <a:p>
            <a:pPr marL="0" indent="0" algn="just">
              <a:buNone/>
            </a:pPr>
            <a:endParaRPr lang="es-EC" sz="2100" dirty="0"/>
          </a:p>
        </p:txBody>
      </p:sp>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SISTEMAS PERIFÉRICOS</a:t>
            </a:r>
            <a:endParaRPr lang="es-EC" sz="3000" b="1"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4840605" y="2015716"/>
            <a:ext cx="2148024" cy="2177461"/>
          </a:xfrm>
          <a:prstGeom prst="rect">
            <a:avLst/>
          </a:prstGeom>
          <a:noFill/>
          <a:ln>
            <a:noFill/>
          </a:ln>
        </p:spPr>
      </p:pic>
    </p:spTree>
    <p:extLst>
      <p:ext uri="{BB962C8B-B14F-4D97-AF65-F5344CB8AC3E}">
        <p14:creationId xmlns:p14="http://schemas.microsoft.com/office/powerpoint/2010/main" val="612911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3325" y="1750423"/>
            <a:ext cx="11416937" cy="4859383"/>
          </a:xfrm>
        </p:spPr>
        <p:txBody>
          <a:bodyPr>
            <a:normAutofit/>
          </a:bodyPr>
          <a:lstStyle/>
          <a:p>
            <a:pPr marL="0" indent="0" algn="just">
              <a:buNone/>
            </a:pPr>
            <a:r>
              <a:rPr lang="es-EC" sz="2100" dirty="0" smtClean="0"/>
              <a:t>Mediante inspección </a:t>
            </a:r>
            <a:r>
              <a:rPr lang="es-EC" sz="2100" dirty="0"/>
              <a:t>visual se </a:t>
            </a:r>
            <a:r>
              <a:rPr lang="es-EC" sz="2100" dirty="0" smtClean="0"/>
              <a:t>examinaron </a:t>
            </a:r>
            <a:r>
              <a:rPr lang="es-EC" sz="2100" dirty="0"/>
              <a:t>los componentes </a:t>
            </a:r>
            <a:r>
              <a:rPr lang="es-EC" sz="2100" dirty="0" smtClean="0"/>
              <a:t>principales del </a:t>
            </a:r>
            <a:r>
              <a:rPr lang="es-EC" sz="2100" dirty="0"/>
              <a:t>caldero y sus dispositivos periféricos, tales como:</a:t>
            </a:r>
          </a:p>
          <a:p>
            <a:pPr algn="just"/>
            <a:r>
              <a:rPr lang="es-EC" sz="2100" dirty="0"/>
              <a:t>Quemador</a:t>
            </a:r>
          </a:p>
          <a:p>
            <a:pPr algn="just"/>
            <a:r>
              <a:rPr lang="es-EC" sz="2100" dirty="0"/>
              <a:t>Lado de agua</a:t>
            </a:r>
          </a:p>
          <a:p>
            <a:pPr algn="just"/>
            <a:r>
              <a:rPr lang="es-EC" sz="2100" dirty="0"/>
              <a:t>Lado de fuego</a:t>
            </a:r>
          </a:p>
          <a:p>
            <a:pPr algn="just"/>
            <a:r>
              <a:rPr lang="es-EC" sz="2100" dirty="0"/>
              <a:t>Control de nivel de agua del caldero</a:t>
            </a:r>
          </a:p>
          <a:p>
            <a:pPr algn="just"/>
            <a:r>
              <a:rPr lang="es-EC" sz="2100" dirty="0"/>
              <a:t>Tanque de condensado</a:t>
            </a:r>
          </a:p>
        </p:txBody>
      </p:sp>
      <p:sp>
        <p:nvSpPr>
          <p:cNvPr id="4" name="Título 1"/>
          <p:cNvSpPr>
            <a:spLocks noGrp="1"/>
          </p:cNvSpPr>
          <p:nvPr>
            <p:ph type="title"/>
          </p:nvPr>
        </p:nvSpPr>
        <p:spPr>
          <a:xfrm>
            <a:off x="2749679" y="223516"/>
            <a:ext cx="8314561" cy="904244"/>
          </a:xfrm>
        </p:spPr>
        <p:txBody>
          <a:bodyPr>
            <a:normAutofit fontScale="90000"/>
          </a:bodyPr>
          <a:lstStyle/>
          <a:p>
            <a:pPr algn="ctr"/>
            <a:r>
              <a:rPr lang="es-EC" sz="3300" b="1" dirty="0"/>
              <a:t>ANÁLISIS PRIMARIO Y DETERMINACIÓN DEL ESTADO ACTUAL DEL CALDERO</a:t>
            </a:r>
            <a:r>
              <a:rPr lang="es-EC" sz="3200" dirty="0"/>
              <a:t/>
            </a:r>
            <a:br>
              <a:rPr lang="es-EC" sz="3200" dirty="0"/>
            </a:br>
            <a:endParaRPr lang="es-EC" sz="3000" b="1" dirty="0"/>
          </a:p>
        </p:txBody>
      </p:sp>
    </p:spTree>
    <p:extLst>
      <p:ext uri="{BB962C8B-B14F-4D97-AF65-F5344CB8AC3E}">
        <p14:creationId xmlns:p14="http://schemas.microsoft.com/office/powerpoint/2010/main" val="256775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9531" y="1584960"/>
            <a:ext cx="6714309" cy="4724400"/>
          </a:xfrm>
        </p:spPr>
        <p:txBody>
          <a:bodyPr/>
          <a:lstStyle/>
          <a:p>
            <a:pPr marL="0" indent="0">
              <a:buNone/>
            </a:pPr>
            <a:r>
              <a:rPr lang="es-EC" sz="2100" b="1" dirty="0" smtClean="0"/>
              <a:t>Quemador</a:t>
            </a:r>
            <a:r>
              <a:rPr lang="es-EC" sz="2100" b="1" dirty="0"/>
              <a:t>: </a:t>
            </a:r>
            <a:r>
              <a:rPr lang="es-EC" sz="2100" dirty="0"/>
              <a:t>Se verificó el estado del caldero y sus elementos:</a:t>
            </a:r>
          </a:p>
          <a:p>
            <a:r>
              <a:rPr lang="es-EC" sz="2100" dirty="0"/>
              <a:t>Bomba de combustible NO-OK</a:t>
            </a:r>
          </a:p>
          <a:p>
            <a:r>
              <a:rPr lang="es-EC" sz="2100" dirty="0"/>
              <a:t>Tobera NO-OK</a:t>
            </a:r>
          </a:p>
          <a:p>
            <a:r>
              <a:rPr lang="es-EC" sz="2100" dirty="0"/>
              <a:t>Electrodos NO-OK</a:t>
            </a:r>
          </a:p>
          <a:p>
            <a:r>
              <a:rPr lang="es-EC" sz="2100" dirty="0"/>
              <a:t>Transformador OK</a:t>
            </a:r>
          </a:p>
          <a:p>
            <a:r>
              <a:rPr lang="es-EC" sz="2100" dirty="0"/>
              <a:t>Pistón NO-OK</a:t>
            </a:r>
          </a:p>
          <a:p>
            <a:r>
              <a:rPr lang="es-EC" sz="2100" dirty="0"/>
              <a:t>Solenoides NO-OK</a:t>
            </a:r>
          </a:p>
          <a:p>
            <a:r>
              <a:rPr lang="es-EC" sz="2100" dirty="0"/>
              <a:t>Motor OK</a:t>
            </a:r>
          </a:p>
          <a:p>
            <a:r>
              <a:rPr lang="es-EC" sz="2100" dirty="0"/>
              <a:t>Panel de control OK</a:t>
            </a:r>
          </a:p>
          <a:p>
            <a:pPr marL="0" indent="0">
              <a:buNone/>
            </a:pPr>
            <a:endParaRPr lang="es-EC" b="1" dirty="0"/>
          </a:p>
          <a:p>
            <a:pPr marL="0" indent="0">
              <a:buNone/>
            </a:pPr>
            <a:endParaRPr lang="es-EC" b="1" dirty="0"/>
          </a:p>
        </p:txBody>
      </p:sp>
      <p:sp>
        <p:nvSpPr>
          <p:cNvPr id="4" name="Título 1"/>
          <p:cNvSpPr>
            <a:spLocks noGrp="1"/>
          </p:cNvSpPr>
          <p:nvPr>
            <p:ph type="title"/>
          </p:nvPr>
        </p:nvSpPr>
        <p:spPr>
          <a:xfrm>
            <a:off x="2749679" y="223516"/>
            <a:ext cx="8314561" cy="904244"/>
          </a:xfrm>
        </p:spPr>
        <p:txBody>
          <a:bodyPr>
            <a:normAutofit fontScale="90000"/>
          </a:bodyPr>
          <a:lstStyle/>
          <a:p>
            <a:pPr algn="ctr"/>
            <a:r>
              <a:rPr lang="es-EC" sz="3300" b="1" dirty="0"/>
              <a:t>ANÁLISIS PRIMARIO Y DETERMINACIÓN DEL ESTADO ACTUAL DEL CALDERO</a:t>
            </a:r>
            <a:r>
              <a:rPr lang="es-EC" sz="3200" dirty="0"/>
              <a:t/>
            </a:r>
            <a:br>
              <a:rPr lang="es-EC" sz="3200" dirty="0"/>
            </a:br>
            <a:endParaRPr lang="es-EC" sz="3000" b="1" dirty="0"/>
          </a:p>
        </p:txBody>
      </p:sp>
      <p:pic>
        <p:nvPicPr>
          <p:cNvPr id="5" name="Imagen 4"/>
          <p:cNvPicPr>
            <a:picLocks noChangeAspect="1"/>
          </p:cNvPicPr>
          <p:nvPr/>
        </p:nvPicPr>
        <p:blipFill>
          <a:blip r:embed="rId2"/>
          <a:stretch>
            <a:fillRect/>
          </a:stretch>
        </p:blipFill>
        <p:spPr>
          <a:xfrm>
            <a:off x="6453586" y="2417988"/>
            <a:ext cx="4610654" cy="3473359"/>
          </a:xfrm>
          <a:prstGeom prst="rect">
            <a:avLst/>
          </a:prstGeom>
        </p:spPr>
      </p:pic>
    </p:spTree>
    <p:extLst>
      <p:ext uri="{BB962C8B-B14F-4D97-AF65-F5344CB8AC3E}">
        <p14:creationId xmlns:p14="http://schemas.microsoft.com/office/powerpoint/2010/main" val="3703689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01337" y="1554480"/>
            <a:ext cx="10603275" cy="5303520"/>
          </a:xfrm>
        </p:spPr>
        <p:txBody>
          <a:bodyPr/>
          <a:lstStyle/>
          <a:p>
            <a:pPr marL="0" indent="0" algn="just">
              <a:buNone/>
            </a:pPr>
            <a:r>
              <a:rPr lang="es-419" sz="2100" b="1" dirty="0" smtClean="0"/>
              <a:t>Bomba </a:t>
            </a:r>
            <a:r>
              <a:rPr lang="es-419" sz="2100" b="1" dirty="0"/>
              <a:t>de </a:t>
            </a:r>
            <a:r>
              <a:rPr lang="es-419" sz="2100" b="1" dirty="0" smtClean="0"/>
              <a:t>combustible: </a:t>
            </a:r>
            <a:r>
              <a:rPr lang="es-419" sz="2100" dirty="0"/>
              <a:t>El filtro </a:t>
            </a:r>
            <a:r>
              <a:rPr lang="es-419" sz="2100" dirty="0" smtClean="0"/>
              <a:t>de la bomba se </a:t>
            </a:r>
            <a:r>
              <a:rPr lang="es-419" sz="2100" dirty="0"/>
              <a:t>encontraba deteriorado con una capa gruesa de impurezas impidiendo en gran parte el paso del combustible. En la sección del eje, existe un Oring que impide la fuga de combustible al eje, dicho elemento se encontró desgastado.</a:t>
            </a:r>
            <a:endParaRPr lang="es-EC" sz="2100" dirty="0"/>
          </a:p>
          <a:p>
            <a:pPr marL="0" indent="0">
              <a:buNone/>
            </a:pPr>
            <a:endParaRPr lang="es-419" sz="2100" dirty="0"/>
          </a:p>
          <a:p>
            <a:pPr marL="0" indent="0">
              <a:buNone/>
            </a:pPr>
            <a:endParaRPr lang="es-419" sz="2100" dirty="0" smtClean="0"/>
          </a:p>
          <a:p>
            <a:pPr marL="0" indent="0">
              <a:buNone/>
            </a:pPr>
            <a:endParaRPr lang="es-419" sz="2100" dirty="0"/>
          </a:p>
          <a:p>
            <a:pPr marL="0" indent="0">
              <a:buNone/>
            </a:pPr>
            <a:endParaRPr lang="es-419" sz="2100" dirty="0" smtClean="0"/>
          </a:p>
          <a:p>
            <a:pPr marL="0" indent="0">
              <a:buNone/>
            </a:pPr>
            <a:endParaRPr lang="es-EC" dirty="0"/>
          </a:p>
        </p:txBody>
      </p:sp>
      <p:sp>
        <p:nvSpPr>
          <p:cNvPr id="4" name="Título 1"/>
          <p:cNvSpPr>
            <a:spLocks noGrp="1"/>
          </p:cNvSpPr>
          <p:nvPr>
            <p:ph type="title"/>
          </p:nvPr>
        </p:nvSpPr>
        <p:spPr>
          <a:xfrm>
            <a:off x="1841863" y="223516"/>
            <a:ext cx="9222377" cy="904244"/>
          </a:xfrm>
        </p:spPr>
        <p:txBody>
          <a:bodyPr>
            <a:normAutofit fontScale="90000"/>
          </a:bodyPr>
          <a:lstStyle/>
          <a:p>
            <a:pPr algn="ctr"/>
            <a:r>
              <a:rPr lang="es-EC" sz="3300" b="1" dirty="0"/>
              <a:t>ANÁLISIS PRIMARIO Y DETERMINACIÓN DEL ESTADO ACTUAL DEL CALDERO</a:t>
            </a:r>
            <a:r>
              <a:rPr lang="es-EC" sz="3200" dirty="0"/>
              <a:t/>
            </a:r>
            <a:br>
              <a:rPr lang="es-EC" sz="3200" dirty="0"/>
            </a:br>
            <a:endParaRPr lang="es-EC" sz="3000" b="1"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3913572" y="3500846"/>
            <a:ext cx="4838543" cy="2471011"/>
          </a:xfrm>
          <a:prstGeom prst="rect">
            <a:avLst/>
          </a:prstGeom>
          <a:noFill/>
          <a:ln>
            <a:noFill/>
          </a:ln>
        </p:spPr>
      </p:pic>
    </p:spTree>
    <p:extLst>
      <p:ext uri="{BB962C8B-B14F-4D97-AF65-F5344CB8AC3E}">
        <p14:creationId xmlns:p14="http://schemas.microsoft.com/office/powerpoint/2010/main" val="118579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01337" y="1554480"/>
            <a:ext cx="10603275" cy="5303520"/>
          </a:xfrm>
        </p:spPr>
        <p:txBody>
          <a:bodyPr/>
          <a:lstStyle/>
          <a:p>
            <a:pPr marL="0" indent="0" algn="just">
              <a:buNone/>
            </a:pPr>
            <a:r>
              <a:rPr lang="es-419" sz="2100" b="1" dirty="0" smtClean="0"/>
              <a:t>Tobera: </a:t>
            </a:r>
            <a:r>
              <a:rPr lang="es-EC" sz="2100" dirty="0" smtClean="0"/>
              <a:t>La acumulación de impurezas </a:t>
            </a:r>
            <a:r>
              <a:rPr lang="es-EC" sz="2100" dirty="0"/>
              <a:t>por el </a:t>
            </a:r>
            <a:r>
              <a:rPr lang="es-EC" sz="2100" dirty="0" smtClean="0"/>
              <a:t>transporte del combustible de trabajo  obstaculizaron el orificio para la inyección de combustible de la tobera, generando también incremento de presión en la línea</a:t>
            </a:r>
            <a:endParaRPr lang="es-419" sz="2100" dirty="0"/>
          </a:p>
          <a:p>
            <a:pPr marL="0" indent="0">
              <a:buNone/>
            </a:pPr>
            <a:endParaRPr lang="es-419" sz="2100" dirty="0" smtClean="0"/>
          </a:p>
          <a:p>
            <a:pPr marL="0" indent="0">
              <a:buNone/>
            </a:pPr>
            <a:endParaRPr lang="es-419" sz="2100" dirty="0"/>
          </a:p>
          <a:p>
            <a:pPr marL="0" indent="0">
              <a:buNone/>
            </a:pPr>
            <a:endParaRPr lang="es-419" sz="2100" dirty="0" smtClean="0"/>
          </a:p>
          <a:p>
            <a:pPr marL="0" indent="0">
              <a:buNone/>
            </a:pPr>
            <a:endParaRPr lang="es-EC" dirty="0"/>
          </a:p>
        </p:txBody>
      </p:sp>
      <p:sp>
        <p:nvSpPr>
          <p:cNvPr id="4" name="Título 1"/>
          <p:cNvSpPr>
            <a:spLocks noGrp="1"/>
          </p:cNvSpPr>
          <p:nvPr>
            <p:ph type="title"/>
          </p:nvPr>
        </p:nvSpPr>
        <p:spPr>
          <a:xfrm>
            <a:off x="1841863" y="223516"/>
            <a:ext cx="9222377" cy="904244"/>
          </a:xfrm>
        </p:spPr>
        <p:txBody>
          <a:bodyPr>
            <a:normAutofit fontScale="90000"/>
          </a:bodyPr>
          <a:lstStyle/>
          <a:p>
            <a:pPr algn="ctr"/>
            <a:r>
              <a:rPr lang="es-EC" sz="3300" b="1" dirty="0"/>
              <a:t>ANÁLISIS PRIMARIO Y DETERMINACIÓN DEL ESTADO ACTUAL DEL CALDERO</a:t>
            </a:r>
            <a:r>
              <a:rPr lang="es-EC" sz="3200" dirty="0"/>
              <a:t/>
            </a:r>
            <a:br>
              <a:rPr lang="es-EC" sz="3200" dirty="0"/>
            </a:br>
            <a:endParaRPr lang="es-EC" sz="3000" b="1" dirty="0"/>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3823424" y="3028814"/>
            <a:ext cx="5007067" cy="2784158"/>
          </a:xfrm>
          <a:prstGeom prst="rect">
            <a:avLst/>
          </a:prstGeom>
          <a:noFill/>
          <a:ln>
            <a:noFill/>
          </a:ln>
        </p:spPr>
      </p:pic>
    </p:spTree>
    <p:extLst>
      <p:ext uri="{BB962C8B-B14F-4D97-AF65-F5344CB8AC3E}">
        <p14:creationId xmlns:p14="http://schemas.microsoft.com/office/powerpoint/2010/main" val="1123870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01337" y="1554480"/>
            <a:ext cx="10603275" cy="5303520"/>
          </a:xfrm>
        </p:spPr>
        <p:txBody>
          <a:bodyPr/>
          <a:lstStyle/>
          <a:p>
            <a:pPr marL="0" indent="0" algn="just">
              <a:buNone/>
            </a:pPr>
            <a:r>
              <a:rPr lang="es-419" sz="2100" b="1" dirty="0" smtClean="0"/>
              <a:t>Electrodos: </a:t>
            </a:r>
            <a:r>
              <a:rPr lang="es-419" sz="2100" dirty="0"/>
              <a:t>Los electrodos presentaban acumulación de hollín en toda su extensión y agrietamiento en la cerámica que sirve como aislante.</a:t>
            </a:r>
            <a:endParaRPr lang="es-EC" sz="2100" dirty="0"/>
          </a:p>
          <a:p>
            <a:pPr marL="0" indent="0" algn="just">
              <a:buNone/>
            </a:pPr>
            <a:endParaRPr lang="es-419" sz="2100" dirty="0"/>
          </a:p>
          <a:p>
            <a:pPr marL="0" indent="0">
              <a:buNone/>
            </a:pPr>
            <a:endParaRPr lang="es-419" sz="2100" dirty="0" smtClean="0"/>
          </a:p>
          <a:p>
            <a:pPr marL="0" indent="0">
              <a:buNone/>
            </a:pPr>
            <a:endParaRPr lang="es-EC" dirty="0"/>
          </a:p>
        </p:txBody>
      </p:sp>
      <p:sp>
        <p:nvSpPr>
          <p:cNvPr id="4" name="Título 1"/>
          <p:cNvSpPr>
            <a:spLocks noGrp="1"/>
          </p:cNvSpPr>
          <p:nvPr>
            <p:ph type="title"/>
          </p:nvPr>
        </p:nvSpPr>
        <p:spPr>
          <a:xfrm>
            <a:off x="1841863" y="223516"/>
            <a:ext cx="9222377" cy="904244"/>
          </a:xfrm>
        </p:spPr>
        <p:txBody>
          <a:bodyPr>
            <a:normAutofit fontScale="90000"/>
          </a:bodyPr>
          <a:lstStyle/>
          <a:p>
            <a:pPr algn="ctr"/>
            <a:r>
              <a:rPr lang="es-EC" sz="3300" b="1" dirty="0"/>
              <a:t>ANÁLISIS PRIMARIO Y DETERMINACIÓN DEL ESTADO ACTUAL DEL CALDERO</a:t>
            </a:r>
            <a:r>
              <a:rPr lang="es-EC" sz="3200" dirty="0"/>
              <a:t/>
            </a:r>
            <a:br>
              <a:rPr lang="es-EC" sz="3200" dirty="0"/>
            </a:br>
            <a:endParaRPr lang="es-EC" sz="3000" b="1"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3749720" y="2615157"/>
            <a:ext cx="4440691" cy="3093312"/>
          </a:xfrm>
          <a:prstGeom prst="rect">
            <a:avLst/>
          </a:prstGeom>
          <a:noFill/>
          <a:ln>
            <a:noFill/>
          </a:ln>
        </p:spPr>
      </p:pic>
    </p:spTree>
    <p:extLst>
      <p:ext uri="{BB962C8B-B14F-4D97-AF65-F5344CB8AC3E}">
        <p14:creationId xmlns:p14="http://schemas.microsoft.com/office/powerpoint/2010/main" val="2342219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01337" y="1554480"/>
            <a:ext cx="10603275" cy="5303520"/>
          </a:xfrm>
        </p:spPr>
        <p:txBody>
          <a:bodyPr/>
          <a:lstStyle/>
          <a:p>
            <a:pPr marL="0" indent="0" algn="just">
              <a:buNone/>
            </a:pPr>
            <a:r>
              <a:rPr lang="es-419" sz="2100" b="1" dirty="0" smtClean="0"/>
              <a:t>Selenoide de tres vías: </a:t>
            </a:r>
            <a:r>
              <a:rPr lang="es-EC" sz="2100" dirty="0"/>
              <a:t>La válvula solenoide de tres vías en el quemador distribuye el combustible tanto a la tobera como al </a:t>
            </a:r>
            <a:r>
              <a:rPr lang="es-EC" sz="2100" dirty="0" smtClean="0"/>
              <a:t>pistón, se </a:t>
            </a:r>
            <a:r>
              <a:rPr lang="es-EC" sz="2100" dirty="0"/>
              <a:t>encontraba inoperativo, por tal razón fue reemplazado por una unidad nueva.</a:t>
            </a:r>
          </a:p>
          <a:p>
            <a:pPr marL="0" indent="0" algn="just">
              <a:buNone/>
            </a:pPr>
            <a:endParaRPr lang="es-419" sz="2100" dirty="0"/>
          </a:p>
          <a:p>
            <a:pPr marL="0" indent="0">
              <a:buNone/>
            </a:pPr>
            <a:endParaRPr lang="es-419" sz="2100" dirty="0" smtClean="0"/>
          </a:p>
          <a:p>
            <a:pPr marL="0" indent="0">
              <a:buNone/>
            </a:pPr>
            <a:endParaRPr lang="es-EC" dirty="0"/>
          </a:p>
        </p:txBody>
      </p:sp>
      <p:sp>
        <p:nvSpPr>
          <p:cNvPr id="4" name="Título 1"/>
          <p:cNvSpPr>
            <a:spLocks noGrp="1"/>
          </p:cNvSpPr>
          <p:nvPr>
            <p:ph type="title"/>
          </p:nvPr>
        </p:nvSpPr>
        <p:spPr>
          <a:xfrm>
            <a:off x="1841863" y="223516"/>
            <a:ext cx="9222377" cy="904244"/>
          </a:xfrm>
        </p:spPr>
        <p:txBody>
          <a:bodyPr>
            <a:normAutofit fontScale="90000"/>
          </a:bodyPr>
          <a:lstStyle/>
          <a:p>
            <a:pPr algn="ctr"/>
            <a:r>
              <a:rPr lang="es-EC" sz="3300" b="1" dirty="0"/>
              <a:t>ANÁLISIS PRIMARIO Y DETERMINACIÓN DEL ESTADO ACTUAL DEL CALDERO</a:t>
            </a:r>
            <a:r>
              <a:rPr lang="es-EC" sz="3200" dirty="0"/>
              <a:t/>
            </a:r>
            <a:br>
              <a:rPr lang="es-EC" sz="3200" dirty="0"/>
            </a:br>
            <a:endParaRPr lang="es-EC" sz="3000" b="1" dirty="0"/>
          </a:p>
        </p:txBody>
      </p:sp>
      <p:pic>
        <p:nvPicPr>
          <p:cNvPr id="6" name="Imagen 5"/>
          <p:cNvPicPr/>
          <p:nvPr/>
        </p:nvPicPr>
        <p:blipFill rotWithShape="1">
          <a:blip r:embed="rId2">
            <a:extLst>
              <a:ext uri="{28A0092B-C50C-407E-A947-70E740481C1C}">
                <a14:useLocalDpi xmlns:a14="http://schemas.microsoft.com/office/drawing/2010/main" val="0"/>
              </a:ext>
            </a:extLst>
          </a:blip>
          <a:srcRect t="15719" r="38052"/>
          <a:stretch/>
        </p:blipFill>
        <p:spPr bwMode="auto">
          <a:xfrm>
            <a:off x="5177108" y="3225686"/>
            <a:ext cx="2098903" cy="3018360"/>
          </a:xfrm>
          <a:prstGeom prst="rect">
            <a:avLst/>
          </a:prstGeom>
          <a:noFill/>
          <a:ln>
            <a:noFill/>
          </a:ln>
        </p:spPr>
      </p:pic>
    </p:spTree>
    <p:extLst>
      <p:ext uri="{BB962C8B-B14F-4D97-AF65-F5344CB8AC3E}">
        <p14:creationId xmlns:p14="http://schemas.microsoft.com/office/powerpoint/2010/main" val="442185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01337" y="1554480"/>
            <a:ext cx="10603275" cy="5303520"/>
          </a:xfrm>
        </p:spPr>
        <p:txBody>
          <a:bodyPr/>
          <a:lstStyle/>
          <a:p>
            <a:pPr marL="0" indent="0" algn="just">
              <a:buNone/>
            </a:pPr>
            <a:r>
              <a:rPr lang="es-419" sz="2100" b="1" dirty="0" smtClean="0"/>
              <a:t>Pistón: </a:t>
            </a:r>
            <a:r>
              <a:rPr lang="es-419" sz="2100" dirty="0"/>
              <a:t>El pistón hidráulico tiene como medio de fluido el combustible, cumple la función de levantar y bajar la plaqueta que permite el ingreso de aire a la cámara de combustión. El pistón se encontraba inoperativo</a:t>
            </a:r>
            <a:r>
              <a:rPr lang="es-419" sz="2100" dirty="0" smtClean="0"/>
              <a:t>.</a:t>
            </a:r>
            <a:endParaRPr lang="es-EC" sz="2100" dirty="0"/>
          </a:p>
        </p:txBody>
      </p:sp>
      <p:sp>
        <p:nvSpPr>
          <p:cNvPr id="4" name="Título 1"/>
          <p:cNvSpPr>
            <a:spLocks noGrp="1"/>
          </p:cNvSpPr>
          <p:nvPr>
            <p:ph type="title"/>
          </p:nvPr>
        </p:nvSpPr>
        <p:spPr>
          <a:xfrm>
            <a:off x="1841863" y="223516"/>
            <a:ext cx="9222377" cy="904244"/>
          </a:xfrm>
        </p:spPr>
        <p:txBody>
          <a:bodyPr>
            <a:normAutofit fontScale="90000"/>
          </a:bodyPr>
          <a:lstStyle/>
          <a:p>
            <a:pPr algn="ctr"/>
            <a:r>
              <a:rPr lang="es-EC" sz="3300" b="1" dirty="0"/>
              <a:t>ANÁLISIS PRIMARIO Y DETERMINACIÓN DEL ESTADO ACTUAL DEL CALDERO</a:t>
            </a:r>
            <a:r>
              <a:rPr lang="es-EC" sz="3200" dirty="0"/>
              <a:t/>
            </a:r>
            <a:br>
              <a:rPr lang="es-EC" sz="3200" dirty="0"/>
            </a:br>
            <a:endParaRPr lang="es-EC" sz="3000" b="1"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5128350" y="2936784"/>
            <a:ext cx="3035936" cy="2327547"/>
          </a:xfrm>
          <a:prstGeom prst="rect">
            <a:avLst/>
          </a:prstGeom>
          <a:noFill/>
          <a:ln>
            <a:noFill/>
          </a:ln>
        </p:spPr>
      </p:pic>
    </p:spTree>
    <p:extLst>
      <p:ext uri="{BB962C8B-B14F-4D97-AF65-F5344CB8AC3E}">
        <p14:creationId xmlns:p14="http://schemas.microsoft.com/office/powerpoint/2010/main" val="2635763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22561" y="1127760"/>
            <a:ext cx="6241279" cy="6435634"/>
          </a:xfrm>
        </p:spPr>
        <p:txBody>
          <a:bodyPr>
            <a:noAutofit/>
          </a:bodyPr>
          <a:lstStyle/>
          <a:p>
            <a:pPr algn="just"/>
            <a:r>
              <a:rPr lang="es-EC" sz="2100" dirty="0"/>
              <a:t>En el año 2007 la universidad de las Fuerzas Armadas ESPE, adquirió el Caldero York Shipley, fue instalado por la empresa "La Llave</a:t>
            </a:r>
            <a:r>
              <a:rPr lang="es-EC" sz="2100" dirty="0" smtClean="0"/>
              <a:t>".</a:t>
            </a:r>
          </a:p>
          <a:p>
            <a:pPr algn="just"/>
            <a:r>
              <a:rPr lang="es-EC" sz="2100" dirty="0"/>
              <a:t>En el caldero se realizan las prácticas de laboratorio: calorímetros, ciclo Rankine, barras de longitud infinita y balances </a:t>
            </a:r>
            <a:r>
              <a:rPr lang="es-EC" sz="2100" dirty="0" smtClean="0"/>
              <a:t>exergéticos.</a:t>
            </a:r>
          </a:p>
          <a:p>
            <a:pPr algn="just"/>
            <a:r>
              <a:rPr lang="es-EC" sz="2100" dirty="0" smtClean="0"/>
              <a:t>En </a:t>
            </a:r>
            <a:r>
              <a:rPr lang="es-EC" sz="2100" dirty="0"/>
              <a:t>el año 2014 el ingeniero </a:t>
            </a:r>
            <a:r>
              <a:rPr lang="es-EC" sz="2100" dirty="0" smtClean="0"/>
              <a:t>Boris </a:t>
            </a:r>
            <a:r>
              <a:rPr lang="es-EC" sz="2100" dirty="0"/>
              <a:t>Pumisacho realizó mantenimiento </a:t>
            </a:r>
            <a:r>
              <a:rPr lang="es-EC" sz="2100" dirty="0" smtClean="0"/>
              <a:t>preventivo al caldero </a:t>
            </a:r>
            <a:r>
              <a:rPr lang="es-EC" sz="2100" dirty="0"/>
              <a:t>en colaboración con la empresa RETENA S.A. y el laboratorio de conservación de la energía.</a:t>
            </a:r>
          </a:p>
        </p:txBody>
      </p:sp>
      <p:sp>
        <p:nvSpPr>
          <p:cNvPr id="5" name="Título 1"/>
          <p:cNvSpPr>
            <a:spLocks noGrp="1"/>
          </p:cNvSpPr>
          <p:nvPr>
            <p:ph type="title"/>
          </p:nvPr>
        </p:nvSpPr>
        <p:spPr>
          <a:xfrm>
            <a:off x="2749679" y="223516"/>
            <a:ext cx="8314561" cy="904244"/>
          </a:xfrm>
        </p:spPr>
        <p:txBody>
          <a:bodyPr>
            <a:normAutofit/>
          </a:bodyPr>
          <a:lstStyle/>
          <a:p>
            <a:pPr algn="ctr"/>
            <a:r>
              <a:rPr lang="es-EC" sz="3000" b="1" dirty="0" smtClean="0"/>
              <a:t>ANTECEDENTES</a:t>
            </a:r>
            <a:endParaRPr lang="es-EC" sz="3000" b="1" dirty="0"/>
          </a:p>
        </p:txBody>
      </p:sp>
      <p:pic>
        <p:nvPicPr>
          <p:cNvPr id="6" name="Imagen 5"/>
          <p:cNvPicPr>
            <a:picLocks noChangeAspect="1"/>
          </p:cNvPicPr>
          <p:nvPr/>
        </p:nvPicPr>
        <p:blipFill>
          <a:blip r:embed="rId2"/>
          <a:stretch>
            <a:fillRect/>
          </a:stretch>
        </p:blipFill>
        <p:spPr>
          <a:xfrm>
            <a:off x="8294914" y="1127760"/>
            <a:ext cx="3491866" cy="4972050"/>
          </a:xfrm>
          <a:prstGeom prst="rect">
            <a:avLst/>
          </a:prstGeom>
        </p:spPr>
      </p:pic>
    </p:spTree>
    <p:extLst>
      <p:ext uri="{BB962C8B-B14F-4D97-AF65-F5344CB8AC3E}">
        <p14:creationId xmlns:p14="http://schemas.microsoft.com/office/powerpoint/2010/main" val="658157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9531" y="1584960"/>
            <a:ext cx="10489475" cy="4724400"/>
          </a:xfrm>
        </p:spPr>
        <p:txBody>
          <a:bodyPr/>
          <a:lstStyle/>
          <a:p>
            <a:pPr marL="0" indent="0" algn="just">
              <a:buNone/>
            </a:pPr>
            <a:r>
              <a:rPr lang="es-EC" sz="2100" b="1" dirty="0" smtClean="0"/>
              <a:t>Lado de </a:t>
            </a:r>
            <a:r>
              <a:rPr lang="es-EC" sz="2100" b="1" dirty="0"/>
              <a:t>agua: </a:t>
            </a:r>
            <a:r>
              <a:rPr lang="es-EC" sz="2100" dirty="0"/>
              <a:t>La inspección se realizó por una hand-hole, se observó empaquetaduras cristalizadas, además en las partes internas de la pared se pudo encontrar óxido y sedimentación a causa del agua que proviene de un pozo, no se encontró incrustaciones de mayor preocupación o que pueda afectar seriamente al caldero.</a:t>
            </a:r>
          </a:p>
          <a:p>
            <a:pPr marL="0" indent="0">
              <a:buNone/>
            </a:pPr>
            <a:endParaRPr lang="es-EC" b="1" dirty="0"/>
          </a:p>
          <a:p>
            <a:pPr marL="0" indent="0">
              <a:buNone/>
            </a:pPr>
            <a:endParaRPr lang="es-EC" b="1" dirty="0"/>
          </a:p>
        </p:txBody>
      </p:sp>
      <p:sp>
        <p:nvSpPr>
          <p:cNvPr id="4" name="Título 1"/>
          <p:cNvSpPr>
            <a:spLocks noGrp="1"/>
          </p:cNvSpPr>
          <p:nvPr>
            <p:ph type="title"/>
          </p:nvPr>
        </p:nvSpPr>
        <p:spPr>
          <a:xfrm>
            <a:off x="2749679" y="223516"/>
            <a:ext cx="8314561" cy="904244"/>
          </a:xfrm>
        </p:spPr>
        <p:txBody>
          <a:bodyPr>
            <a:normAutofit fontScale="90000"/>
          </a:bodyPr>
          <a:lstStyle/>
          <a:p>
            <a:pPr algn="ctr"/>
            <a:r>
              <a:rPr lang="es-EC" sz="3300" b="1" dirty="0"/>
              <a:t>ANÁLISIS PRIMARIO Y DETERMINACIÓN DEL ESTADO ACTUAL DEL CALDERO</a:t>
            </a:r>
            <a:r>
              <a:rPr lang="es-EC" sz="3200" dirty="0"/>
              <a:t/>
            </a:r>
            <a:br>
              <a:rPr lang="es-EC" sz="3200" dirty="0"/>
            </a:br>
            <a:endParaRPr lang="es-EC" sz="3000" b="1" dirty="0"/>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3879804" y="3454173"/>
            <a:ext cx="5225008" cy="2855187"/>
          </a:xfrm>
          <a:prstGeom prst="rect">
            <a:avLst/>
          </a:prstGeom>
          <a:noFill/>
          <a:ln>
            <a:noFill/>
          </a:ln>
        </p:spPr>
      </p:pic>
    </p:spTree>
    <p:extLst>
      <p:ext uri="{BB962C8B-B14F-4D97-AF65-F5344CB8AC3E}">
        <p14:creationId xmlns:p14="http://schemas.microsoft.com/office/powerpoint/2010/main" val="2236217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9531" y="1584960"/>
            <a:ext cx="10489475" cy="4724400"/>
          </a:xfrm>
        </p:spPr>
        <p:txBody>
          <a:bodyPr/>
          <a:lstStyle/>
          <a:p>
            <a:pPr marL="0" indent="0" algn="just">
              <a:buNone/>
            </a:pPr>
            <a:r>
              <a:rPr lang="es-EC" sz="2100" b="1" dirty="0" smtClean="0"/>
              <a:t>Lado de </a:t>
            </a:r>
            <a:r>
              <a:rPr lang="es-EC" sz="2100" b="1" dirty="0"/>
              <a:t>fuego: </a:t>
            </a:r>
            <a:r>
              <a:rPr lang="es-EC" sz="2100" dirty="0" smtClean="0"/>
              <a:t>En la </a:t>
            </a:r>
            <a:r>
              <a:rPr lang="es-EC" sz="2100" dirty="0"/>
              <a:t>cámara de combustión y</a:t>
            </a:r>
            <a:r>
              <a:rPr lang="es-EC" sz="2100" dirty="0" smtClean="0"/>
              <a:t> </a:t>
            </a:r>
            <a:r>
              <a:rPr lang="es-EC" sz="2100" dirty="0"/>
              <a:t>en los ductos de salida de gases se </a:t>
            </a:r>
            <a:r>
              <a:rPr lang="es-EC" sz="2100" dirty="0" smtClean="0"/>
              <a:t>encontró una </a:t>
            </a:r>
            <a:r>
              <a:rPr lang="es-EC" sz="2100" dirty="0"/>
              <a:t>capa de hollín y suciedad a causa de la mala </a:t>
            </a:r>
            <a:r>
              <a:rPr lang="es-EC" sz="2100" dirty="0" smtClean="0"/>
              <a:t>combustión. </a:t>
            </a:r>
          </a:p>
          <a:p>
            <a:pPr marL="0" indent="0" algn="just">
              <a:buNone/>
            </a:pPr>
            <a:r>
              <a:rPr lang="es-EC" sz="2100" dirty="0" smtClean="0"/>
              <a:t>Las </a:t>
            </a:r>
            <a:r>
              <a:rPr lang="es-EC" sz="2100" dirty="0"/>
              <a:t>tapas laterales que permiten el acceso al mantenimiento </a:t>
            </a:r>
            <a:r>
              <a:rPr lang="es-EC" sz="2100" dirty="0" smtClean="0"/>
              <a:t>se sujetan por </a:t>
            </a:r>
            <a:r>
              <a:rPr lang="es-EC" sz="2100" dirty="0"/>
              <a:t>pernos y para un aislamiento con el exterior son sellados con fibra de </a:t>
            </a:r>
            <a:r>
              <a:rPr lang="es-EC" sz="2100" dirty="0" smtClean="0"/>
              <a:t>vidrio, dichos pernos </a:t>
            </a:r>
            <a:r>
              <a:rPr lang="es-EC" sz="2100" dirty="0"/>
              <a:t>estaban en su totalidad oxidados y el aislamiento </a:t>
            </a:r>
            <a:r>
              <a:rPr lang="es-EC" sz="2100" dirty="0" smtClean="0"/>
              <a:t>deteriorado, por tal razón fueron reemplazados </a:t>
            </a:r>
            <a:r>
              <a:rPr lang="es-EC" sz="2100" dirty="0"/>
              <a:t>utilizando soldadura.</a:t>
            </a:r>
          </a:p>
          <a:p>
            <a:pPr marL="0" indent="0">
              <a:buNone/>
            </a:pPr>
            <a:endParaRPr lang="es-EC" b="1" dirty="0"/>
          </a:p>
        </p:txBody>
      </p:sp>
      <p:sp>
        <p:nvSpPr>
          <p:cNvPr id="4" name="Título 1"/>
          <p:cNvSpPr>
            <a:spLocks noGrp="1"/>
          </p:cNvSpPr>
          <p:nvPr>
            <p:ph type="title"/>
          </p:nvPr>
        </p:nvSpPr>
        <p:spPr>
          <a:xfrm>
            <a:off x="2749679" y="223516"/>
            <a:ext cx="8314561" cy="904244"/>
          </a:xfrm>
        </p:spPr>
        <p:txBody>
          <a:bodyPr>
            <a:normAutofit fontScale="90000"/>
          </a:bodyPr>
          <a:lstStyle/>
          <a:p>
            <a:pPr algn="ctr"/>
            <a:r>
              <a:rPr lang="es-EC" sz="3300" b="1" dirty="0"/>
              <a:t>ANÁLISIS PRIMARIO Y DETERMINACIÓN DEL ESTADO ACTUAL DEL CALDERO</a:t>
            </a:r>
            <a:r>
              <a:rPr lang="es-EC" sz="3200" dirty="0"/>
              <a:t/>
            </a:r>
            <a:br>
              <a:rPr lang="es-EC" sz="3200" dirty="0"/>
            </a:br>
            <a:endParaRPr lang="es-EC" sz="3000" b="1"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1988276" y="4160108"/>
            <a:ext cx="3824696" cy="2572296"/>
          </a:xfrm>
          <a:prstGeom prst="rect">
            <a:avLst/>
          </a:prstGeom>
          <a:noFill/>
          <a:ln>
            <a:noFill/>
          </a:ln>
        </p:spPr>
      </p:pic>
      <p:pic>
        <p:nvPicPr>
          <p:cNvPr id="2" name="Imagen 1"/>
          <p:cNvPicPr>
            <a:picLocks noChangeAspect="1"/>
          </p:cNvPicPr>
          <p:nvPr/>
        </p:nvPicPr>
        <p:blipFill>
          <a:blip r:embed="rId3"/>
          <a:stretch>
            <a:fillRect/>
          </a:stretch>
        </p:blipFill>
        <p:spPr>
          <a:xfrm>
            <a:off x="7564345" y="4160108"/>
            <a:ext cx="2582703" cy="2606452"/>
          </a:xfrm>
          <a:prstGeom prst="rect">
            <a:avLst/>
          </a:prstGeom>
        </p:spPr>
      </p:pic>
    </p:spTree>
    <p:extLst>
      <p:ext uri="{BB962C8B-B14F-4D97-AF65-F5344CB8AC3E}">
        <p14:creationId xmlns:p14="http://schemas.microsoft.com/office/powerpoint/2010/main" val="3236988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9531" y="1584960"/>
            <a:ext cx="10489475" cy="4724400"/>
          </a:xfrm>
        </p:spPr>
        <p:txBody>
          <a:bodyPr/>
          <a:lstStyle/>
          <a:p>
            <a:pPr marL="0" indent="0" algn="just">
              <a:buNone/>
            </a:pPr>
            <a:r>
              <a:rPr lang="es-EC" sz="2100" b="1" dirty="0" smtClean="0"/>
              <a:t>Control de nivel de </a:t>
            </a:r>
            <a:r>
              <a:rPr lang="es-EC" sz="2100" b="1" dirty="0"/>
              <a:t>agua: </a:t>
            </a:r>
            <a:r>
              <a:rPr lang="es-EC" sz="2100" dirty="0" smtClean="0"/>
              <a:t>Se detectó </a:t>
            </a:r>
            <a:r>
              <a:rPr lang="es-EC" sz="2100" dirty="0"/>
              <a:t>acumulación de sedimentación y </a:t>
            </a:r>
            <a:r>
              <a:rPr lang="es-EC" sz="2100" dirty="0" smtClean="0"/>
              <a:t>óxido </a:t>
            </a:r>
            <a:r>
              <a:rPr lang="es-EC" sz="2100" dirty="0"/>
              <a:t>en la válvula de flotador y en todo el interior del control de nivel de agua, las válvulas de purga no funcionaban correctamente y el visor de agua tenia filtración producto del desgaste de los Oring por lo que se realizó una limpieza y reemplazos de dichos elementos</a:t>
            </a:r>
            <a:r>
              <a:rPr lang="es-EC" sz="2100" b="1" dirty="0"/>
              <a:t>.</a:t>
            </a:r>
            <a:endParaRPr lang="es-EC" b="1" dirty="0"/>
          </a:p>
        </p:txBody>
      </p:sp>
      <p:sp>
        <p:nvSpPr>
          <p:cNvPr id="4" name="Título 1"/>
          <p:cNvSpPr>
            <a:spLocks noGrp="1"/>
          </p:cNvSpPr>
          <p:nvPr>
            <p:ph type="title"/>
          </p:nvPr>
        </p:nvSpPr>
        <p:spPr>
          <a:xfrm>
            <a:off x="2749679" y="223516"/>
            <a:ext cx="8314561" cy="904244"/>
          </a:xfrm>
        </p:spPr>
        <p:txBody>
          <a:bodyPr>
            <a:normAutofit fontScale="90000"/>
          </a:bodyPr>
          <a:lstStyle/>
          <a:p>
            <a:pPr algn="ctr"/>
            <a:r>
              <a:rPr lang="es-EC" sz="3300" b="1" dirty="0"/>
              <a:t>ANÁLISIS PRIMARIO Y DETERMINACIÓN DEL ESTADO ACTUAL DEL CALDERO</a:t>
            </a:r>
            <a:r>
              <a:rPr lang="es-EC" sz="3200" dirty="0"/>
              <a:t/>
            </a:r>
            <a:br>
              <a:rPr lang="es-EC" sz="3200" dirty="0"/>
            </a:br>
            <a:endParaRPr lang="es-EC" sz="3000" b="1" dirty="0"/>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4455182" y="3267891"/>
            <a:ext cx="3878172" cy="3041469"/>
          </a:xfrm>
          <a:prstGeom prst="rect">
            <a:avLst/>
          </a:prstGeom>
          <a:noFill/>
          <a:ln>
            <a:noFill/>
          </a:ln>
        </p:spPr>
      </p:pic>
    </p:spTree>
    <p:extLst>
      <p:ext uri="{BB962C8B-B14F-4D97-AF65-F5344CB8AC3E}">
        <p14:creationId xmlns:p14="http://schemas.microsoft.com/office/powerpoint/2010/main" val="2130664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9531" y="1584960"/>
            <a:ext cx="10489475" cy="4724400"/>
          </a:xfrm>
        </p:spPr>
        <p:txBody>
          <a:bodyPr/>
          <a:lstStyle/>
          <a:p>
            <a:pPr marL="0" indent="0" algn="just">
              <a:buNone/>
            </a:pPr>
            <a:r>
              <a:rPr lang="es-EC" sz="2100" b="1" dirty="0" smtClean="0"/>
              <a:t>Tanque de condensado: </a:t>
            </a:r>
            <a:r>
              <a:rPr lang="es-EC" sz="2100" dirty="0" smtClean="0"/>
              <a:t>La</a:t>
            </a:r>
            <a:r>
              <a:rPr lang="es-EC" sz="2100" b="1" dirty="0" smtClean="0"/>
              <a:t> </a:t>
            </a:r>
            <a:r>
              <a:rPr lang="es-419" sz="2100" dirty="0"/>
              <a:t>parte interna del recipiente presentaba oxidación y sedimentación. En las paredes no se encontraron anomalías. La válvula de flotador presentaba oxidación en todo su sistema mecánico por lo que </a:t>
            </a:r>
            <a:r>
              <a:rPr lang="es-419" sz="2100" dirty="0" smtClean="0"/>
              <a:t>fue reemplazada </a:t>
            </a:r>
            <a:r>
              <a:rPr lang="es-419" sz="2100" dirty="0"/>
              <a:t>por una de acero inoxidable.</a:t>
            </a:r>
            <a:endParaRPr lang="es-EC" sz="2100" dirty="0"/>
          </a:p>
          <a:p>
            <a:pPr marL="0" indent="0" algn="just">
              <a:buNone/>
            </a:pPr>
            <a:endParaRPr lang="es-EC" b="1" dirty="0"/>
          </a:p>
        </p:txBody>
      </p:sp>
      <p:sp>
        <p:nvSpPr>
          <p:cNvPr id="4" name="Título 1"/>
          <p:cNvSpPr>
            <a:spLocks noGrp="1"/>
          </p:cNvSpPr>
          <p:nvPr>
            <p:ph type="title"/>
          </p:nvPr>
        </p:nvSpPr>
        <p:spPr>
          <a:xfrm>
            <a:off x="2749679" y="223516"/>
            <a:ext cx="8314561" cy="904244"/>
          </a:xfrm>
        </p:spPr>
        <p:txBody>
          <a:bodyPr>
            <a:normAutofit fontScale="90000"/>
          </a:bodyPr>
          <a:lstStyle/>
          <a:p>
            <a:pPr algn="ctr"/>
            <a:r>
              <a:rPr lang="es-EC" sz="3300" b="1" dirty="0"/>
              <a:t>ANÁLISIS PRIMARIO Y DETERMINACIÓN DEL ESTADO ACTUAL DEL CALDERO</a:t>
            </a:r>
            <a:r>
              <a:rPr lang="es-EC" sz="3200" dirty="0"/>
              <a:t/>
            </a:r>
            <a:br>
              <a:rPr lang="es-EC" sz="3200" dirty="0"/>
            </a:br>
            <a:endParaRPr lang="es-EC" sz="3000" b="1"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4640352" y="3221582"/>
            <a:ext cx="3507831" cy="2761207"/>
          </a:xfrm>
          <a:prstGeom prst="rect">
            <a:avLst/>
          </a:prstGeom>
          <a:noFill/>
          <a:ln>
            <a:noFill/>
          </a:ln>
        </p:spPr>
      </p:pic>
    </p:spTree>
    <p:extLst>
      <p:ext uri="{BB962C8B-B14F-4D97-AF65-F5344CB8AC3E}">
        <p14:creationId xmlns:p14="http://schemas.microsoft.com/office/powerpoint/2010/main" val="1832463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85109" y="1384663"/>
            <a:ext cx="9819503" cy="5316583"/>
          </a:xfrm>
        </p:spPr>
        <p:txBody>
          <a:bodyPr>
            <a:normAutofit/>
          </a:bodyPr>
          <a:lstStyle/>
          <a:p>
            <a:pPr marL="0" indent="0" algn="just">
              <a:buNone/>
            </a:pPr>
            <a:r>
              <a:rPr lang="es-EC" sz="2100" dirty="0" smtClean="0"/>
              <a:t>Antes de realizar acciones de mantenimiento correctivo en el caldero, se realizó un análisis de gases de combustión con equipo de la empresa Retena S.A. obteniéndose los siguientes resultados:</a:t>
            </a:r>
          </a:p>
          <a:p>
            <a:pPr marL="0" indent="0" algn="just">
              <a:buNone/>
            </a:pPr>
            <a:endParaRPr lang="es-EC" sz="2100" dirty="0"/>
          </a:p>
        </p:txBody>
      </p:sp>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CALCULO DE LA EFICIENCIA DEL CALDERO</a:t>
            </a:r>
            <a:endParaRPr lang="es-EC" sz="3000" b="1" dirty="0"/>
          </a:p>
        </p:txBody>
      </p:sp>
      <mc:AlternateContent xmlns:mc="http://schemas.openxmlformats.org/markup-compatibility/2006" xmlns:a14="http://schemas.microsoft.com/office/drawing/2010/main">
        <mc:Choice Requires="a14">
          <p:graphicFrame>
            <p:nvGraphicFramePr>
              <p:cNvPr id="5" name="Tabla 4"/>
              <p:cNvGraphicFramePr>
                <a:graphicFrameLocks noGrp="1"/>
              </p:cNvGraphicFramePr>
              <p:nvPr>
                <p:extLst>
                  <p:ext uri="{D42A27DB-BD31-4B8C-83A1-F6EECF244321}">
                    <p14:modId xmlns:p14="http://schemas.microsoft.com/office/powerpoint/2010/main" val="660964516"/>
                  </p:ext>
                </p:extLst>
              </p:nvPr>
            </p:nvGraphicFramePr>
            <p:xfrm>
              <a:off x="3841931" y="2757351"/>
              <a:ext cx="5106126" cy="3840480"/>
            </p:xfrm>
            <a:graphic>
              <a:graphicData uri="http://schemas.openxmlformats.org/drawingml/2006/table">
                <a:tbl>
                  <a:tblPr firstRow="1" firstCol="1" bandRow="1">
                    <a:tableStyleId>{5940675A-B579-460E-94D1-54222C63F5DA}</a:tableStyleId>
                  </a:tblPr>
                  <a:tblGrid>
                    <a:gridCol w="2552671">
                      <a:extLst>
                        <a:ext uri="{9D8B030D-6E8A-4147-A177-3AD203B41FA5}">
                          <a16:colId xmlns:a16="http://schemas.microsoft.com/office/drawing/2014/main" val="3687986326"/>
                        </a:ext>
                      </a:extLst>
                    </a:gridCol>
                    <a:gridCol w="2553455">
                      <a:extLst>
                        <a:ext uri="{9D8B030D-6E8A-4147-A177-3AD203B41FA5}">
                          <a16:colId xmlns:a16="http://schemas.microsoft.com/office/drawing/2014/main" val="2648485091"/>
                        </a:ext>
                      </a:extLst>
                    </a:gridCol>
                  </a:tblGrid>
                  <a:tr h="417016">
                    <a:tc gridSpan="2">
                      <a:txBody>
                        <a:bodyPr/>
                        <a:lstStyle/>
                        <a:p>
                          <a:pPr indent="180340" algn="ctr">
                            <a:lnSpc>
                              <a:spcPct val="200000"/>
                            </a:lnSpc>
                            <a:spcAft>
                              <a:spcPts val="0"/>
                            </a:spcAft>
                          </a:pPr>
                          <a:r>
                            <a:rPr lang="es-EC" sz="1400">
                              <a:effectLst/>
                            </a:rPr>
                            <a:t>ANÁLISIS DE GASES DE COMBUSTIÓN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val="1357298821"/>
                      </a:ext>
                    </a:extLst>
                  </a:tr>
                  <a:tr h="419639">
                    <a:tc>
                      <a:txBody>
                        <a:bodyPr/>
                        <a:lstStyle/>
                        <a:p>
                          <a:pPr indent="180340"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𝑂</m:t>
                                    </m:r>
                                  </m:e>
                                  <m:sub>
                                    <m:r>
                                      <a:rPr lang="es-EC" sz="1400">
                                        <a:effectLst/>
                                        <a:latin typeface="Cambria Math" panose="02040503050406030204" pitchFamily="18" charset="0"/>
                                      </a:rPr>
                                      <m:t>2</m:t>
                                    </m:r>
                                  </m:sub>
                                </m:sSub>
                              </m:oMath>
                            </m:oMathPara>
                          </a14:m>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400">
                              <a:effectLst/>
                            </a:rPr>
                            <a:t>8.4%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9581782"/>
                      </a:ext>
                    </a:extLst>
                  </a:tr>
                  <a:tr h="419639">
                    <a:tc>
                      <a:txBody>
                        <a:bodyPr/>
                        <a:lstStyle/>
                        <a:p>
                          <a:pPr indent="180340" algn="ctr">
                            <a:lnSpc>
                              <a:spcPct val="20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𝐶𝑂</m:t>
                                </m:r>
                              </m:oMath>
                            </m:oMathPara>
                          </a14:m>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400">
                              <a:effectLst/>
                            </a:rPr>
                            <a:t>64 ppm</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0449837"/>
                      </a:ext>
                    </a:extLst>
                  </a:tr>
                  <a:tr h="417016">
                    <a:tc>
                      <a:txBody>
                        <a:bodyPr/>
                        <a:lstStyle/>
                        <a:p>
                          <a:pPr indent="180340" algn="ctr">
                            <a:lnSpc>
                              <a:spcPct val="200000"/>
                            </a:lnSpc>
                            <a:spcAft>
                              <a:spcPts val="0"/>
                            </a:spcAft>
                          </a:pPr>
                          <a:r>
                            <a:rPr lang="es-EC" sz="1400">
                              <a:effectLst/>
                            </a:rPr>
                            <a:t>Eff</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400">
                              <a:effectLst/>
                            </a:rPr>
                            <a:t>85.1 %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040054"/>
                      </a:ext>
                    </a:extLst>
                  </a:tr>
                  <a:tr h="419639">
                    <a:tc>
                      <a:txBody>
                        <a:bodyPr/>
                        <a:lstStyle/>
                        <a:p>
                          <a:pPr indent="180340"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𝐶𝑂</m:t>
                                    </m:r>
                                  </m:e>
                                  <m:sub>
                                    <m:r>
                                      <a:rPr lang="es-EC" sz="1400">
                                        <a:effectLst/>
                                        <a:latin typeface="Cambria Math" panose="02040503050406030204" pitchFamily="18" charset="0"/>
                                      </a:rPr>
                                      <m:t>2</m:t>
                                    </m:r>
                                  </m:sub>
                                </m:sSub>
                              </m:oMath>
                            </m:oMathPara>
                          </a14:m>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400" dirty="0">
                              <a:effectLst/>
                            </a:rPr>
                            <a:t>9.3 %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6965802"/>
                      </a:ext>
                    </a:extLst>
                  </a:tr>
                  <a:tr h="417016">
                    <a:tc>
                      <a:txBody>
                        <a:bodyPr/>
                        <a:lstStyle/>
                        <a:p>
                          <a:pPr indent="180340" algn="ctr">
                            <a:lnSpc>
                              <a:spcPct val="200000"/>
                            </a:lnSpc>
                            <a:spcAft>
                              <a:spcPts val="0"/>
                            </a:spcAft>
                          </a:pPr>
                          <a:r>
                            <a:rPr lang="es-EC" sz="1400">
                              <a:effectLst/>
                            </a:rPr>
                            <a:t>T-STK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400">
                              <a:effectLst/>
                            </a:rPr>
                            <a:t>196 °C</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4797150"/>
                      </a:ext>
                    </a:extLst>
                  </a:tr>
                  <a:tr h="417016">
                    <a:tc>
                      <a:txBody>
                        <a:bodyPr/>
                        <a:lstStyle/>
                        <a:p>
                          <a:pPr indent="180340" algn="ctr">
                            <a:lnSpc>
                              <a:spcPct val="200000"/>
                            </a:lnSpc>
                            <a:spcAft>
                              <a:spcPts val="0"/>
                            </a:spcAft>
                          </a:pPr>
                          <a:r>
                            <a:rPr lang="es-EC" sz="1400">
                              <a:effectLst/>
                            </a:rPr>
                            <a:t>T-AIR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400">
                              <a:effectLst/>
                            </a:rPr>
                            <a:t>34.5 °C</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0291033"/>
                      </a:ext>
                    </a:extLst>
                  </a:tr>
                  <a:tr h="417016">
                    <a:tc>
                      <a:txBody>
                        <a:bodyPr/>
                        <a:lstStyle/>
                        <a:p>
                          <a:pPr indent="180340" algn="ctr">
                            <a:lnSpc>
                              <a:spcPct val="200000"/>
                            </a:lnSpc>
                            <a:spcAft>
                              <a:spcPts val="0"/>
                            </a:spcAft>
                          </a:pPr>
                          <a:r>
                            <a:rPr lang="es-EC" sz="1400">
                              <a:effectLst/>
                            </a:rPr>
                            <a:t>EA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400">
                              <a:effectLst/>
                            </a:rPr>
                            <a:t>62.4 %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7856589"/>
                      </a:ext>
                    </a:extLst>
                  </a:tr>
                  <a:tr h="417016">
                    <a:tc>
                      <a:txBody>
                        <a:bodyPr/>
                        <a:lstStyle/>
                        <a:p>
                          <a:pPr indent="180340" algn="ctr">
                            <a:lnSpc>
                              <a:spcPct val="200000"/>
                            </a:lnSpc>
                            <a:spcAft>
                              <a:spcPts val="0"/>
                            </a:spcAft>
                          </a:pPr>
                          <a:r>
                            <a:rPr lang="es-EC" sz="1400">
                              <a:effectLst/>
                            </a:rPr>
                            <a:t>CO(15)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400" dirty="0">
                              <a:effectLst/>
                            </a:rPr>
                            <a:t>30 ppm</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0373940"/>
                      </a:ext>
                    </a:extLst>
                  </a:tr>
                </a:tbl>
              </a:graphicData>
            </a:graphic>
          </p:graphicFrame>
        </mc:Choice>
        <mc:Fallback xmlns="">
          <p:graphicFrame>
            <p:nvGraphicFramePr>
              <p:cNvPr id="5" name="Tabla 4"/>
              <p:cNvGraphicFramePr>
                <a:graphicFrameLocks noGrp="1"/>
              </p:cNvGraphicFramePr>
              <p:nvPr>
                <p:extLst>
                  <p:ext uri="{D42A27DB-BD31-4B8C-83A1-F6EECF244321}">
                    <p14:modId xmlns:p14="http://schemas.microsoft.com/office/powerpoint/2010/main" val="660964516"/>
                  </p:ext>
                </p:extLst>
              </p:nvPr>
            </p:nvGraphicFramePr>
            <p:xfrm>
              <a:off x="3841931" y="2757351"/>
              <a:ext cx="5106126" cy="3840480"/>
            </p:xfrm>
            <a:graphic>
              <a:graphicData uri="http://schemas.openxmlformats.org/drawingml/2006/table">
                <a:tbl>
                  <a:tblPr firstRow="1" firstCol="1" bandRow="1">
                    <a:tableStyleId>{5940675A-B579-460E-94D1-54222C63F5DA}</a:tableStyleId>
                  </a:tblPr>
                  <a:tblGrid>
                    <a:gridCol w="2552671">
                      <a:extLst>
                        <a:ext uri="{9D8B030D-6E8A-4147-A177-3AD203B41FA5}">
                          <a16:colId xmlns:a16="http://schemas.microsoft.com/office/drawing/2014/main" val="3687986326"/>
                        </a:ext>
                      </a:extLst>
                    </a:gridCol>
                    <a:gridCol w="2553455">
                      <a:extLst>
                        <a:ext uri="{9D8B030D-6E8A-4147-A177-3AD203B41FA5}">
                          <a16:colId xmlns:a16="http://schemas.microsoft.com/office/drawing/2014/main" val="2648485091"/>
                        </a:ext>
                      </a:extLst>
                    </a:gridCol>
                  </a:tblGrid>
                  <a:tr h="426720">
                    <a:tc gridSpan="2">
                      <a:txBody>
                        <a:bodyPr/>
                        <a:lstStyle/>
                        <a:p>
                          <a:pPr indent="180340" algn="ctr">
                            <a:lnSpc>
                              <a:spcPct val="200000"/>
                            </a:lnSpc>
                            <a:spcAft>
                              <a:spcPts val="0"/>
                            </a:spcAft>
                          </a:pPr>
                          <a:r>
                            <a:rPr lang="es-EC" sz="1400">
                              <a:effectLst/>
                            </a:rPr>
                            <a:t>ANÁLISIS DE GASES DE COMBUSTIÓN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val="1357298821"/>
                      </a:ext>
                    </a:extLst>
                  </a:tr>
                  <a:tr h="426720">
                    <a:tc>
                      <a:txBody>
                        <a:bodyPr/>
                        <a:lstStyle/>
                        <a:p>
                          <a:endParaRPr lang="es-EC"/>
                        </a:p>
                      </a:txBody>
                      <a:tcPr marL="68580" marR="68580" marT="0" marB="0">
                        <a:blipFill>
                          <a:blip r:embed="rId2"/>
                          <a:stretch>
                            <a:fillRect l="-239" t="-101429" r="-100477" b="-710000"/>
                          </a:stretch>
                        </a:blipFill>
                      </a:tcPr>
                    </a:tc>
                    <a:tc>
                      <a:txBody>
                        <a:bodyPr/>
                        <a:lstStyle/>
                        <a:p>
                          <a:pPr indent="180340" algn="ctr">
                            <a:lnSpc>
                              <a:spcPct val="200000"/>
                            </a:lnSpc>
                            <a:spcAft>
                              <a:spcPts val="0"/>
                            </a:spcAft>
                          </a:pPr>
                          <a:r>
                            <a:rPr lang="es-EC" sz="1400">
                              <a:effectLst/>
                            </a:rPr>
                            <a:t>8.4%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9581782"/>
                      </a:ext>
                    </a:extLst>
                  </a:tr>
                  <a:tr h="426720">
                    <a:tc>
                      <a:txBody>
                        <a:bodyPr/>
                        <a:lstStyle/>
                        <a:p>
                          <a:endParaRPr lang="es-EC"/>
                        </a:p>
                      </a:txBody>
                      <a:tcPr marL="68580" marR="68580" marT="0" marB="0">
                        <a:blipFill>
                          <a:blip r:embed="rId2"/>
                          <a:stretch>
                            <a:fillRect l="-239" t="-201429" r="-100477" b="-610000"/>
                          </a:stretch>
                        </a:blipFill>
                      </a:tcPr>
                    </a:tc>
                    <a:tc>
                      <a:txBody>
                        <a:bodyPr/>
                        <a:lstStyle/>
                        <a:p>
                          <a:pPr indent="180340" algn="ctr">
                            <a:lnSpc>
                              <a:spcPct val="200000"/>
                            </a:lnSpc>
                            <a:spcAft>
                              <a:spcPts val="0"/>
                            </a:spcAft>
                          </a:pPr>
                          <a:r>
                            <a:rPr lang="es-EC" sz="1400">
                              <a:effectLst/>
                            </a:rPr>
                            <a:t>64 ppm</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0449837"/>
                      </a:ext>
                    </a:extLst>
                  </a:tr>
                  <a:tr h="426720">
                    <a:tc>
                      <a:txBody>
                        <a:bodyPr/>
                        <a:lstStyle/>
                        <a:p>
                          <a:pPr indent="180340" algn="ctr">
                            <a:lnSpc>
                              <a:spcPct val="200000"/>
                            </a:lnSpc>
                            <a:spcAft>
                              <a:spcPts val="0"/>
                            </a:spcAft>
                          </a:pPr>
                          <a:r>
                            <a:rPr lang="es-EC" sz="1400">
                              <a:effectLst/>
                            </a:rPr>
                            <a:t>Eff</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400">
                              <a:effectLst/>
                            </a:rPr>
                            <a:t>85.1 %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040054"/>
                      </a:ext>
                    </a:extLst>
                  </a:tr>
                  <a:tr h="426720">
                    <a:tc>
                      <a:txBody>
                        <a:bodyPr/>
                        <a:lstStyle/>
                        <a:p>
                          <a:endParaRPr lang="es-EC"/>
                        </a:p>
                      </a:txBody>
                      <a:tcPr marL="68580" marR="68580" marT="0" marB="0">
                        <a:blipFill>
                          <a:blip r:embed="rId2"/>
                          <a:stretch>
                            <a:fillRect l="-239" t="-395775" r="-100477" b="-402817"/>
                          </a:stretch>
                        </a:blipFill>
                      </a:tcPr>
                    </a:tc>
                    <a:tc>
                      <a:txBody>
                        <a:bodyPr/>
                        <a:lstStyle/>
                        <a:p>
                          <a:pPr indent="180340" algn="ctr">
                            <a:lnSpc>
                              <a:spcPct val="200000"/>
                            </a:lnSpc>
                            <a:spcAft>
                              <a:spcPts val="0"/>
                            </a:spcAft>
                          </a:pPr>
                          <a:r>
                            <a:rPr lang="es-EC" sz="1400" dirty="0">
                              <a:effectLst/>
                            </a:rPr>
                            <a:t>9.3 %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6965802"/>
                      </a:ext>
                    </a:extLst>
                  </a:tr>
                  <a:tr h="426720">
                    <a:tc>
                      <a:txBody>
                        <a:bodyPr/>
                        <a:lstStyle/>
                        <a:p>
                          <a:pPr indent="180340" algn="ctr">
                            <a:lnSpc>
                              <a:spcPct val="200000"/>
                            </a:lnSpc>
                            <a:spcAft>
                              <a:spcPts val="0"/>
                            </a:spcAft>
                          </a:pPr>
                          <a:r>
                            <a:rPr lang="es-EC" sz="1400">
                              <a:effectLst/>
                            </a:rPr>
                            <a:t>T-STK</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400">
                              <a:effectLst/>
                            </a:rPr>
                            <a:t>196 °C</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4797150"/>
                      </a:ext>
                    </a:extLst>
                  </a:tr>
                  <a:tr h="426720">
                    <a:tc>
                      <a:txBody>
                        <a:bodyPr/>
                        <a:lstStyle/>
                        <a:p>
                          <a:pPr indent="180340" algn="ctr">
                            <a:lnSpc>
                              <a:spcPct val="200000"/>
                            </a:lnSpc>
                            <a:spcAft>
                              <a:spcPts val="0"/>
                            </a:spcAft>
                          </a:pPr>
                          <a:r>
                            <a:rPr lang="es-EC" sz="1400">
                              <a:effectLst/>
                            </a:rPr>
                            <a:t>T-AIR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400">
                              <a:effectLst/>
                            </a:rPr>
                            <a:t>34.5 °C</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0291033"/>
                      </a:ext>
                    </a:extLst>
                  </a:tr>
                  <a:tr h="426720">
                    <a:tc>
                      <a:txBody>
                        <a:bodyPr/>
                        <a:lstStyle/>
                        <a:p>
                          <a:pPr indent="180340" algn="ctr">
                            <a:lnSpc>
                              <a:spcPct val="200000"/>
                            </a:lnSpc>
                            <a:spcAft>
                              <a:spcPts val="0"/>
                            </a:spcAft>
                          </a:pPr>
                          <a:r>
                            <a:rPr lang="es-EC" sz="1400">
                              <a:effectLst/>
                            </a:rPr>
                            <a:t>EA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400">
                              <a:effectLst/>
                            </a:rPr>
                            <a:t>62.4 %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7856589"/>
                      </a:ext>
                    </a:extLst>
                  </a:tr>
                  <a:tr h="426720">
                    <a:tc>
                      <a:txBody>
                        <a:bodyPr/>
                        <a:lstStyle/>
                        <a:p>
                          <a:pPr indent="180340" algn="ctr">
                            <a:lnSpc>
                              <a:spcPct val="200000"/>
                            </a:lnSpc>
                            <a:spcAft>
                              <a:spcPts val="0"/>
                            </a:spcAft>
                          </a:pPr>
                          <a:r>
                            <a:rPr lang="es-EC" sz="1400">
                              <a:effectLst/>
                            </a:rPr>
                            <a:t>CO(15)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400" dirty="0">
                              <a:effectLst/>
                            </a:rPr>
                            <a:t>30 ppm</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0373940"/>
                      </a:ext>
                    </a:extLst>
                  </a:tr>
                </a:tbl>
              </a:graphicData>
            </a:graphic>
          </p:graphicFrame>
        </mc:Fallback>
      </mc:AlternateContent>
    </p:spTree>
    <p:extLst>
      <p:ext uri="{BB962C8B-B14F-4D97-AF65-F5344CB8AC3E}">
        <p14:creationId xmlns:p14="http://schemas.microsoft.com/office/powerpoint/2010/main" val="1970721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37359" y="1580605"/>
            <a:ext cx="10071463" cy="4963885"/>
          </a:xfrm>
        </p:spPr>
        <p:txBody>
          <a:bodyPr>
            <a:normAutofit/>
          </a:bodyPr>
          <a:lstStyle/>
          <a:p>
            <a:pPr marL="0" indent="0" algn="just">
              <a:buNone/>
            </a:pPr>
            <a:r>
              <a:rPr lang="es-EC" sz="2100" dirty="0" smtClean="0"/>
              <a:t>Para el cálculo de la eficiencia del caldero,  es necesario calcular los calores perdidos en el proceso de la combustión:</a:t>
            </a:r>
          </a:p>
          <a:p>
            <a:pPr algn="just"/>
            <a:r>
              <a:rPr lang="es-EC" sz="2100" dirty="0"/>
              <a:t>Qp1: Agua procedente de la combustión del hidrógeno</a:t>
            </a:r>
          </a:p>
          <a:p>
            <a:pPr algn="just"/>
            <a:r>
              <a:rPr lang="es-EC" sz="2100" dirty="0"/>
              <a:t>Qp2: Humedad en el aire</a:t>
            </a:r>
          </a:p>
          <a:p>
            <a:pPr algn="just"/>
            <a:r>
              <a:rPr lang="es-EC" sz="2100" dirty="0"/>
              <a:t>Qp3: Gases secos de la chimenea</a:t>
            </a:r>
          </a:p>
          <a:p>
            <a:pPr algn="just"/>
            <a:r>
              <a:rPr lang="es-EC" sz="2100" dirty="0"/>
              <a:t>Qp4: Combustión incompleta</a:t>
            </a:r>
          </a:p>
          <a:p>
            <a:pPr algn="just"/>
            <a:r>
              <a:rPr lang="es-EC" sz="2100" dirty="0"/>
              <a:t>Qp5: Pérdidas por </a:t>
            </a:r>
            <a:r>
              <a:rPr lang="es-EC" sz="2100" dirty="0" smtClean="0"/>
              <a:t>radiación</a:t>
            </a:r>
          </a:p>
          <a:p>
            <a:pPr algn="just"/>
            <a:endParaRPr lang="es-EC" sz="2100" dirty="0"/>
          </a:p>
          <a:p>
            <a:pPr marL="0" indent="0" algn="just">
              <a:buNone/>
            </a:pPr>
            <a:r>
              <a:rPr lang="es-EC" sz="2100" dirty="0"/>
              <a:t>El cálculo de </a:t>
            </a:r>
            <a:r>
              <a:rPr lang="es-EC" sz="2100" dirty="0" smtClean="0"/>
              <a:t>los calores </a:t>
            </a:r>
            <a:r>
              <a:rPr lang="es-EC" sz="2100" dirty="0"/>
              <a:t>mencionadas se realizó en base al manual de consulta "Información técnica económica y rentabilidad sobre operación de calderas de vapor y agua caliente" de Clayton</a:t>
            </a:r>
          </a:p>
        </p:txBody>
      </p:sp>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CALCULO DE LA EFICIENCIA DEL CALDERO</a:t>
            </a:r>
            <a:endParaRPr lang="es-EC" sz="3000" b="1" dirty="0"/>
          </a:p>
        </p:txBody>
      </p:sp>
    </p:spTree>
    <p:extLst>
      <p:ext uri="{BB962C8B-B14F-4D97-AF65-F5344CB8AC3E}">
        <p14:creationId xmlns:p14="http://schemas.microsoft.com/office/powerpoint/2010/main" val="4002977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071154" y="1502229"/>
                <a:ext cx="10933612" cy="5159828"/>
              </a:xfrm>
            </p:spPr>
            <p:txBody>
              <a:bodyPr/>
              <a:lstStyle/>
              <a:p>
                <a:pPr marL="0" indent="0">
                  <a:buNone/>
                </a:pPr>
                <a:r>
                  <a:rPr lang="es-EC" sz="2100" b="1" dirty="0" smtClean="0"/>
                  <a:t>Qp1:</a:t>
                </a:r>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𝑄𝑝</m:t>
                      </m:r>
                      <m:r>
                        <a:rPr lang="es-EC" i="1">
                          <a:latin typeface="Cambria Math" panose="02040503050406030204" pitchFamily="18" charset="0"/>
                        </a:rPr>
                        <m:t>1=9</m:t>
                      </m:r>
                      <m:sSub>
                        <m:sSubPr>
                          <m:ctrlPr>
                            <a:rPr lang="es-EC" i="1">
                              <a:latin typeface="Cambria Math" panose="02040503050406030204" pitchFamily="18" charset="0"/>
                            </a:rPr>
                          </m:ctrlPr>
                        </m:sSubPr>
                        <m:e>
                          <m:r>
                            <a:rPr lang="es-EC" i="1">
                              <a:latin typeface="Cambria Math" panose="02040503050406030204" pitchFamily="18" charset="0"/>
                            </a:rPr>
                            <m:t>𝐻</m:t>
                          </m:r>
                        </m:e>
                        <m:sub>
                          <m:r>
                            <a:rPr lang="es-EC" i="1">
                              <a:latin typeface="Cambria Math" panose="02040503050406030204" pitchFamily="18" charset="0"/>
                            </a:rPr>
                            <m:t>2</m:t>
                          </m:r>
                        </m:sub>
                      </m:sSub>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𝑔</m:t>
                              </m:r>
                            </m:sub>
                          </m:sSub>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𝑓</m:t>
                              </m:r>
                            </m:sub>
                          </m:sSub>
                        </m:e>
                      </m:d>
                      <m:r>
                        <a:rPr lang="es-EC" i="1">
                          <a:latin typeface="Cambria Math" panose="02040503050406030204" pitchFamily="18" charset="0"/>
                        </a:rPr>
                        <m:t> </m:t>
                      </m:r>
                    </m:oMath>
                  </m:oMathPara>
                </a14:m>
                <a:endParaRPr lang="es-EC" dirty="0" smtClean="0"/>
              </a:p>
              <a:p>
                <a:pPr algn="just"/>
                <a:endParaRPr lang="es-EC" sz="2100" i="1" dirty="0" smtClean="0"/>
              </a:p>
              <a:p>
                <a:pPr algn="just"/>
                <a14:m>
                  <m:oMath xmlns:m="http://schemas.openxmlformats.org/officeDocument/2006/math">
                    <m:r>
                      <a:rPr lang="es-EC" sz="2100" i="1">
                        <a:latin typeface="Cambria Math" panose="02040503050406030204" pitchFamily="18" charset="0"/>
                      </a:rPr>
                      <m:t>𝑄𝑝</m:t>
                    </m:r>
                    <m:r>
                      <a:rPr lang="es-EC" sz="2100" i="1">
                        <a:latin typeface="Cambria Math" panose="02040503050406030204" pitchFamily="18" charset="0"/>
                      </a:rPr>
                      <m:t>1</m:t>
                    </m:r>
                  </m:oMath>
                </a14:m>
                <a:r>
                  <a:rPr lang="es-EC" sz="2100" dirty="0"/>
                  <a:t>: Pérdidas de calor en KJ/Kg de combustible quemado</a:t>
                </a:r>
              </a:p>
              <a:p>
                <a:pPr algn="just"/>
                <a14:m>
                  <m:oMath xmlns:m="http://schemas.openxmlformats.org/officeDocument/2006/math">
                    <m:sSub>
                      <m:sSubPr>
                        <m:ctrlPr>
                          <a:rPr lang="es-EC" sz="2100" i="1">
                            <a:latin typeface="Cambria Math" panose="02040503050406030204" pitchFamily="18" charset="0"/>
                          </a:rPr>
                        </m:ctrlPr>
                      </m:sSubPr>
                      <m:e>
                        <m:r>
                          <a:rPr lang="es-EC" sz="2100" i="1">
                            <a:latin typeface="Cambria Math" panose="02040503050406030204" pitchFamily="18" charset="0"/>
                          </a:rPr>
                          <m:t>𝐻</m:t>
                        </m:r>
                      </m:e>
                      <m:sub>
                        <m:r>
                          <a:rPr lang="es-EC" sz="2100" i="1">
                            <a:latin typeface="Cambria Math" panose="02040503050406030204" pitchFamily="18" charset="0"/>
                          </a:rPr>
                          <m:t>2</m:t>
                        </m:r>
                      </m:sub>
                    </m:sSub>
                    <m:r>
                      <a:rPr lang="es-EC" sz="2100" i="1">
                        <a:latin typeface="Cambria Math" panose="02040503050406030204" pitchFamily="18" charset="0"/>
                      </a:rPr>
                      <m:t>:</m:t>
                    </m:r>
                  </m:oMath>
                </a14:m>
                <a:r>
                  <a:rPr lang="es-EC" sz="2100" dirty="0"/>
                  <a:t> Peso de hidrógeno por kilogramo de combustible quemado (Kg)</a:t>
                </a:r>
              </a:p>
              <a:p>
                <a:pPr algn="just"/>
                <a14:m>
                  <m:oMath xmlns:m="http://schemas.openxmlformats.org/officeDocument/2006/math">
                    <m:sSub>
                      <m:sSubPr>
                        <m:ctrlPr>
                          <a:rPr lang="es-EC" sz="2100" i="1">
                            <a:latin typeface="Cambria Math" panose="02040503050406030204" pitchFamily="18" charset="0"/>
                          </a:rPr>
                        </m:ctrlPr>
                      </m:sSubPr>
                      <m:e>
                        <m:r>
                          <a:rPr lang="es-EC" sz="2100" i="1">
                            <a:latin typeface="Cambria Math" panose="02040503050406030204" pitchFamily="18" charset="0"/>
                          </a:rPr>
                          <m:t>h</m:t>
                        </m:r>
                      </m:e>
                      <m:sub>
                        <m:r>
                          <a:rPr lang="es-EC" sz="2100" i="1">
                            <a:latin typeface="Cambria Math" panose="02040503050406030204" pitchFamily="18" charset="0"/>
                          </a:rPr>
                          <m:t>𝑔</m:t>
                        </m:r>
                      </m:sub>
                    </m:sSub>
                  </m:oMath>
                </a14:m>
                <a:r>
                  <a:rPr lang="es-EC" sz="2100" dirty="0"/>
                  <a:t>: Entalpía de vapor a la temperatura de los gases de combustión en la chimenea del caldero a una presión de 0.07 Kg/cm² (KJ/Kg</a:t>
                </a:r>
                <a:r>
                  <a:rPr lang="es-EC" sz="2100" dirty="0" smtClean="0"/>
                  <a:t>)</a:t>
                </a:r>
              </a:p>
              <a:p>
                <a:pPr algn="just"/>
                <a14:m>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𝑓</m:t>
                        </m:r>
                      </m:sub>
                    </m:sSub>
                    <m:r>
                      <a:rPr lang="es-EC" i="1">
                        <a:latin typeface="Cambria Math" panose="02040503050406030204" pitchFamily="18" charset="0"/>
                      </a:rPr>
                      <m:t>:</m:t>
                    </m:r>
                  </m:oMath>
                </a14:m>
                <a:r>
                  <a:rPr lang="es-EC" dirty="0"/>
                  <a:t> Entalpía del agua a la temperatura de entrada del combustible (KJ/Kg). (El combustible ingresa al caldero a 35 °C</a:t>
                </a:r>
                <a:r>
                  <a:rPr lang="es-EC" dirty="0" smtClean="0"/>
                  <a:t>.)</a:t>
                </a:r>
                <a:endParaRPr lang="es-EC" sz="2100" dirty="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𝑄𝑝</m:t>
                      </m:r>
                      <m:r>
                        <a:rPr lang="es-EC" i="1">
                          <a:latin typeface="Cambria Math" panose="02040503050406030204" pitchFamily="18" charset="0"/>
                        </a:rPr>
                        <m:t>1=9∗</m:t>
                      </m:r>
                      <m:f>
                        <m:fPr>
                          <m:ctrlPr>
                            <a:rPr lang="es-EC" i="1">
                              <a:latin typeface="Cambria Math" panose="02040503050406030204" pitchFamily="18" charset="0"/>
                            </a:rPr>
                          </m:ctrlPr>
                        </m:fPr>
                        <m:num>
                          <m:r>
                            <a:rPr lang="es-EC" i="1">
                              <a:latin typeface="Cambria Math" panose="02040503050406030204" pitchFamily="18" charset="0"/>
                            </a:rPr>
                            <m:t>15</m:t>
                          </m:r>
                        </m:num>
                        <m:den>
                          <m:r>
                            <a:rPr lang="es-EC" i="1">
                              <a:latin typeface="Cambria Math" panose="02040503050406030204" pitchFamily="18" charset="0"/>
                            </a:rPr>
                            <m:t>100</m:t>
                          </m:r>
                        </m:den>
                      </m:f>
                      <m:r>
                        <a:rPr lang="es-EC" i="1">
                          <a:latin typeface="Cambria Math" panose="02040503050406030204" pitchFamily="18" charset="0"/>
                        </a:rPr>
                        <m:t>∗</m:t>
                      </m:r>
                      <m:d>
                        <m:dPr>
                          <m:ctrlPr>
                            <a:rPr lang="es-EC" i="1">
                              <a:latin typeface="Cambria Math" panose="02040503050406030204" pitchFamily="18" charset="0"/>
                            </a:rPr>
                          </m:ctrlPr>
                        </m:dPr>
                        <m:e>
                          <m:r>
                            <a:rPr lang="en-US">
                              <a:latin typeface="Cambria Math" panose="02040503050406030204" pitchFamily="18" charset="0"/>
                            </a:rPr>
                            <m:t>686.088 </m:t>
                          </m:r>
                          <m:r>
                            <a:rPr lang="es-EC" i="1">
                              <a:latin typeface="Cambria Math" panose="02040503050406030204" pitchFamily="18" charset="0"/>
                            </a:rPr>
                            <m:t>−</m:t>
                          </m:r>
                          <m:r>
                            <a:rPr lang="en-US">
                              <a:latin typeface="Cambria Math" panose="02040503050406030204" pitchFamily="18" charset="0"/>
                            </a:rPr>
                            <m:t>35.032</m:t>
                          </m:r>
                        </m:e>
                      </m:d>
                    </m:oMath>
                  </m:oMathPara>
                </a14:m>
                <a:endParaRPr lang="es-EC" dirty="0"/>
              </a:p>
              <a:p>
                <a:pPr marL="0" indent="0">
                  <a:buNone/>
                </a:pPr>
                <a14:m>
                  <m:oMathPara xmlns:m="http://schemas.openxmlformats.org/officeDocument/2006/math">
                    <m:oMathParaPr>
                      <m:jc m:val="centerGroup"/>
                    </m:oMathParaPr>
                    <m:oMath xmlns:m="http://schemas.openxmlformats.org/officeDocument/2006/math">
                      <m:r>
                        <a:rPr lang="es-EC" b="1" i="1">
                          <a:latin typeface="Cambria Math" panose="02040503050406030204" pitchFamily="18" charset="0"/>
                        </a:rPr>
                        <m:t>𝑸𝒑</m:t>
                      </m:r>
                      <m:r>
                        <a:rPr lang="es-EC" b="1" i="1">
                          <a:latin typeface="Cambria Math" panose="02040503050406030204" pitchFamily="18" charset="0"/>
                        </a:rPr>
                        <m:t>𝟏</m:t>
                      </m:r>
                      <m:r>
                        <a:rPr lang="es-EC" b="1" i="1">
                          <a:latin typeface="Cambria Math" panose="02040503050406030204" pitchFamily="18" charset="0"/>
                        </a:rPr>
                        <m:t>=</m:t>
                      </m:r>
                      <m:r>
                        <a:rPr lang="es-EC" b="1" i="1">
                          <a:latin typeface="Cambria Math" panose="02040503050406030204" pitchFamily="18" charset="0"/>
                        </a:rPr>
                        <m:t>𝟑𝟔𝟕𝟗</m:t>
                      </m:r>
                      <m:r>
                        <a:rPr lang="es-EC" b="1" i="1">
                          <a:latin typeface="Cambria Math" panose="02040503050406030204" pitchFamily="18" charset="0"/>
                        </a:rPr>
                        <m:t>.</m:t>
                      </m:r>
                      <m:r>
                        <a:rPr lang="es-EC" b="1" i="1">
                          <a:latin typeface="Cambria Math" panose="02040503050406030204" pitchFamily="18" charset="0"/>
                        </a:rPr>
                        <m:t>𝟏𝟗</m:t>
                      </m:r>
                      <m:r>
                        <a:rPr lang="es-EC" b="1" i="1">
                          <a:latin typeface="Cambria Math" panose="02040503050406030204" pitchFamily="18" charset="0"/>
                        </a:rPr>
                        <m:t>  </m:t>
                      </m:r>
                      <m:f>
                        <m:fPr>
                          <m:ctrlPr>
                            <a:rPr lang="es-EC" b="1" i="1">
                              <a:latin typeface="Cambria Math" panose="02040503050406030204" pitchFamily="18" charset="0"/>
                            </a:rPr>
                          </m:ctrlPr>
                        </m:fPr>
                        <m:num>
                          <m:r>
                            <a:rPr lang="es-EC" b="1" i="1">
                              <a:latin typeface="Cambria Math" panose="02040503050406030204" pitchFamily="18" charset="0"/>
                            </a:rPr>
                            <m:t>𝑲𝑱</m:t>
                          </m:r>
                        </m:num>
                        <m:den>
                          <m:r>
                            <a:rPr lang="es-EC" b="1" i="1">
                              <a:latin typeface="Cambria Math" panose="02040503050406030204" pitchFamily="18" charset="0"/>
                            </a:rPr>
                            <m:t>𝑲𝒈</m:t>
                          </m:r>
                        </m:den>
                      </m:f>
                    </m:oMath>
                  </m:oMathPara>
                </a14:m>
                <a:endParaRPr lang="es-EC" b="1" dirty="0"/>
              </a:p>
              <a:p>
                <a:pPr marL="0" indent="0">
                  <a:buNone/>
                </a:pPr>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071154" y="1502229"/>
                <a:ext cx="10933612" cy="5159828"/>
              </a:xfrm>
              <a:blipFill>
                <a:blip r:embed="rId2"/>
                <a:stretch>
                  <a:fillRect l="-669" t="-708" r="-725"/>
                </a:stretch>
              </a:blipFill>
            </p:spPr>
            <p:txBody>
              <a:bodyPr/>
              <a:lstStyle/>
              <a:p>
                <a:r>
                  <a:rPr lang="es-EC">
                    <a:noFill/>
                  </a:rPr>
                  <a:t> </a:t>
                </a:r>
              </a:p>
            </p:txBody>
          </p:sp>
        </mc:Fallback>
      </mc:AlternateContent>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CALCULO DE LA EFICIENCIA DEL CALDERO</a:t>
            </a:r>
            <a:endParaRPr lang="es-EC" sz="3000" b="1" dirty="0"/>
          </a:p>
        </p:txBody>
      </p:sp>
    </p:spTree>
    <p:extLst>
      <p:ext uri="{BB962C8B-B14F-4D97-AF65-F5344CB8AC3E}">
        <p14:creationId xmlns:p14="http://schemas.microsoft.com/office/powerpoint/2010/main" val="3094989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162594" y="1410789"/>
                <a:ext cx="10842172" cy="5329645"/>
              </a:xfrm>
            </p:spPr>
            <p:txBody>
              <a:bodyPr>
                <a:normAutofit fontScale="92500" lnSpcReduction="10000"/>
              </a:bodyPr>
              <a:lstStyle/>
              <a:p>
                <a:pPr marL="0" indent="0">
                  <a:buNone/>
                </a:pPr>
                <a:r>
                  <a:rPr lang="es-EC" sz="2100" b="1" dirty="0" smtClean="0"/>
                  <a:t>Qp2:</a:t>
                </a:r>
              </a:p>
              <a:p>
                <a:pPr marL="0" indent="0">
                  <a:buNone/>
                </a:pPr>
                <a14:m>
                  <m:oMathPara xmlns:m="http://schemas.openxmlformats.org/officeDocument/2006/math">
                    <m:oMathParaPr>
                      <m:jc m:val="centerGroup"/>
                    </m:oMathParaPr>
                    <m:oMath xmlns:m="http://schemas.openxmlformats.org/officeDocument/2006/math">
                      <m:r>
                        <a:rPr lang="es-EC" sz="1900" i="1">
                          <a:latin typeface="Cambria Math" panose="02040503050406030204" pitchFamily="18" charset="0"/>
                        </a:rPr>
                        <m:t>𝑄𝑝</m:t>
                      </m:r>
                      <m:r>
                        <a:rPr lang="es-EC" sz="1900" i="1">
                          <a:latin typeface="Cambria Math" panose="02040503050406030204" pitchFamily="18" charset="0"/>
                        </a:rPr>
                        <m:t>2=0.46∗</m:t>
                      </m:r>
                      <m:sSub>
                        <m:sSubPr>
                          <m:ctrlPr>
                            <a:rPr lang="es-EC" sz="1900" i="1">
                              <a:latin typeface="Cambria Math" panose="02040503050406030204" pitchFamily="18" charset="0"/>
                            </a:rPr>
                          </m:ctrlPr>
                        </m:sSubPr>
                        <m:e>
                          <m:r>
                            <a:rPr lang="es-EC" sz="1900" i="1">
                              <a:latin typeface="Cambria Math" panose="02040503050406030204" pitchFamily="18" charset="0"/>
                            </a:rPr>
                            <m:t>𝑚</m:t>
                          </m:r>
                        </m:e>
                        <m:sub>
                          <m:r>
                            <a:rPr lang="es-EC" sz="1900" i="1">
                              <a:latin typeface="Cambria Math" panose="02040503050406030204" pitchFamily="18" charset="0"/>
                            </a:rPr>
                            <m:t>𝑎𝑠</m:t>
                          </m:r>
                        </m:sub>
                      </m:sSub>
                      <m:r>
                        <a:rPr lang="es-EC" sz="1900" i="1">
                          <a:latin typeface="Cambria Math" panose="02040503050406030204" pitchFamily="18" charset="0"/>
                        </a:rPr>
                        <m:t>∗</m:t>
                      </m:r>
                      <m:sSub>
                        <m:sSubPr>
                          <m:ctrlPr>
                            <a:rPr lang="es-EC" sz="1900" i="1">
                              <a:latin typeface="Cambria Math" panose="02040503050406030204" pitchFamily="18" charset="0"/>
                            </a:rPr>
                          </m:ctrlPr>
                        </m:sSubPr>
                        <m:e>
                          <m:r>
                            <a:rPr lang="es-EC" sz="1900" i="1">
                              <a:latin typeface="Cambria Math" panose="02040503050406030204" pitchFamily="18" charset="0"/>
                            </a:rPr>
                            <m:t>𝑚</m:t>
                          </m:r>
                        </m:e>
                        <m:sub>
                          <m:r>
                            <a:rPr lang="es-EC" sz="1900" i="1">
                              <a:latin typeface="Cambria Math" panose="02040503050406030204" pitchFamily="18" charset="0"/>
                            </a:rPr>
                            <m:t>𝑣</m:t>
                          </m:r>
                        </m:sub>
                      </m:sSub>
                      <m:r>
                        <a:rPr lang="es-EC" sz="1900" i="1">
                          <a:latin typeface="Cambria Math" panose="02040503050406030204" pitchFamily="18" charset="0"/>
                        </a:rPr>
                        <m:t>∗</m:t>
                      </m:r>
                      <m:d>
                        <m:dPr>
                          <m:ctrlPr>
                            <a:rPr lang="es-EC" sz="1900" i="1">
                              <a:latin typeface="Cambria Math" panose="02040503050406030204" pitchFamily="18" charset="0"/>
                            </a:rPr>
                          </m:ctrlPr>
                        </m:dPr>
                        <m:e>
                          <m:sSub>
                            <m:sSubPr>
                              <m:ctrlPr>
                                <a:rPr lang="es-EC" sz="1900" i="1">
                                  <a:latin typeface="Cambria Math" panose="02040503050406030204" pitchFamily="18" charset="0"/>
                                </a:rPr>
                              </m:ctrlPr>
                            </m:sSubPr>
                            <m:e>
                              <m:r>
                                <a:rPr lang="es-EC" sz="1900" i="1">
                                  <a:latin typeface="Cambria Math" panose="02040503050406030204" pitchFamily="18" charset="0"/>
                                </a:rPr>
                                <m:t>𝑇</m:t>
                              </m:r>
                            </m:e>
                            <m:sub>
                              <m:r>
                                <a:rPr lang="es-EC" sz="1900" i="1">
                                  <a:latin typeface="Cambria Math" panose="02040503050406030204" pitchFamily="18" charset="0"/>
                                </a:rPr>
                                <m:t>𝑔</m:t>
                              </m:r>
                            </m:sub>
                          </m:sSub>
                          <m:r>
                            <a:rPr lang="es-EC" sz="1900" i="1">
                              <a:latin typeface="Cambria Math" panose="02040503050406030204" pitchFamily="18" charset="0"/>
                            </a:rPr>
                            <m:t>−</m:t>
                          </m:r>
                          <m:sSub>
                            <m:sSubPr>
                              <m:ctrlPr>
                                <a:rPr lang="es-EC" sz="1900" i="1">
                                  <a:latin typeface="Cambria Math" panose="02040503050406030204" pitchFamily="18" charset="0"/>
                                </a:rPr>
                              </m:ctrlPr>
                            </m:sSubPr>
                            <m:e>
                              <m:r>
                                <a:rPr lang="es-EC" sz="1900" i="1">
                                  <a:latin typeface="Cambria Math" panose="02040503050406030204" pitchFamily="18" charset="0"/>
                                </a:rPr>
                                <m:t>𝑇</m:t>
                              </m:r>
                            </m:e>
                            <m:sub>
                              <m:r>
                                <a:rPr lang="es-EC" sz="1900" i="1">
                                  <a:latin typeface="Cambria Math" panose="02040503050406030204" pitchFamily="18" charset="0"/>
                                </a:rPr>
                                <m:t>𝑎</m:t>
                              </m:r>
                            </m:sub>
                          </m:sSub>
                        </m:e>
                      </m:d>
                      <m:r>
                        <a:rPr lang="es-EC" sz="1900" i="1">
                          <a:latin typeface="Cambria Math" panose="02040503050406030204" pitchFamily="18" charset="0"/>
                        </a:rPr>
                        <m:t> </m:t>
                      </m:r>
                    </m:oMath>
                  </m:oMathPara>
                </a14:m>
                <a:endParaRPr lang="es-EC" sz="1900" b="1" dirty="0" smtClean="0"/>
              </a:p>
              <a:p>
                <a:pPr marL="0" indent="0">
                  <a:buNone/>
                </a:pPr>
                <a:endParaRPr lang="es-EC" sz="1900" b="1" dirty="0" smtClean="0"/>
              </a:p>
              <a:p>
                <a:pPr algn="just"/>
                <a:r>
                  <a:rPr lang="es-EC" sz="2300" dirty="0" smtClean="0"/>
                  <a:t>Q</a:t>
                </a:r>
                <a14:m>
                  <m:oMath xmlns:m="http://schemas.openxmlformats.org/officeDocument/2006/math">
                    <m:r>
                      <a:rPr lang="es-EC" sz="2300" i="1">
                        <a:latin typeface="Cambria Math" panose="02040503050406030204" pitchFamily="18" charset="0"/>
                      </a:rPr>
                      <m:t>𝑝</m:t>
                    </m:r>
                    <m:r>
                      <a:rPr lang="es-EC" sz="2300" i="1">
                        <a:latin typeface="Cambria Math" panose="02040503050406030204" pitchFamily="18" charset="0"/>
                      </a:rPr>
                      <m:t>2</m:t>
                    </m:r>
                  </m:oMath>
                </a14:m>
                <a:r>
                  <a:rPr lang="es-EC" sz="2300" dirty="0"/>
                  <a:t>: Pérdidas de calor en KJ/Kg de combustible quemado</a:t>
                </a:r>
              </a:p>
              <a:p>
                <a:pPr algn="just"/>
                <a14:m>
                  <m:oMath xmlns:m="http://schemas.openxmlformats.org/officeDocument/2006/math">
                    <m:sSub>
                      <m:sSubPr>
                        <m:ctrlPr>
                          <a:rPr lang="es-EC" sz="2300" i="1">
                            <a:latin typeface="Cambria Math" panose="02040503050406030204" pitchFamily="18" charset="0"/>
                          </a:rPr>
                        </m:ctrlPr>
                      </m:sSubPr>
                      <m:e>
                        <m:r>
                          <a:rPr lang="es-EC" sz="2300" i="1">
                            <a:latin typeface="Cambria Math" panose="02040503050406030204" pitchFamily="18" charset="0"/>
                          </a:rPr>
                          <m:t>𝑚</m:t>
                        </m:r>
                      </m:e>
                      <m:sub>
                        <m:r>
                          <a:rPr lang="es-EC" sz="2300" i="1">
                            <a:latin typeface="Cambria Math" panose="02040503050406030204" pitchFamily="18" charset="0"/>
                          </a:rPr>
                          <m:t>𝑎𝑠</m:t>
                        </m:r>
                      </m:sub>
                    </m:sSub>
                  </m:oMath>
                </a14:m>
                <a:r>
                  <a:rPr lang="es-EC" sz="2300" dirty="0"/>
                  <a:t>: Peso de aire seco empleado por cada kilogramo de combustible</a:t>
                </a:r>
              </a:p>
              <a:p>
                <a:pPr algn="just"/>
                <a14:m>
                  <m:oMath xmlns:m="http://schemas.openxmlformats.org/officeDocument/2006/math">
                    <m:sSub>
                      <m:sSubPr>
                        <m:ctrlPr>
                          <a:rPr lang="es-EC" sz="2300" i="1">
                            <a:latin typeface="Cambria Math" panose="02040503050406030204" pitchFamily="18" charset="0"/>
                          </a:rPr>
                        </m:ctrlPr>
                      </m:sSubPr>
                      <m:e>
                        <m:r>
                          <a:rPr lang="es-EC" sz="2300" i="1">
                            <a:latin typeface="Cambria Math" panose="02040503050406030204" pitchFamily="18" charset="0"/>
                          </a:rPr>
                          <m:t>𝑚</m:t>
                        </m:r>
                      </m:e>
                      <m:sub>
                        <m:r>
                          <a:rPr lang="es-EC" sz="2300" i="1">
                            <a:latin typeface="Cambria Math" panose="02040503050406030204" pitchFamily="18" charset="0"/>
                          </a:rPr>
                          <m:t>𝑣</m:t>
                        </m:r>
                      </m:sub>
                    </m:sSub>
                  </m:oMath>
                </a14:m>
                <a:r>
                  <a:rPr lang="es-EC" sz="2300" dirty="0"/>
                  <a:t>: Porcentaje de saturación multiplicado por el peso de vapor de agua requerido para saturar 1 Kg de aire.</a:t>
                </a:r>
              </a:p>
              <a:p>
                <a:pPr algn="just"/>
                <a14:m>
                  <m:oMath xmlns:m="http://schemas.openxmlformats.org/officeDocument/2006/math">
                    <m:sSub>
                      <m:sSubPr>
                        <m:ctrlPr>
                          <a:rPr lang="es-EC" sz="2300" i="1">
                            <a:latin typeface="Cambria Math" panose="02040503050406030204" pitchFamily="18" charset="0"/>
                          </a:rPr>
                        </m:ctrlPr>
                      </m:sSubPr>
                      <m:e>
                        <m:r>
                          <a:rPr lang="es-EC" sz="2300" i="1">
                            <a:latin typeface="Cambria Math" panose="02040503050406030204" pitchFamily="18" charset="0"/>
                          </a:rPr>
                          <m:t>𝑇</m:t>
                        </m:r>
                      </m:e>
                      <m:sub>
                        <m:r>
                          <a:rPr lang="es-EC" sz="2300" i="1">
                            <a:latin typeface="Cambria Math" panose="02040503050406030204" pitchFamily="18" charset="0"/>
                          </a:rPr>
                          <m:t>𝑔</m:t>
                        </m:r>
                      </m:sub>
                    </m:sSub>
                    <m:r>
                      <a:rPr lang="es-EC" sz="2300" i="1">
                        <a:latin typeface="Cambria Math" panose="02040503050406030204" pitchFamily="18" charset="0"/>
                      </a:rPr>
                      <m:t>:</m:t>
                    </m:r>
                  </m:oMath>
                </a14:m>
                <a:r>
                  <a:rPr lang="es-EC" sz="2300" dirty="0"/>
                  <a:t> Temperatura de los gases de combustión a la salida del caldero. </a:t>
                </a:r>
                <a:r>
                  <a:rPr lang="es-EC" sz="2300" dirty="0" smtClean="0"/>
                  <a:t>(</a:t>
                </a:r>
                <a:r>
                  <a:rPr lang="es-EC" sz="2300" dirty="0"/>
                  <a:t>196 </a:t>
                </a:r>
                <a:r>
                  <a:rPr lang="en-US" sz="2300" dirty="0"/>
                  <a:t>°C)</a:t>
                </a:r>
                <a:r>
                  <a:rPr lang="es-EC" sz="2300" dirty="0"/>
                  <a:t> </a:t>
                </a:r>
              </a:p>
              <a:p>
                <a:pPr algn="just"/>
                <a14:m>
                  <m:oMath xmlns:m="http://schemas.openxmlformats.org/officeDocument/2006/math">
                    <m:sSub>
                      <m:sSubPr>
                        <m:ctrlPr>
                          <a:rPr lang="es-EC" sz="2300" i="1">
                            <a:latin typeface="Cambria Math" panose="02040503050406030204" pitchFamily="18" charset="0"/>
                          </a:rPr>
                        </m:ctrlPr>
                      </m:sSubPr>
                      <m:e>
                        <m:r>
                          <a:rPr lang="es-EC" sz="2300" i="1">
                            <a:latin typeface="Cambria Math" panose="02040503050406030204" pitchFamily="18" charset="0"/>
                          </a:rPr>
                          <m:t>𝑇</m:t>
                        </m:r>
                      </m:e>
                      <m:sub>
                        <m:r>
                          <a:rPr lang="es-EC" sz="2300" i="1">
                            <a:latin typeface="Cambria Math" panose="02040503050406030204" pitchFamily="18" charset="0"/>
                          </a:rPr>
                          <m:t>𝑎</m:t>
                        </m:r>
                      </m:sub>
                    </m:sSub>
                    <m:r>
                      <a:rPr lang="es-EC" sz="2300" i="1">
                        <a:latin typeface="Cambria Math" panose="02040503050406030204" pitchFamily="18" charset="0"/>
                      </a:rPr>
                      <m:t>:</m:t>
                    </m:r>
                  </m:oMath>
                </a14:m>
                <a:r>
                  <a:rPr lang="es-EC" sz="2300" dirty="0"/>
                  <a:t> Temperatura del aire a la entrada del hogar del caldero. Mediante medición en las pruebas de operación se estableció que el aire entra al caldero a 24°C</a:t>
                </a:r>
              </a:p>
              <a:p>
                <a:r>
                  <a:rPr lang="es-EC" sz="2300" dirty="0"/>
                  <a:t>0.46: Calor específico medio del calor de agua desde </a:t>
                </a:r>
                <a14:m>
                  <m:oMath xmlns:m="http://schemas.openxmlformats.org/officeDocument/2006/math">
                    <m:sSub>
                      <m:sSubPr>
                        <m:ctrlPr>
                          <a:rPr lang="es-EC" sz="2300" i="1">
                            <a:latin typeface="Cambria Math" panose="02040503050406030204" pitchFamily="18" charset="0"/>
                          </a:rPr>
                        </m:ctrlPr>
                      </m:sSubPr>
                      <m:e>
                        <m:r>
                          <a:rPr lang="es-EC" sz="2300" i="1">
                            <a:latin typeface="Cambria Math" panose="02040503050406030204" pitchFamily="18" charset="0"/>
                          </a:rPr>
                          <m:t>𝑇</m:t>
                        </m:r>
                      </m:e>
                      <m:sub>
                        <m:r>
                          <a:rPr lang="es-EC" sz="2300" i="1">
                            <a:latin typeface="Cambria Math" panose="02040503050406030204" pitchFamily="18" charset="0"/>
                          </a:rPr>
                          <m:t>𝑔</m:t>
                        </m:r>
                      </m:sub>
                    </m:sSub>
                    <m:r>
                      <a:rPr lang="es-EC" sz="2300" i="1">
                        <a:latin typeface="Cambria Math" panose="02040503050406030204" pitchFamily="18" charset="0"/>
                      </a:rPr>
                      <m:t> </m:t>
                    </m:r>
                  </m:oMath>
                </a14:m>
                <a:r>
                  <a:rPr lang="es-EC" sz="2300" dirty="0"/>
                  <a:t>hasta </a:t>
                </a:r>
                <a14:m>
                  <m:oMath xmlns:m="http://schemas.openxmlformats.org/officeDocument/2006/math">
                    <m:sSub>
                      <m:sSubPr>
                        <m:ctrlPr>
                          <a:rPr lang="es-EC" sz="2300" i="1">
                            <a:latin typeface="Cambria Math" panose="02040503050406030204" pitchFamily="18" charset="0"/>
                          </a:rPr>
                        </m:ctrlPr>
                      </m:sSubPr>
                      <m:e>
                        <m:r>
                          <a:rPr lang="es-EC" sz="2300" i="1">
                            <a:latin typeface="Cambria Math" panose="02040503050406030204" pitchFamily="18" charset="0"/>
                          </a:rPr>
                          <m:t>𝑇</m:t>
                        </m:r>
                      </m:e>
                      <m:sub>
                        <m:r>
                          <a:rPr lang="es-EC" sz="2300" i="1">
                            <a:latin typeface="Cambria Math" panose="02040503050406030204" pitchFamily="18" charset="0"/>
                          </a:rPr>
                          <m:t>𝑎</m:t>
                        </m:r>
                      </m:sub>
                    </m:sSub>
                  </m:oMath>
                </a14:m>
                <a:endParaRPr lang="es-EC" sz="2300" dirty="0"/>
              </a:p>
              <a:p>
                <a:pPr marL="0" indent="0">
                  <a:buNone/>
                </a:pPr>
                <a:endParaRPr lang="es-EC" sz="2100" b="1" dirty="0" smtClean="0"/>
              </a:p>
              <a:p>
                <a:pPr marL="0" indent="0">
                  <a:buNone/>
                </a:pPr>
                <a:r>
                  <a:rPr lang="es-EC" sz="2100" b="1" dirty="0" smtClean="0"/>
                  <a:t> </a:t>
                </a:r>
                <a:endParaRPr lang="es-EC" sz="2100" b="1"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162594" y="1410789"/>
                <a:ext cx="10842172" cy="5329645"/>
              </a:xfrm>
              <a:blipFill>
                <a:blip r:embed="rId2"/>
                <a:stretch>
                  <a:fillRect l="-619" t="-1143" r="-675"/>
                </a:stretch>
              </a:blipFill>
            </p:spPr>
            <p:txBody>
              <a:bodyPr/>
              <a:lstStyle/>
              <a:p>
                <a:r>
                  <a:rPr lang="es-EC">
                    <a:noFill/>
                  </a:rPr>
                  <a:t> </a:t>
                </a:r>
              </a:p>
            </p:txBody>
          </p:sp>
        </mc:Fallback>
      </mc:AlternateContent>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CALCULO DE LA EFICIENCIA DEL CALDERO</a:t>
            </a:r>
            <a:endParaRPr lang="es-EC" sz="3000" b="1" dirty="0"/>
          </a:p>
        </p:txBody>
      </p:sp>
    </p:spTree>
    <p:extLst>
      <p:ext uri="{BB962C8B-B14F-4D97-AF65-F5344CB8AC3E}">
        <p14:creationId xmlns:p14="http://schemas.microsoft.com/office/powerpoint/2010/main" val="925249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162594" y="1410789"/>
                <a:ext cx="10842172" cy="5329645"/>
              </a:xfrm>
            </p:spPr>
            <p:txBody>
              <a:bodyPr>
                <a:normAutofit/>
              </a:bodyPr>
              <a:lstStyle/>
              <a:p>
                <a:pPr marL="0" indent="0">
                  <a:buNone/>
                </a:pPr>
                <a:r>
                  <a:rPr lang="es-EC" sz="2100" dirty="0" smtClean="0"/>
                  <a:t>El peso de aire seco de calcula:</a:t>
                </a:r>
              </a:p>
              <a:p>
                <a:pPr marL="0" indent="0" algn="ctr">
                  <a:buNone/>
                </a:pPr>
                <a:r>
                  <a:rPr lang="es-EC" b="1" dirty="0" smtClean="0"/>
                  <a:t> </a:t>
                </a:r>
                <a14:m>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𝑚</m:t>
                        </m:r>
                      </m:e>
                      <m:sub>
                        <m:r>
                          <a:rPr lang="es-EC" i="1">
                            <a:latin typeface="Cambria Math" panose="02040503050406030204" pitchFamily="18" charset="0"/>
                          </a:rPr>
                          <m:t>𝑎𝑠</m:t>
                        </m:r>
                      </m:sub>
                    </m:sSub>
                    <m:r>
                      <a:rPr lang="es-EC" i="1">
                        <a:latin typeface="Cambria Math" panose="02040503050406030204" pitchFamily="18" charset="0"/>
                      </a:rPr>
                      <m:t>=</m:t>
                    </m:r>
                    <m:d>
                      <m:dPr>
                        <m:ctrlPr>
                          <a:rPr lang="es-EC" i="1">
                            <a:latin typeface="Cambria Math" panose="02040503050406030204" pitchFamily="18" charset="0"/>
                          </a:rPr>
                        </m:ctrlPr>
                      </m:dPr>
                      <m:e>
                        <m:r>
                          <a:rPr lang="es-EC" i="1">
                            <a:latin typeface="Cambria Math" panose="02040503050406030204" pitchFamily="18" charset="0"/>
                          </a:rPr>
                          <m:t>1+</m:t>
                        </m:r>
                        <m:r>
                          <a:rPr lang="es-EC" i="1">
                            <a:latin typeface="Cambria Math" panose="02040503050406030204" pitchFamily="18" charset="0"/>
                          </a:rPr>
                          <m:t>𝑋</m:t>
                        </m:r>
                      </m:e>
                    </m:d>
                    <m:d>
                      <m:dPr>
                        <m:begChr m:val="["/>
                        <m:endChr m:val="]"/>
                        <m:ctrlPr>
                          <a:rPr lang="es-EC" i="1">
                            <a:latin typeface="Cambria Math" panose="02040503050406030204" pitchFamily="18" charset="0"/>
                          </a:rPr>
                        </m:ctrlPr>
                      </m:dPr>
                      <m:e>
                        <m:r>
                          <a:rPr lang="es-EC" i="1">
                            <a:latin typeface="Cambria Math" panose="02040503050406030204" pitchFamily="18" charset="0"/>
                          </a:rPr>
                          <m:t>11.5</m:t>
                        </m:r>
                        <m:r>
                          <a:rPr lang="es-EC" i="1">
                            <a:latin typeface="Cambria Math" panose="02040503050406030204" pitchFamily="18" charset="0"/>
                          </a:rPr>
                          <m:t>𝐶</m:t>
                        </m:r>
                        <m:r>
                          <a:rPr lang="es-EC" i="1">
                            <a:latin typeface="Cambria Math" panose="02040503050406030204" pitchFamily="18" charset="0"/>
                          </a:rPr>
                          <m:t>+34.5</m:t>
                        </m:r>
                        <m:d>
                          <m:dPr>
                            <m:ctrlPr>
                              <a:rPr lang="es-EC" i="1">
                                <a:latin typeface="Cambria Math" panose="02040503050406030204" pitchFamily="18" charset="0"/>
                              </a:rPr>
                            </m:ctrlPr>
                          </m:dPr>
                          <m:e>
                            <m:r>
                              <a:rPr lang="es-EC" i="1">
                                <a:latin typeface="Cambria Math" panose="02040503050406030204" pitchFamily="18" charset="0"/>
                              </a:rPr>
                              <m:t>𝐻</m:t>
                            </m:r>
                            <m:r>
                              <a:rPr lang="es-EC" i="1">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1</m:t>
                                </m:r>
                              </m:num>
                              <m:den>
                                <m:r>
                                  <a:rPr lang="es-EC" i="1">
                                    <a:latin typeface="Cambria Math" panose="02040503050406030204" pitchFamily="18" charset="0"/>
                                  </a:rPr>
                                  <m:t>8</m:t>
                                </m:r>
                              </m:den>
                            </m:f>
                            <m:r>
                              <a:rPr lang="es-EC" i="1">
                                <a:latin typeface="Cambria Math" panose="02040503050406030204" pitchFamily="18" charset="0"/>
                              </a:rPr>
                              <m:t>𝑂</m:t>
                            </m:r>
                          </m:e>
                        </m:d>
                        <m:r>
                          <a:rPr lang="es-EC" i="1">
                            <a:latin typeface="Cambria Math" panose="02040503050406030204" pitchFamily="18" charset="0"/>
                          </a:rPr>
                          <m:t>+4.32</m:t>
                        </m:r>
                        <m:r>
                          <a:rPr lang="es-EC" i="1">
                            <a:latin typeface="Cambria Math" panose="02040503050406030204" pitchFamily="18" charset="0"/>
                          </a:rPr>
                          <m:t>𝑆</m:t>
                        </m:r>
                      </m:e>
                    </m:d>
                  </m:oMath>
                </a14:m>
                <a:endParaRPr lang="es-EC" b="1" dirty="0" smtClean="0"/>
              </a:p>
              <a:p>
                <a:pPr marL="0" indent="0">
                  <a:buNone/>
                </a:pPr>
                <a:endParaRPr lang="es-EC" dirty="0" smtClean="0"/>
              </a:p>
              <a:p>
                <a:pPr marL="0" indent="0">
                  <a:buNone/>
                </a:pPr>
                <a:r>
                  <a:rPr lang="es-EC" sz="2100" dirty="0" smtClean="0"/>
                  <a:t>X </a:t>
                </a:r>
                <a:r>
                  <a:rPr lang="es-EC" sz="2100" dirty="0"/>
                  <a:t>representa el </a:t>
                </a:r>
                <a:r>
                  <a:rPr lang="es-EC" sz="2100" dirty="0" smtClean="0"/>
                  <a:t>exceso </a:t>
                </a:r>
                <a:r>
                  <a:rPr lang="es-EC" sz="2100" dirty="0"/>
                  <a:t>de </a:t>
                </a:r>
                <a:r>
                  <a:rPr lang="es-EC" sz="2100" dirty="0" smtClean="0"/>
                  <a:t>aire (62.4</a:t>
                </a:r>
                <a:r>
                  <a:rPr lang="es-EC" sz="2100" dirty="0"/>
                  <a:t>%= </a:t>
                </a:r>
                <a:r>
                  <a:rPr lang="es-EC" sz="2100" dirty="0" smtClean="0"/>
                  <a:t>0.624)</a:t>
                </a:r>
              </a:p>
              <a:p>
                <a:pPr marL="0" indent="0">
                  <a:buNone/>
                </a:pPr>
                <a:endParaRPr lang="es-EC" sz="2100" dirty="0" smtClean="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𝑚</m:t>
                          </m:r>
                        </m:e>
                        <m:sub>
                          <m:r>
                            <a:rPr lang="es-EC" i="1">
                              <a:latin typeface="Cambria Math" panose="02040503050406030204" pitchFamily="18" charset="0"/>
                            </a:rPr>
                            <m:t>𝑎𝑠</m:t>
                          </m:r>
                        </m:sub>
                      </m:sSub>
                      <m:r>
                        <a:rPr lang="es-EC" i="1">
                          <a:latin typeface="Cambria Math" panose="02040503050406030204" pitchFamily="18" charset="0"/>
                        </a:rPr>
                        <m:t>=</m:t>
                      </m:r>
                      <m:d>
                        <m:dPr>
                          <m:ctrlPr>
                            <a:rPr lang="es-EC" i="1">
                              <a:latin typeface="Cambria Math" panose="02040503050406030204" pitchFamily="18" charset="0"/>
                            </a:rPr>
                          </m:ctrlPr>
                        </m:dPr>
                        <m:e>
                          <m:r>
                            <a:rPr lang="es-EC" i="1">
                              <a:latin typeface="Cambria Math" panose="02040503050406030204" pitchFamily="18" charset="0"/>
                            </a:rPr>
                            <m:t>1+0.624</m:t>
                          </m:r>
                        </m:e>
                      </m:d>
                      <m:d>
                        <m:dPr>
                          <m:begChr m:val="["/>
                          <m:endChr m:val="]"/>
                          <m:ctrlPr>
                            <a:rPr lang="es-EC" i="1">
                              <a:latin typeface="Cambria Math" panose="02040503050406030204" pitchFamily="18" charset="0"/>
                            </a:rPr>
                          </m:ctrlPr>
                        </m:dPr>
                        <m:e>
                          <m:r>
                            <a:rPr lang="es-EC" i="1">
                              <a:latin typeface="Cambria Math" panose="02040503050406030204" pitchFamily="18" charset="0"/>
                            </a:rPr>
                            <m:t>11.5(0.85)+34.5</m:t>
                          </m:r>
                          <m:d>
                            <m:dPr>
                              <m:ctrlPr>
                                <a:rPr lang="es-EC" i="1">
                                  <a:latin typeface="Cambria Math" panose="02040503050406030204" pitchFamily="18" charset="0"/>
                                </a:rPr>
                              </m:ctrlPr>
                            </m:dPr>
                            <m:e>
                              <m:r>
                                <a:rPr lang="es-EC" i="1">
                                  <a:latin typeface="Cambria Math" panose="02040503050406030204" pitchFamily="18" charset="0"/>
                                </a:rPr>
                                <m:t>0.15</m:t>
                              </m:r>
                            </m:e>
                          </m:d>
                          <m:r>
                            <a:rPr lang="es-EC" i="1">
                              <a:latin typeface="Cambria Math" panose="02040503050406030204" pitchFamily="18" charset="0"/>
                            </a:rPr>
                            <m:t>+4.32(0.000081)</m:t>
                          </m:r>
                        </m:e>
                      </m:d>
                    </m:oMath>
                  </m:oMathPara>
                </a14:m>
                <a:endParaRPr lang="es-EC" dirty="0" smtClean="0"/>
              </a:p>
              <a:p>
                <a:pPr marL="0" indent="0">
                  <a:buNone/>
                </a:pPr>
                <a:endParaRPr lang="es-EC" sz="2100" dirty="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𝑚</m:t>
                          </m:r>
                        </m:e>
                        <m:sub>
                          <m:r>
                            <a:rPr lang="es-EC" i="1">
                              <a:latin typeface="Cambria Math" panose="02040503050406030204" pitchFamily="18" charset="0"/>
                            </a:rPr>
                            <m:t>𝑎𝑠</m:t>
                          </m:r>
                        </m:sub>
                      </m:sSub>
                      <m:r>
                        <a:rPr lang="es-EC" i="1">
                          <a:latin typeface="Cambria Math" panose="02040503050406030204" pitchFamily="18" charset="0"/>
                        </a:rPr>
                        <m:t>=24.28 </m:t>
                      </m:r>
                      <m:f>
                        <m:fPr>
                          <m:ctrlPr>
                            <a:rPr lang="es-EC" i="1">
                              <a:latin typeface="Cambria Math" panose="02040503050406030204" pitchFamily="18" charset="0"/>
                            </a:rPr>
                          </m:ctrlPr>
                        </m:fPr>
                        <m:num>
                          <m:r>
                            <a:rPr lang="es-EC" i="1">
                              <a:latin typeface="Cambria Math" panose="02040503050406030204" pitchFamily="18" charset="0"/>
                            </a:rPr>
                            <m:t>𝐾𝑐𝑎𝑙</m:t>
                          </m:r>
                        </m:num>
                        <m:den>
                          <m:r>
                            <a:rPr lang="es-EC" i="1">
                              <a:latin typeface="Cambria Math" panose="02040503050406030204" pitchFamily="18" charset="0"/>
                            </a:rPr>
                            <m:t>𝐾𝑔</m:t>
                          </m:r>
                        </m:den>
                      </m:f>
                    </m:oMath>
                  </m:oMathPara>
                </a14:m>
                <a:endParaRPr lang="es-EC" dirty="0" smtClean="0"/>
              </a:p>
              <a:p>
                <a:pPr marL="0" indent="0">
                  <a:buNone/>
                </a:pPr>
                <a:endParaRPr lang="es-EC" sz="2100" b="1" dirty="0"/>
              </a:p>
              <a:p>
                <a:pPr marL="0" indent="0">
                  <a:buNone/>
                </a:pPr>
                <a:endParaRPr lang="es-EC" sz="2100" b="1"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162594" y="1410789"/>
                <a:ext cx="10842172" cy="5329645"/>
              </a:xfrm>
              <a:blipFill>
                <a:blip r:embed="rId2"/>
                <a:stretch>
                  <a:fillRect l="-675" t="-686"/>
                </a:stretch>
              </a:blipFill>
            </p:spPr>
            <p:txBody>
              <a:bodyPr/>
              <a:lstStyle/>
              <a:p>
                <a:r>
                  <a:rPr lang="es-EC">
                    <a:noFill/>
                  </a:rPr>
                  <a:t> </a:t>
                </a:r>
              </a:p>
            </p:txBody>
          </p:sp>
        </mc:Fallback>
      </mc:AlternateContent>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CALCULO DE LA EFICIENCIA DEL CALDERO</a:t>
            </a:r>
            <a:endParaRPr lang="es-EC" sz="3000" b="1" dirty="0"/>
          </a:p>
        </p:txBody>
      </p:sp>
    </p:spTree>
    <p:extLst>
      <p:ext uri="{BB962C8B-B14F-4D97-AF65-F5344CB8AC3E}">
        <p14:creationId xmlns:p14="http://schemas.microsoft.com/office/powerpoint/2010/main" val="3744400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162594" y="1410789"/>
                <a:ext cx="10842172" cy="5329645"/>
              </a:xfrm>
            </p:spPr>
            <p:txBody>
              <a:bodyPr>
                <a:normAutofit/>
              </a:bodyPr>
              <a:lstStyle/>
              <a:p>
                <a:pPr marL="0" indent="0">
                  <a:buNone/>
                </a:pPr>
                <a:r>
                  <a:rPr lang="es-EC" sz="2100" b="1" dirty="0" smtClean="0"/>
                  <a:t>Qp2:</a:t>
                </a:r>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𝑄𝑝</m:t>
                      </m:r>
                      <m:r>
                        <a:rPr lang="es-EC" i="1">
                          <a:latin typeface="Cambria Math" panose="02040503050406030204" pitchFamily="18" charset="0"/>
                        </a:rPr>
                        <m:t>2=0.46∗</m:t>
                      </m:r>
                      <m:sSub>
                        <m:sSubPr>
                          <m:ctrlPr>
                            <a:rPr lang="es-EC" i="1">
                              <a:latin typeface="Cambria Math" panose="02040503050406030204" pitchFamily="18" charset="0"/>
                            </a:rPr>
                          </m:ctrlPr>
                        </m:sSubPr>
                        <m:e>
                          <m:r>
                            <a:rPr lang="es-EC" i="1">
                              <a:latin typeface="Cambria Math" panose="02040503050406030204" pitchFamily="18" charset="0"/>
                            </a:rPr>
                            <m:t>𝑚</m:t>
                          </m:r>
                        </m:e>
                        <m:sub>
                          <m:r>
                            <a:rPr lang="es-EC" i="1">
                              <a:latin typeface="Cambria Math" panose="02040503050406030204" pitchFamily="18" charset="0"/>
                            </a:rPr>
                            <m:t>𝑎𝑠</m:t>
                          </m:r>
                        </m:sub>
                      </m:sSub>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𝑚</m:t>
                          </m:r>
                        </m:e>
                        <m:sub>
                          <m:r>
                            <a:rPr lang="es-EC" i="1">
                              <a:latin typeface="Cambria Math" panose="02040503050406030204" pitchFamily="18" charset="0"/>
                            </a:rPr>
                            <m:t>𝑣</m:t>
                          </m:r>
                        </m:sub>
                      </m:sSub>
                      <m:r>
                        <a:rPr lang="es-EC" i="1">
                          <a:latin typeface="Cambria Math" panose="02040503050406030204" pitchFamily="18" charset="0"/>
                        </a:rPr>
                        <m:t>∗</m:t>
                      </m:r>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𝑔</m:t>
                              </m:r>
                            </m:sub>
                          </m:sSub>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𝑎</m:t>
                              </m:r>
                            </m:sub>
                          </m:sSub>
                        </m:e>
                      </m:d>
                      <m:r>
                        <a:rPr lang="es-EC" i="1">
                          <a:latin typeface="Cambria Math" panose="02040503050406030204" pitchFamily="18" charset="0"/>
                        </a:rPr>
                        <m:t> </m:t>
                      </m:r>
                    </m:oMath>
                  </m:oMathPara>
                </a14:m>
                <a:endParaRPr lang="es-EC" b="1" dirty="0" smtClean="0"/>
              </a:p>
              <a:p>
                <a:pPr marL="0" indent="0">
                  <a:buNone/>
                </a:pPr>
                <a:endParaRPr lang="es-EC" sz="2100" b="1" dirty="0" smtClean="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𝑄𝑝</m:t>
                      </m:r>
                      <m:r>
                        <a:rPr lang="es-EC" i="1">
                          <a:latin typeface="Cambria Math" panose="02040503050406030204" pitchFamily="18" charset="0"/>
                        </a:rPr>
                        <m:t>2=0.46∗24.28∗</m:t>
                      </m:r>
                      <m:d>
                        <m:dPr>
                          <m:ctrlPr>
                            <a:rPr lang="es-EC" i="1">
                              <a:latin typeface="Cambria Math" panose="02040503050406030204" pitchFamily="18" charset="0"/>
                            </a:rPr>
                          </m:ctrlPr>
                        </m:dPr>
                        <m:e>
                          <m:r>
                            <a:rPr lang="es-EC" i="1">
                              <a:latin typeface="Cambria Math" panose="02040503050406030204" pitchFamily="18" charset="0"/>
                            </a:rPr>
                            <m:t>0.7∗0.01847</m:t>
                          </m:r>
                        </m:e>
                      </m:d>
                      <m:r>
                        <a:rPr lang="es-EC" i="1">
                          <a:latin typeface="Cambria Math" panose="02040503050406030204" pitchFamily="18" charset="0"/>
                        </a:rPr>
                        <m:t>∗(196−24)</m:t>
                      </m:r>
                    </m:oMath>
                  </m:oMathPara>
                </a14:m>
                <a:endParaRPr lang="es-EC" dirty="0" smtClean="0"/>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𝑄𝑝</m:t>
                      </m:r>
                      <m:r>
                        <a:rPr lang="es-EC" i="1">
                          <a:latin typeface="Cambria Math" panose="02040503050406030204" pitchFamily="18" charset="0"/>
                        </a:rPr>
                        <m:t>2=24.83 </m:t>
                      </m:r>
                      <m:f>
                        <m:fPr>
                          <m:ctrlPr>
                            <a:rPr lang="es-EC" i="1">
                              <a:latin typeface="Cambria Math" panose="02040503050406030204" pitchFamily="18" charset="0"/>
                            </a:rPr>
                          </m:ctrlPr>
                        </m:fPr>
                        <m:num>
                          <m:r>
                            <a:rPr lang="es-EC" i="1">
                              <a:latin typeface="Cambria Math" panose="02040503050406030204" pitchFamily="18" charset="0"/>
                            </a:rPr>
                            <m:t>𝐾𝑐𝑎𝑙</m:t>
                          </m:r>
                        </m:num>
                        <m:den>
                          <m:r>
                            <a:rPr lang="es-EC" i="1">
                              <a:latin typeface="Cambria Math" panose="02040503050406030204" pitchFamily="18" charset="0"/>
                            </a:rPr>
                            <m:t>𝐾𝑔</m:t>
                          </m:r>
                        </m:den>
                      </m:f>
                    </m:oMath>
                  </m:oMathPara>
                </a14:m>
                <a:endParaRPr lang="es-EC" dirty="0" smtClean="0"/>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r>
                        <a:rPr lang="es-EC" b="1" i="1">
                          <a:latin typeface="Cambria Math" panose="02040503050406030204" pitchFamily="18" charset="0"/>
                        </a:rPr>
                        <m:t>𝑸𝒑</m:t>
                      </m:r>
                      <m:r>
                        <a:rPr lang="es-EC" b="1" i="1">
                          <a:latin typeface="Cambria Math" panose="02040503050406030204" pitchFamily="18" charset="0"/>
                        </a:rPr>
                        <m:t>𝟐</m:t>
                      </m:r>
                      <m:r>
                        <a:rPr lang="es-EC" b="1" i="1">
                          <a:latin typeface="Cambria Math" panose="02040503050406030204" pitchFamily="18" charset="0"/>
                        </a:rPr>
                        <m:t>=</m:t>
                      </m:r>
                      <m:r>
                        <a:rPr lang="es-EC" b="1" i="1">
                          <a:latin typeface="Cambria Math" panose="02040503050406030204" pitchFamily="18" charset="0"/>
                        </a:rPr>
                        <m:t>𝟏𝟎𝟑</m:t>
                      </m:r>
                      <m:r>
                        <a:rPr lang="es-EC" b="1" i="1">
                          <a:latin typeface="Cambria Math" panose="02040503050406030204" pitchFamily="18" charset="0"/>
                        </a:rPr>
                        <m:t>.</m:t>
                      </m:r>
                      <m:r>
                        <a:rPr lang="es-EC" b="1" i="1">
                          <a:latin typeface="Cambria Math" panose="02040503050406030204" pitchFamily="18" charset="0"/>
                        </a:rPr>
                        <m:t>𝟗𝟒</m:t>
                      </m:r>
                      <m:r>
                        <a:rPr lang="es-EC" b="1" i="1">
                          <a:latin typeface="Cambria Math" panose="02040503050406030204" pitchFamily="18" charset="0"/>
                        </a:rPr>
                        <m:t> </m:t>
                      </m:r>
                      <m:f>
                        <m:fPr>
                          <m:ctrlPr>
                            <a:rPr lang="es-EC" b="1" i="1">
                              <a:latin typeface="Cambria Math" panose="02040503050406030204" pitchFamily="18" charset="0"/>
                            </a:rPr>
                          </m:ctrlPr>
                        </m:fPr>
                        <m:num>
                          <m:r>
                            <a:rPr lang="es-EC" b="1" i="1">
                              <a:latin typeface="Cambria Math" panose="02040503050406030204" pitchFamily="18" charset="0"/>
                            </a:rPr>
                            <m:t>𝑲𝑱</m:t>
                          </m:r>
                        </m:num>
                        <m:den>
                          <m:r>
                            <a:rPr lang="es-EC" b="1" i="1">
                              <a:latin typeface="Cambria Math" panose="02040503050406030204" pitchFamily="18" charset="0"/>
                            </a:rPr>
                            <m:t>𝑲𝒈</m:t>
                          </m:r>
                        </m:den>
                      </m:f>
                    </m:oMath>
                  </m:oMathPara>
                </a14:m>
                <a:endParaRPr lang="es-EC" b="1" dirty="0"/>
              </a:p>
              <a:p>
                <a:pPr marL="0" indent="0">
                  <a:buNone/>
                </a:pPr>
                <a:endParaRPr lang="es-EC" sz="2100" b="1" dirty="0" smtClean="0"/>
              </a:p>
              <a:p>
                <a:pPr marL="0" indent="0">
                  <a:buNone/>
                </a:pPr>
                <a:endParaRPr lang="es-EC" sz="2100" b="1" dirty="0" smtClean="0"/>
              </a:p>
              <a:p>
                <a:pPr marL="0" indent="0">
                  <a:buNone/>
                </a:pPr>
                <a:r>
                  <a:rPr lang="es-EC" sz="2100" b="1" dirty="0" smtClean="0"/>
                  <a:t> </a:t>
                </a:r>
                <a:endParaRPr lang="es-EC" sz="2100" b="1"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162594" y="1410789"/>
                <a:ext cx="10842172" cy="5329645"/>
              </a:xfrm>
              <a:blipFill>
                <a:blip r:embed="rId2"/>
                <a:stretch>
                  <a:fillRect l="-675" t="-686"/>
                </a:stretch>
              </a:blipFill>
            </p:spPr>
            <p:txBody>
              <a:bodyPr/>
              <a:lstStyle/>
              <a:p>
                <a:r>
                  <a:rPr lang="es-EC">
                    <a:noFill/>
                  </a:rPr>
                  <a:t> </a:t>
                </a:r>
              </a:p>
            </p:txBody>
          </p:sp>
        </mc:Fallback>
      </mc:AlternateContent>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CALCULO DE LA EFICIENCIA DEL CALDERO</a:t>
            </a:r>
            <a:endParaRPr lang="es-EC" sz="3000" b="1" dirty="0"/>
          </a:p>
        </p:txBody>
      </p:sp>
    </p:spTree>
    <p:extLst>
      <p:ext uri="{BB962C8B-B14F-4D97-AF65-F5344CB8AC3E}">
        <p14:creationId xmlns:p14="http://schemas.microsoft.com/office/powerpoint/2010/main" val="1967931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45474" y="1415142"/>
            <a:ext cx="7001692" cy="4959531"/>
          </a:xfrm>
        </p:spPr>
        <p:txBody>
          <a:bodyPr/>
          <a:lstStyle/>
          <a:p>
            <a:pPr marL="0" indent="0" algn="just">
              <a:buNone/>
            </a:pPr>
            <a:r>
              <a:rPr lang="es-EC" sz="2100" dirty="0" smtClean="0"/>
              <a:t>A inicios del presente año </a:t>
            </a:r>
            <a:r>
              <a:rPr lang="es-EC" sz="2100" dirty="0"/>
              <a:t>m</a:t>
            </a:r>
            <a:r>
              <a:rPr lang="es-EC" sz="2100" dirty="0" smtClean="0"/>
              <a:t>ediante inspección visual, se pudo identificar:</a:t>
            </a:r>
          </a:p>
          <a:p>
            <a:pPr marL="0" indent="0">
              <a:buNone/>
            </a:pPr>
            <a:endParaRPr lang="es-EC" sz="2100" dirty="0" smtClean="0"/>
          </a:p>
          <a:p>
            <a:r>
              <a:rPr lang="es-EC" sz="2100" dirty="0" smtClean="0"/>
              <a:t>Corrosión </a:t>
            </a:r>
            <a:r>
              <a:rPr lang="es-EC" sz="2100" dirty="0"/>
              <a:t>en el lado de </a:t>
            </a:r>
            <a:r>
              <a:rPr lang="es-EC" sz="2100" dirty="0" smtClean="0"/>
              <a:t>agua</a:t>
            </a:r>
          </a:p>
          <a:p>
            <a:r>
              <a:rPr lang="es-EC" sz="2100" dirty="0" smtClean="0"/>
              <a:t>Empaquetaduras </a:t>
            </a:r>
            <a:r>
              <a:rPr lang="es-EC" sz="2100" dirty="0"/>
              <a:t>deterioradas</a:t>
            </a:r>
          </a:p>
          <a:p>
            <a:r>
              <a:rPr lang="es-EC" sz="2100" dirty="0"/>
              <a:t>Incrustaciones en el lado de agua</a:t>
            </a:r>
          </a:p>
          <a:p>
            <a:r>
              <a:rPr lang="es-EC" sz="2100" dirty="0"/>
              <a:t>Capa de hollín formada en el lado de fuego</a:t>
            </a:r>
          </a:p>
          <a:p>
            <a:r>
              <a:rPr lang="es-EC" sz="2100" dirty="0"/>
              <a:t>Bomba de dosificación de químicos inoperativa</a:t>
            </a:r>
          </a:p>
          <a:p>
            <a:r>
              <a:rPr lang="es-EC" sz="2100" dirty="0"/>
              <a:t>Sistema de ablandadores </a:t>
            </a:r>
            <a:r>
              <a:rPr lang="es-EC" sz="2100" dirty="0" smtClean="0"/>
              <a:t>inoperativo</a:t>
            </a:r>
          </a:p>
          <a:p>
            <a:r>
              <a:rPr lang="es-EC" sz="2100" dirty="0" smtClean="0"/>
              <a:t>Quemador fuera de calibración</a:t>
            </a:r>
            <a:endParaRPr lang="es-EC" sz="2100" dirty="0"/>
          </a:p>
          <a:p>
            <a:r>
              <a:rPr lang="es-EC" sz="2100" dirty="0"/>
              <a:t>Electrodos con fisura</a:t>
            </a:r>
          </a:p>
          <a:p>
            <a:pPr marL="0" indent="0">
              <a:buNone/>
            </a:pPr>
            <a:endParaRPr lang="es-EC" dirty="0"/>
          </a:p>
        </p:txBody>
      </p:sp>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ANTECEDENTES</a:t>
            </a:r>
            <a:endParaRPr lang="es-EC" sz="3000" b="1" dirty="0"/>
          </a:p>
        </p:txBody>
      </p:sp>
      <p:pic>
        <p:nvPicPr>
          <p:cNvPr id="5" name="Imagen 4"/>
          <p:cNvPicPr>
            <a:picLocks noChangeAspect="1"/>
          </p:cNvPicPr>
          <p:nvPr/>
        </p:nvPicPr>
        <p:blipFill>
          <a:blip r:embed="rId2"/>
          <a:stretch>
            <a:fillRect/>
          </a:stretch>
        </p:blipFill>
        <p:spPr>
          <a:xfrm>
            <a:off x="9539793" y="422910"/>
            <a:ext cx="2507971" cy="2908119"/>
          </a:xfrm>
          <a:prstGeom prst="rect">
            <a:avLst/>
          </a:prstGeom>
        </p:spPr>
      </p:pic>
      <p:pic>
        <p:nvPicPr>
          <p:cNvPr id="6" name="Imagen 5"/>
          <p:cNvPicPr>
            <a:picLocks noChangeAspect="1"/>
          </p:cNvPicPr>
          <p:nvPr/>
        </p:nvPicPr>
        <p:blipFill>
          <a:blip r:embed="rId3"/>
          <a:stretch>
            <a:fillRect/>
          </a:stretch>
        </p:blipFill>
        <p:spPr>
          <a:xfrm>
            <a:off x="8339584" y="3618411"/>
            <a:ext cx="2400417" cy="2855473"/>
          </a:xfrm>
          <a:prstGeom prst="rect">
            <a:avLst/>
          </a:prstGeom>
        </p:spPr>
      </p:pic>
    </p:spTree>
    <p:extLst>
      <p:ext uri="{BB962C8B-B14F-4D97-AF65-F5344CB8AC3E}">
        <p14:creationId xmlns:p14="http://schemas.microsoft.com/office/powerpoint/2010/main" val="1051171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162594" y="1410789"/>
                <a:ext cx="10842172" cy="5329645"/>
              </a:xfrm>
            </p:spPr>
            <p:txBody>
              <a:bodyPr>
                <a:normAutofit/>
              </a:bodyPr>
              <a:lstStyle/>
              <a:p>
                <a:pPr marL="0" indent="0">
                  <a:buNone/>
                </a:pPr>
                <a:r>
                  <a:rPr lang="es-EC" sz="2100" b="1" dirty="0" smtClean="0"/>
                  <a:t>Qp3:</a:t>
                </a:r>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𝑄𝑝</m:t>
                      </m:r>
                      <m:r>
                        <a:rPr lang="es-EC" i="1">
                          <a:latin typeface="Cambria Math" panose="02040503050406030204" pitchFamily="18" charset="0"/>
                        </a:rPr>
                        <m:t>3= </m:t>
                      </m:r>
                      <m:sSub>
                        <m:sSubPr>
                          <m:ctrlPr>
                            <a:rPr lang="es-EC" i="1">
                              <a:latin typeface="Cambria Math" panose="02040503050406030204" pitchFamily="18" charset="0"/>
                            </a:rPr>
                          </m:ctrlPr>
                        </m:sSubPr>
                        <m:e>
                          <m:r>
                            <a:rPr lang="es-EC" i="1">
                              <a:latin typeface="Cambria Math" panose="02040503050406030204" pitchFamily="18" charset="0"/>
                            </a:rPr>
                            <m:t>𝑚</m:t>
                          </m:r>
                        </m:e>
                        <m:sub>
                          <m:r>
                            <a:rPr lang="es-EC" i="1">
                              <a:latin typeface="Cambria Math" panose="02040503050406030204" pitchFamily="18" charset="0"/>
                            </a:rPr>
                            <m:t>𝑔𝑠</m:t>
                          </m:r>
                        </m:sub>
                      </m:sSub>
                      <m:r>
                        <a:rPr lang="es-EC" i="1">
                          <a:latin typeface="Cambria Math" panose="02040503050406030204" pitchFamily="18" charset="0"/>
                        </a:rPr>
                        <m:t>∗</m:t>
                      </m:r>
                      <m:r>
                        <a:rPr lang="es-EC" i="1">
                          <a:latin typeface="Cambria Math" panose="02040503050406030204" pitchFamily="18" charset="0"/>
                        </a:rPr>
                        <m:t>𝐶</m:t>
                      </m:r>
                      <m:sSub>
                        <m:sSubPr>
                          <m:ctrlPr>
                            <a:rPr lang="es-EC" i="1">
                              <a:latin typeface="Cambria Math" panose="02040503050406030204" pitchFamily="18" charset="0"/>
                            </a:rPr>
                          </m:ctrlPr>
                        </m:sSubPr>
                        <m:e>
                          <m:r>
                            <a:rPr lang="es-EC" i="1">
                              <a:latin typeface="Cambria Math" panose="02040503050406030204" pitchFamily="18" charset="0"/>
                            </a:rPr>
                            <m:t>𝑝</m:t>
                          </m:r>
                        </m:e>
                        <m:sub>
                          <m:r>
                            <a:rPr lang="es-EC" i="1">
                              <a:latin typeface="Cambria Math" panose="02040503050406030204" pitchFamily="18" charset="0"/>
                            </a:rPr>
                            <m:t>𝑔𝑠</m:t>
                          </m:r>
                        </m:sub>
                      </m:sSub>
                      <m:r>
                        <a:rPr lang="es-EC" i="1">
                          <a:latin typeface="Cambria Math" panose="02040503050406030204" pitchFamily="18" charset="0"/>
                        </a:rPr>
                        <m:t>∗</m:t>
                      </m:r>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𝑔</m:t>
                              </m:r>
                            </m:sub>
                          </m:sSub>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𝑎</m:t>
                              </m:r>
                            </m:sub>
                          </m:sSub>
                        </m:e>
                      </m:d>
                      <m:r>
                        <a:rPr lang="es-EC" i="1">
                          <a:latin typeface="Cambria Math" panose="02040503050406030204" pitchFamily="18" charset="0"/>
                        </a:rPr>
                        <m:t> </m:t>
                      </m:r>
                    </m:oMath>
                  </m:oMathPara>
                </a14:m>
                <a:endParaRPr lang="es-EC" b="1" dirty="0" smtClean="0"/>
              </a:p>
              <a:p>
                <a:pPr algn="just"/>
                <a:endParaRPr lang="es-EC" sz="2100" i="1" dirty="0" smtClean="0"/>
              </a:p>
              <a:p>
                <a:pPr algn="just"/>
                <a14:m>
                  <m:oMath xmlns:m="http://schemas.openxmlformats.org/officeDocument/2006/math">
                    <m:r>
                      <a:rPr lang="es-EC" sz="2100" i="1">
                        <a:latin typeface="Cambria Math" panose="02040503050406030204" pitchFamily="18" charset="0"/>
                      </a:rPr>
                      <m:t>𝑄𝑝</m:t>
                    </m:r>
                    <m:r>
                      <a:rPr lang="es-EC" sz="2100" i="1">
                        <a:latin typeface="Cambria Math" panose="02040503050406030204" pitchFamily="18" charset="0"/>
                      </a:rPr>
                      <m:t>3</m:t>
                    </m:r>
                  </m:oMath>
                </a14:m>
                <a:r>
                  <a:rPr lang="es-EC" sz="2100" dirty="0"/>
                  <a:t>: Pérdidas de calor en KJ/Kg de combustible quemado</a:t>
                </a:r>
              </a:p>
              <a:p>
                <a:pPr algn="just"/>
                <a14:m>
                  <m:oMath xmlns:m="http://schemas.openxmlformats.org/officeDocument/2006/math">
                    <m:sSub>
                      <m:sSubPr>
                        <m:ctrlPr>
                          <a:rPr lang="es-EC" sz="2100" i="1">
                            <a:latin typeface="Cambria Math" panose="02040503050406030204" pitchFamily="18" charset="0"/>
                          </a:rPr>
                        </m:ctrlPr>
                      </m:sSubPr>
                      <m:e>
                        <m:r>
                          <a:rPr lang="es-EC" sz="2100" i="1">
                            <a:latin typeface="Cambria Math" panose="02040503050406030204" pitchFamily="18" charset="0"/>
                          </a:rPr>
                          <m:t>𝑚</m:t>
                        </m:r>
                      </m:e>
                      <m:sub>
                        <m:r>
                          <a:rPr lang="es-EC" sz="2100" i="1">
                            <a:latin typeface="Cambria Math" panose="02040503050406030204" pitchFamily="18" charset="0"/>
                          </a:rPr>
                          <m:t>𝑔𝑠</m:t>
                        </m:r>
                      </m:sub>
                    </m:sSub>
                  </m:oMath>
                </a14:m>
                <a:r>
                  <a:rPr lang="es-EC" sz="2100" dirty="0"/>
                  <a:t>: Peso de los gases secos a la salida del caldero en Kg por Kg de combustible quemado</a:t>
                </a:r>
              </a:p>
              <a:p>
                <a:pPr algn="just"/>
                <a14:m>
                  <m:oMath xmlns:m="http://schemas.openxmlformats.org/officeDocument/2006/math">
                    <m:r>
                      <a:rPr lang="es-EC" sz="2100" i="1">
                        <a:latin typeface="Cambria Math" panose="02040503050406030204" pitchFamily="18" charset="0"/>
                      </a:rPr>
                      <m:t>𝐶</m:t>
                    </m:r>
                    <m:sSub>
                      <m:sSubPr>
                        <m:ctrlPr>
                          <a:rPr lang="es-EC" sz="2100" i="1">
                            <a:latin typeface="Cambria Math" panose="02040503050406030204" pitchFamily="18" charset="0"/>
                          </a:rPr>
                        </m:ctrlPr>
                      </m:sSubPr>
                      <m:e>
                        <m:r>
                          <a:rPr lang="es-EC" sz="2100" i="1">
                            <a:latin typeface="Cambria Math" panose="02040503050406030204" pitchFamily="18" charset="0"/>
                          </a:rPr>
                          <m:t>𝑝</m:t>
                        </m:r>
                      </m:e>
                      <m:sub>
                        <m:r>
                          <a:rPr lang="es-EC" sz="2100" i="1">
                            <a:latin typeface="Cambria Math" panose="02040503050406030204" pitchFamily="18" charset="0"/>
                          </a:rPr>
                          <m:t>𝑔𝑠</m:t>
                        </m:r>
                      </m:sub>
                    </m:sSub>
                  </m:oMath>
                </a14:m>
                <a:r>
                  <a:rPr lang="es-EC" sz="2100" dirty="0"/>
                  <a:t>: Calor específico medio de los gases secos (valor aproximado=0.24)</a:t>
                </a:r>
              </a:p>
              <a:p>
                <a:pPr marL="0" indent="0">
                  <a:buNone/>
                </a:pPr>
                <a:endParaRPr lang="es-EC" b="1" dirty="0"/>
              </a:p>
              <a:p>
                <a:pPr marL="0" indent="0">
                  <a:buNone/>
                </a:pPr>
                <a:endParaRPr lang="es-EC" sz="2100" b="1" dirty="0" smtClean="0"/>
              </a:p>
              <a:p>
                <a:pPr marL="0" indent="0">
                  <a:buNone/>
                </a:pPr>
                <a:endParaRPr lang="es-EC" sz="2100" b="1" dirty="0" smtClean="0"/>
              </a:p>
              <a:p>
                <a:pPr marL="0" indent="0">
                  <a:buNone/>
                </a:pPr>
                <a:r>
                  <a:rPr lang="es-EC" sz="2100" b="1" dirty="0" smtClean="0"/>
                  <a:t> </a:t>
                </a:r>
                <a:endParaRPr lang="es-EC" sz="2100" b="1"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162594" y="1410789"/>
                <a:ext cx="10842172" cy="5329645"/>
              </a:xfrm>
              <a:blipFill>
                <a:blip r:embed="rId2"/>
                <a:stretch>
                  <a:fillRect l="-675" t="-686" r="-675"/>
                </a:stretch>
              </a:blipFill>
            </p:spPr>
            <p:txBody>
              <a:bodyPr/>
              <a:lstStyle/>
              <a:p>
                <a:r>
                  <a:rPr lang="es-EC">
                    <a:noFill/>
                  </a:rPr>
                  <a:t> </a:t>
                </a:r>
              </a:p>
            </p:txBody>
          </p:sp>
        </mc:Fallback>
      </mc:AlternateContent>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CALCULO DE LA EFICIENCIA DEL CALDERO</a:t>
            </a:r>
            <a:endParaRPr lang="es-EC" sz="3000" b="1" dirty="0"/>
          </a:p>
        </p:txBody>
      </p:sp>
    </p:spTree>
    <p:extLst>
      <p:ext uri="{BB962C8B-B14F-4D97-AF65-F5344CB8AC3E}">
        <p14:creationId xmlns:p14="http://schemas.microsoft.com/office/powerpoint/2010/main" val="1852203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449977" y="1371599"/>
                <a:ext cx="10554789" cy="5368835"/>
              </a:xfrm>
            </p:spPr>
            <p:txBody>
              <a:bodyPr>
                <a:normAutofit fontScale="40000" lnSpcReduction="20000"/>
              </a:bodyPr>
              <a:lstStyle/>
              <a:p>
                <a:pPr marL="0" indent="0">
                  <a:buNone/>
                </a:pPr>
                <a:r>
                  <a:rPr lang="es-EC" sz="5300" b="1" dirty="0" smtClean="0"/>
                  <a:t>Peso de gases secos:</a:t>
                </a:r>
              </a:p>
              <a:p>
                <a:pPr marL="0" indent="0">
                  <a:buNone/>
                </a:pPr>
                <a14:m>
                  <m:oMathPara xmlns:m="http://schemas.openxmlformats.org/officeDocument/2006/math">
                    <m:oMathParaPr>
                      <m:jc m:val="centerGroup"/>
                    </m:oMathParaPr>
                    <m:oMath xmlns:m="http://schemas.openxmlformats.org/officeDocument/2006/math">
                      <m:sSub>
                        <m:sSubPr>
                          <m:ctrlPr>
                            <a:rPr lang="es-EC" sz="4500" i="1">
                              <a:latin typeface="Cambria Math" panose="02040503050406030204" pitchFamily="18" charset="0"/>
                            </a:rPr>
                          </m:ctrlPr>
                        </m:sSubPr>
                        <m:e>
                          <m:r>
                            <a:rPr lang="es-EC" sz="4500" i="1">
                              <a:latin typeface="Cambria Math" panose="02040503050406030204" pitchFamily="18" charset="0"/>
                            </a:rPr>
                            <m:t>𝑚</m:t>
                          </m:r>
                        </m:e>
                        <m:sub>
                          <m:r>
                            <a:rPr lang="es-EC" sz="4500" i="1">
                              <a:latin typeface="Cambria Math" panose="02040503050406030204" pitchFamily="18" charset="0"/>
                            </a:rPr>
                            <m:t>𝑔𝑠</m:t>
                          </m:r>
                        </m:sub>
                      </m:sSub>
                      <m:r>
                        <a:rPr lang="es-EC" sz="4500" i="1">
                          <a:latin typeface="Cambria Math" panose="02040503050406030204" pitchFamily="18" charset="0"/>
                        </a:rPr>
                        <m:t>=%</m:t>
                      </m:r>
                      <m:r>
                        <a:rPr lang="es-EC" sz="4500" i="1">
                          <a:latin typeface="Cambria Math" panose="02040503050406030204" pitchFamily="18" charset="0"/>
                        </a:rPr>
                        <m:t>𝐶𝑓</m:t>
                      </m:r>
                      <m:d>
                        <m:dPr>
                          <m:ctrlPr>
                            <a:rPr lang="es-EC" sz="4500" i="1">
                              <a:latin typeface="Cambria Math" panose="02040503050406030204" pitchFamily="18" charset="0"/>
                            </a:rPr>
                          </m:ctrlPr>
                        </m:dPr>
                        <m:e>
                          <m:f>
                            <m:fPr>
                              <m:ctrlPr>
                                <a:rPr lang="es-EC" sz="4500" i="1">
                                  <a:latin typeface="Cambria Math" panose="02040503050406030204" pitchFamily="18" charset="0"/>
                                </a:rPr>
                              </m:ctrlPr>
                            </m:fPr>
                            <m:num>
                              <m:r>
                                <a:rPr lang="es-EC" sz="4500" i="1">
                                  <a:latin typeface="Cambria Math" panose="02040503050406030204" pitchFamily="18" charset="0"/>
                                </a:rPr>
                                <m:t>4</m:t>
                              </m:r>
                              <m:r>
                                <a:rPr lang="es-EC" sz="4500" i="1">
                                  <a:latin typeface="Cambria Math" panose="02040503050406030204" pitchFamily="18" charset="0"/>
                                </a:rPr>
                                <m:t>𝐶</m:t>
                              </m:r>
                              <m:sSub>
                                <m:sSubPr>
                                  <m:ctrlPr>
                                    <a:rPr lang="es-EC" sz="4500" i="1">
                                      <a:latin typeface="Cambria Math" panose="02040503050406030204" pitchFamily="18" charset="0"/>
                                    </a:rPr>
                                  </m:ctrlPr>
                                </m:sSubPr>
                                <m:e>
                                  <m:r>
                                    <a:rPr lang="es-EC" sz="4500" i="1">
                                      <a:latin typeface="Cambria Math" panose="02040503050406030204" pitchFamily="18" charset="0"/>
                                    </a:rPr>
                                    <m:t>𝑂</m:t>
                                  </m:r>
                                </m:e>
                                <m:sub>
                                  <m:r>
                                    <a:rPr lang="es-EC" sz="4500" i="1">
                                      <a:latin typeface="Cambria Math" panose="02040503050406030204" pitchFamily="18" charset="0"/>
                                    </a:rPr>
                                    <m:t>2</m:t>
                                  </m:r>
                                </m:sub>
                              </m:sSub>
                              <m:r>
                                <a:rPr lang="es-EC" sz="4500" i="1">
                                  <a:latin typeface="Cambria Math" panose="02040503050406030204" pitchFamily="18" charset="0"/>
                                </a:rPr>
                                <m:t>+</m:t>
                              </m:r>
                              <m:sSub>
                                <m:sSubPr>
                                  <m:ctrlPr>
                                    <a:rPr lang="es-EC" sz="4500" i="1">
                                      <a:latin typeface="Cambria Math" panose="02040503050406030204" pitchFamily="18" charset="0"/>
                                    </a:rPr>
                                  </m:ctrlPr>
                                </m:sSubPr>
                                <m:e>
                                  <m:r>
                                    <a:rPr lang="es-EC" sz="4500" i="1">
                                      <a:latin typeface="Cambria Math" panose="02040503050406030204" pitchFamily="18" charset="0"/>
                                    </a:rPr>
                                    <m:t>𝑂</m:t>
                                  </m:r>
                                </m:e>
                                <m:sub>
                                  <m:r>
                                    <a:rPr lang="es-EC" sz="4500" i="1">
                                      <a:latin typeface="Cambria Math" panose="02040503050406030204" pitchFamily="18" charset="0"/>
                                    </a:rPr>
                                    <m:t>2</m:t>
                                  </m:r>
                                </m:sub>
                              </m:sSub>
                              <m:r>
                                <a:rPr lang="es-EC" sz="4500" i="1">
                                  <a:latin typeface="Cambria Math" panose="02040503050406030204" pitchFamily="18" charset="0"/>
                                </a:rPr>
                                <m:t>+700</m:t>
                              </m:r>
                            </m:num>
                            <m:den>
                              <m:r>
                                <a:rPr lang="es-EC" sz="4500" i="1">
                                  <a:latin typeface="Cambria Math" panose="02040503050406030204" pitchFamily="18" charset="0"/>
                                </a:rPr>
                                <m:t>3</m:t>
                              </m:r>
                              <m:d>
                                <m:dPr>
                                  <m:ctrlPr>
                                    <a:rPr lang="es-EC" sz="4500" i="1">
                                      <a:latin typeface="Cambria Math" panose="02040503050406030204" pitchFamily="18" charset="0"/>
                                    </a:rPr>
                                  </m:ctrlPr>
                                </m:dPr>
                                <m:e>
                                  <m:r>
                                    <a:rPr lang="es-EC" sz="4500" i="1">
                                      <a:latin typeface="Cambria Math" panose="02040503050406030204" pitchFamily="18" charset="0"/>
                                    </a:rPr>
                                    <m:t>𝐶</m:t>
                                  </m:r>
                                  <m:sSub>
                                    <m:sSubPr>
                                      <m:ctrlPr>
                                        <a:rPr lang="es-EC" sz="4500" i="1">
                                          <a:latin typeface="Cambria Math" panose="02040503050406030204" pitchFamily="18" charset="0"/>
                                        </a:rPr>
                                      </m:ctrlPr>
                                    </m:sSubPr>
                                    <m:e>
                                      <m:r>
                                        <a:rPr lang="es-EC" sz="4500" i="1">
                                          <a:latin typeface="Cambria Math" panose="02040503050406030204" pitchFamily="18" charset="0"/>
                                        </a:rPr>
                                        <m:t>𝑂</m:t>
                                      </m:r>
                                    </m:e>
                                    <m:sub>
                                      <m:r>
                                        <a:rPr lang="es-EC" sz="4500" i="1">
                                          <a:latin typeface="Cambria Math" panose="02040503050406030204" pitchFamily="18" charset="0"/>
                                        </a:rPr>
                                        <m:t>2</m:t>
                                      </m:r>
                                    </m:sub>
                                  </m:sSub>
                                  <m:r>
                                    <a:rPr lang="es-EC" sz="4500" i="1">
                                      <a:latin typeface="Cambria Math" panose="02040503050406030204" pitchFamily="18" charset="0"/>
                                    </a:rPr>
                                    <m:t>+</m:t>
                                  </m:r>
                                  <m:r>
                                    <a:rPr lang="es-EC" sz="4500" i="1">
                                      <a:latin typeface="Cambria Math" panose="02040503050406030204" pitchFamily="18" charset="0"/>
                                    </a:rPr>
                                    <m:t>𝐶𝑂</m:t>
                                  </m:r>
                                </m:e>
                              </m:d>
                            </m:den>
                          </m:f>
                        </m:e>
                      </m:d>
                      <m:r>
                        <a:rPr lang="es-EC" sz="4500" i="1">
                          <a:latin typeface="Cambria Math" panose="02040503050406030204" pitchFamily="18" charset="0"/>
                        </a:rPr>
                        <m:t> </m:t>
                      </m:r>
                    </m:oMath>
                  </m:oMathPara>
                </a14:m>
                <a:endParaRPr lang="es-EC" sz="4500" dirty="0" smtClean="0"/>
              </a:p>
              <a:p>
                <a:pPr marL="0" indent="0">
                  <a:buNone/>
                </a:pPr>
                <a:r>
                  <a:rPr lang="es-EC" sz="5300" dirty="0" smtClean="0"/>
                  <a:t>Del análisis de gases realizado:</a:t>
                </a:r>
              </a:p>
              <a:p>
                <a14:m>
                  <m:oMath xmlns:m="http://schemas.openxmlformats.org/officeDocument/2006/math">
                    <m:r>
                      <a:rPr lang="es-EC" sz="4400" i="1">
                        <a:latin typeface="Cambria Math" panose="02040503050406030204" pitchFamily="18" charset="0"/>
                      </a:rPr>
                      <m:t>𝐶𝑂</m:t>
                    </m:r>
                    <m:r>
                      <a:rPr lang="es-EC" sz="4400" i="1">
                        <a:latin typeface="Cambria Math" panose="02040503050406030204" pitchFamily="18" charset="0"/>
                      </a:rPr>
                      <m:t>=64 </m:t>
                    </m:r>
                    <m:r>
                      <a:rPr lang="es-EC" sz="4400" i="1">
                        <a:latin typeface="Cambria Math" panose="02040503050406030204" pitchFamily="18" charset="0"/>
                      </a:rPr>
                      <m:t>𝑝𝑝𝑚</m:t>
                    </m:r>
                  </m:oMath>
                </a14:m>
                <a:endParaRPr lang="es-EC" sz="4400" dirty="0"/>
              </a:p>
              <a:p>
                <a14:m>
                  <m:oMath xmlns:m="http://schemas.openxmlformats.org/officeDocument/2006/math">
                    <m:sSub>
                      <m:sSubPr>
                        <m:ctrlPr>
                          <a:rPr lang="es-EC" sz="4400" i="1">
                            <a:latin typeface="Cambria Math" panose="02040503050406030204" pitchFamily="18" charset="0"/>
                          </a:rPr>
                        </m:ctrlPr>
                      </m:sSubPr>
                      <m:e>
                        <m:r>
                          <a:rPr lang="es-EC" sz="4400" i="1">
                            <a:latin typeface="Cambria Math" panose="02040503050406030204" pitchFamily="18" charset="0"/>
                          </a:rPr>
                          <m:t>𝑂</m:t>
                        </m:r>
                      </m:e>
                      <m:sub>
                        <m:r>
                          <a:rPr lang="es-EC" sz="4400" i="1">
                            <a:latin typeface="Cambria Math" panose="02040503050406030204" pitchFamily="18" charset="0"/>
                          </a:rPr>
                          <m:t>2</m:t>
                        </m:r>
                      </m:sub>
                    </m:sSub>
                    <m:r>
                      <a:rPr lang="es-EC" sz="4400" i="1">
                        <a:latin typeface="Cambria Math" panose="02040503050406030204" pitchFamily="18" charset="0"/>
                      </a:rPr>
                      <m:t>=8.4 %</m:t>
                    </m:r>
                  </m:oMath>
                </a14:m>
                <a:endParaRPr lang="es-EC" sz="4400" dirty="0"/>
              </a:p>
              <a:p>
                <a14:m>
                  <m:oMath xmlns:m="http://schemas.openxmlformats.org/officeDocument/2006/math">
                    <m:r>
                      <a:rPr lang="es-EC" sz="4400" i="1">
                        <a:latin typeface="Cambria Math" panose="02040503050406030204" pitchFamily="18" charset="0"/>
                      </a:rPr>
                      <m:t>𝐶</m:t>
                    </m:r>
                    <m:sSub>
                      <m:sSubPr>
                        <m:ctrlPr>
                          <a:rPr lang="es-EC" sz="4400" i="1">
                            <a:latin typeface="Cambria Math" panose="02040503050406030204" pitchFamily="18" charset="0"/>
                          </a:rPr>
                        </m:ctrlPr>
                      </m:sSubPr>
                      <m:e>
                        <m:r>
                          <a:rPr lang="es-EC" sz="4400" i="1">
                            <a:latin typeface="Cambria Math" panose="02040503050406030204" pitchFamily="18" charset="0"/>
                          </a:rPr>
                          <m:t>𝑂</m:t>
                        </m:r>
                      </m:e>
                      <m:sub>
                        <m:r>
                          <a:rPr lang="es-EC" sz="4400" i="1">
                            <a:latin typeface="Cambria Math" panose="02040503050406030204" pitchFamily="18" charset="0"/>
                          </a:rPr>
                          <m:t>2</m:t>
                        </m:r>
                      </m:sub>
                    </m:sSub>
                    <m:r>
                      <a:rPr lang="es-EC" sz="4400" i="1">
                        <a:latin typeface="Cambria Math" panose="02040503050406030204" pitchFamily="18" charset="0"/>
                      </a:rPr>
                      <m:t>=9.3%</m:t>
                    </m:r>
                  </m:oMath>
                </a14:m>
                <a:endParaRPr lang="es-EC" sz="4400" dirty="0"/>
              </a:p>
              <a:p>
                <a:pPr marL="0" indent="0">
                  <a:buNone/>
                </a:pPr>
                <a:endParaRPr lang="es-EC" sz="3400" dirty="0" smtClean="0"/>
              </a:p>
              <a:p>
                <a:pPr marL="0" indent="0">
                  <a:buNone/>
                </a:pPr>
                <a14:m>
                  <m:oMathPara xmlns:m="http://schemas.openxmlformats.org/officeDocument/2006/math">
                    <m:oMathParaPr>
                      <m:jc m:val="centerGroup"/>
                    </m:oMathParaPr>
                    <m:oMath xmlns:m="http://schemas.openxmlformats.org/officeDocument/2006/math">
                      <m:sSub>
                        <m:sSubPr>
                          <m:ctrlPr>
                            <a:rPr lang="es-EC" sz="4500" i="1" smtClean="0">
                              <a:latin typeface="Cambria Math" panose="02040503050406030204" pitchFamily="18" charset="0"/>
                            </a:rPr>
                          </m:ctrlPr>
                        </m:sSubPr>
                        <m:e>
                          <m:r>
                            <a:rPr lang="es-EC" sz="4500" i="1">
                              <a:latin typeface="Cambria Math" panose="02040503050406030204" pitchFamily="18" charset="0"/>
                            </a:rPr>
                            <m:t>𝑚</m:t>
                          </m:r>
                        </m:e>
                        <m:sub>
                          <m:r>
                            <a:rPr lang="es-EC" sz="4500" i="1">
                              <a:latin typeface="Cambria Math" panose="02040503050406030204" pitchFamily="18" charset="0"/>
                            </a:rPr>
                            <m:t>𝑔𝑠</m:t>
                          </m:r>
                        </m:sub>
                      </m:sSub>
                      <m:r>
                        <a:rPr lang="es-EC" sz="4500" i="1">
                          <a:latin typeface="Cambria Math" panose="02040503050406030204" pitchFamily="18" charset="0"/>
                        </a:rPr>
                        <m:t>=0.85</m:t>
                      </m:r>
                      <m:d>
                        <m:dPr>
                          <m:ctrlPr>
                            <a:rPr lang="es-EC" sz="4500" i="1">
                              <a:latin typeface="Cambria Math" panose="02040503050406030204" pitchFamily="18" charset="0"/>
                            </a:rPr>
                          </m:ctrlPr>
                        </m:dPr>
                        <m:e>
                          <m:f>
                            <m:fPr>
                              <m:ctrlPr>
                                <a:rPr lang="es-EC" sz="4500" i="1">
                                  <a:latin typeface="Cambria Math" panose="02040503050406030204" pitchFamily="18" charset="0"/>
                                </a:rPr>
                              </m:ctrlPr>
                            </m:fPr>
                            <m:num>
                              <m:r>
                                <a:rPr lang="es-EC" sz="4500" i="1">
                                  <a:latin typeface="Cambria Math" panose="02040503050406030204" pitchFamily="18" charset="0"/>
                                </a:rPr>
                                <m:t>4</m:t>
                              </m:r>
                              <m:d>
                                <m:dPr>
                                  <m:ctrlPr>
                                    <a:rPr lang="es-EC" sz="4500" i="1">
                                      <a:latin typeface="Cambria Math" panose="02040503050406030204" pitchFamily="18" charset="0"/>
                                    </a:rPr>
                                  </m:ctrlPr>
                                </m:dPr>
                                <m:e>
                                  <m:r>
                                    <a:rPr lang="es-EC" sz="4500" i="1">
                                      <a:latin typeface="Cambria Math" panose="02040503050406030204" pitchFamily="18" charset="0"/>
                                    </a:rPr>
                                    <m:t>9.3</m:t>
                                  </m:r>
                                </m:e>
                              </m:d>
                              <m:r>
                                <a:rPr lang="es-EC" sz="4500" i="1">
                                  <a:latin typeface="Cambria Math" panose="02040503050406030204" pitchFamily="18" charset="0"/>
                                </a:rPr>
                                <m:t>+8.4+700</m:t>
                              </m:r>
                            </m:num>
                            <m:den>
                              <m:r>
                                <a:rPr lang="es-EC" sz="4500" i="1">
                                  <a:latin typeface="Cambria Math" panose="02040503050406030204" pitchFamily="18" charset="0"/>
                                </a:rPr>
                                <m:t>3</m:t>
                              </m:r>
                              <m:d>
                                <m:dPr>
                                  <m:ctrlPr>
                                    <a:rPr lang="es-EC" sz="4500" i="1">
                                      <a:latin typeface="Cambria Math" panose="02040503050406030204" pitchFamily="18" charset="0"/>
                                    </a:rPr>
                                  </m:ctrlPr>
                                </m:dPr>
                                <m:e>
                                  <m:r>
                                    <a:rPr lang="es-EC" sz="4500" i="1">
                                      <a:latin typeface="Cambria Math" panose="02040503050406030204" pitchFamily="18" charset="0"/>
                                    </a:rPr>
                                    <m:t>9.3+0.064</m:t>
                                  </m:r>
                                </m:e>
                              </m:d>
                            </m:den>
                          </m:f>
                        </m:e>
                      </m:d>
                      <m:r>
                        <a:rPr lang="es-EC" sz="4800" i="1">
                          <a:latin typeface="Cambria Math" panose="02040503050406030204" pitchFamily="18" charset="0"/>
                        </a:rPr>
                        <m:t>=22.56 </m:t>
                      </m:r>
                      <m:f>
                        <m:fPr>
                          <m:ctrlPr>
                            <a:rPr lang="es-EC" sz="4800" i="1">
                              <a:latin typeface="Cambria Math" panose="02040503050406030204" pitchFamily="18" charset="0"/>
                            </a:rPr>
                          </m:ctrlPr>
                        </m:fPr>
                        <m:num>
                          <m:r>
                            <a:rPr lang="es-EC" sz="4800" i="1">
                              <a:latin typeface="Cambria Math" panose="02040503050406030204" pitchFamily="18" charset="0"/>
                            </a:rPr>
                            <m:t>𝑘𝑔</m:t>
                          </m:r>
                        </m:num>
                        <m:den>
                          <m:r>
                            <a:rPr lang="es-EC" sz="4800" i="1">
                              <a:latin typeface="Cambria Math" panose="02040503050406030204" pitchFamily="18" charset="0"/>
                            </a:rPr>
                            <m:t>𝑘𝑔</m:t>
                          </m:r>
                          <m:r>
                            <a:rPr lang="es-EC" sz="4800" i="1">
                              <a:latin typeface="Cambria Math" panose="02040503050406030204" pitchFamily="18" charset="0"/>
                            </a:rPr>
                            <m:t> </m:t>
                          </m:r>
                          <m:r>
                            <a:rPr lang="es-EC" sz="4800" i="1">
                              <a:latin typeface="Cambria Math" panose="02040503050406030204" pitchFamily="18" charset="0"/>
                            </a:rPr>
                            <m:t>𝑑𝑒</m:t>
                          </m:r>
                          <m:r>
                            <a:rPr lang="es-EC" sz="4800" i="1">
                              <a:latin typeface="Cambria Math" panose="02040503050406030204" pitchFamily="18" charset="0"/>
                            </a:rPr>
                            <m:t> </m:t>
                          </m:r>
                          <m:r>
                            <a:rPr lang="es-EC" sz="4800" i="1">
                              <a:latin typeface="Cambria Math" panose="02040503050406030204" pitchFamily="18" charset="0"/>
                            </a:rPr>
                            <m:t>𝑐𝑜𝑚𝑏</m:t>
                          </m:r>
                        </m:den>
                      </m:f>
                    </m:oMath>
                  </m:oMathPara>
                </a14:m>
                <a:endParaRPr lang="es-EC" sz="4500" dirty="0" smtClean="0"/>
              </a:p>
              <a:p>
                <a:pPr marL="0" indent="0">
                  <a:buNone/>
                </a:pPr>
                <a:endParaRPr lang="es-EC" sz="3400" dirty="0"/>
              </a:p>
              <a:p>
                <a:pPr marL="0" indent="0">
                  <a:buNone/>
                </a:pPr>
                <a:endParaRPr lang="es-EC" sz="3400" dirty="0"/>
              </a:p>
              <a:p>
                <a:pPr marL="0" indent="0">
                  <a:buNone/>
                </a:pPr>
                <a:endParaRPr lang="es-EC" sz="2100" dirty="0"/>
              </a:p>
              <a:p>
                <a:pPr marL="0" indent="0">
                  <a:buNone/>
                </a:pPr>
                <a:endParaRPr lang="es-EC" b="1" dirty="0"/>
              </a:p>
              <a:p>
                <a:pPr marL="0" indent="0">
                  <a:buNone/>
                </a:pPr>
                <a:endParaRPr lang="es-EC" sz="2100" b="1" dirty="0" smtClean="0"/>
              </a:p>
              <a:p>
                <a:pPr marL="0" indent="0">
                  <a:buNone/>
                </a:pPr>
                <a:endParaRPr lang="es-EC" sz="2100" b="1" dirty="0" smtClean="0"/>
              </a:p>
              <a:p>
                <a:pPr marL="0" indent="0">
                  <a:buNone/>
                </a:pPr>
                <a:r>
                  <a:rPr lang="es-EC" sz="2100" b="1" dirty="0" smtClean="0"/>
                  <a:t> </a:t>
                </a:r>
                <a:endParaRPr lang="es-EC" sz="2100" b="1"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449977" y="1371599"/>
                <a:ext cx="10554789" cy="5368835"/>
              </a:xfrm>
              <a:blipFill>
                <a:blip r:embed="rId2"/>
                <a:stretch>
                  <a:fillRect l="-693" t="-1930"/>
                </a:stretch>
              </a:blipFill>
            </p:spPr>
            <p:txBody>
              <a:bodyPr/>
              <a:lstStyle/>
              <a:p>
                <a:r>
                  <a:rPr lang="es-EC">
                    <a:noFill/>
                  </a:rPr>
                  <a:t> </a:t>
                </a:r>
              </a:p>
            </p:txBody>
          </p:sp>
        </mc:Fallback>
      </mc:AlternateContent>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CALCULO DE LA EFICIENCIA DEL CALDERO</a:t>
            </a:r>
            <a:endParaRPr lang="es-EC" sz="3000" b="1" dirty="0"/>
          </a:p>
        </p:txBody>
      </p:sp>
    </p:spTree>
    <p:extLst>
      <p:ext uri="{BB962C8B-B14F-4D97-AF65-F5344CB8AC3E}">
        <p14:creationId xmlns:p14="http://schemas.microsoft.com/office/powerpoint/2010/main" val="960017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162594" y="1410789"/>
                <a:ext cx="10842172" cy="5329645"/>
              </a:xfrm>
            </p:spPr>
            <p:txBody>
              <a:bodyPr>
                <a:normAutofit fontScale="92500" lnSpcReduction="10000"/>
              </a:bodyPr>
              <a:lstStyle/>
              <a:p>
                <a:pPr marL="0" indent="0">
                  <a:buNone/>
                </a:pPr>
                <a:r>
                  <a:rPr lang="es-EC" sz="2100" b="1" dirty="0" smtClean="0"/>
                  <a:t>Qp3:</a:t>
                </a:r>
              </a:p>
              <a:p>
                <a:pPr marL="0" indent="0">
                  <a:buNone/>
                </a:pPr>
                <a14:m>
                  <m:oMathPara xmlns:m="http://schemas.openxmlformats.org/officeDocument/2006/math">
                    <m:oMathParaPr>
                      <m:jc m:val="centerGroup"/>
                    </m:oMathParaPr>
                    <m:oMath xmlns:m="http://schemas.openxmlformats.org/officeDocument/2006/math">
                      <m:r>
                        <a:rPr lang="es-EC" sz="1900" i="1">
                          <a:latin typeface="Cambria Math" panose="02040503050406030204" pitchFamily="18" charset="0"/>
                        </a:rPr>
                        <m:t>𝑄𝑝</m:t>
                      </m:r>
                      <m:r>
                        <a:rPr lang="es-EC" sz="1900" i="1">
                          <a:latin typeface="Cambria Math" panose="02040503050406030204" pitchFamily="18" charset="0"/>
                        </a:rPr>
                        <m:t>3= </m:t>
                      </m:r>
                      <m:sSub>
                        <m:sSubPr>
                          <m:ctrlPr>
                            <a:rPr lang="es-EC" sz="1900" i="1">
                              <a:latin typeface="Cambria Math" panose="02040503050406030204" pitchFamily="18" charset="0"/>
                            </a:rPr>
                          </m:ctrlPr>
                        </m:sSubPr>
                        <m:e>
                          <m:r>
                            <a:rPr lang="es-EC" sz="1900" i="1">
                              <a:latin typeface="Cambria Math" panose="02040503050406030204" pitchFamily="18" charset="0"/>
                            </a:rPr>
                            <m:t>𝑚</m:t>
                          </m:r>
                        </m:e>
                        <m:sub>
                          <m:r>
                            <a:rPr lang="es-EC" sz="1900" i="1">
                              <a:latin typeface="Cambria Math" panose="02040503050406030204" pitchFamily="18" charset="0"/>
                            </a:rPr>
                            <m:t>𝑔𝑠</m:t>
                          </m:r>
                        </m:sub>
                      </m:sSub>
                      <m:r>
                        <a:rPr lang="es-EC" sz="1900" i="1">
                          <a:latin typeface="Cambria Math" panose="02040503050406030204" pitchFamily="18" charset="0"/>
                        </a:rPr>
                        <m:t>∗</m:t>
                      </m:r>
                      <m:r>
                        <a:rPr lang="es-EC" sz="1900" i="1">
                          <a:latin typeface="Cambria Math" panose="02040503050406030204" pitchFamily="18" charset="0"/>
                        </a:rPr>
                        <m:t>𝐶</m:t>
                      </m:r>
                      <m:sSub>
                        <m:sSubPr>
                          <m:ctrlPr>
                            <a:rPr lang="es-EC" sz="1900" i="1">
                              <a:latin typeface="Cambria Math" panose="02040503050406030204" pitchFamily="18" charset="0"/>
                            </a:rPr>
                          </m:ctrlPr>
                        </m:sSubPr>
                        <m:e>
                          <m:r>
                            <a:rPr lang="es-EC" sz="1900" i="1">
                              <a:latin typeface="Cambria Math" panose="02040503050406030204" pitchFamily="18" charset="0"/>
                            </a:rPr>
                            <m:t>𝑝</m:t>
                          </m:r>
                        </m:e>
                        <m:sub>
                          <m:r>
                            <a:rPr lang="es-EC" sz="1900" i="1">
                              <a:latin typeface="Cambria Math" panose="02040503050406030204" pitchFamily="18" charset="0"/>
                            </a:rPr>
                            <m:t>𝑔𝑠</m:t>
                          </m:r>
                        </m:sub>
                      </m:sSub>
                      <m:r>
                        <a:rPr lang="es-EC" sz="1900" i="1">
                          <a:latin typeface="Cambria Math" panose="02040503050406030204" pitchFamily="18" charset="0"/>
                        </a:rPr>
                        <m:t>∗</m:t>
                      </m:r>
                      <m:d>
                        <m:dPr>
                          <m:ctrlPr>
                            <a:rPr lang="es-EC" sz="1900" i="1">
                              <a:latin typeface="Cambria Math" panose="02040503050406030204" pitchFamily="18" charset="0"/>
                            </a:rPr>
                          </m:ctrlPr>
                        </m:dPr>
                        <m:e>
                          <m:sSub>
                            <m:sSubPr>
                              <m:ctrlPr>
                                <a:rPr lang="es-EC" sz="1900" i="1">
                                  <a:latin typeface="Cambria Math" panose="02040503050406030204" pitchFamily="18" charset="0"/>
                                </a:rPr>
                              </m:ctrlPr>
                            </m:sSubPr>
                            <m:e>
                              <m:r>
                                <a:rPr lang="es-EC" sz="1900" i="1">
                                  <a:latin typeface="Cambria Math" panose="02040503050406030204" pitchFamily="18" charset="0"/>
                                </a:rPr>
                                <m:t>𝑇</m:t>
                              </m:r>
                            </m:e>
                            <m:sub>
                              <m:r>
                                <a:rPr lang="es-EC" sz="1900" i="1">
                                  <a:latin typeface="Cambria Math" panose="02040503050406030204" pitchFamily="18" charset="0"/>
                                </a:rPr>
                                <m:t>𝑔</m:t>
                              </m:r>
                            </m:sub>
                          </m:sSub>
                          <m:r>
                            <a:rPr lang="es-EC" sz="1900" i="1">
                              <a:latin typeface="Cambria Math" panose="02040503050406030204" pitchFamily="18" charset="0"/>
                            </a:rPr>
                            <m:t>−</m:t>
                          </m:r>
                          <m:sSub>
                            <m:sSubPr>
                              <m:ctrlPr>
                                <a:rPr lang="es-EC" sz="1900" i="1">
                                  <a:latin typeface="Cambria Math" panose="02040503050406030204" pitchFamily="18" charset="0"/>
                                </a:rPr>
                              </m:ctrlPr>
                            </m:sSubPr>
                            <m:e>
                              <m:r>
                                <a:rPr lang="es-EC" sz="1900" i="1">
                                  <a:latin typeface="Cambria Math" panose="02040503050406030204" pitchFamily="18" charset="0"/>
                                </a:rPr>
                                <m:t>𝑇</m:t>
                              </m:r>
                            </m:e>
                            <m:sub>
                              <m:r>
                                <a:rPr lang="es-EC" sz="1900" i="1">
                                  <a:latin typeface="Cambria Math" panose="02040503050406030204" pitchFamily="18" charset="0"/>
                                </a:rPr>
                                <m:t>𝑎</m:t>
                              </m:r>
                            </m:sub>
                          </m:sSub>
                        </m:e>
                      </m:d>
                    </m:oMath>
                  </m:oMathPara>
                </a14:m>
                <a:endParaRPr lang="es-EC" sz="1900" b="1" dirty="0" smtClean="0"/>
              </a:p>
              <a:p>
                <a:pPr marL="0" indent="0">
                  <a:buNone/>
                </a:pPr>
                <a:endParaRPr lang="es-EC" sz="2300" b="1" dirty="0" smtClean="0"/>
              </a:p>
              <a:p>
                <a:pPr marL="0" indent="0">
                  <a:buNone/>
                </a:pPr>
                <a14:m>
                  <m:oMathPara xmlns:m="http://schemas.openxmlformats.org/officeDocument/2006/math">
                    <m:oMathParaPr>
                      <m:jc m:val="centerGroup"/>
                    </m:oMathParaPr>
                    <m:oMath xmlns:m="http://schemas.openxmlformats.org/officeDocument/2006/math">
                      <m:r>
                        <a:rPr lang="es-EC" sz="1900" i="1">
                          <a:latin typeface="Cambria Math" panose="02040503050406030204" pitchFamily="18" charset="0"/>
                        </a:rPr>
                        <m:t>𝑄𝑝</m:t>
                      </m:r>
                      <m:r>
                        <a:rPr lang="es-EC" sz="1900" i="1">
                          <a:latin typeface="Cambria Math" panose="02040503050406030204" pitchFamily="18" charset="0"/>
                        </a:rPr>
                        <m:t>3=22.56∗0.24∗(196−24)</m:t>
                      </m:r>
                    </m:oMath>
                  </m:oMathPara>
                </a14:m>
                <a:endParaRPr lang="es-EC" sz="1900" dirty="0" smtClean="0"/>
              </a:p>
              <a:p>
                <a:pPr marL="0" indent="0">
                  <a:buNone/>
                </a:pPr>
                <a:endParaRPr lang="es-EC" sz="2300" dirty="0"/>
              </a:p>
              <a:p>
                <a:pPr marL="0" indent="0">
                  <a:buNone/>
                </a:pPr>
                <a14:m>
                  <m:oMathPara xmlns:m="http://schemas.openxmlformats.org/officeDocument/2006/math">
                    <m:oMathParaPr>
                      <m:jc m:val="centerGroup"/>
                    </m:oMathParaPr>
                    <m:oMath xmlns:m="http://schemas.openxmlformats.org/officeDocument/2006/math">
                      <m:r>
                        <a:rPr lang="es-EC" sz="1900" i="1">
                          <a:latin typeface="Cambria Math" panose="02040503050406030204" pitchFamily="18" charset="0"/>
                        </a:rPr>
                        <m:t>𝑄𝑝</m:t>
                      </m:r>
                      <m:r>
                        <a:rPr lang="es-EC" sz="1900" i="1">
                          <a:latin typeface="Cambria Math" panose="02040503050406030204" pitchFamily="18" charset="0"/>
                        </a:rPr>
                        <m:t>3=931.28 </m:t>
                      </m:r>
                      <m:f>
                        <m:fPr>
                          <m:ctrlPr>
                            <a:rPr lang="es-EC" sz="1900" i="1">
                              <a:latin typeface="Cambria Math" panose="02040503050406030204" pitchFamily="18" charset="0"/>
                            </a:rPr>
                          </m:ctrlPr>
                        </m:fPr>
                        <m:num>
                          <m:r>
                            <a:rPr lang="es-EC" sz="1900" i="1">
                              <a:latin typeface="Cambria Math" panose="02040503050406030204" pitchFamily="18" charset="0"/>
                            </a:rPr>
                            <m:t>𝑘𝑐𝑎𝑙</m:t>
                          </m:r>
                        </m:num>
                        <m:den>
                          <m:r>
                            <a:rPr lang="es-EC" sz="1900" i="1">
                              <a:latin typeface="Cambria Math" panose="02040503050406030204" pitchFamily="18" charset="0"/>
                            </a:rPr>
                            <m:t>𝐾𝑔</m:t>
                          </m:r>
                          <m:r>
                            <a:rPr lang="es-EC" sz="1900" i="1">
                              <a:latin typeface="Cambria Math" panose="02040503050406030204" pitchFamily="18" charset="0"/>
                            </a:rPr>
                            <m:t> </m:t>
                          </m:r>
                        </m:den>
                      </m:f>
                    </m:oMath>
                  </m:oMathPara>
                </a14:m>
                <a:endParaRPr lang="es-EC" sz="1900" dirty="0"/>
              </a:p>
              <a:p>
                <a:pPr marL="0" indent="0">
                  <a:buNone/>
                </a:pPr>
                <a:endParaRPr lang="es-EC" sz="2300" i="1" dirty="0" smtClean="0"/>
              </a:p>
              <a:p>
                <a:pPr marL="0" indent="0">
                  <a:buNone/>
                </a:pPr>
                <a14:m>
                  <m:oMathPara xmlns:m="http://schemas.openxmlformats.org/officeDocument/2006/math">
                    <m:oMathParaPr>
                      <m:jc m:val="centerGroup"/>
                    </m:oMathParaPr>
                    <m:oMath xmlns:m="http://schemas.openxmlformats.org/officeDocument/2006/math">
                      <m:r>
                        <a:rPr lang="es-EC" sz="1900" b="1" i="1">
                          <a:latin typeface="Cambria Math" panose="02040503050406030204" pitchFamily="18" charset="0"/>
                        </a:rPr>
                        <m:t>𝑸𝒑</m:t>
                      </m:r>
                      <m:r>
                        <a:rPr lang="es-EC" sz="1900" b="1" i="1">
                          <a:latin typeface="Cambria Math" panose="02040503050406030204" pitchFamily="18" charset="0"/>
                        </a:rPr>
                        <m:t>𝟑</m:t>
                      </m:r>
                      <m:r>
                        <a:rPr lang="es-EC" sz="1900" b="1" i="1">
                          <a:latin typeface="Cambria Math" panose="02040503050406030204" pitchFamily="18" charset="0"/>
                        </a:rPr>
                        <m:t>=</m:t>
                      </m:r>
                      <m:r>
                        <a:rPr lang="es-EC" sz="1900" b="1" i="1">
                          <a:latin typeface="Cambria Math" panose="02040503050406030204" pitchFamily="18" charset="0"/>
                        </a:rPr>
                        <m:t>𝟑𝟖𝟗𝟖</m:t>
                      </m:r>
                      <m:r>
                        <a:rPr lang="es-EC" sz="1900" b="1" i="1">
                          <a:latin typeface="Cambria Math" panose="02040503050406030204" pitchFamily="18" charset="0"/>
                        </a:rPr>
                        <m:t>.</m:t>
                      </m:r>
                      <m:r>
                        <a:rPr lang="es-EC" sz="1900" b="1" i="1">
                          <a:latin typeface="Cambria Math" panose="02040503050406030204" pitchFamily="18" charset="0"/>
                        </a:rPr>
                        <m:t>𝟑𝟒</m:t>
                      </m:r>
                      <m:r>
                        <a:rPr lang="es-EC" sz="1900" b="1" i="1">
                          <a:latin typeface="Cambria Math" panose="02040503050406030204" pitchFamily="18" charset="0"/>
                        </a:rPr>
                        <m:t> </m:t>
                      </m:r>
                      <m:f>
                        <m:fPr>
                          <m:ctrlPr>
                            <a:rPr lang="es-EC" sz="1900" b="1" i="1">
                              <a:latin typeface="Cambria Math" panose="02040503050406030204" pitchFamily="18" charset="0"/>
                            </a:rPr>
                          </m:ctrlPr>
                        </m:fPr>
                        <m:num>
                          <m:r>
                            <a:rPr lang="es-EC" sz="1900" b="1" i="1">
                              <a:latin typeface="Cambria Math" panose="02040503050406030204" pitchFamily="18" charset="0"/>
                            </a:rPr>
                            <m:t>𝑲𝑱</m:t>
                          </m:r>
                        </m:num>
                        <m:den>
                          <m:r>
                            <a:rPr lang="es-EC" sz="1900" b="1" i="1">
                              <a:latin typeface="Cambria Math" panose="02040503050406030204" pitchFamily="18" charset="0"/>
                            </a:rPr>
                            <m:t>𝑲𝒈</m:t>
                          </m:r>
                        </m:den>
                      </m:f>
                    </m:oMath>
                  </m:oMathPara>
                </a14:m>
                <a:endParaRPr lang="es-EC" sz="1900" b="1" dirty="0"/>
              </a:p>
              <a:p>
                <a:pPr marL="0" indent="0">
                  <a:buNone/>
                </a:pPr>
                <a:endParaRPr lang="es-EC" sz="2100" b="1" dirty="0" smtClean="0"/>
              </a:p>
              <a:p>
                <a:pPr marL="0" indent="0">
                  <a:buNone/>
                </a:pPr>
                <a:endParaRPr lang="es-EC" b="1" dirty="0"/>
              </a:p>
              <a:p>
                <a:pPr marL="0" indent="0">
                  <a:buNone/>
                </a:pPr>
                <a:endParaRPr lang="es-EC" sz="2100" b="1" dirty="0" smtClean="0"/>
              </a:p>
              <a:p>
                <a:pPr marL="0" indent="0">
                  <a:buNone/>
                </a:pPr>
                <a:endParaRPr lang="es-EC" sz="2100" b="1" dirty="0" smtClean="0"/>
              </a:p>
              <a:p>
                <a:pPr marL="0" indent="0">
                  <a:buNone/>
                </a:pPr>
                <a:r>
                  <a:rPr lang="es-EC" sz="2100" b="1" dirty="0" smtClean="0"/>
                  <a:t> </a:t>
                </a:r>
                <a:endParaRPr lang="es-EC" sz="2100" b="1"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162594" y="1410789"/>
                <a:ext cx="10842172" cy="5329645"/>
              </a:xfrm>
              <a:blipFill>
                <a:blip r:embed="rId2"/>
                <a:stretch>
                  <a:fillRect l="-562" t="-1143"/>
                </a:stretch>
              </a:blipFill>
            </p:spPr>
            <p:txBody>
              <a:bodyPr/>
              <a:lstStyle/>
              <a:p>
                <a:r>
                  <a:rPr lang="es-EC">
                    <a:noFill/>
                  </a:rPr>
                  <a:t> </a:t>
                </a:r>
              </a:p>
            </p:txBody>
          </p:sp>
        </mc:Fallback>
      </mc:AlternateContent>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CALCULO DE LA EFICIENCIA DEL CALDERO</a:t>
            </a:r>
            <a:endParaRPr lang="es-EC" sz="3000" b="1" dirty="0"/>
          </a:p>
        </p:txBody>
      </p:sp>
    </p:spTree>
    <p:extLst>
      <p:ext uri="{BB962C8B-B14F-4D97-AF65-F5344CB8AC3E}">
        <p14:creationId xmlns:p14="http://schemas.microsoft.com/office/powerpoint/2010/main" val="2599052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162594" y="1410789"/>
                <a:ext cx="10842172" cy="5329645"/>
              </a:xfrm>
            </p:spPr>
            <p:txBody>
              <a:bodyPr>
                <a:normAutofit fontScale="25000" lnSpcReduction="20000"/>
              </a:bodyPr>
              <a:lstStyle/>
              <a:p>
                <a:pPr marL="0" indent="0">
                  <a:buNone/>
                </a:pPr>
                <a:r>
                  <a:rPr lang="es-EC" sz="8400" b="1" dirty="0" smtClean="0"/>
                  <a:t>Qp4:</a:t>
                </a:r>
              </a:p>
              <a:p>
                <a:pPr marL="0" indent="0">
                  <a:buNone/>
                </a:pPr>
                <a14:m>
                  <m:oMathPara xmlns:m="http://schemas.openxmlformats.org/officeDocument/2006/math">
                    <m:oMathParaPr>
                      <m:jc m:val="centerGroup"/>
                    </m:oMathParaPr>
                    <m:oMath xmlns:m="http://schemas.openxmlformats.org/officeDocument/2006/math">
                      <m:r>
                        <a:rPr lang="es-EC" sz="7200" i="1">
                          <a:latin typeface="Cambria Math" panose="02040503050406030204" pitchFamily="18" charset="0"/>
                        </a:rPr>
                        <m:t>𝑄𝑝</m:t>
                      </m:r>
                      <m:r>
                        <a:rPr lang="es-EC" sz="7200" i="1">
                          <a:latin typeface="Cambria Math" panose="02040503050406030204" pitchFamily="18" charset="0"/>
                        </a:rPr>
                        <m:t>4= </m:t>
                      </m:r>
                      <m:d>
                        <m:dPr>
                          <m:ctrlPr>
                            <a:rPr lang="es-EC" sz="7200" i="1">
                              <a:latin typeface="Cambria Math" panose="02040503050406030204" pitchFamily="18" charset="0"/>
                            </a:rPr>
                          </m:ctrlPr>
                        </m:dPr>
                        <m:e>
                          <m:f>
                            <m:fPr>
                              <m:ctrlPr>
                                <a:rPr lang="es-EC" sz="7200" i="1">
                                  <a:latin typeface="Cambria Math" panose="02040503050406030204" pitchFamily="18" charset="0"/>
                                </a:rPr>
                              </m:ctrlPr>
                            </m:fPr>
                            <m:num>
                              <m:r>
                                <a:rPr lang="es-EC" sz="7200" i="1">
                                  <a:latin typeface="Cambria Math" panose="02040503050406030204" pitchFamily="18" charset="0"/>
                                </a:rPr>
                                <m:t>𝐶𝑂</m:t>
                              </m:r>
                            </m:num>
                            <m:den>
                              <m:r>
                                <a:rPr lang="es-EC" sz="7200" i="1">
                                  <a:latin typeface="Cambria Math" panose="02040503050406030204" pitchFamily="18" charset="0"/>
                                </a:rPr>
                                <m:t>𝐶</m:t>
                              </m:r>
                              <m:sSub>
                                <m:sSubPr>
                                  <m:ctrlPr>
                                    <a:rPr lang="es-EC" sz="7200" i="1">
                                      <a:latin typeface="Cambria Math" panose="02040503050406030204" pitchFamily="18" charset="0"/>
                                    </a:rPr>
                                  </m:ctrlPr>
                                </m:sSubPr>
                                <m:e>
                                  <m:r>
                                    <a:rPr lang="es-EC" sz="7200" i="1">
                                      <a:latin typeface="Cambria Math" panose="02040503050406030204" pitchFamily="18" charset="0"/>
                                    </a:rPr>
                                    <m:t>𝑂</m:t>
                                  </m:r>
                                </m:e>
                                <m:sub>
                                  <m:r>
                                    <a:rPr lang="es-EC" sz="7200" i="1">
                                      <a:latin typeface="Cambria Math" panose="02040503050406030204" pitchFamily="18" charset="0"/>
                                    </a:rPr>
                                    <m:t>2</m:t>
                                  </m:r>
                                </m:sub>
                              </m:sSub>
                              <m:r>
                                <a:rPr lang="es-EC" sz="7200" i="1">
                                  <a:latin typeface="Cambria Math" panose="02040503050406030204" pitchFamily="18" charset="0"/>
                                </a:rPr>
                                <m:t>+</m:t>
                              </m:r>
                              <m:r>
                                <a:rPr lang="es-EC" sz="7200" i="1">
                                  <a:latin typeface="Cambria Math" panose="02040503050406030204" pitchFamily="18" charset="0"/>
                                </a:rPr>
                                <m:t>𝐶𝑂</m:t>
                              </m:r>
                            </m:den>
                          </m:f>
                        </m:e>
                      </m:d>
                      <m:r>
                        <a:rPr lang="es-EC" sz="7200" i="1">
                          <a:latin typeface="Cambria Math" panose="02040503050406030204" pitchFamily="18" charset="0"/>
                        </a:rPr>
                        <m:t>∗5689.6∗</m:t>
                      </m:r>
                      <m:r>
                        <a:rPr lang="es-EC" sz="7200" i="1">
                          <a:latin typeface="Cambria Math" panose="02040503050406030204" pitchFamily="18" charset="0"/>
                        </a:rPr>
                        <m:t>𝐶</m:t>
                      </m:r>
                      <m:r>
                        <a:rPr lang="es-EC" sz="7200" i="1">
                          <a:latin typeface="Cambria Math" panose="02040503050406030204" pitchFamily="18" charset="0"/>
                        </a:rPr>
                        <m:t>1 </m:t>
                      </m:r>
                    </m:oMath>
                  </m:oMathPara>
                </a14:m>
                <a:endParaRPr lang="es-EC" sz="7200" b="1" dirty="0" smtClean="0"/>
              </a:p>
              <a:p>
                <a:pPr marL="0" indent="0">
                  <a:buNone/>
                </a:pPr>
                <a:endParaRPr lang="es-EC" sz="7200" b="1" dirty="0" smtClean="0"/>
              </a:p>
              <a:p>
                <a:pPr algn="just"/>
                <a14:m>
                  <m:oMath xmlns:m="http://schemas.openxmlformats.org/officeDocument/2006/math">
                    <m:r>
                      <a:rPr lang="es-EC" sz="7200" i="1">
                        <a:latin typeface="Cambria Math" panose="02040503050406030204" pitchFamily="18" charset="0"/>
                      </a:rPr>
                      <m:t>𝑄𝑝</m:t>
                    </m:r>
                    <m:r>
                      <a:rPr lang="es-EC" sz="7200" i="1">
                        <a:latin typeface="Cambria Math" panose="02040503050406030204" pitchFamily="18" charset="0"/>
                      </a:rPr>
                      <m:t>4</m:t>
                    </m:r>
                  </m:oMath>
                </a14:m>
                <a:r>
                  <a:rPr lang="es-EC" sz="7200" dirty="0"/>
                  <a:t>: Pérdidas de calor en KJ/Kg de combustible quemado</a:t>
                </a:r>
              </a:p>
              <a:p>
                <a:pPr algn="just"/>
                <a14:m>
                  <m:oMath xmlns:m="http://schemas.openxmlformats.org/officeDocument/2006/math">
                    <m:r>
                      <a:rPr lang="es-EC" sz="7200" i="1">
                        <a:latin typeface="Cambria Math" panose="02040503050406030204" pitchFamily="18" charset="0"/>
                      </a:rPr>
                      <m:t>𝐶𝑂</m:t>
                    </m:r>
                    <m:r>
                      <a:rPr lang="es-EC" sz="7200" i="1">
                        <a:latin typeface="Cambria Math" panose="02040503050406030204" pitchFamily="18" charset="0"/>
                      </a:rPr>
                      <m:t>:</m:t>
                    </m:r>
                  </m:oMath>
                </a14:m>
                <a:r>
                  <a:rPr lang="es-EC" sz="7200" dirty="0"/>
                  <a:t> Porcentaje de monóxido de carbono obtenido en el análisis de gases de combustión. </a:t>
                </a:r>
              </a:p>
              <a:p>
                <a:pPr algn="just"/>
                <a14:m>
                  <m:oMath xmlns:m="http://schemas.openxmlformats.org/officeDocument/2006/math">
                    <m:r>
                      <a:rPr lang="es-EC" sz="7200" i="1">
                        <a:latin typeface="Cambria Math" panose="02040503050406030204" pitchFamily="18" charset="0"/>
                      </a:rPr>
                      <m:t>𝐶</m:t>
                    </m:r>
                    <m:sSub>
                      <m:sSubPr>
                        <m:ctrlPr>
                          <a:rPr lang="es-EC" sz="7200" i="1">
                            <a:latin typeface="Cambria Math" panose="02040503050406030204" pitchFamily="18" charset="0"/>
                          </a:rPr>
                        </m:ctrlPr>
                      </m:sSubPr>
                      <m:e>
                        <m:r>
                          <a:rPr lang="es-EC" sz="7200" i="1">
                            <a:latin typeface="Cambria Math" panose="02040503050406030204" pitchFamily="18" charset="0"/>
                          </a:rPr>
                          <m:t>𝑂</m:t>
                        </m:r>
                      </m:e>
                      <m:sub>
                        <m:r>
                          <a:rPr lang="es-EC" sz="7200" i="1">
                            <a:latin typeface="Cambria Math" panose="02040503050406030204" pitchFamily="18" charset="0"/>
                          </a:rPr>
                          <m:t>2</m:t>
                        </m:r>
                      </m:sub>
                    </m:sSub>
                    <m:r>
                      <a:rPr lang="es-EC" sz="7200" i="1">
                        <a:latin typeface="Cambria Math" panose="02040503050406030204" pitchFamily="18" charset="0"/>
                      </a:rPr>
                      <m:t>:</m:t>
                    </m:r>
                  </m:oMath>
                </a14:m>
                <a:r>
                  <a:rPr lang="es-EC" sz="7200" dirty="0"/>
                  <a:t> Porcentaje de dióxido de carbono obtenido en el análisis de gases de combustión </a:t>
                </a:r>
              </a:p>
              <a:p>
                <a:pPr algn="just"/>
                <a:r>
                  <a:rPr lang="es-EC" sz="7200" dirty="0"/>
                  <a:t>C1: Peso de carbono combustionado por kilogramo de </a:t>
                </a:r>
                <a:r>
                  <a:rPr lang="es-EC" sz="7200" dirty="0" smtClean="0"/>
                  <a:t>combustible</a:t>
                </a:r>
              </a:p>
              <a:p>
                <a:pPr marL="0" indent="0" algn="just">
                  <a:buNone/>
                </a:pPr>
                <a:endParaRPr lang="es-EC" sz="7200" dirty="0"/>
              </a:p>
              <a:p>
                <a:pPr marL="0" indent="0">
                  <a:buNone/>
                </a:pPr>
                <a14:m>
                  <m:oMathPara xmlns:m="http://schemas.openxmlformats.org/officeDocument/2006/math">
                    <m:oMathParaPr>
                      <m:jc m:val="centerGroup"/>
                    </m:oMathParaPr>
                    <m:oMath xmlns:m="http://schemas.openxmlformats.org/officeDocument/2006/math">
                      <m:r>
                        <a:rPr lang="es-EC" sz="7200" i="1">
                          <a:latin typeface="Cambria Math" panose="02040503050406030204" pitchFamily="18" charset="0"/>
                        </a:rPr>
                        <m:t>𝑄𝑝</m:t>
                      </m:r>
                      <m:r>
                        <a:rPr lang="es-EC" sz="7200" i="1">
                          <a:latin typeface="Cambria Math" panose="02040503050406030204" pitchFamily="18" charset="0"/>
                        </a:rPr>
                        <m:t>4=</m:t>
                      </m:r>
                      <m:d>
                        <m:dPr>
                          <m:ctrlPr>
                            <a:rPr lang="es-EC" sz="7200" i="1">
                              <a:latin typeface="Cambria Math" panose="02040503050406030204" pitchFamily="18" charset="0"/>
                            </a:rPr>
                          </m:ctrlPr>
                        </m:dPr>
                        <m:e>
                          <m:f>
                            <m:fPr>
                              <m:ctrlPr>
                                <a:rPr lang="es-EC" sz="7200" i="1">
                                  <a:latin typeface="Cambria Math" panose="02040503050406030204" pitchFamily="18" charset="0"/>
                                </a:rPr>
                              </m:ctrlPr>
                            </m:fPr>
                            <m:num>
                              <m:r>
                                <a:rPr lang="es-EC" sz="7200" i="1">
                                  <a:latin typeface="Cambria Math" panose="02040503050406030204" pitchFamily="18" charset="0"/>
                                </a:rPr>
                                <m:t>0.064</m:t>
                              </m:r>
                            </m:num>
                            <m:den>
                              <m:r>
                                <a:rPr lang="es-EC" sz="7200" i="1">
                                  <a:latin typeface="Cambria Math" panose="02040503050406030204" pitchFamily="18" charset="0"/>
                                </a:rPr>
                                <m:t>9.3+0.064</m:t>
                              </m:r>
                            </m:den>
                          </m:f>
                        </m:e>
                      </m:d>
                      <m:r>
                        <a:rPr lang="es-EC" sz="7200" i="1">
                          <a:latin typeface="Cambria Math" panose="02040503050406030204" pitchFamily="18" charset="0"/>
                        </a:rPr>
                        <m:t>∗5689.6∗0.85</m:t>
                      </m:r>
                    </m:oMath>
                  </m:oMathPara>
                </a14:m>
                <a:endParaRPr lang="es-EC" sz="7200" dirty="0" smtClean="0"/>
              </a:p>
              <a:p>
                <a:pPr marL="0" indent="0">
                  <a:buNone/>
                </a:pPr>
                <a:endParaRPr lang="es-EC" sz="4500" dirty="0"/>
              </a:p>
              <a:p>
                <a:pPr marL="0" indent="0">
                  <a:buNone/>
                </a:pPr>
                <a14:m>
                  <m:oMathPara xmlns:m="http://schemas.openxmlformats.org/officeDocument/2006/math">
                    <m:oMathParaPr>
                      <m:jc m:val="centerGroup"/>
                    </m:oMathParaPr>
                    <m:oMath xmlns:m="http://schemas.openxmlformats.org/officeDocument/2006/math">
                      <m:r>
                        <a:rPr lang="es-EC" sz="7200" i="1">
                          <a:latin typeface="Cambria Math" panose="02040503050406030204" pitchFamily="18" charset="0"/>
                        </a:rPr>
                        <m:t>𝑄𝑝</m:t>
                      </m:r>
                      <m:r>
                        <a:rPr lang="es-EC" sz="7200" i="1">
                          <a:latin typeface="Cambria Math" panose="02040503050406030204" pitchFamily="18" charset="0"/>
                        </a:rPr>
                        <m:t>4=33.06 </m:t>
                      </m:r>
                      <m:f>
                        <m:fPr>
                          <m:ctrlPr>
                            <a:rPr lang="es-EC" sz="7200" i="1">
                              <a:latin typeface="Cambria Math" panose="02040503050406030204" pitchFamily="18" charset="0"/>
                            </a:rPr>
                          </m:ctrlPr>
                        </m:fPr>
                        <m:num>
                          <m:r>
                            <a:rPr lang="es-EC" sz="7200" i="1">
                              <a:latin typeface="Cambria Math" panose="02040503050406030204" pitchFamily="18" charset="0"/>
                            </a:rPr>
                            <m:t>𝑘𝑐𝑎𝑙</m:t>
                          </m:r>
                        </m:num>
                        <m:den>
                          <m:r>
                            <a:rPr lang="es-EC" sz="7200" i="1">
                              <a:latin typeface="Cambria Math" panose="02040503050406030204" pitchFamily="18" charset="0"/>
                            </a:rPr>
                            <m:t>𝐾𝑔</m:t>
                          </m:r>
                        </m:den>
                      </m:f>
                    </m:oMath>
                  </m:oMathPara>
                </a14:m>
                <a:endParaRPr lang="es-EC" sz="7200" dirty="0" smtClean="0"/>
              </a:p>
              <a:p>
                <a:pPr marL="0" indent="0">
                  <a:buNone/>
                </a:pPr>
                <a:endParaRPr lang="es-EC" sz="4500" dirty="0"/>
              </a:p>
              <a:p>
                <a:pPr marL="0" indent="0">
                  <a:buNone/>
                </a:pPr>
                <a14:m>
                  <m:oMathPara xmlns:m="http://schemas.openxmlformats.org/officeDocument/2006/math">
                    <m:oMathParaPr>
                      <m:jc m:val="centerGroup"/>
                    </m:oMathParaPr>
                    <m:oMath xmlns:m="http://schemas.openxmlformats.org/officeDocument/2006/math">
                      <m:r>
                        <a:rPr lang="es-EC" sz="7200" b="1" i="1">
                          <a:latin typeface="Cambria Math" panose="02040503050406030204" pitchFamily="18" charset="0"/>
                        </a:rPr>
                        <m:t>𝑸𝒑</m:t>
                      </m:r>
                      <m:r>
                        <a:rPr lang="es-EC" sz="7200" b="1" i="1">
                          <a:latin typeface="Cambria Math" panose="02040503050406030204" pitchFamily="18" charset="0"/>
                        </a:rPr>
                        <m:t>𝟒</m:t>
                      </m:r>
                      <m:r>
                        <a:rPr lang="es-EC" sz="7200" b="1" i="1">
                          <a:latin typeface="Cambria Math" panose="02040503050406030204" pitchFamily="18" charset="0"/>
                        </a:rPr>
                        <m:t>=</m:t>
                      </m:r>
                      <m:r>
                        <a:rPr lang="es-EC" sz="7200" b="1" i="1">
                          <a:latin typeface="Cambria Math" panose="02040503050406030204" pitchFamily="18" charset="0"/>
                        </a:rPr>
                        <m:t>𝟏𝟑𝟖</m:t>
                      </m:r>
                      <m:r>
                        <a:rPr lang="es-EC" sz="7200" b="1" i="1">
                          <a:latin typeface="Cambria Math" panose="02040503050406030204" pitchFamily="18" charset="0"/>
                        </a:rPr>
                        <m:t>.</m:t>
                      </m:r>
                      <m:r>
                        <a:rPr lang="es-EC" sz="7200" b="1" i="1">
                          <a:latin typeface="Cambria Math" panose="02040503050406030204" pitchFamily="18" charset="0"/>
                        </a:rPr>
                        <m:t>𝟒𝟐</m:t>
                      </m:r>
                      <m:r>
                        <a:rPr lang="es-EC" sz="7200" b="1" i="1">
                          <a:latin typeface="Cambria Math" panose="02040503050406030204" pitchFamily="18" charset="0"/>
                        </a:rPr>
                        <m:t> </m:t>
                      </m:r>
                      <m:f>
                        <m:fPr>
                          <m:ctrlPr>
                            <a:rPr lang="es-EC" sz="7200" b="1" i="1">
                              <a:latin typeface="Cambria Math" panose="02040503050406030204" pitchFamily="18" charset="0"/>
                            </a:rPr>
                          </m:ctrlPr>
                        </m:fPr>
                        <m:num>
                          <m:r>
                            <a:rPr lang="es-EC" sz="7200" b="1" i="1">
                              <a:latin typeface="Cambria Math" panose="02040503050406030204" pitchFamily="18" charset="0"/>
                            </a:rPr>
                            <m:t>𝑲𝑱</m:t>
                          </m:r>
                        </m:num>
                        <m:den>
                          <m:r>
                            <a:rPr lang="es-EC" sz="7200" b="1" i="1">
                              <a:latin typeface="Cambria Math" panose="02040503050406030204" pitchFamily="18" charset="0"/>
                            </a:rPr>
                            <m:t>𝑲𝒈</m:t>
                          </m:r>
                        </m:den>
                      </m:f>
                    </m:oMath>
                  </m:oMathPara>
                </a14:m>
                <a:endParaRPr lang="es-EC" sz="7200" b="1" dirty="0"/>
              </a:p>
              <a:p>
                <a:pPr marL="0" indent="0">
                  <a:buNone/>
                </a:pPr>
                <a:endParaRPr lang="es-EC" sz="2300" b="1" dirty="0"/>
              </a:p>
              <a:p>
                <a:pPr marL="0" indent="0">
                  <a:buNone/>
                </a:pPr>
                <a:endParaRPr lang="es-EC" sz="2100" b="1" dirty="0" smtClean="0"/>
              </a:p>
              <a:p>
                <a:pPr marL="0" indent="0">
                  <a:buNone/>
                </a:pPr>
                <a:endParaRPr lang="es-EC" b="1" dirty="0"/>
              </a:p>
              <a:p>
                <a:pPr marL="0" indent="0">
                  <a:buNone/>
                </a:pPr>
                <a:endParaRPr lang="es-EC" sz="2100" b="1" dirty="0" smtClean="0"/>
              </a:p>
              <a:p>
                <a:pPr marL="0" indent="0">
                  <a:buNone/>
                </a:pPr>
                <a:endParaRPr lang="es-EC" sz="2100" b="1" dirty="0" smtClean="0"/>
              </a:p>
              <a:p>
                <a:pPr marL="0" indent="0">
                  <a:buNone/>
                </a:pPr>
                <a:r>
                  <a:rPr lang="es-EC" sz="2100" b="1" dirty="0" smtClean="0"/>
                  <a:t> </a:t>
                </a:r>
                <a:endParaRPr lang="es-EC" sz="2100" b="1"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162594" y="1410789"/>
                <a:ext cx="10842172" cy="5329645"/>
              </a:xfrm>
              <a:blipFill>
                <a:blip r:embed="rId2"/>
                <a:stretch>
                  <a:fillRect l="-675" t="-1943"/>
                </a:stretch>
              </a:blipFill>
            </p:spPr>
            <p:txBody>
              <a:bodyPr/>
              <a:lstStyle/>
              <a:p>
                <a:r>
                  <a:rPr lang="es-EC">
                    <a:noFill/>
                  </a:rPr>
                  <a:t> </a:t>
                </a:r>
              </a:p>
            </p:txBody>
          </p:sp>
        </mc:Fallback>
      </mc:AlternateContent>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CALCULO DE LA EFICIENCIA DEL CALDERO</a:t>
            </a:r>
            <a:endParaRPr lang="es-EC" sz="3000" b="1" dirty="0"/>
          </a:p>
        </p:txBody>
      </p:sp>
    </p:spTree>
    <p:extLst>
      <p:ext uri="{BB962C8B-B14F-4D97-AF65-F5344CB8AC3E}">
        <p14:creationId xmlns:p14="http://schemas.microsoft.com/office/powerpoint/2010/main" val="3852505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162594" y="1410789"/>
                <a:ext cx="10842172" cy="5329645"/>
              </a:xfrm>
            </p:spPr>
            <p:txBody>
              <a:bodyPr>
                <a:noAutofit/>
              </a:bodyPr>
              <a:lstStyle/>
              <a:p>
                <a:pPr marL="0" indent="0">
                  <a:buNone/>
                </a:pPr>
                <a:r>
                  <a:rPr lang="es-EC" sz="2100" b="1" dirty="0" smtClean="0"/>
                  <a:t>Qp5:</a:t>
                </a:r>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𝑟</m:t>
                          </m:r>
                        </m:sub>
                      </m:sSub>
                      <m:r>
                        <a:rPr lang="es-EC" b="1" i="1">
                          <a:latin typeface="Cambria Math" panose="02040503050406030204" pitchFamily="18" charset="0"/>
                        </a:rPr>
                        <m:t>=</m:t>
                      </m:r>
                      <m:r>
                        <a:rPr lang="es-EC" i="1">
                          <a:latin typeface="Cambria Math" panose="02040503050406030204" pitchFamily="18" charset="0"/>
                        </a:rPr>
                        <m:t>𝜀</m:t>
                      </m:r>
                      <m:r>
                        <a:rPr lang="es-EC" i="1">
                          <a:latin typeface="Cambria Math" panose="02040503050406030204" pitchFamily="18" charset="0"/>
                        </a:rPr>
                        <m:t>∗</m:t>
                      </m:r>
                      <m:r>
                        <a:rPr lang="es-EC" i="1">
                          <a:latin typeface="Cambria Math" panose="02040503050406030204" pitchFamily="18" charset="0"/>
                        </a:rPr>
                        <m:t>𝜎</m:t>
                      </m:r>
                      <m:r>
                        <a:rPr lang="es-EC" i="1">
                          <a:latin typeface="Cambria Math" panose="02040503050406030204" pitchFamily="18" charset="0"/>
                        </a:rPr>
                        <m:t>∗</m:t>
                      </m:r>
                      <m:d>
                        <m:dPr>
                          <m:ctrlPr>
                            <a:rPr lang="es-EC" i="1">
                              <a:latin typeface="Cambria Math" panose="02040503050406030204" pitchFamily="18" charset="0"/>
                            </a:rPr>
                          </m:ctrlPr>
                        </m:dPr>
                        <m:e>
                          <m:r>
                            <a:rPr lang="es-EC" i="1">
                              <a:latin typeface="Cambria Math" panose="02040503050406030204" pitchFamily="18" charset="0"/>
                            </a:rPr>
                            <m:t>𝑇𝑠</m:t>
                          </m:r>
                          <m:r>
                            <a:rPr lang="es-EC" i="1">
                              <a:latin typeface="Cambria Math" panose="02040503050406030204" pitchFamily="18" charset="0"/>
                            </a:rPr>
                            <m:t>+</m:t>
                          </m:r>
                          <m:r>
                            <a:rPr lang="es-EC" i="1">
                              <a:latin typeface="Cambria Math" panose="02040503050406030204" pitchFamily="18" charset="0"/>
                            </a:rPr>
                            <m:t>𝑇𝑎𝑙𝑟</m:t>
                          </m:r>
                        </m:e>
                      </m:d>
                      <m:r>
                        <a:rPr lang="es-EC" i="1">
                          <a:latin typeface="Cambria Math" panose="02040503050406030204" pitchFamily="18" charset="0"/>
                        </a:rPr>
                        <m:t>∗(</m:t>
                      </m:r>
                      <m:r>
                        <a:rPr lang="es-EC" i="1">
                          <a:latin typeface="Cambria Math" panose="02040503050406030204" pitchFamily="18" charset="0"/>
                        </a:rPr>
                        <m:t>𝑇</m:t>
                      </m:r>
                      <m:sSup>
                        <m:sSupPr>
                          <m:ctrlPr>
                            <a:rPr lang="es-EC" i="1">
                              <a:latin typeface="Cambria Math" panose="02040503050406030204" pitchFamily="18" charset="0"/>
                            </a:rPr>
                          </m:ctrlPr>
                        </m:sSupPr>
                        <m:e>
                          <m:r>
                            <a:rPr lang="es-EC" i="1">
                              <a:latin typeface="Cambria Math" panose="02040503050406030204" pitchFamily="18" charset="0"/>
                            </a:rPr>
                            <m:t>𝑠</m:t>
                          </m:r>
                        </m:e>
                        <m:sup>
                          <m:r>
                            <a:rPr lang="es-EC" i="1">
                              <a:latin typeface="Cambria Math" panose="02040503050406030204" pitchFamily="18" charset="0"/>
                            </a:rPr>
                            <m:t>4</m:t>
                          </m:r>
                        </m:sup>
                      </m:sSup>
                      <m:r>
                        <a:rPr lang="es-EC" i="1">
                          <a:latin typeface="Cambria Math" panose="02040503050406030204" pitchFamily="18" charset="0"/>
                        </a:rPr>
                        <m:t>−</m:t>
                      </m:r>
                      <m:r>
                        <a:rPr lang="es-EC" i="1">
                          <a:latin typeface="Cambria Math" panose="02040503050406030204" pitchFamily="18" charset="0"/>
                        </a:rPr>
                        <m:t>𝑇</m:t>
                      </m:r>
                      <m:sSup>
                        <m:sSupPr>
                          <m:ctrlPr>
                            <a:rPr lang="es-EC" i="1">
                              <a:latin typeface="Cambria Math" panose="02040503050406030204" pitchFamily="18" charset="0"/>
                            </a:rPr>
                          </m:ctrlPr>
                        </m:sSupPr>
                        <m:e>
                          <m:r>
                            <a:rPr lang="es-EC" i="1">
                              <a:latin typeface="Cambria Math" panose="02040503050406030204" pitchFamily="18" charset="0"/>
                            </a:rPr>
                            <m:t>𝑎𝑙𝑟</m:t>
                          </m:r>
                        </m:e>
                        <m:sup>
                          <m:r>
                            <a:rPr lang="es-EC" i="1">
                              <a:latin typeface="Cambria Math" panose="02040503050406030204" pitchFamily="18" charset="0"/>
                            </a:rPr>
                            <m:t>4</m:t>
                          </m:r>
                        </m:sup>
                      </m:sSup>
                      <m:r>
                        <a:rPr lang="es-EC" i="1">
                          <a:latin typeface="Cambria Math" panose="02040503050406030204" pitchFamily="18" charset="0"/>
                        </a:rPr>
                        <m:t>)</m:t>
                      </m:r>
                    </m:oMath>
                  </m:oMathPara>
                </a14:m>
                <a:endParaRPr lang="es-EC" dirty="0" smtClean="0"/>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𝑟</m:t>
                          </m:r>
                        </m:sub>
                      </m:sSub>
                      <m:r>
                        <a:rPr lang="es-EC" b="1" i="1">
                          <a:latin typeface="Cambria Math" panose="02040503050406030204" pitchFamily="18" charset="0"/>
                        </a:rPr>
                        <m:t>=</m:t>
                      </m:r>
                      <m:r>
                        <a:rPr lang="es-EC" i="1">
                          <a:latin typeface="Cambria Math" panose="02040503050406030204" pitchFamily="18" charset="0"/>
                        </a:rPr>
                        <m:t>0.8</m:t>
                      </m:r>
                      <m:r>
                        <a:rPr lang="es-EC" b="1" i="1">
                          <a:latin typeface="Cambria Math" panose="02040503050406030204" pitchFamily="18" charset="0"/>
                        </a:rPr>
                        <m:t>∗</m:t>
                      </m:r>
                      <m:r>
                        <a:rPr lang="es-EC" i="1">
                          <a:latin typeface="Cambria Math" panose="02040503050406030204" pitchFamily="18" charset="0"/>
                        </a:rPr>
                        <m:t>5.67∗1</m:t>
                      </m:r>
                      <m:sSup>
                        <m:sSupPr>
                          <m:ctrlPr>
                            <a:rPr lang="es-EC" i="1">
                              <a:latin typeface="Cambria Math" panose="02040503050406030204" pitchFamily="18" charset="0"/>
                            </a:rPr>
                          </m:ctrlPr>
                        </m:sSupPr>
                        <m:e>
                          <m:r>
                            <a:rPr lang="es-EC" i="1">
                              <a:latin typeface="Cambria Math" panose="02040503050406030204" pitchFamily="18" charset="0"/>
                            </a:rPr>
                            <m:t>0</m:t>
                          </m:r>
                        </m:e>
                        <m:sup>
                          <m:r>
                            <a:rPr lang="es-EC" i="1">
                              <a:latin typeface="Cambria Math" panose="02040503050406030204" pitchFamily="18" charset="0"/>
                            </a:rPr>
                            <m:t>−8</m:t>
                          </m:r>
                        </m:sup>
                      </m:sSup>
                      <m:f>
                        <m:fPr>
                          <m:ctrlPr>
                            <a:rPr lang="es-EC" i="1">
                              <a:latin typeface="Cambria Math" panose="02040503050406030204" pitchFamily="18" charset="0"/>
                            </a:rPr>
                          </m:ctrlPr>
                        </m:fPr>
                        <m:num>
                          <m:r>
                            <a:rPr lang="es-EC" i="1">
                              <a:latin typeface="Cambria Math" panose="02040503050406030204" pitchFamily="18" charset="0"/>
                            </a:rPr>
                            <m:t>𝑤</m:t>
                          </m:r>
                        </m:num>
                        <m:den>
                          <m:sSup>
                            <m:sSupPr>
                              <m:ctrlPr>
                                <a:rPr lang="es-EC" i="1">
                                  <a:latin typeface="Cambria Math" panose="02040503050406030204" pitchFamily="18" charset="0"/>
                                </a:rPr>
                              </m:ctrlPr>
                            </m:sSupPr>
                            <m:e>
                              <m:r>
                                <a:rPr lang="es-EC" i="1">
                                  <a:latin typeface="Cambria Math" panose="02040503050406030204" pitchFamily="18" charset="0"/>
                                </a:rPr>
                                <m:t>𝑚</m:t>
                              </m:r>
                            </m:e>
                            <m:sup>
                              <m:r>
                                <a:rPr lang="es-EC" i="1">
                                  <a:latin typeface="Cambria Math" panose="02040503050406030204" pitchFamily="18" charset="0"/>
                                </a:rPr>
                                <m:t>2</m:t>
                              </m:r>
                            </m:sup>
                          </m:sSup>
                          <m:sSup>
                            <m:sSupPr>
                              <m:ctrlPr>
                                <a:rPr lang="es-EC" i="1">
                                  <a:latin typeface="Cambria Math" panose="02040503050406030204" pitchFamily="18" charset="0"/>
                                </a:rPr>
                              </m:ctrlPr>
                            </m:sSupPr>
                            <m:e>
                              <m:r>
                                <a:rPr lang="es-EC" i="1">
                                  <a:latin typeface="Cambria Math" panose="02040503050406030204" pitchFamily="18" charset="0"/>
                                </a:rPr>
                                <m:t>𝐾</m:t>
                              </m:r>
                            </m:e>
                            <m:sup>
                              <m:r>
                                <a:rPr lang="es-EC" i="1">
                                  <a:latin typeface="Cambria Math" panose="02040503050406030204" pitchFamily="18" charset="0"/>
                                </a:rPr>
                                <m:t>4</m:t>
                              </m:r>
                            </m:sup>
                          </m:sSup>
                        </m:den>
                      </m:f>
                      <m:r>
                        <a:rPr lang="es-EC" i="1">
                          <a:latin typeface="Cambria Math" panose="02040503050406030204" pitchFamily="18" charset="0"/>
                        </a:rPr>
                        <m:t>∗</m:t>
                      </m:r>
                      <m:d>
                        <m:dPr>
                          <m:ctrlPr>
                            <a:rPr lang="es-EC" i="1">
                              <a:latin typeface="Cambria Math" panose="02040503050406030204" pitchFamily="18" charset="0"/>
                            </a:rPr>
                          </m:ctrlPr>
                        </m:dPr>
                        <m:e>
                          <m:r>
                            <a:rPr lang="es-EC" i="1">
                              <a:latin typeface="Cambria Math" panose="02040503050406030204" pitchFamily="18" charset="0"/>
                            </a:rPr>
                            <m:t>433.15+363</m:t>
                          </m:r>
                        </m:e>
                      </m:d>
                      <m:r>
                        <a:rPr lang="es-EC" i="1">
                          <a:latin typeface="Cambria Math" panose="02040503050406030204" pitchFamily="18" charset="0"/>
                        </a:rPr>
                        <m:t>∗(433.1</m:t>
                      </m:r>
                      <m:sSup>
                        <m:sSupPr>
                          <m:ctrlPr>
                            <a:rPr lang="es-EC" i="1">
                              <a:latin typeface="Cambria Math" panose="02040503050406030204" pitchFamily="18" charset="0"/>
                            </a:rPr>
                          </m:ctrlPr>
                        </m:sSupPr>
                        <m:e>
                          <m:r>
                            <a:rPr lang="es-EC" i="1">
                              <a:latin typeface="Cambria Math" panose="02040503050406030204" pitchFamily="18" charset="0"/>
                            </a:rPr>
                            <m:t>5</m:t>
                          </m:r>
                        </m:e>
                        <m:sup>
                          <m:r>
                            <a:rPr lang="es-EC" i="1">
                              <a:latin typeface="Cambria Math" panose="02040503050406030204" pitchFamily="18" charset="0"/>
                            </a:rPr>
                            <m:t>2</m:t>
                          </m:r>
                        </m:sup>
                      </m:sSup>
                      <m:r>
                        <a:rPr lang="es-EC" i="1">
                          <a:latin typeface="Cambria Math" panose="02040503050406030204" pitchFamily="18" charset="0"/>
                        </a:rPr>
                        <m:t>+36</m:t>
                      </m:r>
                      <m:sSup>
                        <m:sSupPr>
                          <m:ctrlPr>
                            <a:rPr lang="es-EC" i="1">
                              <a:latin typeface="Cambria Math" panose="02040503050406030204" pitchFamily="18" charset="0"/>
                            </a:rPr>
                          </m:ctrlPr>
                        </m:sSupPr>
                        <m:e>
                          <m:r>
                            <a:rPr lang="es-EC" i="1">
                              <a:latin typeface="Cambria Math" panose="02040503050406030204" pitchFamily="18" charset="0"/>
                            </a:rPr>
                            <m:t>3</m:t>
                          </m:r>
                        </m:e>
                        <m:sup>
                          <m:r>
                            <a:rPr lang="es-EC" i="1">
                              <a:latin typeface="Cambria Math" panose="02040503050406030204" pitchFamily="18" charset="0"/>
                            </a:rPr>
                            <m:t>2</m:t>
                          </m:r>
                        </m:sup>
                      </m:sSup>
                      <m:r>
                        <a:rPr lang="es-EC" i="1">
                          <a:latin typeface="Cambria Math" panose="02040503050406030204" pitchFamily="18" charset="0"/>
                        </a:rPr>
                        <m:t>)</m:t>
                      </m:r>
                    </m:oMath>
                  </m:oMathPara>
                </a14:m>
                <a:endParaRPr lang="es-EC" dirty="0" smtClean="0"/>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𝑟</m:t>
                          </m:r>
                        </m:sub>
                      </m:sSub>
                      <m:r>
                        <a:rPr lang="es-EC" i="1">
                          <a:latin typeface="Cambria Math" panose="02040503050406030204" pitchFamily="18" charset="0"/>
                        </a:rPr>
                        <m:t>=11.53 </m:t>
                      </m:r>
                      <m:f>
                        <m:fPr>
                          <m:ctrlPr>
                            <a:rPr lang="es-EC" i="1">
                              <a:latin typeface="Cambria Math" panose="02040503050406030204" pitchFamily="18" charset="0"/>
                            </a:rPr>
                          </m:ctrlPr>
                        </m:fPr>
                        <m:num>
                          <m:r>
                            <a:rPr lang="es-EC" i="1">
                              <a:latin typeface="Cambria Math" panose="02040503050406030204" pitchFamily="18" charset="0"/>
                            </a:rPr>
                            <m:t>𝑤</m:t>
                          </m:r>
                        </m:num>
                        <m:den>
                          <m:sSup>
                            <m:sSupPr>
                              <m:ctrlPr>
                                <a:rPr lang="es-EC" i="1">
                                  <a:latin typeface="Cambria Math" panose="02040503050406030204" pitchFamily="18" charset="0"/>
                                </a:rPr>
                              </m:ctrlPr>
                            </m:sSupPr>
                            <m:e>
                              <m:r>
                                <a:rPr lang="es-EC" i="1">
                                  <a:latin typeface="Cambria Math" panose="02040503050406030204" pitchFamily="18" charset="0"/>
                                </a:rPr>
                                <m:t>𝑚</m:t>
                              </m:r>
                            </m:e>
                            <m:sup>
                              <m:r>
                                <a:rPr lang="es-EC" i="1">
                                  <a:latin typeface="Cambria Math" panose="02040503050406030204" pitchFamily="18" charset="0"/>
                                </a:rPr>
                                <m:t>2</m:t>
                              </m:r>
                            </m:sup>
                          </m:sSup>
                          <m:r>
                            <a:rPr lang="es-EC" i="1">
                              <a:latin typeface="Cambria Math" panose="02040503050406030204" pitchFamily="18" charset="0"/>
                            </a:rPr>
                            <m:t>𝐾</m:t>
                          </m:r>
                        </m:den>
                      </m:f>
                    </m:oMath>
                  </m:oMathPara>
                </a14:m>
                <a:endParaRPr lang="es-EC" dirty="0" smtClean="0"/>
              </a:p>
              <a:p>
                <a:pPr marL="0" indent="0">
                  <a:buNone/>
                </a:pPr>
                <a:endParaRPr lang="es-EC" dirty="0" smtClean="0"/>
              </a:p>
              <a:p>
                <a:pPr marL="0" indent="0">
                  <a:buNone/>
                </a:pPr>
                <a14:m>
                  <m:oMathPara xmlns:m="http://schemas.openxmlformats.org/officeDocument/2006/math">
                    <m:oMathParaPr>
                      <m:jc m:val="centerGroup"/>
                    </m:oMathParaPr>
                    <m:oMath xmlns:m="http://schemas.openxmlformats.org/officeDocument/2006/math">
                      <m:sSub>
                        <m:sSubPr>
                          <m:ctrlPr>
                            <a:rPr lang="es-EC" b="1" i="1">
                              <a:latin typeface="Cambria Math" panose="02040503050406030204" pitchFamily="18" charset="0"/>
                            </a:rPr>
                          </m:ctrlPr>
                        </m:sSubPr>
                        <m:e>
                          <m:r>
                            <a:rPr lang="es-EC" i="1">
                              <a:latin typeface="Cambria Math" panose="02040503050406030204" pitchFamily="18" charset="0"/>
                            </a:rPr>
                            <m:t>𝑞</m:t>
                          </m:r>
                        </m:e>
                        <m:sub>
                          <m:r>
                            <a:rPr lang="es-EC" b="1" i="1">
                              <a:latin typeface="Cambria Math" panose="02040503050406030204" pitchFamily="18" charset="0"/>
                            </a:rPr>
                            <m:t>𝒓</m:t>
                          </m:r>
                        </m:sub>
                      </m:sSub>
                      <m:r>
                        <a:rPr lang="es-EC" b="1" i="1">
                          <a:latin typeface="Cambria Math" panose="02040503050406030204" pitchFamily="18" charset="0"/>
                        </a:rPr>
                        <m:t>=</m:t>
                      </m:r>
                      <m:sSub>
                        <m:sSubPr>
                          <m:ctrlPr>
                            <a:rPr lang="es-EC" b="1" i="1">
                              <a:latin typeface="Cambria Math" panose="02040503050406030204" pitchFamily="18" charset="0"/>
                            </a:rPr>
                          </m:ctrlPr>
                        </m:sSubPr>
                        <m:e>
                          <m:r>
                            <a:rPr lang="es-EC" i="1">
                              <a:latin typeface="Cambria Math" panose="02040503050406030204" pitchFamily="18" charset="0"/>
                            </a:rPr>
                            <m:t>h</m:t>
                          </m:r>
                        </m:e>
                        <m:sub>
                          <m:r>
                            <a:rPr lang="es-EC" b="1" i="1">
                              <a:latin typeface="Cambria Math" panose="02040503050406030204" pitchFamily="18" charset="0"/>
                            </a:rPr>
                            <m:t>𝒓</m:t>
                          </m:r>
                        </m:sub>
                      </m:sSub>
                      <m:d>
                        <m:dPr>
                          <m:ctrlPr>
                            <a:rPr lang="es-EC" i="1">
                              <a:latin typeface="Cambria Math" panose="02040503050406030204" pitchFamily="18" charset="0"/>
                            </a:rPr>
                          </m:ctrlPr>
                        </m:dPr>
                        <m:e>
                          <m:r>
                            <a:rPr lang="es-EC" i="1">
                              <a:latin typeface="Cambria Math" panose="02040503050406030204" pitchFamily="18" charset="0"/>
                            </a:rPr>
                            <m:t>𝑇𝑠</m:t>
                          </m:r>
                          <m:r>
                            <a:rPr lang="es-EC" i="1">
                              <a:latin typeface="Cambria Math" panose="02040503050406030204" pitchFamily="18" charset="0"/>
                            </a:rPr>
                            <m:t>−</m:t>
                          </m:r>
                          <m:r>
                            <a:rPr lang="es-EC" i="1">
                              <a:latin typeface="Cambria Math" panose="02040503050406030204" pitchFamily="18" charset="0"/>
                            </a:rPr>
                            <m:t>𝑇𝑎𝑙𝑟</m:t>
                          </m:r>
                        </m:e>
                      </m:d>
                      <m:r>
                        <a:rPr lang="es-EC" i="1">
                          <a:latin typeface="Cambria Math" panose="02040503050406030204" pitchFamily="18" charset="0"/>
                        </a:rPr>
                        <m:t>∗</m:t>
                      </m:r>
                      <m:r>
                        <a:rPr lang="es-EC" i="1">
                          <a:latin typeface="Cambria Math" panose="02040503050406030204" pitchFamily="18" charset="0"/>
                        </a:rPr>
                        <m:t>𝐴</m:t>
                      </m:r>
                    </m:oMath>
                  </m:oMathPara>
                </a14:m>
                <a:endParaRPr lang="es-EC" dirty="0" smtClean="0"/>
              </a:p>
              <a:p>
                <a:pPr marL="0" indent="0">
                  <a:buNone/>
                </a:pPr>
                <a:endParaRPr lang="es-EC" dirty="0"/>
              </a:p>
              <a:p>
                <a:pPr marL="0" indent="0" algn="ctr">
                  <a:buNone/>
                </a:pPr>
                <a14:m>
                  <m:oMathPara xmlns:m="http://schemas.openxmlformats.org/officeDocument/2006/math">
                    <m:oMathParaPr>
                      <m:jc m:val="centerGroup"/>
                    </m:oMathParaPr>
                    <m:oMath xmlns:m="http://schemas.openxmlformats.org/officeDocument/2006/math">
                      <m:sSub>
                        <m:sSubPr>
                          <m:ctrlPr>
                            <a:rPr lang="es-EC" b="1" i="1" smtClean="0">
                              <a:latin typeface="Cambria Math" panose="02040503050406030204" pitchFamily="18" charset="0"/>
                            </a:rPr>
                          </m:ctrlPr>
                        </m:sSubPr>
                        <m:e>
                          <m:r>
                            <a:rPr lang="es-EC" i="1">
                              <a:latin typeface="Cambria Math" panose="02040503050406030204" pitchFamily="18" charset="0"/>
                            </a:rPr>
                            <m:t>𝑞</m:t>
                          </m:r>
                        </m:e>
                        <m:sub>
                          <m:r>
                            <a:rPr lang="es-EC" b="1" i="1">
                              <a:latin typeface="Cambria Math" panose="02040503050406030204" pitchFamily="18" charset="0"/>
                            </a:rPr>
                            <m:t>𝒓</m:t>
                          </m:r>
                        </m:sub>
                      </m:sSub>
                      <m:r>
                        <a:rPr lang="es-EC" b="1" i="1">
                          <a:latin typeface="Cambria Math" panose="02040503050406030204" pitchFamily="18" charset="0"/>
                        </a:rPr>
                        <m:t>=</m:t>
                      </m:r>
                      <m:r>
                        <a:rPr lang="es-EC" i="1">
                          <a:latin typeface="Cambria Math" panose="02040503050406030204" pitchFamily="18" charset="0"/>
                        </a:rPr>
                        <m:t>11.53 </m:t>
                      </m:r>
                      <m:f>
                        <m:fPr>
                          <m:ctrlPr>
                            <a:rPr lang="es-EC" i="1">
                              <a:latin typeface="Cambria Math" panose="02040503050406030204" pitchFamily="18" charset="0"/>
                            </a:rPr>
                          </m:ctrlPr>
                        </m:fPr>
                        <m:num>
                          <m:r>
                            <a:rPr lang="es-EC" i="1">
                              <a:latin typeface="Cambria Math" panose="02040503050406030204" pitchFamily="18" charset="0"/>
                            </a:rPr>
                            <m:t>𝑤</m:t>
                          </m:r>
                        </m:num>
                        <m:den>
                          <m:sSup>
                            <m:sSupPr>
                              <m:ctrlPr>
                                <a:rPr lang="es-EC" i="1">
                                  <a:latin typeface="Cambria Math" panose="02040503050406030204" pitchFamily="18" charset="0"/>
                                </a:rPr>
                              </m:ctrlPr>
                            </m:sSupPr>
                            <m:e>
                              <m:r>
                                <a:rPr lang="es-EC" i="1">
                                  <a:latin typeface="Cambria Math" panose="02040503050406030204" pitchFamily="18" charset="0"/>
                                </a:rPr>
                                <m:t>𝑚</m:t>
                              </m:r>
                            </m:e>
                            <m:sup>
                              <m:r>
                                <a:rPr lang="es-EC" i="1">
                                  <a:latin typeface="Cambria Math" panose="02040503050406030204" pitchFamily="18" charset="0"/>
                                </a:rPr>
                                <m:t>2</m:t>
                              </m:r>
                            </m:sup>
                          </m:sSup>
                          <m:r>
                            <a:rPr lang="es-EC" i="1">
                              <a:latin typeface="Cambria Math" panose="02040503050406030204" pitchFamily="18" charset="0"/>
                            </a:rPr>
                            <m:t>𝐾</m:t>
                          </m:r>
                        </m:den>
                      </m:f>
                      <m:d>
                        <m:dPr>
                          <m:ctrlPr>
                            <a:rPr lang="es-EC" i="1">
                              <a:latin typeface="Cambria Math" panose="02040503050406030204" pitchFamily="18" charset="0"/>
                            </a:rPr>
                          </m:ctrlPr>
                        </m:dPr>
                        <m:e>
                          <m:r>
                            <a:rPr lang="es-EC" i="1">
                              <a:latin typeface="Cambria Math" panose="02040503050406030204" pitchFamily="18" charset="0"/>
                            </a:rPr>
                            <m:t>433.15−363</m:t>
                          </m:r>
                        </m:e>
                      </m:d>
                      <m:r>
                        <a:rPr lang="es-EC" i="1">
                          <a:latin typeface="Cambria Math" panose="02040503050406030204" pitchFamily="18" charset="0"/>
                        </a:rPr>
                        <m:t>𝐾</m:t>
                      </m:r>
                      <m:r>
                        <a:rPr lang="es-EC" i="1">
                          <a:latin typeface="Cambria Math" panose="02040503050406030204" pitchFamily="18" charset="0"/>
                        </a:rPr>
                        <m:t>∗18.47 </m:t>
                      </m:r>
                      <m:sSup>
                        <m:sSupPr>
                          <m:ctrlPr>
                            <a:rPr lang="es-EC" i="1">
                              <a:latin typeface="Cambria Math" panose="02040503050406030204" pitchFamily="18" charset="0"/>
                            </a:rPr>
                          </m:ctrlPr>
                        </m:sSupPr>
                        <m:e>
                          <m:r>
                            <a:rPr lang="es-EC" i="1">
                              <a:latin typeface="Cambria Math" panose="02040503050406030204" pitchFamily="18" charset="0"/>
                            </a:rPr>
                            <m:t>𝑚</m:t>
                          </m:r>
                        </m:e>
                        <m:sup>
                          <m:r>
                            <a:rPr lang="es-EC" i="1">
                              <a:latin typeface="Cambria Math" panose="02040503050406030204" pitchFamily="18" charset="0"/>
                            </a:rPr>
                            <m:t>2</m:t>
                          </m:r>
                        </m:sup>
                      </m:sSup>
                    </m:oMath>
                  </m:oMathPara>
                </a14:m>
                <a:endParaRPr lang="es-EC" dirty="0" smtClean="0"/>
              </a:p>
              <a:p>
                <a:pPr marL="0" indent="0" algn="ctr">
                  <a:buNone/>
                </a:pPr>
                <a:endParaRPr lang="es-EC" dirty="0" smtClean="0"/>
              </a:p>
              <a:p>
                <a:pPr marL="0" indent="0" algn="ctr">
                  <a:buNone/>
                </a:pPr>
                <a14:m>
                  <m:oMathPara xmlns:m="http://schemas.openxmlformats.org/officeDocument/2006/math">
                    <m:oMathParaPr>
                      <m:jc m:val="centerGroup"/>
                    </m:oMathParaPr>
                    <m:oMath xmlns:m="http://schemas.openxmlformats.org/officeDocument/2006/math">
                      <m:sSub>
                        <m:sSubPr>
                          <m:ctrlPr>
                            <a:rPr lang="es-EC" b="1" i="1">
                              <a:latin typeface="Cambria Math" panose="02040503050406030204" pitchFamily="18" charset="0"/>
                            </a:rPr>
                          </m:ctrlPr>
                        </m:sSubPr>
                        <m:e>
                          <m:r>
                            <a:rPr lang="es-EC" b="1" i="1">
                              <a:latin typeface="Cambria Math" panose="02040503050406030204" pitchFamily="18" charset="0"/>
                            </a:rPr>
                            <m:t>𝒒</m:t>
                          </m:r>
                        </m:e>
                        <m:sub>
                          <m:r>
                            <a:rPr lang="es-EC" b="1" i="1">
                              <a:latin typeface="Cambria Math" panose="02040503050406030204" pitchFamily="18" charset="0"/>
                            </a:rPr>
                            <m:t>𝒓</m:t>
                          </m:r>
                        </m:sub>
                      </m:sSub>
                      <m:r>
                        <a:rPr lang="es-EC" b="1" i="1">
                          <a:latin typeface="Cambria Math" panose="02040503050406030204" pitchFamily="18" charset="0"/>
                        </a:rPr>
                        <m:t>=</m:t>
                      </m:r>
                      <m:r>
                        <a:rPr lang="es-EC" b="1" i="1">
                          <a:latin typeface="Cambria Math" panose="02040503050406030204" pitchFamily="18" charset="0"/>
                        </a:rPr>
                        <m:t>𝟏𝟒𝟗𝟑𝟗</m:t>
                      </m:r>
                      <m:r>
                        <a:rPr lang="es-EC" b="1" i="1">
                          <a:latin typeface="Cambria Math" panose="02040503050406030204" pitchFamily="18" charset="0"/>
                        </a:rPr>
                        <m:t>.</m:t>
                      </m:r>
                      <m:r>
                        <a:rPr lang="es-EC" b="1" i="1">
                          <a:latin typeface="Cambria Math" panose="02040503050406030204" pitchFamily="18" charset="0"/>
                        </a:rPr>
                        <m:t>𝟕𝟏</m:t>
                      </m:r>
                      <m:r>
                        <a:rPr lang="es-EC" b="1" i="1">
                          <a:latin typeface="Cambria Math" panose="02040503050406030204" pitchFamily="18" charset="0"/>
                        </a:rPr>
                        <m:t> </m:t>
                      </m:r>
                      <m:r>
                        <a:rPr lang="es-EC" b="1" i="1">
                          <a:latin typeface="Cambria Math" panose="02040503050406030204" pitchFamily="18" charset="0"/>
                        </a:rPr>
                        <m:t>𝒘</m:t>
                      </m:r>
                      <m:r>
                        <a:rPr lang="es-EC" b="1" i="1">
                          <a:latin typeface="Cambria Math" panose="02040503050406030204" pitchFamily="18" charset="0"/>
                        </a:rPr>
                        <m:t>=</m:t>
                      </m:r>
                      <m:r>
                        <a:rPr lang="es-EC" b="1" i="1">
                          <a:latin typeface="Cambria Math" panose="02040503050406030204" pitchFamily="18" charset="0"/>
                        </a:rPr>
                        <m:t>𝟏𝟒</m:t>
                      </m:r>
                      <m:r>
                        <a:rPr lang="es-EC" b="1" i="1">
                          <a:latin typeface="Cambria Math" panose="02040503050406030204" pitchFamily="18" charset="0"/>
                        </a:rPr>
                        <m:t>.</m:t>
                      </m:r>
                      <m:r>
                        <a:rPr lang="es-EC" b="1" i="1">
                          <a:latin typeface="Cambria Math" panose="02040503050406030204" pitchFamily="18" charset="0"/>
                        </a:rPr>
                        <m:t>𝟗</m:t>
                      </m:r>
                      <m:r>
                        <a:rPr lang="es-EC" b="1" i="1">
                          <a:latin typeface="Cambria Math" panose="02040503050406030204" pitchFamily="18" charset="0"/>
                        </a:rPr>
                        <m:t> </m:t>
                      </m:r>
                      <m:r>
                        <a:rPr lang="es-EC" b="1" i="1">
                          <a:latin typeface="Cambria Math" panose="02040503050406030204" pitchFamily="18" charset="0"/>
                        </a:rPr>
                        <m:t>𝑲𝑾</m:t>
                      </m:r>
                    </m:oMath>
                  </m:oMathPara>
                </a14:m>
                <a:endParaRPr lang="es-EC" dirty="0"/>
              </a:p>
              <a:p>
                <a:pPr marL="0" indent="0" algn="ctr">
                  <a:buNone/>
                </a:pPr>
                <a:endParaRPr lang="es-EC" sz="2100" dirty="0"/>
              </a:p>
              <a:p>
                <a:pPr marL="0" indent="0" algn="ctr">
                  <a:buNone/>
                </a:pPr>
                <a:endParaRPr lang="es-EC" sz="2100" b="1" dirty="0" smtClean="0"/>
              </a:p>
              <a:p>
                <a:pPr marL="0" indent="0">
                  <a:buNone/>
                </a:pPr>
                <a:endParaRPr lang="es-EC" sz="2100" b="1" dirty="0"/>
              </a:p>
              <a:p>
                <a:pPr marL="0" indent="0">
                  <a:buNone/>
                </a:pPr>
                <a:endParaRPr lang="es-EC" sz="2100" b="1" dirty="0"/>
              </a:p>
              <a:p>
                <a:pPr marL="0" indent="0">
                  <a:buNone/>
                </a:pPr>
                <a:endParaRPr lang="es-EC" sz="2100" b="1" dirty="0" smtClean="0"/>
              </a:p>
              <a:p>
                <a:pPr marL="0" indent="0">
                  <a:buNone/>
                </a:pPr>
                <a:endParaRPr lang="es-EC" sz="2100" b="1" dirty="0"/>
              </a:p>
              <a:p>
                <a:pPr marL="0" indent="0">
                  <a:buNone/>
                </a:pPr>
                <a:endParaRPr lang="es-EC" sz="2100" b="1" dirty="0" smtClean="0"/>
              </a:p>
              <a:p>
                <a:pPr marL="0" indent="0">
                  <a:buNone/>
                </a:pPr>
                <a:endParaRPr lang="es-EC" sz="2100" b="1" dirty="0" smtClean="0"/>
              </a:p>
              <a:p>
                <a:pPr marL="0" indent="0">
                  <a:buNone/>
                </a:pPr>
                <a:r>
                  <a:rPr lang="es-EC" sz="2100" b="1" dirty="0" smtClean="0"/>
                  <a:t> </a:t>
                </a:r>
                <a:endParaRPr lang="es-EC" sz="2100" b="1"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162594" y="1410789"/>
                <a:ext cx="10842172" cy="5329645"/>
              </a:xfrm>
              <a:blipFill>
                <a:blip r:embed="rId2"/>
                <a:stretch>
                  <a:fillRect l="-675" t="-686"/>
                </a:stretch>
              </a:blipFill>
            </p:spPr>
            <p:txBody>
              <a:bodyPr/>
              <a:lstStyle/>
              <a:p>
                <a:r>
                  <a:rPr lang="es-EC">
                    <a:noFill/>
                  </a:rPr>
                  <a:t> </a:t>
                </a:r>
              </a:p>
            </p:txBody>
          </p:sp>
        </mc:Fallback>
      </mc:AlternateContent>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CALCULO DE LA EFICIENCIA DEL CALDERO</a:t>
            </a:r>
            <a:endParaRPr lang="es-EC" sz="3000" b="1" dirty="0"/>
          </a:p>
        </p:txBody>
      </p:sp>
    </p:spTree>
    <p:extLst>
      <p:ext uri="{BB962C8B-B14F-4D97-AF65-F5344CB8AC3E}">
        <p14:creationId xmlns:p14="http://schemas.microsoft.com/office/powerpoint/2010/main" val="1686989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162594" y="1410789"/>
                <a:ext cx="10842172" cy="5329645"/>
              </a:xfrm>
            </p:spPr>
            <p:txBody>
              <a:bodyPr>
                <a:noAutofit/>
              </a:bodyPr>
              <a:lstStyle/>
              <a:p>
                <a:pPr marL="0" indent="0">
                  <a:buNone/>
                </a:pPr>
                <a:r>
                  <a:rPr lang="es-EC" sz="2100" b="1" dirty="0" smtClean="0"/>
                  <a:t>Qp5:</a:t>
                </a:r>
              </a:p>
              <a:p>
                <a:pPr marL="0" indent="0">
                  <a:buNone/>
                </a:pPr>
                <a:r>
                  <a:rPr lang="es-EC" sz="2100" dirty="0"/>
                  <a:t>Sabiendo que:</a:t>
                </a:r>
                <a:r>
                  <a:rPr lang="es-EC" sz="2100" dirty="0" smtClean="0"/>
                  <a:t>                                              </a:t>
                </a:r>
                <a14:m>
                  <m:oMath xmlns:m="http://schemas.openxmlformats.org/officeDocument/2006/math">
                    <m:r>
                      <a:rPr lang="es-EC" sz="2100" i="1">
                        <a:latin typeface="Cambria Math" panose="02040503050406030204" pitchFamily="18" charset="0"/>
                      </a:rPr>
                      <m:t>1 </m:t>
                    </m:r>
                    <m:r>
                      <a:rPr lang="es-EC" sz="2100" i="1">
                        <a:latin typeface="Cambria Math" panose="02040503050406030204" pitchFamily="18" charset="0"/>
                      </a:rPr>
                      <m:t>𝐵𝐻𝑃</m:t>
                    </m:r>
                    <m:r>
                      <a:rPr lang="es-EC" sz="2100" i="1">
                        <a:latin typeface="Cambria Math" panose="02040503050406030204" pitchFamily="18" charset="0"/>
                      </a:rPr>
                      <m:t>=9.8 </m:t>
                    </m:r>
                    <m:r>
                      <a:rPr lang="es-EC" sz="2100" i="1">
                        <a:latin typeface="Cambria Math" panose="02040503050406030204" pitchFamily="18" charset="0"/>
                      </a:rPr>
                      <m:t>𝐾𝑊</m:t>
                    </m:r>
                  </m:oMath>
                </a14:m>
                <a:endParaRPr lang="es-EC" sz="2100" dirty="0"/>
              </a:p>
              <a:p>
                <a:pPr marL="0" indent="0">
                  <a:buNone/>
                </a:pPr>
                <a:r>
                  <a:rPr lang="es-EC" sz="2100" dirty="0"/>
                  <a:t>Entonces:</a:t>
                </a:r>
                <a:r>
                  <a:rPr lang="es-EC" sz="2100" dirty="0" smtClean="0"/>
                  <a:t>                                                    </a:t>
                </a:r>
                <a14:m>
                  <m:oMath xmlns:m="http://schemas.openxmlformats.org/officeDocument/2006/math">
                    <m:r>
                      <a:rPr lang="es-EC" sz="2100" i="1">
                        <a:latin typeface="Cambria Math" panose="02040503050406030204" pitchFamily="18" charset="0"/>
                      </a:rPr>
                      <m:t>14.9  </m:t>
                    </m:r>
                    <m:r>
                      <a:rPr lang="es-EC" sz="2100" i="1">
                        <a:latin typeface="Cambria Math" panose="02040503050406030204" pitchFamily="18" charset="0"/>
                      </a:rPr>
                      <m:t>𝐾𝑊</m:t>
                    </m:r>
                    <m:r>
                      <a:rPr lang="es-EC" sz="2100" i="1">
                        <a:latin typeface="Cambria Math" panose="02040503050406030204" pitchFamily="18" charset="0"/>
                      </a:rPr>
                      <m:t>=1.52  </m:t>
                    </m:r>
                    <m:r>
                      <a:rPr lang="es-EC" sz="2100" i="1">
                        <a:latin typeface="Cambria Math" panose="02040503050406030204" pitchFamily="18" charset="0"/>
                      </a:rPr>
                      <m:t>𝐵𝐻𝑃</m:t>
                    </m:r>
                  </m:oMath>
                </a14:m>
                <a:endParaRPr lang="es-EC" sz="2100" dirty="0" smtClean="0"/>
              </a:p>
              <a:p>
                <a:pPr marL="0" indent="0">
                  <a:buNone/>
                </a:pPr>
                <a:endParaRPr lang="es-EC" sz="2100" b="1" dirty="0"/>
              </a:p>
              <a:p>
                <a:pPr marL="0" indent="0">
                  <a:buNone/>
                </a:pPr>
                <a:r>
                  <a:rPr lang="es-EC" sz="2100" dirty="0" smtClean="0"/>
                  <a:t>El </a:t>
                </a:r>
                <a:r>
                  <a:rPr lang="es-EC" sz="2100" dirty="0"/>
                  <a:t>consumo de combustible del caldero es 25.02 kg </a:t>
                </a:r>
                <a:r>
                  <a:rPr lang="es-EC" sz="2100" dirty="0" err="1" smtClean="0"/>
                  <a:t>comb</a:t>
                </a:r>
                <a:r>
                  <a:rPr lang="es-EC" sz="2100" dirty="0" smtClean="0"/>
                  <a:t>/</a:t>
                </a:r>
                <a:r>
                  <a:rPr lang="es-EC" sz="2100" dirty="0" err="1" smtClean="0"/>
                  <a:t>hr</a:t>
                </a:r>
                <a:r>
                  <a:rPr lang="es-EC" sz="2100" dirty="0" smtClean="0"/>
                  <a:t>, entonces:</a:t>
                </a:r>
              </a:p>
              <a:p>
                <a:pPr marL="0" indent="0">
                  <a:buNone/>
                </a:pPr>
                <a:endParaRPr lang="es-EC" sz="2100" dirty="0" smtClean="0"/>
              </a:p>
              <a:p>
                <a:pPr marL="0" indent="0">
                  <a:buNone/>
                </a:pPr>
                <a14:m>
                  <m:oMathPara xmlns:m="http://schemas.openxmlformats.org/officeDocument/2006/math">
                    <m:oMathParaPr>
                      <m:jc m:val="centerGroup"/>
                    </m:oMathParaPr>
                    <m:oMath xmlns:m="http://schemas.openxmlformats.org/officeDocument/2006/math">
                      <m:r>
                        <a:rPr lang="es-EC">
                          <a:latin typeface="Cambria Math" panose="02040503050406030204" pitchFamily="18" charset="0"/>
                        </a:rPr>
                        <m:t>25.02 </m:t>
                      </m:r>
                      <m:f>
                        <m:fPr>
                          <m:ctrlPr>
                            <a:rPr lang="es-EC" i="1">
                              <a:latin typeface="Cambria Math" panose="02040503050406030204" pitchFamily="18" charset="0"/>
                            </a:rPr>
                          </m:ctrlPr>
                        </m:fPr>
                        <m:num>
                          <m:r>
                            <m:rPr>
                              <m:sty m:val="p"/>
                            </m:rPr>
                            <a:rPr lang="es-EC">
                              <a:latin typeface="Cambria Math" panose="02040503050406030204" pitchFamily="18" charset="0"/>
                            </a:rPr>
                            <m:t>kg</m:t>
                          </m:r>
                          <m:r>
                            <a:rPr lang="es-EC">
                              <a:latin typeface="Cambria Math" panose="02040503050406030204" pitchFamily="18" charset="0"/>
                            </a:rPr>
                            <m:t> </m:t>
                          </m:r>
                          <m:r>
                            <m:rPr>
                              <m:sty m:val="p"/>
                            </m:rPr>
                            <a:rPr lang="es-EC">
                              <a:latin typeface="Cambria Math" panose="02040503050406030204" pitchFamily="18" charset="0"/>
                            </a:rPr>
                            <m:t>comb</m:t>
                          </m:r>
                        </m:num>
                        <m:den>
                          <m:r>
                            <m:rPr>
                              <m:sty m:val="p"/>
                            </m:rPr>
                            <a:rPr lang="es-EC">
                              <a:latin typeface="Cambria Math" panose="02040503050406030204" pitchFamily="18" charset="0"/>
                            </a:rPr>
                            <m:t>hr</m:t>
                          </m:r>
                        </m:den>
                      </m:f>
                      <m:r>
                        <a:rPr lang="es-EC" i="1">
                          <a:latin typeface="Cambria Math" panose="02040503050406030204" pitchFamily="18" charset="0"/>
                        </a:rPr>
                        <m:t> =</m:t>
                      </m:r>
                      <m:f>
                        <m:fPr>
                          <m:ctrlPr>
                            <a:rPr lang="es-EC" i="1">
                              <a:latin typeface="Cambria Math" panose="02040503050406030204" pitchFamily="18" charset="0"/>
                            </a:rPr>
                          </m:ctrlPr>
                        </m:fPr>
                        <m:num>
                          <m:r>
                            <a:rPr lang="es-EC" i="1">
                              <a:latin typeface="Cambria Math" panose="02040503050406030204" pitchFamily="18" charset="0"/>
                            </a:rPr>
                            <m:t>1.52 </m:t>
                          </m:r>
                          <m:r>
                            <a:rPr lang="es-EC" i="1">
                              <a:latin typeface="Cambria Math" panose="02040503050406030204" pitchFamily="18" charset="0"/>
                            </a:rPr>
                            <m:t>𝐵𝐻𝑃</m:t>
                          </m:r>
                          <m:r>
                            <a:rPr lang="es-EC" i="1">
                              <a:latin typeface="Cambria Math" panose="02040503050406030204" pitchFamily="18" charset="0"/>
                            </a:rPr>
                            <m:t> ∗8434.65 </m:t>
                          </m:r>
                          <m:r>
                            <a:rPr lang="es-EC" i="1">
                              <a:latin typeface="Cambria Math" panose="02040503050406030204" pitchFamily="18" charset="0"/>
                            </a:rPr>
                            <m:t>𝑘𝑐𝑎𝑙</m:t>
                          </m:r>
                          <m:r>
                            <a:rPr lang="es-EC" i="1">
                              <a:latin typeface="Cambria Math" panose="02040503050406030204" pitchFamily="18" charset="0"/>
                            </a:rPr>
                            <m:t>/</m:t>
                          </m:r>
                          <m:r>
                            <a:rPr lang="es-EC" i="1">
                              <a:latin typeface="Cambria Math" panose="02040503050406030204" pitchFamily="18" charset="0"/>
                            </a:rPr>
                            <m:t>h𝑟</m:t>
                          </m:r>
                        </m:num>
                        <m:den>
                          <m:r>
                            <a:rPr lang="es-EC" i="1">
                              <a:latin typeface="Cambria Math" panose="02040503050406030204" pitchFamily="18" charset="0"/>
                            </a:rPr>
                            <m:t>𝑄𝑝</m:t>
                          </m:r>
                          <m:r>
                            <a:rPr lang="es-EC" i="1">
                              <a:latin typeface="Cambria Math" panose="02040503050406030204" pitchFamily="18" charset="0"/>
                            </a:rPr>
                            <m:t>5</m:t>
                          </m:r>
                        </m:den>
                      </m:f>
                    </m:oMath>
                  </m:oMathPara>
                </a14:m>
                <a:endParaRPr lang="es-EC" dirty="0" smtClean="0"/>
              </a:p>
              <a:p>
                <a:pPr marL="0" indent="0">
                  <a:buNone/>
                </a:pPr>
                <a:endParaRPr lang="es-EC" dirty="0" smtClean="0"/>
              </a:p>
              <a:p>
                <a:pPr marL="0" indent="0" algn="ctr">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𝑄𝑝</m:t>
                      </m:r>
                      <m:r>
                        <a:rPr lang="es-EC" i="1">
                          <a:latin typeface="Cambria Math" panose="02040503050406030204" pitchFamily="18" charset="0"/>
                        </a:rPr>
                        <m:t>5=512.56 </m:t>
                      </m:r>
                      <m:f>
                        <m:fPr>
                          <m:ctrlPr>
                            <a:rPr lang="es-EC" i="1">
                              <a:latin typeface="Cambria Math" panose="02040503050406030204" pitchFamily="18" charset="0"/>
                            </a:rPr>
                          </m:ctrlPr>
                        </m:fPr>
                        <m:num>
                          <m:r>
                            <a:rPr lang="es-EC" i="1">
                              <a:latin typeface="Cambria Math" panose="02040503050406030204" pitchFamily="18" charset="0"/>
                            </a:rPr>
                            <m:t>𝑘𝑐𝑎𝑙</m:t>
                          </m:r>
                        </m:num>
                        <m:den>
                          <m:r>
                            <a:rPr lang="es-EC" i="1">
                              <a:latin typeface="Cambria Math" panose="02040503050406030204" pitchFamily="18" charset="0"/>
                            </a:rPr>
                            <m:t>𝐾𝑔</m:t>
                          </m:r>
                        </m:den>
                      </m:f>
                    </m:oMath>
                  </m:oMathPara>
                </a14:m>
                <a:endParaRPr lang="es-EC" dirty="0" smtClean="0"/>
              </a:p>
              <a:p>
                <a:pPr marL="0" indent="0" algn="ctr">
                  <a:buNone/>
                </a:pPr>
                <a:endParaRPr lang="es-EC" dirty="0" smtClean="0"/>
              </a:p>
              <a:p>
                <a:pPr marL="0" indent="0" algn="ctr">
                  <a:buNone/>
                </a:pPr>
                <a14:m>
                  <m:oMathPara xmlns:m="http://schemas.openxmlformats.org/officeDocument/2006/math">
                    <m:oMathParaPr>
                      <m:jc m:val="centerGroup"/>
                    </m:oMathParaPr>
                    <m:oMath xmlns:m="http://schemas.openxmlformats.org/officeDocument/2006/math">
                      <m:r>
                        <a:rPr lang="es-EC" b="1" i="1">
                          <a:latin typeface="Cambria Math" panose="02040503050406030204" pitchFamily="18" charset="0"/>
                        </a:rPr>
                        <m:t>𝑸𝒑</m:t>
                      </m:r>
                      <m:r>
                        <a:rPr lang="es-EC" b="1" i="1">
                          <a:latin typeface="Cambria Math" panose="02040503050406030204" pitchFamily="18" charset="0"/>
                        </a:rPr>
                        <m:t>𝟓</m:t>
                      </m:r>
                      <m:r>
                        <a:rPr lang="es-EC" b="1" i="1">
                          <a:latin typeface="Cambria Math" panose="02040503050406030204" pitchFamily="18" charset="0"/>
                        </a:rPr>
                        <m:t>=</m:t>
                      </m:r>
                      <m:r>
                        <a:rPr lang="es-EC" b="1" i="1">
                          <a:latin typeface="Cambria Math" panose="02040503050406030204" pitchFamily="18" charset="0"/>
                        </a:rPr>
                        <m:t>𝟐𝟏𝟒𝟓</m:t>
                      </m:r>
                      <m:r>
                        <a:rPr lang="es-EC" b="1" i="1">
                          <a:latin typeface="Cambria Math" panose="02040503050406030204" pitchFamily="18" charset="0"/>
                        </a:rPr>
                        <m:t>.</m:t>
                      </m:r>
                      <m:r>
                        <a:rPr lang="es-EC" b="1" i="1">
                          <a:latin typeface="Cambria Math" panose="02040503050406030204" pitchFamily="18" charset="0"/>
                        </a:rPr>
                        <m:t>𝟓𝟔</m:t>
                      </m:r>
                      <m:r>
                        <a:rPr lang="es-EC" b="1" i="1">
                          <a:latin typeface="Cambria Math" panose="02040503050406030204" pitchFamily="18" charset="0"/>
                        </a:rPr>
                        <m:t> </m:t>
                      </m:r>
                      <m:f>
                        <m:fPr>
                          <m:ctrlPr>
                            <a:rPr lang="es-EC" b="1" i="1">
                              <a:latin typeface="Cambria Math" panose="02040503050406030204" pitchFamily="18" charset="0"/>
                            </a:rPr>
                          </m:ctrlPr>
                        </m:fPr>
                        <m:num>
                          <m:r>
                            <a:rPr lang="es-EC" b="1" i="1">
                              <a:latin typeface="Cambria Math" panose="02040503050406030204" pitchFamily="18" charset="0"/>
                            </a:rPr>
                            <m:t>𝑲𝒋</m:t>
                          </m:r>
                        </m:num>
                        <m:den>
                          <m:r>
                            <a:rPr lang="es-EC" b="1" i="1">
                              <a:latin typeface="Cambria Math" panose="02040503050406030204" pitchFamily="18" charset="0"/>
                            </a:rPr>
                            <m:t>𝑲𝒈</m:t>
                          </m:r>
                        </m:den>
                      </m:f>
                    </m:oMath>
                  </m:oMathPara>
                </a14:m>
                <a:endParaRPr lang="es-EC" b="1" dirty="0"/>
              </a:p>
              <a:p>
                <a:pPr marL="0" indent="0" algn="ctr">
                  <a:buNone/>
                </a:pPr>
                <a:endParaRPr lang="es-EC" dirty="0"/>
              </a:p>
              <a:p>
                <a:pPr marL="0" indent="0" algn="ctr">
                  <a:buNone/>
                </a:pPr>
                <a:endParaRPr lang="es-EC" sz="2100" dirty="0" smtClean="0"/>
              </a:p>
              <a:p>
                <a:pPr marL="0" indent="0">
                  <a:buNone/>
                </a:pPr>
                <a:endParaRPr lang="es-EC" sz="2100" dirty="0" smtClean="0"/>
              </a:p>
              <a:p>
                <a:pPr marL="0" indent="0">
                  <a:buNone/>
                </a:pPr>
                <a:endParaRPr lang="es-EC" sz="2100" b="1" dirty="0"/>
              </a:p>
              <a:p>
                <a:pPr marL="0" indent="0">
                  <a:buNone/>
                </a:pPr>
                <a:endParaRPr lang="es-EC" sz="2100" b="1" dirty="0"/>
              </a:p>
              <a:p>
                <a:pPr marL="0" indent="0">
                  <a:buNone/>
                </a:pPr>
                <a:endParaRPr lang="es-EC" sz="2100" b="1" dirty="0" smtClean="0"/>
              </a:p>
              <a:p>
                <a:pPr marL="0" indent="0">
                  <a:buNone/>
                </a:pPr>
                <a:endParaRPr lang="es-EC" sz="2100" b="1" dirty="0"/>
              </a:p>
              <a:p>
                <a:pPr marL="0" indent="0">
                  <a:buNone/>
                </a:pPr>
                <a:endParaRPr lang="es-EC" sz="2100" b="1" dirty="0" smtClean="0"/>
              </a:p>
              <a:p>
                <a:pPr marL="0" indent="0">
                  <a:buNone/>
                </a:pPr>
                <a:endParaRPr lang="es-EC" sz="2100" b="1" dirty="0" smtClean="0"/>
              </a:p>
              <a:p>
                <a:pPr marL="0" indent="0">
                  <a:buNone/>
                </a:pPr>
                <a:r>
                  <a:rPr lang="es-EC" sz="2100" b="1" dirty="0" smtClean="0"/>
                  <a:t> </a:t>
                </a:r>
                <a:endParaRPr lang="es-EC" sz="2100" b="1"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162594" y="1410789"/>
                <a:ext cx="10842172" cy="5329645"/>
              </a:xfrm>
              <a:blipFill>
                <a:blip r:embed="rId2"/>
                <a:stretch>
                  <a:fillRect l="-675" t="-686"/>
                </a:stretch>
              </a:blipFill>
            </p:spPr>
            <p:txBody>
              <a:bodyPr/>
              <a:lstStyle/>
              <a:p>
                <a:r>
                  <a:rPr lang="es-EC">
                    <a:noFill/>
                  </a:rPr>
                  <a:t> </a:t>
                </a:r>
              </a:p>
            </p:txBody>
          </p:sp>
        </mc:Fallback>
      </mc:AlternateContent>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CALCULO DE LA EFICIENCIA DEL CALDERO</a:t>
            </a:r>
            <a:endParaRPr lang="es-EC" sz="3000" b="1" dirty="0"/>
          </a:p>
        </p:txBody>
      </p:sp>
    </p:spTree>
    <p:extLst>
      <p:ext uri="{BB962C8B-B14F-4D97-AF65-F5344CB8AC3E}">
        <p14:creationId xmlns:p14="http://schemas.microsoft.com/office/powerpoint/2010/main" val="2204445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162594" y="1410789"/>
                <a:ext cx="10842172" cy="5329645"/>
              </a:xfrm>
            </p:spPr>
            <p:txBody>
              <a:bodyPr>
                <a:noAutofit/>
              </a:bodyPr>
              <a:lstStyle/>
              <a:p>
                <a:pPr marL="0" indent="0">
                  <a:buNone/>
                </a:pPr>
                <a:endParaRPr lang="es-EC" b="1" dirty="0" smtClean="0"/>
              </a:p>
              <a:p>
                <a:pPr marL="0" indent="0">
                  <a:buNone/>
                </a:pPr>
                <a:r>
                  <a:rPr lang="es-EC" sz="2100" dirty="0" smtClean="0"/>
                  <a:t>Aplicando </a:t>
                </a:r>
                <a:r>
                  <a:rPr lang="es-EC" sz="2100" dirty="0"/>
                  <a:t>sumatoria de las pérdidas calculadas</a:t>
                </a:r>
                <a:r>
                  <a:rPr lang="es-EC" sz="2100" dirty="0" smtClean="0"/>
                  <a:t>:</a:t>
                </a:r>
              </a:p>
              <a:p>
                <a:pPr marL="0" indent="0">
                  <a:buNone/>
                </a:pPr>
                <a:endParaRPr lang="es-EC" sz="2100" dirty="0"/>
              </a:p>
              <a:p>
                <a:pPr marL="0" indent="0" algn="ctr">
                  <a:buNone/>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s-EC" i="1">
                              <a:latin typeface="Cambria Math" panose="02040503050406030204" pitchFamily="18" charset="0"/>
                            </a:rPr>
                          </m:ctrlPr>
                        </m:naryPr>
                        <m:sub/>
                        <m:sup/>
                        <m:e>
                          <m:r>
                            <a:rPr lang="es-EC" i="1">
                              <a:latin typeface="Cambria Math" panose="02040503050406030204" pitchFamily="18" charset="0"/>
                            </a:rPr>
                            <m:t>𝑃</m:t>
                          </m:r>
                        </m:e>
                      </m:nary>
                      <m:r>
                        <a:rPr lang="es-EC" i="1">
                          <a:latin typeface="Cambria Math" panose="02040503050406030204" pitchFamily="18" charset="0"/>
                        </a:rPr>
                        <m:t>=3679.19 +103.94+3898.34+138.42+2145.56 </m:t>
                      </m:r>
                    </m:oMath>
                  </m:oMathPara>
                </a14:m>
                <a:endParaRPr lang="es-EC" dirty="0" smtClean="0"/>
              </a:p>
              <a:p>
                <a:pPr marL="0" indent="0" algn="ctr">
                  <a:buNone/>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s-EC" i="1">
                              <a:latin typeface="Cambria Math" panose="02040503050406030204" pitchFamily="18" charset="0"/>
                            </a:rPr>
                          </m:ctrlPr>
                        </m:naryPr>
                        <m:sub/>
                        <m:sup/>
                        <m:e>
                          <m:r>
                            <a:rPr lang="es-EC" i="1">
                              <a:latin typeface="Cambria Math" panose="02040503050406030204" pitchFamily="18" charset="0"/>
                            </a:rPr>
                            <m:t>𝑃</m:t>
                          </m:r>
                        </m:e>
                      </m:nary>
                      <m:r>
                        <a:rPr lang="es-EC" i="1">
                          <a:latin typeface="Cambria Math" panose="02040503050406030204" pitchFamily="18" charset="0"/>
                        </a:rPr>
                        <m:t>=9965.45</m:t>
                      </m:r>
                      <m:f>
                        <m:fPr>
                          <m:ctrlPr>
                            <a:rPr lang="es-EC" i="1">
                              <a:latin typeface="Cambria Math" panose="02040503050406030204" pitchFamily="18" charset="0"/>
                            </a:rPr>
                          </m:ctrlPr>
                        </m:fPr>
                        <m:num>
                          <m:r>
                            <a:rPr lang="es-EC" i="1">
                              <a:latin typeface="Cambria Math" panose="02040503050406030204" pitchFamily="18" charset="0"/>
                            </a:rPr>
                            <m:t>𝐾𝐽</m:t>
                          </m:r>
                        </m:num>
                        <m:den>
                          <m:r>
                            <a:rPr lang="es-EC" i="1">
                              <a:latin typeface="Cambria Math" panose="02040503050406030204" pitchFamily="18" charset="0"/>
                            </a:rPr>
                            <m:t>𝐾𝑔</m:t>
                          </m:r>
                        </m:den>
                      </m:f>
                    </m:oMath>
                  </m:oMathPara>
                </a14:m>
                <a:endParaRPr lang="es-EC" dirty="0"/>
              </a:p>
              <a:p>
                <a:pPr marL="0" indent="0" algn="just">
                  <a:buNone/>
                </a:pPr>
                <a:r>
                  <a:rPr lang="es-EC" sz="2000" dirty="0" smtClean="0"/>
                  <a:t>El </a:t>
                </a:r>
                <a:r>
                  <a:rPr lang="es-EC" sz="2000" dirty="0"/>
                  <a:t>poder calorífico del diésel empleado en el caldero es de 43292 KJ/Kg, tomando a dicha cantidad como el 100%, los 9965.45 KJ/kg representan el 23.01 %, entonces la eficiencia inicial del caldero es</a:t>
                </a:r>
                <a:r>
                  <a:rPr lang="es-EC" sz="2000" dirty="0" smtClean="0"/>
                  <a:t>:</a:t>
                </a:r>
              </a:p>
              <a:p>
                <a:pPr marL="0" indent="0" algn="just">
                  <a:buNone/>
                </a:pPr>
                <a:endParaRPr lang="es-EC" sz="2000" dirty="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𝐸𝑓𝑖𝑐𝑖𝑒𝑛𝑐𝑖𝑎</m:t>
                      </m:r>
                      <m:r>
                        <a:rPr lang="es-EC" b="0" i="1" smtClean="0">
                          <a:latin typeface="Cambria Math" panose="02040503050406030204" pitchFamily="18" charset="0"/>
                        </a:rPr>
                        <m:t> </m:t>
                      </m:r>
                      <m:r>
                        <a:rPr lang="es-EC" i="1">
                          <a:latin typeface="Cambria Math" panose="02040503050406030204" pitchFamily="18" charset="0"/>
                        </a:rPr>
                        <m:t>=100−23.01 </m:t>
                      </m:r>
                    </m:oMath>
                  </m:oMathPara>
                </a14:m>
                <a:endParaRPr lang="es-EC" dirty="0"/>
              </a:p>
              <a:p>
                <a:pPr marL="0" indent="0">
                  <a:buNone/>
                </a:pPr>
                <a:endParaRPr lang="es-EC" sz="2100" dirty="0" smtClean="0"/>
              </a:p>
              <a:p>
                <a:pPr marL="0" indent="0">
                  <a:buNone/>
                </a:pPr>
                <a14:m>
                  <m:oMathPara xmlns:m="http://schemas.openxmlformats.org/officeDocument/2006/math">
                    <m:oMathParaPr>
                      <m:jc m:val="centerGroup"/>
                    </m:oMathParaPr>
                    <m:oMath xmlns:m="http://schemas.openxmlformats.org/officeDocument/2006/math">
                      <m:r>
                        <a:rPr lang="es-EC" b="1" i="1">
                          <a:latin typeface="Cambria Math" panose="02040503050406030204" pitchFamily="18" charset="0"/>
                        </a:rPr>
                        <m:t>𝑬𝒇𝒊𝒄𝒊𝒆𝒏𝒄𝒊𝒂</m:t>
                      </m:r>
                      <m:r>
                        <a:rPr lang="es-EC" b="1" i="1">
                          <a:latin typeface="Cambria Math" panose="02040503050406030204" pitchFamily="18" charset="0"/>
                        </a:rPr>
                        <m:t> =</m:t>
                      </m:r>
                      <m:r>
                        <a:rPr lang="es-EC" b="1" i="1">
                          <a:latin typeface="Cambria Math" panose="02040503050406030204" pitchFamily="18" charset="0"/>
                        </a:rPr>
                        <m:t>𝟕𝟔</m:t>
                      </m:r>
                      <m:r>
                        <a:rPr lang="es-EC" b="1" i="1">
                          <a:latin typeface="Cambria Math" panose="02040503050406030204" pitchFamily="18" charset="0"/>
                        </a:rPr>
                        <m:t>.</m:t>
                      </m:r>
                      <m:r>
                        <a:rPr lang="es-EC" b="1" i="1">
                          <a:latin typeface="Cambria Math" panose="02040503050406030204" pitchFamily="18" charset="0"/>
                        </a:rPr>
                        <m:t>𝟗𝟖</m:t>
                      </m:r>
                      <m:r>
                        <a:rPr lang="es-EC" b="1" i="1">
                          <a:latin typeface="Cambria Math" panose="02040503050406030204" pitchFamily="18" charset="0"/>
                        </a:rPr>
                        <m:t> %</m:t>
                      </m:r>
                    </m:oMath>
                  </m:oMathPara>
                </a14:m>
                <a:endParaRPr lang="es-EC" sz="2100" dirty="0" smtClean="0"/>
              </a:p>
              <a:p>
                <a:pPr marL="0" indent="0">
                  <a:buNone/>
                </a:pPr>
                <a:endParaRPr lang="es-EC" sz="2100" b="1" dirty="0"/>
              </a:p>
              <a:p>
                <a:pPr marL="0" indent="0">
                  <a:buNone/>
                </a:pPr>
                <a:endParaRPr lang="es-EC" sz="2100" b="1" dirty="0"/>
              </a:p>
              <a:p>
                <a:pPr marL="0" indent="0">
                  <a:buNone/>
                </a:pPr>
                <a:endParaRPr lang="es-EC" sz="2100" b="1" dirty="0" smtClean="0"/>
              </a:p>
              <a:p>
                <a:pPr marL="0" indent="0">
                  <a:buNone/>
                </a:pPr>
                <a:endParaRPr lang="es-EC" sz="2100" b="1" dirty="0"/>
              </a:p>
              <a:p>
                <a:pPr marL="0" indent="0">
                  <a:buNone/>
                </a:pPr>
                <a:endParaRPr lang="es-EC" sz="2100" b="1" dirty="0" smtClean="0"/>
              </a:p>
              <a:p>
                <a:pPr marL="0" indent="0">
                  <a:buNone/>
                </a:pPr>
                <a:endParaRPr lang="es-EC" sz="2100" b="1" dirty="0" smtClean="0"/>
              </a:p>
              <a:p>
                <a:pPr marL="0" indent="0">
                  <a:buNone/>
                </a:pPr>
                <a:r>
                  <a:rPr lang="es-EC" sz="2100" b="1" dirty="0" smtClean="0"/>
                  <a:t> </a:t>
                </a:r>
                <a:endParaRPr lang="es-EC" sz="2100" b="1"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162594" y="1410789"/>
                <a:ext cx="10842172" cy="5329645"/>
              </a:xfrm>
              <a:blipFill>
                <a:blip r:embed="rId2"/>
                <a:stretch>
                  <a:fillRect l="-675" r="-562"/>
                </a:stretch>
              </a:blipFill>
            </p:spPr>
            <p:txBody>
              <a:bodyPr/>
              <a:lstStyle/>
              <a:p>
                <a:r>
                  <a:rPr lang="es-EC">
                    <a:noFill/>
                  </a:rPr>
                  <a:t> </a:t>
                </a:r>
              </a:p>
            </p:txBody>
          </p:sp>
        </mc:Fallback>
      </mc:AlternateContent>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CALCULO DE LA EFICIENCIA DEL CALDERO</a:t>
            </a:r>
            <a:endParaRPr lang="es-EC" sz="3000" b="1" dirty="0"/>
          </a:p>
        </p:txBody>
      </p:sp>
    </p:spTree>
    <p:extLst>
      <p:ext uri="{BB962C8B-B14F-4D97-AF65-F5344CB8AC3E}">
        <p14:creationId xmlns:p14="http://schemas.microsoft.com/office/powerpoint/2010/main" val="2834911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70709" y="1280160"/>
            <a:ext cx="11207932" cy="5577840"/>
          </a:xfrm>
        </p:spPr>
        <p:txBody>
          <a:bodyPr/>
          <a:lstStyle/>
          <a:p>
            <a:pPr marL="0" indent="0">
              <a:buNone/>
            </a:pPr>
            <a:r>
              <a:rPr lang="es-EC" b="1" dirty="0" smtClean="0"/>
              <a:t>Lado de fuego</a:t>
            </a:r>
          </a:p>
          <a:p>
            <a:pPr marL="0" indent="0">
              <a:buNone/>
            </a:pPr>
            <a:endParaRPr lang="es-EC" b="1" dirty="0" smtClean="0"/>
          </a:p>
          <a:p>
            <a:pPr marL="0" indent="0">
              <a:buNone/>
            </a:pPr>
            <a:endParaRPr lang="es-EC" b="1" dirty="0"/>
          </a:p>
        </p:txBody>
      </p:sp>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MANTENIMIENTO CORRECTIVO</a:t>
            </a:r>
            <a:endParaRPr lang="es-EC" sz="3000" b="1" dirty="0"/>
          </a:p>
        </p:txBody>
      </p:sp>
      <p:graphicFrame>
        <p:nvGraphicFramePr>
          <p:cNvPr id="6" name="Tabla 5"/>
          <p:cNvGraphicFramePr>
            <a:graphicFrameLocks noGrp="1"/>
          </p:cNvGraphicFramePr>
          <p:nvPr>
            <p:extLst>
              <p:ext uri="{D42A27DB-BD31-4B8C-83A1-F6EECF244321}">
                <p14:modId xmlns:p14="http://schemas.microsoft.com/office/powerpoint/2010/main" val="4025973902"/>
              </p:ext>
            </p:extLst>
          </p:nvPr>
        </p:nvGraphicFramePr>
        <p:xfrm>
          <a:off x="2481944" y="1634440"/>
          <a:ext cx="8464730" cy="5128768"/>
        </p:xfrm>
        <a:graphic>
          <a:graphicData uri="http://schemas.openxmlformats.org/drawingml/2006/table">
            <a:tbl>
              <a:tblPr firstRow="1" firstCol="1" bandRow="1">
                <a:tableStyleId>{5940675A-B579-460E-94D1-54222C63F5DA}</a:tableStyleId>
              </a:tblPr>
              <a:tblGrid>
                <a:gridCol w="2560319">
                  <a:extLst>
                    <a:ext uri="{9D8B030D-6E8A-4147-A177-3AD203B41FA5}">
                      <a16:colId xmlns:a16="http://schemas.microsoft.com/office/drawing/2014/main" val="941030780"/>
                    </a:ext>
                  </a:extLst>
                </a:gridCol>
                <a:gridCol w="2468880">
                  <a:extLst>
                    <a:ext uri="{9D8B030D-6E8A-4147-A177-3AD203B41FA5}">
                      <a16:colId xmlns:a16="http://schemas.microsoft.com/office/drawing/2014/main" val="3955388422"/>
                    </a:ext>
                  </a:extLst>
                </a:gridCol>
                <a:gridCol w="3435531">
                  <a:extLst>
                    <a:ext uri="{9D8B030D-6E8A-4147-A177-3AD203B41FA5}">
                      <a16:colId xmlns:a16="http://schemas.microsoft.com/office/drawing/2014/main" val="2726658119"/>
                    </a:ext>
                  </a:extLst>
                </a:gridCol>
              </a:tblGrid>
              <a:tr h="321056">
                <a:tc gridSpan="3">
                  <a:txBody>
                    <a:bodyPr/>
                    <a:lstStyle/>
                    <a:p>
                      <a:pPr indent="180340" algn="ctr">
                        <a:lnSpc>
                          <a:spcPct val="200000"/>
                        </a:lnSpc>
                        <a:spcAft>
                          <a:spcPts val="0"/>
                        </a:spcAft>
                      </a:pPr>
                      <a:r>
                        <a:rPr lang="es-EC" sz="1200" b="1" dirty="0">
                          <a:effectLst/>
                        </a:rPr>
                        <a:t>MANTENIMIENTO DE PARTES Y PIEZAS QUE COMPONEN EL LADO DE FUEGO</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93" marR="58293"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944986367"/>
                  </a:ext>
                </a:extLst>
              </a:tr>
              <a:tr h="321056">
                <a:tc>
                  <a:txBody>
                    <a:bodyPr/>
                    <a:lstStyle/>
                    <a:p>
                      <a:pPr indent="180340" algn="ctr">
                        <a:lnSpc>
                          <a:spcPct val="200000"/>
                        </a:lnSpc>
                        <a:spcAft>
                          <a:spcPts val="0"/>
                        </a:spcAft>
                      </a:pPr>
                      <a:r>
                        <a:rPr lang="es-EC" sz="1200" b="1">
                          <a:effectLst/>
                        </a:rPr>
                        <a:t>EVIDENCIA</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58293" marR="58293" marT="0" marB="0" anchor="ctr"/>
                </a:tc>
                <a:tc>
                  <a:txBody>
                    <a:bodyPr/>
                    <a:lstStyle/>
                    <a:p>
                      <a:pPr indent="180340" algn="ctr">
                        <a:lnSpc>
                          <a:spcPct val="200000"/>
                        </a:lnSpc>
                        <a:spcAft>
                          <a:spcPts val="0"/>
                        </a:spcAft>
                      </a:pPr>
                      <a:r>
                        <a:rPr lang="es-EC" sz="1200" b="1" dirty="0">
                          <a:effectLst/>
                        </a:rPr>
                        <a:t>ELEMENTO</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93" marR="58293" marT="0" marB="0" anchor="ctr"/>
                </a:tc>
                <a:tc>
                  <a:txBody>
                    <a:bodyPr/>
                    <a:lstStyle/>
                    <a:p>
                      <a:pPr indent="180340" algn="ctr">
                        <a:lnSpc>
                          <a:spcPct val="200000"/>
                        </a:lnSpc>
                        <a:spcAft>
                          <a:spcPts val="0"/>
                        </a:spcAft>
                      </a:pPr>
                      <a:r>
                        <a:rPr lang="es-EC" sz="1200" b="1" dirty="0">
                          <a:effectLst/>
                        </a:rPr>
                        <a:t>ACCIONES REALIZADAS</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93" marR="58293" marT="0" marB="0" anchor="ctr"/>
                </a:tc>
                <a:extLst>
                  <a:ext uri="{0D108BD9-81ED-4DB2-BD59-A6C34878D82A}">
                    <a16:rowId xmlns:a16="http://schemas.microsoft.com/office/drawing/2014/main" val="3295837532"/>
                  </a:ext>
                </a:extLst>
              </a:tr>
              <a:tr h="1605280">
                <a:tc>
                  <a:txBody>
                    <a:bodyPr/>
                    <a:lstStyle/>
                    <a:p>
                      <a:pPr indent="180340">
                        <a:lnSpc>
                          <a:spcPct val="200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293" marR="58293" marT="0" marB="0"/>
                </a:tc>
                <a:tc>
                  <a:txBody>
                    <a:bodyPr/>
                    <a:lstStyle/>
                    <a:p>
                      <a:pPr indent="180340" algn="ctr">
                        <a:lnSpc>
                          <a:spcPct val="200000"/>
                        </a:lnSpc>
                        <a:spcAft>
                          <a:spcPts val="0"/>
                        </a:spcAft>
                      </a:pPr>
                      <a:r>
                        <a:rPr lang="es-EC" sz="1200" dirty="0">
                          <a:effectLst/>
                        </a:rPr>
                        <a:t> </a:t>
                      </a:r>
                    </a:p>
                    <a:p>
                      <a:pPr indent="180340" algn="ctr">
                        <a:lnSpc>
                          <a:spcPct val="200000"/>
                        </a:lnSpc>
                        <a:spcAft>
                          <a:spcPts val="0"/>
                        </a:spcAft>
                      </a:pPr>
                      <a:r>
                        <a:rPr lang="es-EC" sz="1200" dirty="0">
                          <a:effectLst/>
                        </a:rPr>
                        <a:t> </a:t>
                      </a:r>
                    </a:p>
                    <a:p>
                      <a:pPr indent="180340" algn="ctr">
                        <a:lnSpc>
                          <a:spcPct val="200000"/>
                        </a:lnSpc>
                        <a:spcAft>
                          <a:spcPts val="0"/>
                        </a:spcAft>
                      </a:pPr>
                      <a:r>
                        <a:rPr lang="es-EC" sz="1200" dirty="0">
                          <a:effectLst/>
                        </a:rPr>
                        <a:t>Cámara de combustión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293" marR="58293" marT="0" marB="0"/>
                </a:tc>
                <a:tc>
                  <a:txBody>
                    <a:bodyPr/>
                    <a:lstStyle/>
                    <a:p>
                      <a:pPr indent="180340" algn="just">
                        <a:lnSpc>
                          <a:spcPct val="200000"/>
                        </a:lnSpc>
                        <a:spcAft>
                          <a:spcPts val="0"/>
                        </a:spcAft>
                      </a:pPr>
                      <a:r>
                        <a:rPr lang="es-EC" sz="1200" dirty="0">
                          <a:effectLst/>
                        </a:rPr>
                        <a:t>Limpieza de las paredes,</a:t>
                      </a:r>
                      <a:br>
                        <a:rPr lang="es-EC" sz="1200" dirty="0">
                          <a:effectLst/>
                        </a:rPr>
                      </a:br>
                      <a:r>
                        <a:rPr lang="es-EC" sz="1200" dirty="0">
                          <a:effectLst/>
                        </a:rPr>
                        <a:t> remoción de hollín sólido </a:t>
                      </a:r>
                      <a:br>
                        <a:rPr lang="es-EC" sz="1200" dirty="0">
                          <a:effectLst/>
                        </a:rPr>
                      </a:br>
                      <a:r>
                        <a:rPr lang="es-EC" sz="1200" dirty="0">
                          <a:effectLst/>
                        </a:rPr>
                        <a:t>en los tubos de evacuación de</a:t>
                      </a:r>
                      <a:br>
                        <a:rPr lang="es-EC" sz="1200" dirty="0">
                          <a:effectLst/>
                        </a:rPr>
                      </a:br>
                      <a:r>
                        <a:rPr lang="es-EC" sz="1200" dirty="0">
                          <a:effectLst/>
                        </a:rPr>
                        <a:t> gases, remoción de óxido, </a:t>
                      </a:r>
                      <a:br>
                        <a:rPr lang="es-EC" sz="1200" dirty="0">
                          <a:effectLst/>
                        </a:rPr>
                      </a:br>
                      <a:r>
                        <a:rPr lang="es-EC" sz="1200" dirty="0">
                          <a:effectLst/>
                        </a:rPr>
                        <a:t>cambio de empaquetaduras.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293" marR="58293" marT="0" marB="0"/>
                </a:tc>
                <a:extLst>
                  <a:ext uri="{0D108BD9-81ED-4DB2-BD59-A6C34878D82A}">
                    <a16:rowId xmlns:a16="http://schemas.microsoft.com/office/drawing/2014/main" val="2788296360"/>
                  </a:ext>
                </a:extLst>
              </a:tr>
              <a:tr h="2568448">
                <a:tc>
                  <a:txBody>
                    <a:bodyPr/>
                    <a:lstStyle/>
                    <a:p>
                      <a:pPr indent="180340">
                        <a:lnSpc>
                          <a:spcPct val="200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293" marR="58293" marT="0" marB="0"/>
                </a:tc>
                <a:tc>
                  <a:txBody>
                    <a:bodyPr/>
                    <a:lstStyle/>
                    <a:p>
                      <a:pPr indent="180340" algn="ctr">
                        <a:lnSpc>
                          <a:spcPct val="200000"/>
                        </a:lnSpc>
                        <a:spcAft>
                          <a:spcPts val="0"/>
                        </a:spcAft>
                      </a:pPr>
                      <a:r>
                        <a:rPr lang="es-EC" sz="1200" dirty="0">
                          <a:effectLst/>
                        </a:rPr>
                        <a:t> </a:t>
                      </a:r>
                    </a:p>
                    <a:p>
                      <a:pPr indent="180340" algn="ctr">
                        <a:lnSpc>
                          <a:spcPct val="200000"/>
                        </a:lnSpc>
                        <a:spcAft>
                          <a:spcPts val="0"/>
                        </a:spcAft>
                      </a:pPr>
                      <a:r>
                        <a:rPr lang="es-EC" sz="1200" dirty="0">
                          <a:effectLst/>
                        </a:rPr>
                        <a:t> </a:t>
                      </a:r>
                    </a:p>
                    <a:p>
                      <a:pPr indent="180340" algn="ctr">
                        <a:lnSpc>
                          <a:spcPct val="200000"/>
                        </a:lnSpc>
                        <a:spcAft>
                          <a:spcPts val="0"/>
                        </a:spcAft>
                      </a:pPr>
                      <a:r>
                        <a:rPr lang="es-EC" sz="1200" dirty="0">
                          <a:effectLst/>
                        </a:rPr>
                        <a:t> </a:t>
                      </a:r>
                    </a:p>
                    <a:p>
                      <a:pPr indent="180340" algn="ctr">
                        <a:lnSpc>
                          <a:spcPct val="200000"/>
                        </a:lnSpc>
                        <a:spcAft>
                          <a:spcPts val="0"/>
                        </a:spcAft>
                      </a:pPr>
                      <a:r>
                        <a:rPr lang="es-EC" sz="1200" dirty="0">
                          <a:effectLst/>
                        </a:rPr>
                        <a:t>Ductos de fuego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293" marR="58293" marT="0" marB="0"/>
                </a:tc>
                <a:tc>
                  <a:txBody>
                    <a:bodyPr/>
                    <a:lstStyle/>
                    <a:p>
                      <a:pPr indent="180340" algn="just">
                        <a:lnSpc>
                          <a:spcPct val="200000"/>
                        </a:lnSpc>
                        <a:spcAft>
                          <a:spcPts val="0"/>
                        </a:spcAft>
                      </a:pPr>
                      <a:r>
                        <a:rPr lang="es-EC" sz="1200" dirty="0">
                          <a:effectLst/>
                        </a:rPr>
                        <a:t>Limpieza de los ductos de fuego,</a:t>
                      </a:r>
                      <a:br>
                        <a:rPr lang="es-EC" sz="1200" dirty="0">
                          <a:effectLst/>
                        </a:rPr>
                      </a:br>
                      <a:r>
                        <a:rPr lang="es-EC" sz="1200" dirty="0">
                          <a:effectLst/>
                        </a:rPr>
                        <a:t>remoción de hollín sólido, </a:t>
                      </a:r>
                      <a:br>
                        <a:rPr lang="es-EC" sz="1200" dirty="0">
                          <a:effectLst/>
                        </a:rPr>
                      </a:br>
                      <a:r>
                        <a:rPr lang="es-EC" sz="1200" dirty="0">
                          <a:effectLst/>
                        </a:rPr>
                        <a:t>reparación de la tapa del ducto,</a:t>
                      </a:r>
                      <a:br>
                        <a:rPr lang="es-EC" sz="1200" dirty="0">
                          <a:effectLst/>
                        </a:rPr>
                      </a:br>
                      <a:r>
                        <a:rPr lang="es-EC" sz="1200" dirty="0">
                          <a:effectLst/>
                        </a:rPr>
                        <a:t>soldadura de los pernos de sujeción de la tapa del ducto, cambio de empaquetaduras y  limpieza  de óxido.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293" marR="58293" marT="0" marB="0"/>
                </a:tc>
                <a:extLst>
                  <a:ext uri="{0D108BD9-81ED-4DB2-BD59-A6C34878D82A}">
                    <a16:rowId xmlns:a16="http://schemas.microsoft.com/office/drawing/2014/main" val="3213564455"/>
                  </a:ext>
                </a:extLst>
              </a:tr>
            </a:tbl>
          </a:graphicData>
        </a:graphic>
      </p:graphicFrame>
      <p:pic>
        <p:nvPicPr>
          <p:cNvPr id="9" name="Imagen 8"/>
          <p:cNvPicPr/>
          <p:nvPr/>
        </p:nvPicPr>
        <p:blipFill>
          <a:blip r:embed="rId2"/>
          <a:stretch>
            <a:fillRect/>
          </a:stretch>
        </p:blipFill>
        <p:spPr>
          <a:xfrm>
            <a:off x="3053170" y="2443253"/>
            <a:ext cx="1780087" cy="1556386"/>
          </a:xfrm>
          <a:prstGeom prst="rect">
            <a:avLst/>
          </a:prstGeom>
        </p:spPr>
      </p:pic>
      <p:pic>
        <p:nvPicPr>
          <p:cNvPr id="10" name="Imagen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9679" y="4628606"/>
            <a:ext cx="2083578" cy="1589314"/>
          </a:xfrm>
          <a:prstGeom prst="rect">
            <a:avLst/>
          </a:prstGeom>
          <a:noFill/>
          <a:extLst/>
        </p:spPr>
      </p:pic>
      <p:pic>
        <p:nvPicPr>
          <p:cNvPr id="2050" name="Imagen 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8" y="-1019175"/>
            <a:ext cx="120015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863600"/>
            <a:ext cx="135255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029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70709" y="1280160"/>
            <a:ext cx="11207932" cy="5577840"/>
          </a:xfrm>
        </p:spPr>
        <p:txBody>
          <a:bodyPr/>
          <a:lstStyle/>
          <a:p>
            <a:pPr marL="0" indent="0">
              <a:buNone/>
            </a:pPr>
            <a:r>
              <a:rPr lang="es-EC" b="1" dirty="0" smtClean="0"/>
              <a:t>Lado de agua</a:t>
            </a:r>
          </a:p>
          <a:p>
            <a:pPr marL="0" indent="0">
              <a:buNone/>
            </a:pPr>
            <a:endParaRPr lang="es-EC" b="1" dirty="0" smtClean="0"/>
          </a:p>
          <a:p>
            <a:pPr marL="0" indent="0">
              <a:buNone/>
            </a:pPr>
            <a:endParaRPr lang="es-EC" b="1" dirty="0"/>
          </a:p>
        </p:txBody>
      </p:sp>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MANTENIMIENTO CORRECTIVO</a:t>
            </a:r>
            <a:endParaRPr lang="es-EC" sz="3000" b="1" dirty="0"/>
          </a:p>
        </p:txBody>
      </p:sp>
      <p:graphicFrame>
        <p:nvGraphicFramePr>
          <p:cNvPr id="5" name="Tabla 4"/>
          <p:cNvGraphicFramePr>
            <a:graphicFrameLocks noGrp="1"/>
          </p:cNvGraphicFramePr>
          <p:nvPr>
            <p:extLst>
              <p:ext uri="{D42A27DB-BD31-4B8C-83A1-F6EECF244321}">
                <p14:modId xmlns:p14="http://schemas.microsoft.com/office/powerpoint/2010/main" val="1958126747"/>
              </p:ext>
            </p:extLst>
          </p:nvPr>
        </p:nvGraphicFramePr>
        <p:xfrm>
          <a:off x="2569137" y="1318856"/>
          <a:ext cx="8377537" cy="5045045"/>
        </p:xfrm>
        <a:graphic>
          <a:graphicData uri="http://schemas.openxmlformats.org/drawingml/2006/table">
            <a:tbl>
              <a:tblPr firstRow="1" firstCol="1" bandRow="1">
                <a:tableStyleId>{5940675A-B579-460E-94D1-54222C63F5DA}</a:tableStyleId>
              </a:tblPr>
              <a:tblGrid>
                <a:gridCol w="2420874">
                  <a:extLst>
                    <a:ext uri="{9D8B030D-6E8A-4147-A177-3AD203B41FA5}">
                      <a16:colId xmlns:a16="http://schemas.microsoft.com/office/drawing/2014/main" val="4193081340"/>
                    </a:ext>
                  </a:extLst>
                </a:gridCol>
                <a:gridCol w="2416629">
                  <a:extLst>
                    <a:ext uri="{9D8B030D-6E8A-4147-A177-3AD203B41FA5}">
                      <a16:colId xmlns:a16="http://schemas.microsoft.com/office/drawing/2014/main" val="2519001403"/>
                    </a:ext>
                  </a:extLst>
                </a:gridCol>
                <a:gridCol w="3540034">
                  <a:extLst>
                    <a:ext uri="{9D8B030D-6E8A-4147-A177-3AD203B41FA5}">
                      <a16:colId xmlns:a16="http://schemas.microsoft.com/office/drawing/2014/main" val="2725783500"/>
                    </a:ext>
                  </a:extLst>
                </a:gridCol>
              </a:tblGrid>
              <a:tr h="321463">
                <a:tc gridSpan="3">
                  <a:txBody>
                    <a:bodyPr/>
                    <a:lstStyle/>
                    <a:p>
                      <a:pPr indent="180340" algn="ctr">
                        <a:lnSpc>
                          <a:spcPct val="200000"/>
                        </a:lnSpc>
                        <a:spcAft>
                          <a:spcPts val="0"/>
                        </a:spcAft>
                      </a:pPr>
                      <a:r>
                        <a:rPr lang="es-EC" sz="1100" b="1" dirty="0">
                          <a:effectLst/>
                        </a:rPr>
                        <a:t>MANTENIMIENTO DE PARTES Y PIEZAS QUE COMPONEN EL LADO DE AGUA</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018517412"/>
                  </a:ext>
                </a:extLst>
              </a:tr>
              <a:tr h="321463">
                <a:tc>
                  <a:txBody>
                    <a:bodyPr/>
                    <a:lstStyle/>
                    <a:p>
                      <a:pPr indent="180340" algn="ctr">
                        <a:lnSpc>
                          <a:spcPct val="200000"/>
                        </a:lnSpc>
                        <a:spcAft>
                          <a:spcPts val="0"/>
                        </a:spcAft>
                      </a:pPr>
                      <a:r>
                        <a:rPr lang="es-EC" sz="1100" b="1" dirty="0">
                          <a:effectLst/>
                        </a:rPr>
                        <a:t>EVIDENCIA</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nchor="ctr"/>
                </a:tc>
                <a:tc>
                  <a:txBody>
                    <a:bodyPr/>
                    <a:lstStyle/>
                    <a:p>
                      <a:pPr indent="180340" algn="ctr">
                        <a:lnSpc>
                          <a:spcPct val="200000"/>
                        </a:lnSpc>
                        <a:spcAft>
                          <a:spcPts val="0"/>
                        </a:spcAft>
                      </a:pPr>
                      <a:r>
                        <a:rPr lang="es-EC" sz="1100" b="1" dirty="0">
                          <a:effectLst/>
                        </a:rPr>
                        <a:t>ELEMENTO</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nchor="ctr"/>
                </a:tc>
                <a:tc>
                  <a:txBody>
                    <a:bodyPr/>
                    <a:lstStyle/>
                    <a:p>
                      <a:pPr indent="180340" algn="ctr">
                        <a:lnSpc>
                          <a:spcPct val="200000"/>
                        </a:lnSpc>
                        <a:spcAft>
                          <a:spcPts val="0"/>
                        </a:spcAft>
                      </a:pPr>
                      <a:r>
                        <a:rPr lang="es-EC" sz="1100" b="1" dirty="0">
                          <a:effectLst/>
                        </a:rPr>
                        <a:t>ACCIONES REALIZADAS</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nchor="ctr"/>
                </a:tc>
                <a:extLst>
                  <a:ext uri="{0D108BD9-81ED-4DB2-BD59-A6C34878D82A}">
                    <a16:rowId xmlns:a16="http://schemas.microsoft.com/office/drawing/2014/main" val="3800999626"/>
                  </a:ext>
                </a:extLst>
              </a:tr>
              <a:tr h="1383586">
                <a:tc>
                  <a:txBody>
                    <a:bodyPr/>
                    <a:lstStyle/>
                    <a:p>
                      <a:pPr indent="180340">
                        <a:lnSpc>
                          <a:spcPct val="200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tc>
                <a:tc>
                  <a:txBody>
                    <a:bodyPr/>
                    <a:lstStyle/>
                    <a:p>
                      <a:pPr indent="180340" algn="ctr">
                        <a:lnSpc>
                          <a:spcPct val="200000"/>
                        </a:lnSpc>
                        <a:spcAft>
                          <a:spcPts val="0"/>
                        </a:spcAft>
                      </a:pPr>
                      <a:r>
                        <a:rPr lang="es-EC" sz="1100" dirty="0">
                          <a:effectLst/>
                        </a:rPr>
                        <a:t>Hand Hole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nchor="ctr"/>
                </a:tc>
                <a:tc>
                  <a:txBody>
                    <a:bodyPr/>
                    <a:lstStyle/>
                    <a:p>
                      <a:pPr indent="180340">
                        <a:lnSpc>
                          <a:spcPct val="200000"/>
                        </a:lnSpc>
                        <a:spcAft>
                          <a:spcPts val="0"/>
                        </a:spcAft>
                      </a:pPr>
                      <a:r>
                        <a:rPr lang="es-EC" sz="1100" dirty="0">
                          <a:effectLst/>
                        </a:rPr>
                        <a:t>Reemplazo de empaquetaduras, limpieza del hand hole, limpieza interna de las paredes del caldero que soportan al hand hole.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nchor="ctr"/>
                </a:tc>
                <a:extLst>
                  <a:ext uri="{0D108BD9-81ED-4DB2-BD59-A6C34878D82A}">
                    <a16:rowId xmlns:a16="http://schemas.microsoft.com/office/drawing/2014/main" val="1408105486"/>
                  </a:ext>
                </a:extLst>
              </a:tr>
              <a:tr h="1383586">
                <a:tc>
                  <a:txBody>
                    <a:bodyPr/>
                    <a:lstStyle/>
                    <a:p>
                      <a:pPr indent="180340">
                        <a:lnSpc>
                          <a:spcPct val="200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tc>
                <a:tc>
                  <a:txBody>
                    <a:bodyPr/>
                    <a:lstStyle/>
                    <a:p>
                      <a:pPr indent="180340" algn="ctr">
                        <a:lnSpc>
                          <a:spcPct val="200000"/>
                        </a:lnSpc>
                        <a:spcAft>
                          <a:spcPts val="0"/>
                        </a:spcAft>
                      </a:pPr>
                      <a:r>
                        <a:rPr lang="es-EC" sz="1100" dirty="0">
                          <a:effectLst/>
                        </a:rPr>
                        <a:t>Tanque de condensado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nchor="ctr"/>
                </a:tc>
                <a:tc>
                  <a:txBody>
                    <a:bodyPr/>
                    <a:lstStyle/>
                    <a:p>
                      <a:pPr indent="180340">
                        <a:lnSpc>
                          <a:spcPct val="200000"/>
                        </a:lnSpc>
                        <a:spcAft>
                          <a:spcPts val="0"/>
                        </a:spcAft>
                      </a:pPr>
                      <a:r>
                        <a:rPr lang="es-EC" sz="1100" dirty="0">
                          <a:effectLst/>
                        </a:rPr>
                        <a:t>Cambio de visor de nivel y su empaquetadura,  cambio de válvula de globo, soldadura de nuevos pernos de sujeción,  limpieza de óxido.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nchor="ctr"/>
                </a:tc>
                <a:extLst>
                  <a:ext uri="{0D108BD9-81ED-4DB2-BD59-A6C34878D82A}">
                    <a16:rowId xmlns:a16="http://schemas.microsoft.com/office/drawing/2014/main" val="3861680316"/>
                  </a:ext>
                </a:extLst>
              </a:tr>
              <a:tr h="1607313">
                <a:tc>
                  <a:txBody>
                    <a:bodyPr/>
                    <a:lstStyle/>
                    <a:p>
                      <a:pPr indent="180340">
                        <a:lnSpc>
                          <a:spcPct val="200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tc>
                <a:tc>
                  <a:txBody>
                    <a:bodyPr/>
                    <a:lstStyle/>
                    <a:p>
                      <a:pPr indent="180340" algn="ctr">
                        <a:lnSpc>
                          <a:spcPct val="200000"/>
                        </a:lnSpc>
                        <a:spcAft>
                          <a:spcPts val="0"/>
                        </a:spcAft>
                      </a:pPr>
                      <a:r>
                        <a:rPr lang="es-EC" sz="1100">
                          <a:effectLst/>
                        </a:rPr>
                        <a:t>Control de nivel de agua.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nchor="ctr"/>
                </a:tc>
                <a:tc>
                  <a:txBody>
                    <a:bodyPr/>
                    <a:lstStyle/>
                    <a:p>
                      <a:pPr indent="180340">
                        <a:lnSpc>
                          <a:spcPct val="200000"/>
                        </a:lnSpc>
                        <a:spcAft>
                          <a:spcPts val="0"/>
                        </a:spcAft>
                      </a:pPr>
                      <a:r>
                        <a:rPr lang="es-EC" sz="1100" dirty="0">
                          <a:effectLst/>
                        </a:rPr>
                        <a:t>Cambio de empaquetadura del visor,  y  de la válvula de globo, cambio del visor de nivel y de</a:t>
                      </a:r>
                      <a:br>
                        <a:rPr lang="es-EC" sz="1100" dirty="0">
                          <a:effectLst/>
                        </a:rPr>
                      </a:br>
                      <a:r>
                        <a:rPr lang="es-EC" sz="1100" dirty="0">
                          <a:effectLst/>
                        </a:rPr>
                        <a:t>válvulas de purga, limpieza interna y limpieza del flotador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nchor="ctr"/>
                </a:tc>
                <a:extLst>
                  <a:ext uri="{0D108BD9-81ED-4DB2-BD59-A6C34878D82A}">
                    <a16:rowId xmlns:a16="http://schemas.microsoft.com/office/drawing/2014/main" val="2049358974"/>
                  </a:ext>
                </a:extLst>
              </a:tr>
            </a:tbl>
          </a:graphicData>
        </a:graphic>
      </p:graphicFrame>
      <p:pic>
        <p:nvPicPr>
          <p:cNvPr id="11" name="Imagen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1727" y="2202860"/>
            <a:ext cx="1283335" cy="1049791"/>
          </a:xfrm>
          <a:prstGeom prst="rect">
            <a:avLst/>
          </a:prstGeom>
          <a:noFill/>
          <a:extLst/>
        </p:spPr>
      </p:pic>
      <p:pic>
        <p:nvPicPr>
          <p:cNvPr id="12" name="Imagen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1727" y="3405051"/>
            <a:ext cx="1283335" cy="1180012"/>
          </a:xfrm>
          <a:prstGeom prst="rect">
            <a:avLst/>
          </a:prstGeom>
          <a:noFill/>
          <a:extLst/>
        </p:spPr>
      </p:pic>
      <p:pic>
        <p:nvPicPr>
          <p:cNvPr id="13" name="Imagen 1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1727" y="4878976"/>
            <a:ext cx="1283335" cy="1312817"/>
          </a:xfrm>
          <a:prstGeom prst="rect">
            <a:avLst/>
          </a:prstGeom>
          <a:noFill/>
          <a:extLst/>
        </p:spPr>
      </p:pic>
      <p:sp>
        <p:nvSpPr>
          <p:cNvPr id="7" name="CuadroTexto 6"/>
          <p:cNvSpPr txBox="1"/>
          <p:nvPr/>
        </p:nvSpPr>
        <p:spPr>
          <a:xfrm>
            <a:off x="9784080" y="6488668"/>
            <a:ext cx="1802674" cy="369332"/>
          </a:xfrm>
          <a:prstGeom prst="rect">
            <a:avLst/>
          </a:prstGeom>
          <a:noFill/>
        </p:spPr>
        <p:txBody>
          <a:bodyPr wrap="square" rtlCol="0">
            <a:spAutoFit/>
          </a:bodyPr>
          <a:lstStyle/>
          <a:p>
            <a:r>
              <a:rPr lang="es-EC" dirty="0" smtClean="0"/>
              <a:t>Continua </a:t>
            </a:r>
            <a:endParaRPr lang="es-EC" dirty="0"/>
          </a:p>
        </p:txBody>
      </p:sp>
      <p:cxnSp>
        <p:nvCxnSpPr>
          <p:cNvPr id="14" name="Conector recto de flecha 13"/>
          <p:cNvCxnSpPr/>
          <p:nvPr/>
        </p:nvCxnSpPr>
        <p:spPr>
          <a:xfrm>
            <a:off x="11064240" y="6675120"/>
            <a:ext cx="3788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67039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70709" y="1280160"/>
            <a:ext cx="11207932" cy="5577840"/>
          </a:xfrm>
        </p:spPr>
        <p:txBody>
          <a:bodyPr/>
          <a:lstStyle/>
          <a:p>
            <a:pPr marL="0" indent="0">
              <a:buNone/>
            </a:pPr>
            <a:r>
              <a:rPr lang="es-EC" b="1" dirty="0" smtClean="0"/>
              <a:t>Lado de agua</a:t>
            </a:r>
          </a:p>
          <a:p>
            <a:pPr marL="0" indent="0">
              <a:buNone/>
            </a:pPr>
            <a:endParaRPr lang="es-EC" b="1" dirty="0" smtClean="0"/>
          </a:p>
          <a:p>
            <a:pPr marL="0" indent="0">
              <a:buNone/>
            </a:pPr>
            <a:endParaRPr lang="es-EC" b="1" dirty="0"/>
          </a:p>
        </p:txBody>
      </p:sp>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MANTENIMIENTO CORRECTIVO</a:t>
            </a:r>
            <a:endParaRPr lang="es-EC" sz="3000" b="1" dirty="0"/>
          </a:p>
        </p:txBody>
      </p:sp>
      <p:graphicFrame>
        <p:nvGraphicFramePr>
          <p:cNvPr id="2" name="Tabla 1"/>
          <p:cNvGraphicFramePr>
            <a:graphicFrameLocks noGrp="1"/>
          </p:cNvGraphicFramePr>
          <p:nvPr>
            <p:extLst>
              <p:ext uri="{D42A27DB-BD31-4B8C-83A1-F6EECF244321}">
                <p14:modId xmlns:p14="http://schemas.microsoft.com/office/powerpoint/2010/main" val="827426481"/>
              </p:ext>
            </p:extLst>
          </p:nvPr>
        </p:nvGraphicFramePr>
        <p:xfrm>
          <a:off x="2749679" y="1750423"/>
          <a:ext cx="8451668" cy="4428307"/>
        </p:xfrm>
        <a:graphic>
          <a:graphicData uri="http://schemas.openxmlformats.org/drawingml/2006/table">
            <a:tbl>
              <a:tblPr firstRow="1" firstCol="1" bandRow="1">
                <a:tableStyleId>{5940675A-B579-460E-94D1-54222C63F5DA}</a:tableStyleId>
              </a:tblPr>
              <a:tblGrid>
                <a:gridCol w="2540778">
                  <a:extLst>
                    <a:ext uri="{9D8B030D-6E8A-4147-A177-3AD203B41FA5}">
                      <a16:colId xmlns:a16="http://schemas.microsoft.com/office/drawing/2014/main" val="3799605035"/>
                    </a:ext>
                  </a:extLst>
                </a:gridCol>
                <a:gridCol w="2534194">
                  <a:extLst>
                    <a:ext uri="{9D8B030D-6E8A-4147-A177-3AD203B41FA5}">
                      <a16:colId xmlns:a16="http://schemas.microsoft.com/office/drawing/2014/main" val="1492298971"/>
                    </a:ext>
                  </a:extLst>
                </a:gridCol>
                <a:gridCol w="3376696">
                  <a:extLst>
                    <a:ext uri="{9D8B030D-6E8A-4147-A177-3AD203B41FA5}">
                      <a16:colId xmlns:a16="http://schemas.microsoft.com/office/drawing/2014/main" val="1581237668"/>
                    </a:ext>
                  </a:extLst>
                </a:gridCol>
              </a:tblGrid>
              <a:tr h="684828">
                <a:tc gridSpan="3">
                  <a:txBody>
                    <a:bodyPr/>
                    <a:lstStyle/>
                    <a:p>
                      <a:pPr indent="180340" algn="ctr">
                        <a:lnSpc>
                          <a:spcPct val="200000"/>
                        </a:lnSpc>
                        <a:spcAft>
                          <a:spcPts val="0"/>
                        </a:spcAft>
                      </a:pPr>
                      <a:r>
                        <a:rPr lang="es-EC" sz="1200" b="1" dirty="0">
                          <a:effectLst/>
                        </a:rPr>
                        <a:t>MANTENIMIENTO DE PARTES Y PIEZAS QUE COMPONEN EL LADO DE AGUA</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244444468"/>
                  </a:ext>
                </a:extLst>
              </a:tr>
              <a:tr h="708378">
                <a:tc>
                  <a:txBody>
                    <a:bodyPr/>
                    <a:lstStyle/>
                    <a:p>
                      <a:pPr indent="180340" algn="ctr">
                        <a:lnSpc>
                          <a:spcPct val="200000"/>
                        </a:lnSpc>
                        <a:spcAft>
                          <a:spcPts val="0"/>
                        </a:spcAft>
                      </a:pPr>
                      <a:r>
                        <a:rPr lang="es-EC" sz="1200" b="1">
                          <a:effectLst/>
                        </a:rPr>
                        <a:t>EVIDENCIA</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b="1" dirty="0">
                          <a:effectLst/>
                        </a:rPr>
                        <a:t>ELEMENTO</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b="1" dirty="0">
                          <a:effectLst/>
                        </a:rPr>
                        <a:t>ACCIONES REALIZADAS</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2547752"/>
                  </a:ext>
                </a:extLst>
              </a:tr>
              <a:tr h="1743629">
                <a:tc>
                  <a:txBody>
                    <a:bodyPr/>
                    <a:lstStyle/>
                    <a:p>
                      <a:pPr indent="180340">
                        <a:lnSpc>
                          <a:spcPct val="200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dirty="0">
                          <a:effectLst/>
                        </a:rPr>
                        <a:t>Bomba de agua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dirty="0">
                          <a:effectLst/>
                        </a:rPr>
                        <a:t>Limpieza de impellers, remoción y </a:t>
                      </a:r>
                      <a:br>
                        <a:rPr lang="es-EC" sz="1200" dirty="0">
                          <a:effectLst/>
                        </a:rPr>
                      </a:br>
                      <a:r>
                        <a:rPr lang="es-EC" sz="1200" dirty="0">
                          <a:effectLst/>
                        </a:rPr>
                        <a:t>cambio de sellos y rodamiento y lubricación.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01373549"/>
                  </a:ext>
                </a:extLst>
              </a:tr>
              <a:tr h="1291472">
                <a:tc>
                  <a:txBody>
                    <a:bodyPr/>
                    <a:lstStyle/>
                    <a:p>
                      <a:pPr indent="180340">
                        <a:lnSpc>
                          <a:spcPct val="200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a:effectLst/>
                        </a:rPr>
                        <a:t>Válvula de alivio </a:t>
                      </a:r>
                      <a:br>
                        <a:rPr lang="es-EC" sz="1200">
                          <a:effectLst/>
                        </a:rPr>
                      </a:br>
                      <a:r>
                        <a:rPr lang="es-EC" sz="1200">
                          <a:effectLst/>
                        </a:rPr>
                        <a:t>de presión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dirty="0">
                          <a:effectLst/>
                        </a:rPr>
                        <a:t>Calibración a la presión máxima de </a:t>
                      </a:r>
                      <a:br>
                        <a:rPr lang="es-EC" sz="1200" dirty="0">
                          <a:effectLst/>
                        </a:rPr>
                      </a:br>
                      <a:r>
                        <a:rPr lang="es-EC" sz="1200" dirty="0">
                          <a:effectLst/>
                        </a:rPr>
                        <a:t>operación, y reemplazo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3156169"/>
                  </a:ext>
                </a:extLst>
              </a:tr>
            </a:tbl>
          </a:graphicData>
        </a:graphic>
      </p:graphicFrame>
      <p:pic>
        <p:nvPicPr>
          <p:cNvPr id="15" name="Imagen 1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7754" y="3343456"/>
            <a:ext cx="1748382" cy="1293858"/>
          </a:xfrm>
          <a:prstGeom prst="rect">
            <a:avLst/>
          </a:prstGeom>
          <a:noFill/>
          <a:extLst/>
        </p:spPr>
      </p:pic>
      <p:pic>
        <p:nvPicPr>
          <p:cNvPr id="17" name="Imagen 1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0649" y="5107577"/>
            <a:ext cx="1298734" cy="1071153"/>
          </a:xfrm>
          <a:prstGeom prst="rect">
            <a:avLst/>
          </a:prstGeom>
          <a:noFill/>
          <a:extLst/>
        </p:spPr>
      </p:pic>
    </p:spTree>
    <p:extLst>
      <p:ext uri="{BB962C8B-B14F-4D97-AF65-F5344CB8AC3E}">
        <p14:creationId xmlns:p14="http://schemas.microsoft.com/office/powerpoint/2010/main" val="2047159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83817" y="1506583"/>
            <a:ext cx="9951132" cy="4423954"/>
          </a:xfrm>
        </p:spPr>
        <p:txBody>
          <a:bodyPr>
            <a:normAutofit/>
          </a:bodyPr>
          <a:lstStyle/>
          <a:p>
            <a:pPr marL="0" indent="0" algn="ctr">
              <a:buNone/>
            </a:pPr>
            <a:r>
              <a:rPr lang="es-EC" sz="3000" b="1" dirty="0" smtClean="0"/>
              <a:t>DEFINICIÓN DEL PROBLEMA</a:t>
            </a:r>
          </a:p>
          <a:p>
            <a:pPr marL="0" indent="0" algn="just">
              <a:buNone/>
            </a:pPr>
            <a:endParaRPr lang="es-EC" sz="2100" b="1" dirty="0" smtClean="0"/>
          </a:p>
          <a:p>
            <a:pPr marL="0" indent="0" algn="just">
              <a:buNone/>
            </a:pPr>
            <a:r>
              <a:rPr lang="es-EC" sz="2100" dirty="0" smtClean="0"/>
              <a:t>El </a:t>
            </a:r>
            <a:r>
              <a:rPr lang="es-EC" sz="2100" dirty="0"/>
              <a:t>paso de los años y la falta de mantenimiento han deteriorado los componentes y sistemas del caldero, ocasionando que las condiciones de </a:t>
            </a:r>
            <a:r>
              <a:rPr lang="es-EC" sz="2100" dirty="0" smtClean="0"/>
              <a:t>operación </a:t>
            </a:r>
            <a:r>
              <a:rPr lang="es-EC" sz="2100" dirty="0"/>
              <a:t>(altas temperaturas y presiones elevadas) no </a:t>
            </a:r>
            <a:r>
              <a:rPr lang="es-EC" sz="2100" dirty="0" smtClean="0"/>
              <a:t>garanticen </a:t>
            </a:r>
            <a:r>
              <a:rPr lang="es-EC" sz="2100" dirty="0"/>
              <a:t>la seguridad de las instalaciones, docentes y </a:t>
            </a:r>
            <a:r>
              <a:rPr lang="es-EC" sz="2100" dirty="0" smtClean="0"/>
              <a:t>estudiantes</a:t>
            </a:r>
          </a:p>
          <a:p>
            <a:pPr marL="0" indent="0" algn="just">
              <a:buNone/>
            </a:pPr>
            <a:endParaRPr lang="es-EC" sz="2100" dirty="0" smtClean="0"/>
          </a:p>
          <a:p>
            <a:pPr marL="0" indent="0" algn="just">
              <a:buNone/>
            </a:pPr>
            <a:r>
              <a:rPr lang="es-EC" sz="2100" dirty="0" smtClean="0"/>
              <a:t>Por </a:t>
            </a:r>
            <a:r>
              <a:rPr lang="es-EC" sz="2100" dirty="0"/>
              <a:t>lo anteriormente mencionado es necesario </a:t>
            </a:r>
            <a:r>
              <a:rPr lang="es-EC" sz="2100" dirty="0" smtClean="0"/>
              <a:t>realizar un </a:t>
            </a:r>
            <a:r>
              <a:rPr lang="es-EC" sz="2100" dirty="0"/>
              <a:t>análisis y evaluación termodinámica al caldero, para conocer sus reales condiciones. </a:t>
            </a:r>
          </a:p>
        </p:txBody>
      </p:sp>
    </p:spTree>
    <p:extLst>
      <p:ext uri="{BB962C8B-B14F-4D97-AF65-F5344CB8AC3E}">
        <p14:creationId xmlns:p14="http://schemas.microsoft.com/office/powerpoint/2010/main" val="10042393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70709" y="1280160"/>
            <a:ext cx="11207932" cy="5577840"/>
          </a:xfrm>
        </p:spPr>
        <p:txBody>
          <a:bodyPr/>
          <a:lstStyle/>
          <a:p>
            <a:pPr marL="0" indent="0">
              <a:buNone/>
            </a:pPr>
            <a:r>
              <a:rPr lang="es-EC" b="1" dirty="0" smtClean="0"/>
              <a:t>Quemador: </a:t>
            </a:r>
          </a:p>
          <a:p>
            <a:pPr marL="0" indent="0">
              <a:buNone/>
            </a:pPr>
            <a:endParaRPr lang="es-EC" b="1" dirty="0" smtClean="0"/>
          </a:p>
          <a:p>
            <a:pPr marL="0" indent="0">
              <a:buNone/>
            </a:pPr>
            <a:endParaRPr lang="es-EC" b="1" dirty="0"/>
          </a:p>
        </p:txBody>
      </p:sp>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MANTENIMIENTO CORRECTIVO</a:t>
            </a:r>
            <a:endParaRPr lang="es-EC" sz="3000" b="1" dirty="0"/>
          </a:p>
        </p:txBody>
      </p:sp>
      <p:graphicFrame>
        <p:nvGraphicFramePr>
          <p:cNvPr id="8" name="Tabla 7"/>
          <p:cNvGraphicFramePr>
            <a:graphicFrameLocks noGrp="1"/>
          </p:cNvGraphicFramePr>
          <p:nvPr>
            <p:extLst>
              <p:ext uri="{D42A27DB-BD31-4B8C-83A1-F6EECF244321}">
                <p14:modId xmlns:p14="http://schemas.microsoft.com/office/powerpoint/2010/main" val="238667478"/>
              </p:ext>
            </p:extLst>
          </p:nvPr>
        </p:nvGraphicFramePr>
        <p:xfrm>
          <a:off x="2468877" y="1127760"/>
          <a:ext cx="9065626" cy="5232529"/>
        </p:xfrm>
        <a:graphic>
          <a:graphicData uri="http://schemas.openxmlformats.org/drawingml/2006/table">
            <a:tbl>
              <a:tblPr firstRow="1" firstCol="1" bandRow="1">
                <a:tableStyleId>{5940675A-B579-460E-94D1-54222C63F5DA}</a:tableStyleId>
              </a:tblPr>
              <a:tblGrid>
                <a:gridCol w="1718363">
                  <a:extLst>
                    <a:ext uri="{9D8B030D-6E8A-4147-A177-3AD203B41FA5}">
                      <a16:colId xmlns:a16="http://schemas.microsoft.com/office/drawing/2014/main" val="3114664698"/>
                    </a:ext>
                  </a:extLst>
                </a:gridCol>
                <a:gridCol w="1625731">
                  <a:extLst>
                    <a:ext uri="{9D8B030D-6E8A-4147-A177-3AD203B41FA5}">
                      <a16:colId xmlns:a16="http://schemas.microsoft.com/office/drawing/2014/main" val="1781043518"/>
                    </a:ext>
                  </a:extLst>
                </a:gridCol>
                <a:gridCol w="2142309">
                  <a:extLst>
                    <a:ext uri="{9D8B030D-6E8A-4147-A177-3AD203B41FA5}">
                      <a16:colId xmlns:a16="http://schemas.microsoft.com/office/drawing/2014/main" val="2822728505"/>
                    </a:ext>
                  </a:extLst>
                </a:gridCol>
                <a:gridCol w="3579223">
                  <a:extLst>
                    <a:ext uri="{9D8B030D-6E8A-4147-A177-3AD203B41FA5}">
                      <a16:colId xmlns:a16="http://schemas.microsoft.com/office/drawing/2014/main" val="2968129065"/>
                    </a:ext>
                  </a:extLst>
                </a:gridCol>
              </a:tblGrid>
              <a:tr h="279957">
                <a:tc gridSpan="4">
                  <a:txBody>
                    <a:bodyPr/>
                    <a:lstStyle/>
                    <a:p>
                      <a:pPr indent="180340" algn="ctr">
                        <a:lnSpc>
                          <a:spcPct val="200000"/>
                        </a:lnSpc>
                        <a:spcAft>
                          <a:spcPts val="0"/>
                        </a:spcAft>
                      </a:pPr>
                      <a:r>
                        <a:rPr lang="es-EC" sz="1100" b="1">
                          <a:effectLst/>
                        </a:rPr>
                        <a:t>MANTENIMIENTO DE PARTES Y PIEZAS QUE COMPONEN EL QUEMADOR</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29828" marR="29828"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562346565"/>
                  </a:ext>
                </a:extLst>
              </a:tr>
              <a:tr h="279957">
                <a:tc>
                  <a:txBody>
                    <a:bodyPr/>
                    <a:lstStyle/>
                    <a:p>
                      <a:pPr indent="180340" algn="ctr">
                        <a:lnSpc>
                          <a:spcPct val="200000"/>
                        </a:lnSpc>
                        <a:spcAft>
                          <a:spcPts val="0"/>
                        </a:spcAft>
                      </a:pPr>
                      <a:r>
                        <a:rPr lang="es-EC" sz="1100" b="1" dirty="0">
                          <a:effectLst/>
                        </a:rPr>
                        <a:t>EVIDENCIA</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828" marR="29828" marT="0" marB="0" anchor="ctr"/>
                </a:tc>
                <a:tc>
                  <a:txBody>
                    <a:bodyPr/>
                    <a:lstStyle/>
                    <a:p>
                      <a:pPr indent="180340" algn="ctr">
                        <a:lnSpc>
                          <a:spcPct val="200000"/>
                        </a:lnSpc>
                        <a:spcAft>
                          <a:spcPts val="0"/>
                        </a:spcAft>
                      </a:pPr>
                      <a:r>
                        <a:rPr lang="es-EC" sz="1100" b="1">
                          <a:effectLst/>
                        </a:rPr>
                        <a:t>ELEMENTO</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29828" marR="29828" marT="0" marB="0" anchor="ctr"/>
                </a:tc>
                <a:tc>
                  <a:txBody>
                    <a:bodyPr/>
                    <a:lstStyle/>
                    <a:p>
                      <a:pPr indent="180340" algn="ctr">
                        <a:lnSpc>
                          <a:spcPct val="200000"/>
                        </a:lnSpc>
                        <a:spcAft>
                          <a:spcPts val="0"/>
                        </a:spcAft>
                      </a:pPr>
                      <a:r>
                        <a:rPr lang="es-EC" sz="1100" b="1">
                          <a:effectLst/>
                        </a:rPr>
                        <a:t>ACCIONES REALIZADAS </a:t>
                      </a:r>
                      <a:endParaRPr lang="es-EC" sz="1100" b="1">
                        <a:effectLst/>
                        <a:latin typeface="Calibri" panose="020F0502020204030204" pitchFamily="34" charset="0"/>
                        <a:ea typeface="Calibri" panose="020F0502020204030204" pitchFamily="34" charset="0"/>
                        <a:cs typeface="Times New Roman" panose="02020603050405020304" pitchFamily="18" charset="0"/>
                      </a:endParaRPr>
                    </a:p>
                  </a:txBody>
                  <a:tcPr marL="29828" marR="29828" marT="0" marB="0" anchor="ctr"/>
                </a:tc>
                <a:tc>
                  <a:txBody>
                    <a:bodyPr/>
                    <a:lstStyle/>
                    <a:p>
                      <a:pPr indent="180340" algn="ctr">
                        <a:lnSpc>
                          <a:spcPct val="200000"/>
                        </a:lnSpc>
                        <a:spcAft>
                          <a:spcPts val="0"/>
                        </a:spcAft>
                      </a:pPr>
                      <a:r>
                        <a:rPr lang="es-EC" sz="1100" b="1" dirty="0">
                          <a:effectLst/>
                        </a:rPr>
                        <a:t>DETALLES </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828" marR="29828" marT="0" marB="0" anchor="ctr"/>
                </a:tc>
                <a:extLst>
                  <a:ext uri="{0D108BD9-81ED-4DB2-BD59-A6C34878D82A}">
                    <a16:rowId xmlns:a16="http://schemas.microsoft.com/office/drawing/2014/main" val="744296434"/>
                  </a:ext>
                </a:extLst>
              </a:tr>
              <a:tr h="559915">
                <a:tc rowSpan="6">
                  <a:txBody>
                    <a:bodyPr/>
                    <a:lstStyle/>
                    <a:p>
                      <a:pPr indent="180340" algn="l">
                        <a:lnSpc>
                          <a:spcPct val="200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828" marR="29828" marT="0" marB="0" anchor="b"/>
                </a:tc>
                <a:tc>
                  <a:txBody>
                    <a:bodyPr/>
                    <a:lstStyle/>
                    <a:p>
                      <a:pPr indent="180340" algn="ctr">
                        <a:lnSpc>
                          <a:spcPct val="200000"/>
                        </a:lnSpc>
                        <a:spcAft>
                          <a:spcPts val="0"/>
                        </a:spcAft>
                      </a:pPr>
                      <a:r>
                        <a:rPr lang="es-EC" sz="1100" dirty="0">
                          <a:effectLst/>
                        </a:rPr>
                        <a:t>Tobera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828" marR="29828" marT="0" marB="0" anchor="ctr"/>
                </a:tc>
                <a:tc>
                  <a:txBody>
                    <a:bodyPr/>
                    <a:lstStyle/>
                    <a:p>
                      <a:pPr indent="180340" algn="ctr">
                        <a:lnSpc>
                          <a:spcPct val="200000"/>
                        </a:lnSpc>
                        <a:spcAft>
                          <a:spcPts val="0"/>
                        </a:spcAft>
                      </a:pPr>
                      <a:r>
                        <a:rPr lang="es-EC" sz="1100">
                          <a:effectLst/>
                        </a:rPr>
                        <a:t>Reemplazo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9828" marR="29828" marT="0" marB="0" anchor="ctr"/>
                </a:tc>
                <a:tc>
                  <a:txBody>
                    <a:bodyPr/>
                    <a:lstStyle/>
                    <a:p>
                      <a:pPr indent="180340" algn="ctr">
                        <a:lnSpc>
                          <a:spcPct val="200000"/>
                        </a:lnSpc>
                        <a:spcAft>
                          <a:spcPts val="0"/>
                        </a:spcAft>
                      </a:pPr>
                      <a:r>
                        <a:rPr lang="es-EC" sz="1100" dirty="0">
                          <a:effectLst/>
                        </a:rPr>
                        <a:t>Después de un año de vida útil es necesario reemplazar la tobera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828" marR="29828" marT="0" marB="0" anchor="ctr"/>
                </a:tc>
                <a:extLst>
                  <a:ext uri="{0D108BD9-81ED-4DB2-BD59-A6C34878D82A}">
                    <a16:rowId xmlns:a16="http://schemas.microsoft.com/office/drawing/2014/main" val="313440547"/>
                  </a:ext>
                </a:extLst>
              </a:tr>
              <a:tr h="839871">
                <a:tc vMerge="1">
                  <a:txBody>
                    <a:bodyPr/>
                    <a:lstStyle/>
                    <a:p>
                      <a:endParaRPr lang="es-EC"/>
                    </a:p>
                  </a:txBody>
                  <a:tcPr/>
                </a:tc>
                <a:tc>
                  <a:txBody>
                    <a:bodyPr/>
                    <a:lstStyle/>
                    <a:p>
                      <a:pPr indent="180340" algn="ctr">
                        <a:lnSpc>
                          <a:spcPct val="200000"/>
                        </a:lnSpc>
                        <a:spcAft>
                          <a:spcPts val="0"/>
                        </a:spcAft>
                      </a:pPr>
                      <a:r>
                        <a:rPr lang="es-EC" sz="1100" dirty="0">
                          <a:effectLst/>
                        </a:rPr>
                        <a:t>Electrodos de ignición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828" marR="29828" marT="0" marB="0" anchor="ctr"/>
                </a:tc>
                <a:tc>
                  <a:txBody>
                    <a:bodyPr/>
                    <a:lstStyle/>
                    <a:p>
                      <a:pPr indent="180340" algn="ctr">
                        <a:lnSpc>
                          <a:spcPct val="200000"/>
                        </a:lnSpc>
                        <a:spcAft>
                          <a:spcPts val="0"/>
                        </a:spcAft>
                      </a:pPr>
                      <a:r>
                        <a:rPr lang="es-EC" sz="1100" dirty="0">
                          <a:effectLst/>
                        </a:rPr>
                        <a:t>Reemplazo y calibración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828" marR="29828" marT="0" marB="0" anchor="ctr"/>
                </a:tc>
                <a:tc>
                  <a:txBody>
                    <a:bodyPr/>
                    <a:lstStyle/>
                    <a:p>
                      <a:pPr indent="180340" algn="ctr">
                        <a:lnSpc>
                          <a:spcPct val="200000"/>
                        </a:lnSpc>
                        <a:spcAft>
                          <a:spcPts val="0"/>
                        </a:spcAft>
                      </a:pPr>
                      <a:r>
                        <a:rPr lang="es-EC" sz="1100" dirty="0">
                          <a:effectLst/>
                        </a:rPr>
                        <a:t>Los electrodos de ignición presentaban fisuras  que obligaron a reemplazarlos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828" marR="29828" marT="0" marB="0" anchor="ctr"/>
                </a:tc>
                <a:extLst>
                  <a:ext uri="{0D108BD9-81ED-4DB2-BD59-A6C34878D82A}">
                    <a16:rowId xmlns:a16="http://schemas.microsoft.com/office/drawing/2014/main" val="1402579657"/>
                  </a:ext>
                </a:extLst>
              </a:tr>
              <a:tr h="559915">
                <a:tc vMerge="1">
                  <a:txBody>
                    <a:bodyPr/>
                    <a:lstStyle/>
                    <a:p>
                      <a:endParaRPr lang="es-EC"/>
                    </a:p>
                  </a:txBody>
                  <a:tcPr/>
                </a:tc>
                <a:tc>
                  <a:txBody>
                    <a:bodyPr/>
                    <a:lstStyle/>
                    <a:p>
                      <a:pPr indent="180340" algn="ctr">
                        <a:lnSpc>
                          <a:spcPct val="200000"/>
                        </a:lnSpc>
                        <a:spcAft>
                          <a:spcPts val="0"/>
                        </a:spcAft>
                      </a:pPr>
                      <a:r>
                        <a:rPr lang="es-EC" sz="1100">
                          <a:effectLst/>
                        </a:rPr>
                        <a:t>Fotocelda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9828" marR="29828" marT="0" marB="0" anchor="ctr"/>
                </a:tc>
                <a:tc>
                  <a:txBody>
                    <a:bodyPr/>
                    <a:lstStyle/>
                    <a:p>
                      <a:pPr indent="180340" algn="ctr">
                        <a:lnSpc>
                          <a:spcPct val="200000"/>
                        </a:lnSpc>
                        <a:spcAft>
                          <a:spcPts val="0"/>
                        </a:spcAft>
                      </a:pPr>
                      <a:r>
                        <a:rPr lang="es-EC" sz="1100" dirty="0">
                          <a:effectLst/>
                        </a:rPr>
                        <a:t>Reemplazo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828" marR="29828" marT="0" marB="0" anchor="ctr"/>
                </a:tc>
                <a:tc>
                  <a:txBody>
                    <a:bodyPr/>
                    <a:lstStyle/>
                    <a:p>
                      <a:pPr indent="180340" algn="ctr">
                        <a:lnSpc>
                          <a:spcPct val="200000"/>
                        </a:lnSpc>
                        <a:spcAft>
                          <a:spcPts val="0"/>
                        </a:spcAft>
                      </a:pPr>
                      <a:r>
                        <a:rPr lang="es-EC" sz="1100" dirty="0">
                          <a:effectLst/>
                        </a:rPr>
                        <a:t>La fotocelda no detectaba haces de luz</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828" marR="29828" marT="0" marB="0" anchor="ctr"/>
                </a:tc>
                <a:extLst>
                  <a:ext uri="{0D108BD9-81ED-4DB2-BD59-A6C34878D82A}">
                    <a16:rowId xmlns:a16="http://schemas.microsoft.com/office/drawing/2014/main" val="447649502"/>
                  </a:ext>
                </a:extLst>
              </a:tr>
              <a:tr h="421277">
                <a:tc vMerge="1">
                  <a:txBody>
                    <a:bodyPr/>
                    <a:lstStyle/>
                    <a:p>
                      <a:endParaRPr lang="es-EC"/>
                    </a:p>
                  </a:txBody>
                  <a:tcPr/>
                </a:tc>
                <a:tc>
                  <a:txBody>
                    <a:bodyPr/>
                    <a:lstStyle/>
                    <a:p>
                      <a:pPr indent="180340" algn="ctr">
                        <a:lnSpc>
                          <a:spcPct val="200000"/>
                        </a:lnSpc>
                        <a:spcAft>
                          <a:spcPts val="0"/>
                        </a:spcAft>
                      </a:pPr>
                      <a:r>
                        <a:rPr lang="es-EC" sz="1100">
                          <a:effectLst/>
                        </a:rPr>
                        <a:t>Roseta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9828" marR="29828" marT="0" marB="0" anchor="ctr"/>
                </a:tc>
                <a:tc>
                  <a:txBody>
                    <a:bodyPr/>
                    <a:lstStyle/>
                    <a:p>
                      <a:pPr indent="180340" algn="ctr">
                        <a:lnSpc>
                          <a:spcPct val="200000"/>
                        </a:lnSpc>
                        <a:spcAft>
                          <a:spcPts val="0"/>
                        </a:spcAft>
                      </a:pPr>
                      <a:r>
                        <a:rPr lang="es-EC" sz="1100" dirty="0">
                          <a:effectLst/>
                        </a:rPr>
                        <a:t>Limpieza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828" marR="29828" marT="0" marB="0" anchor="ctr"/>
                </a:tc>
                <a:tc>
                  <a:txBody>
                    <a:bodyPr/>
                    <a:lstStyle/>
                    <a:p>
                      <a:pPr indent="180340" algn="ctr">
                        <a:lnSpc>
                          <a:spcPct val="200000"/>
                        </a:lnSpc>
                        <a:spcAft>
                          <a:spcPts val="0"/>
                        </a:spcAft>
                      </a:pPr>
                      <a:r>
                        <a:rPr lang="es-EC" sz="1100" dirty="0">
                          <a:effectLst/>
                        </a:rPr>
                        <a:t>Se realizó limpieza general a la roseta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828" marR="29828" marT="0" marB="0" anchor="ctr"/>
                </a:tc>
                <a:extLst>
                  <a:ext uri="{0D108BD9-81ED-4DB2-BD59-A6C34878D82A}">
                    <a16:rowId xmlns:a16="http://schemas.microsoft.com/office/drawing/2014/main" val="4188002955"/>
                  </a:ext>
                </a:extLst>
              </a:tr>
              <a:tr h="1399786">
                <a:tc vMerge="1">
                  <a:txBody>
                    <a:bodyPr/>
                    <a:lstStyle/>
                    <a:p>
                      <a:endParaRPr lang="es-EC"/>
                    </a:p>
                  </a:txBody>
                  <a:tcPr/>
                </a:tc>
                <a:tc>
                  <a:txBody>
                    <a:bodyPr/>
                    <a:lstStyle/>
                    <a:p>
                      <a:pPr indent="180340" algn="ctr">
                        <a:lnSpc>
                          <a:spcPct val="200000"/>
                        </a:lnSpc>
                        <a:spcAft>
                          <a:spcPts val="0"/>
                        </a:spcAft>
                      </a:pPr>
                      <a:r>
                        <a:rPr lang="es-EC" sz="1100">
                          <a:effectLst/>
                        </a:rPr>
                        <a:t>Línea de retorno de combustible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9828" marR="29828" marT="0" marB="0" anchor="ctr"/>
                </a:tc>
                <a:tc>
                  <a:txBody>
                    <a:bodyPr/>
                    <a:lstStyle/>
                    <a:p>
                      <a:pPr indent="180340" algn="ctr">
                        <a:lnSpc>
                          <a:spcPct val="200000"/>
                        </a:lnSpc>
                        <a:spcAft>
                          <a:spcPts val="0"/>
                        </a:spcAft>
                      </a:pPr>
                      <a:r>
                        <a:rPr lang="es-EC" sz="1100" dirty="0">
                          <a:effectLst/>
                        </a:rPr>
                        <a:t>Reparación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828" marR="29828" marT="0" marB="0" anchor="ctr"/>
                </a:tc>
                <a:tc>
                  <a:txBody>
                    <a:bodyPr/>
                    <a:lstStyle/>
                    <a:p>
                      <a:pPr indent="180340" algn="ctr">
                        <a:lnSpc>
                          <a:spcPct val="200000"/>
                        </a:lnSpc>
                        <a:spcAft>
                          <a:spcPts val="0"/>
                        </a:spcAft>
                      </a:pPr>
                      <a:r>
                        <a:rPr lang="es-EC" sz="1100" dirty="0">
                          <a:effectLst/>
                        </a:rPr>
                        <a:t>Se instaló tubería de cobre de diámetro 1/2 in, para el retorno de combustible, debido  a que el quemador no presentaba variación de flama de alta a baja intensidad.</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828" marR="29828" marT="0" marB="0" anchor="ctr"/>
                </a:tc>
                <a:extLst>
                  <a:ext uri="{0D108BD9-81ED-4DB2-BD59-A6C34878D82A}">
                    <a16:rowId xmlns:a16="http://schemas.microsoft.com/office/drawing/2014/main" val="1999861756"/>
                  </a:ext>
                </a:extLst>
              </a:tr>
              <a:tr h="631915">
                <a:tc vMerge="1">
                  <a:txBody>
                    <a:bodyPr/>
                    <a:lstStyle/>
                    <a:p>
                      <a:endParaRPr lang="es-EC"/>
                    </a:p>
                  </a:txBody>
                  <a:tcPr/>
                </a:tc>
                <a:tc>
                  <a:txBody>
                    <a:bodyPr/>
                    <a:lstStyle/>
                    <a:p>
                      <a:pPr indent="180340" algn="ctr">
                        <a:lnSpc>
                          <a:spcPct val="200000"/>
                        </a:lnSpc>
                        <a:spcAft>
                          <a:spcPts val="0"/>
                        </a:spcAft>
                      </a:pPr>
                      <a:r>
                        <a:rPr lang="es-EC" sz="1100">
                          <a:effectLst/>
                        </a:rPr>
                        <a:t>Porta tobera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9828" marR="29828" marT="0" marB="0" anchor="ctr"/>
                </a:tc>
                <a:tc>
                  <a:txBody>
                    <a:bodyPr/>
                    <a:lstStyle/>
                    <a:p>
                      <a:pPr indent="180340" algn="ctr">
                        <a:lnSpc>
                          <a:spcPct val="200000"/>
                        </a:lnSpc>
                        <a:spcAft>
                          <a:spcPts val="0"/>
                        </a:spcAft>
                      </a:pPr>
                      <a:r>
                        <a:rPr lang="es-EC" sz="1100" dirty="0">
                          <a:effectLst/>
                        </a:rPr>
                        <a:t>Limpieza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828" marR="29828" marT="0" marB="0" anchor="ctr"/>
                </a:tc>
                <a:tc>
                  <a:txBody>
                    <a:bodyPr/>
                    <a:lstStyle/>
                    <a:p>
                      <a:pPr indent="180340" algn="ctr">
                        <a:lnSpc>
                          <a:spcPct val="200000"/>
                        </a:lnSpc>
                        <a:spcAft>
                          <a:spcPts val="0"/>
                        </a:spcAft>
                      </a:pPr>
                      <a:r>
                        <a:rPr lang="es-EC" sz="1100" dirty="0">
                          <a:effectLst/>
                        </a:rPr>
                        <a:t>Se realizó limpieza del porta tobera y reemplazo de los pernos de fijación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828" marR="29828" marT="0" marB="0" anchor="ctr"/>
                </a:tc>
                <a:extLst>
                  <a:ext uri="{0D108BD9-81ED-4DB2-BD59-A6C34878D82A}">
                    <a16:rowId xmlns:a16="http://schemas.microsoft.com/office/drawing/2014/main" val="143436660"/>
                  </a:ext>
                </a:extLst>
              </a:tr>
            </a:tbl>
          </a:graphicData>
        </a:graphic>
      </p:graphicFrame>
      <p:pic>
        <p:nvPicPr>
          <p:cNvPr id="12" name="Imagen 1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704316" y="3154296"/>
            <a:ext cx="3214146" cy="1423942"/>
          </a:xfrm>
          <a:prstGeom prst="rect">
            <a:avLst/>
          </a:prstGeom>
          <a:noFill/>
          <a:extLst/>
        </p:spPr>
      </p:pic>
      <p:sp>
        <p:nvSpPr>
          <p:cNvPr id="13" name="CuadroTexto 12"/>
          <p:cNvSpPr txBox="1"/>
          <p:nvPr/>
        </p:nvSpPr>
        <p:spPr>
          <a:xfrm>
            <a:off x="9784080" y="6488668"/>
            <a:ext cx="1802674" cy="369332"/>
          </a:xfrm>
          <a:prstGeom prst="rect">
            <a:avLst/>
          </a:prstGeom>
          <a:noFill/>
        </p:spPr>
        <p:txBody>
          <a:bodyPr wrap="square" rtlCol="0">
            <a:spAutoFit/>
          </a:bodyPr>
          <a:lstStyle/>
          <a:p>
            <a:r>
              <a:rPr lang="es-EC" dirty="0" smtClean="0"/>
              <a:t>Continua </a:t>
            </a:r>
            <a:endParaRPr lang="es-EC" dirty="0"/>
          </a:p>
        </p:txBody>
      </p:sp>
      <p:cxnSp>
        <p:nvCxnSpPr>
          <p:cNvPr id="14" name="Conector recto de flecha 13"/>
          <p:cNvCxnSpPr/>
          <p:nvPr/>
        </p:nvCxnSpPr>
        <p:spPr>
          <a:xfrm>
            <a:off x="11064240" y="6675120"/>
            <a:ext cx="3788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818969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70709" y="1280160"/>
            <a:ext cx="11207932" cy="5577840"/>
          </a:xfrm>
        </p:spPr>
        <p:txBody>
          <a:bodyPr/>
          <a:lstStyle/>
          <a:p>
            <a:pPr marL="0" indent="0">
              <a:buNone/>
            </a:pPr>
            <a:r>
              <a:rPr lang="es-EC" b="1" dirty="0" smtClean="0"/>
              <a:t>Quemador: </a:t>
            </a:r>
          </a:p>
          <a:p>
            <a:pPr marL="0" indent="0">
              <a:buNone/>
            </a:pPr>
            <a:endParaRPr lang="es-EC" b="1" dirty="0" smtClean="0"/>
          </a:p>
          <a:p>
            <a:pPr marL="0" indent="0">
              <a:buNone/>
            </a:pPr>
            <a:endParaRPr lang="es-EC" b="1" dirty="0"/>
          </a:p>
        </p:txBody>
      </p:sp>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MANTENIMIENTO CORRECTIVO</a:t>
            </a:r>
            <a:endParaRPr lang="es-EC" sz="3000" b="1" dirty="0"/>
          </a:p>
        </p:txBody>
      </p:sp>
      <p:sp>
        <p:nvSpPr>
          <p:cNvPr id="13" name="CuadroTexto 12"/>
          <p:cNvSpPr txBox="1"/>
          <p:nvPr/>
        </p:nvSpPr>
        <p:spPr>
          <a:xfrm>
            <a:off x="9784080" y="6488668"/>
            <a:ext cx="1802674" cy="369332"/>
          </a:xfrm>
          <a:prstGeom prst="rect">
            <a:avLst/>
          </a:prstGeom>
          <a:noFill/>
        </p:spPr>
        <p:txBody>
          <a:bodyPr wrap="square" rtlCol="0">
            <a:spAutoFit/>
          </a:bodyPr>
          <a:lstStyle/>
          <a:p>
            <a:r>
              <a:rPr lang="es-EC" dirty="0" smtClean="0"/>
              <a:t>Continua </a:t>
            </a:r>
            <a:endParaRPr lang="es-EC" dirty="0"/>
          </a:p>
        </p:txBody>
      </p:sp>
      <p:cxnSp>
        <p:nvCxnSpPr>
          <p:cNvPr id="14" name="Conector recto de flecha 13"/>
          <p:cNvCxnSpPr/>
          <p:nvPr/>
        </p:nvCxnSpPr>
        <p:spPr>
          <a:xfrm>
            <a:off x="11064240" y="6675120"/>
            <a:ext cx="3788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2" name="Tabla 1"/>
          <p:cNvGraphicFramePr>
            <a:graphicFrameLocks noGrp="1"/>
          </p:cNvGraphicFramePr>
          <p:nvPr>
            <p:extLst>
              <p:ext uri="{D42A27DB-BD31-4B8C-83A1-F6EECF244321}">
                <p14:modId xmlns:p14="http://schemas.microsoft.com/office/powerpoint/2010/main" val="1526943242"/>
              </p:ext>
            </p:extLst>
          </p:nvPr>
        </p:nvGraphicFramePr>
        <p:xfrm>
          <a:off x="2481942" y="1946366"/>
          <a:ext cx="9379131" cy="4219303"/>
        </p:xfrm>
        <a:graphic>
          <a:graphicData uri="http://schemas.openxmlformats.org/drawingml/2006/table">
            <a:tbl>
              <a:tblPr firstRow="1" firstCol="1" bandRow="1">
                <a:tableStyleId>{5940675A-B579-460E-94D1-54222C63F5DA}</a:tableStyleId>
              </a:tblPr>
              <a:tblGrid>
                <a:gridCol w="1727360">
                  <a:extLst>
                    <a:ext uri="{9D8B030D-6E8A-4147-A177-3AD203B41FA5}">
                      <a16:colId xmlns:a16="http://schemas.microsoft.com/office/drawing/2014/main" val="1663452451"/>
                    </a:ext>
                  </a:extLst>
                </a:gridCol>
                <a:gridCol w="1570326">
                  <a:extLst>
                    <a:ext uri="{9D8B030D-6E8A-4147-A177-3AD203B41FA5}">
                      <a16:colId xmlns:a16="http://schemas.microsoft.com/office/drawing/2014/main" val="3887771421"/>
                    </a:ext>
                  </a:extLst>
                </a:gridCol>
                <a:gridCol w="2627170">
                  <a:extLst>
                    <a:ext uri="{9D8B030D-6E8A-4147-A177-3AD203B41FA5}">
                      <a16:colId xmlns:a16="http://schemas.microsoft.com/office/drawing/2014/main" val="2133592223"/>
                    </a:ext>
                  </a:extLst>
                </a:gridCol>
                <a:gridCol w="3454275">
                  <a:extLst>
                    <a:ext uri="{9D8B030D-6E8A-4147-A177-3AD203B41FA5}">
                      <a16:colId xmlns:a16="http://schemas.microsoft.com/office/drawing/2014/main" val="460822715"/>
                    </a:ext>
                  </a:extLst>
                </a:gridCol>
              </a:tblGrid>
              <a:tr h="421531">
                <a:tc gridSpan="4">
                  <a:txBody>
                    <a:bodyPr/>
                    <a:lstStyle/>
                    <a:p>
                      <a:pPr indent="180340" algn="ctr">
                        <a:lnSpc>
                          <a:spcPct val="200000"/>
                        </a:lnSpc>
                        <a:spcAft>
                          <a:spcPts val="0"/>
                        </a:spcAft>
                      </a:pPr>
                      <a:r>
                        <a:rPr lang="es-EC" sz="1200" b="1">
                          <a:effectLst/>
                        </a:rPr>
                        <a:t>MANTENIMIENTO DE PARTES Y PIEZAS QUE COMPONEN EL QUEMADOR</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035451194"/>
                  </a:ext>
                </a:extLst>
              </a:tr>
              <a:tr h="914051">
                <a:tc>
                  <a:txBody>
                    <a:bodyPr/>
                    <a:lstStyle/>
                    <a:p>
                      <a:pPr indent="180340" algn="ctr">
                        <a:lnSpc>
                          <a:spcPct val="200000"/>
                        </a:lnSpc>
                        <a:spcAft>
                          <a:spcPts val="0"/>
                        </a:spcAft>
                      </a:pPr>
                      <a:r>
                        <a:rPr lang="es-EC" sz="1200" b="1">
                          <a:effectLst/>
                        </a:rPr>
                        <a:t>EVIDENCIA</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200000"/>
                        </a:lnSpc>
                        <a:spcAft>
                          <a:spcPts val="0"/>
                        </a:spcAft>
                      </a:pPr>
                      <a:r>
                        <a:rPr lang="es-EC" sz="1200" b="1">
                          <a:effectLst/>
                        </a:rPr>
                        <a:t>ELEMENTO</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200000"/>
                        </a:lnSpc>
                        <a:spcAft>
                          <a:spcPts val="0"/>
                        </a:spcAft>
                      </a:pPr>
                      <a:r>
                        <a:rPr lang="es-EC" sz="1200" b="1" dirty="0">
                          <a:effectLst/>
                        </a:rPr>
                        <a:t>ACCIONES REALIZADAS </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200000"/>
                        </a:lnSpc>
                        <a:spcAft>
                          <a:spcPts val="0"/>
                        </a:spcAft>
                      </a:pPr>
                      <a:r>
                        <a:rPr lang="es-EC" sz="1200" b="1" dirty="0">
                          <a:effectLst/>
                        </a:rPr>
                        <a:t>DETALLES </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73901449"/>
                  </a:ext>
                </a:extLst>
              </a:tr>
              <a:tr h="2883721">
                <a:tc>
                  <a:txBody>
                    <a:bodyPr/>
                    <a:lstStyle/>
                    <a:p>
                      <a:pPr indent="180340" algn="l">
                        <a:lnSpc>
                          <a:spcPct val="200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r>
                        <a:rPr lang="es-EC" sz="1200">
                          <a:effectLst/>
                        </a:rPr>
                        <a:t>Bomba de combustible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200000"/>
                        </a:lnSpc>
                        <a:spcAft>
                          <a:spcPts val="0"/>
                        </a:spcAft>
                      </a:pPr>
                      <a:r>
                        <a:rPr lang="es-EC" sz="1200">
                          <a:effectLst/>
                        </a:rPr>
                        <a:t>Cambio de empaquetadura, cambio de filtro, mantenimiento, cambio de sello y lubricación.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200000"/>
                        </a:lnSpc>
                        <a:spcAft>
                          <a:spcPts val="0"/>
                        </a:spcAft>
                      </a:pPr>
                      <a:r>
                        <a:rPr lang="es-EC" sz="1200" dirty="0">
                          <a:effectLst/>
                        </a:rPr>
                        <a:t>1. Retirar los 8 pernos y el filtro de combustible</a:t>
                      </a:r>
                      <a:br>
                        <a:rPr lang="es-EC" sz="1200" dirty="0">
                          <a:effectLst/>
                        </a:rPr>
                      </a:br>
                      <a:r>
                        <a:rPr lang="es-EC" sz="1200" dirty="0">
                          <a:effectLst/>
                        </a:rPr>
                        <a:t>2. Limpieza/Reemplazo del filtro</a:t>
                      </a:r>
                      <a:br>
                        <a:rPr lang="es-EC" sz="1200" dirty="0">
                          <a:effectLst/>
                        </a:rPr>
                      </a:br>
                      <a:r>
                        <a:rPr lang="es-EC" sz="1200" dirty="0">
                          <a:effectLst/>
                        </a:rPr>
                        <a:t>3. Retirar los engranajes </a:t>
                      </a:r>
                      <a:br>
                        <a:rPr lang="es-EC" sz="1200" dirty="0">
                          <a:effectLst/>
                        </a:rPr>
                      </a:br>
                      <a:r>
                        <a:rPr lang="es-EC" sz="1200" dirty="0">
                          <a:effectLst/>
                        </a:rPr>
                        <a:t>4. Cambio de sello y lubricación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02779174"/>
                  </a:ext>
                </a:extLst>
              </a:tr>
            </a:tbl>
          </a:graphicData>
        </a:graphic>
      </p:graphicFrame>
      <p:pic>
        <p:nvPicPr>
          <p:cNvPr id="9" name="Imagen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9678" y="4116842"/>
            <a:ext cx="1338995" cy="1265055"/>
          </a:xfrm>
          <a:prstGeom prst="rect">
            <a:avLst/>
          </a:prstGeom>
          <a:noFill/>
          <a:extLst/>
        </p:spPr>
      </p:pic>
    </p:spTree>
    <p:extLst>
      <p:ext uri="{BB962C8B-B14F-4D97-AF65-F5344CB8AC3E}">
        <p14:creationId xmlns:p14="http://schemas.microsoft.com/office/powerpoint/2010/main" val="462196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70709" y="1280160"/>
            <a:ext cx="11207932" cy="5577840"/>
          </a:xfrm>
        </p:spPr>
        <p:txBody>
          <a:bodyPr/>
          <a:lstStyle/>
          <a:p>
            <a:pPr marL="0" indent="0">
              <a:buNone/>
            </a:pPr>
            <a:r>
              <a:rPr lang="es-EC" b="1" dirty="0" smtClean="0"/>
              <a:t>Quemador: </a:t>
            </a:r>
          </a:p>
          <a:p>
            <a:pPr marL="0" indent="0">
              <a:buNone/>
            </a:pPr>
            <a:endParaRPr lang="es-EC" b="1" dirty="0" smtClean="0"/>
          </a:p>
          <a:p>
            <a:pPr marL="0" indent="0">
              <a:buNone/>
            </a:pPr>
            <a:endParaRPr lang="es-EC" b="1" dirty="0"/>
          </a:p>
        </p:txBody>
      </p:sp>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MANTENIMIENTO CORRECTIVO</a:t>
            </a:r>
            <a:endParaRPr lang="es-EC" sz="3000" b="1" dirty="0"/>
          </a:p>
        </p:txBody>
      </p:sp>
      <p:graphicFrame>
        <p:nvGraphicFramePr>
          <p:cNvPr id="5" name="Tabla 4"/>
          <p:cNvGraphicFramePr>
            <a:graphicFrameLocks noGrp="1"/>
          </p:cNvGraphicFramePr>
          <p:nvPr>
            <p:extLst>
              <p:ext uri="{D42A27DB-BD31-4B8C-83A1-F6EECF244321}">
                <p14:modId xmlns:p14="http://schemas.microsoft.com/office/powerpoint/2010/main" val="470316520"/>
              </p:ext>
            </p:extLst>
          </p:nvPr>
        </p:nvGraphicFramePr>
        <p:xfrm>
          <a:off x="2246811" y="1172139"/>
          <a:ext cx="9535887" cy="5544143"/>
        </p:xfrm>
        <a:graphic>
          <a:graphicData uri="http://schemas.openxmlformats.org/drawingml/2006/table">
            <a:tbl>
              <a:tblPr firstRow="1" firstCol="1" bandRow="1">
                <a:tableStyleId>{5940675A-B579-460E-94D1-54222C63F5DA}</a:tableStyleId>
              </a:tblPr>
              <a:tblGrid>
                <a:gridCol w="2037806">
                  <a:extLst>
                    <a:ext uri="{9D8B030D-6E8A-4147-A177-3AD203B41FA5}">
                      <a16:colId xmlns:a16="http://schemas.microsoft.com/office/drawing/2014/main" val="1004763937"/>
                    </a:ext>
                  </a:extLst>
                </a:gridCol>
                <a:gridCol w="1588517">
                  <a:extLst>
                    <a:ext uri="{9D8B030D-6E8A-4147-A177-3AD203B41FA5}">
                      <a16:colId xmlns:a16="http://schemas.microsoft.com/office/drawing/2014/main" val="3965825575"/>
                    </a:ext>
                  </a:extLst>
                </a:gridCol>
                <a:gridCol w="2560640">
                  <a:extLst>
                    <a:ext uri="{9D8B030D-6E8A-4147-A177-3AD203B41FA5}">
                      <a16:colId xmlns:a16="http://schemas.microsoft.com/office/drawing/2014/main" val="2321521595"/>
                    </a:ext>
                  </a:extLst>
                </a:gridCol>
                <a:gridCol w="3348924">
                  <a:extLst>
                    <a:ext uri="{9D8B030D-6E8A-4147-A177-3AD203B41FA5}">
                      <a16:colId xmlns:a16="http://schemas.microsoft.com/office/drawing/2014/main" val="2237866876"/>
                    </a:ext>
                  </a:extLst>
                </a:gridCol>
              </a:tblGrid>
              <a:tr h="423503">
                <a:tc gridSpan="4">
                  <a:txBody>
                    <a:bodyPr/>
                    <a:lstStyle/>
                    <a:p>
                      <a:pPr indent="180340" algn="ctr">
                        <a:lnSpc>
                          <a:spcPct val="200000"/>
                        </a:lnSpc>
                        <a:spcAft>
                          <a:spcPts val="0"/>
                        </a:spcAft>
                      </a:pPr>
                      <a:r>
                        <a:rPr lang="es-EC" sz="1200" b="1" dirty="0">
                          <a:effectLst/>
                        </a:rPr>
                        <a:t>MANTENIMIENTO DE PARTES Y PIEZAS QUE COMPONEN EL QUEMADOR</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935419067"/>
                  </a:ext>
                </a:extLst>
              </a:tr>
              <a:tr h="322707">
                <a:tc>
                  <a:txBody>
                    <a:bodyPr/>
                    <a:lstStyle/>
                    <a:p>
                      <a:pPr indent="180340" algn="ctr">
                        <a:lnSpc>
                          <a:spcPct val="200000"/>
                        </a:lnSpc>
                        <a:spcAft>
                          <a:spcPts val="0"/>
                        </a:spcAft>
                      </a:pPr>
                      <a:r>
                        <a:rPr lang="es-EC" sz="1200" b="1">
                          <a:effectLst/>
                        </a:rPr>
                        <a:t>EVIDENCIA</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indent="180340" algn="ctr">
                        <a:lnSpc>
                          <a:spcPct val="200000"/>
                        </a:lnSpc>
                        <a:spcAft>
                          <a:spcPts val="0"/>
                        </a:spcAft>
                      </a:pPr>
                      <a:r>
                        <a:rPr lang="es-EC" sz="1200" b="1" dirty="0">
                          <a:effectLst/>
                        </a:rPr>
                        <a:t>ELEMENTO</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indent="180340" algn="ctr">
                        <a:lnSpc>
                          <a:spcPct val="200000"/>
                        </a:lnSpc>
                        <a:spcAft>
                          <a:spcPts val="0"/>
                        </a:spcAft>
                      </a:pPr>
                      <a:r>
                        <a:rPr lang="es-EC" sz="1200" b="1">
                          <a:effectLst/>
                        </a:rPr>
                        <a:t>ACCIONES REALIZADAS </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indent="180340" algn="ctr">
                        <a:lnSpc>
                          <a:spcPct val="200000"/>
                        </a:lnSpc>
                        <a:spcAft>
                          <a:spcPts val="0"/>
                        </a:spcAft>
                      </a:pPr>
                      <a:r>
                        <a:rPr lang="es-EC" sz="1200" b="1" dirty="0">
                          <a:effectLst/>
                        </a:rPr>
                        <a:t>DETALLES </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extLst>
                  <a:ext uri="{0D108BD9-81ED-4DB2-BD59-A6C34878D82A}">
                    <a16:rowId xmlns:a16="http://schemas.microsoft.com/office/drawing/2014/main" val="4235514946"/>
                  </a:ext>
                </a:extLst>
              </a:tr>
              <a:tr h="699514">
                <a:tc rowSpan="6">
                  <a:txBody>
                    <a:bodyPr/>
                    <a:lstStyle/>
                    <a:p>
                      <a:pPr indent="180340" algn="l">
                        <a:lnSpc>
                          <a:spcPct val="200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b"/>
                </a:tc>
                <a:tc>
                  <a:txBody>
                    <a:bodyPr/>
                    <a:lstStyle/>
                    <a:p>
                      <a:pPr indent="180340" algn="ctr">
                        <a:lnSpc>
                          <a:spcPct val="200000"/>
                        </a:lnSpc>
                        <a:spcAft>
                          <a:spcPts val="0"/>
                        </a:spcAft>
                      </a:pPr>
                      <a:r>
                        <a:rPr lang="es-EC" sz="1200" dirty="0">
                          <a:effectLst/>
                        </a:rPr>
                        <a:t>Manómetros de presión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indent="180340" algn="ctr">
                        <a:lnSpc>
                          <a:spcPct val="200000"/>
                        </a:lnSpc>
                        <a:spcAft>
                          <a:spcPts val="0"/>
                        </a:spcAft>
                      </a:pPr>
                      <a:r>
                        <a:rPr lang="es-EC" sz="1200" dirty="0">
                          <a:effectLst/>
                        </a:rPr>
                        <a:t>Reemplazo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indent="180340" algn="ctr">
                        <a:lnSpc>
                          <a:spcPct val="200000"/>
                        </a:lnSpc>
                        <a:spcAft>
                          <a:spcPts val="0"/>
                        </a:spcAft>
                      </a:pPr>
                      <a:r>
                        <a:rPr lang="es-EC" sz="1200">
                          <a:effectLst/>
                        </a:rPr>
                        <a:t>Los manómetros no medían correctamente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extLst>
                  <a:ext uri="{0D108BD9-81ED-4DB2-BD59-A6C34878D82A}">
                    <a16:rowId xmlns:a16="http://schemas.microsoft.com/office/drawing/2014/main" val="933569704"/>
                  </a:ext>
                </a:extLst>
              </a:tr>
              <a:tr h="699514">
                <a:tc vMerge="1">
                  <a:txBody>
                    <a:bodyPr/>
                    <a:lstStyle/>
                    <a:p>
                      <a:endParaRPr lang="es-EC"/>
                    </a:p>
                  </a:txBody>
                  <a:tcPr/>
                </a:tc>
                <a:tc>
                  <a:txBody>
                    <a:bodyPr/>
                    <a:lstStyle/>
                    <a:p>
                      <a:pPr indent="180340" algn="ctr">
                        <a:lnSpc>
                          <a:spcPct val="200000"/>
                        </a:lnSpc>
                        <a:spcAft>
                          <a:spcPts val="0"/>
                        </a:spcAft>
                      </a:pPr>
                      <a:r>
                        <a:rPr lang="es-EC" sz="1200">
                          <a:effectLst/>
                        </a:rPr>
                        <a:t>Electroválvulas de 2 y 3 pasos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indent="180340" algn="ctr">
                        <a:lnSpc>
                          <a:spcPct val="200000"/>
                        </a:lnSpc>
                        <a:spcAft>
                          <a:spcPts val="0"/>
                        </a:spcAft>
                      </a:pPr>
                      <a:r>
                        <a:rPr lang="es-EC" sz="1200" dirty="0">
                          <a:effectLst/>
                        </a:rPr>
                        <a:t>Mantenimiento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indent="180340" algn="ctr">
                        <a:lnSpc>
                          <a:spcPct val="200000"/>
                        </a:lnSpc>
                        <a:spcAft>
                          <a:spcPts val="0"/>
                        </a:spcAft>
                      </a:pPr>
                      <a:r>
                        <a:rPr lang="es-EC" sz="1200" dirty="0">
                          <a:effectLst/>
                        </a:rPr>
                        <a:t>Se realizó limpieza y se verificó la conductividad</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extLst>
                  <a:ext uri="{0D108BD9-81ED-4DB2-BD59-A6C34878D82A}">
                    <a16:rowId xmlns:a16="http://schemas.microsoft.com/office/drawing/2014/main" val="4014960698"/>
                  </a:ext>
                </a:extLst>
              </a:tr>
              <a:tr h="699514">
                <a:tc vMerge="1">
                  <a:txBody>
                    <a:bodyPr/>
                    <a:lstStyle/>
                    <a:p>
                      <a:endParaRPr lang="es-EC"/>
                    </a:p>
                  </a:txBody>
                  <a:tcPr/>
                </a:tc>
                <a:tc>
                  <a:txBody>
                    <a:bodyPr/>
                    <a:lstStyle/>
                    <a:p>
                      <a:pPr indent="180340" algn="ctr">
                        <a:lnSpc>
                          <a:spcPct val="200000"/>
                        </a:lnSpc>
                        <a:spcAft>
                          <a:spcPts val="0"/>
                        </a:spcAft>
                      </a:pPr>
                      <a:r>
                        <a:rPr lang="es-EC" sz="1200">
                          <a:effectLst/>
                        </a:rPr>
                        <a:t>Pistón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indent="180340" algn="ctr">
                        <a:lnSpc>
                          <a:spcPct val="200000"/>
                        </a:lnSpc>
                        <a:spcAft>
                          <a:spcPts val="0"/>
                        </a:spcAft>
                      </a:pPr>
                      <a:r>
                        <a:rPr lang="es-EC" sz="1200" dirty="0">
                          <a:effectLst/>
                        </a:rPr>
                        <a:t>Reparación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indent="180340" algn="ctr">
                        <a:lnSpc>
                          <a:spcPct val="200000"/>
                        </a:lnSpc>
                        <a:spcAft>
                          <a:spcPts val="0"/>
                        </a:spcAft>
                      </a:pPr>
                      <a:r>
                        <a:rPr lang="es-EC" sz="1200">
                          <a:effectLst/>
                        </a:rPr>
                        <a:t>Mantenimiento y calibración del elemento,  adicional se lubricó</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extLst>
                  <a:ext uri="{0D108BD9-81ED-4DB2-BD59-A6C34878D82A}">
                    <a16:rowId xmlns:a16="http://schemas.microsoft.com/office/drawing/2014/main" val="3260177552"/>
                  </a:ext>
                </a:extLst>
              </a:tr>
              <a:tr h="1076321">
                <a:tc vMerge="1">
                  <a:txBody>
                    <a:bodyPr/>
                    <a:lstStyle/>
                    <a:p>
                      <a:endParaRPr lang="es-EC"/>
                    </a:p>
                  </a:txBody>
                  <a:tcPr/>
                </a:tc>
                <a:tc>
                  <a:txBody>
                    <a:bodyPr/>
                    <a:lstStyle/>
                    <a:p>
                      <a:pPr indent="180340" algn="ctr">
                        <a:lnSpc>
                          <a:spcPct val="200000"/>
                        </a:lnSpc>
                        <a:spcAft>
                          <a:spcPts val="0"/>
                        </a:spcAft>
                      </a:pPr>
                      <a:r>
                        <a:rPr lang="es-EC" sz="1200">
                          <a:effectLst/>
                        </a:rPr>
                        <a:t>Tubería de retorno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indent="180340" algn="ctr">
                        <a:lnSpc>
                          <a:spcPct val="200000"/>
                        </a:lnSpc>
                        <a:spcAft>
                          <a:spcPts val="0"/>
                        </a:spcAft>
                      </a:pPr>
                      <a:r>
                        <a:rPr lang="es-EC" sz="1200" dirty="0">
                          <a:effectLst/>
                        </a:rPr>
                        <a:t>Reparación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indent="180340" algn="ctr">
                        <a:lnSpc>
                          <a:spcPct val="200000"/>
                        </a:lnSpc>
                        <a:spcAft>
                          <a:spcPts val="0"/>
                        </a:spcAft>
                      </a:pPr>
                      <a:r>
                        <a:rPr lang="es-EC" sz="1200" dirty="0">
                          <a:effectLst/>
                        </a:rPr>
                        <a:t>Se instaló tubería de 1/4 in. para permitir el  cambio de alta a baja intensidad de flama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extLst>
                  <a:ext uri="{0D108BD9-81ED-4DB2-BD59-A6C34878D82A}">
                    <a16:rowId xmlns:a16="http://schemas.microsoft.com/office/drawing/2014/main" val="1617222348"/>
                  </a:ext>
                </a:extLst>
              </a:tr>
              <a:tr h="699514">
                <a:tc vMerge="1">
                  <a:txBody>
                    <a:bodyPr/>
                    <a:lstStyle/>
                    <a:p>
                      <a:endParaRPr lang="es-EC"/>
                    </a:p>
                  </a:txBody>
                  <a:tcPr/>
                </a:tc>
                <a:tc>
                  <a:txBody>
                    <a:bodyPr/>
                    <a:lstStyle/>
                    <a:p>
                      <a:pPr indent="180340" algn="ctr">
                        <a:lnSpc>
                          <a:spcPct val="200000"/>
                        </a:lnSpc>
                        <a:spcAft>
                          <a:spcPts val="0"/>
                        </a:spcAft>
                      </a:pPr>
                      <a:r>
                        <a:rPr lang="es-EC" sz="1200">
                          <a:effectLst/>
                        </a:rPr>
                        <a:t>Regulador de flujo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indent="180340" algn="ctr">
                        <a:lnSpc>
                          <a:spcPct val="200000"/>
                        </a:lnSpc>
                        <a:spcAft>
                          <a:spcPts val="0"/>
                        </a:spcAft>
                      </a:pPr>
                      <a:r>
                        <a:rPr lang="es-EC" sz="1200">
                          <a:effectLst/>
                        </a:rPr>
                        <a:t>Mantenimiento y calibración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indent="180340" algn="ctr">
                        <a:lnSpc>
                          <a:spcPct val="200000"/>
                        </a:lnSpc>
                        <a:spcAft>
                          <a:spcPts val="0"/>
                        </a:spcAft>
                      </a:pPr>
                      <a:r>
                        <a:rPr lang="es-EC" sz="1200" dirty="0">
                          <a:effectLst/>
                        </a:rPr>
                        <a:t>Mantenimiento y lubricación del regulador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extLst>
                  <a:ext uri="{0D108BD9-81ED-4DB2-BD59-A6C34878D82A}">
                    <a16:rowId xmlns:a16="http://schemas.microsoft.com/office/drawing/2014/main" val="99811952"/>
                  </a:ext>
                </a:extLst>
              </a:tr>
              <a:tr h="699514">
                <a:tc vMerge="1">
                  <a:txBody>
                    <a:bodyPr/>
                    <a:lstStyle/>
                    <a:p>
                      <a:endParaRPr lang="es-EC"/>
                    </a:p>
                  </a:txBody>
                  <a:tcPr/>
                </a:tc>
                <a:tc>
                  <a:txBody>
                    <a:bodyPr/>
                    <a:lstStyle/>
                    <a:p>
                      <a:pPr indent="180340" algn="ctr">
                        <a:lnSpc>
                          <a:spcPct val="200000"/>
                        </a:lnSpc>
                        <a:spcAft>
                          <a:spcPts val="0"/>
                        </a:spcAft>
                      </a:pPr>
                      <a:r>
                        <a:rPr lang="es-EC" sz="1200">
                          <a:effectLst/>
                        </a:rPr>
                        <a:t>Clapeta de aire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indent="180340" algn="ctr">
                        <a:lnSpc>
                          <a:spcPct val="200000"/>
                        </a:lnSpc>
                        <a:spcAft>
                          <a:spcPts val="0"/>
                        </a:spcAft>
                      </a:pPr>
                      <a:r>
                        <a:rPr lang="es-EC" sz="1200">
                          <a:effectLst/>
                        </a:rPr>
                        <a:t>Calibración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indent="180340" algn="ctr">
                        <a:lnSpc>
                          <a:spcPct val="200000"/>
                        </a:lnSpc>
                        <a:spcAft>
                          <a:spcPts val="0"/>
                        </a:spcAft>
                      </a:pPr>
                      <a:r>
                        <a:rPr lang="es-EC" sz="1200" dirty="0">
                          <a:effectLst/>
                        </a:rPr>
                        <a:t>Calibración de acuerdo al flujo de combustible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extLst>
                  <a:ext uri="{0D108BD9-81ED-4DB2-BD59-A6C34878D82A}">
                    <a16:rowId xmlns:a16="http://schemas.microsoft.com/office/drawing/2014/main" val="2236210978"/>
                  </a:ext>
                </a:extLst>
              </a:tr>
            </a:tbl>
          </a:graphicData>
        </a:graphic>
      </p:graphicFrame>
      <p:pic>
        <p:nvPicPr>
          <p:cNvPr id="10" name="Imagen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5359" y="2691809"/>
            <a:ext cx="1626377" cy="2899093"/>
          </a:xfrm>
          <a:prstGeom prst="rect">
            <a:avLst/>
          </a:prstGeom>
          <a:noFill/>
          <a:extLst/>
        </p:spPr>
      </p:pic>
    </p:spTree>
    <p:extLst>
      <p:ext uri="{BB962C8B-B14F-4D97-AF65-F5344CB8AC3E}">
        <p14:creationId xmlns:p14="http://schemas.microsoft.com/office/powerpoint/2010/main" val="1043205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70709" y="1280160"/>
            <a:ext cx="11207932" cy="5577840"/>
          </a:xfrm>
        </p:spPr>
        <p:txBody>
          <a:bodyPr/>
          <a:lstStyle/>
          <a:p>
            <a:pPr marL="0" indent="0">
              <a:buNone/>
            </a:pPr>
            <a:r>
              <a:rPr lang="es-EC" b="1" dirty="0" smtClean="0"/>
              <a:t>Sistema de evacuación de gases: </a:t>
            </a:r>
          </a:p>
          <a:p>
            <a:pPr marL="0" indent="0">
              <a:buNone/>
            </a:pPr>
            <a:endParaRPr lang="es-EC" b="1" dirty="0" smtClean="0"/>
          </a:p>
          <a:p>
            <a:pPr marL="0" indent="0">
              <a:buNone/>
            </a:pPr>
            <a:endParaRPr lang="es-EC" b="1" dirty="0"/>
          </a:p>
        </p:txBody>
      </p:sp>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MANTENIMIENTO CORRECTIVO</a:t>
            </a:r>
            <a:endParaRPr lang="es-EC" sz="3000" b="1" dirty="0"/>
          </a:p>
        </p:txBody>
      </p:sp>
      <p:graphicFrame>
        <p:nvGraphicFramePr>
          <p:cNvPr id="6" name="Tabla 5"/>
          <p:cNvGraphicFramePr>
            <a:graphicFrameLocks noGrp="1"/>
          </p:cNvGraphicFramePr>
          <p:nvPr>
            <p:extLst>
              <p:ext uri="{D42A27DB-BD31-4B8C-83A1-F6EECF244321}">
                <p14:modId xmlns:p14="http://schemas.microsoft.com/office/powerpoint/2010/main" val="858425826"/>
              </p:ext>
            </p:extLst>
          </p:nvPr>
        </p:nvGraphicFramePr>
        <p:xfrm>
          <a:off x="1227908" y="1776550"/>
          <a:ext cx="10045337" cy="4781005"/>
        </p:xfrm>
        <a:graphic>
          <a:graphicData uri="http://schemas.openxmlformats.org/drawingml/2006/table">
            <a:tbl>
              <a:tblPr firstRow="1" firstCol="1" bandRow="1">
                <a:tableStyleId>{5940675A-B579-460E-94D1-54222C63F5DA}</a:tableStyleId>
              </a:tblPr>
              <a:tblGrid>
                <a:gridCol w="2764134">
                  <a:extLst>
                    <a:ext uri="{9D8B030D-6E8A-4147-A177-3AD203B41FA5}">
                      <a16:colId xmlns:a16="http://schemas.microsoft.com/office/drawing/2014/main" val="3508486435"/>
                    </a:ext>
                  </a:extLst>
                </a:gridCol>
                <a:gridCol w="1497198">
                  <a:extLst>
                    <a:ext uri="{9D8B030D-6E8A-4147-A177-3AD203B41FA5}">
                      <a16:colId xmlns:a16="http://schemas.microsoft.com/office/drawing/2014/main" val="3481899892"/>
                    </a:ext>
                  </a:extLst>
                </a:gridCol>
                <a:gridCol w="2601479">
                  <a:extLst>
                    <a:ext uri="{9D8B030D-6E8A-4147-A177-3AD203B41FA5}">
                      <a16:colId xmlns:a16="http://schemas.microsoft.com/office/drawing/2014/main" val="1062305740"/>
                    </a:ext>
                  </a:extLst>
                </a:gridCol>
                <a:gridCol w="3182526">
                  <a:extLst>
                    <a:ext uri="{9D8B030D-6E8A-4147-A177-3AD203B41FA5}">
                      <a16:colId xmlns:a16="http://schemas.microsoft.com/office/drawing/2014/main" val="4020108311"/>
                    </a:ext>
                  </a:extLst>
                </a:gridCol>
              </a:tblGrid>
              <a:tr h="478101">
                <a:tc gridSpan="4">
                  <a:txBody>
                    <a:bodyPr/>
                    <a:lstStyle/>
                    <a:p>
                      <a:pPr indent="180340" algn="ctr">
                        <a:lnSpc>
                          <a:spcPct val="200000"/>
                        </a:lnSpc>
                        <a:spcAft>
                          <a:spcPts val="0"/>
                        </a:spcAft>
                      </a:pPr>
                      <a:r>
                        <a:rPr lang="es-EC" sz="1200">
                          <a:effectLst/>
                        </a:rPr>
                        <a:t>MANTENIMIENTO DEL SISTEMA DE EVACUACIÓN DE GASES</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003391768"/>
                  </a:ext>
                </a:extLst>
              </a:tr>
              <a:tr h="478101">
                <a:tc>
                  <a:txBody>
                    <a:bodyPr/>
                    <a:lstStyle/>
                    <a:p>
                      <a:pPr indent="180340" algn="ctr">
                        <a:lnSpc>
                          <a:spcPct val="200000"/>
                        </a:lnSpc>
                        <a:spcAft>
                          <a:spcPts val="0"/>
                        </a:spcAft>
                      </a:pPr>
                      <a:r>
                        <a:rPr lang="es-EC" sz="1200">
                          <a:effectLst/>
                        </a:rPr>
                        <a:t>EVIDENCIA</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200000"/>
                        </a:lnSpc>
                        <a:spcAft>
                          <a:spcPts val="0"/>
                        </a:spcAft>
                      </a:pPr>
                      <a:r>
                        <a:rPr lang="es-EC" sz="1200">
                          <a:effectLst/>
                        </a:rPr>
                        <a:t>ELEMENTO</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200000"/>
                        </a:lnSpc>
                        <a:spcAft>
                          <a:spcPts val="0"/>
                        </a:spcAft>
                      </a:pPr>
                      <a:r>
                        <a:rPr lang="es-EC" sz="1200">
                          <a:effectLst/>
                        </a:rPr>
                        <a:t>ACCIONES REALIZADAS</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200000"/>
                        </a:lnSpc>
                        <a:spcAft>
                          <a:spcPts val="0"/>
                        </a:spcAft>
                      </a:pPr>
                      <a:r>
                        <a:rPr lang="es-EC" sz="1200" dirty="0">
                          <a:effectLst/>
                        </a:rPr>
                        <a:t>DETALLES </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94890770"/>
                  </a:ext>
                </a:extLst>
              </a:tr>
              <a:tr h="3824803">
                <a:tc>
                  <a:txBody>
                    <a:bodyPr/>
                    <a:lstStyle/>
                    <a:p>
                      <a:pPr indent="180340">
                        <a:lnSpc>
                          <a:spcPct val="200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ctr">
                        <a:lnSpc>
                          <a:spcPct val="200000"/>
                        </a:lnSpc>
                        <a:spcAft>
                          <a:spcPts val="0"/>
                        </a:spcAft>
                      </a:pPr>
                      <a:r>
                        <a:rPr lang="es-EC" sz="1200">
                          <a:effectLst/>
                        </a:rPr>
                        <a:t>Ducto de evacuación </a:t>
                      </a:r>
                      <a:br>
                        <a:rPr lang="es-EC" sz="1200">
                          <a:effectLst/>
                        </a:rPr>
                      </a:br>
                      <a:r>
                        <a:rPr lang="es-EC" sz="1200">
                          <a:effectLst/>
                        </a:rPr>
                        <a:t>de gases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200000"/>
                        </a:lnSpc>
                        <a:spcAft>
                          <a:spcPts val="0"/>
                        </a:spcAft>
                      </a:pPr>
                      <a:r>
                        <a:rPr lang="es-EC" sz="1200" dirty="0">
                          <a:effectLst/>
                        </a:rPr>
                        <a:t>Cambio de sección de ducto </a:t>
                      </a:r>
                      <a:r>
                        <a:rPr lang="es-EC" sz="1200" dirty="0" smtClean="0">
                          <a:effectLst/>
                        </a:rPr>
                        <a:t>encargado </a:t>
                      </a:r>
                      <a:r>
                        <a:rPr lang="es-EC" sz="1200" dirty="0">
                          <a:effectLst/>
                        </a:rPr>
                        <a:t>de la evacuación de los gases, se retiró el ventilador empleado para forzar la salida de gases, se sellaron las grietas, se colocó un nuevo termómetro, finalmente se pintó el ducto.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200000"/>
                        </a:lnSpc>
                        <a:spcAft>
                          <a:spcPts val="0"/>
                        </a:spcAft>
                      </a:pPr>
                      <a:r>
                        <a:rPr lang="es-EC" sz="1200" dirty="0">
                          <a:effectLst/>
                        </a:rPr>
                        <a:t>Se </a:t>
                      </a:r>
                      <a:r>
                        <a:rPr lang="es-EC" sz="1200" dirty="0" smtClean="0">
                          <a:effectLst/>
                        </a:rPr>
                        <a:t>cambió la </a:t>
                      </a:r>
                      <a:r>
                        <a:rPr lang="es-EC" sz="1200" dirty="0">
                          <a:effectLst/>
                        </a:rPr>
                        <a:t>sección del ducto de </a:t>
                      </a:r>
                      <a:r>
                        <a:rPr lang="es-EC" sz="1200" dirty="0" smtClean="0">
                          <a:effectLst/>
                        </a:rPr>
                        <a:t>ventilación, </a:t>
                      </a:r>
                      <a:r>
                        <a:rPr lang="es-EC" sz="1200" dirty="0">
                          <a:effectLst/>
                        </a:rPr>
                        <a:t>años atrás se instaló un ventilador para forzar la salida de los gases de combustión, con el nuevo ducto de salida de gases el ventilador no tenía un propósito y fue retirado. Paralelamente se dio mantenimiento.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85409765"/>
                  </a:ext>
                </a:extLst>
              </a:tr>
            </a:tbl>
          </a:graphicData>
        </a:graphic>
      </p:graphicFrame>
      <p:pic>
        <p:nvPicPr>
          <p:cNvPr id="9" name="Imagen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558" y="3524114"/>
            <a:ext cx="2273481" cy="2027600"/>
          </a:xfrm>
          <a:prstGeom prst="rect">
            <a:avLst/>
          </a:prstGeom>
          <a:noFill/>
          <a:ln>
            <a:noFill/>
          </a:ln>
        </p:spPr>
      </p:pic>
      <p:pic>
        <p:nvPicPr>
          <p:cNvPr id="8193" name="Imagen 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1238250"/>
            <a:ext cx="1638300"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296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175657" y="1463040"/>
                <a:ext cx="10763794" cy="5055326"/>
              </a:xfrm>
            </p:spPr>
            <p:txBody>
              <a:bodyPr>
                <a:normAutofit lnSpcReduction="10000"/>
              </a:bodyPr>
              <a:lstStyle/>
              <a:p>
                <a:pPr marL="0" indent="0" algn="just">
                  <a:buNone/>
                </a:pPr>
                <a:r>
                  <a:rPr lang="es-EC" sz="2100" dirty="0" smtClean="0"/>
                  <a:t>Después del </a:t>
                </a:r>
                <a:r>
                  <a:rPr lang="es-EC" sz="2100" dirty="0"/>
                  <a:t>mantenimiento correctivo, se </a:t>
                </a:r>
                <a:r>
                  <a:rPr lang="es-EC" sz="2100" dirty="0" smtClean="0"/>
                  <a:t>realizó la prueba hidrostática </a:t>
                </a:r>
                <a:r>
                  <a:rPr lang="es-EC" sz="2100" dirty="0"/>
                  <a:t>necesarias para verificar que el caldero se encuentre en óptimas condiciones. </a:t>
                </a:r>
                <a:r>
                  <a:rPr lang="es-EC" sz="2100" dirty="0" smtClean="0"/>
                  <a:t>Para esto se considera que </a:t>
                </a:r>
                <a:r>
                  <a:rPr lang="es-EC" sz="2100" dirty="0"/>
                  <a:t>la presión de operación del caldero York Shipley es 90 PSI.</a:t>
                </a:r>
              </a:p>
              <a:p>
                <a:pPr marL="0" indent="0" algn="just">
                  <a:buNone/>
                </a:pPr>
                <a:r>
                  <a:rPr lang="es-EC" sz="2100" dirty="0"/>
                  <a:t>Para el cálculo de la prueba </a:t>
                </a:r>
                <a:r>
                  <a:rPr lang="es-EC" sz="2100" dirty="0" smtClean="0"/>
                  <a:t>hidrostática se utiliza la fórmula según el ASME VIII, división I:</a:t>
                </a:r>
              </a:p>
              <a:p>
                <a:pPr marL="0" indent="0" algn="just">
                  <a:buNone/>
                </a:pPr>
                <a:endParaRPr lang="es-EC" dirty="0" smtClean="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𝑃h</m:t>
                      </m:r>
                      <m:r>
                        <a:rPr lang="es-EC" i="1">
                          <a:latin typeface="Cambria Math" panose="02040503050406030204" pitchFamily="18" charset="0"/>
                        </a:rPr>
                        <m:t>=1.5</m:t>
                      </m:r>
                      <m:r>
                        <a:rPr lang="es-EC" i="1">
                          <a:latin typeface="Cambria Math" panose="02040503050406030204" pitchFamily="18" charset="0"/>
                        </a:rPr>
                        <m:t>𝑃𝑂</m:t>
                      </m:r>
                      <m:r>
                        <a:rPr lang="es-EC" i="1">
                          <a:latin typeface="Cambria Math" panose="02040503050406030204" pitchFamily="18" charset="0"/>
                        </a:rPr>
                        <m:t>    </m:t>
                      </m:r>
                    </m:oMath>
                  </m:oMathPara>
                </a14:m>
                <a:endParaRPr lang="es-EC" i="1" dirty="0" smtClean="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         </m:t>
                      </m:r>
                    </m:oMath>
                  </m:oMathPara>
                </a14:m>
                <a:endParaRPr lang="es-EC" dirty="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𝑃h</m:t>
                      </m:r>
                      <m:r>
                        <a:rPr lang="es-EC" i="1">
                          <a:latin typeface="Cambria Math" panose="02040503050406030204" pitchFamily="18" charset="0"/>
                        </a:rPr>
                        <m:t>=1.5∗90 </m:t>
                      </m:r>
                      <m:r>
                        <a:rPr lang="es-EC" i="1">
                          <a:latin typeface="Cambria Math" panose="02040503050406030204" pitchFamily="18" charset="0"/>
                        </a:rPr>
                        <m:t>𝑃𝑆𝐼</m:t>
                      </m:r>
                    </m:oMath>
                  </m:oMathPara>
                </a14:m>
                <a:endParaRPr lang="es-EC" dirty="0" smtClean="0"/>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r>
                        <a:rPr lang="es-EC" b="1" i="1">
                          <a:latin typeface="Cambria Math" panose="02040503050406030204" pitchFamily="18" charset="0"/>
                        </a:rPr>
                        <m:t>𝑷𝒉</m:t>
                      </m:r>
                      <m:r>
                        <a:rPr lang="es-EC" b="1" i="1">
                          <a:latin typeface="Cambria Math" panose="02040503050406030204" pitchFamily="18" charset="0"/>
                        </a:rPr>
                        <m:t>=</m:t>
                      </m:r>
                      <m:r>
                        <a:rPr lang="es-EC" b="1" i="1">
                          <a:latin typeface="Cambria Math" panose="02040503050406030204" pitchFamily="18" charset="0"/>
                        </a:rPr>
                        <m:t>𝟏𝟑𝟓</m:t>
                      </m:r>
                      <m:r>
                        <a:rPr lang="es-EC" b="1" i="1">
                          <a:latin typeface="Cambria Math" panose="02040503050406030204" pitchFamily="18" charset="0"/>
                        </a:rPr>
                        <m:t> </m:t>
                      </m:r>
                      <m:r>
                        <a:rPr lang="es-EC" b="1" i="1">
                          <a:latin typeface="Cambria Math" panose="02040503050406030204" pitchFamily="18" charset="0"/>
                        </a:rPr>
                        <m:t>𝑷𝑺𝑰</m:t>
                      </m:r>
                    </m:oMath>
                  </m:oMathPara>
                </a14:m>
                <a:endParaRPr lang="es-EC" b="1" dirty="0"/>
              </a:p>
              <a:p>
                <a:pPr marL="0" indent="0" algn="just">
                  <a:buNone/>
                </a:pPr>
                <a:r>
                  <a:rPr lang="es-EC" sz="2100" dirty="0" smtClean="0"/>
                  <a:t>Se selló </a:t>
                </a:r>
                <a:r>
                  <a:rPr lang="es-EC" sz="2100" dirty="0"/>
                  <a:t>herméticamente el caldero y </a:t>
                </a:r>
                <a:r>
                  <a:rPr lang="es-EC" sz="2100" dirty="0" smtClean="0"/>
                  <a:t> se elevó </a:t>
                </a:r>
                <a:r>
                  <a:rPr lang="es-EC" sz="2100" dirty="0"/>
                  <a:t>la presión hasta 135 PSI </a:t>
                </a:r>
                <a:r>
                  <a:rPr lang="es-EC" sz="2100" dirty="0" smtClean="0"/>
                  <a:t>durante </a:t>
                </a:r>
                <a:r>
                  <a:rPr lang="es-EC" sz="2100" dirty="0"/>
                  <a:t>6 horas. Al finalizar el tiempo mencionado se pudo observar que el caldero no presentó inconvenientes. </a:t>
                </a:r>
              </a:p>
              <a:p>
                <a:pPr marL="0" indent="0" algn="just">
                  <a:buNone/>
                </a:pPr>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175657" y="1463040"/>
                <a:ext cx="10763794" cy="5055326"/>
              </a:xfrm>
              <a:blipFill>
                <a:blip r:embed="rId2"/>
                <a:stretch>
                  <a:fillRect l="-680" t="-1327" r="-680"/>
                </a:stretch>
              </a:blipFill>
            </p:spPr>
            <p:txBody>
              <a:bodyPr/>
              <a:lstStyle/>
              <a:p>
                <a:r>
                  <a:rPr lang="es-EC">
                    <a:noFill/>
                  </a:rPr>
                  <a:t> </a:t>
                </a:r>
              </a:p>
            </p:txBody>
          </p:sp>
        </mc:Fallback>
      </mc:AlternateContent>
      <p:sp>
        <p:nvSpPr>
          <p:cNvPr id="5" name="Título 1"/>
          <p:cNvSpPr>
            <a:spLocks noGrp="1"/>
          </p:cNvSpPr>
          <p:nvPr>
            <p:ph type="title"/>
          </p:nvPr>
        </p:nvSpPr>
        <p:spPr>
          <a:xfrm>
            <a:off x="2749679" y="223516"/>
            <a:ext cx="8314561" cy="904244"/>
          </a:xfrm>
        </p:spPr>
        <p:txBody>
          <a:bodyPr>
            <a:normAutofit/>
          </a:bodyPr>
          <a:lstStyle/>
          <a:p>
            <a:pPr algn="ctr"/>
            <a:r>
              <a:rPr lang="es-EC" sz="3000" b="1" dirty="0" smtClean="0"/>
              <a:t>PRUEBA HIDROSTÁTICA</a:t>
            </a:r>
            <a:endParaRPr lang="es-EC" sz="3000" b="1" dirty="0"/>
          </a:p>
        </p:txBody>
      </p:sp>
    </p:spTree>
    <p:extLst>
      <p:ext uri="{BB962C8B-B14F-4D97-AF65-F5344CB8AC3E}">
        <p14:creationId xmlns:p14="http://schemas.microsoft.com/office/powerpoint/2010/main" val="21050667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335177" y="1528354"/>
                <a:ext cx="10447519" cy="4382868"/>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𝐶</m:t>
                          </m:r>
                        </m:e>
                        <m:sub>
                          <m:r>
                            <a:rPr lang="es-EC" i="1">
                              <a:latin typeface="Cambria Math" panose="02040503050406030204" pitchFamily="18" charset="0"/>
                            </a:rPr>
                            <m:t>𝑐𝑜𝑚𝑏𝑢𝑠𝑡𝑖𝑏𝑙𝑒</m:t>
                          </m:r>
                        </m:sub>
                      </m:sSub>
                      <m:r>
                        <a:rPr lang="es-EC" i="1">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𝜑</m:t>
                          </m:r>
                          <m:r>
                            <a:rPr lang="es-EC" i="1">
                              <a:latin typeface="Cambria Math" panose="02040503050406030204" pitchFamily="18" charset="0"/>
                            </a:rPr>
                            <m:t>𝐵𝐻𝑃</m:t>
                          </m:r>
                          <m:r>
                            <a:rPr lang="es-EC" i="1">
                              <a:latin typeface="Cambria Math" panose="02040503050406030204" pitchFamily="18" charset="0"/>
                            </a:rPr>
                            <m:t>∗8434.65 </m:t>
                          </m:r>
                          <m:r>
                            <a:rPr lang="es-EC" i="1">
                              <a:latin typeface="Cambria Math" panose="02040503050406030204" pitchFamily="18" charset="0"/>
                            </a:rPr>
                            <m:t>𝑘𝑐𝑎𝑙</m:t>
                          </m:r>
                          <m:r>
                            <a:rPr lang="es-EC" i="1">
                              <a:latin typeface="Cambria Math" panose="02040503050406030204" pitchFamily="18" charset="0"/>
                            </a:rPr>
                            <m:t>/</m:t>
                          </m:r>
                          <m:r>
                            <a:rPr lang="es-EC" i="1">
                              <a:latin typeface="Cambria Math" panose="02040503050406030204" pitchFamily="18" charset="0"/>
                            </a:rPr>
                            <m:t>h𝑟</m:t>
                          </m:r>
                        </m:num>
                        <m:den>
                          <m:r>
                            <a:rPr lang="es-EC" i="1">
                              <a:latin typeface="Cambria Math" panose="02040503050406030204" pitchFamily="18" charset="0"/>
                            </a:rPr>
                            <m:t>𝑃𝐶𝐼</m:t>
                          </m:r>
                        </m:den>
                      </m:f>
                      <m:r>
                        <a:rPr lang="es-EC" i="1">
                          <a:latin typeface="Cambria Math" panose="02040503050406030204" pitchFamily="18" charset="0"/>
                        </a:rPr>
                        <m:t> </m:t>
                      </m:r>
                    </m:oMath>
                  </m:oMathPara>
                </a14:m>
                <a:endParaRPr lang="es-EC" dirty="0" smtClean="0"/>
              </a:p>
              <a:p>
                <a:pPr marL="0" indent="0">
                  <a:buNone/>
                </a:pPr>
                <a:r>
                  <a:rPr lang="es-EC" dirty="0"/>
                  <a:t>Dónde:</a:t>
                </a:r>
              </a:p>
              <a:p>
                <a14:m>
                  <m:oMath xmlns:m="http://schemas.openxmlformats.org/officeDocument/2006/math">
                    <m:r>
                      <a:rPr lang="es-EC" i="1">
                        <a:latin typeface="Cambria Math" panose="02040503050406030204" pitchFamily="18" charset="0"/>
                      </a:rPr>
                      <m:t>𝜑</m:t>
                    </m:r>
                    <m:r>
                      <a:rPr lang="es-EC" i="1">
                        <a:latin typeface="Cambria Math" panose="02040503050406030204" pitchFamily="18" charset="0"/>
                      </a:rPr>
                      <m:t>𝐵𝐻𝑃</m:t>
                    </m:r>
                  </m:oMath>
                </a14:m>
                <a:r>
                  <a:rPr lang="es-EC" dirty="0"/>
                  <a:t>= Potencia del caldero (nominal) en BHP. </a:t>
                </a:r>
                <a:endParaRPr lang="es-EC" dirty="0" smtClean="0"/>
              </a:p>
              <a:p>
                <a:r>
                  <a:rPr lang="es-EC" dirty="0" smtClean="0"/>
                  <a:t>PCI</a:t>
                </a:r>
                <a:r>
                  <a:rPr lang="es-EC" dirty="0"/>
                  <a:t>= Poder calorífico inferior del combustible  </a:t>
                </a:r>
                <a:r>
                  <a:rPr lang="es-EC" dirty="0" smtClean="0"/>
                  <a:t>(Para el diésel 10110 kcal/kg)</a:t>
                </a:r>
              </a:p>
              <a:p>
                <a:endParaRPr lang="es-EC" dirty="0" smtClean="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𝐶</m:t>
                          </m:r>
                        </m:e>
                        <m:sub>
                          <m:r>
                            <a:rPr lang="es-EC" i="1">
                              <a:latin typeface="Cambria Math" panose="02040503050406030204" pitchFamily="18" charset="0"/>
                            </a:rPr>
                            <m:t>𝑐𝑜𝑚𝑏𝑢𝑠𝑡𝑖𝑏𝑙𝑒</m:t>
                          </m:r>
                        </m:sub>
                      </m:sSub>
                      <m:r>
                        <a:rPr lang="es-EC" i="1">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30 ∗8434.65 </m:t>
                          </m:r>
                          <m:r>
                            <a:rPr lang="es-EC" i="1">
                              <a:latin typeface="Cambria Math" panose="02040503050406030204" pitchFamily="18" charset="0"/>
                            </a:rPr>
                            <m:t>𝑘𝑐𝑎𝑙</m:t>
                          </m:r>
                          <m:r>
                            <a:rPr lang="es-EC" i="1">
                              <a:latin typeface="Cambria Math" panose="02040503050406030204" pitchFamily="18" charset="0"/>
                            </a:rPr>
                            <m:t>/</m:t>
                          </m:r>
                          <m:r>
                            <a:rPr lang="es-EC" i="1">
                              <a:latin typeface="Cambria Math" panose="02040503050406030204" pitchFamily="18" charset="0"/>
                            </a:rPr>
                            <m:t>h𝑟</m:t>
                          </m:r>
                        </m:num>
                        <m:den>
                          <m:r>
                            <a:rPr lang="es-EC" i="1">
                              <a:latin typeface="Cambria Math" panose="02040503050406030204" pitchFamily="18" charset="0"/>
                            </a:rPr>
                            <m:t>10110 </m:t>
                          </m:r>
                          <m:r>
                            <a:rPr lang="es-EC" i="1">
                              <a:latin typeface="Cambria Math" panose="02040503050406030204" pitchFamily="18" charset="0"/>
                            </a:rPr>
                            <m:t>𝑘𝑐𝑎𝑙</m:t>
                          </m:r>
                          <m:r>
                            <a:rPr lang="es-EC" i="1">
                              <a:latin typeface="Cambria Math" panose="02040503050406030204" pitchFamily="18" charset="0"/>
                            </a:rPr>
                            <m:t>/</m:t>
                          </m:r>
                          <m:r>
                            <a:rPr lang="es-EC" i="1">
                              <a:latin typeface="Cambria Math" panose="02040503050406030204" pitchFamily="18" charset="0"/>
                            </a:rPr>
                            <m:t>𝑘𝑔</m:t>
                          </m:r>
                        </m:den>
                      </m:f>
                    </m:oMath>
                  </m:oMathPara>
                </a14:m>
                <a:endParaRPr lang="es-EC" dirty="0" smtClean="0"/>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b="1" i="1">
                              <a:latin typeface="Cambria Math" panose="02040503050406030204" pitchFamily="18" charset="0"/>
                            </a:rPr>
                          </m:ctrlPr>
                        </m:sSubPr>
                        <m:e>
                          <m:r>
                            <a:rPr lang="es-EC" b="1" i="1">
                              <a:latin typeface="Cambria Math" panose="02040503050406030204" pitchFamily="18" charset="0"/>
                            </a:rPr>
                            <m:t>𝑪</m:t>
                          </m:r>
                        </m:e>
                        <m:sub>
                          <m:r>
                            <a:rPr lang="es-EC" b="1" i="1">
                              <a:latin typeface="Cambria Math" panose="02040503050406030204" pitchFamily="18" charset="0"/>
                            </a:rPr>
                            <m:t>𝒄𝒐𝒎𝒃𝒖𝒔𝒕𝒊𝒃𝒍𝒆</m:t>
                          </m:r>
                        </m:sub>
                      </m:sSub>
                      <m:r>
                        <a:rPr lang="es-EC" b="1" i="1">
                          <a:latin typeface="Cambria Math" panose="02040503050406030204" pitchFamily="18" charset="0"/>
                        </a:rPr>
                        <m:t>=</m:t>
                      </m:r>
                      <m:r>
                        <a:rPr lang="es-EC" b="1" i="1">
                          <a:latin typeface="Cambria Math" panose="02040503050406030204" pitchFamily="18" charset="0"/>
                        </a:rPr>
                        <m:t>𝟐𝟓</m:t>
                      </m:r>
                      <m:r>
                        <a:rPr lang="es-EC" b="1" i="1">
                          <a:latin typeface="Cambria Math" panose="02040503050406030204" pitchFamily="18" charset="0"/>
                        </a:rPr>
                        <m:t>.</m:t>
                      </m:r>
                      <m:r>
                        <a:rPr lang="es-EC" b="1" i="1">
                          <a:latin typeface="Cambria Math" panose="02040503050406030204" pitchFamily="18" charset="0"/>
                        </a:rPr>
                        <m:t>𝟎𝟐</m:t>
                      </m:r>
                      <m:r>
                        <a:rPr lang="es-EC" b="1" i="1">
                          <a:latin typeface="Cambria Math" panose="02040503050406030204" pitchFamily="18" charset="0"/>
                        </a:rPr>
                        <m:t> </m:t>
                      </m:r>
                      <m:r>
                        <a:rPr lang="es-EC" b="1" i="1">
                          <a:latin typeface="Cambria Math" panose="02040503050406030204" pitchFamily="18" charset="0"/>
                        </a:rPr>
                        <m:t>𝒌𝒈</m:t>
                      </m:r>
                      <m:r>
                        <a:rPr lang="es-EC" b="1" i="1">
                          <a:latin typeface="Cambria Math" panose="02040503050406030204" pitchFamily="18" charset="0"/>
                        </a:rPr>
                        <m:t> </m:t>
                      </m:r>
                      <m:r>
                        <a:rPr lang="es-EC" b="1" i="1">
                          <a:latin typeface="Cambria Math" panose="02040503050406030204" pitchFamily="18" charset="0"/>
                        </a:rPr>
                        <m:t>𝒄𝒐𝒎𝒃</m:t>
                      </m:r>
                      <m:r>
                        <a:rPr lang="es-EC" b="1" i="1">
                          <a:latin typeface="Cambria Math" panose="02040503050406030204" pitchFamily="18" charset="0"/>
                        </a:rPr>
                        <m:t>/</m:t>
                      </m:r>
                      <m:r>
                        <a:rPr lang="es-EC" b="1" i="1">
                          <a:latin typeface="Cambria Math" panose="02040503050406030204" pitchFamily="18" charset="0"/>
                        </a:rPr>
                        <m:t>𝒉𝒓</m:t>
                      </m:r>
                    </m:oMath>
                  </m:oMathPara>
                </a14:m>
                <a:endParaRPr lang="es-EC" dirty="0"/>
              </a:p>
              <a:p>
                <a:pPr marL="0" indent="0">
                  <a:buNone/>
                </a:pPr>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335177" y="1528354"/>
                <a:ext cx="10447519" cy="4382868"/>
              </a:xfrm>
              <a:blipFill>
                <a:blip r:embed="rId2"/>
                <a:stretch>
                  <a:fillRect l="-467"/>
                </a:stretch>
              </a:blipFill>
            </p:spPr>
            <p:txBody>
              <a:bodyPr/>
              <a:lstStyle/>
              <a:p>
                <a:r>
                  <a:rPr lang="es-EC">
                    <a:noFill/>
                  </a:rPr>
                  <a:t> </a:t>
                </a:r>
              </a:p>
            </p:txBody>
          </p:sp>
        </mc:Fallback>
      </mc:AlternateContent>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CÁLCULO DE CONSUMO DE COMBUSTIBLE</a:t>
            </a:r>
            <a:endParaRPr lang="es-EC" sz="3000" b="1" dirty="0"/>
          </a:p>
        </p:txBody>
      </p:sp>
    </p:spTree>
    <p:extLst>
      <p:ext uri="{BB962C8B-B14F-4D97-AF65-F5344CB8AC3E}">
        <p14:creationId xmlns:p14="http://schemas.microsoft.com/office/powerpoint/2010/main" val="2540193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85109" y="1384663"/>
            <a:ext cx="9819503" cy="5316583"/>
          </a:xfrm>
        </p:spPr>
        <p:txBody>
          <a:bodyPr>
            <a:normAutofit/>
          </a:bodyPr>
          <a:lstStyle/>
          <a:p>
            <a:pPr marL="0" indent="0" algn="just">
              <a:buNone/>
            </a:pPr>
            <a:r>
              <a:rPr lang="es-EC" sz="2100" dirty="0" smtClean="0"/>
              <a:t>Después  de realizar acciones de mantenimiento correctivo en el caldero, nuevamente se realizó un análisis de gases de combustión con equipos de la empresa Retena S.A., para calcular la nueva eficiencia, se obtuvieron los siguientes resultados:</a:t>
            </a:r>
          </a:p>
          <a:p>
            <a:pPr marL="0" indent="0" algn="just">
              <a:buNone/>
            </a:pPr>
            <a:endParaRPr lang="es-EC" sz="2100" dirty="0" smtClean="0"/>
          </a:p>
          <a:p>
            <a:pPr marL="0" indent="0" algn="just">
              <a:buNone/>
            </a:pPr>
            <a:endParaRPr lang="es-EC" sz="2100" dirty="0"/>
          </a:p>
        </p:txBody>
      </p:sp>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CALCULO DE LA EFICIENCIA DEL CALDERO</a:t>
            </a:r>
            <a:endParaRPr lang="es-EC" sz="3000" b="1" dirty="0"/>
          </a:p>
        </p:txBody>
      </p:sp>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3810619733"/>
                  </p:ext>
                </p:extLst>
              </p:nvPr>
            </p:nvGraphicFramePr>
            <p:xfrm>
              <a:off x="4125137" y="2914106"/>
              <a:ext cx="4623117" cy="3787140"/>
            </p:xfrm>
            <a:graphic>
              <a:graphicData uri="http://schemas.openxmlformats.org/drawingml/2006/table">
                <a:tbl>
                  <a:tblPr firstRow="1" firstCol="1" bandRow="1">
                    <a:tableStyleId>{5940675A-B579-460E-94D1-54222C63F5DA}</a:tableStyleId>
                  </a:tblPr>
                  <a:tblGrid>
                    <a:gridCol w="2310849">
                      <a:extLst>
                        <a:ext uri="{9D8B030D-6E8A-4147-A177-3AD203B41FA5}">
                          <a16:colId xmlns:a16="http://schemas.microsoft.com/office/drawing/2014/main" val="2536248961"/>
                        </a:ext>
                      </a:extLst>
                    </a:gridCol>
                    <a:gridCol w="2312268">
                      <a:extLst>
                        <a:ext uri="{9D8B030D-6E8A-4147-A177-3AD203B41FA5}">
                          <a16:colId xmlns:a16="http://schemas.microsoft.com/office/drawing/2014/main" val="2183404192"/>
                        </a:ext>
                      </a:extLst>
                    </a:gridCol>
                  </a:tblGrid>
                  <a:tr h="419913">
                    <a:tc gridSpan="2">
                      <a:txBody>
                        <a:bodyPr/>
                        <a:lstStyle/>
                        <a:p>
                          <a:pPr indent="180340" algn="ctr">
                            <a:lnSpc>
                              <a:spcPct val="200000"/>
                            </a:lnSpc>
                            <a:spcAft>
                              <a:spcPts val="0"/>
                            </a:spcAft>
                          </a:pPr>
                          <a:r>
                            <a:rPr lang="es-EC" sz="1200">
                              <a:effectLst/>
                            </a:rPr>
                            <a:t>ANÁLISIS DE GASES DE COMBUSTIÓN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val="4217109990"/>
                      </a:ext>
                    </a:extLst>
                  </a:tr>
                  <a:tr h="422554">
                    <a:tc>
                      <a:txBody>
                        <a:bodyPr/>
                        <a:lstStyle/>
                        <a:p>
                          <a:pPr indent="180340"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𝑂</m:t>
                                    </m:r>
                                  </m:e>
                                  <m:sub>
                                    <m:r>
                                      <a:rPr lang="es-EC" sz="1200">
                                        <a:effectLst/>
                                        <a:latin typeface="Cambria Math" panose="02040503050406030204" pitchFamily="18" charset="0"/>
                                      </a:rPr>
                                      <m:t>2</m:t>
                                    </m:r>
                                  </m:sub>
                                </m:sSub>
                              </m:oMath>
                            </m:oMathPara>
                          </a14:m>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a:effectLst/>
                            </a:rPr>
                            <a:t>4 %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7872045"/>
                      </a:ext>
                    </a:extLst>
                  </a:tr>
                  <a:tr h="422554">
                    <a:tc>
                      <a:txBody>
                        <a:bodyPr/>
                        <a:lstStyle/>
                        <a:p>
                          <a:pPr indent="180340" algn="ctr">
                            <a:lnSpc>
                              <a:spcPct val="200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𝐶𝑂</m:t>
                                </m:r>
                              </m:oMath>
                            </m:oMathPara>
                          </a14:m>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a:effectLst/>
                            </a:rPr>
                            <a:t>0 ppm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2975031"/>
                      </a:ext>
                    </a:extLst>
                  </a:tr>
                  <a:tr h="419913">
                    <a:tc>
                      <a:txBody>
                        <a:bodyPr/>
                        <a:lstStyle/>
                        <a:p>
                          <a:pPr indent="180340" algn="ctr">
                            <a:lnSpc>
                              <a:spcPct val="200000"/>
                            </a:lnSpc>
                            <a:spcAft>
                              <a:spcPts val="0"/>
                            </a:spcAft>
                          </a:pPr>
                          <a:r>
                            <a:rPr lang="es-EC" sz="1200">
                              <a:effectLst/>
                            </a:rPr>
                            <a:t>Eff</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a:effectLst/>
                            </a:rPr>
                            <a:t>89.4 %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9960739"/>
                      </a:ext>
                    </a:extLst>
                  </a:tr>
                  <a:tr h="422554">
                    <a:tc>
                      <a:txBody>
                        <a:bodyPr/>
                        <a:lstStyle/>
                        <a:p>
                          <a:pPr indent="180340"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𝐶𝑂</m:t>
                                    </m:r>
                                  </m:e>
                                  <m:sub>
                                    <m:r>
                                      <a:rPr lang="es-EC" sz="1200">
                                        <a:effectLst/>
                                        <a:latin typeface="Cambria Math" panose="02040503050406030204" pitchFamily="18" charset="0"/>
                                      </a:rPr>
                                      <m:t>2</m:t>
                                    </m:r>
                                  </m:sub>
                                </m:sSub>
                              </m:oMath>
                            </m:oMathPara>
                          </a14:m>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a:effectLst/>
                            </a:rPr>
                            <a:t>13.4  %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9434593"/>
                      </a:ext>
                    </a:extLst>
                  </a:tr>
                  <a:tr h="419913">
                    <a:tc>
                      <a:txBody>
                        <a:bodyPr/>
                        <a:lstStyle/>
                        <a:p>
                          <a:pPr indent="180340" algn="ctr">
                            <a:lnSpc>
                              <a:spcPct val="200000"/>
                            </a:lnSpc>
                            <a:spcAft>
                              <a:spcPts val="0"/>
                            </a:spcAft>
                          </a:pPr>
                          <a:r>
                            <a:rPr lang="es-EC" sz="1200">
                              <a:effectLst/>
                            </a:rPr>
                            <a:t>T-STK</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a:effectLst/>
                            </a:rPr>
                            <a:t>171 °C</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2228565"/>
                      </a:ext>
                    </a:extLst>
                  </a:tr>
                  <a:tr h="419913">
                    <a:tc>
                      <a:txBody>
                        <a:bodyPr/>
                        <a:lstStyle/>
                        <a:p>
                          <a:pPr indent="180340" algn="ctr">
                            <a:lnSpc>
                              <a:spcPct val="200000"/>
                            </a:lnSpc>
                            <a:spcAft>
                              <a:spcPts val="0"/>
                            </a:spcAft>
                          </a:pPr>
                          <a:r>
                            <a:rPr lang="es-EC" sz="1200">
                              <a:effectLst/>
                            </a:rPr>
                            <a:t>T-AIR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a:effectLst/>
                            </a:rPr>
                            <a:t>42.3 °C</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9930824"/>
                      </a:ext>
                    </a:extLst>
                  </a:tr>
                  <a:tr h="419913">
                    <a:tc>
                      <a:txBody>
                        <a:bodyPr/>
                        <a:lstStyle/>
                        <a:p>
                          <a:pPr indent="180340" algn="ctr">
                            <a:lnSpc>
                              <a:spcPct val="200000"/>
                            </a:lnSpc>
                            <a:spcAft>
                              <a:spcPts val="0"/>
                            </a:spcAft>
                          </a:pPr>
                          <a:r>
                            <a:rPr lang="es-EC" sz="1200">
                              <a:effectLst/>
                            </a:rPr>
                            <a:t>EA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a:effectLst/>
                            </a:rPr>
                            <a:t>21.9 %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2649611"/>
                      </a:ext>
                    </a:extLst>
                  </a:tr>
                  <a:tr h="419913">
                    <a:tc>
                      <a:txBody>
                        <a:bodyPr/>
                        <a:lstStyle/>
                        <a:p>
                          <a:pPr indent="180340" algn="ctr">
                            <a:lnSpc>
                              <a:spcPct val="200000"/>
                            </a:lnSpc>
                            <a:spcAft>
                              <a:spcPts val="0"/>
                            </a:spcAft>
                          </a:pPr>
                          <a:r>
                            <a:rPr lang="es-EC" sz="1200">
                              <a:effectLst/>
                            </a:rPr>
                            <a:t>CO(0)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dirty="0">
                              <a:effectLst/>
                            </a:rPr>
                            <a:t>0 ppm</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8635283"/>
                      </a:ext>
                    </a:extLst>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3810619733"/>
                  </p:ext>
                </p:extLst>
              </p:nvPr>
            </p:nvGraphicFramePr>
            <p:xfrm>
              <a:off x="4125137" y="2914106"/>
              <a:ext cx="4623117" cy="3787140"/>
            </p:xfrm>
            <a:graphic>
              <a:graphicData uri="http://schemas.openxmlformats.org/drawingml/2006/table">
                <a:tbl>
                  <a:tblPr firstRow="1" firstCol="1" bandRow="1">
                    <a:tableStyleId>{5940675A-B579-460E-94D1-54222C63F5DA}</a:tableStyleId>
                  </a:tblPr>
                  <a:tblGrid>
                    <a:gridCol w="2310849">
                      <a:extLst>
                        <a:ext uri="{9D8B030D-6E8A-4147-A177-3AD203B41FA5}">
                          <a16:colId xmlns:a16="http://schemas.microsoft.com/office/drawing/2014/main" val="2536248961"/>
                        </a:ext>
                      </a:extLst>
                    </a:gridCol>
                    <a:gridCol w="2312268">
                      <a:extLst>
                        <a:ext uri="{9D8B030D-6E8A-4147-A177-3AD203B41FA5}">
                          <a16:colId xmlns:a16="http://schemas.microsoft.com/office/drawing/2014/main" val="2183404192"/>
                        </a:ext>
                      </a:extLst>
                    </a:gridCol>
                  </a:tblGrid>
                  <a:tr h="419913">
                    <a:tc gridSpan="2">
                      <a:txBody>
                        <a:bodyPr/>
                        <a:lstStyle/>
                        <a:p>
                          <a:pPr indent="180340" algn="ctr">
                            <a:lnSpc>
                              <a:spcPct val="200000"/>
                            </a:lnSpc>
                            <a:spcAft>
                              <a:spcPts val="0"/>
                            </a:spcAft>
                          </a:pPr>
                          <a:r>
                            <a:rPr lang="es-EC" sz="1200">
                              <a:effectLst/>
                            </a:rPr>
                            <a:t>ANÁLISIS DE GASES DE COMBUSTIÓN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val="4217109990"/>
                      </a:ext>
                    </a:extLst>
                  </a:tr>
                  <a:tr h="422554">
                    <a:tc>
                      <a:txBody>
                        <a:bodyPr/>
                        <a:lstStyle/>
                        <a:p>
                          <a:endParaRPr lang="es-EC"/>
                        </a:p>
                      </a:txBody>
                      <a:tcPr marL="68580" marR="68580" marT="0" marB="0">
                        <a:blipFill>
                          <a:blip r:embed="rId2"/>
                          <a:stretch>
                            <a:fillRect l="-263" t="-102899" r="-100526" b="-704348"/>
                          </a:stretch>
                        </a:blipFill>
                      </a:tcPr>
                    </a:tc>
                    <a:tc>
                      <a:txBody>
                        <a:bodyPr/>
                        <a:lstStyle/>
                        <a:p>
                          <a:pPr indent="180340" algn="ctr">
                            <a:lnSpc>
                              <a:spcPct val="200000"/>
                            </a:lnSpc>
                            <a:spcAft>
                              <a:spcPts val="0"/>
                            </a:spcAft>
                          </a:pPr>
                          <a:r>
                            <a:rPr lang="es-EC" sz="1200">
                              <a:effectLst/>
                            </a:rPr>
                            <a:t>4 %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7872045"/>
                      </a:ext>
                    </a:extLst>
                  </a:tr>
                  <a:tr h="422554">
                    <a:tc>
                      <a:txBody>
                        <a:bodyPr/>
                        <a:lstStyle/>
                        <a:p>
                          <a:endParaRPr lang="es-EC"/>
                        </a:p>
                      </a:txBody>
                      <a:tcPr marL="68580" marR="68580" marT="0" marB="0">
                        <a:blipFill>
                          <a:blip r:embed="rId2"/>
                          <a:stretch>
                            <a:fillRect l="-263" t="-200000" r="-100526" b="-594286"/>
                          </a:stretch>
                        </a:blipFill>
                      </a:tcPr>
                    </a:tc>
                    <a:tc>
                      <a:txBody>
                        <a:bodyPr/>
                        <a:lstStyle/>
                        <a:p>
                          <a:pPr indent="180340" algn="ctr">
                            <a:lnSpc>
                              <a:spcPct val="200000"/>
                            </a:lnSpc>
                            <a:spcAft>
                              <a:spcPts val="0"/>
                            </a:spcAft>
                          </a:pPr>
                          <a:r>
                            <a:rPr lang="es-EC" sz="1200">
                              <a:effectLst/>
                            </a:rPr>
                            <a:t>0 ppm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2975031"/>
                      </a:ext>
                    </a:extLst>
                  </a:tr>
                  <a:tr h="419913">
                    <a:tc>
                      <a:txBody>
                        <a:bodyPr/>
                        <a:lstStyle/>
                        <a:p>
                          <a:pPr indent="180340" algn="ctr">
                            <a:lnSpc>
                              <a:spcPct val="200000"/>
                            </a:lnSpc>
                            <a:spcAft>
                              <a:spcPts val="0"/>
                            </a:spcAft>
                          </a:pPr>
                          <a:r>
                            <a:rPr lang="es-EC" sz="1200">
                              <a:effectLst/>
                            </a:rPr>
                            <a:t>Eff</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a:effectLst/>
                            </a:rPr>
                            <a:t>89.4 %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9960739"/>
                      </a:ext>
                    </a:extLst>
                  </a:tr>
                  <a:tr h="422554">
                    <a:tc>
                      <a:txBody>
                        <a:bodyPr/>
                        <a:lstStyle/>
                        <a:p>
                          <a:endParaRPr lang="es-EC"/>
                        </a:p>
                      </a:txBody>
                      <a:tcPr marL="68580" marR="68580" marT="0" marB="0">
                        <a:blipFill>
                          <a:blip r:embed="rId2"/>
                          <a:stretch>
                            <a:fillRect l="-263" t="-404348" r="-100526" b="-402899"/>
                          </a:stretch>
                        </a:blipFill>
                      </a:tcPr>
                    </a:tc>
                    <a:tc>
                      <a:txBody>
                        <a:bodyPr/>
                        <a:lstStyle/>
                        <a:p>
                          <a:pPr indent="180340" algn="ctr">
                            <a:lnSpc>
                              <a:spcPct val="200000"/>
                            </a:lnSpc>
                            <a:spcAft>
                              <a:spcPts val="0"/>
                            </a:spcAft>
                          </a:pPr>
                          <a:r>
                            <a:rPr lang="es-EC" sz="1200">
                              <a:effectLst/>
                            </a:rPr>
                            <a:t>13.4  %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9434593"/>
                      </a:ext>
                    </a:extLst>
                  </a:tr>
                  <a:tr h="419913">
                    <a:tc>
                      <a:txBody>
                        <a:bodyPr/>
                        <a:lstStyle/>
                        <a:p>
                          <a:pPr indent="180340" algn="ctr">
                            <a:lnSpc>
                              <a:spcPct val="200000"/>
                            </a:lnSpc>
                            <a:spcAft>
                              <a:spcPts val="0"/>
                            </a:spcAft>
                          </a:pPr>
                          <a:r>
                            <a:rPr lang="es-EC" sz="1200">
                              <a:effectLst/>
                            </a:rPr>
                            <a:t>T-STK</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a:effectLst/>
                            </a:rPr>
                            <a:t>171 °C</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2228565"/>
                      </a:ext>
                    </a:extLst>
                  </a:tr>
                  <a:tr h="419913">
                    <a:tc>
                      <a:txBody>
                        <a:bodyPr/>
                        <a:lstStyle/>
                        <a:p>
                          <a:pPr indent="180340" algn="ctr">
                            <a:lnSpc>
                              <a:spcPct val="200000"/>
                            </a:lnSpc>
                            <a:spcAft>
                              <a:spcPts val="0"/>
                            </a:spcAft>
                          </a:pPr>
                          <a:r>
                            <a:rPr lang="es-EC" sz="1200">
                              <a:effectLst/>
                            </a:rPr>
                            <a:t>T-AIR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a:effectLst/>
                            </a:rPr>
                            <a:t>42.3 °C</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9930824"/>
                      </a:ext>
                    </a:extLst>
                  </a:tr>
                  <a:tr h="419913">
                    <a:tc>
                      <a:txBody>
                        <a:bodyPr/>
                        <a:lstStyle/>
                        <a:p>
                          <a:pPr indent="180340" algn="ctr">
                            <a:lnSpc>
                              <a:spcPct val="200000"/>
                            </a:lnSpc>
                            <a:spcAft>
                              <a:spcPts val="0"/>
                            </a:spcAft>
                          </a:pPr>
                          <a:r>
                            <a:rPr lang="es-EC" sz="1200">
                              <a:effectLst/>
                            </a:rPr>
                            <a:t>EA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a:effectLst/>
                            </a:rPr>
                            <a:t>21.9 %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2649611"/>
                      </a:ext>
                    </a:extLst>
                  </a:tr>
                  <a:tr h="419913">
                    <a:tc>
                      <a:txBody>
                        <a:bodyPr/>
                        <a:lstStyle/>
                        <a:p>
                          <a:pPr indent="180340" algn="ctr">
                            <a:lnSpc>
                              <a:spcPct val="200000"/>
                            </a:lnSpc>
                            <a:spcAft>
                              <a:spcPts val="0"/>
                            </a:spcAft>
                          </a:pPr>
                          <a:r>
                            <a:rPr lang="es-EC" sz="1200">
                              <a:effectLst/>
                            </a:rPr>
                            <a:t>CO(0)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200" dirty="0">
                              <a:effectLst/>
                            </a:rPr>
                            <a:t>0 ppm</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8635283"/>
                      </a:ext>
                    </a:extLst>
                  </a:tr>
                </a:tbl>
              </a:graphicData>
            </a:graphic>
          </p:graphicFrame>
        </mc:Fallback>
      </mc:AlternateContent>
    </p:spTree>
    <p:extLst>
      <p:ext uri="{BB962C8B-B14F-4D97-AF65-F5344CB8AC3E}">
        <p14:creationId xmlns:p14="http://schemas.microsoft.com/office/powerpoint/2010/main" val="32500903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071154" y="1502229"/>
                <a:ext cx="10933612" cy="5159828"/>
              </a:xfrm>
            </p:spPr>
            <p:txBody>
              <a:bodyPr/>
              <a:lstStyle/>
              <a:p>
                <a:pPr marL="0" indent="0">
                  <a:buNone/>
                </a:pPr>
                <a:r>
                  <a:rPr lang="es-EC" sz="2100" b="1" dirty="0" smtClean="0"/>
                  <a:t>Qp1:</a:t>
                </a:r>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𝑄𝑝</m:t>
                      </m:r>
                      <m:r>
                        <a:rPr lang="es-EC" i="1">
                          <a:latin typeface="Cambria Math" panose="02040503050406030204" pitchFamily="18" charset="0"/>
                        </a:rPr>
                        <m:t>1=9</m:t>
                      </m:r>
                      <m:sSub>
                        <m:sSubPr>
                          <m:ctrlPr>
                            <a:rPr lang="es-EC" i="1">
                              <a:latin typeface="Cambria Math" panose="02040503050406030204" pitchFamily="18" charset="0"/>
                            </a:rPr>
                          </m:ctrlPr>
                        </m:sSubPr>
                        <m:e>
                          <m:r>
                            <a:rPr lang="es-EC" i="1">
                              <a:latin typeface="Cambria Math" panose="02040503050406030204" pitchFamily="18" charset="0"/>
                            </a:rPr>
                            <m:t>𝐻</m:t>
                          </m:r>
                        </m:e>
                        <m:sub>
                          <m:r>
                            <a:rPr lang="es-EC" i="1">
                              <a:latin typeface="Cambria Math" panose="02040503050406030204" pitchFamily="18" charset="0"/>
                            </a:rPr>
                            <m:t>2</m:t>
                          </m:r>
                        </m:sub>
                      </m:sSub>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𝑔</m:t>
                              </m:r>
                            </m:sub>
                          </m:sSub>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𝑓</m:t>
                              </m:r>
                            </m:sub>
                          </m:sSub>
                        </m:e>
                      </m:d>
                      <m:r>
                        <a:rPr lang="es-EC" i="1">
                          <a:latin typeface="Cambria Math" panose="02040503050406030204" pitchFamily="18" charset="0"/>
                        </a:rPr>
                        <m:t> </m:t>
                      </m:r>
                    </m:oMath>
                  </m:oMathPara>
                </a14:m>
                <a:endParaRPr lang="es-EC" dirty="0" smtClean="0"/>
              </a:p>
              <a:p>
                <a:pPr algn="just"/>
                <a:endParaRPr lang="es-EC" sz="2100" i="1" dirty="0" smtClean="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𝑄𝑝</m:t>
                      </m:r>
                      <m:r>
                        <a:rPr lang="es-EC" i="1">
                          <a:latin typeface="Cambria Math" panose="02040503050406030204" pitchFamily="18" charset="0"/>
                        </a:rPr>
                        <m:t>1=9∗</m:t>
                      </m:r>
                      <m:f>
                        <m:fPr>
                          <m:ctrlPr>
                            <a:rPr lang="es-EC" i="1">
                              <a:latin typeface="Cambria Math" panose="02040503050406030204" pitchFamily="18" charset="0"/>
                            </a:rPr>
                          </m:ctrlPr>
                        </m:fPr>
                        <m:num>
                          <m:r>
                            <a:rPr lang="es-EC" i="1">
                              <a:latin typeface="Cambria Math" panose="02040503050406030204" pitchFamily="18" charset="0"/>
                            </a:rPr>
                            <m:t>15</m:t>
                          </m:r>
                        </m:num>
                        <m:den>
                          <m:r>
                            <a:rPr lang="es-EC" i="1">
                              <a:latin typeface="Cambria Math" panose="02040503050406030204" pitchFamily="18" charset="0"/>
                            </a:rPr>
                            <m:t>100</m:t>
                          </m:r>
                        </m:den>
                      </m:f>
                      <m:r>
                        <a:rPr lang="es-EC" i="1">
                          <a:latin typeface="Cambria Math" panose="02040503050406030204" pitchFamily="18" charset="0"/>
                        </a:rPr>
                        <m:t>∗</m:t>
                      </m:r>
                      <m:d>
                        <m:dPr>
                          <m:ctrlPr>
                            <a:rPr lang="es-EC" i="1">
                              <a:latin typeface="Cambria Math" panose="02040503050406030204" pitchFamily="18" charset="0"/>
                            </a:rPr>
                          </m:ctrlPr>
                        </m:dPr>
                        <m:e>
                          <m:r>
                            <a:rPr lang="en-US">
                              <a:latin typeface="Cambria Math" panose="02040503050406030204" pitchFamily="18" charset="0"/>
                            </a:rPr>
                            <m:t>2823.62 </m:t>
                          </m:r>
                          <m:r>
                            <a:rPr lang="es-EC" i="1">
                              <a:latin typeface="Cambria Math" panose="02040503050406030204" pitchFamily="18" charset="0"/>
                            </a:rPr>
                            <m:t>−146.65</m:t>
                          </m:r>
                        </m:e>
                      </m:d>
                    </m:oMath>
                  </m:oMathPara>
                </a14:m>
                <a:endParaRPr lang="es-EC" dirty="0"/>
              </a:p>
              <a:p>
                <a:pPr marL="0" indent="0">
                  <a:buNone/>
                </a:pPr>
                <a:endParaRPr lang="es-EC" i="1" dirty="0" smtClean="0"/>
              </a:p>
              <a:p>
                <a:pPr marL="0" indent="0">
                  <a:buNone/>
                </a:pPr>
                <a14:m>
                  <m:oMathPara xmlns:m="http://schemas.openxmlformats.org/officeDocument/2006/math">
                    <m:oMathParaPr>
                      <m:jc m:val="centerGroup"/>
                    </m:oMathParaPr>
                    <m:oMath xmlns:m="http://schemas.openxmlformats.org/officeDocument/2006/math">
                      <m:r>
                        <a:rPr lang="es-EC" b="1" i="1">
                          <a:latin typeface="Cambria Math" panose="02040503050406030204" pitchFamily="18" charset="0"/>
                        </a:rPr>
                        <m:t>𝑸𝒑</m:t>
                      </m:r>
                      <m:r>
                        <a:rPr lang="es-EC" b="1" i="1">
                          <a:latin typeface="Cambria Math" panose="02040503050406030204" pitchFamily="18" charset="0"/>
                        </a:rPr>
                        <m:t>𝟏</m:t>
                      </m:r>
                      <m:r>
                        <a:rPr lang="es-EC" b="1" i="1">
                          <a:latin typeface="Cambria Math" panose="02040503050406030204" pitchFamily="18" charset="0"/>
                        </a:rPr>
                        <m:t>=</m:t>
                      </m:r>
                      <m:r>
                        <a:rPr lang="es-EC" b="1" i="1">
                          <a:latin typeface="Cambria Math" panose="02040503050406030204" pitchFamily="18" charset="0"/>
                        </a:rPr>
                        <m:t>𝟑𝟔𝟏𝟑</m:t>
                      </m:r>
                      <m:r>
                        <a:rPr lang="es-EC" b="1" i="1">
                          <a:latin typeface="Cambria Math" panose="02040503050406030204" pitchFamily="18" charset="0"/>
                        </a:rPr>
                        <m:t>.</m:t>
                      </m:r>
                      <m:r>
                        <a:rPr lang="es-EC" b="1" i="1">
                          <a:latin typeface="Cambria Math" panose="02040503050406030204" pitchFamily="18" charset="0"/>
                        </a:rPr>
                        <m:t>𝟗𝟏</m:t>
                      </m:r>
                      <m:r>
                        <a:rPr lang="es-EC" b="1" i="1">
                          <a:latin typeface="Cambria Math" panose="02040503050406030204" pitchFamily="18" charset="0"/>
                        </a:rPr>
                        <m:t> </m:t>
                      </m:r>
                      <m:f>
                        <m:fPr>
                          <m:ctrlPr>
                            <a:rPr lang="es-EC" b="1" i="1">
                              <a:latin typeface="Cambria Math" panose="02040503050406030204" pitchFamily="18" charset="0"/>
                            </a:rPr>
                          </m:ctrlPr>
                        </m:fPr>
                        <m:num>
                          <m:r>
                            <a:rPr lang="es-EC" b="1" i="1">
                              <a:latin typeface="Cambria Math" panose="02040503050406030204" pitchFamily="18" charset="0"/>
                            </a:rPr>
                            <m:t>𝑲𝑱</m:t>
                          </m:r>
                        </m:num>
                        <m:den>
                          <m:r>
                            <a:rPr lang="es-EC" b="1" i="1">
                              <a:latin typeface="Cambria Math" panose="02040503050406030204" pitchFamily="18" charset="0"/>
                            </a:rPr>
                            <m:t>𝑲𝒈</m:t>
                          </m:r>
                        </m:den>
                      </m:f>
                    </m:oMath>
                  </m:oMathPara>
                </a14:m>
                <a:endParaRPr lang="es-EC" b="1" dirty="0"/>
              </a:p>
              <a:p>
                <a:pPr marL="0" indent="0" algn="just">
                  <a:buNone/>
                </a:pPr>
                <a:endParaRPr lang="es-EC" b="1" dirty="0"/>
              </a:p>
              <a:p>
                <a:pPr marL="0" indent="0">
                  <a:buNone/>
                </a:pPr>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071154" y="1502229"/>
                <a:ext cx="10933612" cy="5159828"/>
              </a:xfrm>
              <a:blipFill>
                <a:blip r:embed="rId2"/>
                <a:stretch>
                  <a:fillRect l="-669" t="-708"/>
                </a:stretch>
              </a:blipFill>
            </p:spPr>
            <p:txBody>
              <a:bodyPr/>
              <a:lstStyle/>
              <a:p>
                <a:r>
                  <a:rPr lang="es-EC">
                    <a:noFill/>
                  </a:rPr>
                  <a:t> </a:t>
                </a:r>
              </a:p>
            </p:txBody>
          </p:sp>
        </mc:Fallback>
      </mc:AlternateContent>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CALCULO DE LA EFICIENCIA DEL CALDERO</a:t>
            </a:r>
            <a:endParaRPr lang="es-EC" sz="3000" b="1" dirty="0"/>
          </a:p>
        </p:txBody>
      </p:sp>
    </p:spTree>
    <p:extLst>
      <p:ext uri="{BB962C8B-B14F-4D97-AF65-F5344CB8AC3E}">
        <p14:creationId xmlns:p14="http://schemas.microsoft.com/office/powerpoint/2010/main" val="41051097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071154" y="1502229"/>
                <a:ext cx="10933612" cy="5159828"/>
              </a:xfrm>
            </p:spPr>
            <p:txBody>
              <a:bodyPr/>
              <a:lstStyle/>
              <a:p>
                <a:pPr marL="0" indent="0">
                  <a:buNone/>
                </a:pPr>
                <a:r>
                  <a:rPr lang="es-EC" sz="2100" b="1" dirty="0" smtClean="0"/>
                  <a:t>Qp2:</a:t>
                </a:r>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𝑄𝑝</m:t>
                      </m:r>
                      <m:r>
                        <a:rPr lang="es-EC" i="1">
                          <a:latin typeface="Cambria Math" panose="02040503050406030204" pitchFamily="18" charset="0"/>
                        </a:rPr>
                        <m:t>2=0.46∗</m:t>
                      </m:r>
                      <m:sSub>
                        <m:sSubPr>
                          <m:ctrlPr>
                            <a:rPr lang="es-EC" i="1">
                              <a:latin typeface="Cambria Math" panose="02040503050406030204" pitchFamily="18" charset="0"/>
                            </a:rPr>
                          </m:ctrlPr>
                        </m:sSubPr>
                        <m:e>
                          <m:r>
                            <a:rPr lang="es-EC" i="1">
                              <a:latin typeface="Cambria Math" panose="02040503050406030204" pitchFamily="18" charset="0"/>
                            </a:rPr>
                            <m:t>𝑚</m:t>
                          </m:r>
                        </m:e>
                        <m:sub>
                          <m:r>
                            <a:rPr lang="es-EC" i="1">
                              <a:latin typeface="Cambria Math" panose="02040503050406030204" pitchFamily="18" charset="0"/>
                            </a:rPr>
                            <m:t>𝑎𝑠</m:t>
                          </m:r>
                        </m:sub>
                      </m:sSub>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𝑚</m:t>
                          </m:r>
                        </m:e>
                        <m:sub>
                          <m:r>
                            <a:rPr lang="es-EC" i="1">
                              <a:latin typeface="Cambria Math" panose="02040503050406030204" pitchFamily="18" charset="0"/>
                            </a:rPr>
                            <m:t>𝑣</m:t>
                          </m:r>
                        </m:sub>
                      </m:sSub>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𝑔</m:t>
                          </m:r>
                        </m:sub>
                      </m:sSub>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𝑎</m:t>
                          </m:r>
                        </m:sub>
                      </m:sSub>
                      <m:r>
                        <a:rPr lang="es-EC" i="1">
                          <a:latin typeface="Cambria Math" panose="02040503050406030204" pitchFamily="18" charset="0"/>
                        </a:rPr>
                        <m:t>)</m:t>
                      </m:r>
                    </m:oMath>
                  </m:oMathPara>
                </a14:m>
                <a:endParaRPr lang="es-EC" dirty="0" smtClean="0"/>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𝑚</m:t>
                          </m:r>
                        </m:e>
                        <m:sub>
                          <m:r>
                            <a:rPr lang="es-EC" i="1">
                              <a:latin typeface="Cambria Math" panose="02040503050406030204" pitchFamily="18" charset="0"/>
                            </a:rPr>
                            <m:t>𝑎𝑠</m:t>
                          </m:r>
                        </m:sub>
                      </m:sSub>
                      <m:r>
                        <a:rPr lang="es-EC" i="1">
                          <a:latin typeface="Cambria Math" panose="02040503050406030204" pitchFamily="18" charset="0"/>
                        </a:rPr>
                        <m:t>=</m:t>
                      </m:r>
                      <m:d>
                        <m:dPr>
                          <m:ctrlPr>
                            <a:rPr lang="es-EC" i="1">
                              <a:latin typeface="Cambria Math" panose="02040503050406030204" pitchFamily="18" charset="0"/>
                            </a:rPr>
                          </m:ctrlPr>
                        </m:dPr>
                        <m:e>
                          <m:r>
                            <a:rPr lang="es-EC" i="1">
                              <a:latin typeface="Cambria Math" panose="02040503050406030204" pitchFamily="18" charset="0"/>
                            </a:rPr>
                            <m:t>1+</m:t>
                          </m:r>
                          <m:r>
                            <a:rPr lang="es-EC" i="1">
                              <a:latin typeface="Cambria Math" panose="02040503050406030204" pitchFamily="18" charset="0"/>
                            </a:rPr>
                            <m:t>𝑋</m:t>
                          </m:r>
                        </m:e>
                      </m:d>
                      <m:d>
                        <m:dPr>
                          <m:begChr m:val="["/>
                          <m:endChr m:val="]"/>
                          <m:ctrlPr>
                            <a:rPr lang="es-EC" i="1">
                              <a:latin typeface="Cambria Math" panose="02040503050406030204" pitchFamily="18" charset="0"/>
                            </a:rPr>
                          </m:ctrlPr>
                        </m:dPr>
                        <m:e>
                          <m:r>
                            <a:rPr lang="es-EC" i="1">
                              <a:latin typeface="Cambria Math" panose="02040503050406030204" pitchFamily="18" charset="0"/>
                            </a:rPr>
                            <m:t>11.5</m:t>
                          </m:r>
                          <m:r>
                            <a:rPr lang="es-EC" i="1">
                              <a:latin typeface="Cambria Math" panose="02040503050406030204" pitchFamily="18" charset="0"/>
                            </a:rPr>
                            <m:t>𝐶</m:t>
                          </m:r>
                          <m:r>
                            <a:rPr lang="es-EC" i="1">
                              <a:latin typeface="Cambria Math" panose="02040503050406030204" pitchFamily="18" charset="0"/>
                            </a:rPr>
                            <m:t>+34.5</m:t>
                          </m:r>
                          <m:d>
                            <m:dPr>
                              <m:ctrlPr>
                                <a:rPr lang="es-EC" i="1">
                                  <a:latin typeface="Cambria Math" panose="02040503050406030204" pitchFamily="18" charset="0"/>
                                </a:rPr>
                              </m:ctrlPr>
                            </m:dPr>
                            <m:e>
                              <m:r>
                                <a:rPr lang="es-EC" i="1">
                                  <a:latin typeface="Cambria Math" panose="02040503050406030204" pitchFamily="18" charset="0"/>
                                </a:rPr>
                                <m:t>𝐻</m:t>
                              </m:r>
                              <m:r>
                                <a:rPr lang="es-EC" i="1">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1</m:t>
                                  </m:r>
                                </m:num>
                                <m:den>
                                  <m:r>
                                    <a:rPr lang="es-EC" i="1">
                                      <a:latin typeface="Cambria Math" panose="02040503050406030204" pitchFamily="18" charset="0"/>
                                    </a:rPr>
                                    <m:t>8</m:t>
                                  </m:r>
                                </m:den>
                              </m:f>
                              <m:r>
                                <a:rPr lang="es-EC" i="1">
                                  <a:latin typeface="Cambria Math" panose="02040503050406030204" pitchFamily="18" charset="0"/>
                                </a:rPr>
                                <m:t>𝑂</m:t>
                              </m:r>
                            </m:e>
                          </m:d>
                          <m:r>
                            <a:rPr lang="es-EC" i="1">
                              <a:latin typeface="Cambria Math" panose="02040503050406030204" pitchFamily="18" charset="0"/>
                            </a:rPr>
                            <m:t>+4.32</m:t>
                          </m:r>
                          <m:r>
                            <a:rPr lang="es-EC" i="1">
                              <a:latin typeface="Cambria Math" panose="02040503050406030204" pitchFamily="18" charset="0"/>
                            </a:rPr>
                            <m:t>𝑆</m:t>
                          </m:r>
                        </m:e>
                      </m:d>
                    </m:oMath>
                  </m:oMathPara>
                </a14:m>
                <a:endParaRPr lang="es-EC" dirty="0"/>
              </a:p>
              <a:p>
                <a:pPr marL="0" indent="0" algn="just">
                  <a:buNone/>
                </a:pPr>
                <a:endParaRPr lang="es-EC" b="1" dirty="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𝑚</m:t>
                          </m:r>
                        </m:e>
                        <m:sub>
                          <m:r>
                            <a:rPr lang="es-EC" i="1">
                              <a:latin typeface="Cambria Math" panose="02040503050406030204" pitchFamily="18" charset="0"/>
                            </a:rPr>
                            <m:t>𝑎𝑠</m:t>
                          </m:r>
                        </m:sub>
                      </m:sSub>
                      <m:r>
                        <a:rPr lang="es-EC" i="1">
                          <a:latin typeface="Cambria Math" panose="02040503050406030204" pitchFamily="18" charset="0"/>
                        </a:rPr>
                        <m:t>=</m:t>
                      </m:r>
                      <m:d>
                        <m:dPr>
                          <m:ctrlPr>
                            <a:rPr lang="es-EC" i="1">
                              <a:latin typeface="Cambria Math" panose="02040503050406030204" pitchFamily="18" charset="0"/>
                            </a:rPr>
                          </m:ctrlPr>
                        </m:dPr>
                        <m:e>
                          <m:r>
                            <a:rPr lang="es-EC" i="1">
                              <a:latin typeface="Cambria Math" panose="02040503050406030204" pitchFamily="18" charset="0"/>
                            </a:rPr>
                            <m:t>1+0.219</m:t>
                          </m:r>
                        </m:e>
                      </m:d>
                      <m:d>
                        <m:dPr>
                          <m:begChr m:val="["/>
                          <m:endChr m:val="]"/>
                          <m:ctrlPr>
                            <a:rPr lang="es-EC" i="1">
                              <a:latin typeface="Cambria Math" panose="02040503050406030204" pitchFamily="18" charset="0"/>
                            </a:rPr>
                          </m:ctrlPr>
                        </m:dPr>
                        <m:e>
                          <m:r>
                            <a:rPr lang="es-EC" i="1">
                              <a:latin typeface="Cambria Math" panose="02040503050406030204" pitchFamily="18" charset="0"/>
                            </a:rPr>
                            <m:t>11.5(0.85)+34.5</m:t>
                          </m:r>
                          <m:d>
                            <m:dPr>
                              <m:ctrlPr>
                                <a:rPr lang="es-EC" i="1">
                                  <a:latin typeface="Cambria Math" panose="02040503050406030204" pitchFamily="18" charset="0"/>
                                </a:rPr>
                              </m:ctrlPr>
                            </m:dPr>
                            <m:e>
                              <m:r>
                                <a:rPr lang="es-EC" i="1">
                                  <a:latin typeface="Cambria Math" panose="02040503050406030204" pitchFamily="18" charset="0"/>
                                </a:rPr>
                                <m:t>0.15</m:t>
                              </m:r>
                            </m:e>
                          </m:d>
                          <m:r>
                            <a:rPr lang="es-EC" i="1">
                              <a:latin typeface="Cambria Math" panose="02040503050406030204" pitchFamily="18" charset="0"/>
                            </a:rPr>
                            <m:t>+4.32(0.000081)</m:t>
                          </m:r>
                        </m:e>
                      </m:d>
                      <m:r>
                        <a:rPr lang="es-EC" i="1">
                          <a:latin typeface="Cambria Math" panose="02040503050406030204" pitchFamily="18" charset="0"/>
                        </a:rPr>
                        <m:t>=18.23 </m:t>
                      </m:r>
                      <m:f>
                        <m:fPr>
                          <m:ctrlPr>
                            <a:rPr lang="es-EC" i="1">
                              <a:latin typeface="Cambria Math" panose="02040503050406030204" pitchFamily="18" charset="0"/>
                            </a:rPr>
                          </m:ctrlPr>
                        </m:fPr>
                        <m:num>
                          <m:r>
                            <a:rPr lang="es-EC" i="1">
                              <a:latin typeface="Cambria Math" panose="02040503050406030204" pitchFamily="18" charset="0"/>
                            </a:rPr>
                            <m:t>𝑘𝑐𝑎𝑙</m:t>
                          </m:r>
                        </m:num>
                        <m:den>
                          <m:r>
                            <a:rPr lang="es-EC" i="1">
                              <a:latin typeface="Cambria Math" panose="02040503050406030204" pitchFamily="18" charset="0"/>
                            </a:rPr>
                            <m:t>𝐾𝑔</m:t>
                          </m:r>
                        </m:den>
                      </m:f>
                    </m:oMath>
                  </m:oMathPara>
                </a14:m>
                <a:endParaRPr lang="es-EC" dirty="0"/>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𝑄𝑝</m:t>
                      </m:r>
                      <m:r>
                        <a:rPr lang="es-EC" i="1">
                          <a:latin typeface="Cambria Math" panose="02040503050406030204" pitchFamily="18" charset="0"/>
                        </a:rPr>
                        <m:t>2=0.46∗18.23∗</m:t>
                      </m:r>
                      <m:d>
                        <m:dPr>
                          <m:ctrlPr>
                            <a:rPr lang="es-EC" i="1">
                              <a:latin typeface="Cambria Math" panose="02040503050406030204" pitchFamily="18" charset="0"/>
                            </a:rPr>
                          </m:ctrlPr>
                        </m:dPr>
                        <m:e>
                          <m:r>
                            <a:rPr lang="es-EC" i="1">
                              <a:latin typeface="Cambria Math" panose="02040503050406030204" pitchFamily="18" charset="0"/>
                            </a:rPr>
                            <m:t>0.7∗0.01847</m:t>
                          </m:r>
                        </m:e>
                      </m:d>
                      <m:r>
                        <a:rPr lang="es-EC" i="1">
                          <a:latin typeface="Cambria Math" panose="02040503050406030204" pitchFamily="18" charset="0"/>
                        </a:rPr>
                        <m:t>∗(171−24)</m:t>
                      </m:r>
                    </m:oMath>
                  </m:oMathPara>
                </a14:m>
                <a:endParaRPr lang="es-EC" dirty="0" smtClean="0"/>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𝑄𝑝</m:t>
                      </m:r>
                      <m:r>
                        <a:rPr lang="es-EC" i="1">
                          <a:latin typeface="Cambria Math" panose="02040503050406030204" pitchFamily="18" charset="0"/>
                        </a:rPr>
                        <m:t>2=15.93 </m:t>
                      </m:r>
                      <m:f>
                        <m:fPr>
                          <m:ctrlPr>
                            <a:rPr lang="es-EC" i="1">
                              <a:latin typeface="Cambria Math" panose="02040503050406030204" pitchFamily="18" charset="0"/>
                            </a:rPr>
                          </m:ctrlPr>
                        </m:fPr>
                        <m:num>
                          <m:r>
                            <a:rPr lang="es-EC" i="1">
                              <a:latin typeface="Cambria Math" panose="02040503050406030204" pitchFamily="18" charset="0"/>
                            </a:rPr>
                            <m:t>𝑘𝑐𝑎𝑙</m:t>
                          </m:r>
                        </m:num>
                        <m:den>
                          <m:r>
                            <a:rPr lang="es-EC" i="1">
                              <a:latin typeface="Cambria Math" panose="02040503050406030204" pitchFamily="18" charset="0"/>
                            </a:rPr>
                            <m:t>𝐾𝑔</m:t>
                          </m:r>
                        </m:den>
                      </m:f>
                      <m:r>
                        <a:rPr lang="es-EC" b="0" i="1" smtClean="0">
                          <a:latin typeface="Cambria Math" panose="02040503050406030204" pitchFamily="18" charset="0"/>
                        </a:rPr>
                        <m:t>                              </m:t>
                      </m:r>
                      <m:r>
                        <a:rPr lang="es-EC" b="1" i="1">
                          <a:latin typeface="Cambria Math" panose="02040503050406030204" pitchFamily="18" charset="0"/>
                        </a:rPr>
                        <m:t>𝑸𝒑</m:t>
                      </m:r>
                      <m:r>
                        <a:rPr lang="es-EC" b="1" i="1">
                          <a:latin typeface="Cambria Math" panose="02040503050406030204" pitchFamily="18" charset="0"/>
                        </a:rPr>
                        <m:t>𝟐</m:t>
                      </m:r>
                      <m:r>
                        <a:rPr lang="es-EC" b="1" i="1">
                          <a:latin typeface="Cambria Math" panose="02040503050406030204" pitchFamily="18" charset="0"/>
                        </a:rPr>
                        <m:t>=</m:t>
                      </m:r>
                      <m:r>
                        <a:rPr lang="es-EC" b="1" i="1">
                          <a:latin typeface="Cambria Math" panose="02040503050406030204" pitchFamily="18" charset="0"/>
                        </a:rPr>
                        <m:t>𝟔𝟔</m:t>
                      </m:r>
                      <m:r>
                        <a:rPr lang="es-EC" b="1" i="1">
                          <a:latin typeface="Cambria Math" panose="02040503050406030204" pitchFamily="18" charset="0"/>
                        </a:rPr>
                        <m:t>.</m:t>
                      </m:r>
                      <m:r>
                        <a:rPr lang="es-EC" b="1" i="1">
                          <a:latin typeface="Cambria Math" panose="02040503050406030204" pitchFamily="18" charset="0"/>
                        </a:rPr>
                        <m:t>𝟔𝟗</m:t>
                      </m:r>
                      <m:r>
                        <a:rPr lang="es-EC" b="1" i="1">
                          <a:latin typeface="Cambria Math" panose="02040503050406030204" pitchFamily="18" charset="0"/>
                        </a:rPr>
                        <m:t> </m:t>
                      </m:r>
                      <m:f>
                        <m:fPr>
                          <m:ctrlPr>
                            <a:rPr lang="es-EC" b="1" i="1">
                              <a:latin typeface="Cambria Math" panose="02040503050406030204" pitchFamily="18" charset="0"/>
                            </a:rPr>
                          </m:ctrlPr>
                        </m:fPr>
                        <m:num>
                          <m:r>
                            <a:rPr lang="es-EC" b="1" i="1">
                              <a:latin typeface="Cambria Math" panose="02040503050406030204" pitchFamily="18" charset="0"/>
                            </a:rPr>
                            <m:t>𝑲𝑱</m:t>
                          </m:r>
                        </m:num>
                        <m:den>
                          <m:r>
                            <a:rPr lang="es-EC" b="1" i="1">
                              <a:latin typeface="Cambria Math" panose="02040503050406030204" pitchFamily="18" charset="0"/>
                            </a:rPr>
                            <m:t>𝑲𝒈</m:t>
                          </m:r>
                        </m:den>
                      </m:f>
                    </m:oMath>
                  </m:oMathPara>
                </a14:m>
                <a:endParaRPr lang="es-EC" dirty="0"/>
              </a:p>
              <a:p>
                <a:pPr marL="0" indent="0">
                  <a:buNone/>
                </a:pPr>
                <a:endParaRPr lang="es-EC" b="1" dirty="0"/>
              </a:p>
              <a:p>
                <a:pPr marL="0" indent="0">
                  <a:buNone/>
                </a:pPr>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071154" y="1502229"/>
                <a:ext cx="10933612" cy="5159828"/>
              </a:xfrm>
              <a:blipFill>
                <a:blip r:embed="rId2"/>
                <a:stretch>
                  <a:fillRect l="-669" t="-708"/>
                </a:stretch>
              </a:blipFill>
            </p:spPr>
            <p:txBody>
              <a:bodyPr/>
              <a:lstStyle/>
              <a:p>
                <a:r>
                  <a:rPr lang="es-EC">
                    <a:noFill/>
                  </a:rPr>
                  <a:t> </a:t>
                </a:r>
              </a:p>
            </p:txBody>
          </p:sp>
        </mc:Fallback>
      </mc:AlternateContent>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CALCULO DE LA EFICIENCIA DEL CALDERO</a:t>
            </a:r>
            <a:endParaRPr lang="es-EC" sz="3000" b="1" dirty="0"/>
          </a:p>
        </p:txBody>
      </p:sp>
    </p:spTree>
    <p:extLst>
      <p:ext uri="{BB962C8B-B14F-4D97-AF65-F5344CB8AC3E}">
        <p14:creationId xmlns:p14="http://schemas.microsoft.com/office/powerpoint/2010/main" val="9691205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071154" y="1502229"/>
                <a:ext cx="10933612" cy="5159828"/>
              </a:xfrm>
            </p:spPr>
            <p:txBody>
              <a:bodyPr/>
              <a:lstStyle/>
              <a:p>
                <a:pPr marL="0" indent="0">
                  <a:buNone/>
                </a:pPr>
                <a:r>
                  <a:rPr lang="es-EC" sz="2100" b="1" dirty="0" smtClean="0"/>
                  <a:t>Qp3:</a:t>
                </a:r>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𝑄𝑝</m:t>
                      </m:r>
                      <m:r>
                        <a:rPr lang="es-EC" i="1">
                          <a:latin typeface="Cambria Math" panose="02040503050406030204" pitchFamily="18" charset="0"/>
                        </a:rPr>
                        <m:t>3= </m:t>
                      </m:r>
                      <m:sSub>
                        <m:sSubPr>
                          <m:ctrlPr>
                            <a:rPr lang="es-EC" i="1">
                              <a:latin typeface="Cambria Math" panose="02040503050406030204" pitchFamily="18" charset="0"/>
                            </a:rPr>
                          </m:ctrlPr>
                        </m:sSubPr>
                        <m:e>
                          <m:r>
                            <a:rPr lang="es-EC" i="1">
                              <a:latin typeface="Cambria Math" panose="02040503050406030204" pitchFamily="18" charset="0"/>
                            </a:rPr>
                            <m:t>𝑚</m:t>
                          </m:r>
                        </m:e>
                        <m:sub>
                          <m:r>
                            <a:rPr lang="es-EC" i="1">
                              <a:latin typeface="Cambria Math" panose="02040503050406030204" pitchFamily="18" charset="0"/>
                            </a:rPr>
                            <m:t>𝑔𝑠</m:t>
                          </m:r>
                        </m:sub>
                      </m:sSub>
                      <m:r>
                        <a:rPr lang="es-EC" i="1">
                          <a:latin typeface="Cambria Math" panose="02040503050406030204" pitchFamily="18" charset="0"/>
                        </a:rPr>
                        <m:t>∗</m:t>
                      </m:r>
                      <m:r>
                        <a:rPr lang="es-EC" i="1">
                          <a:latin typeface="Cambria Math" panose="02040503050406030204" pitchFamily="18" charset="0"/>
                        </a:rPr>
                        <m:t>𝐶</m:t>
                      </m:r>
                      <m:sSub>
                        <m:sSubPr>
                          <m:ctrlPr>
                            <a:rPr lang="es-EC" i="1">
                              <a:latin typeface="Cambria Math" panose="02040503050406030204" pitchFamily="18" charset="0"/>
                            </a:rPr>
                          </m:ctrlPr>
                        </m:sSubPr>
                        <m:e>
                          <m:r>
                            <a:rPr lang="es-EC" i="1">
                              <a:latin typeface="Cambria Math" panose="02040503050406030204" pitchFamily="18" charset="0"/>
                            </a:rPr>
                            <m:t>𝑝</m:t>
                          </m:r>
                        </m:e>
                        <m:sub>
                          <m:r>
                            <a:rPr lang="es-EC" i="1">
                              <a:latin typeface="Cambria Math" panose="02040503050406030204" pitchFamily="18" charset="0"/>
                            </a:rPr>
                            <m:t>𝑔𝑠</m:t>
                          </m:r>
                        </m:sub>
                      </m:sSub>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𝑔</m:t>
                          </m:r>
                        </m:sub>
                      </m:sSub>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𝑎</m:t>
                          </m:r>
                        </m:sub>
                      </m:sSub>
                      <m:r>
                        <a:rPr lang="es-EC" i="1">
                          <a:latin typeface="Cambria Math" panose="02040503050406030204" pitchFamily="18" charset="0"/>
                        </a:rPr>
                        <m:t>)</m:t>
                      </m:r>
                    </m:oMath>
                  </m:oMathPara>
                </a14:m>
                <a:endParaRPr lang="es-EC" dirty="0"/>
              </a:p>
              <a:p>
                <a:pPr marL="0" indent="0">
                  <a:buNone/>
                </a:pPr>
                <a:endParaRPr lang="es-EC" i="1" dirty="0" smtClean="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𝑚</m:t>
                          </m:r>
                        </m:e>
                        <m:sub>
                          <m:r>
                            <a:rPr lang="es-EC" i="1">
                              <a:latin typeface="Cambria Math" panose="02040503050406030204" pitchFamily="18" charset="0"/>
                            </a:rPr>
                            <m:t>𝑔𝑠</m:t>
                          </m:r>
                        </m:sub>
                      </m:sSub>
                      <m:r>
                        <a:rPr lang="es-EC" i="1">
                          <a:latin typeface="Cambria Math" panose="02040503050406030204" pitchFamily="18" charset="0"/>
                        </a:rPr>
                        <m:t>=%</m:t>
                      </m:r>
                      <m:r>
                        <a:rPr lang="es-EC" i="1">
                          <a:latin typeface="Cambria Math" panose="02040503050406030204" pitchFamily="18" charset="0"/>
                        </a:rPr>
                        <m:t>𝐶𝑓</m:t>
                      </m:r>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4</m:t>
                              </m:r>
                              <m:r>
                                <a:rPr lang="es-EC" i="1">
                                  <a:latin typeface="Cambria Math" panose="02040503050406030204" pitchFamily="18" charset="0"/>
                                </a:rPr>
                                <m:t>𝐶</m:t>
                              </m:r>
                              <m:sSub>
                                <m:sSubPr>
                                  <m:ctrlPr>
                                    <a:rPr lang="es-EC" i="1">
                                      <a:latin typeface="Cambria Math" panose="02040503050406030204" pitchFamily="18" charset="0"/>
                                    </a:rPr>
                                  </m:ctrlPr>
                                </m:sSubPr>
                                <m:e>
                                  <m:r>
                                    <a:rPr lang="es-EC" i="1">
                                      <a:latin typeface="Cambria Math" panose="02040503050406030204" pitchFamily="18" charset="0"/>
                                    </a:rPr>
                                    <m:t>𝑂</m:t>
                                  </m:r>
                                </m:e>
                                <m:sub>
                                  <m:r>
                                    <a:rPr lang="es-EC" i="1">
                                      <a:latin typeface="Cambria Math" panose="02040503050406030204" pitchFamily="18" charset="0"/>
                                    </a:rPr>
                                    <m:t>2</m:t>
                                  </m:r>
                                </m:sub>
                              </m:sSub>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𝑂</m:t>
                                  </m:r>
                                </m:e>
                                <m:sub>
                                  <m:r>
                                    <a:rPr lang="es-EC" i="1">
                                      <a:latin typeface="Cambria Math" panose="02040503050406030204" pitchFamily="18" charset="0"/>
                                    </a:rPr>
                                    <m:t>2</m:t>
                                  </m:r>
                                </m:sub>
                              </m:sSub>
                              <m:r>
                                <a:rPr lang="es-EC" i="1">
                                  <a:latin typeface="Cambria Math" panose="02040503050406030204" pitchFamily="18" charset="0"/>
                                </a:rPr>
                                <m:t>+700</m:t>
                              </m:r>
                            </m:num>
                            <m:den>
                              <m:r>
                                <a:rPr lang="es-EC" i="1">
                                  <a:latin typeface="Cambria Math" panose="02040503050406030204" pitchFamily="18" charset="0"/>
                                </a:rPr>
                                <m:t>3</m:t>
                              </m:r>
                              <m:d>
                                <m:dPr>
                                  <m:ctrlPr>
                                    <a:rPr lang="es-EC" i="1">
                                      <a:latin typeface="Cambria Math" panose="02040503050406030204" pitchFamily="18" charset="0"/>
                                    </a:rPr>
                                  </m:ctrlPr>
                                </m:dPr>
                                <m:e>
                                  <m:r>
                                    <a:rPr lang="es-EC" i="1">
                                      <a:latin typeface="Cambria Math" panose="02040503050406030204" pitchFamily="18" charset="0"/>
                                    </a:rPr>
                                    <m:t>𝐶</m:t>
                                  </m:r>
                                  <m:sSub>
                                    <m:sSubPr>
                                      <m:ctrlPr>
                                        <a:rPr lang="es-EC" i="1">
                                          <a:latin typeface="Cambria Math" panose="02040503050406030204" pitchFamily="18" charset="0"/>
                                        </a:rPr>
                                      </m:ctrlPr>
                                    </m:sSubPr>
                                    <m:e>
                                      <m:r>
                                        <a:rPr lang="es-EC" i="1">
                                          <a:latin typeface="Cambria Math" panose="02040503050406030204" pitchFamily="18" charset="0"/>
                                        </a:rPr>
                                        <m:t>𝑂</m:t>
                                      </m:r>
                                    </m:e>
                                    <m:sub>
                                      <m:r>
                                        <a:rPr lang="es-EC" i="1">
                                          <a:latin typeface="Cambria Math" panose="02040503050406030204" pitchFamily="18" charset="0"/>
                                        </a:rPr>
                                        <m:t>2</m:t>
                                      </m:r>
                                    </m:sub>
                                  </m:sSub>
                                  <m:r>
                                    <a:rPr lang="es-EC" i="1">
                                      <a:latin typeface="Cambria Math" panose="02040503050406030204" pitchFamily="18" charset="0"/>
                                    </a:rPr>
                                    <m:t>+</m:t>
                                  </m:r>
                                  <m:r>
                                    <a:rPr lang="es-EC" i="1">
                                      <a:latin typeface="Cambria Math" panose="02040503050406030204" pitchFamily="18" charset="0"/>
                                    </a:rPr>
                                    <m:t>𝐶𝑂</m:t>
                                  </m:r>
                                </m:e>
                              </m:d>
                            </m:den>
                          </m:f>
                        </m:e>
                      </m:d>
                    </m:oMath>
                  </m:oMathPara>
                </a14:m>
                <a:endParaRPr lang="es-EC" dirty="0" smtClean="0"/>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𝐶𝑂</m:t>
                      </m:r>
                      <m:r>
                        <a:rPr lang="es-EC" i="1">
                          <a:latin typeface="Cambria Math" panose="02040503050406030204" pitchFamily="18" charset="0"/>
                        </a:rPr>
                        <m:t>=0 </m:t>
                      </m:r>
                      <m:r>
                        <a:rPr lang="es-EC" i="1">
                          <a:latin typeface="Cambria Math" panose="02040503050406030204" pitchFamily="18" charset="0"/>
                        </a:rPr>
                        <m:t>𝑝𝑝𝑚</m:t>
                      </m:r>
                    </m:oMath>
                  </m:oMathPara>
                </a14:m>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𝑂</m:t>
                          </m:r>
                        </m:e>
                        <m:sub>
                          <m:r>
                            <a:rPr lang="es-EC" i="1">
                              <a:latin typeface="Cambria Math" panose="02040503050406030204" pitchFamily="18" charset="0"/>
                            </a:rPr>
                            <m:t>2</m:t>
                          </m:r>
                        </m:sub>
                      </m:sSub>
                      <m:r>
                        <a:rPr lang="es-EC" i="1">
                          <a:latin typeface="Cambria Math" panose="02040503050406030204" pitchFamily="18" charset="0"/>
                        </a:rPr>
                        <m:t>=4 %</m:t>
                      </m:r>
                    </m:oMath>
                  </m:oMathPara>
                </a14:m>
                <a:endParaRPr lang="es-EC" dirty="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𝐶</m:t>
                      </m:r>
                      <m:sSub>
                        <m:sSubPr>
                          <m:ctrlPr>
                            <a:rPr lang="es-EC" i="1">
                              <a:latin typeface="Cambria Math" panose="02040503050406030204" pitchFamily="18" charset="0"/>
                            </a:rPr>
                          </m:ctrlPr>
                        </m:sSubPr>
                        <m:e>
                          <m:r>
                            <a:rPr lang="es-EC" i="1">
                              <a:latin typeface="Cambria Math" panose="02040503050406030204" pitchFamily="18" charset="0"/>
                            </a:rPr>
                            <m:t>𝑂</m:t>
                          </m:r>
                        </m:e>
                        <m:sub>
                          <m:r>
                            <a:rPr lang="es-EC" i="1">
                              <a:latin typeface="Cambria Math" panose="02040503050406030204" pitchFamily="18" charset="0"/>
                            </a:rPr>
                            <m:t>2</m:t>
                          </m:r>
                        </m:sub>
                      </m:sSub>
                      <m:r>
                        <a:rPr lang="es-EC" i="1">
                          <a:latin typeface="Cambria Math" panose="02040503050406030204" pitchFamily="18" charset="0"/>
                        </a:rPr>
                        <m:t>=13.4 %</m:t>
                      </m:r>
                    </m:oMath>
                  </m:oMathPara>
                </a14:m>
                <a:endParaRPr lang="es-EC" dirty="0" smtClean="0"/>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𝑚</m:t>
                          </m:r>
                        </m:e>
                        <m:sub>
                          <m:r>
                            <a:rPr lang="es-EC" i="1">
                              <a:latin typeface="Cambria Math" panose="02040503050406030204" pitchFamily="18" charset="0"/>
                            </a:rPr>
                            <m:t>𝑔𝑠</m:t>
                          </m:r>
                        </m:sub>
                      </m:sSub>
                      <m:r>
                        <a:rPr lang="es-EC" i="1">
                          <a:latin typeface="Cambria Math" panose="02040503050406030204" pitchFamily="18" charset="0"/>
                        </a:rPr>
                        <m:t>=0.85</m:t>
                      </m:r>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4</m:t>
                              </m:r>
                              <m:d>
                                <m:dPr>
                                  <m:ctrlPr>
                                    <a:rPr lang="es-EC" i="1">
                                      <a:latin typeface="Cambria Math" panose="02040503050406030204" pitchFamily="18" charset="0"/>
                                    </a:rPr>
                                  </m:ctrlPr>
                                </m:dPr>
                                <m:e>
                                  <m:r>
                                    <a:rPr lang="es-EC" i="1">
                                      <a:latin typeface="Cambria Math" panose="02040503050406030204" pitchFamily="18" charset="0"/>
                                    </a:rPr>
                                    <m:t>13.4</m:t>
                                  </m:r>
                                </m:e>
                              </m:d>
                              <m:r>
                                <a:rPr lang="es-EC" i="1">
                                  <a:latin typeface="Cambria Math" panose="02040503050406030204" pitchFamily="18" charset="0"/>
                                </a:rPr>
                                <m:t>+4+700</m:t>
                              </m:r>
                            </m:num>
                            <m:den>
                              <m:r>
                                <a:rPr lang="es-EC" i="1">
                                  <a:latin typeface="Cambria Math" panose="02040503050406030204" pitchFamily="18" charset="0"/>
                                </a:rPr>
                                <m:t>3</m:t>
                              </m:r>
                              <m:d>
                                <m:dPr>
                                  <m:ctrlPr>
                                    <a:rPr lang="es-EC" i="1">
                                      <a:latin typeface="Cambria Math" panose="02040503050406030204" pitchFamily="18" charset="0"/>
                                    </a:rPr>
                                  </m:ctrlPr>
                                </m:dPr>
                                <m:e>
                                  <m:r>
                                    <a:rPr lang="es-EC" i="1">
                                      <a:latin typeface="Cambria Math" panose="02040503050406030204" pitchFamily="18" charset="0"/>
                                    </a:rPr>
                                    <m:t>13.4+0</m:t>
                                  </m:r>
                                </m:e>
                              </m:d>
                            </m:den>
                          </m:f>
                        </m:e>
                      </m:d>
                    </m:oMath>
                  </m:oMathPara>
                </a14:m>
                <a:endParaRPr lang="es-EC" dirty="0" smtClean="0"/>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𝑚</m:t>
                          </m:r>
                        </m:e>
                        <m:sub>
                          <m:r>
                            <a:rPr lang="es-EC" i="1">
                              <a:latin typeface="Cambria Math" panose="02040503050406030204" pitchFamily="18" charset="0"/>
                            </a:rPr>
                            <m:t>𝑔𝑠</m:t>
                          </m:r>
                        </m:sub>
                      </m:sSub>
                      <m:r>
                        <a:rPr lang="es-EC" i="1">
                          <a:latin typeface="Cambria Math" panose="02040503050406030204" pitchFamily="18" charset="0"/>
                        </a:rPr>
                        <m:t>=16.01 </m:t>
                      </m:r>
                      <m:f>
                        <m:fPr>
                          <m:ctrlPr>
                            <a:rPr lang="es-EC" i="1">
                              <a:latin typeface="Cambria Math" panose="02040503050406030204" pitchFamily="18" charset="0"/>
                            </a:rPr>
                          </m:ctrlPr>
                        </m:fPr>
                        <m:num>
                          <m:r>
                            <a:rPr lang="es-EC" i="1">
                              <a:latin typeface="Cambria Math" panose="02040503050406030204" pitchFamily="18" charset="0"/>
                            </a:rPr>
                            <m:t>𝑘𝑔</m:t>
                          </m:r>
                        </m:num>
                        <m:den>
                          <m:r>
                            <a:rPr lang="es-EC" i="1">
                              <a:latin typeface="Cambria Math" panose="02040503050406030204" pitchFamily="18" charset="0"/>
                            </a:rPr>
                            <m:t>𝑘𝑔</m:t>
                          </m:r>
                          <m:r>
                            <a:rPr lang="es-EC" i="1">
                              <a:latin typeface="Cambria Math" panose="02040503050406030204" pitchFamily="18" charset="0"/>
                            </a:rPr>
                            <m:t> </m:t>
                          </m:r>
                          <m:r>
                            <a:rPr lang="es-EC" i="1">
                              <a:latin typeface="Cambria Math" panose="02040503050406030204" pitchFamily="18" charset="0"/>
                            </a:rPr>
                            <m:t>𝑑𝑒</m:t>
                          </m:r>
                          <m:r>
                            <a:rPr lang="es-EC" i="1">
                              <a:latin typeface="Cambria Math" panose="02040503050406030204" pitchFamily="18" charset="0"/>
                            </a:rPr>
                            <m:t> </m:t>
                          </m:r>
                          <m:r>
                            <a:rPr lang="es-EC" i="1">
                              <a:latin typeface="Cambria Math" panose="02040503050406030204" pitchFamily="18" charset="0"/>
                            </a:rPr>
                            <m:t>𝑐𝑜𝑚𝑏</m:t>
                          </m:r>
                        </m:den>
                      </m:f>
                    </m:oMath>
                  </m:oMathPara>
                </a14:m>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071154" y="1502229"/>
                <a:ext cx="10933612" cy="5159828"/>
              </a:xfrm>
              <a:blipFill>
                <a:blip r:embed="rId2"/>
                <a:stretch>
                  <a:fillRect l="-669" t="-708"/>
                </a:stretch>
              </a:blipFill>
            </p:spPr>
            <p:txBody>
              <a:bodyPr/>
              <a:lstStyle/>
              <a:p>
                <a:r>
                  <a:rPr lang="es-EC">
                    <a:noFill/>
                  </a:rPr>
                  <a:t> </a:t>
                </a:r>
              </a:p>
            </p:txBody>
          </p:sp>
        </mc:Fallback>
      </mc:AlternateContent>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CALCULO DE LA EFICIENCIA DEL CALDERO</a:t>
            </a:r>
            <a:endParaRPr lang="es-EC" sz="3000" b="1" dirty="0"/>
          </a:p>
        </p:txBody>
      </p:sp>
    </p:spTree>
    <p:extLst>
      <p:ext uri="{BB962C8B-B14F-4D97-AF65-F5344CB8AC3E}">
        <p14:creationId xmlns:p14="http://schemas.microsoft.com/office/powerpoint/2010/main" val="2824621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11234" y="744582"/>
            <a:ext cx="10202091" cy="5747658"/>
          </a:xfrm>
        </p:spPr>
        <p:txBody>
          <a:bodyPr/>
          <a:lstStyle/>
          <a:p>
            <a:pPr marL="0" indent="0">
              <a:buNone/>
            </a:pPr>
            <a:r>
              <a:rPr lang="es-EC" sz="2100" b="1" dirty="0" smtClean="0"/>
              <a:t>OBJETIVO GENERAL</a:t>
            </a:r>
          </a:p>
          <a:p>
            <a:pPr algn="just"/>
            <a:r>
              <a:rPr lang="es-EC" sz="2100" dirty="0"/>
              <a:t>Realizar el análisis, evaluación termodinámica y puesta a punto de sistema térmico del caldero York Shipley</a:t>
            </a:r>
          </a:p>
          <a:p>
            <a:pPr marL="0" indent="0">
              <a:buNone/>
            </a:pPr>
            <a:endParaRPr lang="es-EC" sz="2100" b="1" dirty="0" smtClean="0"/>
          </a:p>
          <a:p>
            <a:pPr marL="0" indent="0">
              <a:buNone/>
            </a:pPr>
            <a:endParaRPr lang="es-EC" sz="2100" b="1" dirty="0" smtClean="0"/>
          </a:p>
          <a:p>
            <a:pPr marL="0" indent="0">
              <a:buNone/>
            </a:pPr>
            <a:r>
              <a:rPr lang="es-EC" sz="2100" b="1" dirty="0" smtClean="0"/>
              <a:t>OBJETIVOS ESPECÍFICOS</a:t>
            </a:r>
          </a:p>
          <a:p>
            <a:pPr algn="just"/>
            <a:r>
              <a:rPr lang="es-EC" sz="2100" dirty="0"/>
              <a:t>Realizar el estudio de los elementos del caldero York Shipley.</a:t>
            </a:r>
          </a:p>
          <a:p>
            <a:pPr algn="just"/>
            <a:r>
              <a:rPr lang="es-EC" sz="2100" dirty="0"/>
              <a:t>Realizar la implementación de sistema de medición de variables termodinámicas para combustión e intercambio de calor en el caldero York Shipley.</a:t>
            </a:r>
          </a:p>
          <a:p>
            <a:pPr algn="just"/>
            <a:r>
              <a:rPr lang="es-EC" sz="2100" dirty="0"/>
              <a:t>Realizar el análisis para mejorar la eficiencia del caldero.</a:t>
            </a:r>
          </a:p>
          <a:p>
            <a:pPr marL="0" indent="0">
              <a:buNone/>
            </a:pPr>
            <a:endParaRPr lang="es-EC" b="1" dirty="0"/>
          </a:p>
        </p:txBody>
      </p:sp>
    </p:spTree>
    <p:extLst>
      <p:ext uri="{BB962C8B-B14F-4D97-AF65-F5344CB8AC3E}">
        <p14:creationId xmlns:p14="http://schemas.microsoft.com/office/powerpoint/2010/main" val="18811433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071154" y="1502229"/>
                <a:ext cx="10933612" cy="5159828"/>
              </a:xfrm>
            </p:spPr>
            <p:txBody>
              <a:bodyPr/>
              <a:lstStyle/>
              <a:p>
                <a:pPr marL="0" indent="0">
                  <a:buNone/>
                </a:pPr>
                <a:r>
                  <a:rPr lang="es-EC" sz="2100" b="1" dirty="0" smtClean="0"/>
                  <a:t>Qp3:</a:t>
                </a:r>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𝑄𝑝</m:t>
                      </m:r>
                      <m:r>
                        <a:rPr lang="es-EC" i="1">
                          <a:latin typeface="Cambria Math" panose="02040503050406030204" pitchFamily="18" charset="0"/>
                        </a:rPr>
                        <m:t>3=16.01 ∗0.24∗(171−24)</m:t>
                      </m:r>
                    </m:oMath>
                  </m:oMathPara>
                </a14:m>
                <a:endParaRPr lang="es-EC" dirty="0"/>
              </a:p>
              <a:p>
                <a:pPr marL="0" indent="0">
                  <a:buNone/>
                </a:pPr>
                <a:endParaRPr lang="es-EC" i="1" dirty="0" smtClean="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𝑄𝑝</m:t>
                      </m:r>
                      <m:r>
                        <a:rPr lang="es-EC" i="1">
                          <a:latin typeface="Cambria Math" panose="02040503050406030204" pitchFamily="18" charset="0"/>
                        </a:rPr>
                        <m:t>3=564.84 </m:t>
                      </m:r>
                      <m:f>
                        <m:fPr>
                          <m:ctrlPr>
                            <a:rPr lang="es-EC" i="1">
                              <a:latin typeface="Cambria Math" panose="02040503050406030204" pitchFamily="18" charset="0"/>
                            </a:rPr>
                          </m:ctrlPr>
                        </m:fPr>
                        <m:num>
                          <m:r>
                            <a:rPr lang="es-EC" i="1">
                              <a:latin typeface="Cambria Math" panose="02040503050406030204" pitchFamily="18" charset="0"/>
                            </a:rPr>
                            <m:t>𝑘𝑐𝑎𝑙</m:t>
                          </m:r>
                        </m:num>
                        <m:den>
                          <m:r>
                            <a:rPr lang="es-EC" i="1">
                              <a:latin typeface="Cambria Math" panose="02040503050406030204" pitchFamily="18" charset="0"/>
                            </a:rPr>
                            <m:t>𝐾𝑔</m:t>
                          </m:r>
                        </m:den>
                      </m:f>
                    </m:oMath>
                  </m:oMathPara>
                </a14:m>
                <a:endParaRPr lang="es-EC" dirty="0"/>
              </a:p>
              <a:p>
                <a:pPr marL="0" indent="0">
                  <a:buNone/>
                </a:pPr>
                <a:endParaRPr lang="es-EC" i="1" dirty="0" smtClean="0"/>
              </a:p>
              <a:p>
                <a:pPr marL="0" indent="0">
                  <a:buNone/>
                </a:pPr>
                <a14:m>
                  <m:oMathPara xmlns:m="http://schemas.openxmlformats.org/officeDocument/2006/math">
                    <m:oMathParaPr>
                      <m:jc m:val="centerGroup"/>
                    </m:oMathParaPr>
                    <m:oMath xmlns:m="http://schemas.openxmlformats.org/officeDocument/2006/math">
                      <m:r>
                        <a:rPr lang="es-EC" b="1" i="1">
                          <a:latin typeface="Cambria Math" panose="02040503050406030204" pitchFamily="18" charset="0"/>
                        </a:rPr>
                        <m:t>𝑸𝒑</m:t>
                      </m:r>
                      <m:r>
                        <a:rPr lang="es-EC" b="1" i="1">
                          <a:latin typeface="Cambria Math" panose="02040503050406030204" pitchFamily="18" charset="0"/>
                        </a:rPr>
                        <m:t>𝟑</m:t>
                      </m:r>
                      <m:r>
                        <a:rPr lang="es-EC" b="1" i="1">
                          <a:latin typeface="Cambria Math" panose="02040503050406030204" pitchFamily="18" charset="0"/>
                        </a:rPr>
                        <m:t>=</m:t>
                      </m:r>
                      <m:r>
                        <a:rPr lang="es-EC" b="1" i="1">
                          <a:latin typeface="Cambria Math" panose="02040503050406030204" pitchFamily="18" charset="0"/>
                        </a:rPr>
                        <m:t>𝟐𝟑𝟔𝟒</m:t>
                      </m:r>
                      <m:r>
                        <a:rPr lang="es-EC" b="1" i="1">
                          <a:latin typeface="Cambria Math" panose="02040503050406030204" pitchFamily="18" charset="0"/>
                        </a:rPr>
                        <m:t>.</m:t>
                      </m:r>
                      <m:r>
                        <a:rPr lang="es-EC" b="1" i="1">
                          <a:latin typeface="Cambria Math" panose="02040503050406030204" pitchFamily="18" charset="0"/>
                        </a:rPr>
                        <m:t>𝟖𝟕</m:t>
                      </m:r>
                      <m:r>
                        <a:rPr lang="es-EC" b="1" i="1">
                          <a:latin typeface="Cambria Math" panose="02040503050406030204" pitchFamily="18" charset="0"/>
                        </a:rPr>
                        <m:t> </m:t>
                      </m:r>
                      <m:f>
                        <m:fPr>
                          <m:ctrlPr>
                            <a:rPr lang="es-EC" b="1" i="1">
                              <a:latin typeface="Cambria Math" panose="02040503050406030204" pitchFamily="18" charset="0"/>
                            </a:rPr>
                          </m:ctrlPr>
                        </m:fPr>
                        <m:num>
                          <m:r>
                            <a:rPr lang="es-EC" b="1" i="1">
                              <a:latin typeface="Cambria Math" panose="02040503050406030204" pitchFamily="18" charset="0"/>
                            </a:rPr>
                            <m:t>𝑲𝑱</m:t>
                          </m:r>
                        </m:num>
                        <m:den>
                          <m:r>
                            <a:rPr lang="es-EC" b="1" i="1">
                              <a:latin typeface="Cambria Math" panose="02040503050406030204" pitchFamily="18" charset="0"/>
                            </a:rPr>
                            <m:t>𝑲𝒈</m:t>
                          </m:r>
                        </m:den>
                      </m:f>
                    </m:oMath>
                  </m:oMathPara>
                </a14:m>
                <a:endParaRPr lang="es-EC" b="1" dirty="0"/>
              </a:p>
              <a:p>
                <a:pPr marL="0" indent="0" algn="ctr">
                  <a:buNone/>
                </a:pPr>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071154" y="1502229"/>
                <a:ext cx="10933612" cy="5159828"/>
              </a:xfrm>
              <a:blipFill>
                <a:blip r:embed="rId2"/>
                <a:stretch>
                  <a:fillRect l="-669" t="-708"/>
                </a:stretch>
              </a:blipFill>
            </p:spPr>
            <p:txBody>
              <a:bodyPr/>
              <a:lstStyle/>
              <a:p>
                <a:r>
                  <a:rPr lang="es-EC">
                    <a:noFill/>
                  </a:rPr>
                  <a:t> </a:t>
                </a:r>
              </a:p>
            </p:txBody>
          </p:sp>
        </mc:Fallback>
      </mc:AlternateContent>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CALCULO DE LA EFICIENCIA DEL CALDERO</a:t>
            </a:r>
            <a:endParaRPr lang="es-EC" sz="3000" b="1" dirty="0"/>
          </a:p>
        </p:txBody>
      </p:sp>
    </p:spTree>
    <p:extLst>
      <p:ext uri="{BB962C8B-B14F-4D97-AF65-F5344CB8AC3E}">
        <p14:creationId xmlns:p14="http://schemas.microsoft.com/office/powerpoint/2010/main" val="24540340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071154" y="1502229"/>
                <a:ext cx="10933612" cy="5159828"/>
              </a:xfrm>
            </p:spPr>
            <p:txBody>
              <a:bodyPr/>
              <a:lstStyle/>
              <a:p>
                <a:pPr marL="0" indent="0">
                  <a:buNone/>
                </a:pPr>
                <a:r>
                  <a:rPr lang="es-EC" sz="2100" b="1" dirty="0" smtClean="0"/>
                  <a:t>Qp4:</a:t>
                </a:r>
              </a:p>
              <a:p>
                <a:pPr marL="0" indent="0" algn="ctr">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𝑄𝑝</m:t>
                      </m:r>
                      <m:r>
                        <a:rPr lang="es-EC" i="1">
                          <a:latin typeface="Cambria Math" panose="02040503050406030204" pitchFamily="18" charset="0"/>
                        </a:rPr>
                        <m:t>4= </m:t>
                      </m:r>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𝐶𝑂</m:t>
                              </m:r>
                            </m:num>
                            <m:den>
                              <m:r>
                                <a:rPr lang="es-EC" i="1">
                                  <a:latin typeface="Cambria Math" panose="02040503050406030204" pitchFamily="18" charset="0"/>
                                </a:rPr>
                                <m:t>𝐶</m:t>
                              </m:r>
                              <m:sSub>
                                <m:sSubPr>
                                  <m:ctrlPr>
                                    <a:rPr lang="es-EC" i="1">
                                      <a:latin typeface="Cambria Math" panose="02040503050406030204" pitchFamily="18" charset="0"/>
                                    </a:rPr>
                                  </m:ctrlPr>
                                </m:sSubPr>
                                <m:e>
                                  <m:r>
                                    <a:rPr lang="es-EC" i="1">
                                      <a:latin typeface="Cambria Math" panose="02040503050406030204" pitchFamily="18" charset="0"/>
                                    </a:rPr>
                                    <m:t>𝑂</m:t>
                                  </m:r>
                                </m:e>
                                <m:sub>
                                  <m:r>
                                    <a:rPr lang="es-EC" i="1">
                                      <a:latin typeface="Cambria Math" panose="02040503050406030204" pitchFamily="18" charset="0"/>
                                    </a:rPr>
                                    <m:t>2</m:t>
                                  </m:r>
                                </m:sub>
                              </m:sSub>
                              <m:r>
                                <a:rPr lang="es-EC" i="1">
                                  <a:latin typeface="Cambria Math" panose="02040503050406030204" pitchFamily="18" charset="0"/>
                                </a:rPr>
                                <m:t>+</m:t>
                              </m:r>
                              <m:r>
                                <a:rPr lang="es-EC" i="1">
                                  <a:latin typeface="Cambria Math" panose="02040503050406030204" pitchFamily="18" charset="0"/>
                                </a:rPr>
                                <m:t>𝐶𝑂</m:t>
                              </m:r>
                            </m:den>
                          </m:f>
                        </m:e>
                      </m:d>
                      <m:r>
                        <a:rPr lang="es-EC" i="1">
                          <a:latin typeface="Cambria Math" panose="02040503050406030204" pitchFamily="18" charset="0"/>
                        </a:rPr>
                        <m:t>∗5689.6∗</m:t>
                      </m:r>
                      <m:r>
                        <a:rPr lang="es-EC" i="1">
                          <a:latin typeface="Cambria Math" panose="02040503050406030204" pitchFamily="18" charset="0"/>
                        </a:rPr>
                        <m:t>𝐶</m:t>
                      </m:r>
                      <m:r>
                        <a:rPr lang="es-EC" i="1">
                          <a:latin typeface="Cambria Math" panose="02040503050406030204" pitchFamily="18" charset="0"/>
                        </a:rPr>
                        <m:t>1</m:t>
                      </m:r>
                    </m:oMath>
                  </m:oMathPara>
                </a14:m>
                <a:endParaRPr lang="es-EC" dirty="0"/>
              </a:p>
              <a:p>
                <a:pPr marL="0" indent="0">
                  <a:buNone/>
                </a:pPr>
                <a:endParaRPr lang="es-EC" i="1" dirty="0" smtClean="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𝑄𝑝</m:t>
                      </m:r>
                      <m:r>
                        <a:rPr lang="es-EC" i="1">
                          <a:latin typeface="Cambria Math" panose="02040503050406030204" pitchFamily="18" charset="0"/>
                        </a:rPr>
                        <m:t>4= </m:t>
                      </m:r>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𝐶𝑂</m:t>
                              </m:r>
                            </m:num>
                            <m:den>
                              <m:r>
                                <a:rPr lang="es-EC" i="1">
                                  <a:latin typeface="Cambria Math" panose="02040503050406030204" pitchFamily="18" charset="0"/>
                                </a:rPr>
                                <m:t>𝐶</m:t>
                              </m:r>
                              <m:sSub>
                                <m:sSubPr>
                                  <m:ctrlPr>
                                    <a:rPr lang="es-EC" i="1">
                                      <a:latin typeface="Cambria Math" panose="02040503050406030204" pitchFamily="18" charset="0"/>
                                    </a:rPr>
                                  </m:ctrlPr>
                                </m:sSubPr>
                                <m:e>
                                  <m:r>
                                    <a:rPr lang="es-EC" i="1">
                                      <a:latin typeface="Cambria Math" panose="02040503050406030204" pitchFamily="18" charset="0"/>
                                    </a:rPr>
                                    <m:t>𝑂</m:t>
                                  </m:r>
                                </m:e>
                                <m:sub>
                                  <m:r>
                                    <a:rPr lang="es-EC" i="1">
                                      <a:latin typeface="Cambria Math" panose="02040503050406030204" pitchFamily="18" charset="0"/>
                                    </a:rPr>
                                    <m:t>2</m:t>
                                  </m:r>
                                </m:sub>
                              </m:sSub>
                              <m:r>
                                <a:rPr lang="es-EC" i="1">
                                  <a:latin typeface="Cambria Math" panose="02040503050406030204" pitchFamily="18" charset="0"/>
                                </a:rPr>
                                <m:t>+</m:t>
                              </m:r>
                              <m:r>
                                <a:rPr lang="es-EC" i="1">
                                  <a:latin typeface="Cambria Math" panose="02040503050406030204" pitchFamily="18" charset="0"/>
                                </a:rPr>
                                <m:t>𝐶𝑂</m:t>
                              </m:r>
                            </m:den>
                          </m:f>
                        </m:e>
                      </m:d>
                      <m:r>
                        <a:rPr lang="es-EC" i="1">
                          <a:latin typeface="Cambria Math" panose="02040503050406030204" pitchFamily="18" charset="0"/>
                        </a:rPr>
                        <m:t>∗5689.6∗</m:t>
                      </m:r>
                      <m:r>
                        <a:rPr lang="es-EC" i="1">
                          <a:latin typeface="Cambria Math" panose="02040503050406030204" pitchFamily="18" charset="0"/>
                        </a:rPr>
                        <m:t>𝐶</m:t>
                      </m:r>
                      <m:r>
                        <a:rPr lang="es-EC" i="1">
                          <a:latin typeface="Cambria Math" panose="02040503050406030204" pitchFamily="18" charset="0"/>
                        </a:rPr>
                        <m:t>1</m:t>
                      </m:r>
                    </m:oMath>
                  </m:oMathPara>
                </a14:m>
                <a:endParaRPr lang="es-EC" dirty="0"/>
              </a:p>
              <a:p>
                <a:pPr marL="0" indent="0">
                  <a:buNone/>
                </a:pPr>
                <a:endParaRPr lang="es-EC" i="1" dirty="0" smtClean="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𝑄𝑝</m:t>
                      </m:r>
                      <m:r>
                        <a:rPr lang="es-EC" i="1">
                          <a:latin typeface="Cambria Math" panose="02040503050406030204" pitchFamily="18" charset="0"/>
                        </a:rPr>
                        <m:t>4=</m:t>
                      </m:r>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0</m:t>
                              </m:r>
                            </m:num>
                            <m:den>
                              <m:r>
                                <a:rPr lang="es-EC" i="1">
                                  <a:latin typeface="Cambria Math" panose="02040503050406030204" pitchFamily="18" charset="0"/>
                                </a:rPr>
                                <m:t>13.4+0 </m:t>
                              </m:r>
                            </m:den>
                          </m:f>
                        </m:e>
                      </m:d>
                      <m:r>
                        <a:rPr lang="es-EC" i="1">
                          <a:latin typeface="Cambria Math" panose="02040503050406030204" pitchFamily="18" charset="0"/>
                        </a:rPr>
                        <m:t>∗5689.6∗0.85</m:t>
                      </m:r>
                    </m:oMath>
                  </m:oMathPara>
                </a14:m>
                <a:endParaRPr lang="es-EC" dirty="0"/>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r>
                        <a:rPr lang="es-EC" b="1" i="1">
                          <a:latin typeface="Cambria Math" panose="02040503050406030204" pitchFamily="18" charset="0"/>
                        </a:rPr>
                        <m:t>𝑸𝒑</m:t>
                      </m:r>
                      <m:r>
                        <a:rPr lang="es-EC" b="1" i="1">
                          <a:latin typeface="Cambria Math" panose="02040503050406030204" pitchFamily="18" charset="0"/>
                        </a:rPr>
                        <m:t>𝟒</m:t>
                      </m:r>
                      <m:r>
                        <a:rPr lang="es-EC" b="1" i="1">
                          <a:latin typeface="Cambria Math" panose="02040503050406030204" pitchFamily="18" charset="0"/>
                        </a:rPr>
                        <m:t>=</m:t>
                      </m:r>
                      <m:r>
                        <a:rPr lang="es-EC" b="1" i="1">
                          <a:latin typeface="Cambria Math" panose="02040503050406030204" pitchFamily="18" charset="0"/>
                        </a:rPr>
                        <m:t>𝟎</m:t>
                      </m:r>
                      <m:r>
                        <a:rPr lang="es-EC" b="1" i="1">
                          <a:latin typeface="Cambria Math" panose="02040503050406030204" pitchFamily="18" charset="0"/>
                        </a:rPr>
                        <m:t>  </m:t>
                      </m:r>
                      <m:f>
                        <m:fPr>
                          <m:ctrlPr>
                            <a:rPr lang="es-EC" b="1" i="1">
                              <a:latin typeface="Cambria Math" panose="02040503050406030204" pitchFamily="18" charset="0"/>
                            </a:rPr>
                          </m:ctrlPr>
                        </m:fPr>
                        <m:num>
                          <m:r>
                            <a:rPr lang="es-EC" b="1" i="1">
                              <a:latin typeface="Cambria Math" panose="02040503050406030204" pitchFamily="18" charset="0"/>
                            </a:rPr>
                            <m:t>𝑲𝑱</m:t>
                          </m:r>
                        </m:num>
                        <m:den>
                          <m:r>
                            <a:rPr lang="es-EC" b="1" i="1">
                              <a:latin typeface="Cambria Math" panose="02040503050406030204" pitchFamily="18" charset="0"/>
                            </a:rPr>
                            <m:t>𝑲𝒈</m:t>
                          </m:r>
                        </m:den>
                      </m:f>
                    </m:oMath>
                  </m:oMathPara>
                </a14:m>
                <a:endParaRPr lang="es-EC" b="1" dirty="0"/>
              </a:p>
              <a:p>
                <a:pPr marL="0" indent="0" algn="ctr">
                  <a:buNone/>
                </a:pPr>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071154" y="1502229"/>
                <a:ext cx="10933612" cy="5159828"/>
              </a:xfrm>
              <a:blipFill>
                <a:blip r:embed="rId2"/>
                <a:stretch>
                  <a:fillRect l="-669" t="-708"/>
                </a:stretch>
              </a:blipFill>
            </p:spPr>
            <p:txBody>
              <a:bodyPr/>
              <a:lstStyle/>
              <a:p>
                <a:r>
                  <a:rPr lang="es-EC">
                    <a:noFill/>
                  </a:rPr>
                  <a:t> </a:t>
                </a:r>
              </a:p>
            </p:txBody>
          </p:sp>
        </mc:Fallback>
      </mc:AlternateContent>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CALCULO DE LA EFICIENCIA DEL CALDERO</a:t>
            </a:r>
            <a:endParaRPr lang="es-EC" sz="3000" b="1" dirty="0"/>
          </a:p>
        </p:txBody>
      </p:sp>
    </p:spTree>
    <p:extLst>
      <p:ext uri="{BB962C8B-B14F-4D97-AF65-F5344CB8AC3E}">
        <p14:creationId xmlns:p14="http://schemas.microsoft.com/office/powerpoint/2010/main" val="22384051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162594" y="1410789"/>
                <a:ext cx="10842172" cy="5329645"/>
              </a:xfrm>
            </p:spPr>
            <p:txBody>
              <a:bodyPr>
                <a:noAutofit/>
              </a:bodyPr>
              <a:lstStyle/>
              <a:p>
                <a:pPr marL="0" indent="0">
                  <a:buNone/>
                </a:pPr>
                <a:r>
                  <a:rPr lang="es-EC" sz="2100" b="1" dirty="0" smtClean="0"/>
                  <a:t>Qp5:</a:t>
                </a:r>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𝑟</m:t>
                          </m:r>
                        </m:sub>
                      </m:sSub>
                      <m:r>
                        <a:rPr lang="es-EC" b="1" i="1">
                          <a:latin typeface="Cambria Math" panose="02040503050406030204" pitchFamily="18" charset="0"/>
                        </a:rPr>
                        <m:t>=</m:t>
                      </m:r>
                      <m:r>
                        <a:rPr lang="es-EC" i="1">
                          <a:latin typeface="Cambria Math" panose="02040503050406030204" pitchFamily="18" charset="0"/>
                        </a:rPr>
                        <m:t>𝜀</m:t>
                      </m:r>
                      <m:r>
                        <a:rPr lang="es-EC" i="1">
                          <a:latin typeface="Cambria Math" panose="02040503050406030204" pitchFamily="18" charset="0"/>
                        </a:rPr>
                        <m:t>∗</m:t>
                      </m:r>
                      <m:r>
                        <a:rPr lang="es-EC" i="1">
                          <a:latin typeface="Cambria Math" panose="02040503050406030204" pitchFamily="18" charset="0"/>
                        </a:rPr>
                        <m:t>𝜎</m:t>
                      </m:r>
                      <m:r>
                        <a:rPr lang="es-EC" i="1">
                          <a:latin typeface="Cambria Math" panose="02040503050406030204" pitchFamily="18" charset="0"/>
                        </a:rPr>
                        <m:t>∗</m:t>
                      </m:r>
                      <m:d>
                        <m:dPr>
                          <m:ctrlPr>
                            <a:rPr lang="es-EC" i="1">
                              <a:latin typeface="Cambria Math" panose="02040503050406030204" pitchFamily="18" charset="0"/>
                            </a:rPr>
                          </m:ctrlPr>
                        </m:dPr>
                        <m:e>
                          <m:r>
                            <a:rPr lang="es-EC" i="1">
                              <a:latin typeface="Cambria Math" panose="02040503050406030204" pitchFamily="18" charset="0"/>
                            </a:rPr>
                            <m:t>𝑇𝑠</m:t>
                          </m:r>
                          <m:r>
                            <a:rPr lang="es-EC" i="1">
                              <a:latin typeface="Cambria Math" panose="02040503050406030204" pitchFamily="18" charset="0"/>
                            </a:rPr>
                            <m:t>+</m:t>
                          </m:r>
                          <m:r>
                            <a:rPr lang="es-EC" i="1">
                              <a:latin typeface="Cambria Math" panose="02040503050406030204" pitchFamily="18" charset="0"/>
                            </a:rPr>
                            <m:t>𝑇𝑎𝑙𝑟</m:t>
                          </m:r>
                        </m:e>
                      </m:d>
                      <m:r>
                        <a:rPr lang="es-EC" i="1">
                          <a:latin typeface="Cambria Math" panose="02040503050406030204" pitchFamily="18" charset="0"/>
                        </a:rPr>
                        <m:t>∗(</m:t>
                      </m:r>
                      <m:r>
                        <a:rPr lang="es-EC" i="1">
                          <a:latin typeface="Cambria Math" panose="02040503050406030204" pitchFamily="18" charset="0"/>
                        </a:rPr>
                        <m:t>𝑇</m:t>
                      </m:r>
                      <m:sSup>
                        <m:sSupPr>
                          <m:ctrlPr>
                            <a:rPr lang="es-EC" i="1">
                              <a:latin typeface="Cambria Math" panose="02040503050406030204" pitchFamily="18" charset="0"/>
                            </a:rPr>
                          </m:ctrlPr>
                        </m:sSupPr>
                        <m:e>
                          <m:r>
                            <a:rPr lang="es-EC" i="1">
                              <a:latin typeface="Cambria Math" panose="02040503050406030204" pitchFamily="18" charset="0"/>
                            </a:rPr>
                            <m:t>𝑠</m:t>
                          </m:r>
                        </m:e>
                        <m:sup>
                          <m:r>
                            <a:rPr lang="es-EC" i="1">
                              <a:latin typeface="Cambria Math" panose="02040503050406030204" pitchFamily="18" charset="0"/>
                            </a:rPr>
                            <m:t>4</m:t>
                          </m:r>
                        </m:sup>
                      </m:sSup>
                      <m:r>
                        <a:rPr lang="es-EC" i="1">
                          <a:latin typeface="Cambria Math" panose="02040503050406030204" pitchFamily="18" charset="0"/>
                        </a:rPr>
                        <m:t>−</m:t>
                      </m:r>
                      <m:r>
                        <a:rPr lang="es-EC" i="1">
                          <a:latin typeface="Cambria Math" panose="02040503050406030204" pitchFamily="18" charset="0"/>
                        </a:rPr>
                        <m:t>𝑇</m:t>
                      </m:r>
                      <m:sSup>
                        <m:sSupPr>
                          <m:ctrlPr>
                            <a:rPr lang="es-EC" i="1">
                              <a:latin typeface="Cambria Math" panose="02040503050406030204" pitchFamily="18" charset="0"/>
                            </a:rPr>
                          </m:ctrlPr>
                        </m:sSupPr>
                        <m:e>
                          <m:r>
                            <a:rPr lang="es-EC" i="1">
                              <a:latin typeface="Cambria Math" panose="02040503050406030204" pitchFamily="18" charset="0"/>
                            </a:rPr>
                            <m:t>𝑎𝑙𝑟</m:t>
                          </m:r>
                        </m:e>
                        <m:sup>
                          <m:r>
                            <a:rPr lang="es-EC" i="1">
                              <a:latin typeface="Cambria Math" panose="02040503050406030204" pitchFamily="18" charset="0"/>
                            </a:rPr>
                            <m:t>4</m:t>
                          </m:r>
                        </m:sup>
                      </m:sSup>
                      <m:r>
                        <a:rPr lang="es-EC" i="1">
                          <a:latin typeface="Cambria Math" panose="02040503050406030204" pitchFamily="18" charset="0"/>
                        </a:rPr>
                        <m:t>)</m:t>
                      </m:r>
                    </m:oMath>
                  </m:oMathPara>
                </a14:m>
                <a:endParaRPr lang="es-EC" dirty="0" smtClean="0"/>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𝑟</m:t>
                          </m:r>
                        </m:sub>
                      </m:sSub>
                      <m:r>
                        <a:rPr lang="es-EC" b="1" i="1">
                          <a:latin typeface="Cambria Math" panose="02040503050406030204" pitchFamily="18" charset="0"/>
                        </a:rPr>
                        <m:t>=</m:t>
                      </m:r>
                      <m:r>
                        <a:rPr lang="es-EC" i="1">
                          <a:latin typeface="Cambria Math" panose="02040503050406030204" pitchFamily="18" charset="0"/>
                        </a:rPr>
                        <m:t>0.8</m:t>
                      </m:r>
                      <m:r>
                        <a:rPr lang="es-EC" b="1" i="1">
                          <a:latin typeface="Cambria Math" panose="02040503050406030204" pitchFamily="18" charset="0"/>
                        </a:rPr>
                        <m:t>∗</m:t>
                      </m:r>
                      <m:r>
                        <a:rPr lang="es-EC" i="1">
                          <a:latin typeface="Cambria Math" panose="02040503050406030204" pitchFamily="18" charset="0"/>
                        </a:rPr>
                        <m:t>5.67∗1</m:t>
                      </m:r>
                      <m:sSup>
                        <m:sSupPr>
                          <m:ctrlPr>
                            <a:rPr lang="es-EC" i="1">
                              <a:latin typeface="Cambria Math" panose="02040503050406030204" pitchFamily="18" charset="0"/>
                            </a:rPr>
                          </m:ctrlPr>
                        </m:sSupPr>
                        <m:e>
                          <m:r>
                            <a:rPr lang="es-EC" i="1">
                              <a:latin typeface="Cambria Math" panose="02040503050406030204" pitchFamily="18" charset="0"/>
                            </a:rPr>
                            <m:t>0</m:t>
                          </m:r>
                        </m:e>
                        <m:sup>
                          <m:r>
                            <a:rPr lang="es-EC" i="1">
                              <a:latin typeface="Cambria Math" panose="02040503050406030204" pitchFamily="18" charset="0"/>
                            </a:rPr>
                            <m:t>−8</m:t>
                          </m:r>
                        </m:sup>
                      </m:sSup>
                      <m:f>
                        <m:fPr>
                          <m:ctrlPr>
                            <a:rPr lang="es-EC" i="1">
                              <a:latin typeface="Cambria Math" panose="02040503050406030204" pitchFamily="18" charset="0"/>
                            </a:rPr>
                          </m:ctrlPr>
                        </m:fPr>
                        <m:num>
                          <m:r>
                            <a:rPr lang="es-EC" i="1">
                              <a:latin typeface="Cambria Math" panose="02040503050406030204" pitchFamily="18" charset="0"/>
                            </a:rPr>
                            <m:t>𝑤</m:t>
                          </m:r>
                        </m:num>
                        <m:den>
                          <m:sSup>
                            <m:sSupPr>
                              <m:ctrlPr>
                                <a:rPr lang="es-EC" i="1">
                                  <a:latin typeface="Cambria Math" panose="02040503050406030204" pitchFamily="18" charset="0"/>
                                </a:rPr>
                              </m:ctrlPr>
                            </m:sSupPr>
                            <m:e>
                              <m:r>
                                <a:rPr lang="es-EC" i="1">
                                  <a:latin typeface="Cambria Math" panose="02040503050406030204" pitchFamily="18" charset="0"/>
                                </a:rPr>
                                <m:t>𝑚</m:t>
                              </m:r>
                            </m:e>
                            <m:sup>
                              <m:r>
                                <a:rPr lang="es-EC" i="1">
                                  <a:latin typeface="Cambria Math" panose="02040503050406030204" pitchFamily="18" charset="0"/>
                                </a:rPr>
                                <m:t>2</m:t>
                              </m:r>
                            </m:sup>
                          </m:sSup>
                          <m:sSup>
                            <m:sSupPr>
                              <m:ctrlPr>
                                <a:rPr lang="es-EC" i="1">
                                  <a:latin typeface="Cambria Math" panose="02040503050406030204" pitchFamily="18" charset="0"/>
                                </a:rPr>
                              </m:ctrlPr>
                            </m:sSupPr>
                            <m:e>
                              <m:r>
                                <a:rPr lang="es-EC" i="1">
                                  <a:latin typeface="Cambria Math" panose="02040503050406030204" pitchFamily="18" charset="0"/>
                                </a:rPr>
                                <m:t>𝐾</m:t>
                              </m:r>
                            </m:e>
                            <m:sup>
                              <m:r>
                                <a:rPr lang="es-EC" i="1">
                                  <a:latin typeface="Cambria Math" panose="02040503050406030204" pitchFamily="18" charset="0"/>
                                </a:rPr>
                                <m:t>4</m:t>
                              </m:r>
                            </m:sup>
                          </m:sSup>
                        </m:den>
                      </m:f>
                      <m:r>
                        <a:rPr lang="es-EC" i="1">
                          <a:latin typeface="Cambria Math" panose="02040503050406030204" pitchFamily="18" charset="0"/>
                        </a:rPr>
                        <m:t>∗</m:t>
                      </m:r>
                      <m:d>
                        <m:dPr>
                          <m:ctrlPr>
                            <a:rPr lang="es-EC" i="1">
                              <a:latin typeface="Cambria Math" panose="02040503050406030204" pitchFamily="18" charset="0"/>
                            </a:rPr>
                          </m:ctrlPr>
                        </m:dPr>
                        <m:e>
                          <m:r>
                            <a:rPr lang="es-EC" i="1">
                              <a:latin typeface="Cambria Math" panose="02040503050406030204" pitchFamily="18" charset="0"/>
                            </a:rPr>
                            <m:t>433.15+363</m:t>
                          </m:r>
                        </m:e>
                      </m:d>
                      <m:r>
                        <a:rPr lang="es-EC" i="1">
                          <a:latin typeface="Cambria Math" panose="02040503050406030204" pitchFamily="18" charset="0"/>
                        </a:rPr>
                        <m:t>∗(433.1</m:t>
                      </m:r>
                      <m:sSup>
                        <m:sSupPr>
                          <m:ctrlPr>
                            <a:rPr lang="es-EC" i="1">
                              <a:latin typeface="Cambria Math" panose="02040503050406030204" pitchFamily="18" charset="0"/>
                            </a:rPr>
                          </m:ctrlPr>
                        </m:sSupPr>
                        <m:e>
                          <m:r>
                            <a:rPr lang="es-EC" i="1">
                              <a:latin typeface="Cambria Math" panose="02040503050406030204" pitchFamily="18" charset="0"/>
                            </a:rPr>
                            <m:t>5</m:t>
                          </m:r>
                        </m:e>
                        <m:sup>
                          <m:r>
                            <a:rPr lang="es-EC" i="1">
                              <a:latin typeface="Cambria Math" panose="02040503050406030204" pitchFamily="18" charset="0"/>
                            </a:rPr>
                            <m:t>2</m:t>
                          </m:r>
                        </m:sup>
                      </m:sSup>
                      <m:r>
                        <a:rPr lang="es-EC" i="1">
                          <a:latin typeface="Cambria Math" panose="02040503050406030204" pitchFamily="18" charset="0"/>
                        </a:rPr>
                        <m:t>+36</m:t>
                      </m:r>
                      <m:sSup>
                        <m:sSupPr>
                          <m:ctrlPr>
                            <a:rPr lang="es-EC" i="1">
                              <a:latin typeface="Cambria Math" panose="02040503050406030204" pitchFamily="18" charset="0"/>
                            </a:rPr>
                          </m:ctrlPr>
                        </m:sSupPr>
                        <m:e>
                          <m:r>
                            <a:rPr lang="es-EC" i="1">
                              <a:latin typeface="Cambria Math" panose="02040503050406030204" pitchFamily="18" charset="0"/>
                            </a:rPr>
                            <m:t>3</m:t>
                          </m:r>
                        </m:e>
                        <m:sup>
                          <m:r>
                            <a:rPr lang="es-EC" i="1">
                              <a:latin typeface="Cambria Math" panose="02040503050406030204" pitchFamily="18" charset="0"/>
                            </a:rPr>
                            <m:t>2</m:t>
                          </m:r>
                        </m:sup>
                      </m:sSup>
                      <m:r>
                        <a:rPr lang="es-EC" i="1">
                          <a:latin typeface="Cambria Math" panose="02040503050406030204" pitchFamily="18" charset="0"/>
                        </a:rPr>
                        <m:t>)</m:t>
                      </m:r>
                    </m:oMath>
                  </m:oMathPara>
                </a14:m>
                <a:endParaRPr lang="es-EC" dirty="0" smtClean="0"/>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𝑟</m:t>
                          </m:r>
                        </m:sub>
                      </m:sSub>
                      <m:r>
                        <a:rPr lang="es-EC" i="1">
                          <a:latin typeface="Cambria Math" panose="02040503050406030204" pitchFamily="18" charset="0"/>
                        </a:rPr>
                        <m:t>=11.53 </m:t>
                      </m:r>
                      <m:f>
                        <m:fPr>
                          <m:ctrlPr>
                            <a:rPr lang="es-EC" i="1">
                              <a:latin typeface="Cambria Math" panose="02040503050406030204" pitchFamily="18" charset="0"/>
                            </a:rPr>
                          </m:ctrlPr>
                        </m:fPr>
                        <m:num>
                          <m:r>
                            <a:rPr lang="es-EC" i="1">
                              <a:latin typeface="Cambria Math" panose="02040503050406030204" pitchFamily="18" charset="0"/>
                            </a:rPr>
                            <m:t>𝑤</m:t>
                          </m:r>
                        </m:num>
                        <m:den>
                          <m:sSup>
                            <m:sSupPr>
                              <m:ctrlPr>
                                <a:rPr lang="es-EC" i="1">
                                  <a:latin typeface="Cambria Math" panose="02040503050406030204" pitchFamily="18" charset="0"/>
                                </a:rPr>
                              </m:ctrlPr>
                            </m:sSupPr>
                            <m:e>
                              <m:r>
                                <a:rPr lang="es-EC" i="1">
                                  <a:latin typeface="Cambria Math" panose="02040503050406030204" pitchFamily="18" charset="0"/>
                                </a:rPr>
                                <m:t>𝑚</m:t>
                              </m:r>
                            </m:e>
                            <m:sup>
                              <m:r>
                                <a:rPr lang="es-EC" i="1">
                                  <a:latin typeface="Cambria Math" panose="02040503050406030204" pitchFamily="18" charset="0"/>
                                </a:rPr>
                                <m:t>2</m:t>
                              </m:r>
                            </m:sup>
                          </m:sSup>
                          <m:r>
                            <a:rPr lang="es-EC" i="1">
                              <a:latin typeface="Cambria Math" panose="02040503050406030204" pitchFamily="18" charset="0"/>
                            </a:rPr>
                            <m:t>𝐾</m:t>
                          </m:r>
                        </m:den>
                      </m:f>
                    </m:oMath>
                  </m:oMathPara>
                </a14:m>
                <a:endParaRPr lang="es-EC" dirty="0" smtClean="0"/>
              </a:p>
              <a:p>
                <a:pPr marL="0" indent="0">
                  <a:buNone/>
                </a:pPr>
                <a:endParaRPr lang="es-EC" dirty="0" smtClean="0"/>
              </a:p>
              <a:p>
                <a:pPr marL="0" indent="0">
                  <a:buNone/>
                </a:pPr>
                <a14:m>
                  <m:oMathPara xmlns:m="http://schemas.openxmlformats.org/officeDocument/2006/math">
                    <m:oMathParaPr>
                      <m:jc m:val="centerGroup"/>
                    </m:oMathParaPr>
                    <m:oMath xmlns:m="http://schemas.openxmlformats.org/officeDocument/2006/math">
                      <m:sSub>
                        <m:sSubPr>
                          <m:ctrlPr>
                            <a:rPr lang="es-EC" b="1" i="1">
                              <a:latin typeface="Cambria Math" panose="02040503050406030204" pitchFamily="18" charset="0"/>
                            </a:rPr>
                          </m:ctrlPr>
                        </m:sSubPr>
                        <m:e>
                          <m:r>
                            <a:rPr lang="es-EC" i="1">
                              <a:latin typeface="Cambria Math" panose="02040503050406030204" pitchFamily="18" charset="0"/>
                            </a:rPr>
                            <m:t>𝑞</m:t>
                          </m:r>
                        </m:e>
                        <m:sub>
                          <m:r>
                            <a:rPr lang="es-EC" b="1" i="1">
                              <a:latin typeface="Cambria Math" panose="02040503050406030204" pitchFamily="18" charset="0"/>
                            </a:rPr>
                            <m:t>𝒓</m:t>
                          </m:r>
                        </m:sub>
                      </m:sSub>
                      <m:r>
                        <a:rPr lang="es-EC" b="1" i="1">
                          <a:latin typeface="Cambria Math" panose="02040503050406030204" pitchFamily="18" charset="0"/>
                        </a:rPr>
                        <m:t>=</m:t>
                      </m:r>
                      <m:sSub>
                        <m:sSubPr>
                          <m:ctrlPr>
                            <a:rPr lang="es-EC" b="1" i="1">
                              <a:latin typeface="Cambria Math" panose="02040503050406030204" pitchFamily="18" charset="0"/>
                            </a:rPr>
                          </m:ctrlPr>
                        </m:sSubPr>
                        <m:e>
                          <m:r>
                            <a:rPr lang="es-EC" i="1">
                              <a:latin typeface="Cambria Math" panose="02040503050406030204" pitchFamily="18" charset="0"/>
                            </a:rPr>
                            <m:t>h</m:t>
                          </m:r>
                        </m:e>
                        <m:sub>
                          <m:r>
                            <a:rPr lang="es-EC" b="1" i="1">
                              <a:latin typeface="Cambria Math" panose="02040503050406030204" pitchFamily="18" charset="0"/>
                            </a:rPr>
                            <m:t>𝒓</m:t>
                          </m:r>
                        </m:sub>
                      </m:sSub>
                      <m:d>
                        <m:dPr>
                          <m:ctrlPr>
                            <a:rPr lang="es-EC" i="1">
                              <a:latin typeface="Cambria Math" panose="02040503050406030204" pitchFamily="18" charset="0"/>
                            </a:rPr>
                          </m:ctrlPr>
                        </m:dPr>
                        <m:e>
                          <m:r>
                            <a:rPr lang="es-EC" i="1">
                              <a:latin typeface="Cambria Math" panose="02040503050406030204" pitchFamily="18" charset="0"/>
                            </a:rPr>
                            <m:t>𝑇𝑠</m:t>
                          </m:r>
                          <m:r>
                            <a:rPr lang="es-EC" i="1">
                              <a:latin typeface="Cambria Math" panose="02040503050406030204" pitchFamily="18" charset="0"/>
                            </a:rPr>
                            <m:t>−</m:t>
                          </m:r>
                          <m:r>
                            <a:rPr lang="es-EC" i="1">
                              <a:latin typeface="Cambria Math" panose="02040503050406030204" pitchFamily="18" charset="0"/>
                            </a:rPr>
                            <m:t>𝑇𝑎𝑙𝑟</m:t>
                          </m:r>
                        </m:e>
                      </m:d>
                      <m:r>
                        <a:rPr lang="es-EC" i="1">
                          <a:latin typeface="Cambria Math" panose="02040503050406030204" pitchFamily="18" charset="0"/>
                        </a:rPr>
                        <m:t>∗</m:t>
                      </m:r>
                      <m:r>
                        <a:rPr lang="es-EC" i="1">
                          <a:latin typeface="Cambria Math" panose="02040503050406030204" pitchFamily="18" charset="0"/>
                        </a:rPr>
                        <m:t>𝐴</m:t>
                      </m:r>
                    </m:oMath>
                  </m:oMathPara>
                </a14:m>
                <a:endParaRPr lang="es-EC" dirty="0" smtClean="0"/>
              </a:p>
              <a:p>
                <a:pPr marL="0" indent="0">
                  <a:buNone/>
                </a:pPr>
                <a:endParaRPr lang="es-EC" dirty="0"/>
              </a:p>
              <a:p>
                <a:pPr marL="0" indent="0" algn="ctr">
                  <a:buNone/>
                </a:pPr>
                <a14:m>
                  <m:oMathPara xmlns:m="http://schemas.openxmlformats.org/officeDocument/2006/math">
                    <m:oMathParaPr>
                      <m:jc m:val="centerGroup"/>
                    </m:oMathParaPr>
                    <m:oMath xmlns:m="http://schemas.openxmlformats.org/officeDocument/2006/math">
                      <m:sSub>
                        <m:sSubPr>
                          <m:ctrlPr>
                            <a:rPr lang="es-EC" b="1" i="1" smtClean="0">
                              <a:latin typeface="Cambria Math" panose="02040503050406030204" pitchFamily="18" charset="0"/>
                            </a:rPr>
                          </m:ctrlPr>
                        </m:sSubPr>
                        <m:e>
                          <m:r>
                            <a:rPr lang="es-EC" i="1">
                              <a:latin typeface="Cambria Math" panose="02040503050406030204" pitchFamily="18" charset="0"/>
                            </a:rPr>
                            <m:t>𝑞</m:t>
                          </m:r>
                        </m:e>
                        <m:sub>
                          <m:r>
                            <a:rPr lang="es-EC" b="1" i="1">
                              <a:latin typeface="Cambria Math" panose="02040503050406030204" pitchFamily="18" charset="0"/>
                            </a:rPr>
                            <m:t>𝒓</m:t>
                          </m:r>
                        </m:sub>
                      </m:sSub>
                      <m:r>
                        <a:rPr lang="es-EC" b="1" i="1">
                          <a:latin typeface="Cambria Math" panose="02040503050406030204" pitchFamily="18" charset="0"/>
                        </a:rPr>
                        <m:t>=</m:t>
                      </m:r>
                      <m:r>
                        <a:rPr lang="es-EC" i="1">
                          <a:latin typeface="Cambria Math" panose="02040503050406030204" pitchFamily="18" charset="0"/>
                        </a:rPr>
                        <m:t>11.53 </m:t>
                      </m:r>
                      <m:f>
                        <m:fPr>
                          <m:ctrlPr>
                            <a:rPr lang="es-EC" i="1">
                              <a:latin typeface="Cambria Math" panose="02040503050406030204" pitchFamily="18" charset="0"/>
                            </a:rPr>
                          </m:ctrlPr>
                        </m:fPr>
                        <m:num>
                          <m:r>
                            <a:rPr lang="es-EC" i="1">
                              <a:latin typeface="Cambria Math" panose="02040503050406030204" pitchFamily="18" charset="0"/>
                            </a:rPr>
                            <m:t>𝑤</m:t>
                          </m:r>
                        </m:num>
                        <m:den>
                          <m:sSup>
                            <m:sSupPr>
                              <m:ctrlPr>
                                <a:rPr lang="es-EC" i="1">
                                  <a:latin typeface="Cambria Math" panose="02040503050406030204" pitchFamily="18" charset="0"/>
                                </a:rPr>
                              </m:ctrlPr>
                            </m:sSupPr>
                            <m:e>
                              <m:r>
                                <a:rPr lang="es-EC" i="1">
                                  <a:latin typeface="Cambria Math" panose="02040503050406030204" pitchFamily="18" charset="0"/>
                                </a:rPr>
                                <m:t>𝑚</m:t>
                              </m:r>
                            </m:e>
                            <m:sup>
                              <m:r>
                                <a:rPr lang="es-EC" i="1">
                                  <a:latin typeface="Cambria Math" panose="02040503050406030204" pitchFamily="18" charset="0"/>
                                </a:rPr>
                                <m:t>2</m:t>
                              </m:r>
                            </m:sup>
                          </m:sSup>
                          <m:r>
                            <a:rPr lang="es-EC" i="1">
                              <a:latin typeface="Cambria Math" panose="02040503050406030204" pitchFamily="18" charset="0"/>
                            </a:rPr>
                            <m:t>𝐾</m:t>
                          </m:r>
                        </m:den>
                      </m:f>
                      <m:d>
                        <m:dPr>
                          <m:ctrlPr>
                            <a:rPr lang="es-EC" i="1">
                              <a:latin typeface="Cambria Math" panose="02040503050406030204" pitchFamily="18" charset="0"/>
                            </a:rPr>
                          </m:ctrlPr>
                        </m:dPr>
                        <m:e>
                          <m:r>
                            <a:rPr lang="es-EC" i="1">
                              <a:latin typeface="Cambria Math" panose="02040503050406030204" pitchFamily="18" charset="0"/>
                            </a:rPr>
                            <m:t>433.15−363</m:t>
                          </m:r>
                        </m:e>
                      </m:d>
                      <m:r>
                        <a:rPr lang="es-EC" i="1">
                          <a:latin typeface="Cambria Math" panose="02040503050406030204" pitchFamily="18" charset="0"/>
                        </a:rPr>
                        <m:t>𝐾</m:t>
                      </m:r>
                      <m:r>
                        <a:rPr lang="es-EC" i="1">
                          <a:latin typeface="Cambria Math" panose="02040503050406030204" pitchFamily="18" charset="0"/>
                        </a:rPr>
                        <m:t>∗18.47 </m:t>
                      </m:r>
                      <m:sSup>
                        <m:sSupPr>
                          <m:ctrlPr>
                            <a:rPr lang="es-EC" i="1">
                              <a:latin typeface="Cambria Math" panose="02040503050406030204" pitchFamily="18" charset="0"/>
                            </a:rPr>
                          </m:ctrlPr>
                        </m:sSupPr>
                        <m:e>
                          <m:r>
                            <a:rPr lang="es-EC" i="1">
                              <a:latin typeface="Cambria Math" panose="02040503050406030204" pitchFamily="18" charset="0"/>
                            </a:rPr>
                            <m:t>𝑚</m:t>
                          </m:r>
                        </m:e>
                        <m:sup>
                          <m:r>
                            <a:rPr lang="es-EC" i="1">
                              <a:latin typeface="Cambria Math" panose="02040503050406030204" pitchFamily="18" charset="0"/>
                            </a:rPr>
                            <m:t>2</m:t>
                          </m:r>
                        </m:sup>
                      </m:sSup>
                    </m:oMath>
                  </m:oMathPara>
                </a14:m>
                <a:endParaRPr lang="es-EC" dirty="0" smtClean="0"/>
              </a:p>
              <a:p>
                <a:pPr marL="0" indent="0" algn="ctr">
                  <a:buNone/>
                </a:pPr>
                <a:endParaRPr lang="es-EC" dirty="0" smtClean="0"/>
              </a:p>
              <a:p>
                <a:pPr marL="0" indent="0" algn="ctr">
                  <a:buNone/>
                </a:pPr>
                <a14:m>
                  <m:oMathPara xmlns:m="http://schemas.openxmlformats.org/officeDocument/2006/math">
                    <m:oMathParaPr>
                      <m:jc m:val="centerGroup"/>
                    </m:oMathParaPr>
                    <m:oMath xmlns:m="http://schemas.openxmlformats.org/officeDocument/2006/math">
                      <m:sSub>
                        <m:sSubPr>
                          <m:ctrlPr>
                            <a:rPr lang="es-EC" b="1" i="1">
                              <a:latin typeface="Cambria Math" panose="02040503050406030204" pitchFamily="18" charset="0"/>
                            </a:rPr>
                          </m:ctrlPr>
                        </m:sSubPr>
                        <m:e>
                          <m:r>
                            <a:rPr lang="es-EC" b="1" i="1">
                              <a:latin typeface="Cambria Math" panose="02040503050406030204" pitchFamily="18" charset="0"/>
                            </a:rPr>
                            <m:t>𝒒</m:t>
                          </m:r>
                        </m:e>
                        <m:sub>
                          <m:r>
                            <a:rPr lang="es-EC" b="1" i="1">
                              <a:latin typeface="Cambria Math" panose="02040503050406030204" pitchFamily="18" charset="0"/>
                            </a:rPr>
                            <m:t>𝒓</m:t>
                          </m:r>
                        </m:sub>
                      </m:sSub>
                      <m:r>
                        <a:rPr lang="es-EC" b="1" i="1">
                          <a:latin typeface="Cambria Math" panose="02040503050406030204" pitchFamily="18" charset="0"/>
                        </a:rPr>
                        <m:t>=</m:t>
                      </m:r>
                      <m:r>
                        <a:rPr lang="es-EC" b="1" i="1">
                          <a:latin typeface="Cambria Math" panose="02040503050406030204" pitchFamily="18" charset="0"/>
                        </a:rPr>
                        <m:t>𝟏𝟒𝟗𝟑𝟗</m:t>
                      </m:r>
                      <m:r>
                        <a:rPr lang="es-EC" b="1" i="1">
                          <a:latin typeface="Cambria Math" panose="02040503050406030204" pitchFamily="18" charset="0"/>
                        </a:rPr>
                        <m:t>.</m:t>
                      </m:r>
                      <m:r>
                        <a:rPr lang="es-EC" b="1" i="1">
                          <a:latin typeface="Cambria Math" panose="02040503050406030204" pitchFamily="18" charset="0"/>
                        </a:rPr>
                        <m:t>𝟕𝟏</m:t>
                      </m:r>
                      <m:r>
                        <a:rPr lang="es-EC" b="1" i="1">
                          <a:latin typeface="Cambria Math" panose="02040503050406030204" pitchFamily="18" charset="0"/>
                        </a:rPr>
                        <m:t> </m:t>
                      </m:r>
                      <m:r>
                        <a:rPr lang="es-EC" b="1" i="1">
                          <a:latin typeface="Cambria Math" panose="02040503050406030204" pitchFamily="18" charset="0"/>
                        </a:rPr>
                        <m:t>𝒘</m:t>
                      </m:r>
                      <m:r>
                        <a:rPr lang="es-EC" b="1" i="1">
                          <a:latin typeface="Cambria Math" panose="02040503050406030204" pitchFamily="18" charset="0"/>
                        </a:rPr>
                        <m:t>=</m:t>
                      </m:r>
                      <m:r>
                        <a:rPr lang="es-EC" b="1" i="1">
                          <a:latin typeface="Cambria Math" panose="02040503050406030204" pitchFamily="18" charset="0"/>
                        </a:rPr>
                        <m:t>𝟏𝟒</m:t>
                      </m:r>
                      <m:r>
                        <a:rPr lang="es-EC" b="1" i="1">
                          <a:latin typeface="Cambria Math" panose="02040503050406030204" pitchFamily="18" charset="0"/>
                        </a:rPr>
                        <m:t>.</m:t>
                      </m:r>
                      <m:r>
                        <a:rPr lang="es-EC" b="1" i="1">
                          <a:latin typeface="Cambria Math" panose="02040503050406030204" pitchFamily="18" charset="0"/>
                        </a:rPr>
                        <m:t>𝟗</m:t>
                      </m:r>
                      <m:r>
                        <a:rPr lang="es-EC" b="1" i="1">
                          <a:latin typeface="Cambria Math" panose="02040503050406030204" pitchFamily="18" charset="0"/>
                        </a:rPr>
                        <m:t> </m:t>
                      </m:r>
                      <m:r>
                        <a:rPr lang="es-EC" b="1" i="1">
                          <a:latin typeface="Cambria Math" panose="02040503050406030204" pitchFamily="18" charset="0"/>
                        </a:rPr>
                        <m:t>𝑲𝑾</m:t>
                      </m:r>
                    </m:oMath>
                  </m:oMathPara>
                </a14:m>
                <a:endParaRPr lang="es-EC" dirty="0"/>
              </a:p>
              <a:p>
                <a:pPr marL="0" indent="0" algn="ctr">
                  <a:buNone/>
                </a:pPr>
                <a:endParaRPr lang="es-EC" sz="2100" dirty="0"/>
              </a:p>
              <a:p>
                <a:pPr marL="0" indent="0" algn="ctr">
                  <a:buNone/>
                </a:pPr>
                <a:endParaRPr lang="es-EC" sz="2100" b="1" dirty="0" smtClean="0"/>
              </a:p>
              <a:p>
                <a:pPr marL="0" indent="0">
                  <a:buNone/>
                </a:pPr>
                <a:endParaRPr lang="es-EC" sz="2100" b="1" dirty="0"/>
              </a:p>
              <a:p>
                <a:pPr marL="0" indent="0">
                  <a:buNone/>
                </a:pPr>
                <a:endParaRPr lang="es-EC" sz="2100" b="1" dirty="0"/>
              </a:p>
              <a:p>
                <a:pPr marL="0" indent="0">
                  <a:buNone/>
                </a:pPr>
                <a:endParaRPr lang="es-EC" sz="2100" b="1" dirty="0" smtClean="0"/>
              </a:p>
              <a:p>
                <a:pPr marL="0" indent="0">
                  <a:buNone/>
                </a:pPr>
                <a:endParaRPr lang="es-EC" sz="2100" b="1" dirty="0"/>
              </a:p>
              <a:p>
                <a:pPr marL="0" indent="0">
                  <a:buNone/>
                </a:pPr>
                <a:endParaRPr lang="es-EC" sz="2100" b="1" dirty="0" smtClean="0"/>
              </a:p>
              <a:p>
                <a:pPr marL="0" indent="0">
                  <a:buNone/>
                </a:pPr>
                <a:endParaRPr lang="es-EC" sz="2100" b="1" dirty="0" smtClean="0"/>
              </a:p>
              <a:p>
                <a:pPr marL="0" indent="0">
                  <a:buNone/>
                </a:pPr>
                <a:r>
                  <a:rPr lang="es-EC" sz="2100" b="1" dirty="0" smtClean="0"/>
                  <a:t> </a:t>
                </a:r>
                <a:endParaRPr lang="es-EC" sz="2100" b="1"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162594" y="1410789"/>
                <a:ext cx="10842172" cy="5329645"/>
              </a:xfrm>
              <a:blipFill>
                <a:blip r:embed="rId2"/>
                <a:stretch>
                  <a:fillRect l="-675" t="-686"/>
                </a:stretch>
              </a:blipFill>
            </p:spPr>
            <p:txBody>
              <a:bodyPr/>
              <a:lstStyle/>
              <a:p>
                <a:r>
                  <a:rPr lang="es-EC">
                    <a:noFill/>
                  </a:rPr>
                  <a:t> </a:t>
                </a:r>
              </a:p>
            </p:txBody>
          </p:sp>
        </mc:Fallback>
      </mc:AlternateContent>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CALCULO DE LA EFICIENCIA DEL CALDERO</a:t>
            </a:r>
            <a:endParaRPr lang="es-EC" sz="3000" b="1" dirty="0"/>
          </a:p>
        </p:txBody>
      </p:sp>
    </p:spTree>
    <p:extLst>
      <p:ext uri="{BB962C8B-B14F-4D97-AF65-F5344CB8AC3E}">
        <p14:creationId xmlns:p14="http://schemas.microsoft.com/office/powerpoint/2010/main" val="27503033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162594" y="1410789"/>
                <a:ext cx="10842172" cy="5329645"/>
              </a:xfrm>
            </p:spPr>
            <p:txBody>
              <a:bodyPr>
                <a:noAutofit/>
              </a:bodyPr>
              <a:lstStyle/>
              <a:p>
                <a:pPr marL="0" indent="0">
                  <a:buNone/>
                </a:pPr>
                <a:r>
                  <a:rPr lang="es-EC" sz="2100" b="1" dirty="0" smtClean="0"/>
                  <a:t>Qp5:</a:t>
                </a:r>
              </a:p>
              <a:p>
                <a:pPr marL="0" indent="0">
                  <a:buNone/>
                </a:pPr>
                <a:r>
                  <a:rPr lang="es-EC" sz="2100" dirty="0"/>
                  <a:t>Sabiendo que:</a:t>
                </a:r>
                <a:r>
                  <a:rPr lang="es-EC" sz="2100" dirty="0" smtClean="0"/>
                  <a:t>                                              </a:t>
                </a:r>
                <a14:m>
                  <m:oMath xmlns:m="http://schemas.openxmlformats.org/officeDocument/2006/math">
                    <m:r>
                      <a:rPr lang="es-EC" sz="2100" i="1">
                        <a:latin typeface="Cambria Math" panose="02040503050406030204" pitchFamily="18" charset="0"/>
                      </a:rPr>
                      <m:t>1 </m:t>
                    </m:r>
                    <m:r>
                      <a:rPr lang="es-EC" sz="2100" i="1">
                        <a:latin typeface="Cambria Math" panose="02040503050406030204" pitchFamily="18" charset="0"/>
                      </a:rPr>
                      <m:t>𝐵𝐻𝑃</m:t>
                    </m:r>
                    <m:r>
                      <a:rPr lang="es-EC" sz="2100" i="1">
                        <a:latin typeface="Cambria Math" panose="02040503050406030204" pitchFamily="18" charset="0"/>
                      </a:rPr>
                      <m:t>=9.8 </m:t>
                    </m:r>
                    <m:r>
                      <a:rPr lang="es-EC" sz="2100" i="1">
                        <a:latin typeface="Cambria Math" panose="02040503050406030204" pitchFamily="18" charset="0"/>
                      </a:rPr>
                      <m:t>𝐾𝑊</m:t>
                    </m:r>
                  </m:oMath>
                </a14:m>
                <a:endParaRPr lang="es-EC" sz="2100" dirty="0"/>
              </a:p>
              <a:p>
                <a:pPr marL="0" indent="0">
                  <a:buNone/>
                </a:pPr>
                <a:r>
                  <a:rPr lang="es-EC" sz="2100" dirty="0"/>
                  <a:t>Entonces:</a:t>
                </a:r>
                <a:r>
                  <a:rPr lang="es-EC" sz="2100" dirty="0" smtClean="0"/>
                  <a:t>                                                    </a:t>
                </a:r>
                <a14:m>
                  <m:oMath xmlns:m="http://schemas.openxmlformats.org/officeDocument/2006/math">
                    <m:r>
                      <a:rPr lang="es-EC" sz="2100" i="1">
                        <a:latin typeface="Cambria Math" panose="02040503050406030204" pitchFamily="18" charset="0"/>
                      </a:rPr>
                      <m:t>14.9  </m:t>
                    </m:r>
                    <m:r>
                      <a:rPr lang="es-EC" sz="2100" i="1">
                        <a:latin typeface="Cambria Math" panose="02040503050406030204" pitchFamily="18" charset="0"/>
                      </a:rPr>
                      <m:t>𝐾𝑊</m:t>
                    </m:r>
                    <m:r>
                      <a:rPr lang="es-EC" sz="2100" i="1">
                        <a:latin typeface="Cambria Math" panose="02040503050406030204" pitchFamily="18" charset="0"/>
                      </a:rPr>
                      <m:t>=1.52  </m:t>
                    </m:r>
                    <m:r>
                      <a:rPr lang="es-EC" sz="2100" i="1">
                        <a:latin typeface="Cambria Math" panose="02040503050406030204" pitchFamily="18" charset="0"/>
                      </a:rPr>
                      <m:t>𝐵𝐻𝑃</m:t>
                    </m:r>
                  </m:oMath>
                </a14:m>
                <a:endParaRPr lang="es-EC" sz="2100" dirty="0" smtClean="0"/>
              </a:p>
              <a:p>
                <a:pPr marL="0" indent="0">
                  <a:buNone/>
                </a:pPr>
                <a:endParaRPr lang="es-EC" sz="2100" b="1" dirty="0"/>
              </a:p>
              <a:p>
                <a:pPr marL="0" indent="0">
                  <a:buNone/>
                </a:pPr>
                <a:r>
                  <a:rPr lang="es-EC" sz="2100" dirty="0" smtClean="0"/>
                  <a:t>El </a:t>
                </a:r>
                <a:r>
                  <a:rPr lang="es-EC" sz="2100" dirty="0"/>
                  <a:t>consumo de combustible del caldero es 25.02 kg </a:t>
                </a:r>
                <a:r>
                  <a:rPr lang="es-EC" sz="2100" dirty="0" err="1" smtClean="0"/>
                  <a:t>comb</a:t>
                </a:r>
                <a:r>
                  <a:rPr lang="es-EC" sz="2100" dirty="0" smtClean="0"/>
                  <a:t>/</a:t>
                </a:r>
                <a:r>
                  <a:rPr lang="es-EC" sz="2100" dirty="0" err="1" smtClean="0"/>
                  <a:t>hr</a:t>
                </a:r>
                <a:r>
                  <a:rPr lang="es-EC" sz="2100" dirty="0" smtClean="0"/>
                  <a:t>, entonces:</a:t>
                </a:r>
              </a:p>
              <a:p>
                <a:pPr marL="0" indent="0">
                  <a:buNone/>
                </a:pPr>
                <a:endParaRPr lang="es-EC" sz="2100" dirty="0" smtClean="0"/>
              </a:p>
              <a:p>
                <a:pPr marL="0" indent="0">
                  <a:buNone/>
                </a:pPr>
                <a14:m>
                  <m:oMathPara xmlns:m="http://schemas.openxmlformats.org/officeDocument/2006/math">
                    <m:oMathParaPr>
                      <m:jc m:val="centerGroup"/>
                    </m:oMathParaPr>
                    <m:oMath xmlns:m="http://schemas.openxmlformats.org/officeDocument/2006/math">
                      <m:r>
                        <a:rPr lang="es-EC">
                          <a:latin typeface="Cambria Math" panose="02040503050406030204" pitchFamily="18" charset="0"/>
                        </a:rPr>
                        <m:t>25.02 </m:t>
                      </m:r>
                      <m:f>
                        <m:fPr>
                          <m:ctrlPr>
                            <a:rPr lang="es-EC" i="1">
                              <a:latin typeface="Cambria Math" panose="02040503050406030204" pitchFamily="18" charset="0"/>
                            </a:rPr>
                          </m:ctrlPr>
                        </m:fPr>
                        <m:num>
                          <m:r>
                            <m:rPr>
                              <m:sty m:val="p"/>
                            </m:rPr>
                            <a:rPr lang="es-EC">
                              <a:latin typeface="Cambria Math" panose="02040503050406030204" pitchFamily="18" charset="0"/>
                            </a:rPr>
                            <m:t>kg</m:t>
                          </m:r>
                          <m:r>
                            <a:rPr lang="es-EC">
                              <a:latin typeface="Cambria Math" panose="02040503050406030204" pitchFamily="18" charset="0"/>
                            </a:rPr>
                            <m:t> </m:t>
                          </m:r>
                          <m:r>
                            <m:rPr>
                              <m:sty m:val="p"/>
                            </m:rPr>
                            <a:rPr lang="es-EC">
                              <a:latin typeface="Cambria Math" panose="02040503050406030204" pitchFamily="18" charset="0"/>
                            </a:rPr>
                            <m:t>comb</m:t>
                          </m:r>
                        </m:num>
                        <m:den>
                          <m:r>
                            <m:rPr>
                              <m:sty m:val="p"/>
                            </m:rPr>
                            <a:rPr lang="es-EC">
                              <a:latin typeface="Cambria Math" panose="02040503050406030204" pitchFamily="18" charset="0"/>
                            </a:rPr>
                            <m:t>hr</m:t>
                          </m:r>
                        </m:den>
                      </m:f>
                      <m:r>
                        <a:rPr lang="es-EC" i="1">
                          <a:latin typeface="Cambria Math" panose="02040503050406030204" pitchFamily="18" charset="0"/>
                        </a:rPr>
                        <m:t> =</m:t>
                      </m:r>
                      <m:f>
                        <m:fPr>
                          <m:ctrlPr>
                            <a:rPr lang="es-EC" i="1">
                              <a:latin typeface="Cambria Math" panose="02040503050406030204" pitchFamily="18" charset="0"/>
                            </a:rPr>
                          </m:ctrlPr>
                        </m:fPr>
                        <m:num>
                          <m:r>
                            <a:rPr lang="es-EC" i="1">
                              <a:latin typeface="Cambria Math" panose="02040503050406030204" pitchFamily="18" charset="0"/>
                            </a:rPr>
                            <m:t>1.52 </m:t>
                          </m:r>
                          <m:r>
                            <a:rPr lang="es-EC" i="1">
                              <a:latin typeface="Cambria Math" panose="02040503050406030204" pitchFamily="18" charset="0"/>
                            </a:rPr>
                            <m:t>𝐵𝐻𝑃</m:t>
                          </m:r>
                          <m:r>
                            <a:rPr lang="es-EC" i="1">
                              <a:latin typeface="Cambria Math" panose="02040503050406030204" pitchFamily="18" charset="0"/>
                            </a:rPr>
                            <m:t> ∗8434.65 </m:t>
                          </m:r>
                          <m:r>
                            <a:rPr lang="es-EC" i="1">
                              <a:latin typeface="Cambria Math" panose="02040503050406030204" pitchFamily="18" charset="0"/>
                            </a:rPr>
                            <m:t>𝑘𝑐𝑎𝑙</m:t>
                          </m:r>
                          <m:r>
                            <a:rPr lang="es-EC" i="1">
                              <a:latin typeface="Cambria Math" panose="02040503050406030204" pitchFamily="18" charset="0"/>
                            </a:rPr>
                            <m:t>/</m:t>
                          </m:r>
                          <m:r>
                            <a:rPr lang="es-EC" i="1">
                              <a:latin typeface="Cambria Math" panose="02040503050406030204" pitchFamily="18" charset="0"/>
                            </a:rPr>
                            <m:t>h𝑟</m:t>
                          </m:r>
                        </m:num>
                        <m:den>
                          <m:r>
                            <a:rPr lang="es-EC" i="1">
                              <a:latin typeface="Cambria Math" panose="02040503050406030204" pitchFamily="18" charset="0"/>
                            </a:rPr>
                            <m:t>𝑄𝑝</m:t>
                          </m:r>
                          <m:r>
                            <a:rPr lang="es-EC" i="1">
                              <a:latin typeface="Cambria Math" panose="02040503050406030204" pitchFamily="18" charset="0"/>
                            </a:rPr>
                            <m:t>5</m:t>
                          </m:r>
                        </m:den>
                      </m:f>
                    </m:oMath>
                  </m:oMathPara>
                </a14:m>
                <a:endParaRPr lang="es-EC" dirty="0" smtClean="0"/>
              </a:p>
              <a:p>
                <a:pPr marL="0" indent="0">
                  <a:buNone/>
                </a:pPr>
                <a:endParaRPr lang="es-EC" dirty="0" smtClean="0"/>
              </a:p>
              <a:p>
                <a:pPr marL="0" indent="0" algn="ctr">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𝑄𝑝</m:t>
                      </m:r>
                      <m:r>
                        <a:rPr lang="es-EC" i="1">
                          <a:latin typeface="Cambria Math" panose="02040503050406030204" pitchFamily="18" charset="0"/>
                        </a:rPr>
                        <m:t>5=512.56 </m:t>
                      </m:r>
                      <m:f>
                        <m:fPr>
                          <m:ctrlPr>
                            <a:rPr lang="es-EC" i="1">
                              <a:latin typeface="Cambria Math" panose="02040503050406030204" pitchFamily="18" charset="0"/>
                            </a:rPr>
                          </m:ctrlPr>
                        </m:fPr>
                        <m:num>
                          <m:r>
                            <a:rPr lang="es-EC" i="1">
                              <a:latin typeface="Cambria Math" panose="02040503050406030204" pitchFamily="18" charset="0"/>
                            </a:rPr>
                            <m:t>𝑘𝑐𝑎𝑙</m:t>
                          </m:r>
                        </m:num>
                        <m:den>
                          <m:r>
                            <a:rPr lang="es-EC" i="1">
                              <a:latin typeface="Cambria Math" panose="02040503050406030204" pitchFamily="18" charset="0"/>
                            </a:rPr>
                            <m:t>𝐾𝑔</m:t>
                          </m:r>
                        </m:den>
                      </m:f>
                    </m:oMath>
                  </m:oMathPara>
                </a14:m>
                <a:endParaRPr lang="es-EC" dirty="0" smtClean="0"/>
              </a:p>
              <a:p>
                <a:pPr marL="0" indent="0" algn="ctr">
                  <a:buNone/>
                </a:pPr>
                <a:endParaRPr lang="es-EC" dirty="0" smtClean="0"/>
              </a:p>
              <a:p>
                <a:pPr marL="0" indent="0" algn="ctr">
                  <a:buNone/>
                </a:pPr>
                <a14:m>
                  <m:oMathPara xmlns:m="http://schemas.openxmlformats.org/officeDocument/2006/math">
                    <m:oMathParaPr>
                      <m:jc m:val="centerGroup"/>
                    </m:oMathParaPr>
                    <m:oMath xmlns:m="http://schemas.openxmlformats.org/officeDocument/2006/math">
                      <m:r>
                        <a:rPr lang="es-EC" b="1" i="1">
                          <a:latin typeface="Cambria Math" panose="02040503050406030204" pitchFamily="18" charset="0"/>
                        </a:rPr>
                        <m:t>𝑸𝒑</m:t>
                      </m:r>
                      <m:r>
                        <a:rPr lang="es-EC" b="1" i="1">
                          <a:latin typeface="Cambria Math" panose="02040503050406030204" pitchFamily="18" charset="0"/>
                        </a:rPr>
                        <m:t>𝟓</m:t>
                      </m:r>
                      <m:r>
                        <a:rPr lang="es-EC" b="1" i="1">
                          <a:latin typeface="Cambria Math" panose="02040503050406030204" pitchFamily="18" charset="0"/>
                        </a:rPr>
                        <m:t>=</m:t>
                      </m:r>
                      <m:r>
                        <a:rPr lang="es-EC" b="1" i="1">
                          <a:latin typeface="Cambria Math" panose="02040503050406030204" pitchFamily="18" charset="0"/>
                        </a:rPr>
                        <m:t>𝟐𝟏𝟒𝟓</m:t>
                      </m:r>
                      <m:r>
                        <a:rPr lang="es-EC" b="1" i="1">
                          <a:latin typeface="Cambria Math" panose="02040503050406030204" pitchFamily="18" charset="0"/>
                        </a:rPr>
                        <m:t>.</m:t>
                      </m:r>
                      <m:r>
                        <a:rPr lang="es-EC" b="1" i="1">
                          <a:latin typeface="Cambria Math" panose="02040503050406030204" pitchFamily="18" charset="0"/>
                        </a:rPr>
                        <m:t>𝟓𝟔</m:t>
                      </m:r>
                      <m:r>
                        <a:rPr lang="es-EC" b="1" i="1">
                          <a:latin typeface="Cambria Math" panose="02040503050406030204" pitchFamily="18" charset="0"/>
                        </a:rPr>
                        <m:t> </m:t>
                      </m:r>
                      <m:f>
                        <m:fPr>
                          <m:ctrlPr>
                            <a:rPr lang="es-EC" b="1" i="1">
                              <a:latin typeface="Cambria Math" panose="02040503050406030204" pitchFamily="18" charset="0"/>
                            </a:rPr>
                          </m:ctrlPr>
                        </m:fPr>
                        <m:num>
                          <m:r>
                            <a:rPr lang="es-EC" b="1" i="1">
                              <a:latin typeface="Cambria Math" panose="02040503050406030204" pitchFamily="18" charset="0"/>
                            </a:rPr>
                            <m:t>𝑲𝒋</m:t>
                          </m:r>
                        </m:num>
                        <m:den>
                          <m:r>
                            <a:rPr lang="es-EC" b="1" i="1">
                              <a:latin typeface="Cambria Math" panose="02040503050406030204" pitchFamily="18" charset="0"/>
                            </a:rPr>
                            <m:t>𝑲𝒈</m:t>
                          </m:r>
                        </m:den>
                      </m:f>
                    </m:oMath>
                  </m:oMathPara>
                </a14:m>
                <a:endParaRPr lang="es-EC" b="1" dirty="0"/>
              </a:p>
              <a:p>
                <a:pPr marL="0" indent="0" algn="ctr">
                  <a:buNone/>
                </a:pPr>
                <a:endParaRPr lang="es-EC" dirty="0"/>
              </a:p>
              <a:p>
                <a:pPr marL="0" indent="0" algn="ctr">
                  <a:buNone/>
                </a:pPr>
                <a:endParaRPr lang="es-EC" sz="2100" dirty="0" smtClean="0"/>
              </a:p>
              <a:p>
                <a:pPr marL="0" indent="0">
                  <a:buNone/>
                </a:pPr>
                <a:endParaRPr lang="es-EC" sz="2100" dirty="0" smtClean="0"/>
              </a:p>
              <a:p>
                <a:pPr marL="0" indent="0">
                  <a:buNone/>
                </a:pPr>
                <a:endParaRPr lang="es-EC" sz="2100" b="1" dirty="0"/>
              </a:p>
              <a:p>
                <a:pPr marL="0" indent="0">
                  <a:buNone/>
                </a:pPr>
                <a:endParaRPr lang="es-EC" sz="2100" b="1" dirty="0"/>
              </a:p>
              <a:p>
                <a:pPr marL="0" indent="0">
                  <a:buNone/>
                </a:pPr>
                <a:endParaRPr lang="es-EC" sz="2100" b="1" dirty="0" smtClean="0"/>
              </a:p>
              <a:p>
                <a:pPr marL="0" indent="0">
                  <a:buNone/>
                </a:pPr>
                <a:endParaRPr lang="es-EC" sz="2100" b="1" dirty="0"/>
              </a:p>
              <a:p>
                <a:pPr marL="0" indent="0">
                  <a:buNone/>
                </a:pPr>
                <a:endParaRPr lang="es-EC" sz="2100" b="1" dirty="0" smtClean="0"/>
              </a:p>
              <a:p>
                <a:pPr marL="0" indent="0">
                  <a:buNone/>
                </a:pPr>
                <a:endParaRPr lang="es-EC" sz="2100" b="1" dirty="0" smtClean="0"/>
              </a:p>
              <a:p>
                <a:pPr marL="0" indent="0">
                  <a:buNone/>
                </a:pPr>
                <a:r>
                  <a:rPr lang="es-EC" sz="2100" b="1" dirty="0" smtClean="0"/>
                  <a:t> </a:t>
                </a:r>
                <a:endParaRPr lang="es-EC" sz="2100" b="1"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162594" y="1410789"/>
                <a:ext cx="10842172" cy="5329645"/>
              </a:xfrm>
              <a:blipFill>
                <a:blip r:embed="rId2"/>
                <a:stretch>
                  <a:fillRect l="-675" t="-686"/>
                </a:stretch>
              </a:blipFill>
            </p:spPr>
            <p:txBody>
              <a:bodyPr/>
              <a:lstStyle/>
              <a:p>
                <a:r>
                  <a:rPr lang="es-EC">
                    <a:noFill/>
                  </a:rPr>
                  <a:t> </a:t>
                </a:r>
              </a:p>
            </p:txBody>
          </p:sp>
        </mc:Fallback>
      </mc:AlternateContent>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CALCULO DE LA EFICIENCIA DEL CALDERO</a:t>
            </a:r>
            <a:endParaRPr lang="es-EC" sz="3000" b="1" dirty="0"/>
          </a:p>
        </p:txBody>
      </p:sp>
    </p:spTree>
    <p:extLst>
      <p:ext uri="{BB962C8B-B14F-4D97-AF65-F5344CB8AC3E}">
        <p14:creationId xmlns:p14="http://schemas.microsoft.com/office/powerpoint/2010/main" val="12641191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162594" y="1410789"/>
                <a:ext cx="10842172" cy="5329645"/>
              </a:xfrm>
            </p:spPr>
            <p:txBody>
              <a:bodyPr>
                <a:noAutofit/>
              </a:bodyPr>
              <a:lstStyle/>
              <a:p>
                <a:pPr marL="0" indent="0">
                  <a:buNone/>
                </a:pPr>
                <a:endParaRPr lang="es-EC" b="1" dirty="0" smtClean="0"/>
              </a:p>
              <a:p>
                <a:pPr marL="0" indent="0">
                  <a:buNone/>
                </a:pPr>
                <a:r>
                  <a:rPr lang="es-EC" sz="2100" dirty="0" smtClean="0"/>
                  <a:t>Aplicando </a:t>
                </a:r>
                <a:r>
                  <a:rPr lang="es-EC" sz="2100" dirty="0"/>
                  <a:t>sumatoria de las pérdidas calculadas</a:t>
                </a:r>
                <a:r>
                  <a:rPr lang="es-EC" sz="2100" dirty="0" smtClean="0"/>
                  <a:t>:</a:t>
                </a:r>
              </a:p>
              <a:p>
                <a:pPr marL="0" indent="0">
                  <a:buNone/>
                </a:pPr>
                <a:endParaRPr lang="es-EC" sz="2100" dirty="0"/>
              </a:p>
              <a:p>
                <a:pPr marL="0" indent="0" algn="ctr">
                  <a:buNone/>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s-EC" i="1">
                              <a:latin typeface="Cambria Math" panose="02040503050406030204" pitchFamily="18" charset="0"/>
                            </a:rPr>
                          </m:ctrlPr>
                        </m:naryPr>
                        <m:sub/>
                        <m:sup/>
                        <m:e>
                          <m:r>
                            <a:rPr lang="es-EC" i="1">
                              <a:latin typeface="Cambria Math" panose="02040503050406030204" pitchFamily="18" charset="0"/>
                            </a:rPr>
                            <m:t>𝑃</m:t>
                          </m:r>
                        </m:e>
                      </m:nary>
                      <m:r>
                        <a:rPr lang="es-EC" i="1">
                          <a:latin typeface="Cambria Math" panose="02040503050406030204" pitchFamily="18" charset="0"/>
                        </a:rPr>
                        <m:t>=3613.91+66.69+2364.87+0+2145.56</m:t>
                      </m:r>
                    </m:oMath>
                  </m:oMathPara>
                </a14:m>
                <a:endParaRPr lang="es-EC" dirty="0" smtClean="0"/>
              </a:p>
              <a:p>
                <a:pPr marL="0" indent="0" algn="ctr">
                  <a:buNone/>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s-EC" i="1">
                              <a:latin typeface="Cambria Math" panose="02040503050406030204" pitchFamily="18" charset="0"/>
                            </a:rPr>
                          </m:ctrlPr>
                        </m:naryPr>
                        <m:sub/>
                        <m:sup/>
                        <m:e>
                          <m:r>
                            <a:rPr lang="es-EC" i="1">
                              <a:latin typeface="Cambria Math" panose="02040503050406030204" pitchFamily="18" charset="0"/>
                            </a:rPr>
                            <m:t>𝑃</m:t>
                          </m:r>
                        </m:e>
                      </m:nary>
                      <m:r>
                        <a:rPr lang="es-EC" i="1">
                          <a:latin typeface="Cambria Math" panose="02040503050406030204" pitchFamily="18" charset="0"/>
                        </a:rPr>
                        <m:t>=8191.03</m:t>
                      </m:r>
                      <m:f>
                        <m:fPr>
                          <m:ctrlPr>
                            <a:rPr lang="es-EC" i="1">
                              <a:latin typeface="Cambria Math" panose="02040503050406030204" pitchFamily="18" charset="0"/>
                            </a:rPr>
                          </m:ctrlPr>
                        </m:fPr>
                        <m:num>
                          <m:r>
                            <a:rPr lang="es-EC" i="1">
                              <a:latin typeface="Cambria Math" panose="02040503050406030204" pitchFamily="18" charset="0"/>
                            </a:rPr>
                            <m:t>𝐾𝐽</m:t>
                          </m:r>
                        </m:num>
                        <m:den>
                          <m:r>
                            <a:rPr lang="es-EC" i="1">
                              <a:latin typeface="Cambria Math" panose="02040503050406030204" pitchFamily="18" charset="0"/>
                            </a:rPr>
                            <m:t>𝐾𝑔</m:t>
                          </m:r>
                        </m:den>
                      </m:f>
                    </m:oMath>
                  </m:oMathPara>
                </a14:m>
                <a:endParaRPr lang="es-EC" dirty="0"/>
              </a:p>
              <a:p>
                <a:pPr marL="0" indent="0" algn="just">
                  <a:buNone/>
                </a:pPr>
                <a:r>
                  <a:rPr lang="es-EC" sz="2100" dirty="0"/>
                  <a:t>El poder calorífico del diésel </a:t>
                </a:r>
                <a:r>
                  <a:rPr lang="es-EC" sz="2100" dirty="0" smtClean="0"/>
                  <a:t>de </a:t>
                </a:r>
                <a:r>
                  <a:rPr lang="es-EC" sz="2100" dirty="0"/>
                  <a:t>43292 KJ/Kg, tomando a dicha cantidad como el 100%, los 8191.03 KJ/Kg representan el 18.92 %, entonces la eficiencia final del caldero es</a:t>
                </a:r>
                <a:r>
                  <a:rPr lang="es-EC" dirty="0"/>
                  <a:t>:</a:t>
                </a:r>
              </a:p>
              <a:p>
                <a:pPr marL="0" indent="0" algn="just">
                  <a:buNone/>
                </a:pPr>
                <a:endParaRPr lang="es-EC" sz="2000" dirty="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𝐸𝑓𝑖𝑐𝑖𝑒𝑛𝑐𝑖𝑎</m:t>
                      </m:r>
                      <m:r>
                        <a:rPr lang="es-EC" b="0" i="1" smtClean="0">
                          <a:latin typeface="Cambria Math" panose="02040503050406030204" pitchFamily="18" charset="0"/>
                        </a:rPr>
                        <m:t> </m:t>
                      </m:r>
                      <m:r>
                        <a:rPr lang="es-EC" i="1">
                          <a:latin typeface="Cambria Math" panose="02040503050406030204" pitchFamily="18" charset="0"/>
                        </a:rPr>
                        <m:t>=100−</m:t>
                      </m:r>
                      <m:r>
                        <a:rPr lang="es-EC" b="0" i="1" smtClean="0">
                          <a:latin typeface="Cambria Math" panose="02040503050406030204" pitchFamily="18" charset="0"/>
                        </a:rPr>
                        <m:t>18,92</m:t>
                      </m:r>
                      <m:r>
                        <a:rPr lang="es-EC" i="1">
                          <a:latin typeface="Cambria Math" panose="02040503050406030204" pitchFamily="18" charset="0"/>
                        </a:rPr>
                        <m:t> </m:t>
                      </m:r>
                    </m:oMath>
                  </m:oMathPara>
                </a14:m>
                <a:endParaRPr lang="es-EC" dirty="0"/>
              </a:p>
              <a:p>
                <a:pPr marL="0" indent="0">
                  <a:buNone/>
                </a:pPr>
                <a:endParaRPr lang="es-EC" sz="2100" dirty="0" smtClean="0"/>
              </a:p>
              <a:p>
                <a:pPr marL="0" indent="0">
                  <a:buNone/>
                </a:pPr>
                <a14:m>
                  <m:oMathPara xmlns:m="http://schemas.openxmlformats.org/officeDocument/2006/math">
                    <m:oMathParaPr>
                      <m:jc m:val="centerGroup"/>
                    </m:oMathParaPr>
                    <m:oMath xmlns:m="http://schemas.openxmlformats.org/officeDocument/2006/math">
                      <m:r>
                        <a:rPr lang="es-EC" b="1" i="1">
                          <a:latin typeface="Cambria Math" panose="02040503050406030204" pitchFamily="18" charset="0"/>
                        </a:rPr>
                        <m:t>𝑬𝒇𝒊𝒄𝒊𝒆𝒏𝒄𝒊𝒂</m:t>
                      </m:r>
                      <m:r>
                        <a:rPr lang="es-EC" b="1" i="1">
                          <a:latin typeface="Cambria Math" panose="02040503050406030204" pitchFamily="18" charset="0"/>
                        </a:rPr>
                        <m:t> =</m:t>
                      </m:r>
                      <m:r>
                        <a:rPr lang="es-EC" b="1" i="1" smtClean="0">
                          <a:latin typeface="Cambria Math" panose="02040503050406030204" pitchFamily="18" charset="0"/>
                        </a:rPr>
                        <m:t>𝟖𝟏</m:t>
                      </m:r>
                      <m:r>
                        <a:rPr lang="es-EC" b="1" i="1" smtClean="0">
                          <a:latin typeface="Cambria Math" panose="02040503050406030204" pitchFamily="18" charset="0"/>
                        </a:rPr>
                        <m:t>,</m:t>
                      </m:r>
                      <m:r>
                        <a:rPr lang="es-EC" b="1" i="1" smtClean="0">
                          <a:latin typeface="Cambria Math" panose="02040503050406030204" pitchFamily="18" charset="0"/>
                        </a:rPr>
                        <m:t>𝟎𝟕</m:t>
                      </m:r>
                      <m:r>
                        <a:rPr lang="es-EC" b="1" i="1">
                          <a:latin typeface="Cambria Math" panose="02040503050406030204" pitchFamily="18" charset="0"/>
                        </a:rPr>
                        <m:t>%</m:t>
                      </m:r>
                    </m:oMath>
                  </m:oMathPara>
                </a14:m>
                <a:endParaRPr lang="es-EC" sz="2100" dirty="0" smtClean="0"/>
              </a:p>
              <a:p>
                <a:pPr marL="0" indent="0">
                  <a:buNone/>
                </a:pPr>
                <a:endParaRPr lang="es-EC" sz="2100" b="1" dirty="0"/>
              </a:p>
              <a:p>
                <a:pPr marL="0" indent="0">
                  <a:buNone/>
                </a:pPr>
                <a:endParaRPr lang="es-EC" sz="2100" b="1" dirty="0"/>
              </a:p>
              <a:p>
                <a:pPr marL="0" indent="0">
                  <a:buNone/>
                </a:pPr>
                <a:endParaRPr lang="es-EC" sz="2100" b="1" dirty="0" smtClean="0"/>
              </a:p>
              <a:p>
                <a:pPr marL="0" indent="0">
                  <a:buNone/>
                </a:pPr>
                <a:endParaRPr lang="es-EC" sz="2100" b="1" dirty="0"/>
              </a:p>
              <a:p>
                <a:pPr marL="0" indent="0">
                  <a:buNone/>
                </a:pPr>
                <a:endParaRPr lang="es-EC" sz="2100" b="1" dirty="0" smtClean="0"/>
              </a:p>
              <a:p>
                <a:pPr marL="0" indent="0">
                  <a:buNone/>
                </a:pPr>
                <a:endParaRPr lang="es-EC" sz="2100" b="1" dirty="0" smtClean="0"/>
              </a:p>
              <a:p>
                <a:pPr marL="0" indent="0">
                  <a:buNone/>
                </a:pPr>
                <a:r>
                  <a:rPr lang="es-EC" sz="2100" b="1" dirty="0" smtClean="0"/>
                  <a:t> </a:t>
                </a:r>
                <a:endParaRPr lang="es-EC" sz="2100" b="1"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162594" y="1410789"/>
                <a:ext cx="10842172" cy="5329645"/>
              </a:xfrm>
              <a:blipFill>
                <a:blip r:embed="rId2"/>
                <a:stretch>
                  <a:fillRect l="-675" r="-675"/>
                </a:stretch>
              </a:blipFill>
            </p:spPr>
            <p:txBody>
              <a:bodyPr/>
              <a:lstStyle/>
              <a:p>
                <a:r>
                  <a:rPr lang="es-EC">
                    <a:noFill/>
                  </a:rPr>
                  <a:t> </a:t>
                </a:r>
              </a:p>
            </p:txBody>
          </p:sp>
        </mc:Fallback>
      </mc:AlternateContent>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CALCULO DE LA EFICIENCIA DEL CALDERO</a:t>
            </a:r>
            <a:endParaRPr lang="es-EC" sz="3000" b="1" dirty="0"/>
          </a:p>
        </p:txBody>
      </p:sp>
    </p:spTree>
    <p:extLst>
      <p:ext uri="{BB962C8B-B14F-4D97-AF65-F5344CB8AC3E}">
        <p14:creationId xmlns:p14="http://schemas.microsoft.com/office/powerpoint/2010/main" val="42466129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45474" y="1528355"/>
            <a:ext cx="10450286" cy="4976948"/>
          </a:xfrm>
        </p:spPr>
        <p:txBody>
          <a:bodyPr/>
          <a:lstStyle/>
          <a:p>
            <a:pPr marL="0" indent="0">
              <a:buNone/>
            </a:pPr>
            <a:r>
              <a:rPr lang="es-EC" dirty="0" smtClean="0"/>
              <a:t>Las pérdidas en la combustión, antes y después de la intervención al caldero se muestran a continuación:</a:t>
            </a:r>
          </a:p>
          <a:p>
            <a:pPr marL="0" indent="0">
              <a:buNone/>
            </a:pPr>
            <a:endParaRPr lang="es-EC" dirty="0"/>
          </a:p>
        </p:txBody>
      </p:sp>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CALCULO DE LA EFICIENCIA DEL CALDERO</a:t>
            </a:r>
            <a:endParaRPr lang="es-EC" sz="3000" b="1" dirty="0"/>
          </a:p>
        </p:txBody>
      </p:sp>
      <p:graphicFrame>
        <p:nvGraphicFramePr>
          <p:cNvPr id="5" name="Marcador de contenido 3"/>
          <p:cNvGraphicFramePr>
            <a:graphicFrameLocks/>
          </p:cNvGraphicFramePr>
          <p:nvPr>
            <p:extLst>
              <p:ext uri="{D42A27DB-BD31-4B8C-83A1-F6EECF244321}">
                <p14:modId xmlns:p14="http://schemas.microsoft.com/office/powerpoint/2010/main" val="2888595478"/>
              </p:ext>
            </p:extLst>
          </p:nvPr>
        </p:nvGraphicFramePr>
        <p:xfrm>
          <a:off x="2592924" y="2259873"/>
          <a:ext cx="8615006" cy="3657221"/>
        </p:xfrm>
        <a:graphic>
          <a:graphicData uri="http://schemas.openxmlformats.org/drawingml/2006/table">
            <a:tbl>
              <a:tblPr firstRow="1" firstCol="1" bandRow="1">
                <a:tableStyleId>{5940675A-B579-460E-94D1-54222C63F5DA}</a:tableStyleId>
              </a:tblPr>
              <a:tblGrid>
                <a:gridCol w="2871333">
                  <a:extLst>
                    <a:ext uri="{9D8B030D-6E8A-4147-A177-3AD203B41FA5}">
                      <a16:colId xmlns:a16="http://schemas.microsoft.com/office/drawing/2014/main" val="3735654313"/>
                    </a:ext>
                  </a:extLst>
                </a:gridCol>
                <a:gridCol w="2871333">
                  <a:extLst>
                    <a:ext uri="{9D8B030D-6E8A-4147-A177-3AD203B41FA5}">
                      <a16:colId xmlns:a16="http://schemas.microsoft.com/office/drawing/2014/main" val="846102723"/>
                    </a:ext>
                  </a:extLst>
                </a:gridCol>
                <a:gridCol w="2872340">
                  <a:extLst>
                    <a:ext uri="{9D8B030D-6E8A-4147-A177-3AD203B41FA5}">
                      <a16:colId xmlns:a16="http://schemas.microsoft.com/office/drawing/2014/main" val="468684880"/>
                    </a:ext>
                  </a:extLst>
                </a:gridCol>
              </a:tblGrid>
              <a:tr h="653144">
                <a:tc>
                  <a:txBody>
                    <a:bodyPr/>
                    <a:lstStyle/>
                    <a:p>
                      <a:pPr indent="180340" algn="ctr">
                        <a:lnSpc>
                          <a:spcPct val="200000"/>
                        </a:lnSpc>
                        <a:spcAft>
                          <a:spcPts val="0"/>
                        </a:spcAft>
                      </a:pPr>
                      <a:r>
                        <a:rPr lang="es-EC" sz="1400" b="1">
                          <a:effectLst/>
                        </a:rPr>
                        <a:t>Parámetro</a:t>
                      </a:r>
                      <a:endParaRPr lang="es-EC"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400" b="1" dirty="0">
                          <a:effectLst/>
                        </a:rPr>
                        <a:t>Pérdida inicial </a:t>
                      </a:r>
                      <a:r>
                        <a:rPr lang="es-EC" sz="1400" b="1" dirty="0" smtClean="0">
                          <a:effectLst/>
                        </a:rPr>
                        <a:t>(</a:t>
                      </a:r>
                      <a:r>
                        <a:rPr lang="es-EC" sz="1400" b="1" dirty="0" smtClean="0"/>
                        <a:t>KJ/Kg)</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180340" algn="ctr" defTabSz="457200" rtl="0" eaLnBrk="1" fontAlgn="auto" latinLnBrk="0" hangingPunct="1">
                        <a:lnSpc>
                          <a:spcPct val="200000"/>
                        </a:lnSpc>
                        <a:spcBef>
                          <a:spcPts val="0"/>
                        </a:spcBef>
                        <a:spcAft>
                          <a:spcPts val="0"/>
                        </a:spcAft>
                        <a:buClrTx/>
                        <a:buSzTx/>
                        <a:buFontTx/>
                        <a:buNone/>
                        <a:tabLst/>
                        <a:defRPr/>
                      </a:pPr>
                      <a:r>
                        <a:rPr lang="es-EC" sz="1400" b="1" dirty="0">
                          <a:effectLst/>
                        </a:rPr>
                        <a:t>Pérdida </a:t>
                      </a:r>
                      <a:r>
                        <a:rPr lang="es-EC" sz="1400" b="1" dirty="0" smtClean="0">
                          <a:effectLst/>
                        </a:rPr>
                        <a:t>final (</a:t>
                      </a:r>
                      <a:r>
                        <a:rPr lang="es-EC" sz="1400" b="1" dirty="0" smtClean="0"/>
                        <a:t>KJ/Kg)</a:t>
                      </a:r>
                      <a:endParaRPr lang="es-EC" sz="1400" b="1" dirty="0" smtClean="0">
                        <a:effectLst/>
                        <a:latin typeface="Calibri" panose="020F0502020204030204" pitchFamily="34" charset="0"/>
                        <a:ea typeface="Calibri" panose="020F0502020204030204" pitchFamily="34" charset="0"/>
                        <a:cs typeface="Times New Roman" panose="02020603050405020304" pitchFamily="18" charset="0"/>
                      </a:endParaRPr>
                    </a:p>
                    <a:p>
                      <a:pPr indent="180340" algn="ctr">
                        <a:lnSpc>
                          <a:spcPct val="200000"/>
                        </a:lnSpc>
                        <a:spcAft>
                          <a:spcPts val="0"/>
                        </a:spcAft>
                      </a:pP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3128922"/>
                  </a:ext>
                </a:extLst>
              </a:tr>
              <a:tr h="808031">
                <a:tc>
                  <a:txBody>
                    <a:bodyPr/>
                    <a:lstStyle/>
                    <a:p>
                      <a:pPr indent="180340" algn="just">
                        <a:lnSpc>
                          <a:spcPct val="200000"/>
                        </a:lnSpc>
                        <a:spcAft>
                          <a:spcPts val="0"/>
                        </a:spcAft>
                      </a:pPr>
                      <a:r>
                        <a:rPr lang="es-EC" sz="1400" b="1" dirty="0">
                          <a:effectLst/>
                        </a:rPr>
                        <a:t>Agua procedente de la combustión del hidrógeno</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400" dirty="0">
                          <a:effectLst/>
                        </a:rPr>
                        <a:t>3679.19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400" dirty="0">
                          <a:effectLst/>
                        </a:rPr>
                        <a:t>3613.91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0305101"/>
                  </a:ext>
                </a:extLst>
              </a:tr>
              <a:tr h="498376">
                <a:tc>
                  <a:txBody>
                    <a:bodyPr/>
                    <a:lstStyle/>
                    <a:p>
                      <a:pPr indent="180340" algn="ctr">
                        <a:lnSpc>
                          <a:spcPct val="200000"/>
                        </a:lnSpc>
                        <a:spcAft>
                          <a:spcPts val="0"/>
                        </a:spcAft>
                      </a:pPr>
                      <a:r>
                        <a:rPr lang="es-EC" sz="1400" b="1" dirty="0">
                          <a:effectLst/>
                        </a:rPr>
                        <a:t>Humedad en el aire</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400" dirty="0">
                          <a:effectLst/>
                        </a:rPr>
                        <a:t>103.94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400">
                          <a:effectLst/>
                        </a:rPr>
                        <a:t>66.69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4484833"/>
                  </a:ext>
                </a:extLst>
              </a:tr>
              <a:tr h="455213">
                <a:tc>
                  <a:txBody>
                    <a:bodyPr/>
                    <a:lstStyle/>
                    <a:p>
                      <a:pPr indent="180340" algn="ctr">
                        <a:lnSpc>
                          <a:spcPct val="200000"/>
                        </a:lnSpc>
                        <a:spcAft>
                          <a:spcPts val="0"/>
                        </a:spcAft>
                      </a:pPr>
                      <a:r>
                        <a:rPr lang="es-EC" sz="1400" b="1" dirty="0">
                          <a:effectLst/>
                        </a:rPr>
                        <a:t>Gases secos de la chimenea</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400">
                          <a:effectLst/>
                        </a:rPr>
                        <a:t>3898.34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400">
                          <a:effectLst/>
                        </a:rPr>
                        <a:t>2364.87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2396887"/>
                  </a:ext>
                </a:extLst>
              </a:tr>
              <a:tr h="498376">
                <a:tc>
                  <a:txBody>
                    <a:bodyPr/>
                    <a:lstStyle/>
                    <a:p>
                      <a:pPr indent="180340" algn="ctr">
                        <a:lnSpc>
                          <a:spcPct val="200000"/>
                        </a:lnSpc>
                        <a:spcAft>
                          <a:spcPts val="0"/>
                        </a:spcAft>
                      </a:pPr>
                      <a:r>
                        <a:rPr lang="es-EC" sz="1400" b="1" dirty="0">
                          <a:effectLst/>
                        </a:rPr>
                        <a:t>Combustión incompleta</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400">
                          <a:effectLst/>
                        </a:rPr>
                        <a:t>138.42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400">
                          <a:effectLst/>
                        </a:rPr>
                        <a:t>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6455017"/>
                  </a:ext>
                </a:extLst>
              </a:tr>
              <a:tr h="498376">
                <a:tc>
                  <a:txBody>
                    <a:bodyPr/>
                    <a:lstStyle/>
                    <a:p>
                      <a:pPr indent="180340" algn="ctr">
                        <a:lnSpc>
                          <a:spcPct val="200000"/>
                        </a:lnSpc>
                        <a:spcAft>
                          <a:spcPts val="0"/>
                        </a:spcAft>
                      </a:pPr>
                      <a:r>
                        <a:rPr lang="es-EC" sz="1400" b="1" dirty="0">
                          <a:effectLst/>
                        </a:rPr>
                        <a:t>Pérdidas por radiación</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400">
                          <a:effectLst/>
                        </a:rPr>
                        <a:t>2145.56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400" dirty="0" smtClean="0">
                          <a:effectLst/>
                        </a:rPr>
                        <a:t>2145.56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2381079"/>
                  </a:ext>
                </a:extLst>
              </a:tr>
            </a:tbl>
          </a:graphicData>
        </a:graphic>
      </p:graphicFrame>
    </p:spTree>
    <p:extLst>
      <p:ext uri="{BB962C8B-B14F-4D97-AF65-F5344CB8AC3E}">
        <p14:creationId xmlns:p14="http://schemas.microsoft.com/office/powerpoint/2010/main" val="17953864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45474" y="1528355"/>
            <a:ext cx="10450286" cy="4976948"/>
          </a:xfrm>
        </p:spPr>
        <p:txBody>
          <a:bodyPr/>
          <a:lstStyle/>
          <a:p>
            <a:pPr marL="0" indent="0">
              <a:buNone/>
            </a:pPr>
            <a:r>
              <a:rPr lang="es-EC" dirty="0" smtClean="0"/>
              <a:t>La eficiencia, antes y después de la intervención al caldero se muestra a continuación:</a:t>
            </a:r>
          </a:p>
          <a:p>
            <a:pPr marL="0" indent="0">
              <a:buNone/>
            </a:pPr>
            <a:endParaRPr lang="es-EC" dirty="0"/>
          </a:p>
        </p:txBody>
      </p:sp>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CALCULO DE LA EFICIENCIA DEL CALDERO</a:t>
            </a:r>
            <a:endParaRPr lang="es-EC" sz="3000" b="1" dirty="0"/>
          </a:p>
        </p:txBody>
      </p:sp>
      <p:graphicFrame>
        <p:nvGraphicFramePr>
          <p:cNvPr id="2" name="Tabla 1"/>
          <p:cNvGraphicFramePr>
            <a:graphicFrameLocks noGrp="1"/>
          </p:cNvGraphicFramePr>
          <p:nvPr>
            <p:extLst>
              <p:ext uri="{D42A27DB-BD31-4B8C-83A1-F6EECF244321}">
                <p14:modId xmlns:p14="http://schemas.microsoft.com/office/powerpoint/2010/main" val="2721089872"/>
              </p:ext>
            </p:extLst>
          </p:nvPr>
        </p:nvGraphicFramePr>
        <p:xfrm>
          <a:off x="3422603" y="2509155"/>
          <a:ext cx="6518230" cy="1644834"/>
        </p:xfrm>
        <a:graphic>
          <a:graphicData uri="http://schemas.openxmlformats.org/drawingml/2006/table">
            <a:tbl>
              <a:tblPr firstRow="1" firstCol="1" bandRow="1">
                <a:tableStyleId>{5940675A-B579-460E-94D1-54222C63F5DA}</a:tableStyleId>
              </a:tblPr>
              <a:tblGrid>
                <a:gridCol w="3259115">
                  <a:extLst>
                    <a:ext uri="{9D8B030D-6E8A-4147-A177-3AD203B41FA5}">
                      <a16:colId xmlns:a16="http://schemas.microsoft.com/office/drawing/2014/main" val="1687775555"/>
                    </a:ext>
                  </a:extLst>
                </a:gridCol>
                <a:gridCol w="3259115">
                  <a:extLst>
                    <a:ext uri="{9D8B030D-6E8A-4147-A177-3AD203B41FA5}">
                      <a16:colId xmlns:a16="http://schemas.microsoft.com/office/drawing/2014/main" val="2503989457"/>
                    </a:ext>
                  </a:extLst>
                </a:gridCol>
              </a:tblGrid>
              <a:tr h="548190">
                <a:tc>
                  <a:txBody>
                    <a:bodyPr/>
                    <a:lstStyle/>
                    <a:p>
                      <a:pPr indent="180340" algn="ctr">
                        <a:lnSpc>
                          <a:spcPct val="200000"/>
                        </a:lnSpc>
                        <a:spcAft>
                          <a:spcPts val="0"/>
                        </a:spcAft>
                      </a:pPr>
                      <a:r>
                        <a:rPr lang="es-EC" sz="1400" b="1" dirty="0">
                          <a:effectLst/>
                        </a:rPr>
                        <a:t>Eficiencia inicial</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400">
                          <a:effectLst/>
                        </a:rPr>
                        <a:t>76.98 %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6876782"/>
                  </a:ext>
                </a:extLst>
              </a:tr>
              <a:tr h="548322">
                <a:tc>
                  <a:txBody>
                    <a:bodyPr/>
                    <a:lstStyle/>
                    <a:p>
                      <a:pPr indent="180340" algn="ctr">
                        <a:lnSpc>
                          <a:spcPct val="200000"/>
                        </a:lnSpc>
                        <a:spcAft>
                          <a:spcPts val="0"/>
                        </a:spcAft>
                      </a:pPr>
                      <a:r>
                        <a:rPr lang="es-EC" sz="1400" b="1" dirty="0">
                          <a:effectLst/>
                        </a:rPr>
                        <a:t>Eficiencia final</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400">
                          <a:effectLst/>
                        </a:rPr>
                        <a:t>81.07 %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2876215"/>
                  </a:ext>
                </a:extLst>
              </a:tr>
              <a:tr h="548322">
                <a:tc>
                  <a:txBody>
                    <a:bodyPr/>
                    <a:lstStyle/>
                    <a:p>
                      <a:pPr indent="180340" algn="ctr">
                        <a:lnSpc>
                          <a:spcPct val="200000"/>
                        </a:lnSpc>
                        <a:spcAft>
                          <a:spcPts val="0"/>
                        </a:spcAft>
                      </a:pPr>
                      <a:r>
                        <a:rPr lang="es-EC" sz="1400" b="1" dirty="0">
                          <a:effectLst/>
                        </a:rPr>
                        <a:t>Incremento </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400" dirty="0">
                          <a:effectLst/>
                        </a:rPr>
                        <a:t>4.09 %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2898171"/>
                  </a:ext>
                </a:extLst>
              </a:tr>
            </a:tbl>
          </a:graphicData>
        </a:graphic>
      </p:graphicFrame>
    </p:spTree>
    <p:extLst>
      <p:ext uri="{BB962C8B-B14F-4D97-AF65-F5344CB8AC3E}">
        <p14:creationId xmlns:p14="http://schemas.microsoft.com/office/powerpoint/2010/main" val="33365470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345474" y="1528355"/>
                <a:ext cx="10450286" cy="5199016"/>
              </a:xfrm>
            </p:spPr>
            <p:txBody>
              <a:bodyPr/>
              <a:lstStyle/>
              <a:p>
                <a:pPr marL="0" indent="0">
                  <a:buNone/>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𝑅𝑒</m:t>
                      </m:r>
                      <m:r>
                        <a:rPr lang="es-EC" i="1" smtClean="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𝑣</m:t>
                          </m:r>
                          <m:r>
                            <a:rPr lang="es-EC" i="1">
                              <a:latin typeface="Cambria Math" panose="02040503050406030204" pitchFamily="18" charset="0"/>
                            </a:rPr>
                            <m:t>∗</m:t>
                          </m:r>
                          <m:r>
                            <a:rPr lang="es-EC" i="1">
                              <a:latin typeface="Cambria Math" panose="02040503050406030204" pitchFamily="18" charset="0"/>
                            </a:rPr>
                            <m:t>𝐷</m:t>
                          </m:r>
                        </m:num>
                        <m:den>
                          <m:r>
                            <m:rPr>
                              <m:sty m:val="p"/>
                            </m:rPr>
                            <a:rPr lang="es-EC">
                              <a:latin typeface="Cambria Math" panose="02040503050406030204" pitchFamily="18" charset="0"/>
                            </a:rPr>
                            <m:t>v</m:t>
                          </m:r>
                        </m:den>
                      </m:f>
                      <m:r>
                        <a:rPr lang="es-EC" i="1">
                          <a:latin typeface="Cambria Math" panose="02040503050406030204" pitchFamily="18" charset="0"/>
                        </a:rPr>
                        <m:t> </m:t>
                      </m:r>
                    </m:oMath>
                  </m:oMathPara>
                </a14:m>
                <a:endParaRPr lang="es-EC" dirty="0" smtClean="0"/>
              </a:p>
              <a:p>
                <a:pPr marL="0" indent="0">
                  <a:buNone/>
                </a:pPr>
                <a:r>
                  <a:rPr lang="es-EC" dirty="0"/>
                  <a:t>El material de la tubería del caldero es hierro negro (ASTM A106 gr B) cédula 40 con las siguientes características:</a:t>
                </a:r>
              </a:p>
              <a:p>
                <a:pPr lvl="0"/>
                <a:r>
                  <a:rPr lang="es-EC" dirty="0"/>
                  <a:t>Diámetro externo: 2.308 in</a:t>
                </a:r>
              </a:p>
              <a:p>
                <a:pPr lvl="0"/>
                <a:r>
                  <a:rPr lang="es-EC" dirty="0"/>
                  <a:t>Espesor: 0.154 in</a:t>
                </a:r>
              </a:p>
              <a:p>
                <a:pPr lvl="0"/>
                <a:r>
                  <a:rPr lang="es-EC" dirty="0"/>
                  <a:t>Diámetro interno: 2 in (0.0508 m)</a:t>
                </a:r>
              </a:p>
              <a:p>
                <a:pPr marL="0" indent="0">
                  <a:buNone/>
                </a:pPr>
                <a:endParaRPr lang="es-EC" dirty="0" smtClean="0"/>
              </a:p>
              <a:p>
                <a:pPr marL="0" indent="0">
                  <a:buNone/>
                </a:pPr>
                <a:r>
                  <a:rPr lang="es-EC" dirty="0"/>
                  <a:t>La bomba de alimentación de agua maneja un caudal de 4.84 galones por minuto, con una velocidad de 0.183 </a:t>
                </a:r>
                <a:r>
                  <a:rPr lang="es-EC" dirty="0" smtClean="0"/>
                  <a:t>m/s</a:t>
                </a:r>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𝑅𝑒</m:t>
                      </m:r>
                      <m:r>
                        <a:rPr lang="es-EC" i="1">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0.183 </m:t>
                          </m:r>
                          <m:f>
                            <m:fPr>
                              <m:ctrlPr>
                                <a:rPr lang="es-EC" i="1">
                                  <a:latin typeface="Cambria Math" panose="02040503050406030204" pitchFamily="18" charset="0"/>
                                </a:rPr>
                              </m:ctrlPr>
                            </m:fPr>
                            <m:num>
                              <m:r>
                                <a:rPr lang="es-EC" i="1">
                                  <a:latin typeface="Cambria Math" panose="02040503050406030204" pitchFamily="18" charset="0"/>
                                </a:rPr>
                                <m:t>𝑚</m:t>
                              </m:r>
                            </m:num>
                            <m:den>
                              <m:r>
                                <a:rPr lang="es-EC" i="1">
                                  <a:latin typeface="Cambria Math" panose="02040503050406030204" pitchFamily="18" charset="0"/>
                                </a:rPr>
                                <m:t>𝑠</m:t>
                              </m:r>
                            </m:den>
                          </m:f>
                          <m:r>
                            <a:rPr lang="es-EC" i="1">
                              <a:latin typeface="Cambria Math" panose="02040503050406030204" pitchFamily="18" charset="0"/>
                            </a:rPr>
                            <m:t>∗0.0508 </m:t>
                          </m:r>
                          <m:r>
                            <a:rPr lang="es-EC" i="1">
                              <a:latin typeface="Cambria Math" panose="02040503050406030204" pitchFamily="18" charset="0"/>
                            </a:rPr>
                            <m:t>𝑚</m:t>
                          </m:r>
                        </m:num>
                        <m:den>
                          <m:r>
                            <a:rPr lang="es-EC" i="1">
                              <a:latin typeface="Cambria Math" panose="02040503050406030204" pitchFamily="18" charset="0"/>
                            </a:rPr>
                            <m:t>0.477∗</m:t>
                          </m:r>
                          <m:sSup>
                            <m:sSupPr>
                              <m:ctrlPr>
                                <a:rPr lang="es-EC" i="1">
                                  <a:latin typeface="Cambria Math" panose="02040503050406030204" pitchFamily="18" charset="0"/>
                                </a:rPr>
                              </m:ctrlPr>
                            </m:sSupPr>
                            <m:e>
                              <m:r>
                                <a:rPr lang="es-EC" i="1">
                                  <a:latin typeface="Cambria Math" panose="02040503050406030204" pitchFamily="18" charset="0"/>
                                </a:rPr>
                                <m:t>10</m:t>
                              </m:r>
                            </m:e>
                            <m:sup>
                              <m:r>
                                <a:rPr lang="es-EC" i="1">
                                  <a:latin typeface="Cambria Math" panose="02040503050406030204" pitchFamily="18" charset="0"/>
                                </a:rPr>
                                <m:t>−6</m:t>
                              </m:r>
                            </m:sup>
                          </m:sSup>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1">
                                      <a:latin typeface="Cambria Math" panose="02040503050406030204" pitchFamily="18" charset="0"/>
                                    </a:rPr>
                                    <m:t>𝑚</m:t>
                                  </m:r>
                                </m:e>
                                <m:sup>
                                  <m:r>
                                    <a:rPr lang="es-EC" i="1">
                                      <a:latin typeface="Cambria Math" panose="02040503050406030204" pitchFamily="18" charset="0"/>
                                    </a:rPr>
                                    <m:t>2</m:t>
                                  </m:r>
                                </m:sup>
                              </m:sSup>
                            </m:num>
                            <m:den>
                              <m:r>
                                <a:rPr lang="es-EC" i="1">
                                  <a:latin typeface="Cambria Math" panose="02040503050406030204" pitchFamily="18" charset="0"/>
                                </a:rPr>
                                <m:t>𝑠</m:t>
                              </m:r>
                            </m:den>
                          </m:f>
                        </m:den>
                      </m:f>
                    </m:oMath>
                  </m:oMathPara>
                </a14:m>
                <a:endParaRPr lang="es-EC" dirty="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𝑅𝑒</m:t>
                      </m:r>
                      <m:r>
                        <a:rPr lang="es-EC" i="1">
                          <a:latin typeface="Cambria Math" panose="02040503050406030204" pitchFamily="18" charset="0"/>
                        </a:rPr>
                        <m:t>=19489  (</m:t>
                      </m:r>
                      <m:r>
                        <a:rPr lang="es-EC" b="0" i="1" smtClean="0">
                          <a:latin typeface="Cambria Math" panose="02040503050406030204" pitchFamily="18" charset="0"/>
                        </a:rPr>
                        <m:t>𝑅</m:t>
                      </m:r>
                      <m:r>
                        <a:rPr lang="es-EC" b="0" i="1" smtClean="0">
                          <a:latin typeface="Cambria Math" panose="02040503050406030204" pitchFamily="18" charset="0"/>
                        </a:rPr>
                        <m:t>é</m:t>
                      </m:r>
                      <m:r>
                        <a:rPr lang="es-EC" b="0" i="1" smtClean="0">
                          <a:latin typeface="Cambria Math" panose="02040503050406030204" pitchFamily="18" charset="0"/>
                        </a:rPr>
                        <m:t>𝑔𝑖𝑚𝑒𝑛</m:t>
                      </m:r>
                      <m:r>
                        <a:rPr lang="es-EC" b="0" i="1" smtClean="0">
                          <a:latin typeface="Cambria Math" panose="02040503050406030204" pitchFamily="18" charset="0"/>
                        </a:rPr>
                        <m:t> </m:t>
                      </m:r>
                      <m:r>
                        <a:rPr lang="es-EC" b="0" i="1" smtClean="0">
                          <a:latin typeface="Cambria Math" panose="02040503050406030204" pitchFamily="18" charset="0"/>
                        </a:rPr>
                        <m:t>𝑡𝑢𝑟𝑏𝑢𝑙𝑒𝑛𝑡𝑜</m:t>
                      </m:r>
                      <m:r>
                        <a:rPr lang="es-EC" b="0" i="1" smtClean="0">
                          <a:latin typeface="Cambria Math" panose="02040503050406030204" pitchFamily="18" charset="0"/>
                        </a:rPr>
                        <m:t>)</m:t>
                      </m:r>
                    </m:oMath>
                  </m:oMathPara>
                </a14:m>
                <a:endParaRPr lang="es-EC" dirty="0"/>
              </a:p>
              <a:p>
                <a:pPr marL="0" indent="0">
                  <a:buNone/>
                </a:pPr>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345474" y="1528355"/>
                <a:ext cx="10450286" cy="5199016"/>
              </a:xfrm>
              <a:blipFill>
                <a:blip r:embed="rId2"/>
                <a:stretch>
                  <a:fillRect l="-525"/>
                </a:stretch>
              </a:blipFill>
            </p:spPr>
            <p:txBody>
              <a:bodyPr/>
              <a:lstStyle/>
              <a:p>
                <a:r>
                  <a:rPr lang="es-EC">
                    <a:noFill/>
                  </a:rPr>
                  <a:t> </a:t>
                </a:r>
              </a:p>
            </p:txBody>
          </p:sp>
        </mc:Fallback>
      </mc:AlternateContent>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CALCULO DE PÉRDIDAS</a:t>
            </a:r>
            <a:endParaRPr lang="es-EC" sz="3000" b="1" dirty="0"/>
          </a:p>
        </p:txBody>
      </p:sp>
    </p:spTree>
    <p:extLst>
      <p:ext uri="{BB962C8B-B14F-4D97-AF65-F5344CB8AC3E}">
        <p14:creationId xmlns:p14="http://schemas.microsoft.com/office/powerpoint/2010/main" val="14552886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345474" y="1528355"/>
                <a:ext cx="10450286" cy="5199016"/>
              </a:xfrm>
            </p:spPr>
            <p:txBody>
              <a:bodyPr/>
              <a:lstStyle/>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m:t>
                      </m:r>
                      <m:r>
                        <a:rPr lang="es-EC" i="1">
                          <a:latin typeface="Cambria Math" panose="02040503050406030204" pitchFamily="18" charset="0"/>
                        </a:rPr>
                        <m:t>𝑃</m:t>
                      </m:r>
                      <m:r>
                        <a:rPr lang="es-EC" i="1">
                          <a:latin typeface="Cambria Math" panose="02040503050406030204" pitchFamily="18" charset="0"/>
                        </a:rPr>
                        <m:t>=</m:t>
                      </m:r>
                      <m:r>
                        <a:rPr lang="es-EC" i="1">
                          <a:latin typeface="Cambria Math" panose="02040503050406030204" pitchFamily="18" charset="0"/>
                        </a:rPr>
                        <m:t>𝑓</m:t>
                      </m:r>
                      <m:r>
                        <a:rPr lang="es-EC" i="1">
                          <a:latin typeface="Cambria Math" panose="02040503050406030204" pitchFamily="18" charset="0"/>
                        </a:rPr>
                        <m:t>∗ </m:t>
                      </m:r>
                      <m:f>
                        <m:fPr>
                          <m:ctrlPr>
                            <a:rPr lang="es-EC" i="1">
                              <a:latin typeface="Cambria Math" panose="02040503050406030204" pitchFamily="18" charset="0"/>
                            </a:rPr>
                          </m:ctrlPr>
                        </m:fPr>
                        <m:num>
                          <m:r>
                            <a:rPr lang="es-EC" i="1">
                              <a:latin typeface="Cambria Math" panose="02040503050406030204" pitchFamily="18" charset="0"/>
                            </a:rPr>
                            <m:t>𝐿</m:t>
                          </m:r>
                        </m:num>
                        <m:den>
                          <m:r>
                            <a:rPr lang="es-EC" i="1">
                              <a:latin typeface="Cambria Math" panose="02040503050406030204" pitchFamily="18" charset="0"/>
                            </a:rPr>
                            <m:t>𝐷</m:t>
                          </m:r>
                        </m:den>
                      </m:f>
                      <m:r>
                        <a:rPr lang="es-EC" i="1">
                          <a:latin typeface="Cambria Math" panose="02040503050406030204" pitchFamily="18" charset="0"/>
                        </a:rPr>
                        <m:t>∗ </m:t>
                      </m:r>
                      <m:f>
                        <m:fPr>
                          <m:ctrlPr>
                            <a:rPr lang="es-EC" i="1">
                              <a:latin typeface="Cambria Math" panose="02040503050406030204" pitchFamily="18" charset="0"/>
                            </a:rPr>
                          </m:ctrlPr>
                        </m:fPr>
                        <m:num>
                          <m:r>
                            <a:rPr lang="es-EC" i="1">
                              <a:latin typeface="Cambria Math" panose="02040503050406030204" pitchFamily="18" charset="0"/>
                            </a:rPr>
                            <m:t>𝜌</m:t>
                          </m:r>
                          <m:r>
                            <a:rPr lang="es-EC" i="1">
                              <a:latin typeface="Cambria Math" panose="02040503050406030204" pitchFamily="18" charset="0"/>
                            </a:rPr>
                            <m:t>∗</m:t>
                          </m:r>
                          <m:sSup>
                            <m:sSupPr>
                              <m:ctrlPr>
                                <a:rPr lang="es-EC" i="1">
                                  <a:latin typeface="Cambria Math" panose="02040503050406030204" pitchFamily="18" charset="0"/>
                                </a:rPr>
                              </m:ctrlPr>
                            </m:sSupPr>
                            <m:e>
                              <m:r>
                                <a:rPr lang="es-EC" i="1">
                                  <a:latin typeface="Cambria Math" panose="02040503050406030204" pitchFamily="18" charset="0"/>
                                </a:rPr>
                                <m:t>𝑣</m:t>
                              </m:r>
                            </m:e>
                            <m:sup>
                              <m:r>
                                <a:rPr lang="es-EC" i="1">
                                  <a:latin typeface="Cambria Math" panose="02040503050406030204" pitchFamily="18" charset="0"/>
                                </a:rPr>
                                <m:t>2</m:t>
                              </m:r>
                            </m:sup>
                          </m:sSup>
                        </m:num>
                        <m:den>
                          <m:r>
                            <a:rPr lang="es-EC" i="1">
                              <a:latin typeface="Cambria Math" panose="02040503050406030204" pitchFamily="18" charset="0"/>
                            </a:rPr>
                            <m:t>2</m:t>
                          </m:r>
                        </m:den>
                      </m:f>
                      <m:r>
                        <a:rPr lang="es-EC" i="1">
                          <a:latin typeface="Cambria Math" panose="02040503050406030204" pitchFamily="18" charset="0"/>
                        </a:rPr>
                        <m:t> </m:t>
                      </m:r>
                    </m:oMath>
                  </m:oMathPara>
                </a14:m>
                <a:endParaRPr lang="es-EC" dirty="0" smtClean="0"/>
              </a:p>
              <a:p>
                <a:pPr marL="0" indent="0">
                  <a:buNone/>
                </a:pPr>
                <a:r>
                  <a:rPr lang="es-EC" dirty="0" smtClean="0"/>
                  <a:t>Cálculo del factor de fricción de </a:t>
                </a:r>
                <a:r>
                  <a:rPr lang="es-EC" dirty="0" err="1" smtClean="0"/>
                  <a:t>Darcy</a:t>
                </a:r>
                <a:r>
                  <a:rPr lang="es-EC" dirty="0" smtClean="0"/>
                  <a:t> </a:t>
                </a:r>
                <a:r>
                  <a:rPr lang="es-EC" dirty="0" err="1" smtClean="0"/>
                  <a:t>Weisbach</a:t>
                </a:r>
                <a:r>
                  <a:rPr lang="es-EC" dirty="0" smtClean="0"/>
                  <a:t>:</a:t>
                </a:r>
              </a:p>
              <a:p>
                <a:pPr marL="0" indent="0">
                  <a:buNone/>
                </a:pPr>
                <a:endParaRPr lang="es-EC" dirty="0" smtClean="0"/>
              </a:p>
              <a:p>
                <a:pPr marL="0" indent="0">
                  <a:buNone/>
                </a:pPr>
                <a14:m>
                  <m:oMathPara xmlns:m="http://schemas.openxmlformats.org/officeDocument/2006/math">
                    <m:oMathParaPr>
                      <m:jc m:val="centerGroup"/>
                    </m:oMathParaPr>
                    <m:oMath xmlns:m="http://schemas.openxmlformats.org/officeDocument/2006/math">
                      <m:f>
                        <m:fPr>
                          <m:ctrlPr>
                            <a:rPr lang="es-EC" i="1">
                              <a:latin typeface="Cambria Math" panose="02040503050406030204" pitchFamily="18" charset="0"/>
                            </a:rPr>
                          </m:ctrlPr>
                        </m:fPr>
                        <m:num>
                          <m:r>
                            <a:rPr lang="es-EC" i="1">
                              <a:latin typeface="Cambria Math" panose="02040503050406030204" pitchFamily="18" charset="0"/>
                            </a:rPr>
                            <m:t>1</m:t>
                          </m:r>
                        </m:num>
                        <m:den>
                          <m:rad>
                            <m:radPr>
                              <m:degHide m:val="on"/>
                              <m:ctrlPr>
                                <a:rPr lang="es-EC" i="1">
                                  <a:latin typeface="Cambria Math" panose="02040503050406030204" pitchFamily="18" charset="0"/>
                                </a:rPr>
                              </m:ctrlPr>
                            </m:radPr>
                            <m:deg/>
                            <m:e>
                              <m:r>
                                <a:rPr lang="es-EC" i="1">
                                  <a:latin typeface="Cambria Math" panose="02040503050406030204" pitchFamily="18" charset="0"/>
                                </a:rPr>
                                <m:t>𝑓</m:t>
                              </m:r>
                            </m:e>
                          </m:rad>
                        </m:den>
                      </m:f>
                      <m:r>
                        <a:rPr lang="es-EC" i="1">
                          <a:latin typeface="Cambria Math" panose="02040503050406030204" pitchFamily="18" charset="0"/>
                        </a:rPr>
                        <m:t>≈−1.8</m:t>
                      </m:r>
                      <m:func>
                        <m:funcPr>
                          <m:ctrlPr>
                            <a:rPr lang="es-EC" i="1">
                              <a:latin typeface="Cambria Math" panose="02040503050406030204" pitchFamily="18" charset="0"/>
                            </a:rPr>
                          </m:ctrlPr>
                        </m:funcPr>
                        <m:fName>
                          <m:r>
                            <m:rPr>
                              <m:sty m:val="p"/>
                            </m:rPr>
                            <a:rPr lang="es-EC">
                              <a:latin typeface="Cambria Math" panose="02040503050406030204" pitchFamily="18" charset="0"/>
                            </a:rPr>
                            <m:t>log</m:t>
                          </m:r>
                        </m:fName>
                        <m:e>
                          <m:d>
                            <m:dPr>
                              <m:begChr m:val="["/>
                              <m:endChr m:val="]"/>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6.9</m:t>
                                  </m:r>
                                </m:num>
                                <m:den>
                                  <m:r>
                                    <a:rPr lang="es-EC" i="1">
                                      <a:latin typeface="Cambria Math" panose="02040503050406030204" pitchFamily="18" charset="0"/>
                                    </a:rPr>
                                    <m:t>𝑅𝑒</m:t>
                                  </m:r>
                                </m:den>
                              </m:f>
                              <m:r>
                                <a:rPr lang="es-EC" i="1">
                                  <a:latin typeface="Cambria Math" panose="02040503050406030204" pitchFamily="18" charset="0"/>
                                </a:rPr>
                                <m:t>+</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f>
                                            <m:fPr>
                                              <m:ctrlPr>
                                                <a:rPr lang="es-EC" i="1">
                                                  <a:latin typeface="Cambria Math" panose="02040503050406030204" pitchFamily="18" charset="0"/>
                                                </a:rPr>
                                              </m:ctrlPr>
                                            </m:fPr>
                                            <m:num>
                                              <m:r>
                                                <a:rPr lang="es-EC" i="1">
                                                  <a:latin typeface="Cambria Math" panose="02040503050406030204" pitchFamily="18" charset="0"/>
                                                </a:rPr>
                                                <m:t>𝜖</m:t>
                                              </m:r>
                                            </m:num>
                                            <m:den>
                                              <m:r>
                                                <a:rPr lang="es-EC" i="1">
                                                  <a:latin typeface="Cambria Math" panose="02040503050406030204" pitchFamily="18" charset="0"/>
                                                </a:rPr>
                                                <m:t>𝐷</m:t>
                                              </m:r>
                                            </m:den>
                                          </m:f>
                                        </m:num>
                                        <m:den>
                                          <m:r>
                                            <a:rPr lang="es-EC" i="1">
                                              <a:latin typeface="Cambria Math" panose="02040503050406030204" pitchFamily="18" charset="0"/>
                                            </a:rPr>
                                            <m:t>3.7</m:t>
                                          </m:r>
                                        </m:den>
                                      </m:f>
                                    </m:e>
                                  </m:d>
                                </m:e>
                                <m:sup>
                                  <m:r>
                                    <a:rPr lang="es-EC">
                                      <a:latin typeface="Cambria Math" panose="02040503050406030204" pitchFamily="18" charset="0"/>
                                    </a:rPr>
                                    <m:t>1.11</m:t>
                                  </m:r>
                                </m:sup>
                              </m:sSup>
                            </m:e>
                          </m:d>
                        </m:e>
                      </m:func>
                      <m:r>
                        <a:rPr lang="es-EC" i="1">
                          <a:latin typeface="Cambria Math" panose="02040503050406030204" pitchFamily="18" charset="0"/>
                        </a:rPr>
                        <m:t> </m:t>
                      </m:r>
                    </m:oMath>
                  </m:oMathPara>
                </a14:m>
                <a:endParaRPr lang="es-EC" dirty="0" smtClean="0"/>
              </a:p>
              <a:p>
                <a:pPr marL="0" indent="0">
                  <a:buNone/>
                </a:pPr>
                <a:endParaRPr lang="es-EC" dirty="0" smtClean="0"/>
              </a:p>
              <a:p>
                <a:pPr marL="0" indent="0">
                  <a:buNone/>
                </a:pPr>
                <a14:m>
                  <m:oMathPara xmlns:m="http://schemas.openxmlformats.org/officeDocument/2006/math">
                    <m:oMathParaPr>
                      <m:jc m:val="centerGroup"/>
                    </m:oMathParaPr>
                    <m:oMath xmlns:m="http://schemas.openxmlformats.org/officeDocument/2006/math">
                      <m:f>
                        <m:fPr>
                          <m:ctrlPr>
                            <a:rPr lang="es-EC" i="1">
                              <a:latin typeface="Cambria Math" panose="02040503050406030204" pitchFamily="18" charset="0"/>
                            </a:rPr>
                          </m:ctrlPr>
                        </m:fPr>
                        <m:num>
                          <m:r>
                            <a:rPr lang="es-EC" i="1">
                              <a:latin typeface="Cambria Math" panose="02040503050406030204" pitchFamily="18" charset="0"/>
                            </a:rPr>
                            <m:t>1</m:t>
                          </m:r>
                        </m:num>
                        <m:den>
                          <m:rad>
                            <m:radPr>
                              <m:degHide m:val="on"/>
                              <m:ctrlPr>
                                <a:rPr lang="es-EC" i="1">
                                  <a:latin typeface="Cambria Math" panose="02040503050406030204" pitchFamily="18" charset="0"/>
                                </a:rPr>
                              </m:ctrlPr>
                            </m:radPr>
                            <m:deg/>
                            <m:e>
                              <m:r>
                                <a:rPr lang="es-EC" i="1">
                                  <a:latin typeface="Cambria Math" panose="02040503050406030204" pitchFamily="18" charset="0"/>
                                </a:rPr>
                                <m:t>𝑓</m:t>
                              </m:r>
                            </m:e>
                          </m:rad>
                        </m:den>
                      </m:f>
                      <m:r>
                        <a:rPr lang="es-EC" i="1">
                          <a:latin typeface="Cambria Math" panose="02040503050406030204" pitchFamily="18" charset="0"/>
                        </a:rPr>
                        <m:t>≈−1.8</m:t>
                      </m:r>
                      <m:func>
                        <m:funcPr>
                          <m:ctrlPr>
                            <a:rPr lang="es-EC" i="1">
                              <a:latin typeface="Cambria Math" panose="02040503050406030204" pitchFamily="18" charset="0"/>
                            </a:rPr>
                          </m:ctrlPr>
                        </m:funcPr>
                        <m:fName>
                          <m:r>
                            <m:rPr>
                              <m:sty m:val="p"/>
                            </m:rPr>
                            <a:rPr lang="es-EC">
                              <a:latin typeface="Cambria Math" panose="02040503050406030204" pitchFamily="18" charset="0"/>
                            </a:rPr>
                            <m:t>log</m:t>
                          </m:r>
                        </m:fName>
                        <m:e>
                          <m:d>
                            <m:dPr>
                              <m:begChr m:val="["/>
                              <m:endChr m:val="]"/>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6.9</m:t>
                                  </m:r>
                                </m:num>
                                <m:den>
                                  <m:r>
                                    <a:rPr lang="es-EC" i="1">
                                      <a:latin typeface="Cambria Math" panose="02040503050406030204" pitchFamily="18" charset="0"/>
                                    </a:rPr>
                                    <m:t>19489</m:t>
                                  </m:r>
                                </m:den>
                              </m:f>
                              <m:r>
                                <a:rPr lang="es-EC" i="1">
                                  <a:latin typeface="Cambria Math" panose="02040503050406030204" pitchFamily="18" charset="0"/>
                                </a:rPr>
                                <m:t>+</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f>
                                            <m:fPr>
                                              <m:ctrlPr>
                                                <a:rPr lang="es-EC" i="1">
                                                  <a:latin typeface="Cambria Math" panose="02040503050406030204" pitchFamily="18" charset="0"/>
                                                </a:rPr>
                                              </m:ctrlPr>
                                            </m:fPr>
                                            <m:num>
                                              <m:r>
                                                <a:rPr lang="es-EC" i="1">
                                                  <a:latin typeface="Cambria Math" panose="02040503050406030204" pitchFamily="18" charset="0"/>
                                                </a:rPr>
                                                <m:t>0.07 </m:t>
                                              </m:r>
                                              <m:r>
                                                <a:rPr lang="es-EC" i="1">
                                                  <a:latin typeface="Cambria Math" panose="02040503050406030204" pitchFamily="18" charset="0"/>
                                                </a:rPr>
                                                <m:t>𝑚𝑚</m:t>
                                              </m:r>
                                            </m:num>
                                            <m:den>
                                              <m:r>
                                                <a:rPr lang="es-EC" i="1">
                                                  <a:latin typeface="Cambria Math" panose="02040503050406030204" pitchFamily="18" charset="0"/>
                                                </a:rPr>
                                                <m:t>50.8 </m:t>
                                              </m:r>
                                              <m:r>
                                                <a:rPr lang="es-EC" i="1">
                                                  <a:latin typeface="Cambria Math" panose="02040503050406030204" pitchFamily="18" charset="0"/>
                                                </a:rPr>
                                                <m:t>𝑚𝑚</m:t>
                                              </m:r>
                                            </m:den>
                                          </m:f>
                                        </m:num>
                                        <m:den>
                                          <m:r>
                                            <a:rPr lang="es-EC" i="1">
                                              <a:latin typeface="Cambria Math" panose="02040503050406030204" pitchFamily="18" charset="0"/>
                                            </a:rPr>
                                            <m:t>3.7</m:t>
                                          </m:r>
                                        </m:den>
                                      </m:f>
                                    </m:e>
                                  </m:d>
                                </m:e>
                                <m:sup>
                                  <m:r>
                                    <a:rPr lang="es-EC">
                                      <a:latin typeface="Cambria Math" panose="02040503050406030204" pitchFamily="18" charset="0"/>
                                    </a:rPr>
                                    <m:t>1.11</m:t>
                                  </m:r>
                                </m:sup>
                              </m:sSup>
                            </m:e>
                          </m:d>
                        </m:e>
                      </m:func>
                    </m:oMath>
                  </m:oMathPara>
                </a14:m>
                <a:endParaRPr lang="es-EC" dirty="0" smtClean="0"/>
              </a:p>
              <a:p>
                <a:pPr marL="0" indent="0">
                  <a:buNone/>
                </a:pPr>
                <a14:m>
                  <m:oMathPara xmlns:m="http://schemas.openxmlformats.org/officeDocument/2006/math">
                    <m:oMathParaPr>
                      <m:jc m:val="centerGroup"/>
                    </m:oMathParaPr>
                    <m:oMath xmlns:m="http://schemas.openxmlformats.org/officeDocument/2006/math">
                      <m:f>
                        <m:fPr>
                          <m:ctrlPr>
                            <a:rPr lang="es-EC" i="1">
                              <a:latin typeface="Cambria Math" panose="02040503050406030204" pitchFamily="18" charset="0"/>
                            </a:rPr>
                          </m:ctrlPr>
                        </m:fPr>
                        <m:num>
                          <m:r>
                            <a:rPr lang="es-EC" i="1">
                              <a:latin typeface="Cambria Math" panose="02040503050406030204" pitchFamily="18" charset="0"/>
                            </a:rPr>
                            <m:t>1</m:t>
                          </m:r>
                        </m:num>
                        <m:den>
                          <m:rad>
                            <m:radPr>
                              <m:degHide m:val="on"/>
                              <m:ctrlPr>
                                <a:rPr lang="es-EC" i="1">
                                  <a:latin typeface="Cambria Math" panose="02040503050406030204" pitchFamily="18" charset="0"/>
                                </a:rPr>
                              </m:ctrlPr>
                            </m:radPr>
                            <m:deg/>
                            <m:e>
                              <m:r>
                                <a:rPr lang="es-EC" i="1">
                                  <a:latin typeface="Cambria Math" panose="02040503050406030204" pitchFamily="18" charset="0"/>
                                </a:rPr>
                                <m:t>𝑓</m:t>
                              </m:r>
                            </m:e>
                          </m:rad>
                        </m:den>
                      </m:f>
                      <m:r>
                        <a:rPr lang="es-EC" i="1">
                          <a:latin typeface="Cambria Math" panose="02040503050406030204" pitchFamily="18" charset="0"/>
                        </a:rPr>
                        <m:t>≈5.925</m:t>
                      </m:r>
                    </m:oMath>
                  </m:oMathPara>
                </a14:m>
                <a:endParaRPr lang="es-EC" dirty="0"/>
              </a:p>
              <a:p>
                <a:pPr marL="0" indent="0">
                  <a:buNone/>
                </a:pPr>
                <a:endParaRPr lang="es-EC" i="1" dirty="0" smtClean="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𝑓</m:t>
                      </m:r>
                      <m:r>
                        <a:rPr lang="es-EC" i="1">
                          <a:latin typeface="Cambria Math" panose="02040503050406030204" pitchFamily="18" charset="0"/>
                        </a:rPr>
                        <m:t>≈0.028</m:t>
                      </m:r>
                    </m:oMath>
                  </m:oMathPara>
                </a14:m>
                <a:endParaRPr lang="es-EC" dirty="0"/>
              </a:p>
              <a:p>
                <a:pPr marL="0" indent="0">
                  <a:buNone/>
                </a:pPr>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345474" y="1528355"/>
                <a:ext cx="10450286" cy="5199016"/>
              </a:xfrm>
              <a:blipFill>
                <a:blip r:embed="rId2"/>
                <a:stretch>
                  <a:fillRect l="-525"/>
                </a:stretch>
              </a:blipFill>
            </p:spPr>
            <p:txBody>
              <a:bodyPr/>
              <a:lstStyle/>
              <a:p>
                <a:r>
                  <a:rPr lang="es-EC">
                    <a:noFill/>
                  </a:rPr>
                  <a:t> </a:t>
                </a:r>
              </a:p>
            </p:txBody>
          </p:sp>
        </mc:Fallback>
      </mc:AlternateContent>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CALCULO DE PÉRDIDAS</a:t>
            </a:r>
            <a:endParaRPr lang="es-EC" sz="3000" b="1" dirty="0"/>
          </a:p>
        </p:txBody>
      </p:sp>
    </p:spTree>
    <p:extLst>
      <p:ext uri="{BB962C8B-B14F-4D97-AF65-F5344CB8AC3E}">
        <p14:creationId xmlns:p14="http://schemas.microsoft.com/office/powerpoint/2010/main" val="2713920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345473" y="1528355"/>
                <a:ext cx="10437223" cy="5199016"/>
              </a:xfrm>
            </p:spPr>
            <p:txBody>
              <a:bodyPr/>
              <a:lstStyle/>
              <a:p>
                <a:pPr marL="0" indent="0">
                  <a:buNone/>
                </a:pPr>
                <a:r>
                  <a:rPr lang="es-EC" dirty="0"/>
                  <a:t>Reemplazando los valores en la ecuación de Darcy-Weisbach se tiene la pérdida de presión:</a:t>
                </a:r>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m:t>
                      </m:r>
                      <m:r>
                        <a:rPr lang="es-EC" i="1">
                          <a:latin typeface="Cambria Math" panose="02040503050406030204" pitchFamily="18" charset="0"/>
                        </a:rPr>
                        <m:t>𝑃</m:t>
                      </m:r>
                      <m:r>
                        <a:rPr lang="es-EC" i="1">
                          <a:latin typeface="Cambria Math" panose="02040503050406030204" pitchFamily="18" charset="0"/>
                        </a:rPr>
                        <m:t>=</m:t>
                      </m:r>
                      <m:r>
                        <a:rPr lang="es-EC" i="1">
                          <a:latin typeface="Cambria Math" panose="02040503050406030204" pitchFamily="18" charset="0"/>
                        </a:rPr>
                        <m:t>𝑓</m:t>
                      </m:r>
                      <m:r>
                        <a:rPr lang="es-EC" i="1">
                          <a:latin typeface="Cambria Math" panose="02040503050406030204" pitchFamily="18" charset="0"/>
                        </a:rPr>
                        <m:t>∗ </m:t>
                      </m:r>
                      <m:f>
                        <m:fPr>
                          <m:ctrlPr>
                            <a:rPr lang="es-EC" i="1">
                              <a:latin typeface="Cambria Math" panose="02040503050406030204" pitchFamily="18" charset="0"/>
                            </a:rPr>
                          </m:ctrlPr>
                        </m:fPr>
                        <m:num>
                          <m:r>
                            <a:rPr lang="es-EC" i="1">
                              <a:latin typeface="Cambria Math" panose="02040503050406030204" pitchFamily="18" charset="0"/>
                            </a:rPr>
                            <m:t>𝐿</m:t>
                          </m:r>
                        </m:num>
                        <m:den>
                          <m:r>
                            <a:rPr lang="es-EC" i="1">
                              <a:latin typeface="Cambria Math" panose="02040503050406030204" pitchFamily="18" charset="0"/>
                            </a:rPr>
                            <m:t>𝐷</m:t>
                          </m:r>
                        </m:den>
                      </m:f>
                      <m:r>
                        <a:rPr lang="es-EC" i="1">
                          <a:latin typeface="Cambria Math" panose="02040503050406030204" pitchFamily="18" charset="0"/>
                        </a:rPr>
                        <m:t>∗ </m:t>
                      </m:r>
                      <m:f>
                        <m:fPr>
                          <m:ctrlPr>
                            <a:rPr lang="es-EC" i="1">
                              <a:latin typeface="Cambria Math" panose="02040503050406030204" pitchFamily="18" charset="0"/>
                            </a:rPr>
                          </m:ctrlPr>
                        </m:fPr>
                        <m:num>
                          <m:r>
                            <a:rPr lang="es-EC" i="1">
                              <a:latin typeface="Cambria Math" panose="02040503050406030204" pitchFamily="18" charset="0"/>
                            </a:rPr>
                            <m:t>𝜌</m:t>
                          </m:r>
                          <m:r>
                            <a:rPr lang="es-EC" i="1">
                              <a:latin typeface="Cambria Math" panose="02040503050406030204" pitchFamily="18" charset="0"/>
                            </a:rPr>
                            <m:t>∗</m:t>
                          </m:r>
                          <m:sSup>
                            <m:sSupPr>
                              <m:ctrlPr>
                                <a:rPr lang="es-EC" i="1">
                                  <a:latin typeface="Cambria Math" panose="02040503050406030204" pitchFamily="18" charset="0"/>
                                </a:rPr>
                              </m:ctrlPr>
                            </m:sSupPr>
                            <m:e>
                              <m:r>
                                <a:rPr lang="es-EC" i="1">
                                  <a:latin typeface="Cambria Math" panose="02040503050406030204" pitchFamily="18" charset="0"/>
                                </a:rPr>
                                <m:t>𝑣</m:t>
                              </m:r>
                            </m:e>
                            <m:sup>
                              <m:r>
                                <a:rPr lang="es-EC" i="1">
                                  <a:latin typeface="Cambria Math" panose="02040503050406030204" pitchFamily="18" charset="0"/>
                                </a:rPr>
                                <m:t>2</m:t>
                              </m:r>
                            </m:sup>
                          </m:sSup>
                        </m:num>
                        <m:den>
                          <m:r>
                            <a:rPr lang="es-EC" i="1">
                              <a:latin typeface="Cambria Math" panose="02040503050406030204" pitchFamily="18" charset="0"/>
                            </a:rPr>
                            <m:t>2</m:t>
                          </m:r>
                        </m:den>
                      </m:f>
                    </m:oMath>
                  </m:oMathPara>
                </a14:m>
                <a:endParaRPr lang="es-EC" dirty="0" smtClean="0"/>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m:t>
                      </m:r>
                      <m:r>
                        <a:rPr lang="es-EC" i="1">
                          <a:latin typeface="Cambria Math" panose="02040503050406030204" pitchFamily="18" charset="0"/>
                        </a:rPr>
                        <m:t>𝑃</m:t>
                      </m:r>
                      <m:r>
                        <a:rPr lang="es-EC" i="1">
                          <a:latin typeface="Cambria Math" panose="02040503050406030204" pitchFamily="18" charset="0"/>
                        </a:rPr>
                        <m:t>=0.028∗ </m:t>
                      </m:r>
                      <m:f>
                        <m:fPr>
                          <m:ctrlPr>
                            <a:rPr lang="es-EC" i="1">
                              <a:latin typeface="Cambria Math" panose="02040503050406030204" pitchFamily="18" charset="0"/>
                            </a:rPr>
                          </m:ctrlPr>
                        </m:fPr>
                        <m:num>
                          <m:r>
                            <a:rPr lang="es-EC" i="1">
                              <a:latin typeface="Cambria Math" panose="02040503050406030204" pitchFamily="18" charset="0"/>
                            </a:rPr>
                            <m:t>12  </m:t>
                          </m:r>
                          <m:r>
                            <a:rPr lang="es-EC" i="1">
                              <a:latin typeface="Cambria Math" panose="02040503050406030204" pitchFamily="18" charset="0"/>
                            </a:rPr>
                            <m:t>𝑚</m:t>
                          </m:r>
                        </m:num>
                        <m:den>
                          <m:r>
                            <a:rPr lang="es-EC" i="1">
                              <a:latin typeface="Cambria Math" panose="02040503050406030204" pitchFamily="18" charset="0"/>
                            </a:rPr>
                            <m:t>0.0508 </m:t>
                          </m:r>
                          <m:r>
                            <a:rPr lang="es-EC" i="1">
                              <a:latin typeface="Cambria Math" panose="02040503050406030204" pitchFamily="18" charset="0"/>
                            </a:rPr>
                            <m:t>𝑚</m:t>
                          </m:r>
                        </m:den>
                      </m:f>
                      <m:r>
                        <a:rPr lang="es-EC" i="1">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1000 </m:t>
                          </m:r>
                          <m:f>
                            <m:fPr>
                              <m:ctrlPr>
                                <a:rPr lang="es-EC" i="1">
                                  <a:latin typeface="Cambria Math" panose="02040503050406030204" pitchFamily="18" charset="0"/>
                                </a:rPr>
                              </m:ctrlPr>
                            </m:fPr>
                            <m:num>
                              <m:r>
                                <a:rPr lang="es-EC" i="1">
                                  <a:latin typeface="Cambria Math" panose="02040503050406030204" pitchFamily="18" charset="0"/>
                                </a:rPr>
                                <m:t>𝑘𝑔</m:t>
                              </m:r>
                            </m:num>
                            <m:den>
                              <m:sSup>
                                <m:sSupPr>
                                  <m:ctrlPr>
                                    <a:rPr lang="es-EC" i="1">
                                      <a:latin typeface="Cambria Math" panose="02040503050406030204" pitchFamily="18" charset="0"/>
                                    </a:rPr>
                                  </m:ctrlPr>
                                </m:sSupPr>
                                <m:e>
                                  <m:r>
                                    <a:rPr lang="es-EC" i="1">
                                      <a:latin typeface="Cambria Math" panose="02040503050406030204" pitchFamily="18" charset="0"/>
                                    </a:rPr>
                                    <m:t>𝑚</m:t>
                                  </m:r>
                                </m:e>
                                <m:sup>
                                  <m:r>
                                    <a:rPr lang="es-EC" i="1">
                                      <a:latin typeface="Cambria Math" panose="02040503050406030204" pitchFamily="18" charset="0"/>
                                    </a:rPr>
                                    <m:t>3</m:t>
                                  </m:r>
                                </m:sup>
                              </m:sSup>
                            </m:den>
                          </m:f>
                          <m:r>
                            <a:rPr lang="es-EC" i="1">
                              <a:latin typeface="Cambria Math" panose="02040503050406030204" pitchFamily="18" charset="0"/>
                            </a:rPr>
                            <m:t>∗</m:t>
                          </m:r>
                          <m:sSup>
                            <m:sSupPr>
                              <m:ctrlPr>
                                <a:rPr lang="es-EC" i="1">
                                  <a:latin typeface="Cambria Math" panose="02040503050406030204" pitchFamily="18" charset="0"/>
                                </a:rPr>
                              </m:ctrlPr>
                            </m:sSupPr>
                            <m:e>
                              <m:r>
                                <a:rPr lang="es-EC" i="1">
                                  <a:latin typeface="Cambria Math" panose="02040503050406030204" pitchFamily="18" charset="0"/>
                                </a:rPr>
                                <m:t>0.183</m:t>
                              </m:r>
                            </m:e>
                            <m:sup>
                              <m:r>
                                <a:rPr lang="es-EC" i="1">
                                  <a:latin typeface="Cambria Math" panose="02040503050406030204" pitchFamily="18" charset="0"/>
                                </a:rPr>
                                <m:t>2</m:t>
                              </m:r>
                            </m:sup>
                          </m:sSup>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1">
                                      <a:latin typeface="Cambria Math" panose="02040503050406030204" pitchFamily="18" charset="0"/>
                                    </a:rPr>
                                    <m:t>𝑚</m:t>
                                  </m:r>
                                </m:e>
                                <m:sup>
                                  <m:r>
                                    <a:rPr lang="es-EC" i="1">
                                      <a:latin typeface="Cambria Math" panose="02040503050406030204" pitchFamily="18" charset="0"/>
                                    </a:rPr>
                                    <m:t>2</m:t>
                                  </m:r>
                                </m:sup>
                              </m:sSup>
                            </m:num>
                            <m:den>
                              <m:sSup>
                                <m:sSupPr>
                                  <m:ctrlPr>
                                    <a:rPr lang="es-EC" i="1">
                                      <a:latin typeface="Cambria Math" panose="02040503050406030204" pitchFamily="18" charset="0"/>
                                    </a:rPr>
                                  </m:ctrlPr>
                                </m:sSupPr>
                                <m:e>
                                  <m:r>
                                    <a:rPr lang="es-EC" i="1">
                                      <a:latin typeface="Cambria Math" panose="02040503050406030204" pitchFamily="18" charset="0"/>
                                    </a:rPr>
                                    <m:t>𝑠</m:t>
                                  </m:r>
                                </m:e>
                                <m:sup>
                                  <m:r>
                                    <a:rPr lang="es-EC" i="1">
                                      <a:latin typeface="Cambria Math" panose="02040503050406030204" pitchFamily="18" charset="0"/>
                                    </a:rPr>
                                    <m:t>2</m:t>
                                  </m:r>
                                </m:sup>
                              </m:sSup>
                            </m:den>
                          </m:f>
                        </m:num>
                        <m:den>
                          <m:r>
                            <a:rPr lang="es-EC" i="1">
                              <a:latin typeface="Cambria Math" panose="02040503050406030204" pitchFamily="18" charset="0"/>
                            </a:rPr>
                            <m:t>2</m:t>
                          </m:r>
                        </m:den>
                      </m:f>
                      <m:r>
                        <a:rPr lang="es-EC" i="1">
                          <a:latin typeface="Cambria Math" panose="02040503050406030204" pitchFamily="18" charset="0"/>
                        </a:rPr>
                        <m:t> </m:t>
                      </m:r>
                    </m:oMath>
                  </m:oMathPara>
                </a14:m>
                <a:endParaRPr lang="es-EC" dirty="0" smtClean="0"/>
              </a:p>
              <a:p>
                <a:pPr marL="0" indent="0">
                  <a:buNone/>
                </a:pPr>
                <a:endParaRPr lang="es-EC" dirty="0"/>
              </a:p>
              <a:p>
                <a:pPr marL="0" indent="0">
                  <a:buNone/>
                </a:pPr>
                <a:endParaRPr lang="es-EC" b="1" i="1" dirty="0" smtClean="0"/>
              </a:p>
              <a:p>
                <a:pPr marL="0" indent="0">
                  <a:buNone/>
                </a:pPr>
                <a14:m>
                  <m:oMathPara xmlns:m="http://schemas.openxmlformats.org/officeDocument/2006/math">
                    <m:oMathParaPr>
                      <m:jc m:val="centerGroup"/>
                    </m:oMathParaPr>
                    <m:oMath xmlns:m="http://schemas.openxmlformats.org/officeDocument/2006/math">
                      <m:r>
                        <a:rPr lang="es-EC" b="1" i="1" smtClean="0">
                          <a:latin typeface="Cambria Math" panose="02040503050406030204" pitchFamily="18" charset="0"/>
                        </a:rPr>
                        <m:t>∆</m:t>
                      </m:r>
                      <m:r>
                        <a:rPr lang="es-EC" b="1" i="1">
                          <a:latin typeface="Cambria Math" panose="02040503050406030204" pitchFamily="18" charset="0"/>
                        </a:rPr>
                        <m:t>𝑷</m:t>
                      </m:r>
                      <m:r>
                        <a:rPr lang="es-EC" b="1" i="1">
                          <a:latin typeface="Cambria Math" panose="02040503050406030204" pitchFamily="18" charset="0"/>
                        </a:rPr>
                        <m:t>=</m:t>
                      </m:r>
                      <m:r>
                        <a:rPr lang="es-EC" b="1" i="1">
                          <a:latin typeface="Cambria Math" panose="02040503050406030204" pitchFamily="18" charset="0"/>
                        </a:rPr>
                        <m:t>𝟏𝟏𝟏</m:t>
                      </m:r>
                      <m:r>
                        <a:rPr lang="es-EC" b="1" i="1">
                          <a:latin typeface="Cambria Math" panose="02040503050406030204" pitchFamily="18" charset="0"/>
                        </a:rPr>
                        <m:t>. </m:t>
                      </m:r>
                      <m:r>
                        <a:rPr lang="es-EC" b="1" i="1">
                          <a:latin typeface="Cambria Math" panose="02040503050406030204" pitchFamily="18" charset="0"/>
                        </a:rPr>
                        <m:t>𝟎𝟏𝟓</m:t>
                      </m:r>
                      <m:r>
                        <a:rPr lang="es-EC" b="1" i="1">
                          <a:latin typeface="Cambria Math" panose="02040503050406030204" pitchFamily="18" charset="0"/>
                        </a:rPr>
                        <m:t> </m:t>
                      </m:r>
                      <m:r>
                        <a:rPr lang="es-EC" b="1" i="1">
                          <a:latin typeface="Cambria Math" panose="02040503050406030204" pitchFamily="18" charset="0"/>
                        </a:rPr>
                        <m:t>𝑷𝒂</m:t>
                      </m:r>
                      <m:r>
                        <a:rPr lang="es-EC" b="1" i="1">
                          <a:latin typeface="Cambria Math" panose="02040503050406030204" pitchFamily="18" charset="0"/>
                        </a:rPr>
                        <m:t>=</m:t>
                      </m:r>
                      <m:r>
                        <a:rPr lang="es-EC" b="1" i="1">
                          <a:latin typeface="Cambria Math" panose="02040503050406030204" pitchFamily="18" charset="0"/>
                        </a:rPr>
                        <m:t>𝟎</m:t>
                      </m:r>
                      <m:r>
                        <a:rPr lang="es-EC" b="1" i="1">
                          <a:latin typeface="Cambria Math" panose="02040503050406030204" pitchFamily="18" charset="0"/>
                        </a:rPr>
                        <m:t>.</m:t>
                      </m:r>
                      <m:r>
                        <a:rPr lang="es-EC" b="1" i="1">
                          <a:latin typeface="Cambria Math" panose="02040503050406030204" pitchFamily="18" charset="0"/>
                        </a:rPr>
                        <m:t>𝟎𝟏𝟕</m:t>
                      </m:r>
                      <m:r>
                        <a:rPr lang="es-EC" b="1" i="1">
                          <a:latin typeface="Cambria Math" panose="02040503050406030204" pitchFamily="18" charset="0"/>
                        </a:rPr>
                        <m:t> </m:t>
                      </m:r>
                      <m:r>
                        <a:rPr lang="es-EC" b="1" i="1">
                          <a:latin typeface="Cambria Math" panose="02040503050406030204" pitchFamily="18" charset="0"/>
                        </a:rPr>
                        <m:t>𝑷𝒔𝒊</m:t>
                      </m:r>
                    </m:oMath>
                  </m:oMathPara>
                </a14:m>
                <a:endParaRPr lang="es-EC" dirty="0"/>
              </a:p>
              <a:p>
                <a:pPr marL="0" indent="0">
                  <a:buNone/>
                </a:pPr>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345473" y="1528355"/>
                <a:ext cx="10437223" cy="5199016"/>
              </a:xfrm>
              <a:blipFill>
                <a:blip r:embed="rId2"/>
                <a:stretch>
                  <a:fillRect l="-526" t="-703"/>
                </a:stretch>
              </a:blipFill>
            </p:spPr>
            <p:txBody>
              <a:bodyPr/>
              <a:lstStyle/>
              <a:p>
                <a:r>
                  <a:rPr lang="es-EC">
                    <a:noFill/>
                  </a:rPr>
                  <a:t> </a:t>
                </a:r>
              </a:p>
            </p:txBody>
          </p:sp>
        </mc:Fallback>
      </mc:AlternateContent>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CALCULO DE PÉRDIDAS</a:t>
            </a:r>
            <a:endParaRPr lang="es-EC" sz="3000" b="1" dirty="0"/>
          </a:p>
        </p:txBody>
      </p:sp>
    </p:spTree>
    <p:extLst>
      <p:ext uri="{BB962C8B-B14F-4D97-AF65-F5344CB8AC3E}">
        <p14:creationId xmlns:p14="http://schemas.microsoft.com/office/powerpoint/2010/main" val="801155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62149" y="1280159"/>
            <a:ext cx="10711543" cy="5577841"/>
          </a:xfrm>
        </p:spPr>
        <p:txBody>
          <a:bodyPr>
            <a:normAutofit/>
          </a:bodyPr>
          <a:lstStyle/>
          <a:p>
            <a:pPr marL="0" indent="0" algn="just">
              <a:buNone/>
            </a:pPr>
            <a:r>
              <a:rPr lang="es-EC" sz="2100" b="1" dirty="0" smtClean="0"/>
              <a:t>CALDERO: </a:t>
            </a:r>
            <a:r>
              <a:rPr lang="es-EC" sz="2100" dirty="0"/>
              <a:t>E</a:t>
            </a:r>
            <a:r>
              <a:rPr lang="es-EC" sz="2100" dirty="0" smtClean="0"/>
              <a:t>s </a:t>
            </a:r>
            <a:r>
              <a:rPr lang="es-EC" sz="2100" dirty="0"/>
              <a:t>un sistema cerrado</a:t>
            </a:r>
            <a:r>
              <a:rPr lang="es-EC" sz="2100" dirty="0" smtClean="0"/>
              <a:t>, capaz de producir energía térmica mediante </a:t>
            </a:r>
            <a:r>
              <a:rPr lang="es-EC" sz="2100" dirty="0"/>
              <a:t>la combustión de un fluido de trabajo, pudiéndose obtener vapor o agua caliente dependiendo del diseño del </a:t>
            </a:r>
            <a:r>
              <a:rPr lang="es-EC" sz="2100" dirty="0" smtClean="0"/>
              <a:t>caldero</a:t>
            </a:r>
          </a:p>
          <a:p>
            <a:pPr marL="0" indent="0" algn="just">
              <a:buNone/>
            </a:pPr>
            <a:r>
              <a:rPr lang="es-EC" sz="2100" b="1" dirty="0" smtClean="0"/>
              <a:t>CALDEROS PIROTUBULARES: </a:t>
            </a:r>
            <a:r>
              <a:rPr lang="es-EC" sz="2100" dirty="0" smtClean="0"/>
              <a:t>Llamados </a:t>
            </a:r>
            <a:r>
              <a:rPr lang="es-EC" sz="2100" dirty="0"/>
              <a:t>también calderos de tubos de fuego, son calderos en los que los gases producidos en la combustión circulan internamente </a:t>
            </a:r>
            <a:r>
              <a:rPr lang="es-EC" sz="2100" dirty="0" smtClean="0"/>
              <a:t>por </a:t>
            </a:r>
            <a:r>
              <a:rPr lang="es-EC" sz="2100" dirty="0"/>
              <a:t>tubos </a:t>
            </a:r>
            <a:r>
              <a:rPr lang="es-EC" sz="2100" dirty="0" smtClean="0"/>
              <a:t>rodeados </a:t>
            </a:r>
            <a:r>
              <a:rPr lang="es-EC" sz="2100" dirty="0"/>
              <a:t>de agua. Los gases </a:t>
            </a:r>
            <a:r>
              <a:rPr lang="es-EC" sz="2100" dirty="0" smtClean="0"/>
              <a:t>de combustión recorren </a:t>
            </a:r>
            <a:r>
              <a:rPr lang="es-EC" sz="2100" dirty="0"/>
              <a:t>la cámara de combustión hasta ser evacuados en la chimenea. </a:t>
            </a:r>
            <a:r>
              <a:rPr lang="es-EC" sz="2100" dirty="0" smtClean="0"/>
              <a:t>En su mayoría este </a:t>
            </a:r>
            <a:r>
              <a:rPr lang="es-EC" sz="2100" dirty="0"/>
              <a:t>tipo de caldero no suele ser de gran </a:t>
            </a:r>
            <a:r>
              <a:rPr lang="es-EC" sz="2100" dirty="0" smtClean="0"/>
              <a:t>tamaño </a:t>
            </a:r>
          </a:p>
          <a:p>
            <a:pPr marL="0" indent="0" algn="just">
              <a:buNone/>
            </a:pPr>
            <a:endParaRPr lang="es-EC" sz="2100" dirty="0"/>
          </a:p>
          <a:p>
            <a:pPr marL="0" indent="0" algn="just">
              <a:buNone/>
            </a:pPr>
            <a:endParaRPr lang="es-EC" sz="2100" dirty="0" smtClean="0"/>
          </a:p>
          <a:p>
            <a:pPr marL="0" indent="0" algn="just">
              <a:buNone/>
            </a:pPr>
            <a:endParaRPr lang="es-EC" sz="2100" dirty="0"/>
          </a:p>
          <a:p>
            <a:pPr marL="0" indent="0" algn="just">
              <a:buNone/>
            </a:pPr>
            <a:endParaRPr lang="es-EC" sz="2100" dirty="0" smtClean="0"/>
          </a:p>
          <a:p>
            <a:pPr marL="0" indent="0" algn="ctr">
              <a:buNone/>
            </a:pPr>
            <a:endParaRPr lang="es-EC" sz="1000" dirty="0" smtClean="0">
              <a:latin typeface="Times New Roman" panose="02020603050405020304" pitchFamily="18" charset="0"/>
              <a:cs typeface="Times New Roman" panose="02020603050405020304" pitchFamily="18" charset="0"/>
            </a:endParaRPr>
          </a:p>
          <a:p>
            <a:pPr marL="0" indent="0" algn="ctr">
              <a:buNone/>
            </a:pPr>
            <a:r>
              <a:rPr lang="es-EC" sz="1000" dirty="0" smtClean="0">
                <a:latin typeface="Times New Roman" panose="02020603050405020304" pitchFamily="18" charset="0"/>
                <a:cs typeface="Times New Roman" panose="02020603050405020304" pitchFamily="18" charset="0"/>
              </a:rPr>
              <a:t> </a:t>
            </a:r>
            <a:r>
              <a:rPr lang="es-EC" sz="1200" dirty="0">
                <a:latin typeface="Times New Roman" panose="02020603050405020304" pitchFamily="18" charset="0"/>
                <a:cs typeface="Times New Roman" panose="02020603050405020304" pitchFamily="18" charset="0"/>
              </a:rPr>
              <a:t>Caldero pirotubular Bosch de alta presión.</a:t>
            </a:r>
            <a:endParaRPr lang="es-EC" sz="1200" i="1" dirty="0">
              <a:latin typeface="Times New Roman" panose="02020603050405020304" pitchFamily="18" charset="0"/>
              <a:cs typeface="Times New Roman" panose="02020603050405020304" pitchFamily="18" charset="0"/>
            </a:endParaRPr>
          </a:p>
          <a:p>
            <a:pPr marL="0" indent="0" algn="ctr">
              <a:buNone/>
            </a:pPr>
            <a:r>
              <a:rPr lang="es-EC" sz="1200" dirty="0">
                <a:latin typeface="Times New Roman" panose="02020603050405020304" pitchFamily="18" charset="0"/>
                <a:cs typeface="Times New Roman" panose="02020603050405020304" pitchFamily="18" charset="0"/>
              </a:rPr>
              <a:t>Fuente: (BOSCH, </a:t>
            </a:r>
            <a:r>
              <a:rPr lang="es-EC" sz="1200" dirty="0" err="1">
                <a:latin typeface="Times New Roman" panose="02020603050405020304" pitchFamily="18" charset="0"/>
                <a:cs typeface="Times New Roman" panose="02020603050405020304" pitchFamily="18" charset="0"/>
              </a:rPr>
              <a:t>Eberhard</a:t>
            </a:r>
            <a:r>
              <a:rPr lang="es-EC" sz="1200" dirty="0">
                <a:latin typeface="Times New Roman" panose="02020603050405020304" pitchFamily="18" charset="0"/>
                <a:cs typeface="Times New Roman" panose="02020603050405020304" pitchFamily="18" charset="0"/>
              </a:rPr>
              <a:t>, &amp; </a:t>
            </a:r>
            <a:r>
              <a:rPr lang="es-EC" sz="1200" dirty="0" err="1">
                <a:latin typeface="Times New Roman" panose="02020603050405020304" pitchFamily="18" charset="0"/>
                <a:cs typeface="Times New Roman" panose="02020603050405020304" pitchFamily="18" charset="0"/>
              </a:rPr>
              <a:t>Tuffner</a:t>
            </a:r>
            <a:r>
              <a:rPr lang="es-EC" sz="1200" dirty="0">
                <a:latin typeface="Times New Roman" panose="02020603050405020304" pitchFamily="18" charset="0"/>
                <a:cs typeface="Times New Roman" panose="02020603050405020304" pitchFamily="18" charset="0"/>
              </a:rPr>
              <a:t>, 2016)</a:t>
            </a:r>
          </a:p>
          <a:p>
            <a:pPr marL="0" indent="0" algn="just">
              <a:buNone/>
            </a:pPr>
            <a:endParaRPr lang="es-EC" sz="2100" dirty="0"/>
          </a:p>
        </p:txBody>
      </p:sp>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DEFINICIONES IMPORTANTES</a:t>
            </a:r>
            <a:endParaRPr lang="es-EC" sz="3000" b="1"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4795112" y="4069079"/>
            <a:ext cx="2845616" cy="1952445"/>
          </a:xfrm>
          <a:prstGeom prst="rect">
            <a:avLst/>
          </a:prstGeom>
          <a:noFill/>
          <a:ln>
            <a:noFill/>
          </a:ln>
        </p:spPr>
      </p:pic>
    </p:spTree>
    <p:extLst>
      <p:ext uri="{BB962C8B-B14F-4D97-AF65-F5344CB8AC3E}">
        <p14:creationId xmlns:p14="http://schemas.microsoft.com/office/powerpoint/2010/main" val="14918537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45474" y="1528355"/>
            <a:ext cx="5055326" cy="5199016"/>
          </a:xfrm>
        </p:spPr>
        <p:txBody>
          <a:bodyPr/>
          <a:lstStyle/>
          <a:p>
            <a:pPr marL="0" indent="0">
              <a:buNone/>
            </a:pPr>
            <a:r>
              <a:rPr lang="es-EC" sz="2100" b="1" dirty="0" smtClean="0"/>
              <a:t>Pérdidas menores:</a:t>
            </a:r>
          </a:p>
          <a:p>
            <a:pPr marL="0" indent="0" algn="just">
              <a:buNone/>
            </a:pPr>
            <a:r>
              <a:rPr lang="es-EC" sz="2100" dirty="0"/>
              <a:t>Para el cálculo de las pérdidas menores, los accesorios de la tubería son:</a:t>
            </a:r>
          </a:p>
          <a:p>
            <a:pPr lvl="0"/>
            <a:r>
              <a:rPr lang="es-EC" sz="2100" dirty="0"/>
              <a:t>2 Válvulas check</a:t>
            </a:r>
          </a:p>
          <a:p>
            <a:pPr lvl="0"/>
            <a:r>
              <a:rPr lang="es-EC" sz="2100" dirty="0"/>
              <a:t>4 Codos de 90°</a:t>
            </a:r>
          </a:p>
          <a:p>
            <a:pPr lvl="0"/>
            <a:r>
              <a:rPr lang="es-EC" sz="2100" dirty="0"/>
              <a:t>2 </a:t>
            </a:r>
            <a:r>
              <a:rPr lang="es-EC" sz="2100" dirty="0" err="1"/>
              <a:t>T´s</a:t>
            </a:r>
            <a:endParaRPr lang="es-EC" sz="2100" dirty="0"/>
          </a:p>
          <a:p>
            <a:pPr lvl="0"/>
            <a:r>
              <a:rPr lang="es-EC" sz="2100" dirty="0"/>
              <a:t>1 Válvula de globo</a:t>
            </a:r>
          </a:p>
          <a:p>
            <a:pPr marL="0" indent="0">
              <a:buNone/>
            </a:pPr>
            <a:endParaRPr lang="es-EC" dirty="0"/>
          </a:p>
        </p:txBody>
      </p:sp>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CALCULO DE PÉRDIDAS</a:t>
            </a:r>
            <a:endParaRPr lang="es-EC" sz="3000" b="1"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6518501" y="1746113"/>
            <a:ext cx="5673499" cy="4106047"/>
          </a:xfrm>
          <a:prstGeom prst="rect">
            <a:avLst/>
          </a:prstGeom>
          <a:noFill/>
          <a:ln>
            <a:noFill/>
          </a:ln>
        </p:spPr>
      </p:pic>
    </p:spTree>
    <p:extLst>
      <p:ext uri="{BB962C8B-B14F-4D97-AF65-F5344CB8AC3E}">
        <p14:creationId xmlns:p14="http://schemas.microsoft.com/office/powerpoint/2010/main" val="1954531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345473" y="1528355"/>
                <a:ext cx="10437223" cy="5199016"/>
              </a:xfrm>
            </p:spPr>
            <p:txBody>
              <a:bodyPr/>
              <a:lstStyle/>
              <a:p>
                <a:pPr marL="0" indent="0">
                  <a:buNone/>
                </a:pPr>
                <a:r>
                  <a:rPr lang="es-EC" sz="2100" b="1" dirty="0" smtClean="0"/>
                  <a:t>Pérdidas menores:</a:t>
                </a:r>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𝐿</m:t>
                          </m:r>
                        </m:sub>
                      </m:sSub>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𝐾</m:t>
                          </m:r>
                        </m:e>
                        <m:sub>
                          <m:r>
                            <a:rPr lang="es-EC" i="1">
                              <a:latin typeface="Cambria Math" panose="02040503050406030204" pitchFamily="18" charset="0"/>
                            </a:rPr>
                            <m:t>𝐿</m:t>
                          </m:r>
                        </m:sub>
                      </m:sSub>
                      <m:r>
                        <a:rPr lang="es-EC" i="1">
                          <a:latin typeface="Cambria Math" panose="02040503050406030204" pitchFamily="18" charset="0"/>
                        </a:rPr>
                        <m:t>∗ </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1">
                                  <a:latin typeface="Cambria Math" panose="02040503050406030204" pitchFamily="18" charset="0"/>
                                </a:rPr>
                                <m:t>𝑣</m:t>
                              </m:r>
                            </m:e>
                            <m:sup>
                              <m:r>
                                <a:rPr lang="es-EC" i="1">
                                  <a:latin typeface="Cambria Math" panose="02040503050406030204" pitchFamily="18" charset="0"/>
                                </a:rPr>
                                <m:t>2</m:t>
                              </m:r>
                            </m:sup>
                          </m:sSup>
                        </m:num>
                        <m:den>
                          <m:r>
                            <a:rPr lang="es-EC" i="1">
                              <a:latin typeface="Cambria Math" panose="02040503050406030204" pitchFamily="18" charset="0"/>
                            </a:rPr>
                            <m:t>2</m:t>
                          </m:r>
                          <m:r>
                            <a:rPr lang="es-EC" i="1">
                              <a:latin typeface="Cambria Math" panose="02040503050406030204" pitchFamily="18" charset="0"/>
                            </a:rPr>
                            <m:t>𝑔</m:t>
                          </m:r>
                        </m:den>
                      </m:f>
                      <m:r>
                        <a:rPr lang="es-EC" i="1">
                          <a:latin typeface="Cambria Math" panose="02040503050406030204" pitchFamily="18" charset="0"/>
                        </a:rPr>
                        <m:t>               </m:t>
                      </m:r>
                    </m:oMath>
                  </m:oMathPara>
                </a14:m>
                <a:endParaRPr lang="es-EC" dirty="0"/>
              </a:p>
              <a:p>
                <a:pPr marL="0" indent="0">
                  <a:buNone/>
                </a:pPr>
                <a:endParaRPr lang="es-EC" dirty="0" smtClean="0"/>
              </a:p>
              <a:p>
                <a:pPr marL="0" indent="0">
                  <a:buNone/>
                </a:pPr>
                <a:r>
                  <a:rPr lang="es-EC" dirty="0" smtClean="0"/>
                  <a:t>Para </a:t>
                </a:r>
                <a:r>
                  <a:rPr lang="es-EC" dirty="0"/>
                  <a:t>las válvulas check:</a:t>
                </a:r>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𝐿</m:t>
                          </m:r>
                        </m:sub>
                      </m:sSub>
                      <m:r>
                        <a:rPr lang="es-EC" i="1">
                          <a:latin typeface="Cambria Math" panose="02040503050406030204" pitchFamily="18" charset="0"/>
                        </a:rPr>
                        <m:t>=</m:t>
                      </m:r>
                      <m:d>
                        <m:dPr>
                          <m:ctrlPr>
                            <a:rPr lang="es-EC" i="1">
                              <a:latin typeface="Cambria Math" panose="02040503050406030204" pitchFamily="18" charset="0"/>
                            </a:rPr>
                          </m:ctrlPr>
                        </m:dPr>
                        <m:e>
                          <m:r>
                            <a:rPr lang="es-EC" i="1">
                              <a:latin typeface="Cambria Math" panose="02040503050406030204" pitchFamily="18" charset="0"/>
                            </a:rPr>
                            <m:t>2.1∗ </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1">
                                      <a:latin typeface="Cambria Math" panose="02040503050406030204" pitchFamily="18" charset="0"/>
                                    </a:rPr>
                                    <m:t>0.183</m:t>
                                  </m:r>
                                </m:e>
                                <m:sup>
                                  <m:r>
                                    <a:rPr lang="es-EC" i="1">
                                      <a:latin typeface="Cambria Math" panose="02040503050406030204" pitchFamily="18" charset="0"/>
                                    </a:rPr>
                                    <m:t>2</m:t>
                                  </m:r>
                                </m:sup>
                              </m:sSup>
                              <m:r>
                                <a:rPr lang="es-EC" i="1">
                                  <a:latin typeface="Cambria Math" panose="02040503050406030204" pitchFamily="18" charset="0"/>
                                </a:rPr>
                                <m:t> </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1">
                                          <a:latin typeface="Cambria Math" panose="02040503050406030204" pitchFamily="18" charset="0"/>
                                        </a:rPr>
                                        <m:t>𝑚</m:t>
                                      </m:r>
                                    </m:e>
                                    <m:sup>
                                      <m:r>
                                        <a:rPr lang="es-EC" i="1">
                                          <a:latin typeface="Cambria Math" panose="02040503050406030204" pitchFamily="18" charset="0"/>
                                        </a:rPr>
                                        <m:t>2</m:t>
                                      </m:r>
                                    </m:sup>
                                  </m:sSup>
                                </m:num>
                                <m:den>
                                  <m:sSup>
                                    <m:sSupPr>
                                      <m:ctrlPr>
                                        <a:rPr lang="es-EC" i="1">
                                          <a:latin typeface="Cambria Math" panose="02040503050406030204" pitchFamily="18" charset="0"/>
                                        </a:rPr>
                                      </m:ctrlPr>
                                    </m:sSupPr>
                                    <m:e>
                                      <m:r>
                                        <a:rPr lang="es-EC" i="1">
                                          <a:latin typeface="Cambria Math" panose="02040503050406030204" pitchFamily="18" charset="0"/>
                                        </a:rPr>
                                        <m:t>𝑠</m:t>
                                      </m:r>
                                    </m:e>
                                    <m:sup>
                                      <m:r>
                                        <a:rPr lang="es-EC" i="1">
                                          <a:latin typeface="Cambria Math" panose="02040503050406030204" pitchFamily="18" charset="0"/>
                                        </a:rPr>
                                        <m:t>2</m:t>
                                      </m:r>
                                    </m:sup>
                                  </m:sSup>
                                </m:den>
                              </m:f>
                            </m:num>
                            <m:den>
                              <m:r>
                                <a:rPr lang="es-EC" i="1">
                                  <a:latin typeface="Cambria Math" panose="02040503050406030204" pitchFamily="18" charset="0"/>
                                </a:rPr>
                                <m:t>2∗9.8 </m:t>
                              </m:r>
                              <m:f>
                                <m:fPr>
                                  <m:ctrlPr>
                                    <a:rPr lang="es-EC" i="1">
                                      <a:latin typeface="Cambria Math" panose="02040503050406030204" pitchFamily="18" charset="0"/>
                                    </a:rPr>
                                  </m:ctrlPr>
                                </m:fPr>
                                <m:num>
                                  <m:r>
                                    <a:rPr lang="es-EC" i="1">
                                      <a:latin typeface="Cambria Math" panose="02040503050406030204" pitchFamily="18" charset="0"/>
                                    </a:rPr>
                                    <m:t>𝑚</m:t>
                                  </m:r>
                                </m:num>
                                <m:den>
                                  <m:sSup>
                                    <m:sSupPr>
                                      <m:ctrlPr>
                                        <a:rPr lang="es-EC" i="1">
                                          <a:latin typeface="Cambria Math" panose="02040503050406030204" pitchFamily="18" charset="0"/>
                                        </a:rPr>
                                      </m:ctrlPr>
                                    </m:sSupPr>
                                    <m:e>
                                      <m:r>
                                        <a:rPr lang="es-EC" i="1">
                                          <a:latin typeface="Cambria Math" panose="02040503050406030204" pitchFamily="18" charset="0"/>
                                        </a:rPr>
                                        <m:t>𝑠</m:t>
                                      </m:r>
                                    </m:e>
                                    <m:sup>
                                      <m:r>
                                        <a:rPr lang="es-EC" i="1">
                                          <a:latin typeface="Cambria Math" panose="02040503050406030204" pitchFamily="18" charset="0"/>
                                        </a:rPr>
                                        <m:t>2</m:t>
                                      </m:r>
                                    </m:sup>
                                  </m:sSup>
                                </m:den>
                              </m:f>
                            </m:den>
                          </m:f>
                        </m:e>
                      </m:d>
                      <m:r>
                        <a:rPr lang="es-EC" i="1">
                          <a:latin typeface="Cambria Math" panose="02040503050406030204" pitchFamily="18" charset="0"/>
                        </a:rPr>
                        <m:t>∗2</m:t>
                      </m:r>
                    </m:oMath>
                  </m:oMathPara>
                </a14:m>
                <a:endParaRPr lang="es-EC" dirty="0" smtClean="0"/>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𝐿</m:t>
                          </m:r>
                        </m:sub>
                      </m:sSub>
                      <m:r>
                        <a:rPr lang="es-EC" i="1">
                          <a:latin typeface="Cambria Math" panose="02040503050406030204" pitchFamily="18" charset="0"/>
                        </a:rPr>
                        <m:t>=0.0072 </m:t>
                      </m:r>
                      <m:r>
                        <a:rPr lang="es-EC" i="1">
                          <a:latin typeface="Cambria Math" panose="02040503050406030204" pitchFamily="18" charset="0"/>
                        </a:rPr>
                        <m:t>𝑚</m:t>
                      </m:r>
                    </m:oMath>
                  </m:oMathPara>
                </a14:m>
                <a:endParaRPr lang="es-EC" dirty="0" smtClean="0"/>
              </a:p>
              <a:p>
                <a:pPr marL="0" indent="0">
                  <a:buNone/>
                </a:pPr>
                <a:endParaRPr lang="es-EC" dirty="0"/>
              </a:p>
              <a:p>
                <a:pPr marL="0" indent="0">
                  <a:buNone/>
                </a:pPr>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345473" y="1528355"/>
                <a:ext cx="10437223" cy="5199016"/>
              </a:xfrm>
              <a:blipFill>
                <a:blip r:embed="rId2"/>
                <a:stretch>
                  <a:fillRect l="-701" t="-821"/>
                </a:stretch>
              </a:blipFill>
            </p:spPr>
            <p:txBody>
              <a:bodyPr/>
              <a:lstStyle/>
              <a:p>
                <a:r>
                  <a:rPr lang="es-EC">
                    <a:noFill/>
                  </a:rPr>
                  <a:t> </a:t>
                </a:r>
              </a:p>
            </p:txBody>
          </p:sp>
        </mc:Fallback>
      </mc:AlternateContent>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CALCULO DE PÉRDIDAS</a:t>
            </a:r>
            <a:endParaRPr lang="es-EC" sz="3000" b="1" dirty="0"/>
          </a:p>
        </p:txBody>
      </p:sp>
    </p:spTree>
    <p:extLst>
      <p:ext uri="{BB962C8B-B14F-4D97-AF65-F5344CB8AC3E}">
        <p14:creationId xmlns:p14="http://schemas.microsoft.com/office/powerpoint/2010/main" val="19539678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345473" y="1528355"/>
                <a:ext cx="10437223" cy="5199016"/>
              </a:xfrm>
            </p:spPr>
            <p:txBody>
              <a:bodyPr/>
              <a:lstStyle/>
              <a:p>
                <a:pPr marL="0" indent="0" algn="just">
                  <a:buNone/>
                </a:pPr>
                <a:r>
                  <a:rPr lang="es-EC" sz="2100" b="1" dirty="0" smtClean="0"/>
                  <a:t>Pérdidas menores:</a:t>
                </a:r>
              </a:p>
              <a:p>
                <a:pPr marL="0" indent="0" algn="just">
                  <a:buNone/>
                </a:pPr>
                <a:r>
                  <a:rPr lang="es-EC" sz="2100" dirty="0" smtClean="0"/>
                  <a:t>De la misma forma, variando el coeficiente de pérdida para los demás accesorios, las demás pérdidas son:</a:t>
                </a:r>
                <a:endParaRPr lang="es-EC" sz="2100" dirty="0"/>
              </a:p>
              <a:p>
                <a:pPr marL="0" indent="0" algn="ctr">
                  <a:buNone/>
                </a:pPr>
                <a:r>
                  <a:rPr lang="es-EC" dirty="0" smtClean="0"/>
                  <a:t>Codos de 90</a:t>
                </a:r>
                <a:r>
                  <a:rPr lang="es-EC" dirty="0" smtClean="0">
                    <a:latin typeface="MS Reference Sans Serif" panose="020B0604030504040204" pitchFamily="34" charset="0"/>
                  </a:rPr>
                  <a:t>°: </a:t>
                </a:r>
                <a14:m>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𝐿</m:t>
                        </m:r>
                      </m:sub>
                    </m:sSub>
                    <m:r>
                      <a:rPr lang="es-EC" i="1">
                        <a:latin typeface="Cambria Math" panose="02040503050406030204" pitchFamily="18" charset="0"/>
                      </a:rPr>
                      <m:t>=0.0065 </m:t>
                    </m:r>
                    <m:r>
                      <a:rPr lang="es-EC" i="1">
                        <a:latin typeface="Cambria Math" panose="02040503050406030204" pitchFamily="18" charset="0"/>
                      </a:rPr>
                      <m:t>𝑚</m:t>
                    </m:r>
                  </m:oMath>
                </a14:m>
                <a:endParaRPr lang="es-EC" dirty="0"/>
              </a:p>
              <a:p>
                <a:pPr marL="0" indent="0" algn="ctr">
                  <a:buNone/>
                </a:pPr>
                <a:r>
                  <a:rPr lang="es-EC" dirty="0" err="1" smtClean="0"/>
                  <a:t>T´s</a:t>
                </a:r>
                <a:r>
                  <a:rPr lang="es-EC" dirty="0" smtClean="0"/>
                  <a:t>: </a:t>
                </a:r>
                <a14:m>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𝐿</m:t>
                        </m:r>
                      </m:sub>
                    </m:sSub>
                    <m:r>
                      <a:rPr lang="es-EC" i="1">
                        <a:latin typeface="Cambria Math" panose="02040503050406030204" pitchFamily="18" charset="0"/>
                      </a:rPr>
                      <m:t>=0.0031 </m:t>
                    </m:r>
                    <m:r>
                      <a:rPr lang="es-EC" i="1">
                        <a:latin typeface="Cambria Math" panose="02040503050406030204" pitchFamily="18" charset="0"/>
                      </a:rPr>
                      <m:t>𝑚</m:t>
                    </m:r>
                  </m:oMath>
                </a14:m>
                <a:endParaRPr lang="es-EC" dirty="0"/>
              </a:p>
              <a:p>
                <a:pPr marL="0" indent="0" algn="ctr">
                  <a:buNone/>
                </a:pPr>
                <a:r>
                  <a:rPr lang="es-EC" dirty="0" smtClean="0"/>
                  <a:t>Válvula de globo: </a:t>
                </a:r>
                <a14:m>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𝐿</m:t>
                        </m:r>
                      </m:sub>
                    </m:sSub>
                    <m:r>
                      <a:rPr lang="es-EC" i="1">
                        <a:latin typeface="Cambria Math" panose="02040503050406030204" pitchFamily="18" charset="0"/>
                      </a:rPr>
                      <m:t>=0.0117 </m:t>
                    </m:r>
                    <m:r>
                      <a:rPr lang="es-EC" i="1">
                        <a:latin typeface="Cambria Math" panose="02040503050406030204" pitchFamily="18" charset="0"/>
                      </a:rPr>
                      <m:t>𝑚</m:t>
                    </m:r>
                  </m:oMath>
                </a14:m>
                <a:endParaRPr lang="es-EC" dirty="0"/>
              </a:p>
              <a:p>
                <a:pPr marL="0" indent="0" algn="ctr">
                  <a:buNone/>
                </a:pPr>
                <a:endParaRPr lang="es-EC" dirty="0" smtClean="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𝑆𝑢𝑚𝑎𝑡𝑜𝑟𝑖𝑎</m:t>
                      </m:r>
                      <m:r>
                        <a:rPr lang="es-EC" i="1">
                          <a:latin typeface="Cambria Math" panose="02040503050406030204" pitchFamily="18" charset="0"/>
                        </a:rPr>
                        <m:t> </m:t>
                      </m:r>
                      <m:r>
                        <a:rPr lang="es-EC" i="1">
                          <a:latin typeface="Cambria Math" panose="02040503050406030204" pitchFamily="18" charset="0"/>
                        </a:rPr>
                        <m:t>𝑑𝑒</m:t>
                      </m:r>
                      <m:r>
                        <a:rPr lang="es-EC" i="1">
                          <a:latin typeface="Cambria Math" panose="02040503050406030204" pitchFamily="18" charset="0"/>
                        </a:rPr>
                        <m:t>  </m:t>
                      </m:r>
                      <m:r>
                        <a:rPr lang="es-EC" i="1">
                          <a:latin typeface="Cambria Math" panose="02040503050406030204" pitchFamily="18" charset="0"/>
                        </a:rPr>
                        <m:t>𝑝</m:t>
                      </m:r>
                      <m:r>
                        <a:rPr lang="es-EC" i="1">
                          <a:latin typeface="Cambria Math" panose="02040503050406030204" pitchFamily="18" charset="0"/>
                        </a:rPr>
                        <m:t>é</m:t>
                      </m:r>
                      <m:r>
                        <a:rPr lang="es-EC" i="1">
                          <a:latin typeface="Cambria Math" panose="02040503050406030204" pitchFamily="18" charset="0"/>
                        </a:rPr>
                        <m:t>𝑟𝑑𝑖𝑑𝑎𝑠</m:t>
                      </m:r>
                      <m:r>
                        <a:rPr lang="es-EC" i="1">
                          <a:latin typeface="Cambria Math" panose="02040503050406030204" pitchFamily="18" charset="0"/>
                        </a:rPr>
                        <m:t> </m:t>
                      </m:r>
                      <m:r>
                        <a:rPr lang="es-EC" i="1">
                          <a:latin typeface="Cambria Math" panose="02040503050406030204" pitchFamily="18" charset="0"/>
                        </a:rPr>
                        <m:t>𝑚𝑒𝑛𝑜𝑟𝑒𝑠</m:t>
                      </m:r>
                      <m:r>
                        <a:rPr lang="es-EC" i="1">
                          <a:latin typeface="Cambria Math" panose="02040503050406030204" pitchFamily="18" charset="0"/>
                        </a:rPr>
                        <m:t>:  </m:t>
                      </m:r>
                      <m:sSub>
                        <m:sSubPr>
                          <m:ctrlPr>
                            <a:rPr lang="es-EC" i="1">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𝐿</m:t>
                          </m:r>
                        </m:sub>
                      </m:sSub>
                      <m:r>
                        <a:rPr lang="es-EC" b="0" i="1" smtClean="0">
                          <a:latin typeface="Cambria Math" panose="02040503050406030204" pitchFamily="18" charset="0"/>
                        </a:rPr>
                        <m:t>=</m:t>
                      </m:r>
                      <m:r>
                        <a:rPr lang="es-EC" i="1">
                          <a:latin typeface="Cambria Math" panose="02040503050406030204" pitchFamily="18" charset="0"/>
                        </a:rPr>
                        <m:t>0.0072 </m:t>
                      </m:r>
                      <m:r>
                        <a:rPr lang="es-EC" i="1">
                          <a:latin typeface="Cambria Math" panose="02040503050406030204" pitchFamily="18" charset="0"/>
                        </a:rPr>
                        <m:t>𝑚</m:t>
                      </m:r>
                      <m:r>
                        <a:rPr lang="es-EC" i="1">
                          <a:latin typeface="Cambria Math" panose="02040503050406030204" pitchFamily="18" charset="0"/>
                        </a:rPr>
                        <m:t>+0.0065 </m:t>
                      </m:r>
                      <m:r>
                        <a:rPr lang="es-EC" i="1">
                          <a:latin typeface="Cambria Math" panose="02040503050406030204" pitchFamily="18" charset="0"/>
                        </a:rPr>
                        <m:t>𝑚</m:t>
                      </m:r>
                      <m:r>
                        <a:rPr lang="es-EC" i="1">
                          <a:latin typeface="Cambria Math" panose="02040503050406030204" pitchFamily="18" charset="0"/>
                        </a:rPr>
                        <m:t>+ 0.0031 </m:t>
                      </m:r>
                      <m:r>
                        <a:rPr lang="es-EC" i="1">
                          <a:latin typeface="Cambria Math" panose="02040503050406030204" pitchFamily="18" charset="0"/>
                        </a:rPr>
                        <m:t>𝑚</m:t>
                      </m:r>
                      <m:r>
                        <a:rPr lang="es-EC" i="1">
                          <a:latin typeface="Cambria Math" panose="02040503050406030204" pitchFamily="18" charset="0"/>
                        </a:rPr>
                        <m:t>+0.0117 </m:t>
                      </m:r>
                      <m:r>
                        <a:rPr lang="es-EC" i="1">
                          <a:latin typeface="Cambria Math" panose="02040503050406030204" pitchFamily="18" charset="0"/>
                        </a:rPr>
                        <m:t>𝑚</m:t>
                      </m:r>
                      <m:r>
                        <a:rPr lang="es-EC" i="1">
                          <a:latin typeface="Cambria Math" panose="02040503050406030204" pitchFamily="18" charset="0"/>
                        </a:rPr>
                        <m:t> </m:t>
                      </m:r>
                    </m:oMath>
                  </m:oMathPara>
                </a14:m>
                <a:endParaRPr lang="es-EC" dirty="0"/>
              </a:p>
              <a:p>
                <a:pPr marL="0" indent="0">
                  <a:buNone/>
                </a:pPr>
                <a:endParaRPr lang="es-EC" i="1" dirty="0" smtClean="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𝐿</m:t>
                          </m:r>
                        </m:sub>
                      </m:sSub>
                      <m:r>
                        <a:rPr lang="es-EC" b="0" i="1" smtClean="0">
                          <a:latin typeface="Cambria Math" panose="02040503050406030204" pitchFamily="18" charset="0"/>
                        </a:rPr>
                        <m:t>=</m:t>
                      </m:r>
                      <m:r>
                        <a:rPr lang="es-EC" i="1">
                          <a:latin typeface="Cambria Math" panose="02040503050406030204" pitchFamily="18" charset="0"/>
                        </a:rPr>
                        <m:t>0.0285 </m:t>
                      </m:r>
                      <m:r>
                        <a:rPr lang="es-EC" i="1">
                          <a:latin typeface="Cambria Math" panose="02040503050406030204" pitchFamily="18" charset="0"/>
                        </a:rPr>
                        <m:t>𝑚</m:t>
                      </m:r>
                    </m:oMath>
                  </m:oMathPara>
                </a14:m>
                <a:endParaRPr lang="es-EC" dirty="0"/>
              </a:p>
              <a:p>
                <a:pPr marL="0" indent="0" algn="ctr">
                  <a:buNone/>
                </a:pPr>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345473" y="1528355"/>
                <a:ext cx="10437223" cy="5199016"/>
              </a:xfrm>
              <a:blipFill>
                <a:blip r:embed="rId2"/>
                <a:stretch>
                  <a:fillRect l="-701" t="-821" r="-701"/>
                </a:stretch>
              </a:blipFill>
            </p:spPr>
            <p:txBody>
              <a:bodyPr/>
              <a:lstStyle/>
              <a:p>
                <a:r>
                  <a:rPr lang="es-EC">
                    <a:noFill/>
                  </a:rPr>
                  <a:t> </a:t>
                </a:r>
              </a:p>
            </p:txBody>
          </p:sp>
        </mc:Fallback>
      </mc:AlternateContent>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CALCULO DE PÉRDIDAS</a:t>
            </a:r>
            <a:endParaRPr lang="es-EC" sz="3000" b="1" dirty="0"/>
          </a:p>
        </p:txBody>
      </p:sp>
    </p:spTree>
    <p:extLst>
      <p:ext uri="{BB962C8B-B14F-4D97-AF65-F5344CB8AC3E}">
        <p14:creationId xmlns:p14="http://schemas.microsoft.com/office/powerpoint/2010/main" val="8464710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345473" y="1528355"/>
                <a:ext cx="10437223" cy="5199016"/>
              </a:xfrm>
            </p:spPr>
            <p:txBody>
              <a:bodyPr/>
              <a:lstStyle/>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𝑥</m:t>
                      </m:r>
                      <m:r>
                        <a:rPr lang="es-EC" i="1">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𝑝𝑟𝑜𝑚𝑒𝑑𝑖𝑜</m:t>
                              </m:r>
                            </m:sub>
                          </m:sSub>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𝑓</m:t>
                              </m:r>
                            </m:sub>
                          </m:sSub>
                        </m:num>
                        <m:den>
                          <m:sSub>
                            <m:sSubPr>
                              <m:ctrlPr>
                                <a:rPr lang="es-EC" i="1">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𝑔</m:t>
                              </m:r>
                            </m:sub>
                          </m:sSub>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𝑓</m:t>
                              </m:r>
                            </m:sub>
                          </m:sSub>
                        </m:den>
                      </m:f>
                      <m:r>
                        <a:rPr lang="es-EC" i="1">
                          <a:latin typeface="Cambria Math" panose="02040503050406030204" pitchFamily="18" charset="0"/>
                        </a:rPr>
                        <m:t> </m:t>
                      </m:r>
                    </m:oMath>
                  </m:oMathPara>
                </a14:m>
                <a:endParaRPr lang="es-EC" dirty="0" smtClean="0"/>
              </a:p>
              <a:p>
                <a:pPr marL="0" indent="0">
                  <a:buNone/>
                </a:pPr>
                <a:endParaRPr lang="es-EC" dirty="0"/>
              </a:p>
              <a:p>
                <a:pPr marL="0" indent="0">
                  <a:buNone/>
                </a:pPr>
                <a:r>
                  <a:rPr lang="es-EC" dirty="0" smtClean="0"/>
                  <a:t>A 90 PSI, se tiene:</a:t>
                </a:r>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𝑔</m:t>
                          </m:r>
                        </m:sub>
                      </m:sSub>
                      <m:r>
                        <a:rPr lang="es-EC" i="1">
                          <a:latin typeface="Cambria Math" panose="02040503050406030204" pitchFamily="18" charset="0"/>
                        </a:rPr>
                        <m:t>=2757.6 </m:t>
                      </m:r>
                      <m:r>
                        <a:rPr lang="es-EC" i="1">
                          <a:latin typeface="Cambria Math" panose="02040503050406030204" pitchFamily="18" charset="0"/>
                        </a:rPr>
                        <m:t>𝑘𝑗</m:t>
                      </m:r>
                      <m:r>
                        <a:rPr lang="es-EC" i="1">
                          <a:latin typeface="Cambria Math" panose="02040503050406030204" pitchFamily="18" charset="0"/>
                        </a:rPr>
                        <m:t>/</m:t>
                      </m:r>
                      <m:r>
                        <a:rPr lang="es-EC" i="1">
                          <a:latin typeface="Cambria Math" panose="02040503050406030204" pitchFamily="18" charset="0"/>
                        </a:rPr>
                        <m:t>𝑘𝑔</m:t>
                      </m:r>
                    </m:oMath>
                  </m:oMathPara>
                </a14:m>
                <a:endParaRPr lang="es-EC" dirty="0"/>
              </a:p>
              <a:p>
                <a:pPr marL="0" indent="0">
                  <a:buNone/>
                </a:pPr>
                <a:endParaRPr lang="es-EC" i="1" dirty="0" smtClean="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𝑓</m:t>
                          </m:r>
                        </m:sub>
                      </m:sSub>
                      <m:r>
                        <a:rPr lang="es-EC" i="1">
                          <a:latin typeface="Cambria Math" panose="02040503050406030204" pitchFamily="18" charset="0"/>
                        </a:rPr>
                        <m:t>=676.24 </m:t>
                      </m:r>
                      <m:r>
                        <a:rPr lang="es-EC" i="1">
                          <a:latin typeface="Cambria Math" panose="02040503050406030204" pitchFamily="18" charset="0"/>
                        </a:rPr>
                        <m:t>𝑘𝑗</m:t>
                      </m:r>
                      <m:r>
                        <a:rPr lang="es-EC" i="1">
                          <a:latin typeface="Cambria Math" panose="02040503050406030204" pitchFamily="18" charset="0"/>
                        </a:rPr>
                        <m:t>/</m:t>
                      </m:r>
                      <m:r>
                        <a:rPr lang="es-EC" i="1">
                          <a:latin typeface="Cambria Math" panose="02040503050406030204" pitchFamily="18" charset="0"/>
                        </a:rPr>
                        <m:t>𝑘𝑔</m:t>
                      </m:r>
                    </m:oMath>
                  </m:oMathPara>
                </a14:m>
                <a:endParaRPr lang="es-EC" dirty="0"/>
              </a:p>
              <a:p>
                <a:pPr marL="0" indent="0">
                  <a:buNone/>
                </a:pPr>
                <a:endParaRPr lang="es-EC" dirty="0" smtClean="0"/>
              </a:p>
              <a:p>
                <a:pPr marL="0" indent="0">
                  <a:buNone/>
                </a:pPr>
                <a:r>
                  <a:rPr lang="es-EC" dirty="0" smtClean="0"/>
                  <a:t>La entalpía promedio: </a:t>
                </a:r>
              </a:p>
              <a:p>
                <a:pPr marL="0" indent="0">
                  <a:buNone/>
                </a:pPr>
                <a:endParaRPr lang="es-EC" i="1" dirty="0" smtClean="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𝑝𝑟𝑜𝑚𝑒𝑑𝑖𝑜</m:t>
                          </m:r>
                        </m:sub>
                      </m:sSub>
                      <m:r>
                        <a:rPr lang="es-EC" i="1">
                          <a:latin typeface="Cambria Math" panose="02040503050406030204" pitchFamily="18" charset="0"/>
                        </a:rPr>
                        <m:t>=2528. 65 </m:t>
                      </m:r>
                      <m:r>
                        <a:rPr lang="es-EC" i="1">
                          <a:latin typeface="Cambria Math" panose="02040503050406030204" pitchFamily="18" charset="0"/>
                        </a:rPr>
                        <m:t>𝑘𝑗</m:t>
                      </m:r>
                      <m:r>
                        <a:rPr lang="es-EC" i="1">
                          <a:latin typeface="Cambria Math" panose="02040503050406030204" pitchFamily="18" charset="0"/>
                        </a:rPr>
                        <m:t>/</m:t>
                      </m:r>
                      <m:r>
                        <a:rPr lang="es-EC" i="1">
                          <a:latin typeface="Cambria Math" panose="02040503050406030204" pitchFamily="18" charset="0"/>
                        </a:rPr>
                        <m:t>𝑘𝑔</m:t>
                      </m:r>
                    </m:oMath>
                  </m:oMathPara>
                </a14:m>
                <a:endParaRPr lang="es-EC" dirty="0"/>
              </a:p>
              <a:p>
                <a:pPr marL="0" indent="0">
                  <a:buNone/>
                </a:pPr>
                <a:endParaRPr lang="es-EC" dirty="0" smtClean="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345473" y="1528355"/>
                <a:ext cx="10437223" cy="5199016"/>
              </a:xfrm>
              <a:blipFill>
                <a:blip r:embed="rId2"/>
                <a:stretch>
                  <a:fillRect l="-526"/>
                </a:stretch>
              </a:blipFill>
            </p:spPr>
            <p:txBody>
              <a:bodyPr/>
              <a:lstStyle/>
              <a:p>
                <a:r>
                  <a:rPr lang="es-EC">
                    <a:noFill/>
                  </a:rPr>
                  <a:t> </a:t>
                </a:r>
              </a:p>
            </p:txBody>
          </p:sp>
        </mc:Fallback>
      </mc:AlternateContent>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CALIDAD DE VAPOR</a:t>
            </a:r>
            <a:endParaRPr lang="es-EC" sz="3000" b="1" dirty="0"/>
          </a:p>
        </p:txBody>
      </p:sp>
    </p:spTree>
    <p:extLst>
      <p:ext uri="{BB962C8B-B14F-4D97-AF65-F5344CB8AC3E}">
        <p14:creationId xmlns:p14="http://schemas.microsoft.com/office/powerpoint/2010/main" val="37283072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783770" y="2560321"/>
                <a:ext cx="5904413" cy="5199016"/>
              </a:xfrm>
            </p:spPr>
            <p:txBody>
              <a:bodyPr/>
              <a:lstStyle/>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𝑥</m:t>
                      </m:r>
                      <m:r>
                        <a:rPr lang="es-EC" i="1">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2528. 65 </m:t>
                          </m:r>
                          <m:r>
                            <a:rPr lang="es-EC" i="1">
                              <a:latin typeface="Cambria Math" panose="02040503050406030204" pitchFamily="18" charset="0"/>
                            </a:rPr>
                            <m:t>𝐾𝐽</m:t>
                          </m:r>
                          <m:r>
                            <a:rPr lang="es-EC" i="1">
                              <a:latin typeface="Cambria Math" panose="02040503050406030204" pitchFamily="18" charset="0"/>
                            </a:rPr>
                            <m:t>/</m:t>
                          </m:r>
                          <m:r>
                            <a:rPr lang="es-EC" i="1">
                              <a:latin typeface="Cambria Math" panose="02040503050406030204" pitchFamily="18" charset="0"/>
                            </a:rPr>
                            <m:t>𝐾𝑔</m:t>
                          </m:r>
                          <m:r>
                            <a:rPr lang="es-EC" i="1">
                              <a:latin typeface="Cambria Math" panose="02040503050406030204" pitchFamily="18" charset="0"/>
                            </a:rPr>
                            <m:t>−676.24 </m:t>
                          </m:r>
                          <m:r>
                            <a:rPr lang="es-EC" i="1">
                              <a:latin typeface="Cambria Math" panose="02040503050406030204" pitchFamily="18" charset="0"/>
                            </a:rPr>
                            <m:t>𝐾𝐽</m:t>
                          </m:r>
                          <m:r>
                            <a:rPr lang="es-EC" i="1">
                              <a:latin typeface="Cambria Math" panose="02040503050406030204" pitchFamily="18" charset="0"/>
                            </a:rPr>
                            <m:t>/</m:t>
                          </m:r>
                          <m:r>
                            <a:rPr lang="es-EC" i="1">
                              <a:latin typeface="Cambria Math" panose="02040503050406030204" pitchFamily="18" charset="0"/>
                            </a:rPr>
                            <m:t>𝐾𝑔</m:t>
                          </m:r>
                        </m:num>
                        <m:den>
                          <m:r>
                            <a:rPr lang="es-EC" i="1">
                              <a:latin typeface="Cambria Math" panose="02040503050406030204" pitchFamily="18" charset="0"/>
                            </a:rPr>
                            <m:t>2757.6 </m:t>
                          </m:r>
                          <m:r>
                            <a:rPr lang="es-EC" i="1">
                              <a:latin typeface="Cambria Math" panose="02040503050406030204" pitchFamily="18" charset="0"/>
                            </a:rPr>
                            <m:t>𝐾𝐽</m:t>
                          </m:r>
                          <m:r>
                            <a:rPr lang="es-EC" i="1">
                              <a:latin typeface="Cambria Math" panose="02040503050406030204" pitchFamily="18" charset="0"/>
                            </a:rPr>
                            <m:t>/</m:t>
                          </m:r>
                          <m:r>
                            <a:rPr lang="es-EC" i="1">
                              <a:latin typeface="Cambria Math" panose="02040503050406030204" pitchFamily="18" charset="0"/>
                            </a:rPr>
                            <m:t>𝐾𝑔</m:t>
                          </m:r>
                          <m:r>
                            <a:rPr lang="es-EC" i="1">
                              <a:latin typeface="Cambria Math" panose="02040503050406030204" pitchFamily="18" charset="0"/>
                            </a:rPr>
                            <m:t>−676.24 </m:t>
                          </m:r>
                          <m:r>
                            <a:rPr lang="es-EC" i="1">
                              <a:latin typeface="Cambria Math" panose="02040503050406030204" pitchFamily="18" charset="0"/>
                            </a:rPr>
                            <m:t>𝐾𝐽</m:t>
                          </m:r>
                          <m:r>
                            <a:rPr lang="es-EC" i="1">
                              <a:latin typeface="Cambria Math" panose="02040503050406030204" pitchFamily="18" charset="0"/>
                            </a:rPr>
                            <m:t>/</m:t>
                          </m:r>
                          <m:r>
                            <a:rPr lang="es-EC" i="1">
                              <a:latin typeface="Cambria Math" panose="02040503050406030204" pitchFamily="18" charset="0"/>
                            </a:rPr>
                            <m:t>𝐾𝑔</m:t>
                          </m:r>
                        </m:den>
                      </m:f>
                    </m:oMath>
                  </m:oMathPara>
                </a14:m>
                <a:endParaRPr lang="es-EC" dirty="0"/>
              </a:p>
              <a:p>
                <a:pPr marL="0" indent="0">
                  <a:buNone/>
                </a:pPr>
                <a:endParaRPr lang="es-EC" i="1" dirty="0" smtClean="0"/>
              </a:p>
              <a:p>
                <a:pPr marL="0" indent="0">
                  <a:buNone/>
                </a:pPr>
                <a14:m>
                  <m:oMathPara xmlns:m="http://schemas.openxmlformats.org/officeDocument/2006/math">
                    <m:oMathParaPr>
                      <m:jc m:val="centerGroup"/>
                    </m:oMathParaPr>
                    <m:oMath xmlns:m="http://schemas.openxmlformats.org/officeDocument/2006/math">
                      <m:r>
                        <a:rPr lang="es-EC" b="1" i="1">
                          <a:latin typeface="Cambria Math" panose="02040503050406030204" pitchFamily="18" charset="0"/>
                        </a:rPr>
                        <m:t>𝒙</m:t>
                      </m:r>
                      <m:r>
                        <a:rPr lang="es-EC" b="1" i="1">
                          <a:latin typeface="Cambria Math" panose="02040503050406030204" pitchFamily="18" charset="0"/>
                        </a:rPr>
                        <m:t>=</m:t>
                      </m:r>
                      <m:r>
                        <a:rPr lang="es-EC" b="1" i="1">
                          <a:latin typeface="Cambria Math" panose="02040503050406030204" pitchFamily="18" charset="0"/>
                        </a:rPr>
                        <m:t>𝟎</m:t>
                      </m:r>
                      <m:r>
                        <a:rPr lang="es-EC" b="1" i="1">
                          <a:latin typeface="Cambria Math" panose="02040503050406030204" pitchFamily="18" charset="0"/>
                        </a:rPr>
                        <m:t>.</m:t>
                      </m:r>
                      <m:r>
                        <a:rPr lang="es-EC" b="1" i="1">
                          <a:latin typeface="Cambria Math" panose="02040503050406030204" pitchFamily="18" charset="0"/>
                        </a:rPr>
                        <m:t>𝟖𝟖𝟗</m:t>
                      </m:r>
                    </m:oMath>
                  </m:oMathPara>
                </a14:m>
                <a:endParaRPr lang="es-EC" b="1" dirty="0"/>
              </a:p>
              <a:p>
                <a:pPr marL="0" indent="0">
                  <a:buNone/>
                </a:pPr>
                <a:endParaRPr lang="es-EC" dirty="0" smtClean="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783770" y="2560321"/>
                <a:ext cx="5904413" cy="5199016"/>
              </a:xfrm>
              <a:blipFill>
                <a:blip r:embed="rId2"/>
                <a:stretch>
                  <a:fillRect/>
                </a:stretch>
              </a:blipFill>
            </p:spPr>
            <p:txBody>
              <a:bodyPr/>
              <a:lstStyle/>
              <a:p>
                <a:r>
                  <a:rPr lang="es-EC">
                    <a:noFill/>
                  </a:rPr>
                  <a:t> </a:t>
                </a:r>
              </a:p>
            </p:txBody>
          </p:sp>
        </mc:Fallback>
      </mc:AlternateContent>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CALIDAD DE VAPOR</a:t>
            </a:r>
            <a:endParaRPr lang="es-EC" sz="3000" b="1" dirty="0"/>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6688183" y="1628275"/>
            <a:ext cx="5069749" cy="4184695"/>
          </a:xfrm>
          <a:prstGeom prst="rect">
            <a:avLst/>
          </a:prstGeom>
          <a:noFill/>
          <a:ln>
            <a:noFill/>
          </a:ln>
        </p:spPr>
      </p:pic>
    </p:spTree>
    <p:extLst>
      <p:ext uri="{BB962C8B-B14F-4D97-AF65-F5344CB8AC3E}">
        <p14:creationId xmlns:p14="http://schemas.microsoft.com/office/powerpoint/2010/main" val="4202633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6021" y="1371601"/>
                <a:ext cx="11234059" cy="5199016"/>
              </a:xfrm>
            </p:spPr>
            <p:txBody>
              <a:bodyPr/>
              <a:lstStyle/>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𝐴</m:t>
                      </m:r>
                      <m:r>
                        <a:rPr lang="es-EC" i="1">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𝑊</m:t>
                          </m:r>
                        </m:num>
                        <m:den>
                          <m:r>
                            <a:rPr lang="es-EC" i="1">
                              <a:latin typeface="Cambria Math" panose="02040503050406030204" pitchFamily="18" charset="0"/>
                            </a:rPr>
                            <m:t>51.5∗</m:t>
                          </m:r>
                          <m:r>
                            <a:rPr lang="es-EC" i="1">
                              <a:latin typeface="Cambria Math" panose="02040503050406030204" pitchFamily="18" charset="0"/>
                            </a:rPr>
                            <m:t>𝐾</m:t>
                          </m:r>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1</m:t>
                              </m:r>
                            </m:sub>
                          </m:sSub>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𝐾</m:t>
                              </m:r>
                            </m:e>
                            <m:sub>
                              <m:r>
                                <a:rPr lang="es-EC" i="1">
                                  <a:latin typeface="Cambria Math" panose="02040503050406030204" pitchFamily="18" charset="0"/>
                                </a:rPr>
                                <m:t>𝑠h</m:t>
                              </m:r>
                            </m:sub>
                          </m:sSub>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𝐾</m:t>
                              </m:r>
                            </m:e>
                            <m:sub>
                              <m:r>
                                <a:rPr lang="es-EC" i="1">
                                  <a:latin typeface="Cambria Math" panose="02040503050406030204" pitchFamily="18" charset="0"/>
                                </a:rPr>
                                <m:t>𝑛</m:t>
                              </m:r>
                            </m:sub>
                          </m:sSub>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𝐾</m:t>
                              </m:r>
                            </m:e>
                            <m:sub>
                              <m:r>
                                <a:rPr lang="es-EC" i="1">
                                  <a:latin typeface="Cambria Math" panose="02040503050406030204" pitchFamily="18" charset="0"/>
                                </a:rPr>
                                <m:t>𝑏</m:t>
                              </m:r>
                            </m:sub>
                          </m:sSub>
                        </m:den>
                      </m:f>
                    </m:oMath>
                  </m:oMathPara>
                </a14:m>
                <a:endParaRPr lang="es-EC" dirty="0" smtClean="0"/>
              </a:p>
              <a:p>
                <a:pPr marL="0" indent="0">
                  <a:buNone/>
                </a:pPr>
                <a:endParaRPr lang="es-EC" dirty="0" smtClean="0"/>
              </a:p>
              <a:p>
                <a:pPr marL="0" indent="0" algn="just">
                  <a:buNone/>
                </a:pPr>
                <a:r>
                  <a:rPr lang="es-EC" dirty="0"/>
                  <a:t>A: Requerimiento mínimo de descarga efectiva</a:t>
                </a:r>
              </a:p>
              <a:p>
                <a:pPr marL="0" indent="0" algn="just">
                  <a:buNone/>
                </a:pPr>
                <a:r>
                  <a:rPr lang="es-EC" dirty="0"/>
                  <a:t>W: Capacidad de alivio requerido</a:t>
                </a:r>
              </a:p>
              <a:p>
                <a:pPr marL="0" indent="0" algn="just">
                  <a:buNone/>
                </a:pPr>
                <a:r>
                  <a:rPr lang="es-EC" dirty="0"/>
                  <a:t>K: Coeficiente efectiva a la descarga, </a:t>
                </a:r>
                <a:r>
                  <a:rPr lang="es-EC" dirty="0" smtClean="0"/>
                  <a:t>K=0.975</a:t>
                </a:r>
              </a:p>
              <a:p>
                <a:pPr marL="0" indent="0" algn="just">
                  <a:buNone/>
                </a:pPr>
                <a:r>
                  <a:rPr lang="es-EC" dirty="0"/>
                  <a:t>P</a:t>
                </a:r>
                <a:r>
                  <a:rPr lang="es-EC" baseline="-25000" dirty="0"/>
                  <a:t>1:</a:t>
                </a:r>
                <a:r>
                  <a:rPr lang="es-EC" dirty="0"/>
                  <a:t> Presión de descarga que conforma la presión máxima de descarga del caldero + el 10% de sobrepresión + la descarga final en este caso la atmosférica (1 atm)</a:t>
                </a:r>
              </a:p>
              <a:p>
                <a:pPr marL="0" indent="0" algn="just">
                  <a:buNone/>
                </a:pPr>
                <a:r>
                  <a:rPr lang="es-EC" dirty="0"/>
                  <a:t>K</a:t>
                </a:r>
                <a:r>
                  <a:rPr lang="es-EC" baseline="-25000" dirty="0"/>
                  <a:t>sh:</a:t>
                </a:r>
                <a:r>
                  <a:rPr lang="es-EC" dirty="0"/>
                  <a:t> Factor de corrección. Para vapor saturado el valor de K=1.00</a:t>
                </a:r>
              </a:p>
              <a:p>
                <a:pPr marL="0" indent="0" algn="just">
                  <a:buNone/>
                </a:pPr>
                <a:r>
                  <a:rPr lang="es-EC" dirty="0"/>
                  <a:t>K</a:t>
                </a:r>
                <a:r>
                  <a:rPr lang="es-EC" baseline="-25000" dirty="0"/>
                  <a:t>n:</a:t>
                </a:r>
                <a:r>
                  <a:rPr lang="es-EC" dirty="0"/>
                  <a:t> Factor de corrección para vapor saturado seco a una presión entre 1500 – 3200 </a:t>
                </a:r>
                <a:r>
                  <a:rPr lang="es-EC" dirty="0" err="1"/>
                  <a:t>psia</a:t>
                </a:r>
                <a:endParaRPr lang="es-EC" dirty="0"/>
              </a:p>
              <a:p>
                <a:pPr marL="0" indent="0" algn="just">
                  <a:buNone/>
                </a:pPr>
                <a:r>
                  <a:rPr lang="es-EC" dirty="0"/>
                  <a:t>K</a:t>
                </a:r>
                <a:r>
                  <a:rPr lang="es-EC" baseline="-25000" dirty="0"/>
                  <a:t>b</a:t>
                </a:r>
                <a:r>
                  <a:rPr lang="es-EC" dirty="0"/>
                  <a:t>: Factor de corrección dividiendo presión de descarga y P</a:t>
                </a:r>
                <a:r>
                  <a:rPr lang="es-EC" baseline="-25000" dirty="0"/>
                  <a:t>1</a:t>
                </a:r>
                <a:r>
                  <a:rPr lang="es-EC" dirty="0"/>
                  <a:t> por 100</a:t>
                </a:r>
              </a:p>
              <a:p>
                <a:pPr marL="0" indent="0">
                  <a:buNone/>
                </a:pPr>
                <a:endParaRPr lang="es-EC" dirty="0"/>
              </a:p>
              <a:p>
                <a:pPr marL="0" indent="0">
                  <a:buNone/>
                </a:pPr>
                <a:endParaRPr lang="es-EC" dirty="0" smtClean="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6021" y="1371601"/>
                <a:ext cx="11234059" cy="5199016"/>
              </a:xfrm>
              <a:blipFill>
                <a:blip r:embed="rId2"/>
                <a:stretch>
                  <a:fillRect l="-434" r="-488"/>
                </a:stretch>
              </a:blipFill>
            </p:spPr>
            <p:txBody>
              <a:bodyPr/>
              <a:lstStyle/>
              <a:p>
                <a:r>
                  <a:rPr lang="es-EC">
                    <a:noFill/>
                  </a:rPr>
                  <a:t> </a:t>
                </a:r>
              </a:p>
            </p:txBody>
          </p:sp>
        </mc:Fallback>
      </mc:AlternateContent>
      <p:sp>
        <p:nvSpPr>
          <p:cNvPr id="4" name="Título 1"/>
          <p:cNvSpPr>
            <a:spLocks noGrp="1"/>
          </p:cNvSpPr>
          <p:nvPr>
            <p:ph type="title"/>
          </p:nvPr>
        </p:nvSpPr>
        <p:spPr>
          <a:xfrm>
            <a:off x="2749679" y="223516"/>
            <a:ext cx="8745635" cy="904244"/>
          </a:xfrm>
        </p:spPr>
        <p:txBody>
          <a:bodyPr>
            <a:normAutofit fontScale="90000"/>
          </a:bodyPr>
          <a:lstStyle/>
          <a:p>
            <a:pPr algn="ctr"/>
            <a:r>
              <a:rPr lang="es-EC" sz="3000" b="1" dirty="0" smtClean="0"/>
              <a:t>SELECCIÓN DE VÁLVULA DE ALIVIO DE PRESIÓN</a:t>
            </a:r>
            <a:endParaRPr lang="es-EC" sz="3000" b="1" dirty="0"/>
          </a:p>
        </p:txBody>
      </p:sp>
    </p:spTree>
    <p:extLst>
      <p:ext uri="{BB962C8B-B14F-4D97-AF65-F5344CB8AC3E}">
        <p14:creationId xmlns:p14="http://schemas.microsoft.com/office/powerpoint/2010/main" val="6043603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6021" y="1371601"/>
                <a:ext cx="11234059" cy="5199016"/>
              </a:xfrm>
            </p:spPr>
            <p:txBody>
              <a:bodyPr/>
              <a:lstStyle/>
              <a:p>
                <a:pPr marL="0" indent="0">
                  <a:buNone/>
                </a:pPr>
                <a14:m>
                  <m:oMath xmlns:m="http://schemas.openxmlformats.org/officeDocument/2006/math">
                    <m:r>
                      <a:rPr lang="es-EC" i="1">
                        <a:latin typeface="Cambria Math" panose="02040503050406030204" pitchFamily="18" charset="0"/>
                      </a:rPr>
                      <m:t>𝑤</m:t>
                    </m:r>
                    <m:r>
                      <a:rPr lang="es-EC" i="1">
                        <a:latin typeface="Cambria Math" panose="02040503050406030204" pitchFamily="18" charset="0"/>
                      </a:rPr>
                      <m:t>=1035 </m:t>
                    </m:r>
                    <m:r>
                      <a:rPr lang="es-EC" i="1">
                        <a:latin typeface="Cambria Math" panose="02040503050406030204" pitchFamily="18" charset="0"/>
                      </a:rPr>
                      <m:t>𝑙𝑏</m:t>
                    </m:r>
                    <m:r>
                      <a:rPr lang="es-EC" i="1">
                        <a:latin typeface="Cambria Math" panose="02040503050406030204" pitchFamily="18" charset="0"/>
                      </a:rPr>
                      <m:t>/</m:t>
                    </m:r>
                    <m:r>
                      <a:rPr lang="es-EC" i="1">
                        <a:latin typeface="Cambria Math" panose="02040503050406030204" pitchFamily="18" charset="0"/>
                      </a:rPr>
                      <m:t>h𝑟</m:t>
                    </m:r>
                  </m:oMath>
                </a14:m>
                <a:r>
                  <a:rPr lang="es-EC" dirty="0"/>
                  <a:t> dato obtenido de la placa del caldero York Shipley </a:t>
                </a:r>
              </a:p>
              <a:p>
                <a:pPr marL="0" indent="0">
                  <a:buNone/>
                </a:pPr>
                <a:r>
                  <a:rPr lang="es-EC" dirty="0"/>
                  <a:t>K= 0.975</a:t>
                </a:r>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1</m:t>
                          </m:r>
                        </m:sub>
                      </m:sSub>
                      <m:r>
                        <a:rPr lang="es-EC" i="1">
                          <a:latin typeface="Cambria Math" panose="02040503050406030204" pitchFamily="18" charset="0"/>
                        </a:rPr>
                        <m:t>=150 </m:t>
                      </m:r>
                      <m:r>
                        <a:rPr lang="es-EC" i="1">
                          <a:latin typeface="Cambria Math" panose="02040503050406030204" pitchFamily="18" charset="0"/>
                        </a:rPr>
                        <m:t>𝑝𝑠𝑖𝑔</m:t>
                      </m:r>
                      <m:r>
                        <a:rPr lang="es-EC" i="1">
                          <a:latin typeface="Cambria Math" panose="02040503050406030204" pitchFamily="18" charset="0"/>
                        </a:rPr>
                        <m:t>+15 </m:t>
                      </m:r>
                      <m:r>
                        <a:rPr lang="es-EC" i="1">
                          <a:latin typeface="Cambria Math" panose="02040503050406030204" pitchFamily="18" charset="0"/>
                        </a:rPr>
                        <m:t>𝑝𝑠𝑖𝑔</m:t>
                      </m:r>
                      <m:r>
                        <a:rPr lang="es-EC" i="1">
                          <a:latin typeface="Cambria Math" panose="02040503050406030204" pitchFamily="18" charset="0"/>
                        </a:rPr>
                        <m:t>+14.69 </m:t>
                      </m:r>
                      <m:r>
                        <a:rPr lang="es-EC" i="1">
                          <a:latin typeface="Cambria Math" panose="02040503050406030204" pitchFamily="18" charset="0"/>
                        </a:rPr>
                        <m:t>𝑝𝑠𝑖𝑔</m:t>
                      </m:r>
                    </m:oMath>
                  </m:oMathPara>
                </a14:m>
                <a:endParaRPr lang="es-EC" dirty="0" smtClean="0"/>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1</m:t>
                          </m:r>
                        </m:sub>
                      </m:sSub>
                      <m:r>
                        <a:rPr lang="es-EC" i="1">
                          <a:latin typeface="Cambria Math" panose="02040503050406030204" pitchFamily="18" charset="0"/>
                        </a:rPr>
                        <m:t>=179.69 </m:t>
                      </m:r>
                      <m:r>
                        <a:rPr lang="es-EC" i="1">
                          <a:latin typeface="Cambria Math" panose="02040503050406030204" pitchFamily="18" charset="0"/>
                        </a:rPr>
                        <m:t>𝑝𝑠𝑖𝑔</m:t>
                      </m:r>
                    </m:oMath>
                  </m:oMathPara>
                </a14:m>
                <a:endParaRPr lang="es-EC" dirty="0"/>
              </a:p>
              <a:p>
                <a:pPr marL="0" indent="0">
                  <a:buNone/>
                </a:pPr>
                <a:r>
                  <a:rPr lang="es-EC" dirty="0"/>
                  <a:t>K</a:t>
                </a:r>
                <a:r>
                  <a:rPr lang="es-EC" baseline="-25000" dirty="0"/>
                  <a:t>sh</a:t>
                </a:r>
                <a:r>
                  <a:rPr lang="es-EC" dirty="0"/>
                  <a:t>: 1.00 Recomendación para vapor saturado</a:t>
                </a:r>
              </a:p>
              <a:p>
                <a:pPr marL="0" indent="0">
                  <a:buNone/>
                </a:pPr>
                <a:r>
                  <a:rPr lang="es-EC" dirty="0"/>
                  <a:t>K</a:t>
                </a:r>
                <a:r>
                  <a:rPr lang="es-EC" baseline="-25000" dirty="0"/>
                  <a:t>n</a:t>
                </a:r>
                <a:r>
                  <a:rPr lang="es-EC" dirty="0"/>
                  <a:t>: 1500 – 3200 psi (No aplica)</a:t>
                </a:r>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𝐾</m:t>
                          </m:r>
                        </m:e>
                        <m:sub>
                          <m:r>
                            <a:rPr lang="es-EC" i="1">
                              <a:latin typeface="Cambria Math" panose="02040503050406030204" pitchFamily="18" charset="0"/>
                            </a:rPr>
                            <m:t>𝑏</m:t>
                          </m:r>
                        </m:sub>
                      </m:sSub>
                      <m:r>
                        <a:rPr lang="es-EC" i="1">
                          <a:latin typeface="Cambria Math" panose="02040503050406030204" pitchFamily="18" charset="0"/>
                        </a:rPr>
                        <m:t>= </m:t>
                      </m:r>
                      <m:f>
                        <m:fPr>
                          <m:ctrlPr>
                            <a:rPr lang="es-EC" i="1">
                              <a:latin typeface="Cambria Math" panose="02040503050406030204" pitchFamily="18" charset="0"/>
                            </a:rPr>
                          </m:ctrlPr>
                        </m:fPr>
                        <m:num>
                          <m:r>
                            <a:rPr lang="es-EC" i="1">
                              <a:latin typeface="Cambria Math" panose="02040503050406030204" pitchFamily="18" charset="0"/>
                            </a:rPr>
                            <m:t>14.69 </m:t>
                          </m:r>
                          <m:r>
                            <a:rPr lang="es-EC" i="1">
                              <a:latin typeface="Cambria Math" panose="02040503050406030204" pitchFamily="18" charset="0"/>
                            </a:rPr>
                            <m:t>𝑝𝑠𝑖𝑔</m:t>
                          </m:r>
                        </m:num>
                        <m:den>
                          <m:r>
                            <a:rPr lang="es-EC" i="1">
                              <a:latin typeface="Cambria Math" panose="02040503050406030204" pitchFamily="18" charset="0"/>
                            </a:rPr>
                            <m:t>179.69 </m:t>
                          </m:r>
                          <m:r>
                            <a:rPr lang="es-EC" i="1">
                              <a:latin typeface="Cambria Math" panose="02040503050406030204" pitchFamily="18" charset="0"/>
                            </a:rPr>
                            <m:t>𝑝𝑠𝑖𝑔</m:t>
                          </m:r>
                        </m:den>
                      </m:f>
                    </m:oMath>
                  </m:oMathPara>
                </a14:m>
                <a:endParaRPr lang="es-EC" dirty="0" smtClean="0"/>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𝐾</m:t>
                          </m:r>
                        </m:e>
                        <m:sub>
                          <m:r>
                            <a:rPr lang="es-EC" i="1">
                              <a:latin typeface="Cambria Math" panose="02040503050406030204" pitchFamily="18" charset="0"/>
                            </a:rPr>
                            <m:t>𝑏</m:t>
                          </m:r>
                        </m:sub>
                      </m:sSub>
                      <m:r>
                        <a:rPr lang="es-EC" i="1">
                          <a:latin typeface="Cambria Math" panose="02040503050406030204" pitchFamily="18" charset="0"/>
                        </a:rPr>
                        <m:t>=8.175</m:t>
                      </m:r>
                    </m:oMath>
                  </m:oMathPara>
                </a14:m>
                <a:endParaRPr lang="es-EC" dirty="0"/>
              </a:p>
              <a:p>
                <a:pPr marL="0" indent="0">
                  <a:buNone/>
                </a:pPr>
                <a:endParaRPr lang="es-EC" dirty="0"/>
              </a:p>
              <a:p>
                <a:pPr marL="0" indent="0">
                  <a:buNone/>
                </a:pPr>
                <a:endParaRPr lang="es-EC" dirty="0" smtClean="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6021" y="1371601"/>
                <a:ext cx="11234059" cy="5199016"/>
              </a:xfrm>
              <a:blipFill>
                <a:blip r:embed="rId2"/>
                <a:stretch>
                  <a:fillRect l="-434" t="-586"/>
                </a:stretch>
              </a:blipFill>
            </p:spPr>
            <p:txBody>
              <a:bodyPr/>
              <a:lstStyle/>
              <a:p>
                <a:r>
                  <a:rPr lang="es-EC">
                    <a:noFill/>
                  </a:rPr>
                  <a:t> </a:t>
                </a:r>
              </a:p>
            </p:txBody>
          </p:sp>
        </mc:Fallback>
      </mc:AlternateContent>
      <p:sp>
        <p:nvSpPr>
          <p:cNvPr id="4" name="Título 1"/>
          <p:cNvSpPr>
            <a:spLocks noGrp="1"/>
          </p:cNvSpPr>
          <p:nvPr>
            <p:ph type="title"/>
          </p:nvPr>
        </p:nvSpPr>
        <p:spPr>
          <a:xfrm>
            <a:off x="2749679" y="223516"/>
            <a:ext cx="8745635" cy="904244"/>
          </a:xfrm>
        </p:spPr>
        <p:txBody>
          <a:bodyPr>
            <a:normAutofit fontScale="90000"/>
          </a:bodyPr>
          <a:lstStyle/>
          <a:p>
            <a:pPr algn="ctr"/>
            <a:r>
              <a:rPr lang="es-EC" sz="3000" b="1" dirty="0" smtClean="0"/>
              <a:t>SELECCIÓN DE VÁLVULA DE ALIVIO DE PRESIÓN</a:t>
            </a:r>
            <a:endParaRPr lang="es-EC" sz="3000" b="1" dirty="0"/>
          </a:p>
        </p:txBody>
      </p:sp>
    </p:spTree>
    <p:extLst>
      <p:ext uri="{BB962C8B-B14F-4D97-AF65-F5344CB8AC3E}">
        <p14:creationId xmlns:p14="http://schemas.microsoft.com/office/powerpoint/2010/main" val="39655899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6021" y="1371601"/>
                <a:ext cx="4493625" cy="3056709"/>
              </a:xfrm>
            </p:spPr>
            <p:txBody>
              <a:bodyPr/>
              <a:lstStyle/>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𝐴</m:t>
                      </m:r>
                      <m:r>
                        <a:rPr lang="es-EC" i="1">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1035 </m:t>
                          </m:r>
                          <m:r>
                            <a:rPr lang="es-EC" i="1">
                              <a:latin typeface="Cambria Math" panose="02040503050406030204" pitchFamily="18" charset="0"/>
                            </a:rPr>
                            <m:t>𝑙𝑏</m:t>
                          </m:r>
                          <m:r>
                            <a:rPr lang="es-EC" i="1">
                              <a:latin typeface="Cambria Math" panose="02040503050406030204" pitchFamily="18" charset="0"/>
                            </a:rPr>
                            <m:t>/</m:t>
                          </m:r>
                          <m:r>
                            <a:rPr lang="es-EC" i="1">
                              <a:latin typeface="Cambria Math" panose="02040503050406030204" pitchFamily="18" charset="0"/>
                            </a:rPr>
                            <m:t>h𝑟</m:t>
                          </m:r>
                        </m:num>
                        <m:den>
                          <m:r>
                            <a:rPr lang="es-EC" i="1">
                              <a:latin typeface="Cambria Math" panose="02040503050406030204" pitchFamily="18" charset="0"/>
                            </a:rPr>
                            <m:t>51.5∗0.975∗176.69∗1.00∗1.00</m:t>
                          </m:r>
                        </m:den>
                      </m:f>
                    </m:oMath>
                  </m:oMathPara>
                </a14:m>
                <a:endParaRPr lang="es-EC" dirty="0"/>
              </a:p>
              <a:p>
                <a:pPr marL="0" indent="0">
                  <a:buNone/>
                </a:pPr>
                <a:endParaRPr lang="es-EC" i="1" dirty="0" smtClean="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𝐴</m:t>
                      </m:r>
                      <m:r>
                        <a:rPr lang="es-EC" i="1">
                          <a:latin typeface="Cambria Math" panose="02040503050406030204" pitchFamily="18" charset="0"/>
                        </a:rPr>
                        <m:t>=0.1147 </m:t>
                      </m:r>
                      <m:sSup>
                        <m:sSupPr>
                          <m:ctrlPr>
                            <a:rPr lang="es-EC" i="1">
                              <a:latin typeface="Cambria Math" panose="02040503050406030204" pitchFamily="18" charset="0"/>
                            </a:rPr>
                          </m:ctrlPr>
                        </m:sSupPr>
                        <m:e>
                          <m:r>
                            <a:rPr lang="es-EC" i="1">
                              <a:latin typeface="Cambria Math" panose="02040503050406030204" pitchFamily="18" charset="0"/>
                            </a:rPr>
                            <m:t>𝑖𝑛</m:t>
                          </m:r>
                        </m:e>
                        <m:sup>
                          <m:r>
                            <a:rPr lang="es-EC" i="1">
                              <a:latin typeface="Cambria Math" panose="02040503050406030204" pitchFamily="18" charset="0"/>
                            </a:rPr>
                            <m:t>2</m:t>
                          </m:r>
                        </m:sup>
                      </m:sSup>
                    </m:oMath>
                  </m:oMathPara>
                </a14:m>
                <a:endParaRPr lang="es-EC" dirty="0"/>
              </a:p>
              <a:p>
                <a:pPr marL="0" indent="0">
                  <a:buNone/>
                </a:pPr>
                <a:endParaRPr lang="es-EC" dirty="0"/>
              </a:p>
              <a:p>
                <a:pPr marL="0" indent="0">
                  <a:buNone/>
                </a:pPr>
                <a:endParaRPr lang="es-EC" dirty="0" smtClean="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6021" y="1371601"/>
                <a:ext cx="4493625" cy="3056709"/>
              </a:xfrm>
              <a:blipFill>
                <a:blip r:embed="rId2"/>
                <a:stretch>
                  <a:fillRect/>
                </a:stretch>
              </a:blipFill>
            </p:spPr>
            <p:txBody>
              <a:bodyPr/>
              <a:lstStyle/>
              <a:p>
                <a:r>
                  <a:rPr lang="es-EC">
                    <a:noFill/>
                  </a:rPr>
                  <a:t> </a:t>
                </a:r>
              </a:p>
            </p:txBody>
          </p:sp>
        </mc:Fallback>
      </mc:AlternateContent>
      <p:sp>
        <p:nvSpPr>
          <p:cNvPr id="4" name="Título 1"/>
          <p:cNvSpPr>
            <a:spLocks noGrp="1"/>
          </p:cNvSpPr>
          <p:nvPr>
            <p:ph type="title"/>
          </p:nvPr>
        </p:nvSpPr>
        <p:spPr>
          <a:xfrm>
            <a:off x="2749679" y="223516"/>
            <a:ext cx="8745635" cy="904244"/>
          </a:xfrm>
        </p:spPr>
        <p:txBody>
          <a:bodyPr>
            <a:normAutofit fontScale="90000"/>
          </a:bodyPr>
          <a:lstStyle/>
          <a:p>
            <a:pPr algn="ctr"/>
            <a:r>
              <a:rPr lang="es-EC" sz="3000" b="1" dirty="0" smtClean="0"/>
              <a:t>SELECCIÓN DE VÁLVULA DE ALIVIO DE PRESIÓN</a:t>
            </a:r>
            <a:endParaRPr lang="es-EC" sz="3000" b="1" dirty="0"/>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5329646" y="1371602"/>
            <a:ext cx="6662057" cy="3056708"/>
          </a:xfrm>
          <a:prstGeom prst="rect">
            <a:avLst/>
          </a:prstGeom>
          <a:noFill/>
          <a:ln>
            <a:noFill/>
          </a:ln>
        </p:spPr>
      </p:pic>
      <p:sp>
        <p:nvSpPr>
          <p:cNvPr id="6" name="Marcador de contenido 2"/>
          <p:cNvSpPr txBox="1">
            <a:spLocks/>
          </p:cNvSpPr>
          <p:nvPr/>
        </p:nvSpPr>
        <p:spPr>
          <a:xfrm>
            <a:off x="1312763" y="4672151"/>
            <a:ext cx="10574437" cy="358357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EC" dirty="0"/>
              <a:t>El valor es próximo a 0.110 y se tiene un orificio tipo D, por servicio de vapor se selecciona una válvula tipo JOS-H, con las siguientes características</a:t>
            </a:r>
            <a:r>
              <a:rPr lang="es-EC" dirty="0" smtClean="0"/>
              <a:t>:</a:t>
            </a:r>
          </a:p>
          <a:p>
            <a:pPr lvl="0"/>
            <a:r>
              <a:rPr lang="es-EC" dirty="0"/>
              <a:t>Tipo: D</a:t>
            </a:r>
          </a:p>
          <a:p>
            <a:pPr lvl="0"/>
            <a:r>
              <a:rPr lang="es-EC" dirty="0"/>
              <a:t>Diámetro de entrada: 1 pulgada</a:t>
            </a:r>
          </a:p>
          <a:p>
            <a:pPr lvl="0"/>
            <a:r>
              <a:rPr lang="es-EC" dirty="0"/>
              <a:t>Diámetro a la descarga: 2 pulgadas</a:t>
            </a:r>
          </a:p>
          <a:p>
            <a:pPr marL="0" indent="0">
              <a:buNone/>
            </a:pPr>
            <a:endParaRPr lang="es-EC" dirty="0"/>
          </a:p>
        </p:txBody>
      </p:sp>
    </p:spTree>
    <p:extLst>
      <p:ext uri="{BB962C8B-B14F-4D97-AF65-F5344CB8AC3E}">
        <p14:creationId xmlns:p14="http://schemas.microsoft.com/office/powerpoint/2010/main" val="11089422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7646" y="1502229"/>
            <a:ext cx="11312434" cy="5199017"/>
          </a:xfrm>
        </p:spPr>
        <p:txBody>
          <a:bodyPr>
            <a:normAutofit/>
          </a:bodyPr>
          <a:lstStyle/>
          <a:p>
            <a:pPr algn="just"/>
            <a:r>
              <a:rPr lang="es-EC" sz="2100" dirty="0"/>
              <a:t>Se realizó el análisis del caldero York Shipley del laboratorio de conservación de la energía, empleando manuales de usuario e investigando características técnicas de los diferentes componentes del caldero se pudo evaluar su estado inicial, y a partir de ahí, mediante la aplicación de mantenimiento correctivo, llevar a cabo la puesta a punto de su sistema térmico, como resultado se entrega un caldero completamente operativo, funcionando bajo parámetros y normas industriales que brindan seguridad a docentes y estudiantes de la carrera de ingeniería mecánica durante sus prácticas de laboratorio. </a:t>
            </a:r>
          </a:p>
          <a:p>
            <a:pPr algn="just"/>
            <a:r>
              <a:rPr lang="es-EC" sz="2100" dirty="0" smtClean="0"/>
              <a:t>Con base en </a:t>
            </a:r>
            <a:r>
              <a:rPr lang="es-EC" sz="2100" dirty="0"/>
              <a:t>diferentes fuentes de consulta como: libros, manuales de usuario, documentos científicos y trabajos de titulación, </a:t>
            </a:r>
            <a:r>
              <a:rPr lang="es-EC" sz="2100" dirty="0" smtClean="0"/>
              <a:t>enfocadas </a:t>
            </a:r>
            <a:r>
              <a:rPr lang="es-EC" sz="2100" dirty="0"/>
              <a:t>al estudio y compresión de los elementos del caldero, </a:t>
            </a:r>
            <a:r>
              <a:rPr lang="es-EC" sz="2100" dirty="0" smtClean="0"/>
              <a:t>se  analizó </a:t>
            </a:r>
            <a:r>
              <a:rPr lang="es-EC" sz="2100" dirty="0"/>
              <a:t>el estado de los mismos, posteriormente asesorados por personal de la empresa Retena S.A., se pudo determinar de manera individual si su funcionamiento cumplía los parámetros técnicos recomendados por el fabricante para el </a:t>
            </a:r>
            <a:r>
              <a:rPr lang="es-EC" sz="2100" dirty="0" smtClean="0"/>
              <a:t>adecuado </a:t>
            </a:r>
            <a:r>
              <a:rPr lang="es-EC" sz="2100" dirty="0"/>
              <a:t>funcionamiento del </a:t>
            </a:r>
            <a:r>
              <a:rPr lang="es-EC" sz="2100" dirty="0" smtClean="0"/>
              <a:t>caldero.</a:t>
            </a:r>
            <a:endParaRPr lang="es-EC" sz="2100" dirty="0"/>
          </a:p>
        </p:txBody>
      </p:sp>
      <p:sp>
        <p:nvSpPr>
          <p:cNvPr id="4" name="Título 1"/>
          <p:cNvSpPr>
            <a:spLocks noGrp="1"/>
          </p:cNvSpPr>
          <p:nvPr>
            <p:ph type="title"/>
          </p:nvPr>
        </p:nvSpPr>
        <p:spPr>
          <a:xfrm>
            <a:off x="2749679" y="223516"/>
            <a:ext cx="8745635" cy="904244"/>
          </a:xfrm>
        </p:spPr>
        <p:txBody>
          <a:bodyPr>
            <a:normAutofit/>
          </a:bodyPr>
          <a:lstStyle/>
          <a:p>
            <a:pPr algn="ctr"/>
            <a:r>
              <a:rPr lang="es-EC" sz="3000" b="1" dirty="0" smtClean="0"/>
              <a:t>CONCLUSIONES</a:t>
            </a:r>
            <a:endParaRPr lang="es-EC" sz="3000" b="1" dirty="0"/>
          </a:p>
        </p:txBody>
      </p:sp>
    </p:spTree>
    <p:extLst>
      <p:ext uri="{BB962C8B-B14F-4D97-AF65-F5344CB8AC3E}">
        <p14:creationId xmlns:p14="http://schemas.microsoft.com/office/powerpoint/2010/main" val="16321070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7646" y="1502229"/>
            <a:ext cx="11312434" cy="5199017"/>
          </a:xfrm>
        </p:spPr>
        <p:txBody>
          <a:bodyPr/>
          <a:lstStyle/>
          <a:p>
            <a:pPr algn="just"/>
            <a:r>
              <a:rPr lang="es-EC" sz="2100" dirty="0"/>
              <a:t>Teniendo como base el estudio de los diferentes elementos y componentes del caldero York Shipley, y mediante la aplicación de conceptos termodinámicos, se pudo analizar e identificar la causa de pérdidas en el proceso de combustión, las cuales impedían una adecuada transferencia de calor afectando directamente a la eficiencia del equipo. Después de reparar y en algunos casos reemplazar partes afectadas, se pudo obtener una mejor y más completa combustión, los gases secos en la chimenea disminuyeron al igual que la humedad en el aire, consecuencia de esto la eficiencia bajo las nuevas condiciones de operación es de 81.07%, habiéndose incrementado </a:t>
            </a:r>
            <a:r>
              <a:rPr lang="es-EC" sz="2100" dirty="0" smtClean="0"/>
              <a:t>4.09% </a:t>
            </a:r>
            <a:r>
              <a:rPr lang="es-EC" sz="2100" dirty="0"/>
              <a:t>en relación a sus condiciones de operación iniciales, generando así un mejor aprovechamiento de recursos como combustible y energía empleada por el caldero. </a:t>
            </a:r>
          </a:p>
          <a:p>
            <a:pPr algn="just"/>
            <a:endParaRPr lang="es-EC" dirty="0"/>
          </a:p>
        </p:txBody>
      </p:sp>
      <p:sp>
        <p:nvSpPr>
          <p:cNvPr id="4" name="Título 1"/>
          <p:cNvSpPr>
            <a:spLocks noGrp="1"/>
          </p:cNvSpPr>
          <p:nvPr>
            <p:ph type="title"/>
          </p:nvPr>
        </p:nvSpPr>
        <p:spPr>
          <a:xfrm>
            <a:off x="2749679" y="223516"/>
            <a:ext cx="8745635" cy="904244"/>
          </a:xfrm>
        </p:spPr>
        <p:txBody>
          <a:bodyPr>
            <a:normAutofit/>
          </a:bodyPr>
          <a:lstStyle/>
          <a:p>
            <a:pPr algn="ctr"/>
            <a:r>
              <a:rPr lang="es-EC" sz="3000" b="1" dirty="0" smtClean="0"/>
              <a:t>CONCLUSIONES</a:t>
            </a:r>
            <a:endParaRPr lang="es-EC" sz="3000" b="1" dirty="0"/>
          </a:p>
        </p:txBody>
      </p:sp>
    </p:spTree>
    <p:extLst>
      <p:ext uri="{BB962C8B-B14F-4D97-AF65-F5344CB8AC3E}">
        <p14:creationId xmlns:p14="http://schemas.microsoft.com/office/powerpoint/2010/main" val="3282172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18903" y="1515290"/>
            <a:ext cx="10829108" cy="5342709"/>
          </a:xfrm>
        </p:spPr>
        <p:txBody>
          <a:bodyPr/>
          <a:lstStyle/>
          <a:p>
            <a:pPr marL="0" indent="0" algn="just">
              <a:buNone/>
            </a:pPr>
            <a:r>
              <a:rPr lang="es-EC" sz="2100" b="1" dirty="0" smtClean="0"/>
              <a:t>CALDEROS ACUOTUBULARES: </a:t>
            </a:r>
            <a:r>
              <a:rPr lang="es-EC" sz="2100" dirty="0" smtClean="0"/>
              <a:t>En este tipo de caldero </a:t>
            </a:r>
            <a:r>
              <a:rPr lang="es-EC" sz="2100" dirty="0"/>
              <a:t>el fluido de trabajo circula internamente en los tubos, y los gases producidos circulan externamente a </a:t>
            </a:r>
            <a:r>
              <a:rPr lang="es-EC" sz="2100" dirty="0" smtClean="0"/>
              <a:t>ellos. Este </a:t>
            </a:r>
            <a:r>
              <a:rPr lang="es-EC" sz="2100" dirty="0"/>
              <a:t>tipo de caldero es especialmente utilizado cuando se trabaja con altas presiones y cuando se requiere </a:t>
            </a:r>
            <a:r>
              <a:rPr lang="es-EC" sz="2100" dirty="0" smtClean="0"/>
              <a:t>alta eficiencia, es el más utilizado en industrias.</a:t>
            </a:r>
          </a:p>
          <a:p>
            <a:pPr marL="0" indent="0" algn="just">
              <a:buNone/>
            </a:pPr>
            <a:endParaRPr lang="es-EC" sz="2100" dirty="0"/>
          </a:p>
          <a:p>
            <a:pPr marL="0" indent="0" algn="just">
              <a:buNone/>
            </a:pPr>
            <a:endParaRPr lang="es-EC" sz="2100" dirty="0" smtClean="0"/>
          </a:p>
          <a:p>
            <a:pPr marL="0" indent="0" algn="just">
              <a:buNone/>
            </a:pPr>
            <a:endParaRPr lang="es-EC" sz="2100" dirty="0"/>
          </a:p>
          <a:p>
            <a:pPr marL="0" indent="0" algn="just">
              <a:buNone/>
            </a:pPr>
            <a:endParaRPr lang="es-EC" sz="2100" dirty="0" smtClean="0"/>
          </a:p>
          <a:p>
            <a:pPr marL="0" indent="0" algn="just">
              <a:buNone/>
            </a:pPr>
            <a:endParaRPr lang="es-EC" sz="2100" dirty="0"/>
          </a:p>
          <a:p>
            <a:pPr marL="0" indent="0" algn="just">
              <a:buNone/>
            </a:pPr>
            <a:endParaRPr lang="es-EC" sz="2100" dirty="0" smtClean="0"/>
          </a:p>
          <a:p>
            <a:pPr marL="0" indent="0" algn="just">
              <a:buNone/>
            </a:pPr>
            <a:endParaRPr lang="es-EC" sz="2100" dirty="0"/>
          </a:p>
          <a:p>
            <a:pPr marL="0" indent="0" algn="ctr">
              <a:buNone/>
            </a:pPr>
            <a:r>
              <a:rPr lang="es-EC" sz="1200" dirty="0">
                <a:latin typeface="Times New Roman" panose="02020603050405020304" pitchFamily="18" charset="0"/>
                <a:cs typeface="Times New Roman" panose="02020603050405020304" pitchFamily="18" charset="0"/>
              </a:rPr>
              <a:t>Caldero Acuotubular</a:t>
            </a:r>
            <a:endParaRPr lang="es-EC" sz="1200" i="1" dirty="0">
              <a:latin typeface="Times New Roman" panose="02020603050405020304" pitchFamily="18" charset="0"/>
              <a:cs typeface="Times New Roman" panose="02020603050405020304" pitchFamily="18" charset="0"/>
            </a:endParaRPr>
          </a:p>
          <a:p>
            <a:pPr marL="0" indent="0" algn="ctr">
              <a:buNone/>
            </a:pPr>
            <a:r>
              <a:rPr lang="es-EC" sz="1200" dirty="0">
                <a:latin typeface="Times New Roman" panose="02020603050405020304" pitchFamily="18" charset="0"/>
                <a:cs typeface="Times New Roman" panose="02020603050405020304" pitchFamily="18" charset="0"/>
              </a:rPr>
              <a:t>Fuente: (Miranda, 2018)</a:t>
            </a:r>
          </a:p>
          <a:p>
            <a:pPr marL="0" indent="0" algn="ctr">
              <a:buNone/>
            </a:pPr>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5014141" y="3164205"/>
            <a:ext cx="2157367" cy="2609578"/>
          </a:xfrm>
          <a:prstGeom prst="rect">
            <a:avLst/>
          </a:prstGeom>
          <a:noFill/>
          <a:ln>
            <a:noFill/>
          </a:ln>
        </p:spPr>
      </p:pic>
    </p:spTree>
    <p:extLst>
      <p:ext uri="{BB962C8B-B14F-4D97-AF65-F5344CB8AC3E}">
        <p14:creationId xmlns:p14="http://schemas.microsoft.com/office/powerpoint/2010/main" val="4470193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67097" y="1449977"/>
            <a:ext cx="10789920" cy="5408023"/>
          </a:xfrm>
        </p:spPr>
        <p:txBody>
          <a:bodyPr/>
          <a:lstStyle/>
          <a:p>
            <a:pPr lvl="0" algn="just"/>
            <a:r>
              <a:rPr lang="es-EC" dirty="0"/>
              <a:t>Realizar limpieza frecuente en el área donde se encuentra el caldero, es importante mantener la superficie y sus diferentes elementos libres de polvo o suciedad que pudieran ocasionar taponamientos u obstrucciones por su acumulamiento.</a:t>
            </a:r>
          </a:p>
          <a:p>
            <a:pPr lvl="0" algn="just"/>
            <a:r>
              <a:rPr lang="es-EC" dirty="0"/>
              <a:t>Verificar continuamente que el sistema de tuberías no presente fugas, además de que las conexiones al caldero se encuentren en buen estado. A la par verificar el funcionamiento de las válvulas del caldero, su operatividad es importante para el buen funcionamiento del sistema</a:t>
            </a:r>
          </a:p>
          <a:p>
            <a:pPr lvl="0" algn="just"/>
            <a:r>
              <a:rPr lang="es-EC" dirty="0"/>
              <a:t>Mantener al tanque de almacenamiento con una dosificación adecuada de químicos ADL para tratar al agua, y evitar problemas de corrosión, incrustaciones como se ha mencionado en el presente trabajo.</a:t>
            </a:r>
          </a:p>
          <a:p>
            <a:pPr lvl="0" algn="just"/>
            <a:r>
              <a:rPr lang="es-EC" dirty="0"/>
              <a:t>Realizar verificaciones periódicas de los manómetros de presión, considerando que la presión es un aspecto delicado en el funcionamiento del caldero y su seguridad, es importante comprobar que no existan errores metrológicos en ellos.</a:t>
            </a:r>
          </a:p>
          <a:p>
            <a:pPr lvl="0" algn="just"/>
            <a:r>
              <a:rPr lang="es-EC" dirty="0"/>
              <a:t>Seguir el plan de mantenimiento preventivo (PMP) sugerido en el capítulo IV del presente documento, con el objetivo de que no se presenten problemas en el funcionamiento del caldero, sus sistemas y partes</a:t>
            </a:r>
          </a:p>
          <a:p>
            <a:pPr marL="0" indent="0">
              <a:buNone/>
            </a:pPr>
            <a:endParaRPr lang="es-EC" dirty="0"/>
          </a:p>
        </p:txBody>
      </p:sp>
      <p:sp>
        <p:nvSpPr>
          <p:cNvPr id="4" name="Título 1"/>
          <p:cNvSpPr>
            <a:spLocks noGrp="1"/>
          </p:cNvSpPr>
          <p:nvPr>
            <p:ph type="title"/>
          </p:nvPr>
        </p:nvSpPr>
        <p:spPr>
          <a:xfrm>
            <a:off x="2749679" y="223516"/>
            <a:ext cx="8745635" cy="904244"/>
          </a:xfrm>
        </p:spPr>
        <p:txBody>
          <a:bodyPr>
            <a:normAutofit/>
          </a:bodyPr>
          <a:lstStyle/>
          <a:p>
            <a:pPr algn="ctr"/>
            <a:r>
              <a:rPr lang="es-EC" sz="3000" b="1" dirty="0" smtClean="0"/>
              <a:t>RECOMENDACIONES</a:t>
            </a:r>
            <a:endParaRPr lang="es-EC" sz="3000" b="1" dirty="0"/>
          </a:p>
        </p:txBody>
      </p:sp>
    </p:spTree>
    <p:extLst>
      <p:ext uri="{BB962C8B-B14F-4D97-AF65-F5344CB8AC3E}">
        <p14:creationId xmlns:p14="http://schemas.microsoft.com/office/powerpoint/2010/main" val="23714246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84217" y="1384663"/>
            <a:ext cx="10920549" cy="5381897"/>
          </a:xfrm>
        </p:spPr>
        <p:txBody>
          <a:bodyPr>
            <a:normAutofit fontScale="85000" lnSpcReduction="20000"/>
          </a:bodyPr>
          <a:lstStyle/>
          <a:p>
            <a:pPr marL="0" indent="0" algn="just">
              <a:buNone/>
            </a:pPr>
            <a:r>
              <a:rPr lang="es-ES" dirty="0"/>
              <a:t>AESYS Technologies. (2007). Series 300 VTB </a:t>
            </a:r>
            <a:r>
              <a:rPr lang="es-ES" dirty="0" err="1"/>
              <a:t>Installation</a:t>
            </a:r>
            <a:r>
              <a:rPr lang="es-ES" dirty="0"/>
              <a:t> </a:t>
            </a:r>
            <a:r>
              <a:rPr lang="es-ES" dirty="0" err="1"/>
              <a:t>Instructions</a:t>
            </a:r>
            <a:r>
              <a:rPr lang="es-ES" dirty="0"/>
              <a:t>. Pensilvania.</a:t>
            </a:r>
            <a:endParaRPr lang="es-EC" dirty="0"/>
          </a:p>
          <a:p>
            <a:pPr marL="0" indent="0" algn="just">
              <a:buNone/>
            </a:pPr>
            <a:r>
              <a:rPr lang="es-ES" dirty="0"/>
              <a:t>Baldor Reliance. (10 de Junio de 2019). Vertical P-Base Motors. Obtenido de Baldor </a:t>
            </a:r>
            <a:r>
              <a:rPr lang="es-ES" dirty="0" err="1"/>
              <a:t>Products</a:t>
            </a:r>
            <a:r>
              <a:rPr lang="es-ES" dirty="0"/>
              <a:t>: https://www.baldor.com/brands/baldor-reliance/products/motors/ac-motors/pump/vertical-p-base-motors </a:t>
            </a:r>
            <a:endParaRPr lang="es-EC" dirty="0"/>
          </a:p>
          <a:p>
            <a:pPr marL="0" indent="0" algn="just">
              <a:buNone/>
            </a:pPr>
            <a:r>
              <a:rPr lang="es-ES" dirty="0" err="1"/>
              <a:t>Bertomeu</a:t>
            </a:r>
            <a:r>
              <a:rPr lang="es-ES" dirty="0"/>
              <a:t>. (2015). Incrustaciones en calderas de vapor a fuel-</a:t>
            </a:r>
            <a:r>
              <a:rPr lang="es-ES" dirty="0" err="1"/>
              <a:t>oil</a:t>
            </a:r>
            <a:r>
              <a:rPr lang="es-ES" dirty="0"/>
              <a:t>. Fraga.</a:t>
            </a:r>
            <a:endParaRPr lang="es-EC" dirty="0"/>
          </a:p>
          <a:p>
            <a:pPr marL="0" indent="0" algn="just">
              <a:buNone/>
            </a:pPr>
            <a:r>
              <a:rPr lang="es-ES" dirty="0"/>
              <a:t>Boiler </a:t>
            </a:r>
            <a:r>
              <a:rPr lang="es-ES" dirty="0" err="1"/>
              <a:t>Supplies</a:t>
            </a:r>
            <a:r>
              <a:rPr lang="es-ES" dirty="0"/>
              <a:t>. (2019). McDonnell Miller Series 157. Obtenido de https://www.boilersupplies.com/mcdonnell-miller-controls/mcdonnell-miller-series-157/259</a:t>
            </a:r>
            <a:endParaRPr lang="es-EC" dirty="0"/>
          </a:p>
          <a:p>
            <a:pPr marL="0" indent="0" algn="just">
              <a:buNone/>
            </a:pPr>
            <a:r>
              <a:rPr lang="es-ES" dirty="0"/>
              <a:t>BOSCH . (2018). Hot </a:t>
            </a:r>
            <a:r>
              <a:rPr lang="es-ES" dirty="0" err="1"/>
              <a:t>water</a:t>
            </a:r>
            <a:r>
              <a:rPr lang="es-ES" dirty="0"/>
              <a:t> </a:t>
            </a:r>
            <a:r>
              <a:rPr lang="es-ES" dirty="0" err="1"/>
              <a:t>boilers</a:t>
            </a:r>
            <a:r>
              <a:rPr lang="es-ES" dirty="0"/>
              <a:t>. </a:t>
            </a:r>
            <a:r>
              <a:rPr lang="es-ES" dirty="0" err="1"/>
              <a:t>Nuernberger</a:t>
            </a:r>
            <a:r>
              <a:rPr lang="es-ES" dirty="0"/>
              <a:t>.</a:t>
            </a:r>
            <a:endParaRPr lang="es-EC" dirty="0"/>
          </a:p>
          <a:p>
            <a:pPr marL="0" indent="0" algn="just">
              <a:buNone/>
            </a:pPr>
            <a:r>
              <a:rPr lang="es-ES" dirty="0"/>
              <a:t>BOSCH, </a:t>
            </a:r>
            <a:r>
              <a:rPr lang="es-ES" dirty="0" err="1"/>
              <a:t>Eberhard</a:t>
            </a:r>
            <a:r>
              <a:rPr lang="es-ES" dirty="0"/>
              <a:t>, F., &amp; </a:t>
            </a:r>
            <a:r>
              <a:rPr lang="es-ES" dirty="0" err="1"/>
              <a:t>Tuffner</a:t>
            </a:r>
            <a:r>
              <a:rPr lang="es-ES" dirty="0"/>
              <a:t>, M. (2016). Comparativa de caldera pirotubular y caldera </a:t>
            </a:r>
            <a:r>
              <a:rPr lang="es-ES" dirty="0" err="1"/>
              <a:t>acuotubular</a:t>
            </a:r>
            <a:r>
              <a:rPr lang="es-ES" dirty="0"/>
              <a:t>. Obtenido de Informe Técnico: https://www.bosch-industrial.com/files/fb013_sp.pdf</a:t>
            </a:r>
            <a:endParaRPr lang="es-EC" dirty="0"/>
          </a:p>
          <a:p>
            <a:pPr marL="0" indent="0" algn="just">
              <a:buNone/>
            </a:pPr>
            <a:r>
              <a:rPr lang="es-ES" dirty="0" err="1"/>
              <a:t>Cengel</a:t>
            </a:r>
            <a:r>
              <a:rPr lang="es-ES" dirty="0"/>
              <a:t>, Y. (2012). Termodinámica. Reno: Mc Graw Hill.</a:t>
            </a:r>
            <a:endParaRPr lang="es-EC" dirty="0"/>
          </a:p>
          <a:p>
            <a:pPr marL="0" indent="0" algn="just">
              <a:buNone/>
            </a:pPr>
            <a:r>
              <a:rPr lang="es-ES" dirty="0"/>
              <a:t>Clayton sistemas integrales de vapor . (2018). INFORMACIÓN TÉCNICA ECONÓMICA Y RENTABILIDAD SOBRE OPERACIÓN DE CALDERAS DE VAPOR Y AGUA CALIENTE. California.</a:t>
            </a:r>
            <a:endParaRPr lang="es-EC" dirty="0"/>
          </a:p>
          <a:p>
            <a:pPr marL="0" indent="0" algn="just">
              <a:buNone/>
            </a:pPr>
            <a:r>
              <a:rPr lang="es-ES" dirty="0"/>
              <a:t>Crosby </a:t>
            </a:r>
            <a:r>
              <a:rPr lang="es-ES" dirty="0" err="1"/>
              <a:t>Valve</a:t>
            </a:r>
            <a:r>
              <a:rPr lang="es-ES" dirty="0"/>
              <a:t> Inc. (1997). </a:t>
            </a:r>
            <a:r>
              <a:rPr lang="es-ES" dirty="0" err="1"/>
              <a:t>Pressure</a:t>
            </a:r>
            <a:r>
              <a:rPr lang="es-ES" dirty="0"/>
              <a:t> </a:t>
            </a:r>
            <a:r>
              <a:rPr lang="es-ES" dirty="0" err="1"/>
              <a:t>Relief</a:t>
            </a:r>
            <a:r>
              <a:rPr lang="es-ES" dirty="0"/>
              <a:t> </a:t>
            </a:r>
            <a:r>
              <a:rPr lang="es-ES" dirty="0" err="1"/>
              <a:t>valve</a:t>
            </a:r>
            <a:r>
              <a:rPr lang="es-ES" dirty="0"/>
              <a:t>, </a:t>
            </a:r>
            <a:r>
              <a:rPr lang="es-ES" dirty="0" err="1"/>
              <a:t>engineering</a:t>
            </a:r>
            <a:r>
              <a:rPr lang="es-ES" dirty="0"/>
              <a:t> handbook. </a:t>
            </a:r>
            <a:endParaRPr lang="es-EC" dirty="0"/>
          </a:p>
          <a:p>
            <a:pPr marL="0" indent="0" algn="just">
              <a:buNone/>
            </a:pPr>
            <a:r>
              <a:rPr lang="es-ES" dirty="0"/>
              <a:t>García, F., &amp; </a:t>
            </a:r>
            <a:r>
              <a:rPr lang="es-ES" dirty="0" err="1"/>
              <a:t>Redrobán</a:t>
            </a:r>
            <a:r>
              <a:rPr lang="es-ES" dirty="0"/>
              <a:t>, C. (2015 ). Puesta en marcha y mantenimiento centrado en la confiabilidad (RCM) del caldero pirotubular de la facultad de mecánica. Riobamba : Escuela superior politécnica de Chimborazo.</a:t>
            </a:r>
            <a:endParaRPr lang="es-EC" dirty="0"/>
          </a:p>
          <a:p>
            <a:pPr marL="0" indent="0" algn="just">
              <a:buNone/>
            </a:pPr>
            <a:r>
              <a:rPr lang="es-ES" dirty="0"/>
              <a:t>García, J. (2013). Diseño y construcción de un sistema de control automático para una caldera pirotubular horizontal. Riobamba: Universidad Politécnica de Chimborazo.</a:t>
            </a:r>
            <a:endParaRPr lang="es-EC" dirty="0"/>
          </a:p>
          <a:p>
            <a:pPr marL="0" indent="0" algn="just">
              <a:buNone/>
            </a:pPr>
            <a:r>
              <a:rPr lang="es-ES" dirty="0"/>
              <a:t>Global Industrial. (04 de Junio de 2019). </a:t>
            </a:r>
            <a:r>
              <a:rPr lang="es-ES" dirty="0" err="1"/>
              <a:t>Suntec</a:t>
            </a:r>
            <a:r>
              <a:rPr lang="es-ES" dirty="0"/>
              <a:t> </a:t>
            </a:r>
            <a:r>
              <a:rPr lang="es-ES" dirty="0" err="1"/>
              <a:t>Model</a:t>
            </a:r>
            <a:r>
              <a:rPr lang="es-ES" dirty="0"/>
              <a:t> J Single-</a:t>
            </a:r>
            <a:r>
              <a:rPr lang="es-ES" dirty="0" err="1"/>
              <a:t>Stage</a:t>
            </a:r>
            <a:r>
              <a:rPr lang="es-ES" dirty="0"/>
              <a:t> Fuel </a:t>
            </a:r>
            <a:r>
              <a:rPr lang="es-ES" dirty="0" err="1"/>
              <a:t>Unit</a:t>
            </a:r>
            <a:r>
              <a:rPr lang="es-ES" dirty="0"/>
              <a:t> . Obtenido de https://www.globalindustrial.com/p/hvac/pumps-circulators/fuel-oil-pump/st-model-j-single-stage-fuel-unit-j4pa-c1000g-rh-rh-1725-3450-rpm-2-35-gph-300-psi</a:t>
            </a:r>
            <a:endParaRPr lang="es-EC" dirty="0"/>
          </a:p>
          <a:p>
            <a:pPr marL="0" indent="0">
              <a:buNone/>
            </a:pPr>
            <a:endParaRPr lang="es-EC" dirty="0"/>
          </a:p>
        </p:txBody>
      </p:sp>
      <p:sp>
        <p:nvSpPr>
          <p:cNvPr id="4" name="Título 1"/>
          <p:cNvSpPr txBox="1">
            <a:spLocks/>
          </p:cNvSpPr>
          <p:nvPr/>
        </p:nvSpPr>
        <p:spPr>
          <a:xfrm>
            <a:off x="2749679" y="223516"/>
            <a:ext cx="8745635" cy="90424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3000" b="1" dirty="0" smtClean="0"/>
              <a:t>REFERENCIAS BIBLIOGRÁFICAS</a:t>
            </a:r>
            <a:endParaRPr lang="es-EC" sz="3000" b="1" dirty="0"/>
          </a:p>
        </p:txBody>
      </p:sp>
    </p:spTree>
    <p:extLst>
      <p:ext uri="{BB962C8B-B14F-4D97-AF65-F5344CB8AC3E}">
        <p14:creationId xmlns:p14="http://schemas.microsoft.com/office/powerpoint/2010/main" val="478050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84217" y="1384663"/>
            <a:ext cx="10920549" cy="5381897"/>
          </a:xfrm>
        </p:spPr>
        <p:txBody>
          <a:bodyPr>
            <a:normAutofit fontScale="92500" lnSpcReduction="20000"/>
          </a:bodyPr>
          <a:lstStyle/>
          <a:p>
            <a:pPr marL="0" indent="0" algn="just">
              <a:buNone/>
            </a:pPr>
            <a:r>
              <a:rPr lang="es-ES" dirty="0"/>
              <a:t>Honeywell. (1994). 7800 Series RM7890A,B,C </a:t>
            </a:r>
            <a:r>
              <a:rPr lang="es-ES" dirty="0" err="1"/>
              <a:t>Relay</a:t>
            </a:r>
            <a:r>
              <a:rPr lang="es-ES" dirty="0"/>
              <a:t> Module. Charlotte.</a:t>
            </a:r>
            <a:endParaRPr lang="es-EC" dirty="0"/>
          </a:p>
          <a:p>
            <a:pPr marL="0" indent="0" algn="just">
              <a:buNone/>
            </a:pPr>
            <a:r>
              <a:rPr lang="es-ES" dirty="0"/>
              <a:t>Honeywell. (2003). L404A-D,F; L604A,L </a:t>
            </a:r>
            <a:r>
              <a:rPr lang="es-ES" dirty="0" err="1"/>
              <a:t>Pressuretrol</a:t>
            </a:r>
            <a:r>
              <a:rPr lang="es-ES" dirty="0"/>
              <a:t> </a:t>
            </a:r>
            <a:r>
              <a:rPr lang="es-ES" dirty="0" err="1"/>
              <a:t>Controllers</a:t>
            </a:r>
            <a:r>
              <a:rPr lang="es-ES" dirty="0"/>
              <a:t>. Minneapolis.</a:t>
            </a:r>
            <a:endParaRPr lang="es-EC" dirty="0"/>
          </a:p>
          <a:p>
            <a:pPr marL="0" indent="0" algn="just">
              <a:buNone/>
            </a:pPr>
            <a:r>
              <a:rPr lang="es-ES" dirty="0" err="1"/>
              <a:t>Huamancayo</a:t>
            </a:r>
            <a:r>
              <a:rPr lang="es-ES" dirty="0"/>
              <a:t>, C. (2017). "Análisis de un caldero pirotubular de 300 BHP, usando combustibles y </a:t>
            </a:r>
            <a:r>
              <a:rPr lang="es-ES" dirty="0" err="1"/>
              <a:t>glp</a:t>
            </a:r>
            <a:r>
              <a:rPr lang="es-ES" dirty="0"/>
              <a:t>, para mejorar la eficiencia, en la empresa </a:t>
            </a:r>
            <a:r>
              <a:rPr lang="es-ES" dirty="0" err="1"/>
              <a:t>Agromantaro</a:t>
            </a:r>
            <a:r>
              <a:rPr lang="es-ES" dirty="0"/>
              <a:t> S.A.C.". Huancayo: Universidad Nacional del centro del Perú.</a:t>
            </a:r>
            <a:endParaRPr lang="es-EC" dirty="0"/>
          </a:p>
          <a:p>
            <a:pPr marL="0" indent="0" algn="just">
              <a:buNone/>
            </a:pPr>
            <a:r>
              <a:rPr lang="es-ES" dirty="0"/>
              <a:t>IC MEGA. (2019). TOPOG-E BOILER GASKE. Obtenido de https://www.icmega.com/product-page/topog-e-3-1-2-x-4-1-2-x-1-2-e-handhole-boiler-gasket</a:t>
            </a:r>
            <a:endParaRPr lang="es-EC" dirty="0"/>
          </a:p>
          <a:p>
            <a:pPr marL="0" indent="0" algn="just">
              <a:buNone/>
            </a:pPr>
            <a:r>
              <a:rPr lang="es-ES" dirty="0" err="1"/>
              <a:t>Indian</a:t>
            </a:r>
            <a:r>
              <a:rPr lang="es-ES" dirty="0"/>
              <a:t> Standard. (1999). </a:t>
            </a:r>
            <a:r>
              <a:rPr lang="es-ES" dirty="0" err="1"/>
              <a:t>Specification</a:t>
            </a:r>
            <a:r>
              <a:rPr lang="es-ES" dirty="0"/>
              <a:t> </a:t>
            </a:r>
            <a:r>
              <a:rPr lang="es-ES" dirty="0" err="1"/>
              <a:t>for</a:t>
            </a:r>
            <a:r>
              <a:rPr lang="es-ES" dirty="0"/>
              <a:t> </a:t>
            </a:r>
            <a:r>
              <a:rPr lang="es-ES" dirty="0" err="1"/>
              <a:t>cooper</a:t>
            </a:r>
            <a:r>
              <a:rPr lang="es-ES" dirty="0"/>
              <a:t> </a:t>
            </a:r>
            <a:r>
              <a:rPr lang="es-ES" dirty="0" err="1"/>
              <a:t>gate</a:t>
            </a:r>
            <a:r>
              <a:rPr lang="es-ES" dirty="0"/>
              <a:t>, </a:t>
            </a:r>
            <a:r>
              <a:rPr lang="es-ES" dirty="0" err="1"/>
              <a:t>globe</a:t>
            </a:r>
            <a:r>
              <a:rPr lang="es-ES" dirty="0"/>
              <a:t> and check </a:t>
            </a:r>
            <a:r>
              <a:rPr lang="es-ES" dirty="0" err="1"/>
              <a:t>valves</a:t>
            </a:r>
            <a:r>
              <a:rPr lang="es-ES" dirty="0"/>
              <a:t> por </a:t>
            </a:r>
            <a:r>
              <a:rPr lang="es-ES" dirty="0" err="1"/>
              <a:t>water</a:t>
            </a:r>
            <a:r>
              <a:rPr lang="es-ES" dirty="0"/>
              <a:t> </a:t>
            </a:r>
            <a:r>
              <a:rPr lang="es-ES" dirty="0" err="1"/>
              <a:t>purposes</a:t>
            </a:r>
            <a:r>
              <a:rPr lang="es-ES" dirty="0"/>
              <a:t>. Nueva Delhi.</a:t>
            </a:r>
            <a:endParaRPr lang="es-EC" dirty="0"/>
          </a:p>
          <a:p>
            <a:pPr marL="0" indent="0" algn="just">
              <a:buNone/>
            </a:pPr>
            <a:r>
              <a:rPr lang="es-ES" dirty="0"/>
              <a:t>Ludwig, E. (1965). </a:t>
            </a:r>
            <a:r>
              <a:rPr lang="es-ES" dirty="0" err="1"/>
              <a:t>Applied</a:t>
            </a:r>
            <a:r>
              <a:rPr lang="es-ES" dirty="0"/>
              <a:t> </a:t>
            </a:r>
            <a:r>
              <a:rPr lang="es-ES" dirty="0" err="1"/>
              <a:t>process</a:t>
            </a:r>
            <a:r>
              <a:rPr lang="es-ES" dirty="0"/>
              <a:t> </a:t>
            </a:r>
            <a:r>
              <a:rPr lang="es-ES" dirty="0" err="1"/>
              <a:t>desgin</a:t>
            </a:r>
            <a:r>
              <a:rPr lang="es-ES" dirty="0"/>
              <a:t> </a:t>
            </a:r>
            <a:r>
              <a:rPr lang="es-ES" dirty="0" err="1"/>
              <a:t>for</a:t>
            </a:r>
            <a:r>
              <a:rPr lang="es-ES" dirty="0"/>
              <a:t> </a:t>
            </a:r>
            <a:r>
              <a:rPr lang="es-ES" dirty="0" err="1"/>
              <a:t>chemical</a:t>
            </a:r>
            <a:r>
              <a:rPr lang="es-ES" dirty="0"/>
              <a:t> and </a:t>
            </a:r>
            <a:r>
              <a:rPr lang="es-ES" dirty="0" err="1"/>
              <a:t>petrochemical</a:t>
            </a:r>
            <a:r>
              <a:rPr lang="es-ES" dirty="0"/>
              <a:t> </a:t>
            </a:r>
            <a:r>
              <a:rPr lang="es-ES" dirty="0" err="1"/>
              <a:t>plants</a:t>
            </a:r>
            <a:r>
              <a:rPr lang="es-ES" dirty="0"/>
              <a:t>. </a:t>
            </a:r>
            <a:r>
              <a:rPr lang="es-ES" dirty="0" err="1"/>
              <a:t>Butterworth</a:t>
            </a:r>
            <a:r>
              <a:rPr lang="es-ES" dirty="0"/>
              <a:t>: </a:t>
            </a:r>
            <a:r>
              <a:rPr lang="es-ES" dirty="0" err="1"/>
              <a:t>Gulf</a:t>
            </a:r>
            <a:r>
              <a:rPr lang="es-ES" dirty="0"/>
              <a:t> </a:t>
            </a:r>
            <a:r>
              <a:rPr lang="es-ES" dirty="0" err="1"/>
              <a:t>professional</a:t>
            </a:r>
            <a:r>
              <a:rPr lang="es-ES" dirty="0"/>
              <a:t> </a:t>
            </a:r>
            <a:r>
              <a:rPr lang="es-ES" dirty="0" err="1"/>
              <a:t>publishing</a:t>
            </a:r>
            <a:r>
              <a:rPr lang="es-ES" dirty="0"/>
              <a:t>.</a:t>
            </a:r>
            <a:endParaRPr lang="es-EC" dirty="0"/>
          </a:p>
          <a:p>
            <a:pPr marL="0" indent="0" algn="just">
              <a:buNone/>
            </a:pPr>
            <a:r>
              <a:rPr lang="es-ES" dirty="0" err="1"/>
              <a:t>McWANE</a:t>
            </a:r>
            <a:r>
              <a:rPr lang="es-ES" dirty="0"/>
              <a:t> International . (2018). Válvula de compuerta de sello elástico. California.</a:t>
            </a:r>
            <a:endParaRPr lang="es-EC" dirty="0"/>
          </a:p>
          <a:p>
            <a:pPr marL="0" indent="0" algn="just">
              <a:buNone/>
            </a:pPr>
            <a:r>
              <a:rPr lang="es-ES" dirty="0"/>
              <a:t>Miranda, R. (2018). Calderas: Clasificación, usos y mecanismos de transferencia de calor. Puebla: Benemérita Universidad Autónoma de Puebla.</a:t>
            </a:r>
            <a:endParaRPr lang="es-EC" dirty="0"/>
          </a:p>
          <a:p>
            <a:pPr marL="0" indent="0" algn="just">
              <a:buNone/>
            </a:pPr>
            <a:r>
              <a:rPr lang="es-ES" dirty="0" err="1"/>
              <a:t>Oelker</a:t>
            </a:r>
            <a:r>
              <a:rPr lang="es-ES" dirty="0"/>
              <a:t>, A. (2018). Tratamiento de agua para calderas. Santiago de Chile.</a:t>
            </a:r>
            <a:endParaRPr lang="es-EC" dirty="0"/>
          </a:p>
          <a:p>
            <a:pPr marL="0" indent="0" algn="just">
              <a:buNone/>
            </a:pPr>
            <a:r>
              <a:rPr lang="es-ES" dirty="0" err="1"/>
              <a:t>Power</a:t>
            </a:r>
            <a:r>
              <a:rPr lang="es-ES" dirty="0"/>
              <a:t> </a:t>
            </a:r>
            <a:r>
              <a:rPr lang="es-ES" dirty="0" err="1"/>
              <a:t>Flame</a:t>
            </a:r>
            <a:r>
              <a:rPr lang="es-ES" dirty="0"/>
              <a:t> </a:t>
            </a:r>
            <a:r>
              <a:rPr lang="es-ES" dirty="0" err="1"/>
              <a:t>Incorporated</a:t>
            </a:r>
            <a:r>
              <a:rPr lang="es-ES" dirty="0"/>
              <a:t>. (2011). Nova Plus, </a:t>
            </a:r>
            <a:r>
              <a:rPr lang="es-ES" dirty="0" err="1"/>
              <a:t>Installation</a:t>
            </a:r>
            <a:r>
              <a:rPr lang="es-ES" dirty="0"/>
              <a:t> and </a:t>
            </a:r>
            <a:r>
              <a:rPr lang="es-ES" dirty="0" err="1"/>
              <a:t>operation</a:t>
            </a:r>
            <a:r>
              <a:rPr lang="es-ES" dirty="0"/>
              <a:t> Manual. Parsons City.</a:t>
            </a:r>
            <a:endParaRPr lang="es-EC" dirty="0"/>
          </a:p>
          <a:p>
            <a:pPr marL="0" indent="0" algn="just">
              <a:buNone/>
            </a:pPr>
            <a:r>
              <a:rPr lang="es-ES" dirty="0"/>
              <a:t>Pumisacho, B., &amp; Avalos, J. (2018). DISEÑO Y CONSTRUCCIÓN DE SISTEMAS PERIFÉRICOS: AGUA, COMBUSTIBLE, CONTROL Y GASES DE COMBUSTIÓN DEL CALDERO FULTON, PARA SUMINISTRAR VAPOR A EQUIPOS DEPENDIENTES. Sangolquí: ESPE.</a:t>
            </a:r>
            <a:endParaRPr lang="es-EC" dirty="0"/>
          </a:p>
          <a:p>
            <a:pPr marL="0" indent="0">
              <a:buNone/>
            </a:pPr>
            <a:endParaRPr lang="es-EC" dirty="0"/>
          </a:p>
        </p:txBody>
      </p:sp>
      <p:sp>
        <p:nvSpPr>
          <p:cNvPr id="4" name="Título 1"/>
          <p:cNvSpPr txBox="1">
            <a:spLocks/>
          </p:cNvSpPr>
          <p:nvPr/>
        </p:nvSpPr>
        <p:spPr>
          <a:xfrm>
            <a:off x="2749679" y="223516"/>
            <a:ext cx="8745635" cy="90424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3000" b="1" dirty="0" smtClean="0"/>
              <a:t>REFERENCIAS BIBLIOGRÁFICAS</a:t>
            </a:r>
            <a:endParaRPr lang="es-EC" sz="3000" b="1" dirty="0"/>
          </a:p>
        </p:txBody>
      </p:sp>
    </p:spTree>
    <p:extLst>
      <p:ext uri="{BB962C8B-B14F-4D97-AF65-F5344CB8AC3E}">
        <p14:creationId xmlns:p14="http://schemas.microsoft.com/office/powerpoint/2010/main" val="4103182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09897" y="1358537"/>
            <a:ext cx="11382103" cy="5394959"/>
          </a:xfrm>
        </p:spPr>
        <p:txBody>
          <a:bodyPr/>
          <a:lstStyle/>
          <a:p>
            <a:pPr marL="0" indent="0" algn="just">
              <a:buNone/>
            </a:pPr>
            <a:r>
              <a:rPr lang="es-EC" sz="2100" dirty="0"/>
              <a:t>El caldero York Shipley serie 300 con capacidad de 30 BHP funciona a una presión máxima de 150 </a:t>
            </a:r>
            <a:r>
              <a:rPr lang="es-EC" sz="2100" dirty="0" smtClean="0"/>
              <a:t>psi, es </a:t>
            </a:r>
            <a:r>
              <a:rPr lang="es-EC" sz="2100" dirty="0"/>
              <a:t>considerado caldero pirotubular a pesar de no tener tubos internos para la circulación de los gases de combustión. </a:t>
            </a:r>
          </a:p>
          <a:p>
            <a:pPr marL="0" indent="0" algn="just">
              <a:buNone/>
            </a:pPr>
            <a:r>
              <a:rPr lang="es-EC" sz="2100" dirty="0"/>
              <a:t>Su estructura interna es un encamisado recuperador de </a:t>
            </a:r>
            <a:r>
              <a:rPr lang="es-EC" sz="2100" dirty="0" smtClean="0"/>
              <a:t>calor</a:t>
            </a:r>
          </a:p>
          <a:p>
            <a:pPr marL="0" indent="0" algn="just">
              <a:buNone/>
            </a:pPr>
            <a:r>
              <a:rPr lang="es-EC" sz="2100" dirty="0"/>
              <a:t>L</a:t>
            </a:r>
            <a:r>
              <a:rPr lang="es-EC" sz="2100" dirty="0" smtClean="0"/>
              <a:t>os </a:t>
            </a:r>
            <a:r>
              <a:rPr lang="es-EC" sz="2100" dirty="0"/>
              <a:t>gases de combustión se encuentran en el hogar, es aquí donde se produce la mayor transferencia de calor al impedir el flujo acelerado por 4 orificios de 2 pulgadas, ubicados en la parte inferior</a:t>
            </a:r>
            <a:r>
              <a:rPr lang="es-EC" sz="2100" dirty="0" smtClean="0"/>
              <a:t>.</a:t>
            </a:r>
            <a:endParaRPr lang="es-EC" sz="2100" dirty="0"/>
          </a:p>
        </p:txBody>
      </p:sp>
      <p:pic>
        <p:nvPicPr>
          <p:cNvPr id="4" name="Imagen 3"/>
          <p:cNvPicPr>
            <a:picLocks noChangeAspect="1"/>
          </p:cNvPicPr>
          <p:nvPr/>
        </p:nvPicPr>
        <p:blipFill>
          <a:blip r:embed="rId2"/>
          <a:stretch>
            <a:fillRect/>
          </a:stretch>
        </p:blipFill>
        <p:spPr>
          <a:xfrm>
            <a:off x="2460307" y="4056016"/>
            <a:ext cx="2660333" cy="2504302"/>
          </a:xfrm>
          <a:prstGeom prst="rect">
            <a:avLst/>
          </a:prstGeom>
        </p:spPr>
      </p:pic>
      <p:pic>
        <p:nvPicPr>
          <p:cNvPr id="5" name="Imagen 4"/>
          <p:cNvPicPr>
            <a:picLocks noChangeAspect="1"/>
          </p:cNvPicPr>
          <p:nvPr/>
        </p:nvPicPr>
        <p:blipFill>
          <a:blip r:embed="rId3"/>
          <a:stretch>
            <a:fillRect/>
          </a:stretch>
        </p:blipFill>
        <p:spPr>
          <a:xfrm>
            <a:off x="6322423" y="4091437"/>
            <a:ext cx="3962400" cy="2076450"/>
          </a:xfrm>
          <a:prstGeom prst="rect">
            <a:avLst/>
          </a:prstGeom>
        </p:spPr>
      </p:pic>
    </p:spTree>
    <p:extLst>
      <p:ext uri="{BB962C8B-B14F-4D97-AF65-F5344CB8AC3E}">
        <p14:creationId xmlns:p14="http://schemas.microsoft.com/office/powerpoint/2010/main" val="2429234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2331" y="1449977"/>
            <a:ext cx="10812281" cy="5408023"/>
          </a:xfrm>
        </p:spPr>
        <p:txBody>
          <a:bodyPr>
            <a:normAutofit/>
          </a:bodyPr>
          <a:lstStyle/>
          <a:p>
            <a:pPr marL="0" indent="0" algn="just">
              <a:buNone/>
            </a:pPr>
            <a:r>
              <a:rPr lang="es-EC" sz="2100" b="1" dirty="0" smtClean="0"/>
              <a:t>Sistema de alimentación </a:t>
            </a:r>
            <a:r>
              <a:rPr lang="es-EC" sz="2100" b="1" dirty="0"/>
              <a:t>de agua: </a:t>
            </a:r>
            <a:r>
              <a:rPr lang="es-EC" sz="2100" dirty="0"/>
              <a:t>Encargado de suministrar agua para el funcionamiento del </a:t>
            </a:r>
            <a:r>
              <a:rPr lang="es-EC" sz="2100" dirty="0" smtClean="0"/>
              <a:t>caldero, formado por:</a:t>
            </a:r>
          </a:p>
          <a:p>
            <a:pPr algn="just"/>
            <a:r>
              <a:rPr lang="es-EC" sz="2100" dirty="0"/>
              <a:t>Bomba de agua</a:t>
            </a:r>
          </a:p>
          <a:p>
            <a:pPr algn="just"/>
            <a:r>
              <a:rPr lang="es-EC" sz="2100" dirty="0"/>
              <a:t>Ablandador de agua</a:t>
            </a:r>
            <a:r>
              <a:rPr lang="es-EC" sz="2100" dirty="0" smtClean="0"/>
              <a:t>: El </a:t>
            </a:r>
            <a:r>
              <a:rPr lang="es-EC" sz="2100" dirty="0"/>
              <a:t>ablandador de agua elimina </a:t>
            </a:r>
            <a:r>
              <a:rPr lang="es-EC" sz="2100" dirty="0" smtClean="0"/>
              <a:t>impurezas (sales de calcio y magnesio) </a:t>
            </a:r>
            <a:r>
              <a:rPr lang="es-EC" sz="2100" dirty="0"/>
              <a:t>contenidas en el agua que ingresa al caldero, </a:t>
            </a:r>
            <a:r>
              <a:rPr lang="es-EC" sz="2100" dirty="0" smtClean="0"/>
              <a:t>utilizando </a:t>
            </a:r>
            <a:r>
              <a:rPr lang="es-EC" sz="2100" dirty="0"/>
              <a:t>un equipo llamado intercambiador iónico sódico. </a:t>
            </a:r>
            <a:endParaRPr lang="es-EC" sz="2100" dirty="0" smtClean="0"/>
          </a:p>
          <a:p>
            <a:pPr algn="just"/>
            <a:r>
              <a:rPr lang="es-EC" sz="2100" dirty="0"/>
              <a:t>Bomba de dosificación de químicos: </a:t>
            </a:r>
            <a:r>
              <a:rPr lang="es-EC" sz="2100" dirty="0" smtClean="0"/>
              <a:t>La inyección </a:t>
            </a:r>
            <a:r>
              <a:rPr lang="es-EC" sz="2100" dirty="0"/>
              <a:t>de químicos mediante una bomba busca eliminar gases disueltos en el agua, principalmente el oxígeno para evitar problemas de corrosión o incrustación. </a:t>
            </a:r>
          </a:p>
        </p:txBody>
      </p:sp>
      <p:sp>
        <p:nvSpPr>
          <p:cNvPr id="4" name="Título 1"/>
          <p:cNvSpPr>
            <a:spLocks noGrp="1"/>
          </p:cNvSpPr>
          <p:nvPr>
            <p:ph type="title"/>
          </p:nvPr>
        </p:nvSpPr>
        <p:spPr>
          <a:xfrm>
            <a:off x="2749679" y="223516"/>
            <a:ext cx="8314561" cy="904244"/>
          </a:xfrm>
        </p:spPr>
        <p:txBody>
          <a:bodyPr>
            <a:normAutofit/>
          </a:bodyPr>
          <a:lstStyle/>
          <a:p>
            <a:pPr algn="ctr"/>
            <a:r>
              <a:rPr lang="es-EC" sz="3000" b="1" dirty="0" smtClean="0"/>
              <a:t>SISTEMAS PERIFÉRICOS</a:t>
            </a:r>
            <a:endParaRPr lang="es-EC" sz="3000" b="1" dirty="0"/>
          </a:p>
        </p:txBody>
      </p:sp>
    </p:spTree>
    <p:extLst>
      <p:ext uri="{BB962C8B-B14F-4D97-AF65-F5344CB8AC3E}">
        <p14:creationId xmlns:p14="http://schemas.microsoft.com/office/powerpoint/2010/main" val="1498491166"/>
      </p:ext>
    </p:extLst>
  </p:cSld>
  <p:clrMapOvr>
    <a:masterClrMapping/>
  </p:clrMapOvr>
</p:sld>
</file>

<file path=ppt/theme/theme1.xml><?xml version="1.0" encoding="utf-8"?>
<a:theme xmlns:a="http://schemas.openxmlformats.org/drawingml/2006/main" name="Espiral">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749</TotalTime>
  <Words>3917</Words>
  <Application>Microsoft Office PowerPoint</Application>
  <PresentationFormat>Panorámica</PresentationFormat>
  <Paragraphs>747</Paragraphs>
  <Slides>72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72</vt:i4>
      </vt:variant>
    </vt:vector>
  </HeadingPairs>
  <TitlesOfParts>
    <vt:vector size="80" baseType="lpstr">
      <vt:lpstr>Arial</vt:lpstr>
      <vt:lpstr>Calibri</vt:lpstr>
      <vt:lpstr>Cambria Math</vt:lpstr>
      <vt:lpstr>Century Gothic</vt:lpstr>
      <vt:lpstr>MS Reference Sans Serif</vt:lpstr>
      <vt:lpstr>Times New Roman</vt:lpstr>
      <vt:lpstr>Wingdings 3</vt:lpstr>
      <vt:lpstr>Espiral</vt:lpstr>
      <vt:lpstr>Presentación de PowerPoint</vt:lpstr>
      <vt:lpstr>ANTECEDENTES</vt:lpstr>
      <vt:lpstr>ANTECEDENTES</vt:lpstr>
      <vt:lpstr>Presentación de PowerPoint</vt:lpstr>
      <vt:lpstr>Presentación de PowerPoint</vt:lpstr>
      <vt:lpstr>DEFINICIONES IMPORTANTES</vt:lpstr>
      <vt:lpstr>Presentación de PowerPoint</vt:lpstr>
      <vt:lpstr>Presentación de PowerPoint</vt:lpstr>
      <vt:lpstr>SISTEMAS PERIFÉRICOS</vt:lpstr>
      <vt:lpstr>SISTEMAS PERIFÉRICOS</vt:lpstr>
      <vt:lpstr>SISTEMAS PERIFÉRICOS</vt:lpstr>
      <vt:lpstr>SISTEMAS PERIFÉRICOS</vt:lpstr>
      <vt:lpstr>ANÁLISIS PRIMARIO Y DETERMINACIÓN DEL ESTADO ACTUAL DEL CALDERO </vt:lpstr>
      <vt:lpstr>ANÁLISIS PRIMARIO Y DETERMINACIÓN DEL ESTADO ACTUAL DEL CALDERO </vt:lpstr>
      <vt:lpstr>ANÁLISIS PRIMARIO Y DETERMINACIÓN DEL ESTADO ACTUAL DEL CALDERO </vt:lpstr>
      <vt:lpstr>ANÁLISIS PRIMARIO Y DETERMINACIÓN DEL ESTADO ACTUAL DEL CALDERO </vt:lpstr>
      <vt:lpstr>ANÁLISIS PRIMARIO Y DETERMINACIÓN DEL ESTADO ACTUAL DEL CALDERO </vt:lpstr>
      <vt:lpstr>ANÁLISIS PRIMARIO Y DETERMINACIÓN DEL ESTADO ACTUAL DEL CALDERO </vt:lpstr>
      <vt:lpstr>ANÁLISIS PRIMARIO Y DETERMINACIÓN DEL ESTADO ACTUAL DEL CALDERO </vt:lpstr>
      <vt:lpstr>ANÁLISIS PRIMARIO Y DETERMINACIÓN DEL ESTADO ACTUAL DEL CALDERO </vt:lpstr>
      <vt:lpstr>ANÁLISIS PRIMARIO Y DETERMINACIÓN DEL ESTADO ACTUAL DEL CALDERO </vt:lpstr>
      <vt:lpstr>ANÁLISIS PRIMARIO Y DETERMINACIÓN DEL ESTADO ACTUAL DEL CALDERO </vt:lpstr>
      <vt:lpstr>ANÁLISIS PRIMARIO Y DETERMINACIÓN DEL ESTADO ACTUAL DEL CALDERO </vt:lpstr>
      <vt:lpstr>CALCULO DE LA EFICIENCIA DEL CALDERO</vt:lpstr>
      <vt:lpstr>CALCULO DE LA EFICIENCIA DEL CALDERO</vt:lpstr>
      <vt:lpstr>CALCULO DE LA EFICIENCIA DEL CALDERO</vt:lpstr>
      <vt:lpstr>CALCULO DE LA EFICIENCIA DEL CALDERO</vt:lpstr>
      <vt:lpstr>CALCULO DE LA EFICIENCIA DEL CALDERO</vt:lpstr>
      <vt:lpstr>CALCULO DE LA EFICIENCIA DEL CALDERO</vt:lpstr>
      <vt:lpstr>CALCULO DE LA EFICIENCIA DEL CALDERO</vt:lpstr>
      <vt:lpstr>CALCULO DE LA EFICIENCIA DEL CALDERO</vt:lpstr>
      <vt:lpstr>CALCULO DE LA EFICIENCIA DEL CALDERO</vt:lpstr>
      <vt:lpstr>CALCULO DE LA EFICIENCIA DEL CALDERO</vt:lpstr>
      <vt:lpstr>CALCULO DE LA EFICIENCIA DEL CALDERO</vt:lpstr>
      <vt:lpstr>CALCULO DE LA EFICIENCIA DEL CALDERO</vt:lpstr>
      <vt:lpstr>CALCULO DE LA EFICIENCIA DEL CALDERO</vt:lpstr>
      <vt:lpstr>MANTENIMIENTO CORRECTIVO</vt:lpstr>
      <vt:lpstr>MANTENIMIENTO CORRECTIVO</vt:lpstr>
      <vt:lpstr>MANTENIMIENTO CORRECTIVO</vt:lpstr>
      <vt:lpstr>MANTENIMIENTO CORRECTIVO</vt:lpstr>
      <vt:lpstr>MANTENIMIENTO CORRECTIVO</vt:lpstr>
      <vt:lpstr>MANTENIMIENTO CORRECTIVO</vt:lpstr>
      <vt:lpstr>MANTENIMIENTO CORRECTIVO</vt:lpstr>
      <vt:lpstr>PRUEBA HIDROSTÁTICA</vt:lpstr>
      <vt:lpstr>CÁLCULO DE CONSUMO DE COMBUSTIBLE</vt:lpstr>
      <vt:lpstr>CALCULO DE LA EFICIENCIA DEL CALDERO</vt:lpstr>
      <vt:lpstr>CALCULO DE LA EFICIENCIA DEL CALDERO</vt:lpstr>
      <vt:lpstr>CALCULO DE LA EFICIENCIA DEL CALDERO</vt:lpstr>
      <vt:lpstr>CALCULO DE LA EFICIENCIA DEL CALDERO</vt:lpstr>
      <vt:lpstr>CALCULO DE LA EFICIENCIA DEL CALDERO</vt:lpstr>
      <vt:lpstr>CALCULO DE LA EFICIENCIA DEL CALDERO</vt:lpstr>
      <vt:lpstr>CALCULO DE LA EFICIENCIA DEL CALDERO</vt:lpstr>
      <vt:lpstr>CALCULO DE LA EFICIENCIA DEL CALDERO</vt:lpstr>
      <vt:lpstr>CALCULO DE LA EFICIENCIA DEL CALDERO</vt:lpstr>
      <vt:lpstr>CALCULO DE LA EFICIENCIA DEL CALDERO</vt:lpstr>
      <vt:lpstr>CALCULO DE LA EFICIENCIA DEL CALDERO</vt:lpstr>
      <vt:lpstr>CALCULO DE PÉRDIDAS</vt:lpstr>
      <vt:lpstr>CALCULO DE PÉRDIDAS</vt:lpstr>
      <vt:lpstr>CALCULO DE PÉRDIDAS</vt:lpstr>
      <vt:lpstr>CALCULO DE PÉRDIDAS</vt:lpstr>
      <vt:lpstr>CALCULO DE PÉRDIDAS</vt:lpstr>
      <vt:lpstr>CALCULO DE PÉRDIDAS</vt:lpstr>
      <vt:lpstr>CALIDAD DE VAPOR</vt:lpstr>
      <vt:lpstr>CALIDAD DE VAPOR</vt:lpstr>
      <vt:lpstr>SELECCIÓN DE VÁLVULA DE ALIVIO DE PRESIÓN</vt:lpstr>
      <vt:lpstr>SELECCIÓN DE VÁLVULA DE ALIVIO DE PRESIÓN</vt:lpstr>
      <vt:lpstr>SELECCIÓN DE VÁLVULA DE ALIVIO DE PRESIÓN</vt:lpstr>
      <vt:lpstr>CONCLUSIONES</vt:lpstr>
      <vt:lpstr>CONCLUSIONES</vt:lpstr>
      <vt:lpstr>RECOMENDACIONES</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EVALUACIÓN TERMODINÁMICA Y PUESTA A PUNTO DEL SISTEMA TÉRMICO DEL CALDERO YORK SHIPLEY AUTORES:  Buenaño Franco, Paul Sebastian. Salguero Valverde, Franklin Javier. DIRECTOR: Ing. Villavicencio Poveda, Ángelo Homero. Msc.   Sangolquí - 2018</dc:title>
  <dc:creator>Iván Tapia</dc:creator>
  <cp:lastModifiedBy>Iván Tapia</cp:lastModifiedBy>
  <cp:revision>46</cp:revision>
  <dcterms:created xsi:type="dcterms:W3CDTF">2019-07-15T17:33:58Z</dcterms:created>
  <dcterms:modified xsi:type="dcterms:W3CDTF">2019-07-18T04:14:31Z</dcterms:modified>
</cp:coreProperties>
</file>