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59" r:id="rId3"/>
    <p:sldMasterId id="2147483670" r:id="rId4"/>
    <p:sldMasterId id="2147483692" r:id="rId5"/>
    <p:sldMasterId id="2147483703" r:id="rId6"/>
  </p:sldMasterIdLst>
  <p:notesMasterIdLst>
    <p:notesMasterId r:id="rId46"/>
  </p:notesMasterIdLst>
  <p:handoutMasterIdLst>
    <p:handoutMasterId r:id="rId47"/>
  </p:handoutMasterIdLst>
  <p:sldIdLst>
    <p:sldId id="418" r:id="rId7"/>
    <p:sldId id="373" r:id="rId8"/>
    <p:sldId id="379" r:id="rId9"/>
    <p:sldId id="380" r:id="rId10"/>
    <p:sldId id="340" r:id="rId11"/>
    <p:sldId id="382" r:id="rId12"/>
    <p:sldId id="395" r:id="rId13"/>
    <p:sldId id="385" r:id="rId14"/>
    <p:sldId id="396" r:id="rId15"/>
    <p:sldId id="397" r:id="rId16"/>
    <p:sldId id="389" r:id="rId17"/>
    <p:sldId id="390" r:id="rId18"/>
    <p:sldId id="292" r:id="rId19"/>
    <p:sldId id="291" r:id="rId20"/>
    <p:sldId id="293" r:id="rId21"/>
    <p:sldId id="341" r:id="rId22"/>
    <p:sldId id="300" r:id="rId23"/>
    <p:sldId id="304" r:id="rId24"/>
    <p:sldId id="358" r:id="rId25"/>
    <p:sldId id="374" r:id="rId26"/>
    <p:sldId id="375" r:id="rId27"/>
    <p:sldId id="405" r:id="rId28"/>
    <p:sldId id="406" r:id="rId29"/>
    <p:sldId id="407" r:id="rId30"/>
    <p:sldId id="408" r:id="rId31"/>
    <p:sldId id="409" r:id="rId32"/>
    <p:sldId id="410" r:id="rId33"/>
    <p:sldId id="411" r:id="rId34"/>
    <p:sldId id="412" r:id="rId35"/>
    <p:sldId id="413" r:id="rId36"/>
    <p:sldId id="402" r:id="rId37"/>
    <p:sldId id="403" r:id="rId38"/>
    <p:sldId id="419" r:id="rId39"/>
    <p:sldId id="415" r:id="rId40"/>
    <p:sldId id="416" r:id="rId41"/>
    <p:sldId id="417" r:id="rId42"/>
    <p:sldId id="294" r:id="rId43"/>
    <p:sldId id="420" r:id="rId44"/>
    <p:sldId id="301" r:id="rId45"/>
  </p:sldIdLst>
  <p:sldSz cx="12192000" cy="6858000"/>
  <p:notesSz cx="9388475" cy="7102475"/>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33"/>
    <a:srgbClr val="D4167A"/>
    <a:srgbClr val="FF7C80"/>
    <a:srgbClr val="FFCCCC"/>
    <a:srgbClr val="CCCCFF"/>
    <a:srgbClr val="CCECFF"/>
    <a:srgbClr val="CC9900"/>
    <a:srgbClr val="FF9999"/>
    <a:srgbClr val="FF66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94434" autoAdjust="0"/>
  </p:normalViewPr>
  <p:slideViewPr>
    <p:cSldViewPr>
      <p:cViewPr varScale="1">
        <p:scale>
          <a:sx n="70" d="100"/>
          <a:sy n="70" d="100"/>
        </p:scale>
        <p:origin x="756" y="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2.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Maii\Dropbox\Proyecto%20de%20Tesis%20Mayra%20Carrion%20y%20Ximena%20Tandazo\CT%20CAP&#205;TULOS%20TESIS\CAP.%20III%20RESULTADOS%20EMPIRICOS\BD%20Base%20de%20datos\grafica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aii\Dropbox\Proyecto%20de%20Tesis%20Mayra%20Carrion%20y%20Ximena%20Tandazo\CT%20CAP&#205;TULOS%20TESIS\CAP.%20III%20RESULTADOS%20EMPIRICOS\BD%20Base%20de%20datos\grafica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aii\Dropbox\Proyecto%20de%20Tesis%20Mayra%20Carrion%20y%20Ximena%20Tandazo\CT%20CAP&#205;TULOS%20TESIS\CAP.%20III%20RESULTADOS%20EMPIRICOS\BD%20Base%20de%20datos\grafic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5.0776988250052241E-3"/>
          <c:w val="1"/>
          <c:h val="0.79604184130918099"/>
        </c:manualLayout>
      </c:layout>
      <c:pie3DChart>
        <c:varyColors val="1"/>
        <c:ser>
          <c:idx val="0"/>
          <c:order val="0"/>
          <c:spPr>
            <a:effectLst>
              <a:outerShdw blurRad="190500" dist="228600" dir="2700000" sx="57000" sy="57000" rotWithShape="0">
                <a:srgbClr val="000000">
                  <a:alpha val="0"/>
                </a:srgbClr>
              </a:outerShdw>
            </a:effectLst>
          </c:spPr>
          <c:dPt>
            <c:idx val="0"/>
            <c:bubble3D val="0"/>
            <c:spPr>
              <a:gradFill rotWithShape="1">
                <a:gsLst>
                  <a:gs pos="0">
                    <a:schemeClr val="accent6">
                      <a:shade val="60000"/>
                    </a:schemeClr>
                  </a:gs>
                  <a:gs pos="33000">
                    <a:schemeClr val="accent6">
                      <a:tint val="86500"/>
                    </a:schemeClr>
                  </a:gs>
                  <a:gs pos="46750">
                    <a:schemeClr val="accent6">
                      <a:tint val="71000"/>
                      <a:satMod val="112000"/>
                    </a:schemeClr>
                  </a:gs>
                  <a:gs pos="53000">
                    <a:schemeClr val="accent6">
                      <a:tint val="71000"/>
                      <a:satMod val="112000"/>
                    </a:schemeClr>
                  </a:gs>
                  <a:gs pos="68000">
                    <a:schemeClr val="accent6">
                      <a:tint val="86000"/>
                    </a:schemeClr>
                  </a:gs>
                  <a:gs pos="100000">
                    <a:schemeClr val="accent6">
                      <a:shade val="60000"/>
                    </a:schemeClr>
                  </a:gs>
                </a:gsLst>
                <a:lin ang="8350000" scaled="1"/>
              </a:gradFill>
              <a:ln>
                <a:noFill/>
              </a:ln>
              <a:effectLst>
                <a:outerShdw blurRad="190500" dist="228600" dir="2700000" sx="57000" sy="57000" rotWithShape="0">
                  <a:srgbClr val="000000">
                    <a:alpha val="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1-D4D1-415A-B5BA-09D6DCE10625}"/>
              </c:ext>
            </c:extLst>
          </c:dPt>
          <c:dPt>
            <c:idx val="1"/>
            <c:bubble3D val="0"/>
            <c:explosion val="11"/>
            <c:spPr>
              <a:gradFill rotWithShape="1">
                <a:gsLst>
                  <a:gs pos="0">
                    <a:schemeClr val="accent5">
                      <a:shade val="60000"/>
                    </a:schemeClr>
                  </a:gs>
                  <a:gs pos="33000">
                    <a:schemeClr val="accent5">
                      <a:tint val="86500"/>
                    </a:schemeClr>
                  </a:gs>
                  <a:gs pos="46750">
                    <a:schemeClr val="accent5">
                      <a:tint val="71000"/>
                      <a:satMod val="112000"/>
                    </a:schemeClr>
                  </a:gs>
                  <a:gs pos="53000">
                    <a:schemeClr val="accent5">
                      <a:tint val="71000"/>
                      <a:satMod val="112000"/>
                    </a:schemeClr>
                  </a:gs>
                  <a:gs pos="68000">
                    <a:schemeClr val="accent5">
                      <a:tint val="86000"/>
                    </a:schemeClr>
                  </a:gs>
                  <a:gs pos="100000">
                    <a:schemeClr val="accent5">
                      <a:shade val="60000"/>
                    </a:schemeClr>
                  </a:gs>
                </a:gsLst>
                <a:lin ang="8350000" scaled="1"/>
              </a:gradFill>
              <a:ln>
                <a:noFill/>
              </a:ln>
              <a:effectLst>
                <a:outerShdw blurRad="190500" dist="228600" dir="2700000" sx="57000" sy="57000" rotWithShape="0">
                  <a:srgbClr val="000000">
                    <a:alpha val="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3-D4D1-415A-B5BA-09D6DCE10625}"/>
              </c:ext>
            </c:extLst>
          </c:dPt>
          <c:dPt>
            <c:idx val="2"/>
            <c:bubble3D val="0"/>
            <c:explosion val="15"/>
            <c:spPr>
              <a:gradFill rotWithShape="1">
                <a:gsLst>
                  <a:gs pos="0">
                    <a:schemeClr val="accent4">
                      <a:shade val="60000"/>
                    </a:schemeClr>
                  </a:gs>
                  <a:gs pos="33000">
                    <a:schemeClr val="accent4">
                      <a:tint val="86500"/>
                    </a:schemeClr>
                  </a:gs>
                  <a:gs pos="46750">
                    <a:schemeClr val="accent4">
                      <a:tint val="71000"/>
                      <a:satMod val="112000"/>
                    </a:schemeClr>
                  </a:gs>
                  <a:gs pos="53000">
                    <a:schemeClr val="accent4">
                      <a:tint val="71000"/>
                      <a:satMod val="112000"/>
                    </a:schemeClr>
                  </a:gs>
                  <a:gs pos="68000">
                    <a:schemeClr val="accent4">
                      <a:tint val="86000"/>
                    </a:schemeClr>
                  </a:gs>
                  <a:gs pos="100000">
                    <a:schemeClr val="accent4">
                      <a:shade val="60000"/>
                    </a:schemeClr>
                  </a:gs>
                </a:gsLst>
                <a:lin ang="8350000" scaled="1"/>
              </a:gradFill>
              <a:ln>
                <a:noFill/>
              </a:ln>
              <a:effectLst>
                <a:outerShdw blurRad="190500" dist="228600" dir="2700000" sx="57000" sy="57000" rotWithShape="0">
                  <a:srgbClr val="000000">
                    <a:alpha val="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5-D4D1-415A-B5BA-09D6DCE10625}"/>
              </c:ext>
            </c:extLst>
          </c:dPt>
          <c:dPt>
            <c:idx val="3"/>
            <c:bubble3D val="0"/>
            <c:spPr>
              <a:gradFill rotWithShape="1">
                <a:gsLst>
                  <a:gs pos="0">
                    <a:schemeClr val="accent6">
                      <a:lumMod val="60000"/>
                      <a:shade val="60000"/>
                    </a:schemeClr>
                  </a:gs>
                  <a:gs pos="33000">
                    <a:schemeClr val="accent6">
                      <a:lumMod val="60000"/>
                      <a:tint val="86500"/>
                    </a:schemeClr>
                  </a:gs>
                  <a:gs pos="46750">
                    <a:schemeClr val="accent6">
                      <a:lumMod val="60000"/>
                      <a:tint val="71000"/>
                      <a:satMod val="112000"/>
                    </a:schemeClr>
                  </a:gs>
                  <a:gs pos="53000">
                    <a:schemeClr val="accent6">
                      <a:lumMod val="60000"/>
                      <a:tint val="71000"/>
                      <a:satMod val="112000"/>
                    </a:schemeClr>
                  </a:gs>
                  <a:gs pos="68000">
                    <a:schemeClr val="accent6">
                      <a:lumMod val="60000"/>
                      <a:tint val="86000"/>
                    </a:schemeClr>
                  </a:gs>
                  <a:gs pos="100000">
                    <a:schemeClr val="accent6">
                      <a:lumMod val="60000"/>
                      <a:shade val="60000"/>
                    </a:schemeClr>
                  </a:gs>
                </a:gsLst>
                <a:lin ang="8350000" scaled="1"/>
              </a:gradFill>
              <a:ln>
                <a:noFill/>
              </a:ln>
              <a:effectLst>
                <a:outerShdw blurRad="190500" dist="228600" dir="2700000" sx="57000" sy="57000" rotWithShape="0">
                  <a:srgbClr val="000000">
                    <a:alpha val="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7-D4D1-415A-B5BA-09D6DCE10625}"/>
              </c:ext>
            </c:extLst>
          </c:dPt>
          <c:dLbls>
            <c:dLbl>
              <c:idx val="0"/>
              <c:layout>
                <c:manualLayout>
                  <c:x val="-0.15573657940173449"/>
                  <c:y val="-2.0031970969858287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13250353972056245"/>
                  <c:y val="-0.19974974333863588"/>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8.6570825265864376E-2"/>
                  <c:y val="3.8808185044653422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4.4744505574089315E-2"/>
                  <c:y val="3.6769281045378875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2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Hoja1!$E$4:$E$7</c:f>
              <c:strCache>
                <c:ptCount val="4"/>
                <c:pt idx="0">
                  <c:v>Microempresa</c:v>
                </c:pt>
                <c:pt idx="1">
                  <c:v>Pequeña</c:v>
                </c:pt>
                <c:pt idx="2">
                  <c:v>Mediana</c:v>
                </c:pt>
                <c:pt idx="3">
                  <c:v>Grande</c:v>
                </c:pt>
              </c:strCache>
            </c:strRef>
          </c:cat>
          <c:val>
            <c:numRef>
              <c:f>Hoja1!$F$4:$F$7</c:f>
              <c:numCache>
                <c:formatCode>0.0%</c:formatCode>
                <c:ptCount val="4"/>
                <c:pt idx="0">
                  <c:v>0.50700000000000001</c:v>
                </c:pt>
                <c:pt idx="1">
                  <c:v>0.314</c:v>
                </c:pt>
                <c:pt idx="2">
                  <c:v>0.125</c:v>
                </c:pt>
                <c:pt idx="3">
                  <c:v>5.3999999999999999E-2</c:v>
                </c:pt>
              </c:numCache>
            </c:numRef>
          </c:val>
          <c:extLst xmlns:c16r2="http://schemas.microsoft.com/office/drawing/2015/06/chart">
            <c:ext xmlns:c16="http://schemas.microsoft.com/office/drawing/2014/chart" uri="{C3380CC4-5D6E-409C-BE32-E72D297353CC}">
              <c16:uniqueId val="{00000008-D4D1-415A-B5BA-09D6DCE10625}"/>
            </c:ext>
          </c:extLst>
        </c:ser>
        <c:dLbls>
          <c:dLblPos val="inEnd"/>
          <c:showLegendKey val="0"/>
          <c:showVal val="0"/>
          <c:showCatName val="0"/>
          <c:showSerName val="0"/>
          <c:showPercent val="1"/>
          <c:showBubbleSize val="0"/>
          <c:showLeaderLines val="1"/>
        </c:dLbls>
      </c:pie3DChart>
      <c:spPr>
        <a:noFill/>
        <a:ln>
          <a:noFill/>
        </a:ln>
        <a:effectLst/>
      </c:spPr>
    </c:plotArea>
    <c:legend>
      <c:legendPos val="r"/>
      <c:legendEntry>
        <c:idx val="0"/>
        <c:txPr>
          <a:bodyPr rot="0" spcFirstLastPara="1" vertOverflow="ellipsis" vert="horz" wrap="square" anchor="ctr" anchorCtr="1"/>
          <a:lstStyle/>
          <a:p>
            <a:pPr>
              <a:defRPr sz="2400" b="0" i="0" u="none" strike="noStrike" kern="1200" baseline="0">
                <a:solidFill>
                  <a:schemeClr val="accent6">
                    <a:lumMod val="50000"/>
                  </a:schemeClr>
                </a:solidFill>
                <a:latin typeface="Times New Roman" panose="02020603050405020304" pitchFamily="18"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2400" b="0" i="0" u="none" strike="noStrike" kern="1200" baseline="0">
                <a:solidFill>
                  <a:schemeClr val="accent6">
                    <a:lumMod val="50000"/>
                  </a:schemeClr>
                </a:solidFill>
                <a:latin typeface="Times New Roman" panose="02020603050405020304" pitchFamily="18" charset="0"/>
                <a:ea typeface="+mn-ea"/>
                <a:cs typeface="Times New Roman" panose="02020603050405020304" pitchFamily="18" charset="0"/>
              </a:defRPr>
            </a:pPr>
            <a:endParaRPr lang="en-US"/>
          </a:p>
        </c:txPr>
      </c:legendEntry>
      <c:legendEntry>
        <c:idx val="2"/>
        <c:txPr>
          <a:bodyPr rot="0" spcFirstLastPara="1" vertOverflow="ellipsis" vert="horz" wrap="square" anchor="ctr" anchorCtr="1"/>
          <a:lstStyle/>
          <a:p>
            <a:pPr>
              <a:defRPr sz="2400" b="0" i="0" u="none" strike="noStrike" kern="1200" baseline="0">
                <a:solidFill>
                  <a:schemeClr val="accent6">
                    <a:lumMod val="50000"/>
                  </a:schemeClr>
                </a:solidFill>
                <a:latin typeface="Times New Roman" panose="02020603050405020304" pitchFamily="18" charset="0"/>
                <a:ea typeface="+mn-ea"/>
                <a:cs typeface="Times New Roman" panose="02020603050405020304" pitchFamily="18" charset="0"/>
              </a:defRPr>
            </a:pPr>
            <a:endParaRPr lang="en-US"/>
          </a:p>
        </c:txPr>
      </c:legendEntry>
      <c:legendEntry>
        <c:idx val="3"/>
        <c:txPr>
          <a:bodyPr rot="0" spcFirstLastPara="1" vertOverflow="ellipsis" vert="horz" wrap="square" anchor="ctr" anchorCtr="1"/>
          <a:lstStyle/>
          <a:p>
            <a:pPr>
              <a:defRPr sz="2400" b="0" i="0" u="none" strike="noStrike" kern="1200" baseline="0">
                <a:solidFill>
                  <a:schemeClr val="accent6">
                    <a:lumMod val="50000"/>
                  </a:schemeClr>
                </a:solidFill>
                <a:latin typeface="Times New Roman" panose="02020603050405020304" pitchFamily="18" charset="0"/>
                <a:ea typeface="+mn-ea"/>
                <a:cs typeface="Times New Roman" panose="02020603050405020304" pitchFamily="18" charset="0"/>
              </a:defRPr>
            </a:pPr>
            <a:endParaRPr lang="en-US"/>
          </a:p>
        </c:txPr>
      </c:legendEntry>
      <c:layout>
        <c:manualLayout>
          <c:xMode val="edge"/>
          <c:yMode val="edge"/>
          <c:x val="0.78340762138977105"/>
          <c:y val="0.15113715056310822"/>
          <c:w val="0.21656977803179395"/>
          <c:h val="0.5178369394228700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accent6">
                  <a:lumMod val="50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scatterChart>
        <c:scatterStyle val="lineMarker"/>
        <c:varyColors val="0"/>
        <c:ser>
          <c:idx val="0"/>
          <c:order val="0"/>
          <c:tx>
            <c:strRef>
              <c:f>'graficas final'!$C$6</c:f>
              <c:strCache>
                <c:ptCount val="1"/>
                <c:pt idx="0">
                  <c:v>Tasa de crecimiento de ventas media</c:v>
                </c:pt>
              </c:strCache>
            </c:strRef>
          </c:tx>
          <c:spPr>
            <a:ln w="9525" cap="rnd">
              <a:solidFill>
                <a:schemeClr val="dk1">
                  <a:tint val="88500"/>
                  <a:alpha val="50000"/>
                </a:schemeClr>
              </a:solidFill>
              <a:round/>
            </a:ln>
            <a:effectLst/>
          </c:spPr>
          <c:marker>
            <c:symbol val="diamond"/>
            <c:size val="6"/>
            <c:spPr>
              <a:solidFill>
                <a:schemeClr val="lt1"/>
              </a:solidFill>
              <a:ln w="15875">
                <a:solidFill>
                  <a:schemeClr val="dk1">
                    <a:tint val="88500"/>
                  </a:schemeClr>
                </a:solidFill>
                <a:round/>
              </a:ln>
              <a:effectLst/>
            </c:spPr>
          </c:marker>
          <c:dLbls>
            <c:dLbl>
              <c:idx val="5"/>
              <c:layout>
                <c:manualLayout>
                  <c:x val="-9.0078331648232694E-3"/>
                  <c:y val="3.9444380294519762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xVal>
            <c:numRef>
              <c:f>'graficas final'!$A$7:$A$13</c:f>
              <c:numCache>
                <c:formatCode>General</c:formatCode>
                <c:ptCount val="7"/>
                <c:pt idx="1">
                  <c:v>2009</c:v>
                </c:pt>
                <c:pt idx="2">
                  <c:v>2010</c:v>
                </c:pt>
                <c:pt idx="3">
                  <c:v>2011</c:v>
                </c:pt>
                <c:pt idx="4">
                  <c:v>2012</c:v>
                </c:pt>
                <c:pt idx="5">
                  <c:v>2013</c:v>
                </c:pt>
                <c:pt idx="6">
                  <c:v>2014</c:v>
                </c:pt>
              </c:numCache>
            </c:numRef>
          </c:xVal>
          <c:yVal>
            <c:numRef>
              <c:f>'graficas final'!$C$7:$C$13</c:f>
              <c:numCache>
                <c:formatCode>General</c:formatCode>
                <c:ptCount val="7"/>
                <c:pt idx="2" formatCode="0.00%">
                  <c:v>0.1356831</c:v>
                </c:pt>
                <c:pt idx="3" formatCode="0.00%">
                  <c:v>0.1052332</c:v>
                </c:pt>
                <c:pt idx="4" formatCode="0.00%">
                  <c:v>6.4312499999999995E-2</c:v>
                </c:pt>
                <c:pt idx="5" formatCode="0.00%">
                  <c:v>0.169015</c:v>
                </c:pt>
                <c:pt idx="6" formatCode="0.00%">
                  <c:v>3.9620299999999997E-2</c:v>
                </c:pt>
              </c:numCache>
            </c:numRef>
          </c:yVal>
          <c:smooth val="0"/>
        </c:ser>
        <c:dLbls>
          <c:dLblPos val="b"/>
          <c:showLegendKey val="0"/>
          <c:showVal val="1"/>
          <c:showCatName val="0"/>
          <c:showSerName val="0"/>
          <c:showPercent val="0"/>
          <c:showBubbleSize val="0"/>
        </c:dLbls>
        <c:axId val="316461384"/>
        <c:axId val="316456680"/>
      </c:scatterChart>
      <c:valAx>
        <c:axId val="316461384"/>
        <c:scaling>
          <c:orientation val="minMax"/>
          <c:min val="2009"/>
        </c:scaling>
        <c:delete val="0"/>
        <c:axPos val="b"/>
        <c:majorGridlines>
          <c:spPr>
            <a:ln w="9525" cap="flat" cmpd="sng" algn="ctr">
              <a:solidFill>
                <a:schemeClr val="dk1">
                  <a:lumMod val="15000"/>
                  <a:lumOff val="85000"/>
                </a:schemeClr>
              </a:solidFill>
              <a:round/>
            </a:ln>
            <a:effectLst/>
          </c:spPr>
        </c:majorGridlines>
        <c:title>
          <c:tx>
            <c:rich>
              <a:bodyPr rot="0" vert="horz"/>
              <a:lstStyle/>
              <a:p>
                <a:pPr>
                  <a:defRPr/>
                </a:pPr>
                <a:r>
                  <a:rPr lang="en-US"/>
                  <a:t>Año de estudio</a:t>
                </a:r>
              </a:p>
            </c:rich>
          </c:tx>
          <c:layout/>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vert="horz"/>
          <a:lstStyle/>
          <a:p>
            <a:pPr>
              <a:defRPr/>
            </a:pPr>
            <a:endParaRPr lang="en-US"/>
          </a:p>
        </c:txPr>
        <c:crossAx val="316456680"/>
        <c:crosses val="autoZero"/>
        <c:crossBetween val="midCat"/>
      </c:valAx>
      <c:valAx>
        <c:axId val="31645668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vert="horz"/>
              <a:lstStyle/>
              <a:p>
                <a:pPr>
                  <a:defRPr/>
                </a:pPr>
                <a:r>
                  <a:rPr lang="en-US"/>
                  <a:t>Porcentaje del crecimiento de ventas</a:t>
                </a:r>
              </a:p>
            </c:rich>
          </c:tx>
          <c:layout/>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vert="horz"/>
          <a:lstStyle/>
          <a:p>
            <a:pPr>
              <a:defRPr/>
            </a:pPr>
            <a:endParaRPr lang="en-US"/>
          </a:p>
        </c:txPr>
        <c:crossAx val="316461384"/>
        <c:crosses val="autoZero"/>
        <c:crossBetween val="midCat"/>
      </c:valAx>
      <c:spPr>
        <a:pattFill prst="ltDnDiag">
          <a:fgClr>
            <a:schemeClr val="dk1">
              <a:lumMod val="15000"/>
              <a:lumOff val="85000"/>
            </a:schemeClr>
          </a:fgClr>
          <a:bgClr>
            <a:schemeClr val="lt1"/>
          </a:bgClr>
        </a:pattFill>
        <a:ln>
          <a:noFill/>
        </a:ln>
        <a:effectLst/>
      </c:spPr>
    </c:plotArea>
    <c:legend>
      <c:legendPos val="t"/>
      <c:layout>
        <c:manualLayout>
          <c:xMode val="edge"/>
          <c:yMode val="edge"/>
          <c:x val="0.24545489245250768"/>
          <c:y val="3.0374581975794807E-2"/>
          <c:w val="0.50909021509498464"/>
          <c:h val="6.4071832298823697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400">
          <a:solidFill>
            <a:schemeClr val="bg1"/>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scatterChart>
        <c:scatterStyle val="lineMarker"/>
        <c:varyColors val="0"/>
        <c:ser>
          <c:idx val="0"/>
          <c:order val="0"/>
          <c:tx>
            <c:strRef>
              <c:f>'graficas final'!$C$27</c:f>
              <c:strCache>
                <c:ptCount val="1"/>
                <c:pt idx="0">
                  <c:v>Tasa de crecimiento de empleados media</c:v>
                </c:pt>
              </c:strCache>
            </c:strRef>
          </c:tx>
          <c:spPr>
            <a:ln w="9525" cap="rnd">
              <a:solidFill>
                <a:schemeClr val="dk1">
                  <a:tint val="88500"/>
                  <a:alpha val="50000"/>
                </a:schemeClr>
              </a:solidFill>
              <a:round/>
            </a:ln>
            <a:effectLst/>
          </c:spPr>
          <c:marker>
            <c:symbol val="diamond"/>
            <c:size val="6"/>
            <c:spPr>
              <a:solidFill>
                <a:schemeClr val="lt1"/>
              </a:solidFill>
              <a:ln w="15875">
                <a:solidFill>
                  <a:schemeClr val="dk1">
                    <a:tint val="88500"/>
                  </a:schemeClr>
                </a:solidFill>
                <a:round/>
              </a:ln>
              <a:effectLst/>
            </c:spPr>
          </c:marker>
          <c:dLbls>
            <c:dLbl>
              <c:idx val="3"/>
              <c:layout>
                <c:manualLayout>
                  <c:x val="-1.3417360797297851E-2"/>
                  <c:y val="-7.2734794020312679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xVal>
            <c:numRef>
              <c:f>'graficas final'!$A$29:$A$34</c:f>
              <c:numCache>
                <c:formatCode>General</c:formatCode>
                <c:ptCount val="6"/>
                <c:pt idx="0">
                  <c:v>2009</c:v>
                </c:pt>
                <c:pt idx="1">
                  <c:v>2010</c:v>
                </c:pt>
                <c:pt idx="2">
                  <c:v>2011</c:v>
                </c:pt>
                <c:pt idx="3">
                  <c:v>2012</c:v>
                </c:pt>
                <c:pt idx="4">
                  <c:v>2013</c:v>
                </c:pt>
                <c:pt idx="5">
                  <c:v>2014</c:v>
                </c:pt>
              </c:numCache>
            </c:numRef>
          </c:xVal>
          <c:yVal>
            <c:numRef>
              <c:f>'graficas final'!$C$29:$C$34</c:f>
              <c:numCache>
                <c:formatCode>0.00%</c:formatCode>
                <c:ptCount val="6"/>
                <c:pt idx="1">
                  <c:v>7.4545399999999998E-2</c:v>
                </c:pt>
                <c:pt idx="2">
                  <c:v>5.8514099999999999E-2</c:v>
                </c:pt>
                <c:pt idx="3">
                  <c:v>7.3879999999999996E-3</c:v>
                </c:pt>
                <c:pt idx="4">
                  <c:v>0.1033481</c:v>
                </c:pt>
                <c:pt idx="5">
                  <c:v>-7.4083899999999994E-2</c:v>
                </c:pt>
              </c:numCache>
            </c:numRef>
          </c:yVal>
          <c:smooth val="0"/>
        </c:ser>
        <c:dLbls>
          <c:dLblPos val="b"/>
          <c:showLegendKey val="0"/>
          <c:showVal val="1"/>
          <c:showCatName val="0"/>
          <c:showSerName val="0"/>
          <c:showPercent val="0"/>
          <c:showBubbleSize val="0"/>
        </c:dLbls>
        <c:axId val="316456288"/>
        <c:axId val="316454720"/>
      </c:scatterChart>
      <c:valAx>
        <c:axId val="316456288"/>
        <c:scaling>
          <c:orientation val="minMax"/>
          <c:min val="2009"/>
        </c:scaling>
        <c:delete val="0"/>
        <c:axPos val="b"/>
        <c:majorGridlines>
          <c:spPr>
            <a:ln w="9525" cap="flat" cmpd="sng" algn="ctr">
              <a:solidFill>
                <a:schemeClr val="dk1">
                  <a:lumMod val="15000"/>
                  <a:lumOff val="85000"/>
                </a:schemeClr>
              </a:solidFill>
              <a:round/>
            </a:ln>
            <a:effectLst/>
          </c:spPr>
        </c:majorGridlines>
        <c:title>
          <c:tx>
            <c:rich>
              <a:bodyPr rot="0" vert="horz"/>
              <a:lstStyle/>
              <a:p>
                <a:pPr>
                  <a:defRPr/>
                </a:pPr>
                <a:r>
                  <a:rPr lang="en-US"/>
                  <a:t>Año de estudio</a:t>
                </a:r>
              </a:p>
            </c:rich>
          </c:tx>
          <c:layout/>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vert="horz"/>
          <a:lstStyle/>
          <a:p>
            <a:pPr>
              <a:defRPr/>
            </a:pPr>
            <a:endParaRPr lang="en-US"/>
          </a:p>
        </c:txPr>
        <c:crossAx val="316454720"/>
        <c:crosses val="autoZero"/>
        <c:crossBetween val="midCat"/>
      </c:valAx>
      <c:valAx>
        <c:axId val="31645472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vert="horz"/>
              <a:lstStyle/>
              <a:p>
                <a:pPr>
                  <a:defRPr/>
                </a:pPr>
                <a:r>
                  <a:rPr lang="en-US"/>
                  <a:t>Pocentaje del crecimiento de empleados</a:t>
                </a:r>
              </a:p>
              <a:p>
                <a:pPr>
                  <a:defRPr/>
                </a:pPr>
                <a:endParaRPr lang="en-US"/>
              </a:p>
            </c:rich>
          </c:tx>
          <c:layout/>
          <c:overlay val="0"/>
          <c:spPr>
            <a:noFill/>
            <a:ln>
              <a:noFill/>
            </a:ln>
            <a:effectLst/>
          </c:spPr>
        </c:title>
        <c:numFmt formatCode="0.00%"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vert="horz"/>
          <a:lstStyle/>
          <a:p>
            <a:pPr>
              <a:defRPr/>
            </a:pPr>
            <a:endParaRPr lang="en-US"/>
          </a:p>
        </c:txPr>
        <c:crossAx val="316456288"/>
        <c:crosses val="autoZero"/>
        <c:crossBetween val="midCat"/>
      </c:valAx>
      <c:spPr>
        <a:pattFill prst="ltDnDiag">
          <a:fgClr>
            <a:schemeClr val="dk1">
              <a:lumMod val="15000"/>
              <a:lumOff val="85000"/>
            </a:schemeClr>
          </a:fgClr>
          <a:bgClr>
            <a:schemeClr val="lt1"/>
          </a:bgClr>
        </a:pattFill>
        <a:ln>
          <a:noFill/>
        </a:ln>
        <a:effectLst/>
      </c:spPr>
    </c:plotArea>
    <c:legend>
      <c:legendPos val="t"/>
      <c:layout/>
      <c:overlay val="0"/>
      <c:spPr>
        <a:noFill/>
        <a:ln>
          <a:noFill/>
        </a:ln>
        <a:effectLst/>
      </c:spPr>
      <c:txPr>
        <a:bodyPr rot="0" vert="horz"/>
        <a:lstStyle/>
        <a:p>
          <a:pPr>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400">
          <a:solidFill>
            <a:schemeClr val="bg1"/>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scatterChart>
        <c:scatterStyle val="lineMarker"/>
        <c:varyColors val="0"/>
        <c:ser>
          <c:idx val="0"/>
          <c:order val="0"/>
          <c:tx>
            <c:strRef>
              <c:f>'graficas final'!$B$131</c:f>
              <c:strCache>
                <c:ptCount val="1"/>
                <c:pt idx="0">
                  <c:v>Promedio de la intensidad de i+d</c:v>
                </c:pt>
              </c:strCache>
            </c:strRef>
          </c:tx>
          <c:spPr>
            <a:ln w="9525" cap="rnd">
              <a:solidFill>
                <a:schemeClr val="dk1">
                  <a:tint val="88500"/>
                  <a:alpha val="50000"/>
                </a:schemeClr>
              </a:solidFill>
              <a:round/>
            </a:ln>
            <a:effectLst/>
          </c:spPr>
          <c:marker>
            <c:symbol val="diamond"/>
            <c:size val="6"/>
            <c:spPr>
              <a:solidFill>
                <a:schemeClr val="lt1"/>
              </a:solidFill>
              <a:ln w="15875">
                <a:solidFill>
                  <a:schemeClr val="dk1">
                    <a:tint val="88500"/>
                  </a:schemeClr>
                </a:solidFill>
                <a:round/>
              </a:ln>
              <a:effectLst/>
            </c:spPr>
          </c:marker>
          <c:dLbls>
            <c:spPr>
              <a:noFill/>
              <a:ln>
                <a:noFill/>
              </a:ln>
              <a:effectLst/>
            </c:spPr>
            <c:txPr>
              <a:bodyPr rot="0" vert="horz"/>
              <a:lstStyle/>
              <a:p>
                <a:pPr>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xVal>
            <c:numRef>
              <c:f>'graficas final'!$A$132:$A$138</c:f>
              <c:numCache>
                <c:formatCode>General</c:formatCode>
                <c:ptCount val="7"/>
                <c:pt idx="1">
                  <c:v>2009</c:v>
                </c:pt>
                <c:pt idx="2">
                  <c:v>2010</c:v>
                </c:pt>
                <c:pt idx="3">
                  <c:v>2011</c:v>
                </c:pt>
                <c:pt idx="4">
                  <c:v>2012</c:v>
                </c:pt>
                <c:pt idx="5">
                  <c:v>2013</c:v>
                </c:pt>
                <c:pt idx="6">
                  <c:v>2014</c:v>
                </c:pt>
              </c:numCache>
            </c:numRef>
          </c:xVal>
          <c:yVal>
            <c:numRef>
              <c:f>'graficas final'!$B$132:$B$138</c:f>
              <c:numCache>
                <c:formatCode>0.00%</c:formatCode>
                <c:ptCount val="7"/>
                <c:pt idx="1">
                  <c:v>5.7632400000000002E-3</c:v>
                </c:pt>
                <c:pt idx="2">
                  <c:v>7.1743400000000004E-3</c:v>
                </c:pt>
                <c:pt idx="3">
                  <c:v>6.3066900000000002E-3</c:v>
                </c:pt>
                <c:pt idx="4">
                  <c:v>1.091922E-2</c:v>
                </c:pt>
                <c:pt idx="5">
                  <c:v>4.92247E-3</c:v>
                </c:pt>
                <c:pt idx="6">
                  <c:v>5.4564599999999998E-3</c:v>
                </c:pt>
              </c:numCache>
            </c:numRef>
          </c:yVal>
          <c:smooth val="0"/>
        </c:ser>
        <c:dLbls>
          <c:dLblPos val="b"/>
          <c:showLegendKey val="0"/>
          <c:showVal val="1"/>
          <c:showCatName val="0"/>
          <c:showSerName val="0"/>
          <c:showPercent val="0"/>
          <c:showBubbleSize val="0"/>
        </c:dLbls>
        <c:axId val="316455504"/>
        <c:axId val="316458640"/>
      </c:scatterChart>
      <c:valAx>
        <c:axId val="316455504"/>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vert="horz"/>
              <a:lstStyle/>
              <a:p>
                <a:pPr>
                  <a:defRPr/>
                </a:pPr>
                <a:r>
                  <a:rPr lang="en-US"/>
                  <a:t>Año de estudio</a:t>
                </a:r>
              </a:p>
            </c:rich>
          </c:tx>
          <c:layout/>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vert="horz"/>
          <a:lstStyle/>
          <a:p>
            <a:pPr>
              <a:defRPr/>
            </a:pPr>
            <a:endParaRPr lang="en-US"/>
          </a:p>
        </c:txPr>
        <c:crossAx val="316458640"/>
        <c:crosses val="autoZero"/>
        <c:crossBetween val="midCat"/>
      </c:valAx>
      <c:valAx>
        <c:axId val="31645864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vert="horz"/>
              <a:lstStyle/>
              <a:p>
                <a:pPr>
                  <a:defRPr/>
                </a:pPr>
                <a:r>
                  <a:rPr lang="en-US"/>
                  <a:t>Porcentajde de rdint</a:t>
                </a:r>
              </a:p>
            </c:rich>
          </c:tx>
          <c:layout/>
          <c:overlay val="0"/>
          <c:spPr>
            <a:noFill/>
            <a:ln>
              <a:noFill/>
            </a:ln>
            <a:effectLst/>
          </c:spPr>
        </c:title>
        <c:numFmt formatCode="0.00%"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vert="horz"/>
          <a:lstStyle/>
          <a:p>
            <a:pPr>
              <a:defRPr/>
            </a:pPr>
            <a:endParaRPr lang="en-US"/>
          </a:p>
        </c:txPr>
        <c:crossAx val="316455504"/>
        <c:crosses val="autoZero"/>
        <c:crossBetween val="midCat"/>
      </c:valAx>
      <c:spPr>
        <a:pattFill prst="ltDnDiag">
          <a:fgClr>
            <a:schemeClr val="dk1">
              <a:lumMod val="15000"/>
              <a:lumOff val="85000"/>
            </a:schemeClr>
          </a:fgClr>
          <a:bgClr>
            <a:schemeClr val="lt1"/>
          </a:bgClr>
        </a:pattFill>
        <a:ln>
          <a:noFill/>
        </a:ln>
        <a:effectLst/>
      </c:spPr>
    </c:plotArea>
    <c:legend>
      <c:legendPos val="t"/>
      <c:layout/>
      <c:overlay val="0"/>
      <c:spPr>
        <a:noFill/>
        <a:ln>
          <a:noFill/>
        </a:ln>
        <a:effectLst/>
      </c:spPr>
      <c:txPr>
        <a:bodyPr rot="0" vert="horz"/>
        <a:lstStyle/>
        <a:p>
          <a:pPr>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400">
          <a:solidFill>
            <a:schemeClr val="bg1"/>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64.png"/></Relationships>
</file>

<file path=ppt/diagrams/_rels/data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image" Target="../media/image6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52C282-A4F7-4B9B-8B95-CA60C28144EB}"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s-EC"/>
        </a:p>
      </dgm:t>
    </dgm:pt>
    <dgm:pt modelId="{6E208378-055F-47FD-AE4D-062C22D2F3FE}">
      <dgm:prSet phldrT="[Texto]" custT="1"/>
      <dgm:spPr>
        <a:solidFill>
          <a:schemeClr val="accent2">
            <a:lumMod val="60000"/>
            <a:lumOff val="40000"/>
          </a:schemeClr>
        </a:solidFill>
        <a:ln>
          <a:solidFill>
            <a:schemeClr val="accent2">
              <a:lumMod val="75000"/>
            </a:schemeClr>
          </a:solidFill>
        </a:ln>
      </dgm:spPr>
      <dgm:t>
        <a:bodyPr/>
        <a:lstStyle/>
        <a:p>
          <a:pPr algn="l"/>
          <a:endParaRPr lang="es-EC" sz="2700" b="1" dirty="0" smtClean="0">
            <a:solidFill>
              <a:schemeClr val="bg1"/>
            </a:solidFill>
            <a:latin typeface="Times New Roman" panose="02020603050405020304" pitchFamily="18" charset="0"/>
            <a:cs typeface="Times New Roman" panose="02020603050405020304" pitchFamily="18" charset="0"/>
          </a:endParaRPr>
        </a:p>
        <a:p>
          <a:pPr algn="l"/>
          <a:endParaRPr lang="es-EC" sz="2400" b="0" dirty="0" smtClean="0">
            <a:solidFill>
              <a:schemeClr val="bg1"/>
            </a:solidFill>
            <a:latin typeface="Times New Roman" panose="02020603050405020304" pitchFamily="18" charset="0"/>
            <a:cs typeface="Times New Roman" panose="02020603050405020304" pitchFamily="18" charset="0"/>
          </a:endParaRPr>
        </a:p>
        <a:p>
          <a:pPr algn="l"/>
          <a:r>
            <a:rPr lang="es-EC" sz="2700" b="1" dirty="0" smtClean="0">
              <a:solidFill>
                <a:schemeClr val="bg1"/>
              </a:solidFill>
              <a:latin typeface="Times New Roman" panose="02020603050405020304" pitchFamily="18" charset="0"/>
              <a:cs typeface="Times New Roman" panose="02020603050405020304" pitchFamily="18" charset="0"/>
            </a:rPr>
            <a:t> </a:t>
          </a:r>
          <a:endParaRPr lang="es-EC" sz="2700" b="1" dirty="0">
            <a:solidFill>
              <a:schemeClr val="bg1"/>
            </a:solidFill>
            <a:latin typeface="Times New Roman" panose="02020603050405020304" pitchFamily="18" charset="0"/>
            <a:cs typeface="Times New Roman" panose="02020603050405020304" pitchFamily="18" charset="0"/>
          </a:endParaRPr>
        </a:p>
      </dgm:t>
    </dgm:pt>
    <dgm:pt modelId="{E1761B81-C947-4CED-BFAF-A6262124B1DD}" type="parTrans" cxnId="{03103A65-7E1A-4E91-98E8-1F4B54802917}">
      <dgm:prSet/>
      <dgm:spPr/>
      <dgm:t>
        <a:bodyPr/>
        <a:lstStyle/>
        <a:p>
          <a:endParaRPr lang="es-EC">
            <a:solidFill>
              <a:schemeClr val="bg1"/>
            </a:solidFill>
            <a:latin typeface="Times New Roman" panose="02020603050405020304" pitchFamily="18" charset="0"/>
            <a:cs typeface="Times New Roman" panose="02020603050405020304" pitchFamily="18" charset="0"/>
          </a:endParaRPr>
        </a:p>
      </dgm:t>
    </dgm:pt>
    <dgm:pt modelId="{0121222C-1951-4FB2-A610-C22E932BE59E}" type="sibTrans" cxnId="{03103A65-7E1A-4E91-98E8-1F4B54802917}">
      <dgm:prSet/>
      <dgm:spPr/>
      <dgm:t>
        <a:bodyPr/>
        <a:lstStyle/>
        <a:p>
          <a:endParaRPr lang="es-EC">
            <a:solidFill>
              <a:schemeClr val="bg1"/>
            </a:solidFill>
            <a:latin typeface="Times New Roman" panose="02020603050405020304" pitchFamily="18" charset="0"/>
            <a:cs typeface="Times New Roman" panose="02020603050405020304" pitchFamily="18" charset="0"/>
          </a:endParaRPr>
        </a:p>
      </dgm:t>
    </dgm:pt>
    <dgm:pt modelId="{3A364609-9B4D-4180-AB27-9F6593B93DA5}">
      <dgm:prSet phldrT="[Texto]" custT="1"/>
      <dgm:spPr>
        <a:solidFill>
          <a:schemeClr val="accent1">
            <a:lumMod val="40000"/>
            <a:lumOff val="60000"/>
          </a:schemeClr>
        </a:solidFill>
        <a:ln>
          <a:solidFill>
            <a:schemeClr val="accent1">
              <a:lumMod val="75000"/>
            </a:schemeClr>
          </a:solidFill>
        </a:ln>
      </dgm:spPr>
      <dgm:t>
        <a:bodyPr/>
        <a:lstStyle/>
        <a:p>
          <a:pPr algn="ctr"/>
          <a:endParaRPr lang="es-EC" sz="3700" b="1" dirty="0">
            <a:solidFill>
              <a:schemeClr val="bg1"/>
            </a:solidFill>
            <a:latin typeface="Times New Roman" panose="02020603050405020304" pitchFamily="18" charset="0"/>
            <a:cs typeface="Times New Roman" panose="02020603050405020304" pitchFamily="18" charset="0"/>
          </a:endParaRPr>
        </a:p>
      </dgm:t>
    </dgm:pt>
    <dgm:pt modelId="{17A6F535-3677-4E0D-8D91-8B762ED3A2F7}" type="parTrans" cxnId="{8FC1B96E-A988-4311-B969-A774A0C45517}">
      <dgm:prSet/>
      <dgm:spPr/>
      <dgm:t>
        <a:bodyPr/>
        <a:lstStyle/>
        <a:p>
          <a:endParaRPr lang="es-EC">
            <a:solidFill>
              <a:schemeClr val="bg1"/>
            </a:solidFill>
            <a:latin typeface="Times New Roman" panose="02020603050405020304" pitchFamily="18" charset="0"/>
            <a:cs typeface="Times New Roman" panose="02020603050405020304" pitchFamily="18" charset="0"/>
          </a:endParaRPr>
        </a:p>
      </dgm:t>
    </dgm:pt>
    <dgm:pt modelId="{0C0B8BDE-269D-4FD6-814A-F28652CEA358}" type="sibTrans" cxnId="{8FC1B96E-A988-4311-B969-A774A0C45517}">
      <dgm:prSet/>
      <dgm:spPr/>
      <dgm:t>
        <a:bodyPr/>
        <a:lstStyle/>
        <a:p>
          <a:endParaRPr lang="es-EC">
            <a:solidFill>
              <a:schemeClr val="bg1"/>
            </a:solidFill>
            <a:latin typeface="Times New Roman" panose="02020603050405020304" pitchFamily="18" charset="0"/>
            <a:cs typeface="Times New Roman" panose="02020603050405020304" pitchFamily="18" charset="0"/>
          </a:endParaRPr>
        </a:p>
      </dgm:t>
    </dgm:pt>
    <dgm:pt modelId="{42B99E24-AC15-4A64-8E12-6691CFBD5054}" type="pres">
      <dgm:prSet presAssocID="{0452C282-A4F7-4B9B-8B95-CA60C28144EB}" presName="Name0" presStyleCnt="0">
        <dgm:presLayoutVars>
          <dgm:chMax val="2"/>
          <dgm:chPref val="2"/>
          <dgm:animLvl val="lvl"/>
        </dgm:presLayoutVars>
      </dgm:prSet>
      <dgm:spPr/>
      <dgm:t>
        <a:bodyPr/>
        <a:lstStyle/>
        <a:p>
          <a:endParaRPr lang="es-EC"/>
        </a:p>
      </dgm:t>
    </dgm:pt>
    <dgm:pt modelId="{5DDE0D48-4204-4346-A3C4-FF05AF9EE81D}" type="pres">
      <dgm:prSet presAssocID="{0452C282-A4F7-4B9B-8B95-CA60C28144EB}" presName="LeftText" presStyleLbl="revTx" presStyleIdx="0" presStyleCnt="0">
        <dgm:presLayoutVars>
          <dgm:bulletEnabled val="1"/>
        </dgm:presLayoutVars>
      </dgm:prSet>
      <dgm:spPr/>
      <dgm:t>
        <a:bodyPr/>
        <a:lstStyle/>
        <a:p>
          <a:endParaRPr lang="es-EC"/>
        </a:p>
      </dgm:t>
    </dgm:pt>
    <dgm:pt modelId="{5BB15BBA-F117-4350-9B4D-3C1D2E132ED3}" type="pres">
      <dgm:prSet presAssocID="{0452C282-A4F7-4B9B-8B95-CA60C28144EB}" presName="LeftNode" presStyleLbl="bgImgPlace1" presStyleIdx="0" presStyleCnt="2" custScaleX="213277" custScaleY="148813" custLinFactNeighborX="-53187" custLinFactNeighborY="4209">
        <dgm:presLayoutVars>
          <dgm:chMax val="2"/>
          <dgm:chPref val="2"/>
        </dgm:presLayoutVars>
      </dgm:prSet>
      <dgm:spPr/>
      <dgm:t>
        <a:bodyPr/>
        <a:lstStyle/>
        <a:p>
          <a:endParaRPr lang="es-EC"/>
        </a:p>
      </dgm:t>
    </dgm:pt>
    <dgm:pt modelId="{48DE0968-3148-4169-8AA2-A91CDC1D1E7C}" type="pres">
      <dgm:prSet presAssocID="{0452C282-A4F7-4B9B-8B95-CA60C28144EB}" presName="RightText" presStyleLbl="revTx" presStyleIdx="0" presStyleCnt="0">
        <dgm:presLayoutVars>
          <dgm:bulletEnabled val="1"/>
        </dgm:presLayoutVars>
      </dgm:prSet>
      <dgm:spPr/>
      <dgm:t>
        <a:bodyPr/>
        <a:lstStyle/>
        <a:p>
          <a:endParaRPr lang="es-EC"/>
        </a:p>
      </dgm:t>
    </dgm:pt>
    <dgm:pt modelId="{9D2A4832-6924-4815-A73A-B24BD0EF3BA0}" type="pres">
      <dgm:prSet presAssocID="{0452C282-A4F7-4B9B-8B95-CA60C28144EB}" presName="RightNode" presStyleLbl="bgImgPlace1" presStyleIdx="1" presStyleCnt="2" custScaleX="184755" custScaleY="149118" custLinFactNeighborX="28193" custLinFactNeighborY="3377">
        <dgm:presLayoutVars>
          <dgm:chMax val="0"/>
          <dgm:chPref val="0"/>
        </dgm:presLayoutVars>
      </dgm:prSet>
      <dgm:spPr/>
      <dgm:t>
        <a:bodyPr/>
        <a:lstStyle/>
        <a:p>
          <a:endParaRPr lang="es-EC"/>
        </a:p>
      </dgm:t>
    </dgm:pt>
    <dgm:pt modelId="{432575A8-50D6-4E70-A07E-07A4D05C9FD3}" type="pres">
      <dgm:prSet presAssocID="{0452C282-A4F7-4B9B-8B95-CA60C28144EB}" presName="TopArrow" presStyleLbl="node1" presStyleIdx="0" presStyleCnt="2" custScaleX="41589" custScaleY="46660" custLinFactNeighborX="-9415" custLinFactNeighborY="-24222"/>
      <dgm:spPr>
        <a:ln>
          <a:solidFill>
            <a:schemeClr val="accent1">
              <a:lumMod val="75000"/>
            </a:schemeClr>
          </a:solidFill>
        </a:ln>
      </dgm:spPr>
      <dgm:t>
        <a:bodyPr/>
        <a:lstStyle/>
        <a:p>
          <a:endParaRPr lang="es-EC"/>
        </a:p>
      </dgm:t>
    </dgm:pt>
    <dgm:pt modelId="{3F860553-0B23-4222-9D0E-98447DE82DF9}" type="pres">
      <dgm:prSet presAssocID="{0452C282-A4F7-4B9B-8B95-CA60C28144EB}" presName="BottomArrow" presStyleLbl="node1" presStyleIdx="1" presStyleCnt="2" custScaleX="38739" custScaleY="41088" custLinFactNeighborX="-10155" custLinFactNeighborY="36743"/>
      <dgm:spPr>
        <a:solidFill>
          <a:schemeClr val="accent1"/>
        </a:solidFill>
        <a:ln>
          <a:solidFill>
            <a:schemeClr val="accent1">
              <a:lumMod val="75000"/>
            </a:schemeClr>
          </a:solidFill>
        </a:ln>
      </dgm:spPr>
    </dgm:pt>
  </dgm:ptLst>
  <dgm:cxnLst>
    <dgm:cxn modelId="{45924DC9-2D23-48EA-880B-24B9209433CF}" type="presOf" srcId="{3A364609-9B4D-4180-AB27-9F6593B93DA5}" destId="{9D2A4832-6924-4815-A73A-B24BD0EF3BA0}" srcOrd="1" destOrd="0" presId="urn:microsoft.com/office/officeart/2009/layout/ReverseList"/>
    <dgm:cxn modelId="{FA428706-9E60-4E3C-8076-84EE902B9F53}" type="presOf" srcId="{0452C282-A4F7-4B9B-8B95-CA60C28144EB}" destId="{42B99E24-AC15-4A64-8E12-6691CFBD5054}" srcOrd="0" destOrd="0" presId="urn:microsoft.com/office/officeart/2009/layout/ReverseList"/>
    <dgm:cxn modelId="{03103A65-7E1A-4E91-98E8-1F4B54802917}" srcId="{0452C282-A4F7-4B9B-8B95-CA60C28144EB}" destId="{6E208378-055F-47FD-AE4D-062C22D2F3FE}" srcOrd="0" destOrd="0" parTransId="{E1761B81-C947-4CED-BFAF-A6262124B1DD}" sibTransId="{0121222C-1951-4FB2-A610-C22E932BE59E}"/>
    <dgm:cxn modelId="{916A908D-9C2D-43EC-9B86-458B981249FA}" type="presOf" srcId="{3A364609-9B4D-4180-AB27-9F6593B93DA5}" destId="{48DE0968-3148-4169-8AA2-A91CDC1D1E7C}" srcOrd="0" destOrd="0" presId="urn:microsoft.com/office/officeart/2009/layout/ReverseList"/>
    <dgm:cxn modelId="{3EAAB04C-BFA2-475E-95A2-97EC16CDEECD}" type="presOf" srcId="{6E208378-055F-47FD-AE4D-062C22D2F3FE}" destId="{5BB15BBA-F117-4350-9B4D-3C1D2E132ED3}" srcOrd="1" destOrd="0" presId="urn:microsoft.com/office/officeart/2009/layout/ReverseList"/>
    <dgm:cxn modelId="{B7A550E8-4DF5-4499-BB1C-3A166C058D1F}" type="presOf" srcId="{6E208378-055F-47FD-AE4D-062C22D2F3FE}" destId="{5DDE0D48-4204-4346-A3C4-FF05AF9EE81D}" srcOrd="0" destOrd="0" presId="urn:microsoft.com/office/officeart/2009/layout/ReverseList"/>
    <dgm:cxn modelId="{8FC1B96E-A988-4311-B969-A774A0C45517}" srcId="{0452C282-A4F7-4B9B-8B95-CA60C28144EB}" destId="{3A364609-9B4D-4180-AB27-9F6593B93DA5}" srcOrd="1" destOrd="0" parTransId="{17A6F535-3677-4E0D-8D91-8B762ED3A2F7}" sibTransId="{0C0B8BDE-269D-4FD6-814A-F28652CEA358}"/>
    <dgm:cxn modelId="{74C4BF51-0313-4066-80F0-A8A0A54DD50B}" type="presParOf" srcId="{42B99E24-AC15-4A64-8E12-6691CFBD5054}" destId="{5DDE0D48-4204-4346-A3C4-FF05AF9EE81D}" srcOrd="0" destOrd="0" presId="urn:microsoft.com/office/officeart/2009/layout/ReverseList"/>
    <dgm:cxn modelId="{F1CC2E0A-2349-4F1A-AFD1-01236EE8CD61}" type="presParOf" srcId="{42B99E24-AC15-4A64-8E12-6691CFBD5054}" destId="{5BB15BBA-F117-4350-9B4D-3C1D2E132ED3}" srcOrd="1" destOrd="0" presId="urn:microsoft.com/office/officeart/2009/layout/ReverseList"/>
    <dgm:cxn modelId="{A592162F-7EEE-4C0E-9508-10ECA9B78FB2}" type="presParOf" srcId="{42B99E24-AC15-4A64-8E12-6691CFBD5054}" destId="{48DE0968-3148-4169-8AA2-A91CDC1D1E7C}" srcOrd="2" destOrd="0" presId="urn:microsoft.com/office/officeart/2009/layout/ReverseList"/>
    <dgm:cxn modelId="{51A93B05-2C55-4BB3-834A-ABBE0B2EE6A8}" type="presParOf" srcId="{42B99E24-AC15-4A64-8E12-6691CFBD5054}" destId="{9D2A4832-6924-4815-A73A-B24BD0EF3BA0}" srcOrd="3" destOrd="0" presId="urn:microsoft.com/office/officeart/2009/layout/ReverseList"/>
    <dgm:cxn modelId="{03A871A9-0327-48BE-B5F1-F5D8A677A36D}" type="presParOf" srcId="{42B99E24-AC15-4A64-8E12-6691CFBD5054}" destId="{432575A8-50D6-4E70-A07E-07A4D05C9FD3}" srcOrd="4" destOrd="0" presId="urn:microsoft.com/office/officeart/2009/layout/ReverseList"/>
    <dgm:cxn modelId="{B80E17D5-69FB-4C91-891C-77F810D19746}" type="presParOf" srcId="{42B99E24-AC15-4A64-8E12-6691CFBD5054}" destId="{3F860553-0B23-4222-9D0E-98447DE82DF9}"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5A8D1C-D9D9-4EC2-AF09-14E9433627F1}"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1608E74B-481B-4BF7-99EA-77022C53273C}">
      <dgm:prSet phldrT="[Texto]"/>
      <dgm:spPr>
        <a:solidFill>
          <a:srgbClr val="CCCCFF">
            <a:alpha val="55686"/>
          </a:srgbClr>
        </a:solidFill>
      </dgm:spPr>
      <dgm:t>
        <a:bodyPr/>
        <a:lstStyle/>
        <a:p>
          <a:r>
            <a:rPr lang="es-EC" dirty="0" smtClean="0">
              <a:solidFill>
                <a:schemeClr val="bg1"/>
              </a:solidFill>
              <a:latin typeface="Times New Roman" panose="02020603050405020304" pitchFamily="18" charset="0"/>
              <a:cs typeface="Times New Roman" panose="02020603050405020304" pitchFamily="18" charset="0"/>
            </a:rPr>
            <a:t>El estudio se enfocó en las pequeñas y medianas empresas ecuatorianas, descartando a otros grupos relevantes del tejido empresarial</a:t>
          </a:r>
          <a:endParaRPr lang="en-US" dirty="0">
            <a:solidFill>
              <a:schemeClr val="bg1"/>
            </a:solidFill>
            <a:latin typeface="Times New Roman" panose="02020603050405020304" pitchFamily="18" charset="0"/>
            <a:cs typeface="Times New Roman" panose="02020603050405020304" pitchFamily="18" charset="0"/>
          </a:endParaRPr>
        </a:p>
      </dgm:t>
    </dgm:pt>
    <dgm:pt modelId="{B6D89803-91B1-4C1A-8883-7D067CF2B0A7}" type="parTrans" cxnId="{E820E40B-8D6D-45EC-9F08-D3D8242D7E02}">
      <dgm:prSet/>
      <dgm:spPr/>
      <dgm:t>
        <a:bodyPr/>
        <a:lstStyle/>
        <a:p>
          <a:endParaRPr lang="en-US">
            <a:solidFill>
              <a:schemeClr val="bg1"/>
            </a:solidFill>
            <a:latin typeface="Times New Roman" panose="02020603050405020304" pitchFamily="18" charset="0"/>
            <a:cs typeface="Times New Roman" panose="02020603050405020304" pitchFamily="18" charset="0"/>
          </a:endParaRPr>
        </a:p>
      </dgm:t>
    </dgm:pt>
    <dgm:pt modelId="{4176A752-B20B-4ACD-923E-218096590109}" type="sibTrans" cxnId="{E820E40B-8D6D-45EC-9F08-D3D8242D7E02}">
      <dgm:prSet/>
      <dgm:spPr/>
      <dgm:t>
        <a:bodyPr/>
        <a:lstStyle/>
        <a:p>
          <a:endParaRPr lang="en-US">
            <a:solidFill>
              <a:schemeClr val="bg1"/>
            </a:solidFill>
            <a:latin typeface="Times New Roman" panose="02020603050405020304" pitchFamily="18" charset="0"/>
            <a:cs typeface="Times New Roman" panose="02020603050405020304" pitchFamily="18" charset="0"/>
          </a:endParaRPr>
        </a:p>
      </dgm:t>
    </dgm:pt>
    <dgm:pt modelId="{691F41FC-0ED7-46FC-BF14-F30985E6A0B4}">
      <dgm:prSet phldrT="[Texto]"/>
      <dgm:spPr>
        <a:solidFill>
          <a:srgbClr val="CC66FF">
            <a:alpha val="82000"/>
          </a:srgbClr>
        </a:solidFill>
      </dgm:spPr>
      <dgm:t>
        <a:bodyPr/>
        <a:lstStyle/>
        <a:p>
          <a:r>
            <a:rPr lang="es-EC" dirty="0" smtClean="0">
              <a:solidFill>
                <a:schemeClr val="bg1"/>
              </a:solidFill>
              <a:latin typeface="Times New Roman" panose="02020603050405020304" pitchFamily="18" charset="0"/>
              <a:cs typeface="Times New Roman" panose="02020603050405020304" pitchFamily="18" charset="0"/>
            </a:rPr>
            <a:t>Utilizar únicamente los gastos en I+D para identificar la persistencia de la innovación</a:t>
          </a:r>
          <a:endParaRPr lang="en-US" dirty="0">
            <a:solidFill>
              <a:schemeClr val="bg1"/>
            </a:solidFill>
            <a:latin typeface="Times New Roman" panose="02020603050405020304" pitchFamily="18" charset="0"/>
            <a:cs typeface="Times New Roman" panose="02020603050405020304" pitchFamily="18" charset="0"/>
          </a:endParaRPr>
        </a:p>
      </dgm:t>
    </dgm:pt>
    <dgm:pt modelId="{129C48F8-165D-4E6E-8A3D-9466FC8D5863}" type="parTrans" cxnId="{0AC7AE89-6FE5-4912-AE9A-07534B2C90A5}">
      <dgm:prSet/>
      <dgm:spPr/>
      <dgm:t>
        <a:bodyPr/>
        <a:lstStyle/>
        <a:p>
          <a:endParaRPr lang="en-US">
            <a:solidFill>
              <a:schemeClr val="bg1"/>
            </a:solidFill>
            <a:latin typeface="Times New Roman" panose="02020603050405020304" pitchFamily="18" charset="0"/>
            <a:cs typeface="Times New Roman" panose="02020603050405020304" pitchFamily="18" charset="0"/>
          </a:endParaRPr>
        </a:p>
      </dgm:t>
    </dgm:pt>
    <dgm:pt modelId="{9BBF67A4-DA7C-4574-91C5-28EC18D0D9B1}" type="sibTrans" cxnId="{0AC7AE89-6FE5-4912-AE9A-07534B2C90A5}">
      <dgm:prSet/>
      <dgm:spPr/>
      <dgm:t>
        <a:bodyPr/>
        <a:lstStyle/>
        <a:p>
          <a:endParaRPr lang="en-US">
            <a:solidFill>
              <a:schemeClr val="bg1"/>
            </a:solidFill>
            <a:latin typeface="Times New Roman" panose="02020603050405020304" pitchFamily="18" charset="0"/>
            <a:cs typeface="Times New Roman" panose="02020603050405020304" pitchFamily="18" charset="0"/>
          </a:endParaRPr>
        </a:p>
      </dgm:t>
    </dgm:pt>
    <dgm:pt modelId="{D9406D77-53D2-4856-9485-DE3D9CB77540}">
      <dgm:prSet phldrT="[Texto]"/>
      <dgm:spPr>
        <a:solidFill>
          <a:srgbClr val="9933FF">
            <a:alpha val="76000"/>
          </a:srgbClr>
        </a:solidFill>
      </dgm:spPr>
      <dgm:t>
        <a:bodyPr/>
        <a:lstStyle/>
        <a:p>
          <a:r>
            <a:rPr lang="es-EC" dirty="0" smtClean="0">
              <a:solidFill>
                <a:schemeClr val="bg1"/>
              </a:solidFill>
              <a:latin typeface="Times New Roman" panose="02020603050405020304" pitchFamily="18" charset="0"/>
              <a:cs typeface="Times New Roman" panose="02020603050405020304" pitchFamily="18" charset="0"/>
            </a:rPr>
            <a:t>Aplicar un limitado número de variables con características empresariales y el no emplear variables financieras</a:t>
          </a:r>
          <a:endParaRPr lang="en-US" dirty="0">
            <a:solidFill>
              <a:schemeClr val="bg1"/>
            </a:solidFill>
            <a:latin typeface="Times New Roman" panose="02020603050405020304" pitchFamily="18" charset="0"/>
            <a:cs typeface="Times New Roman" panose="02020603050405020304" pitchFamily="18" charset="0"/>
          </a:endParaRPr>
        </a:p>
      </dgm:t>
    </dgm:pt>
    <dgm:pt modelId="{648013D0-1FFD-433E-8404-5AF557115668}" type="parTrans" cxnId="{3C2BF7D4-07D4-4ECA-87B4-B5DDFCD12D38}">
      <dgm:prSet/>
      <dgm:spPr/>
      <dgm:t>
        <a:bodyPr/>
        <a:lstStyle/>
        <a:p>
          <a:endParaRPr lang="en-US">
            <a:solidFill>
              <a:schemeClr val="bg1"/>
            </a:solidFill>
            <a:latin typeface="Times New Roman" panose="02020603050405020304" pitchFamily="18" charset="0"/>
            <a:cs typeface="Times New Roman" panose="02020603050405020304" pitchFamily="18" charset="0"/>
          </a:endParaRPr>
        </a:p>
      </dgm:t>
    </dgm:pt>
    <dgm:pt modelId="{0E17E3A1-F864-4C22-939E-2D876429FFA6}" type="sibTrans" cxnId="{3C2BF7D4-07D4-4ECA-87B4-B5DDFCD12D38}">
      <dgm:prSet/>
      <dgm:spPr/>
      <dgm:t>
        <a:bodyPr/>
        <a:lstStyle/>
        <a:p>
          <a:endParaRPr lang="en-US">
            <a:solidFill>
              <a:schemeClr val="bg1"/>
            </a:solidFill>
            <a:latin typeface="Times New Roman" panose="02020603050405020304" pitchFamily="18" charset="0"/>
            <a:cs typeface="Times New Roman" panose="02020603050405020304" pitchFamily="18" charset="0"/>
          </a:endParaRPr>
        </a:p>
      </dgm:t>
    </dgm:pt>
    <dgm:pt modelId="{27055D56-5F7F-42D9-A14B-9BFA28C62771}" type="pres">
      <dgm:prSet presAssocID="{EC5A8D1C-D9D9-4EC2-AF09-14E9433627F1}" presName="linearFlow" presStyleCnt="0">
        <dgm:presLayoutVars>
          <dgm:dir/>
          <dgm:resizeHandles val="exact"/>
        </dgm:presLayoutVars>
      </dgm:prSet>
      <dgm:spPr/>
    </dgm:pt>
    <dgm:pt modelId="{39AD1485-2078-47AD-8B8E-55ED00B5B7F8}" type="pres">
      <dgm:prSet presAssocID="{1608E74B-481B-4BF7-99EA-77022C53273C}" presName="comp" presStyleCnt="0"/>
      <dgm:spPr/>
    </dgm:pt>
    <dgm:pt modelId="{F284C1A5-E959-4AF1-88D7-1A7977D13D66}" type="pres">
      <dgm:prSet presAssocID="{1608E74B-481B-4BF7-99EA-77022C53273C}" presName="rect2" presStyleLbl="node1" presStyleIdx="0" presStyleCnt="3" custScaleX="147003" custLinFactNeighborX="-14152" custLinFactNeighborY="856">
        <dgm:presLayoutVars>
          <dgm:bulletEnabled val="1"/>
        </dgm:presLayoutVars>
      </dgm:prSet>
      <dgm:spPr/>
      <dgm:t>
        <a:bodyPr/>
        <a:lstStyle/>
        <a:p>
          <a:endParaRPr lang="en-US"/>
        </a:p>
      </dgm:t>
    </dgm:pt>
    <dgm:pt modelId="{E2E92EEC-ACFC-4B40-AC01-D71987A8E0F0}" type="pres">
      <dgm:prSet presAssocID="{1608E74B-481B-4BF7-99EA-77022C53273C}" presName="rect1" presStyleLbl="lnNode1" presStyleIdx="0" presStyleCnt="3" custScaleX="123714" custLinFactX="-6264" custLinFactNeighborX="-100000" custLinFactNeighborY="-3629"/>
      <dgm:spPr>
        <a:blipFill rotWithShape="1">
          <a:blip xmlns:r="http://schemas.openxmlformats.org/officeDocument/2006/relationships" r:embed="rId1"/>
          <a:stretch>
            <a:fillRect/>
          </a:stretch>
        </a:blipFill>
      </dgm:spPr>
    </dgm:pt>
    <dgm:pt modelId="{C22C2D34-969E-4714-A894-4E63F54ABA03}" type="pres">
      <dgm:prSet presAssocID="{4176A752-B20B-4ACD-923E-218096590109}" presName="sibTrans" presStyleCnt="0"/>
      <dgm:spPr/>
    </dgm:pt>
    <dgm:pt modelId="{8BC096F3-A5AC-4260-89CF-952905738F2B}" type="pres">
      <dgm:prSet presAssocID="{691F41FC-0ED7-46FC-BF14-F30985E6A0B4}" presName="comp" presStyleCnt="0"/>
      <dgm:spPr/>
    </dgm:pt>
    <dgm:pt modelId="{7665BEAB-C2F2-4940-B502-7A7D74B27BDF}" type="pres">
      <dgm:prSet presAssocID="{691F41FC-0ED7-46FC-BF14-F30985E6A0B4}" presName="rect2" presStyleLbl="node1" presStyleIdx="1" presStyleCnt="3" custScaleX="140238" custLinFactNeighborX="9831" custLinFactNeighborY="-2868">
        <dgm:presLayoutVars>
          <dgm:bulletEnabled val="1"/>
        </dgm:presLayoutVars>
      </dgm:prSet>
      <dgm:spPr/>
      <dgm:t>
        <a:bodyPr/>
        <a:lstStyle/>
        <a:p>
          <a:endParaRPr lang="en-US"/>
        </a:p>
      </dgm:t>
    </dgm:pt>
    <dgm:pt modelId="{0D422A96-A544-4247-8E96-495183A3B4CB}" type="pres">
      <dgm:prSet presAssocID="{691F41FC-0ED7-46FC-BF14-F30985E6A0B4}" presName="rect1" presStyleLbl="lnNode1" presStyleIdx="1" presStyleCnt="3" custScaleX="123714" custLinFactNeighborX="68746" custLinFactNeighborY="-4249"/>
      <dgm:spPr>
        <a:blipFill rotWithShape="1">
          <a:blip xmlns:r="http://schemas.openxmlformats.org/officeDocument/2006/relationships" r:embed="rId2"/>
          <a:stretch>
            <a:fillRect/>
          </a:stretch>
        </a:blipFill>
      </dgm:spPr>
    </dgm:pt>
    <dgm:pt modelId="{417AB045-CA88-4BF3-8789-AB8F6317882F}" type="pres">
      <dgm:prSet presAssocID="{9BBF67A4-DA7C-4574-91C5-28EC18D0D9B1}" presName="sibTrans" presStyleCnt="0"/>
      <dgm:spPr/>
    </dgm:pt>
    <dgm:pt modelId="{A6393CCA-F22F-4882-AFA0-9DCE521CDEF6}" type="pres">
      <dgm:prSet presAssocID="{D9406D77-53D2-4856-9485-DE3D9CB77540}" presName="comp" presStyleCnt="0"/>
      <dgm:spPr/>
    </dgm:pt>
    <dgm:pt modelId="{ECD5347E-40B5-4BCD-BED2-D86EB099C5E4}" type="pres">
      <dgm:prSet presAssocID="{D9406D77-53D2-4856-9485-DE3D9CB77540}" presName="rect2" presStyleLbl="node1" presStyleIdx="2" presStyleCnt="3" custScaleX="147574" custLinFactNeighborX="-16565" custLinFactNeighborY="-4963">
        <dgm:presLayoutVars>
          <dgm:bulletEnabled val="1"/>
        </dgm:presLayoutVars>
      </dgm:prSet>
      <dgm:spPr/>
      <dgm:t>
        <a:bodyPr/>
        <a:lstStyle/>
        <a:p>
          <a:endParaRPr lang="en-US"/>
        </a:p>
      </dgm:t>
    </dgm:pt>
    <dgm:pt modelId="{EEDA8C42-DCE8-4079-B370-463D3390C911}" type="pres">
      <dgm:prSet presAssocID="{D9406D77-53D2-4856-9485-DE3D9CB77540}" presName="rect1" presStyleLbl="lnNode1" presStyleIdx="2" presStyleCnt="3" custScaleX="116331" custLinFactX="-4228" custLinFactNeighborX="-100000" custLinFactNeighborY="-3139"/>
      <dgm:spPr>
        <a:blipFill rotWithShape="1">
          <a:blip xmlns:r="http://schemas.openxmlformats.org/officeDocument/2006/relationships" r:embed="rId3"/>
          <a:stretch>
            <a:fillRect/>
          </a:stretch>
        </a:blipFill>
      </dgm:spPr>
    </dgm:pt>
  </dgm:ptLst>
  <dgm:cxnLst>
    <dgm:cxn modelId="{3C2BF7D4-07D4-4ECA-87B4-B5DDFCD12D38}" srcId="{EC5A8D1C-D9D9-4EC2-AF09-14E9433627F1}" destId="{D9406D77-53D2-4856-9485-DE3D9CB77540}" srcOrd="2" destOrd="0" parTransId="{648013D0-1FFD-433E-8404-5AF557115668}" sibTransId="{0E17E3A1-F864-4C22-939E-2D876429FFA6}"/>
    <dgm:cxn modelId="{0AC7AE89-6FE5-4912-AE9A-07534B2C90A5}" srcId="{EC5A8D1C-D9D9-4EC2-AF09-14E9433627F1}" destId="{691F41FC-0ED7-46FC-BF14-F30985E6A0B4}" srcOrd="1" destOrd="0" parTransId="{129C48F8-165D-4E6E-8A3D-9466FC8D5863}" sibTransId="{9BBF67A4-DA7C-4574-91C5-28EC18D0D9B1}"/>
    <dgm:cxn modelId="{186AAF4B-CA17-4920-8F05-AA1C1B127999}" type="presOf" srcId="{1608E74B-481B-4BF7-99EA-77022C53273C}" destId="{F284C1A5-E959-4AF1-88D7-1A7977D13D66}" srcOrd="0" destOrd="0" presId="urn:microsoft.com/office/officeart/2008/layout/AlternatingPictureBlocks"/>
    <dgm:cxn modelId="{8754CFFE-4B72-4746-8A9E-52E61BA053CE}" type="presOf" srcId="{EC5A8D1C-D9D9-4EC2-AF09-14E9433627F1}" destId="{27055D56-5F7F-42D9-A14B-9BFA28C62771}" srcOrd="0" destOrd="0" presId="urn:microsoft.com/office/officeart/2008/layout/AlternatingPictureBlocks"/>
    <dgm:cxn modelId="{E820E40B-8D6D-45EC-9F08-D3D8242D7E02}" srcId="{EC5A8D1C-D9D9-4EC2-AF09-14E9433627F1}" destId="{1608E74B-481B-4BF7-99EA-77022C53273C}" srcOrd="0" destOrd="0" parTransId="{B6D89803-91B1-4C1A-8883-7D067CF2B0A7}" sibTransId="{4176A752-B20B-4ACD-923E-218096590109}"/>
    <dgm:cxn modelId="{555A2C3D-DFDA-4FAD-9A70-08175E7926C9}" type="presOf" srcId="{691F41FC-0ED7-46FC-BF14-F30985E6A0B4}" destId="{7665BEAB-C2F2-4940-B502-7A7D74B27BDF}" srcOrd="0" destOrd="0" presId="urn:microsoft.com/office/officeart/2008/layout/AlternatingPictureBlocks"/>
    <dgm:cxn modelId="{9DCE0AFC-47AF-4CFD-B998-283D4879C8CA}" type="presOf" srcId="{D9406D77-53D2-4856-9485-DE3D9CB77540}" destId="{ECD5347E-40B5-4BCD-BED2-D86EB099C5E4}" srcOrd="0" destOrd="0" presId="urn:microsoft.com/office/officeart/2008/layout/AlternatingPictureBlocks"/>
    <dgm:cxn modelId="{9B884751-F697-40B5-84AF-3369B79A28DB}" type="presParOf" srcId="{27055D56-5F7F-42D9-A14B-9BFA28C62771}" destId="{39AD1485-2078-47AD-8B8E-55ED00B5B7F8}" srcOrd="0" destOrd="0" presId="urn:microsoft.com/office/officeart/2008/layout/AlternatingPictureBlocks"/>
    <dgm:cxn modelId="{32FBD20E-CFEC-4F67-953F-934D8DA2239D}" type="presParOf" srcId="{39AD1485-2078-47AD-8B8E-55ED00B5B7F8}" destId="{F284C1A5-E959-4AF1-88D7-1A7977D13D66}" srcOrd="0" destOrd="0" presId="urn:microsoft.com/office/officeart/2008/layout/AlternatingPictureBlocks"/>
    <dgm:cxn modelId="{FD49DD81-9EAC-43DC-9191-85EC112AC8E8}" type="presParOf" srcId="{39AD1485-2078-47AD-8B8E-55ED00B5B7F8}" destId="{E2E92EEC-ACFC-4B40-AC01-D71987A8E0F0}" srcOrd="1" destOrd="0" presId="urn:microsoft.com/office/officeart/2008/layout/AlternatingPictureBlocks"/>
    <dgm:cxn modelId="{752DBC3A-9453-4034-A837-85BAEA9ACD72}" type="presParOf" srcId="{27055D56-5F7F-42D9-A14B-9BFA28C62771}" destId="{C22C2D34-969E-4714-A894-4E63F54ABA03}" srcOrd="1" destOrd="0" presId="urn:microsoft.com/office/officeart/2008/layout/AlternatingPictureBlocks"/>
    <dgm:cxn modelId="{8EC1D62C-1D4A-4C71-95E3-926E96148029}" type="presParOf" srcId="{27055D56-5F7F-42D9-A14B-9BFA28C62771}" destId="{8BC096F3-A5AC-4260-89CF-952905738F2B}" srcOrd="2" destOrd="0" presId="urn:microsoft.com/office/officeart/2008/layout/AlternatingPictureBlocks"/>
    <dgm:cxn modelId="{76E6D04E-052D-48CC-88FA-B38E255F510D}" type="presParOf" srcId="{8BC096F3-A5AC-4260-89CF-952905738F2B}" destId="{7665BEAB-C2F2-4940-B502-7A7D74B27BDF}" srcOrd="0" destOrd="0" presId="urn:microsoft.com/office/officeart/2008/layout/AlternatingPictureBlocks"/>
    <dgm:cxn modelId="{8CF2F9E3-256C-45E3-82E7-5408711C145F}" type="presParOf" srcId="{8BC096F3-A5AC-4260-89CF-952905738F2B}" destId="{0D422A96-A544-4247-8E96-495183A3B4CB}" srcOrd="1" destOrd="0" presId="urn:microsoft.com/office/officeart/2008/layout/AlternatingPictureBlocks"/>
    <dgm:cxn modelId="{0730AE41-2DCB-42AB-9D76-26B835D86D24}" type="presParOf" srcId="{27055D56-5F7F-42D9-A14B-9BFA28C62771}" destId="{417AB045-CA88-4BF3-8789-AB8F6317882F}" srcOrd="3" destOrd="0" presId="urn:microsoft.com/office/officeart/2008/layout/AlternatingPictureBlocks"/>
    <dgm:cxn modelId="{52B0E686-C616-4051-807A-62B66379A04C}" type="presParOf" srcId="{27055D56-5F7F-42D9-A14B-9BFA28C62771}" destId="{A6393CCA-F22F-4882-AFA0-9DCE521CDEF6}" srcOrd="4" destOrd="0" presId="urn:microsoft.com/office/officeart/2008/layout/AlternatingPictureBlocks"/>
    <dgm:cxn modelId="{32D635B5-B41A-40D9-A87E-B7A7A40EA7C6}" type="presParOf" srcId="{A6393CCA-F22F-4882-AFA0-9DCE521CDEF6}" destId="{ECD5347E-40B5-4BCD-BED2-D86EB099C5E4}" srcOrd="0" destOrd="0" presId="urn:microsoft.com/office/officeart/2008/layout/AlternatingPictureBlocks"/>
    <dgm:cxn modelId="{7B7EBA63-3E8A-416E-8561-3D6136BFF77C}" type="presParOf" srcId="{A6393CCA-F22F-4882-AFA0-9DCE521CDEF6}" destId="{EEDA8C42-DCE8-4079-B370-463D3390C911}" srcOrd="1" destOrd="0" presId="urn:microsoft.com/office/officeart/2008/layout/AlternatingPictureBlocks"/>
  </dgm:cxnLst>
  <dgm:bg>
    <a:solidFill>
      <a:schemeClr val="tx2">
        <a:lumMod val="75000"/>
        <a:alpha val="76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5A8D1C-D9D9-4EC2-AF09-14E9433627F1}" type="doc">
      <dgm:prSet loTypeId="urn:microsoft.com/office/officeart/2005/8/layout/vList4" loCatId="list" qsTypeId="urn:microsoft.com/office/officeart/2005/8/quickstyle/simple1" qsCatId="simple" csTypeId="urn:microsoft.com/office/officeart/2005/8/colors/accent1_2" csCatId="accent1" phldr="1"/>
      <dgm:spPr/>
    </dgm:pt>
    <dgm:pt modelId="{1608E74B-481B-4BF7-99EA-77022C53273C}">
      <dgm:prSet phldrT="[Texto]"/>
      <dgm:spPr>
        <a:solidFill>
          <a:srgbClr val="993366">
            <a:alpha val="55686"/>
          </a:srgbClr>
        </a:solidFill>
      </dgm:spPr>
      <dgm:t>
        <a:bodyPr/>
        <a:lstStyle/>
        <a:p>
          <a:r>
            <a:rPr lang="es-EC" dirty="0" smtClean="0">
              <a:solidFill>
                <a:schemeClr val="bg1"/>
              </a:solidFill>
              <a:latin typeface="Times New Roman" panose="02020603050405020304" pitchFamily="18" charset="0"/>
              <a:cs typeface="Times New Roman" panose="02020603050405020304" pitchFamily="18" charset="0"/>
            </a:rPr>
            <a:t>Ampliar</a:t>
          </a:r>
          <a:r>
            <a:rPr lang="es-EC" baseline="0" dirty="0" smtClean="0">
              <a:solidFill>
                <a:schemeClr val="bg1"/>
              </a:solidFill>
              <a:latin typeface="Times New Roman" panose="02020603050405020304" pitchFamily="18" charset="0"/>
              <a:cs typeface="Times New Roman" panose="02020603050405020304" pitchFamily="18" charset="0"/>
            </a:rPr>
            <a:t> el alcance de la muestra de estudio</a:t>
          </a:r>
          <a:endParaRPr lang="en-US" dirty="0">
            <a:solidFill>
              <a:schemeClr val="bg1"/>
            </a:solidFill>
            <a:latin typeface="Times New Roman" panose="02020603050405020304" pitchFamily="18" charset="0"/>
            <a:cs typeface="Times New Roman" panose="02020603050405020304" pitchFamily="18" charset="0"/>
          </a:endParaRPr>
        </a:p>
      </dgm:t>
    </dgm:pt>
    <dgm:pt modelId="{B6D89803-91B1-4C1A-8883-7D067CF2B0A7}" type="parTrans" cxnId="{E820E40B-8D6D-45EC-9F08-D3D8242D7E02}">
      <dgm:prSet/>
      <dgm:spPr/>
      <dgm:t>
        <a:bodyPr/>
        <a:lstStyle/>
        <a:p>
          <a:endParaRPr lang="en-US">
            <a:solidFill>
              <a:schemeClr val="bg1"/>
            </a:solidFill>
            <a:latin typeface="Times New Roman" panose="02020603050405020304" pitchFamily="18" charset="0"/>
            <a:cs typeface="Times New Roman" panose="02020603050405020304" pitchFamily="18" charset="0"/>
          </a:endParaRPr>
        </a:p>
      </dgm:t>
    </dgm:pt>
    <dgm:pt modelId="{4176A752-B20B-4ACD-923E-218096590109}" type="sibTrans" cxnId="{E820E40B-8D6D-45EC-9F08-D3D8242D7E02}">
      <dgm:prSet/>
      <dgm:spPr/>
      <dgm:t>
        <a:bodyPr/>
        <a:lstStyle/>
        <a:p>
          <a:endParaRPr lang="en-US">
            <a:solidFill>
              <a:schemeClr val="bg1"/>
            </a:solidFill>
            <a:latin typeface="Times New Roman" panose="02020603050405020304" pitchFamily="18" charset="0"/>
            <a:cs typeface="Times New Roman" panose="02020603050405020304" pitchFamily="18" charset="0"/>
          </a:endParaRPr>
        </a:p>
      </dgm:t>
    </dgm:pt>
    <dgm:pt modelId="{691F41FC-0ED7-46FC-BF14-F30985E6A0B4}">
      <dgm:prSet phldrT="[Texto]"/>
      <dgm:spPr>
        <a:solidFill>
          <a:srgbClr val="CC3399">
            <a:alpha val="81961"/>
          </a:srgbClr>
        </a:solidFill>
      </dgm:spPr>
      <dgm:t>
        <a:bodyPr/>
        <a:lstStyle/>
        <a:p>
          <a:r>
            <a:rPr lang="es-EC" dirty="0" smtClean="0">
              <a:solidFill>
                <a:schemeClr val="bg1"/>
              </a:solidFill>
              <a:latin typeface="Times New Roman" panose="02020603050405020304" pitchFamily="18" charset="0"/>
              <a:cs typeface="Times New Roman" panose="02020603050405020304" pitchFamily="18" charset="0"/>
            </a:rPr>
            <a:t>Utilizar</a:t>
          </a:r>
          <a:r>
            <a:rPr lang="es-EC" baseline="0" dirty="0" smtClean="0">
              <a:solidFill>
                <a:schemeClr val="bg1"/>
              </a:solidFill>
              <a:latin typeface="Times New Roman" panose="02020603050405020304" pitchFamily="18" charset="0"/>
              <a:cs typeface="Times New Roman" panose="02020603050405020304" pitchFamily="18" charset="0"/>
            </a:rPr>
            <a:t> variables con características de innovación: marcas, patentes, innovación en productos y procesos y activos intangibles y financieras como: rentabilidad, solvencia y liquidez</a:t>
          </a:r>
          <a:endParaRPr lang="en-US" dirty="0">
            <a:solidFill>
              <a:schemeClr val="bg1"/>
            </a:solidFill>
            <a:latin typeface="Times New Roman" panose="02020603050405020304" pitchFamily="18" charset="0"/>
            <a:cs typeface="Times New Roman" panose="02020603050405020304" pitchFamily="18" charset="0"/>
          </a:endParaRPr>
        </a:p>
      </dgm:t>
    </dgm:pt>
    <dgm:pt modelId="{129C48F8-165D-4E6E-8A3D-9466FC8D5863}" type="parTrans" cxnId="{0AC7AE89-6FE5-4912-AE9A-07534B2C90A5}">
      <dgm:prSet/>
      <dgm:spPr/>
      <dgm:t>
        <a:bodyPr/>
        <a:lstStyle/>
        <a:p>
          <a:endParaRPr lang="en-US">
            <a:solidFill>
              <a:schemeClr val="bg1"/>
            </a:solidFill>
            <a:latin typeface="Times New Roman" panose="02020603050405020304" pitchFamily="18" charset="0"/>
            <a:cs typeface="Times New Roman" panose="02020603050405020304" pitchFamily="18" charset="0"/>
          </a:endParaRPr>
        </a:p>
      </dgm:t>
    </dgm:pt>
    <dgm:pt modelId="{9BBF67A4-DA7C-4574-91C5-28EC18D0D9B1}" type="sibTrans" cxnId="{0AC7AE89-6FE5-4912-AE9A-07534B2C90A5}">
      <dgm:prSet/>
      <dgm:spPr/>
      <dgm:t>
        <a:bodyPr/>
        <a:lstStyle/>
        <a:p>
          <a:endParaRPr lang="en-US">
            <a:solidFill>
              <a:schemeClr val="bg1"/>
            </a:solidFill>
            <a:latin typeface="Times New Roman" panose="02020603050405020304" pitchFamily="18" charset="0"/>
            <a:cs typeface="Times New Roman" panose="02020603050405020304" pitchFamily="18" charset="0"/>
          </a:endParaRPr>
        </a:p>
      </dgm:t>
    </dgm:pt>
    <dgm:pt modelId="{F616030A-7A93-4ED9-8B93-863F15AB6311}">
      <dgm:prSet phldrT="[Texto]"/>
      <dgm:spPr>
        <a:solidFill>
          <a:srgbClr val="CC99FF"/>
        </a:solidFill>
      </dgm:spPr>
      <dgm:t>
        <a:bodyPr/>
        <a:lstStyle/>
        <a:p>
          <a:r>
            <a:rPr lang="es-EC" dirty="0" smtClean="0">
              <a:solidFill>
                <a:schemeClr val="bg1"/>
              </a:solidFill>
              <a:latin typeface="Times New Roman" panose="02020603050405020304" pitchFamily="18" charset="0"/>
              <a:cs typeface="Times New Roman" panose="02020603050405020304" pitchFamily="18" charset="0"/>
            </a:rPr>
            <a:t>Utilizar la matriz de transición de probabilidades, como método de análisis de la persistencia de la innovación</a:t>
          </a:r>
          <a:endParaRPr lang="en-US" dirty="0">
            <a:solidFill>
              <a:schemeClr val="bg1"/>
            </a:solidFill>
            <a:latin typeface="Times New Roman" panose="02020603050405020304" pitchFamily="18" charset="0"/>
            <a:cs typeface="Times New Roman" panose="02020603050405020304" pitchFamily="18" charset="0"/>
          </a:endParaRPr>
        </a:p>
      </dgm:t>
    </dgm:pt>
    <dgm:pt modelId="{74BF555D-BF75-471D-85B6-DD0BD752F241}" type="parTrans" cxnId="{F6548855-34DE-43DF-B1E7-675D232D5C55}">
      <dgm:prSet/>
      <dgm:spPr/>
      <dgm:t>
        <a:bodyPr/>
        <a:lstStyle/>
        <a:p>
          <a:endParaRPr lang="en-US"/>
        </a:p>
      </dgm:t>
    </dgm:pt>
    <dgm:pt modelId="{8212939F-A885-4B7E-9B31-76B00F2707B2}" type="sibTrans" cxnId="{F6548855-34DE-43DF-B1E7-675D232D5C55}">
      <dgm:prSet/>
      <dgm:spPr/>
      <dgm:t>
        <a:bodyPr/>
        <a:lstStyle/>
        <a:p>
          <a:endParaRPr lang="en-US"/>
        </a:p>
      </dgm:t>
    </dgm:pt>
    <dgm:pt modelId="{252B8ECE-DB7C-42C3-A3E4-A077CB032320}" type="pres">
      <dgm:prSet presAssocID="{EC5A8D1C-D9D9-4EC2-AF09-14E9433627F1}" presName="linear" presStyleCnt="0">
        <dgm:presLayoutVars>
          <dgm:dir/>
          <dgm:resizeHandles val="exact"/>
        </dgm:presLayoutVars>
      </dgm:prSet>
      <dgm:spPr/>
    </dgm:pt>
    <dgm:pt modelId="{96AC9F2C-255F-4322-9108-2C66B166C008}" type="pres">
      <dgm:prSet presAssocID="{1608E74B-481B-4BF7-99EA-77022C53273C}" presName="comp" presStyleCnt="0"/>
      <dgm:spPr/>
    </dgm:pt>
    <dgm:pt modelId="{60EDC188-092F-43EF-9075-F024CBD3D0FB}" type="pres">
      <dgm:prSet presAssocID="{1608E74B-481B-4BF7-99EA-77022C53273C}" presName="box" presStyleLbl="node1" presStyleIdx="0" presStyleCnt="3"/>
      <dgm:spPr/>
      <dgm:t>
        <a:bodyPr/>
        <a:lstStyle/>
        <a:p>
          <a:endParaRPr lang="en-US"/>
        </a:p>
      </dgm:t>
    </dgm:pt>
    <dgm:pt modelId="{D015F4B0-B47D-4339-9D6A-01F95A2D5865}" type="pres">
      <dgm:prSet presAssocID="{1608E74B-481B-4BF7-99EA-77022C53273C}" presName="img" presStyleLbl="fgImgPlace1" presStyleIdx="0" presStyleCnt="3"/>
      <dgm:spPr>
        <a:blipFill rotWithShape="1">
          <a:blip xmlns:r="http://schemas.openxmlformats.org/officeDocument/2006/relationships" r:embed="rId1"/>
          <a:stretch>
            <a:fillRect/>
          </a:stretch>
        </a:blipFill>
      </dgm:spPr>
    </dgm:pt>
    <dgm:pt modelId="{43023608-D6AA-4AA8-B492-40D0127290CC}" type="pres">
      <dgm:prSet presAssocID="{1608E74B-481B-4BF7-99EA-77022C53273C}" presName="text" presStyleLbl="node1" presStyleIdx="0" presStyleCnt="3">
        <dgm:presLayoutVars>
          <dgm:bulletEnabled val="1"/>
        </dgm:presLayoutVars>
      </dgm:prSet>
      <dgm:spPr/>
      <dgm:t>
        <a:bodyPr/>
        <a:lstStyle/>
        <a:p>
          <a:endParaRPr lang="en-US"/>
        </a:p>
      </dgm:t>
    </dgm:pt>
    <dgm:pt modelId="{6D80024E-994D-422B-A2DC-2214E97D05D8}" type="pres">
      <dgm:prSet presAssocID="{4176A752-B20B-4ACD-923E-218096590109}" presName="spacer" presStyleCnt="0"/>
      <dgm:spPr/>
    </dgm:pt>
    <dgm:pt modelId="{67128FF9-CAF1-4AE7-BD97-EEEBF487F4B9}" type="pres">
      <dgm:prSet presAssocID="{691F41FC-0ED7-46FC-BF14-F30985E6A0B4}" presName="comp" presStyleCnt="0"/>
      <dgm:spPr/>
    </dgm:pt>
    <dgm:pt modelId="{C5CCFC99-CBA8-47A4-BF7B-FFB5EA2AC54B}" type="pres">
      <dgm:prSet presAssocID="{691F41FC-0ED7-46FC-BF14-F30985E6A0B4}" presName="box" presStyleLbl="node1" presStyleIdx="1" presStyleCnt="3"/>
      <dgm:spPr/>
      <dgm:t>
        <a:bodyPr/>
        <a:lstStyle/>
        <a:p>
          <a:endParaRPr lang="en-US"/>
        </a:p>
      </dgm:t>
    </dgm:pt>
    <dgm:pt modelId="{CF97F228-B77E-4D91-8D5E-6E0AB53FAEAF}" type="pres">
      <dgm:prSet presAssocID="{691F41FC-0ED7-46FC-BF14-F30985E6A0B4}" presName="img" presStyleLbl="fgImgPlace1" presStyleIdx="1" presStyleCnt="3"/>
      <dgm:spPr>
        <a:blipFill rotWithShape="1">
          <a:blip xmlns:r="http://schemas.openxmlformats.org/officeDocument/2006/relationships" r:embed="rId2"/>
          <a:stretch>
            <a:fillRect/>
          </a:stretch>
        </a:blipFill>
      </dgm:spPr>
    </dgm:pt>
    <dgm:pt modelId="{3A667B6B-1477-4936-95BE-C647E88D41F2}" type="pres">
      <dgm:prSet presAssocID="{691F41FC-0ED7-46FC-BF14-F30985E6A0B4}" presName="text" presStyleLbl="node1" presStyleIdx="1" presStyleCnt="3">
        <dgm:presLayoutVars>
          <dgm:bulletEnabled val="1"/>
        </dgm:presLayoutVars>
      </dgm:prSet>
      <dgm:spPr/>
      <dgm:t>
        <a:bodyPr/>
        <a:lstStyle/>
        <a:p>
          <a:endParaRPr lang="en-US"/>
        </a:p>
      </dgm:t>
    </dgm:pt>
    <dgm:pt modelId="{4E88AFFD-1C75-4FB7-B382-016F153B7510}" type="pres">
      <dgm:prSet presAssocID="{9BBF67A4-DA7C-4574-91C5-28EC18D0D9B1}" presName="spacer" presStyleCnt="0"/>
      <dgm:spPr/>
    </dgm:pt>
    <dgm:pt modelId="{A4BC4085-F5C6-4B3F-A91C-50073EE9DA2E}" type="pres">
      <dgm:prSet presAssocID="{F616030A-7A93-4ED9-8B93-863F15AB6311}" presName="comp" presStyleCnt="0"/>
      <dgm:spPr/>
    </dgm:pt>
    <dgm:pt modelId="{E4C4F286-874C-4503-9F4F-79A365B45B39}" type="pres">
      <dgm:prSet presAssocID="{F616030A-7A93-4ED9-8B93-863F15AB6311}" presName="box" presStyleLbl="node1" presStyleIdx="2" presStyleCnt="3"/>
      <dgm:spPr/>
      <dgm:t>
        <a:bodyPr/>
        <a:lstStyle/>
        <a:p>
          <a:endParaRPr lang="en-US"/>
        </a:p>
      </dgm:t>
    </dgm:pt>
    <dgm:pt modelId="{B7B1F863-2A06-435A-AD06-1D8669EACA6A}" type="pres">
      <dgm:prSet presAssocID="{F616030A-7A93-4ED9-8B93-863F15AB6311}" presName="img" presStyleLbl="fgImgPlace1" presStyleIdx="2" presStyleCnt="3"/>
      <dgm:spPr>
        <a:blipFill rotWithShape="1">
          <a:blip xmlns:r="http://schemas.openxmlformats.org/officeDocument/2006/relationships" r:embed="rId3"/>
          <a:stretch>
            <a:fillRect/>
          </a:stretch>
        </a:blipFill>
      </dgm:spPr>
    </dgm:pt>
    <dgm:pt modelId="{91052AAB-E226-47F1-93C0-056B1BDF7855}" type="pres">
      <dgm:prSet presAssocID="{F616030A-7A93-4ED9-8B93-863F15AB6311}" presName="text" presStyleLbl="node1" presStyleIdx="2" presStyleCnt="3">
        <dgm:presLayoutVars>
          <dgm:bulletEnabled val="1"/>
        </dgm:presLayoutVars>
      </dgm:prSet>
      <dgm:spPr/>
      <dgm:t>
        <a:bodyPr/>
        <a:lstStyle/>
        <a:p>
          <a:endParaRPr lang="en-US"/>
        </a:p>
      </dgm:t>
    </dgm:pt>
  </dgm:ptLst>
  <dgm:cxnLst>
    <dgm:cxn modelId="{63280965-0971-4E54-B7F4-AB3DAFA53087}" type="presOf" srcId="{F616030A-7A93-4ED9-8B93-863F15AB6311}" destId="{E4C4F286-874C-4503-9F4F-79A365B45B39}" srcOrd="0" destOrd="0" presId="urn:microsoft.com/office/officeart/2005/8/layout/vList4"/>
    <dgm:cxn modelId="{530FB19F-150F-4617-80D3-A9E7577ACD20}" type="presOf" srcId="{1608E74B-481B-4BF7-99EA-77022C53273C}" destId="{60EDC188-092F-43EF-9075-F024CBD3D0FB}" srcOrd="0" destOrd="0" presId="urn:microsoft.com/office/officeart/2005/8/layout/vList4"/>
    <dgm:cxn modelId="{E820E40B-8D6D-45EC-9F08-D3D8242D7E02}" srcId="{EC5A8D1C-D9D9-4EC2-AF09-14E9433627F1}" destId="{1608E74B-481B-4BF7-99EA-77022C53273C}" srcOrd="0" destOrd="0" parTransId="{B6D89803-91B1-4C1A-8883-7D067CF2B0A7}" sibTransId="{4176A752-B20B-4ACD-923E-218096590109}"/>
    <dgm:cxn modelId="{3527C221-46DB-4087-B87E-CA1086E959B1}" type="presOf" srcId="{691F41FC-0ED7-46FC-BF14-F30985E6A0B4}" destId="{3A667B6B-1477-4936-95BE-C647E88D41F2}" srcOrd="1" destOrd="0" presId="urn:microsoft.com/office/officeart/2005/8/layout/vList4"/>
    <dgm:cxn modelId="{CE1B9E1F-2F5A-4B2F-918F-75B4A7629D18}" type="presOf" srcId="{1608E74B-481B-4BF7-99EA-77022C53273C}" destId="{43023608-D6AA-4AA8-B492-40D0127290CC}" srcOrd="1" destOrd="0" presId="urn:microsoft.com/office/officeart/2005/8/layout/vList4"/>
    <dgm:cxn modelId="{E473E1FD-F140-4096-B9BC-BE7B9D74F666}" type="presOf" srcId="{EC5A8D1C-D9D9-4EC2-AF09-14E9433627F1}" destId="{252B8ECE-DB7C-42C3-A3E4-A077CB032320}" srcOrd="0" destOrd="0" presId="urn:microsoft.com/office/officeart/2005/8/layout/vList4"/>
    <dgm:cxn modelId="{F6548855-34DE-43DF-B1E7-675D232D5C55}" srcId="{EC5A8D1C-D9D9-4EC2-AF09-14E9433627F1}" destId="{F616030A-7A93-4ED9-8B93-863F15AB6311}" srcOrd="2" destOrd="0" parTransId="{74BF555D-BF75-471D-85B6-DD0BD752F241}" sibTransId="{8212939F-A885-4B7E-9B31-76B00F2707B2}"/>
    <dgm:cxn modelId="{0AF7398C-B2BA-4841-91D7-7BAACEA0C982}" type="presOf" srcId="{F616030A-7A93-4ED9-8B93-863F15AB6311}" destId="{91052AAB-E226-47F1-93C0-056B1BDF7855}" srcOrd="1" destOrd="0" presId="urn:microsoft.com/office/officeart/2005/8/layout/vList4"/>
    <dgm:cxn modelId="{0AC7AE89-6FE5-4912-AE9A-07534B2C90A5}" srcId="{EC5A8D1C-D9D9-4EC2-AF09-14E9433627F1}" destId="{691F41FC-0ED7-46FC-BF14-F30985E6A0B4}" srcOrd="1" destOrd="0" parTransId="{129C48F8-165D-4E6E-8A3D-9466FC8D5863}" sibTransId="{9BBF67A4-DA7C-4574-91C5-28EC18D0D9B1}"/>
    <dgm:cxn modelId="{057AA7DE-90F8-4CBD-B875-712823BCC60C}" type="presOf" srcId="{691F41FC-0ED7-46FC-BF14-F30985E6A0B4}" destId="{C5CCFC99-CBA8-47A4-BF7B-FFB5EA2AC54B}" srcOrd="0" destOrd="0" presId="urn:microsoft.com/office/officeart/2005/8/layout/vList4"/>
    <dgm:cxn modelId="{5BB650CE-8279-4AFF-980F-F84ADA9ED42E}" type="presParOf" srcId="{252B8ECE-DB7C-42C3-A3E4-A077CB032320}" destId="{96AC9F2C-255F-4322-9108-2C66B166C008}" srcOrd="0" destOrd="0" presId="urn:microsoft.com/office/officeart/2005/8/layout/vList4"/>
    <dgm:cxn modelId="{2D253829-764D-4452-B52F-F1B35FE0B383}" type="presParOf" srcId="{96AC9F2C-255F-4322-9108-2C66B166C008}" destId="{60EDC188-092F-43EF-9075-F024CBD3D0FB}" srcOrd="0" destOrd="0" presId="urn:microsoft.com/office/officeart/2005/8/layout/vList4"/>
    <dgm:cxn modelId="{43F9EC7A-1BE7-45AD-9462-79246885399C}" type="presParOf" srcId="{96AC9F2C-255F-4322-9108-2C66B166C008}" destId="{D015F4B0-B47D-4339-9D6A-01F95A2D5865}" srcOrd="1" destOrd="0" presId="urn:microsoft.com/office/officeart/2005/8/layout/vList4"/>
    <dgm:cxn modelId="{5019983E-3A81-4E91-848E-45413CA8B93E}" type="presParOf" srcId="{96AC9F2C-255F-4322-9108-2C66B166C008}" destId="{43023608-D6AA-4AA8-B492-40D0127290CC}" srcOrd="2" destOrd="0" presId="urn:microsoft.com/office/officeart/2005/8/layout/vList4"/>
    <dgm:cxn modelId="{6CFDEC8C-B7C7-499A-86D6-F39CD121F712}" type="presParOf" srcId="{252B8ECE-DB7C-42C3-A3E4-A077CB032320}" destId="{6D80024E-994D-422B-A2DC-2214E97D05D8}" srcOrd="1" destOrd="0" presId="urn:microsoft.com/office/officeart/2005/8/layout/vList4"/>
    <dgm:cxn modelId="{FAB3940A-2A46-49C5-A69E-C450609EE8D8}" type="presParOf" srcId="{252B8ECE-DB7C-42C3-A3E4-A077CB032320}" destId="{67128FF9-CAF1-4AE7-BD97-EEEBF487F4B9}" srcOrd="2" destOrd="0" presId="urn:microsoft.com/office/officeart/2005/8/layout/vList4"/>
    <dgm:cxn modelId="{80A00317-F085-43EF-BD88-79DF09F63226}" type="presParOf" srcId="{67128FF9-CAF1-4AE7-BD97-EEEBF487F4B9}" destId="{C5CCFC99-CBA8-47A4-BF7B-FFB5EA2AC54B}" srcOrd="0" destOrd="0" presId="urn:microsoft.com/office/officeart/2005/8/layout/vList4"/>
    <dgm:cxn modelId="{339D71BB-1BBD-4002-AD5A-08E737E2C3CA}" type="presParOf" srcId="{67128FF9-CAF1-4AE7-BD97-EEEBF487F4B9}" destId="{CF97F228-B77E-4D91-8D5E-6E0AB53FAEAF}" srcOrd="1" destOrd="0" presId="urn:microsoft.com/office/officeart/2005/8/layout/vList4"/>
    <dgm:cxn modelId="{3289CC0D-90C5-4BE0-83AC-F2AED1CF73D2}" type="presParOf" srcId="{67128FF9-CAF1-4AE7-BD97-EEEBF487F4B9}" destId="{3A667B6B-1477-4936-95BE-C647E88D41F2}" srcOrd="2" destOrd="0" presId="urn:microsoft.com/office/officeart/2005/8/layout/vList4"/>
    <dgm:cxn modelId="{743E719C-19AD-4E90-A254-60303CE6C464}" type="presParOf" srcId="{252B8ECE-DB7C-42C3-A3E4-A077CB032320}" destId="{4E88AFFD-1C75-4FB7-B382-016F153B7510}" srcOrd="3" destOrd="0" presId="urn:microsoft.com/office/officeart/2005/8/layout/vList4"/>
    <dgm:cxn modelId="{19C984B9-CB5B-408C-964F-5D2341812022}" type="presParOf" srcId="{252B8ECE-DB7C-42C3-A3E4-A077CB032320}" destId="{A4BC4085-F5C6-4B3F-A91C-50073EE9DA2E}" srcOrd="4" destOrd="0" presId="urn:microsoft.com/office/officeart/2005/8/layout/vList4"/>
    <dgm:cxn modelId="{E4FE8F1D-95D0-4627-86E7-AF91D52D339E}" type="presParOf" srcId="{A4BC4085-F5C6-4B3F-A91C-50073EE9DA2E}" destId="{E4C4F286-874C-4503-9F4F-79A365B45B39}" srcOrd="0" destOrd="0" presId="urn:microsoft.com/office/officeart/2005/8/layout/vList4"/>
    <dgm:cxn modelId="{7CE9EB09-A28E-4979-8B75-8F0564603AD1}" type="presParOf" srcId="{A4BC4085-F5C6-4B3F-A91C-50073EE9DA2E}" destId="{B7B1F863-2A06-435A-AD06-1D8669EACA6A}" srcOrd="1" destOrd="0" presId="urn:microsoft.com/office/officeart/2005/8/layout/vList4"/>
    <dgm:cxn modelId="{0D9E3AF6-0AB5-4D41-9182-59A46E549819}" type="presParOf" srcId="{A4BC4085-F5C6-4B3F-A91C-50073EE9DA2E}" destId="{91052AAB-E226-47F1-93C0-056B1BDF7855}" srcOrd="2" destOrd="0" presId="urn:microsoft.com/office/officeart/2005/8/layout/vList4"/>
  </dgm:cxnLst>
  <dgm:bg>
    <a:solidFill>
      <a:schemeClr val="tx2">
        <a:lumMod val="75000"/>
        <a:alpha val="76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15BBA-F117-4350-9B4D-3C1D2E132ED3}">
      <dsp:nvSpPr>
        <dsp:cNvPr id="0" name=""/>
        <dsp:cNvSpPr/>
      </dsp:nvSpPr>
      <dsp:spPr>
        <a:xfrm rot="16200000">
          <a:off x="-361933" y="625661"/>
          <a:ext cx="5829630" cy="5105764"/>
        </a:xfrm>
        <a:prstGeom prst="round2SameRect">
          <a:avLst>
            <a:gd name="adj1" fmla="val 16670"/>
            <a:gd name="adj2" fmla="val 0"/>
          </a:avLst>
        </a:prstGeom>
        <a:solidFill>
          <a:schemeClr val="accent2">
            <a:lumMod val="60000"/>
            <a:lumOff val="40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71450" rIns="154305" bIns="171450" numCol="1" spcCol="1270" anchor="t" anchorCtr="0">
          <a:noAutofit/>
        </a:bodyPr>
        <a:lstStyle/>
        <a:p>
          <a:pPr lvl="0" algn="l" defTabSz="1200150">
            <a:lnSpc>
              <a:spcPct val="90000"/>
            </a:lnSpc>
            <a:spcBef>
              <a:spcPct val="0"/>
            </a:spcBef>
            <a:spcAft>
              <a:spcPct val="35000"/>
            </a:spcAft>
          </a:pPr>
          <a:endParaRPr lang="es-EC" sz="2700" b="1" kern="1200" dirty="0" smtClean="0">
            <a:solidFill>
              <a:schemeClr val="bg1"/>
            </a:solidFill>
            <a:latin typeface="Times New Roman" panose="02020603050405020304" pitchFamily="18" charset="0"/>
            <a:cs typeface="Times New Roman" panose="02020603050405020304" pitchFamily="18" charset="0"/>
          </a:endParaRPr>
        </a:p>
        <a:p>
          <a:pPr lvl="0" algn="l" defTabSz="1200150">
            <a:lnSpc>
              <a:spcPct val="90000"/>
            </a:lnSpc>
            <a:spcBef>
              <a:spcPct val="0"/>
            </a:spcBef>
            <a:spcAft>
              <a:spcPct val="35000"/>
            </a:spcAft>
          </a:pPr>
          <a:endParaRPr lang="es-EC" sz="2400" b="0" kern="1200" dirty="0" smtClean="0">
            <a:solidFill>
              <a:schemeClr val="bg1"/>
            </a:solidFill>
            <a:latin typeface="Times New Roman" panose="02020603050405020304" pitchFamily="18" charset="0"/>
            <a:cs typeface="Times New Roman" panose="02020603050405020304" pitchFamily="18" charset="0"/>
          </a:endParaRPr>
        </a:p>
        <a:p>
          <a:pPr lvl="0" algn="l" defTabSz="1200150">
            <a:lnSpc>
              <a:spcPct val="90000"/>
            </a:lnSpc>
            <a:spcBef>
              <a:spcPct val="0"/>
            </a:spcBef>
            <a:spcAft>
              <a:spcPct val="35000"/>
            </a:spcAft>
          </a:pPr>
          <a:r>
            <a:rPr lang="es-EC" sz="2700" b="1" kern="1200" dirty="0" smtClean="0">
              <a:solidFill>
                <a:schemeClr val="bg1"/>
              </a:solidFill>
              <a:latin typeface="Times New Roman" panose="02020603050405020304" pitchFamily="18" charset="0"/>
              <a:cs typeface="Times New Roman" panose="02020603050405020304" pitchFamily="18" charset="0"/>
            </a:rPr>
            <a:t> </a:t>
          </a:r>
          <a:endParaRPr lang="es-EC" sz="2700" b="1" kern="1200" dirty="0">
            <a:solidFill>
              <a:schemeClr val="bg1"/>
            </a:solidFill>
            <a:latin typeface="Times New Roman" panose="02020603050405020304" pitchFamily="18" charset="0"/>
            <a:cs typeface="Times New Roman" panose="02020603050405020304" pitchFamily="18" charset="0"/>
          </a:endParaRPr>
        </a:p>
      </dsp:txBody>
      <dsp:txXfrm rot="5400000">
        <a:off x="249288" y="513016"/>
        <a:ext cx="4856476" cy="5331054"/>
      </dsp:txXfrm>
    </dsp:sp>
    <dsp:sp modelId="{9D2A4832-6924-4815-A73A-B24BD0EF3BA0}">
      <dsp:nvSpPr>
        <dsp:cNvPr id="0" name=""/>
        <dsp:cNvSpPr/>
      </dsp:nvSpPr>
      <dsp:spPr>
        <a:xfrm rot="5400000">
          <a:off x="3484601" y="961089"/>
          <a:ext cx="5841579" cy="4422959"/>
        </a:xfrm>
        <a:prstGeom prst="round2SameRect">
          <a:avLst>
            <a:gd name="adj1" fmla="val 16670"/>
            <a:gd name="adj2" fmla="val 0"/>
          </a:avLst>
        </a:prstGeom>
        <a:solidFill>
          <a:schemeClr val="accent1">
            <a:lumMod val="40000"/>
            <a:lumOff val="60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1455" tIns="234950" rIns="140970" bIns="234950" numCol="1" spcCol="1270" anchor="t" anchorCtr="0">
          <a:noAutofit/>
        </a:bodyPr>
        <a:lstStyle/>
        <a:p>
          <a:pPr lvl="0" algn="ctr" defTabSz="1644650">
            <a:lnSpc>
              <a:spcPct val="90000"/>
            </a:lnSpc>
            <a:spcBef>
              <a:spcPct val="0"/>
            </a:spcBef>
            <a:spcAft>
              <a:spcPct val="35000"/>
            </a:spcAft>
          </a:pPr>
          <a:endParaRPr lang="es-EC" sz="3700" b="1" kern="1200" dirty="0">
            <a:solidFill>
              <a:schemeClr val="bg1"/>
            </a:solidFill>
            <a:latin typeface="Times New Roman" panose="02020603050405020304" pitchFamily="18" charset="0"/>
            <a:cs typeface="Times New Roman" panose="02020603050405020304" pitchFamily="18" charset="0"/>
          </a:endParaRPr>
        </a:p>
      </dsp:txBody>
      <dsp:txXfrm rot="-5400000">
        <a:off x="4193911" y="467729"/>
        <a:ext cx="4207009" cy="5409679"/>
      </dsp:txXfrm>
    </dsp:sp>
    <dsp:sp modelId="{432575A8-50D6-4E70-A07E-07A4D05C9FD3}">
      <dsp:nvSpPr>
        <dsp:cNvPr id="0" name=""/>
        <dsp:cNvSpPr/>
      </dsp:nvSpPr>
      <dsp:spPr>
        <a:xfrm>
          <a:off x="3722849" y="60957"/>
          <a:ext cx="1040832" cy="1167686"/>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3F860553-0B23-4222-9D0E-98447DE82DF9}">
      <dsp:nvSpPr>
        <dsp:cNvPr id="0" name=""/>
        <dsp:cNvSpPr/>
      </dsp:nvSpPr>
      <dsp:spPr>
        <a:xfrm rot="10800000">
          <a:off x="3739992" y="5247169"/>
          <a:ext cx="969507" cy="1028244"/>
        </a:xfrm>
        <a:prstGeom prst="circularArrow">
          <a:avLst>
            <a:gd name="adj1" fmla="val 12500"/>
            <a:gd name="adj2" fmla="val 1142322"/>
            <a:gd name="adj3" fmla="val 20457678"/>
            <a:gd name="adj4" fmla="val 10800000"/>
            <a:gd name="adj5" fmla="val 12500"/>
          </a:avLst>
        </a:prstGeom>
        <a:solidFill>
          <a:schemeClr val="accent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s-EC"/>
          </a:p>
        </p:txBody>
      </p:sp>
      <p:sp>
        <p:nvSpPr>
          <p:cNvPr id="3" name="Marcador de fecha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742C5629-CC00-4A84-99B0-0D6A2D256E54}" type="datetimeFigureOut">
              <a:rPr lang="es-EC" smtClean="0"/>
              <a:t>18/7/2019</a:t>
            </a:fld>
            <a:endParaRPr lang="es-EC"/>
          </a:p>
        </p:txBody>
      </p:sp>
      <p:sp>
        <p:nvSpPr>
          <p:cNvPr id="4" name="Marcador de pie de página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64ADDA26-BBAF-40D0-B104-90F466349413}" type="slidenum">
              <a:rPr lang="es-EC" smtClean="0"/>
              <a:t>‹Nº›</a:t>
            </a:fld>
            <a:endParaRPr lang="es-EC"/>
          </a:p>
        </p:txBody>
      </p:sp>
    </p:spTree>
    <p:extLst>
      <p:ext uri="{BB962C8B-B14F-4D97-AF65-F5344CB8AC3E}">
        <p14:creationId xmlns:p14="http://schemas.microsoft.com/office/powerpoint/2010/main" val="1510044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5124"/>
          </a:xfrm>
          <a:prstGeom prst="rect">
            <a:avLst/>
          </a:prstGeom>
        </p:spPr>
        <p:txBody>
          <a:bodyPr vert="horz" lIns="94229" tIns="47114" rIns="94229" bIns="47114" rtlCol="0"/>
          <a:lstStyle>
            <a:lvl1pPr algn="l" latinLnBrk="0">
              <a:defRPr lang="es-ES" sz="1200"/>
            </a:lvl1pPr>
            <a:extLst/>
          </a:lstStyle>
          <a:p>
            <a:endParaRPr lang="es-ES"/>
          </a:p>
        </p:txBody>
      </p:sp>
      <p:sp>
        <p:nvSpPr>
          <p:cNvPr id="3" name="Date Placeholder 2"/>
          <p:cNvSpPr>
            <a:spLocks noGrp="1"/>
          </p:cNvSpPr>
          <p:nvPr>
            <p:ph type="dt" idx="1"/>
          </p:nvPr>
        </p:nvSpPr>
        <p:spPr>
          <a:xfrm>
            <a:off x="5317963" y="0"/>
            <a:ext cx="4068339" cy="355124"/>
          </a:xfrm>
          <a:prstGeom prst="rect">
            <a:avLst/>
          </a:prstGeom>
        </p:spPr>
        <p:txBody>
          <a:bodyPr vert="horz" lIns="94229" tIns="47114" rIns="94229" bIns="47114" rtlCol="0"/>
          <a:lstStyle>
            <a:lvl1pPr algn="r" latinLnBrk="0">
              <a:defRPr lang="es-ES" sz="1200"/>
            </a:lvl1pPr>
            <a:extLst/>
          </a:lstStyle>
          <a:p>
            <a:fld id="{C238408C-6839-46EE-8131-EDA75C487F2E}" type="datetimeFigureOut">
              <a:rPr lang="en-US"/>
              <a:pPr/>
              <a:t>7/18/2019</a:t>
            </a:fld>
            <a:endParaRPr lang="es-ES"/>
          </a:p>
        </p:txBody>
      </p:sp>
      <p:sp>
        <p:nvSpPr>
          <p:cNvPr id="4" name="Slide Image Placeholder 3"/>
          <p:cNvSpPr>
            <a:spLocks noGrp="1" noRot="1" noChangeAspect="1"/>
          </p:cNvSpPr>
          <p:nvPr>
            <p:ph type="sldImg" idx="2"/>
          </p:nvPr>
        </p:nvSpPr>
        <p:spPr>
          <a:xfrm>
            <a:off x="2328863" y="533400"/>
            <a:ext cx="4732337" cy="2662238"/>
          </a:xfrm>
          <a:prstGeom prst="rect">
            <a:avLst/>
          </a:prstGeom>
          <a:noFill/>
          <a:ln w="12700">
            <a:solidFill>
              <a:prstClr val="black"/>
            </a:solidFill>
          </a:ln>
        </p:spPr>
        <p:txBody>
          <a:bodyPr vert="horz" lIns="94229" tIns="47114" rIns="94229" bIns="47114" rtlCol="0" anchor="ctr"/>
          <a:lstStyle>
            <a:extLst/>
          </a:lstStyle>
          <a:p>
            <a:endParaRPr lang="es-ES"/>
          </a:p>
        </p:txBody>
      </p:sp>
      <p:sp>
        <p:nvSpPr>
          <p:cNvPr id="5" name="Notes Placeholder 4"/>
          <p:cNvSpPr>
            <a:spLocks noGrp="1"/>
          </p:cNvSpPr>
          <p:nvPr>
            <p:ph type="body" sz="quarter" idx="3"/>
          </p:nvPr>
        </p:nvSpPr>
        <p:spPr>
          <a:xfrm>
            <a:off x="938848" y="3373676"/>
            <a:ext cx="7510780" cy="3196114"/>
          </a:xfrm>
          <a:prstGeom prst="rect">
            <a:avLst/>
          </a:prstGeom>
        </p:spPr>
        <p:txBody>
          <a:bodyPr vert="horz" lIns="94229" tIns="47114" rIns="94229" bIns="47114" rtlCol="0">
            <a:normAutofit/>
          </a:bodyPr>
          <a:lstStyle>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6746119"/>
            <a:ext cx="4068339" cy="355124"/>
          </a:xfrm>
          <a:prstGeom prst="rect">
            <a:avLst/>
          </a:prstGeom>
        </p:spPr>
        <p:txBody>
          <a:bodyPr vert="horz" lIns="94229" tIns="47114" rIns="94229" bIns="47114" rtlCol="0" anchor="b"/>
          <a:lstStyle>
            <a:lvl1pPr algn="l" latinLnBrk="0">
              <a:defRPr lang="es-ES" sz="1200"/>
            </a:lvl1pPr>
            <a:extLst/>
          </a:lstStyle>
          <a:p>
            <a:endParaRPr lang="es-ES"/>
          </a:p>
        </p:txBody>
      </p:sp>
      <p:sp>
        <p:nvSpPr>
          <p:cNvPr id="7" name="Slide Number Placeholder 6"/>
          <p:cNvSpPr>
            <a:spLocks noGrp="1"/>
          </p:cNvSpPr>
          <p:nvPr>
            <p:ph type="sldNum" sz="quarter" idx="5"/>
          </p:nvPr>
        </p:nvSpPr>
        <p:spPr>
          <a:xfrm>
            <a:off x="5317963" y="6746119"/>
            <a:ext cx="4068339" cy="355124"/>
          </a:xfrm>
          <a:prstGeom prst="rect">
            <a:avLst/>
          </a:prstGeom>
        </p:spPr>
        <p:txBody>
          <a:bodyPr vert="horz" lIns="94229" tIns="47114" rIns="94229" bIns="47114" rtlCol="0" anchor="b"/>
          <a:lstStyle>
            <a:lvl1pPr algn="r" latinLnBrk="0">
              <a:defRPr lang="es-ES" sz="1200"/>
            </a:lvl1pPr>
            <a:extLst/>
          </a:lstStyle>
          <a:p>
            <a:fld id="{87D77045-401A-4D5E-BFE3-54C21A8A6634}" type="slidenum">
              <a:rPr/>
              <a:pPr/>
              <a:t>‹Nº›</a:t>
            </a:fld>
            <a:endParaRPr lang="es-ES"/>
          </a:p>
        </p:txBody>
      </p:sp>
    </p:spTree>
    <p:extLst>
      <p:ext uri="{BB962C8B-B14F-4D97-AF65-F5344CB8AC3E}">
        <p14:creationId xmlns:p14="http://schemas.microsoft.com/office/powerpoint/2010/main" val="1875894845"/>
      </p:ext>
    </p:extLst>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a:defRPr lang="es-ES" sz="1200" kern="1200">
        <a:solidFill>
          <a:schemeClr val="tx1"/>
        </a:solidFill>
        <a:latin typeface="+mn-lt"/>
        <a:ea typeface="+mn-ea"/>
        <a:cs typeface="+mn-cs"/>
      </a:defRPr>
    </a:lvl2pPr>
    <a:lvl3pPr marL="914400" algn="l" rtl="0">
      <a:defRPr lang="es-ES" sz="1200" kern="1200">
        <a:solidFill>
          <a:schemeClr val="tx1"/>
        </a:solidFill>
        <a:latin typeface="+mn-lt"/>
        <a:ea typeface="+mn-ea"/>
        <a:cs typeface="+mn-cs"/>
      </a:defRPr>
    </a:lvl3pPr>
    <a:lvl4pPr marL="1371600" algn="l" rtl="0">
      <a:defRPr lang="es-ES" sz="1200" kern="1200">
        <a:solidFill>
          <a:schemeClr val="tx1"/>
        </a:solidFill>
        <a:latin typeface="+mn-lt"/>
        <a:ea typeface="+mn-ea"/>
        <a:cs typeface="+mn-cs"/>
      </a:defRPr>
    </a:lvl4pPr>
    <a:lvl5pPr marL="1828800" algn="l" rtl="0">
      <a:defRPr lang="es-ES" sz="1200" kern="1200">
        <a:solidFill>
          <a:schemeClr val="tx1"/>
        </a:solidFill>
        <a:latin typeface="+mn-lt"/>
        <a:ea typeface="+mn-ea"/>
        <a:cs typeface="+mn-cs"/>
      </a:defRPr>
    </a:lvl5pPr>
    <a:lvl6pPr marL="2286000" algn="l" rtl="0">
      <a:defRPr lang="es-ES" sz="1200" kern="1200">
        <a:solidFill>
          <a:schemeClr val="tx1"/>
        </a:solidFill>
        <a:latin typeface="+mn-lt"/>
        <a:ea typeface="+mn-ea"/>
        <a:cs typeface="+mn-cs"/>
      </a:defRPr>
    </a:lvl6pPr>
    <a:lvl7pPr marL="2743200" algn="l" rtl="0">
      <a:defRPr lang="es-ES" sz="1200" kern="1200">
        <a:solidFill>
          <a:schemeClr val="tx1"/>
        </a:solidFill>
        <a:latin typeface="+mn-lt"/>
        <a:ea typeface="+mn-ea"/>
        <a:cs typeface="+mn-cs"/>
      </a:defRPr>
    </a:lvl7pPr>
    <a:lvl8pPr marL="3200400" algn="l" rtl="0">
      <a:defRPr lang="es-ES" sz="1200" kern="1200">
        <a:solidFill>
          <a:schemeClr val="tx1"/>
        </a:solidFill>
        <a:latin typeface="+mn-lt"/>
        <a:ea typeface="+mn-ea"/>
        <a:cs typeface="+mn-cs"/>
      </a:defRPr>
    </a:lvl8pPr>
    <a:lvl9pPr marL="3657600" algn="l" rtl="0">
      <a:defRPr lang="es-ES"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8863" y="533400"/>
            <a:ext cx="4732337" cy="2662238"/>
          </a:xfrm>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smtClean="0">
                <a:solidFill>
                  <a:prstClr val="black"/>
                </a:solidFill>
              </a:rPr>
              <a:pPr/>
              <a:t>2</a:t>
            </a:fld>
            <a:endParaRPr>
              <a:solidFill>
                <a:prstClr val="black"/>
              </a:solidFill>
            </a:endParaRPr>
          </a:p>
        </p:txBody>
      </p:sp>
    </p:spTree>
    <p:extLst>
      <p:ext uri="{BB962C8B-B14F-4D97-AF65-F5344CB8AC3E}">
        <p14:creationId xmlns:p14="http://schemas.microsoft.com/office/powerpoint/2010/main" val="866468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35572" indent="-235572">
              <a:buAutoNum type="arabicPeriod"/>
            </a:pPr>
            <a:r>
              <a:rPr lang="es-EC" dirty="0"/>
              <a:t>La dependencia de la trayectoria, se identifica por la incorporación de una innovación en el presente (t); la cual está influenciada por la introducción de una innovación en el pasado (t-1). </a:t>
            </a:r>
          </a:p>
          <a:p>
            <a:pPr marL="235572" indent="-235572">
              <a:buAutoNum type="arabicPeriod"/>
            </a:pPr>
            <a:endParaRPr lang="es-EC" dirty="0"/>
          </a:p>
        </p:txBody>
      </p:sp>
      <p:sp>
        <p:nvSpPr>
          <p:cNvPr id="4" name="Marcador de número de diapositiva 3"/>
          <p:cNvSpPr>
            <a:spLocks noGrp="1"/>
          </p:cNvSpPr>
          <p:nvPr>
            <p:ph type="sldNum" sz="quarter" idx="10"/>
          </p:nvPr>
        </p:nvSpPr>
        <p:spPr/>
        <p:txBody>
          <a:bodyPr/>
          <a:lstStyle/>
          <a:p>
            <a:fld id="{87D77045-401A-4D5E-BFE3-54C21A8A6634}" type="slidenum">
              <a:rPr lang="es-EC" smtClean="0">
                <a:solidFill>
                  <a:prstClr val="black"/>
                </a:solidFill>
              </a:rPr>
              <a:pPr/>
              <a:t>11</a:t>
            </a:fld>
            <a:endParaRPr lang="es-EC">
              <a:solidFill>
                <a:prstClr val="black"/>
              </a:solidFill>
            </a:endParaRPr>
          </a:p>
        </p:txBody>
      </p:sp>
    </p:spTree>
    <p:extLst>
      <p:ext uri="{BB962C8B-B14F-4D97-AF65-F5344CB8AC3E}">
        <p14:creationId xmlns:p14="http://schemas.microsoft.com/office/powerpoint/2010/main" val="297466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35572" indent="-235572">
              <a:buAutoNum type="arabicPeriod"/>
            </a:pPr>
            <a:r>
              <a:rPr lang="es-EC" dirty="0" smtClean="0"/>
              <a:t>SON FACTORES DETERMINANTES</a:t>
            </a:r>
          </a:p>
          <a:p>
            <a:pPr marL="235572" indent="-235572">
              <a:buAutoNum type="arabicPeriod"/>
            </a:pPr>
            <a:r>
              <a:rPr lang="es-EC" dirty="0" smtClean="0"/>
              <a:t>Utiliza para medir la persistencia al </a:t>
            </a:r>
            <a:r>
              <a:rPr lang="es-EC" dirty="0"/>
              <a:t>indicador de innovación, intensidad en I+D, considerando que la inversión en este tipo de actividades es la más utilizada para medir los esfuerzos internos de las empresas, así como también para establecer y justificar políticas de subsidios relacionadas a I+D para el sector empresarial.</a:t>
            </a:r>
          </a:p>
          <a:p>
            <a:r>
              <a:rPr lang="es-EC" dirty="0"/>
              <a:t>	1.1 La acumulación de conocimiento a través de un compromiso sostenido de la I+D genera crecimiento en los rendimientos empresariales y podría intensificar los efectos de la productividad. </a:t>
            </a:r>
          </a:p>
          <a:p>
            <a:pPr marL="235572" indent="-235572">
              <a:buAutoNum type="arabicPeriod"/>
            </a:pPr>
            <a:r>
              <a:rPr lang="es-EC" dirty="0"/>
              <a:t>Utiliza la innovación debido a que es considerada un factor determinante para las empresas, debido a que genera impactos tanto para la productividad como para el crecimiento, a su vez invertir en actividades de innovación revela un efecto positivo en gran parte de los estudios, ya que se obtiene una tasa de retorno superior a la invertida </a:t>
            </a:r>
          </a:p>
        </p:txBody>
      </p:sp>
      <p:sp>
        <p:nvSpPr>
          <p:cNvPr id="4" name="Marcador de número de diapositiva 3"/>
          <p:cNvSpPr>
            <a:spLocks noGrp="1"/>
          </p:cNvSpPr>
          <p:nvPr>
            <p:ph type="sldNum" sz="quarter" idx="10"/>
          </p:nvPr>
        </p:nvSpPr>
        <p:spPr/>
        <p:txBody>
          <a:bodyPr/>
          <a:lstStyle/>
          <a:p>
            <a:fld id="{87D77045-401A-4D5E-BFE3-54C21A8A6634}" type="slidenum">
              <a:rPr lang="es-EC" smtClean="0">
                <a:solidFill>
                  <a:prstClr val="black"/>
                </a:solidFill>
              </a:rPr>
              <a:pPr/>
              <a:t>12</a:t>
            </a:fld>
            <a:endParaRPr lang="es-EC">
              <a:solidFill>
                <a:prstClr val="black"/>
              </a:solidFill>
            </a:endParaRPr>
          </a:p>
        </p:txBody>
      </p:sp>
    </p:spTree>
    <p:extLst>
      <p:ext uri="{BB962C8B-B14F-4D97-AF65-F5344CB8AC3E}">
        <p14:creationId xmlns:p14="http://schemas.microsoft.com/office/powerpoint/2010/main" val="3872507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La selección de la muestra se origina en la base de datos proporcionada por el </a:t>
            </a:r>
            <a:r>
              <a:rPr lang="es-EC" dirty="0" err="1" smtClean="0"/>
              <a:t>inec</a:t>
            </a:r>
            <a:endParaRPr lang="es-EC"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COLINEALIDAD:</a:t>
            </a:r>
            <a:r>
              <a:rPr lang="es-EC" baseline="0" dirty="0" smtClean="0"/>
              <a:t> ES UN SITUACION EN DONDE SE PRESENTA UNA FUERTE RELACION ENTRE VARIBALES EXPLICATIVAS DEL MODELO</a:t>
            </a:r>
            <a:endParaRPr lang="en-US" dirty="0" smtClean="0"/>
          </a:p>
          <a:p>
            <a:endParaRPr lang="en-US" dirty="0"/>
          </a:p>
        </p:txBody>
      </p:sp>
      <p:sp>
        <p:nvSpPr>
          <p:cNvPr id="4" name="Marcador de número de diapositiva 3"/>
          <p:cNvSpPr>
            <a:spLocks noGrp="1"/>
          </p:cNvSpPr>
          <p:nvPr>
            <p:ph type="sldNum" sz="quarter" idx="10"/>
          </p:nvPr>
        </p:nvSpPr>
        <p:spPr/>
        <p:txBody>
          <a:bodyPr/>
          <a:lstStyle/>
          <a:p>
            <a:fld id="{87D77045-401A-4D5E-BFE3-54C21A8A6634}" type="slidenum">
              <a:rPr lang="en-US" smtClean="0"/>
              <a:pPr/>
              <a:t>13</a:t>
            </a:fld>
            <a:endParaRPr lang="en-US"/>
          </a:p>
        </p:txBody>
      </p:sp>
    </p:spTree>
    <p:extLst>
      <p:ext uri="{BB962C8B-B14F-4D97-AF65-F5344CB8AC3E}">
        <p14:creationId xmlns:p14="http://schemas.microsoft.com/office/powerpoint/2010/main" val="2603593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Para nuestra </a:t>
            </a:r>
            <a:r>
              <a:rPr lang="es-EC" dirty="0" err="1" smtClean="0"/>
              <a:t>investigacion</a:t>
            </a:r>
            <a:r>
              <a:rPr lang="es-EC" dirty="0" smtClean="0"/>
              <a:t> se plantea como método principal a la</a:t>
            </a:r>
            <a:r>
              <a:rPr lang="es-EC"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FLEXIBILIDAD,</a:t>
            </a:r>
            <a:r>
              <a:rPr lang="es-EC" baseline="0" dirty="0" smtClean="0"/>
              <a:t> una manera de </a:t>
            </a:r>
            <a:r>
              <a:rPr lang="es-EC" baseline="0" dirty="0" err="1" smtClean="0"/>
              <a:t>estructrar</a:t>
            </a:r>
            <a:r>
              <a:rPr lang="es-EC" baseline="0" dirty="0" smtClean="0"/>
              <a:t> y organizar los datos.</a:t>
            </a:r>
          </a:p>
          <a:p>
            <a:pPr marL="0" marR="0" lvl="0" indent="0" algn="l" defTabSz="914400" rtl="0" eaLnBrk="1" fontAlgn="auto" latinLnBrk="0" hangingPunct="1">
              <a:lnSpc>
                <a:spcPct val="100000"/>
              </a:lnSpc>
              <a:spcBef>
                <a:spcPts val="0"/>
              </a:spcBef>
              <a:spcAft>
                <a:spcPts val="0"/>
              </a:spcAft>
              <a:buClrTx/>
              <a:buSzTx/>
              <a:buFontTx/>
              <a:buNone/>
              <a:tabLst/>
              <a:defRPr/>
            </a:pPr>
            <a:r>
              <a:rPr lang="es-EC" baseline="0" dirty="0" smtClean="0"/>
              <a:t>ENDOGENEIDAD: s cunado la variable independiente tiene una relación con el termino de error en una </a:t>
            </a:r>
            <a:r>
              <a:rPr lang="es-EC" baseline="0" dirty="0" err="1" smtClean="0"/>
              <a:t>regresion</a:t>
            </a:r>
            <a:endParaRPr lang="es-EC"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Con el </a:t>
            </a:r>
            <a:r>
              <a:rPr lang="es-EC" dirty="0" err="1" smtClean="0"/>
              <a:t>propsito</a:t>
            </a:r>
            <a:r>
              <a:rPr lang="es-EC" dirty="0" smtClean="0"/>
              <a:t> de reforzar nuestros resultados se empleo otro métodos de estimación</a:t>
            </a:r>
            <a:r>
              <a:rPr lang="es-EC" baseline="0" dirty="0" smtClean="0"/>
              <a:t> como..</a:t>
            </a:r>
            <a:endParaRPr lang="en-US" dirty="0" smtClean="0"/>
          </a:p>
          <a:p>
            <a:endParaRPr lang="en-US" dirty="0"/>
          </a:p>
        </p:txBody>
      </p:sp>
      <p:sp>
        <p:nvSpPr>
          <p:cNvPr id="4" name="Marcador de número de diapositiva 3"/>
          <p:cNvSpPr>
            <a:spLocks noGrp="1"/>
          </p:cNvSpPr>
          <p:nvPr>
            <p:ph type="sldNum" sz="quarter" idx="10"/>
          </p:nvPr>
        </p:nvSpPr>
        <p:spPr/>
        <p:txBody>
          <a:bodyPr/>
          <a:lstStyle/>
          <a:p>
            <a:fld id="{87D77045-401A-4D5E-BFE3-54C21A8A6634}" type="slidenum">
              <a:rPr lang="en-US" smtClean="0"/>
              <a:pPr/>
              <a:t>15</a:t>
            </a:fld>
            <a:endParaRPr lang="en-US"/>
          </a:p>
        </p:txBody>
      </p:sp>
    </p:spTree>
    <p:extLst>
      <p:ext uri="{BB962C8B-B14F-4D97-AF65-F5344CB8AC3E}">
        <p14:creationId xmlns:p14="http://schemas.microsoft.com/office/powerpoint/2010/main" val="2289521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42289">
              <a:defRPr/>
            </a:pPr>
            <a:r>
              <a:rPr lang="es-EC" dirty="0" err="1">
                <a:solidFill>
                  <a:schemeClr val="bg1"/>
                </a:solidFill>
                <a:latin typeface="Times New Roman" panose="02020603050405020304" pitchFamily="18" charset="0"/>
                <a:cs typeface="Times New Roman" panose="02020603050405020304" pitchFamily="18" charset="0"/>
              </a:rPr>
              <a:t>Funcion</a:t>
            </a:r>
            <a:r>
              <a:rPr lang="es-EC" dirty="0">
                <a:solidFill>
                  <a:schemeClr val="bg1"/>
                </a:solidFill>
                <a:latin typeface="Times New Roman" panose="02020603050405020304" pitchFamily="18" charset="0"/>
                <a:cs typeface="Times New Roman" panose="02020603050405020304" pitchFamily="18" charset="0"/>
              </a:rPr>
              <a:t> de densidad la variable que se está considerando puede tomar cualquier valor dentro de un intervalo dado.</a:t>
            </a:r>
            <a:endParaRPr lang="en-US" dirty="0">
              <a:solidFill>
                <a:schemeClr val="bg1"/>
              </a:solidFill>
              <a:latin typeface="Times New Roman" panose="02020603050405020304" pitchFamily="18" charset="0"/>
              <a:cs typeface="Times New Roman" panose="02020603050405020304" pitchFamily="18" charset="0"/>
            </a:endParaRPr>
          </a:p>
          <a:p>
            <a:endParaRPr lang="en-US" dirty="0"/>
          </a:p>
        </p:txBody>
      </p:sp>
      <p:sp>
        <p:nvSpPr>
          <p:cNvPr id="4" name="Marcador de número de diapositiva 3"/>
          <p:cNvSpPr>
            <a:spLocks noGrp="1"/>
          </p:cNvSpPr>
          <p:nvPr>
            <p:ph type="sldNum" sz="quarter" idx="10"/>
          </p:nvPr>
        </p:nvSpPr>
        <p:spPr/>
        <p:txBody>
          <a:bodyPr/>
          <a:lstStyle/>
          <a:p>
            <a:fld id="{87D77045-401A-4D5E-BFE3-54C21A8A6634}" type="slidenum">
              <a:rPr lang="en-US" smtClean="0"/>
              <a:pPr/>
              <a:t>17</a:t>
            </a:fld>
            <a:endParaRPr lang="en-US"/>
          </a:p>
        </p:txBody>
      </p:sp>
    </p:spTree>
    <p:extLst>
      <p:ext uri="{BB962C8B-B14F-4D97-AF65-F5344CB8AC3E}">
        <p14:creationId xmlns:p14="http://schemas.microsoft.com/office/powerpoint/2010/main" val="691999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87D77045-401A-4D5E-BFE3-54C21A8A6634}" type="slidenum">
              <a:rPr lang="en-US" smtClean="0"/>
              <a:pPr/>
              <a:t>21</a:t>
            </a:fld>
            <a:endParaRPr lang="en-US"/>
          </a:p>
        </p:txBody>
      </p:sp>
    </p:spTree>
    <p:extLst>
      <p:ext uri="{BB962C8B-B14F-4D97-AF65-F5344CB8AC3E}">
        <p14:creationId xmlns:p14="http://schemas.microsoft.com/office/powerpoint/2010/main" val="394629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87D77045-401A-4D5E-BFE3-54C21A8A6634}"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788665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87D77045-401A-4D5E-BFE3-54C21A8A6634}"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597489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87D77045-401A-4D5E-BFE3-54C21A8A6634}"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469859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87D77045-401A-4D5E-BFE3-54C21A8A6634}"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065896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2. Las empresas que invierten en I+D y actividades relacionadas a la innovación, poseen una mejor infraestructura para introducir avances tecnológicos, y generar una mayor productividad laboral, que aquellas que no lo hacen. Sin embargo, uno de los aspectos que no permite que las empresas desarrollen sus habilidades innovadoras y aprovechen los avances tecnológicos, es la carencia de recursos económicos, que es uno de los factores que adolecen las actividades de investigación y desarrollo (I+D). </a:t>
            </a:r>
          </a:p>
        </p:txBody>
      </p:sp>
      <p:sp>
        <p:nvSpPr>
          <p:cNvPr id="4" name="Marcador de número de diapositiva 3"/>
          <p:cNvSpPr>
            <a:spLocks noGrp="1"/>
          </p:cNvSpPr>
          <p:nvPr>
            <p:ph type="sldNum" sz="quarter" idx="10"/>
          </p:nvPr>
        </p:nvSpPr>
        <p:spPr/>
        <p:txBody>
          <a:bodyPr/>
          <a:lstStyle/>
          <a:p>
            <a:fld id="{87D77045-401A-4D5E-BFE3-54C21A8A6634}" type="slidenum">
              <a:rPr lang="es-EC" smtClean="0">
                <a:solidFill>
                  <a:prstClr val="black"/>
                </a:solidFill>
              </a:rPr>
              <a:pPr/>
              <a:t>3</a:t>
            </a:fld>
            <a:endParaRPr lang="es-EC">
              <a:solidFill>
                <a:prstClr val="black"/>
              </a:solidFill>
            </a:endParaRPr>
          </a:p>
        </p:txBody>
      </p:sp>
    </p:spTree>
    <p:extLst>
      <p:ext uri="{BB962C8B-B14F-4D97-AF65-F5344CB8AC3E}">
        <p14:creationId xmlns:p14="http://schemas.microsoft.com/office/powerpoint/2010/main" val="2545609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87D77045-401A-4D5E-BFE3-54C21A8A6634}"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17131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87D77045-401A-4D5E-BFE3-54C21A8A6634}"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952948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87D77045-401A-4D5E-BFE3-54C21A8A6634}"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03970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87D77045-401A-4D5E-BFE3-54C21A8A6634}"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476332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87D77045-401A-4D5E-BFE3-54C21A8A6634}"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045910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Heterogeneidad: Elementos que son diferenciales entre</a:t>
            </a:r>
            <a:r>
              <a:rPr lang="es-EC" baseline="0" dirty="0" smtClean="0"/>
              <a:t> sí y son parte del mismo grupo</a:t>
            </a:r>
            <a:endParaRPr lang="es-EC" dirty="0"/>
          </a:p>
        </p:txBody>
      </p:sp>
      <p:sp>
        <p:nvSpPr>
          <p:cNvPr id="4" name="Marcador de número de diapositiva 3"/>
          <p:cNvSpPr>
            <a:spLocks noGrp="1"/>
          </p:cNvSpPr>
          <p:nvPr>
            <p:ph type="sldNum" sz="quarter" idx="10"/>
          </p:nvPr>
        </p:nvSpPr>
        <p:spPr/>
        <p:txBody>
          <a:bodyPr/>
          <a:lstStyle/>
          <a:p>
            <a:fld id="{87D77045-401A-4D5E-BFE3-54C21A8A6634}" type="slidenum">
              <a:rPr lang="es-EC" smtClean="0"/>
              <a:pPr/>
              <a:t>34</a:t>
            </a:fld>
            <a:endParaRPr lang="es-EC"/>
          </a:p>
        </p:txBody>
      </p:sp>
    </p:spTree>
    <p:extLst>
      <p:ext uri="{BB962C8B-B14F-4D97-AF65-F5344CB8AC3E}">
        <p14:creationId xmlns:p14="http://schemas.microsoft.com/office/powerpoint/2010/main" val="2590251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87D77045-401A-4D5E-BFE3-54C21A8A6634}"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863693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87D77045-401A-4D5E-BFE3-54C21A8A6634}"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688532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8863" y="533400"/>
            <a:ext cx="4732337" cy="2662238"/>
          </a:xfrm>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smtClean="0">
                <a:solidFill>
                  <a:prstClr val="black"/>
                </a:solidFill>
              </a:rPr>
              <a:pPr/>
              <a:t>39</a:t>
            </a:fld>
            <a:endParaRPr>
              <a:solidFill>
                <a:prstClr val="black"/>
              </a:solidFill>
            </a:endParaRPr>
          </a:p>
        </p:txBody>
      </p:sp>
    </p:spTree>
    <p:extLst>
      <p:ext uri="{BB962C8B-B14F-4D97-AF65-F5344CB8AC3E}">
        <p14:creationId xmlns:p14="http://schemas.microsoft.com/office/powerpoint/2010/main" val="72058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2. Las empresas que invierten en I+D y actividades relacionadas a la innovación, poseen una mejor infraestructura para introducir avances tecnológicos, y generar una mayor productividad laboral, que aquellas que no lo hacen. Sin embargo, uno de los aspectos que no permite que las empresas desarrollen sus habilidades innovadoras y aprovechen los avances tecnológicos, es la carencia de recursos económicos, que es uno de los factores que adolecen las actividades de investigación y desarrollo (I+D). </a:t>
            </a:r>
          </a:p>
        </p:txBody>
      </p:sp>
      <p:sp>
        <p:nvSpPr>
          <p:cNvPr id="4" name="Marcador de número de diapositiva 3"/>
          <p:cNvSpPr>
            <a:spLocks noGrp="1"/>
          </p:cNvSpPr>
          <p:nvPr>
            <p:ph type="sldNum" sz="quarter" idx="10"/>
          </p:nvPr>
        </p:nvSpPr>
        <p:spPr/>
        <p:txBody>
          <a:bodyPr/>
          <a:lstStyle/>
          <a:p>
            <a:fld id="{87D77045-401A-4D5E-BFE3-54C21A8A6634}" type="slidenum">
              <a:rPr lang="es-EC" smtClean="0">
                <a:solidFill>
                  <a:prstClr val="black"/>
                </a:solidFill>
              </a:rPr>
              <a:pPr/>
              <a:t>4</a:t>
            </a:fld>
            <a:endParaRPr lang="es-EC">
              <a:solidFill>
                <a:prstClr val="black"/>
              </a:solidFill>
            </a:endParaRPr>
          </a:p>
        </p:txBody>
      </p:sp>
    </p:spTree>
    <p:extLst>
      <p:ext uri="{BB962C8B-B14F-4D97-AF65-F5344CB8AC3E}">
        <p14:creationId xmlns:p14="http://schemas.microsoft.com/office/powerpoint/2010/main" val="955243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87D77045-401A-4D5E-BFE3-54C21A8A6634}" type="slidenum">
              <a:rPr lang="en-US" smtClean="0"/>
              <a:pPr/>
              <a:t>5</a:t>
            </a:fld>
            <a:endParaRPr lang="en-US"/>
          </a:p>
        </p:txBody>
      </p:sp>
    </p:spTree>
    <p:extLst>
      <p:ext uri="{BB962C8B-B14F-4D97-AF65-F5344CB8AC3E}">
        <p14:creationId xmlns:p14="http://schemas.microsoft.com/office/powerpoint/2010/main" val="165198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Entre</a:t>
            </a:r>
            <a:r>
              <a:rPr lang="es-EC" baseline="0" dirty="0" smtClean="0"/>
              <a:t> los principales conceptos utilizados en la </a:t>
            </a:r>
            <a:r>
              <a:rPr lang="es-EC" baseline="0" dirty="0" err="1" smtClean="0"/>
              <a:t>investigacion</a:t>
            </a:r>
            <a:r>
              <a:rPr lang="es-EC" baseline="0" dirty="0" smtClean="0"/>
              <a:t> esta: el…</a:t>
            </a:r>
            <a:endParaRPr lang="es-EC" dirty="0" smtClean="0"/>
          </a:p>
          <a:p>
            <a:endParaRPr lang="es-EC" dirty="0"/>
          </a:p>
        </p:txBody>
      </p:sp>
      <p:sp>
        <p:nvSpPr>
          <p:cNvPr id="4" name="Marcador de número de diapositiva 3"/>
          <p:cNvSpPr>
            <a:spLocks noGrp="1"/>
          </p:cNvSpPr>
          <p:nvPr>
            <p:ph type="sldNum" sz="quarter" idx="10"/>
          </p:nvPr>
        </p:nvSpPr>
        <p:spPr/>
        <p:txBody>
          <a:bodyPr/>
          <a:lstStyle/>
          <a:p>
            <a:fld id="{87D77045-401A-4D5E-BFE3-54C21A8A6634}" type="slidenum">
              <a:rPr lang="es-EC" smtClean="0">
                <a:solidFill>
                  <a:prstClr val="black"/>
                </a:solidFill>
              </a:rPr>
              <a:pPr/>
              <a:t>6</a:t>
            </a:fld>
            <a:endParaRPr lang="es-EC">
              <a:solidFill>
                <a:prstClr val="black"/>
              </a:solidFill>
            </a:endParaRPr>
          </a:p>
        </p:txBody>
      </p:sp>
    </p:spTree>
    <p:extLst>
      <p:ext uri="{BB962C8B-B14F-4D97-AF65-F5344CB8AC3E}">
        <p14:creationId xmlns:p14="http://schemas.microsoft.com/office/powerpoint/2010/main" val="1674958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42289">
              <a:defRPr/>
            </a:pPr>
            <a:r>
              <a:rPr lang="es-ES" altLang="es-ES" dirty="0" smtClean="0">
                <a:latin typeface="Arial" pitchFamily="34" charset="0"/>
                <a:cs typeface="Arial" pitchFamily="34" charset="0"/>
              </a:rPr>
              <a:t>A partir de los años 90, se ha desarrollado un conjunto de teorías y corrientes que han posibilitado definir diferentes metodologías con el propósito de medir el crecimiento de las empresas y mejorar los procedimientos de estimación.</a:t>
            </a:r>
          </a:p>
        </p:txBody>
      </p:sp>
      <p:sp>
        <p:nvSpPr>
          <p:cNvPr id="4" name="Marcador de número de diapositiva 3"/>
          <p:cNvSpPr>
            <a:spLocks noGrp="1"/>
          </p:cNvSpPr>
          <p:nvPr>
            <p:ph type="sldNum" sz="quarter" idx="10"/>
          </p:nvPr>
        </p:nvSpPr>
        <p:spPr/>
        <p:txBody>
          <a:bodyPr/>
          <a:lstStyle/>
          <a:p>
            <a:fld id="{87D77045-401A-4D5E-BFE3-54C21A8A6634}" type="slidenum">
              <a:rPr lang="es-EC" smtClean="0">
                <a:solidFill>
                  <a:prstClr val="black"/>
                </a:solidFill>
              </a:rPr>
              <a:pPr/>
              <a:t>7</a:t>
            </a:fld>
            <a:endParaRPr lang="es-EC">
              <a:solidFill>
                <a:prstClr val="black"/>
              </a:solidFill>
            </a:endParaRPr>
          </a:p>
        </p:txBody>
      </p:sp>
    </p:spTree>
    <p:extLst>
      <p:ext uri="{BB962C8B-B14F-4D97-AF65-F5344CB8AC3E}">
        <p14:creationId xmlns:p14="http://schemas.microsoft.com/office/powerpoint/2010/main" val="3549666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1. Penrose (1959) la capacidad de una empresa para generar rentabilidad está determinada en gran medida por los recursos y capacidades únicas que esta posee.</a:t>
            </a:r>
          </a:p>
          <a:p>
            <a:r>
              <a:rPr lang="es-EC" dirty="0"/>
              <a:t>2. La teoría basada en los recursos, la cual es considerada importante para explicar cómo las organizaciones consiguen ventajas competitivas sustentables, a través de la generación y administración de recursos, los cuales contribuyen al aumento del crecimiento empresarial. </a:t>
            </a:r>
          </a:p>
          <a:p>
            <a:r>
              <a:rPr lang="es-EC" dirty="0"/>
              <a:t>3. Habilidad de los directivos para identificar oportunidades , </a:t>
            </a:r>
          </a:p>
        </p:txBody>
      </p:sp>
      <p:sp>
        <p:nvSpPr>
          <p:cNvPr id="4" name="Marcador de número de diapositiva 3"/>
          <p:cNvSpPr>
            <a:spLocks noGrp="1"/>
          </p:cNvSpPr>
          <p:nvPr>
            <p:ph type="sldNum" sz="quarter" idx="10"/>
          </p:nvPr>
        </p:nvSpPr>
        <p:spPr/>
        <p:txBody>
          <a:bodyPr/>
          <a:lstStyle/>
          <a:p>
            <a:fld id="{87D77045-401A-4D5E-BFE3-54C21A8A6634}" type="slidenum">
              <a:rPr lang="es-EC" smtClean="0">
                <a:solidFill>
                  <a:prstClr val="black"/>
                </a:solidFill>
              </a:rPr>
              <a:pPr/>
              <a:t>8</a:t>
            </a:fld>
            <a:endParaRPr lang="es-EC">
              <a:solidFill>
                <a:prstClr val="black"/>
              </a:solidFill>
            </a:endParaRPr>
          </a:p>
        </p:txBody>
      </p:sp>
    </p:spTree>
    <p:extLst>
      <p:ext uri="{BB962C8B-B14F-4D97-AF65-F5344CB8AC3E}">
        <p14:creationId xmlns:p14="http://schemas.microsoft.com/office/powerpoint/2010/main" val="4247220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smtClean="0"/>
              <a:t>Ardishvili</a:t>
            </a:r>
            <a:r>
              <a:rPr lang="es-EC" dirty="0" smtClean="0"/>
              <a:t> et al. (1998) proporcionan un análisis en profundidad de la literatura académica que muestra una lista de los indicadores más utilizados en la medición del crecimiento, de los cuales resaltan algunos como el valor de mercado, el número de empleados, las ventas, el valor de la producción o el valor añadido. Sin embargo, existe un gran consenso en señalar las ventas como uno de los indicadores más adecuados para este fin, fundamentalmente porque es el indicador más utilizado por los directivos en las empresas y por que normalmente precede y explica a otros.</a:t>
            </a:r>
          </a:p>
          <a:p>
            <a:r>
              <a:rPr lang="es-EC" dirty="0"/>
              <a:t>Los estudios empíricos sobre las medidas utilizadas en el crecimiento empresarial, han generado una base teórica, en la que el crecimiento se ha conceptualizado y medido de diversas maneras. Del mismo modo, Penrose (1959) argumenta que no existe un determinado indicador para medir al crecimiento, que no esté sujeto a objeciones conceptuales. </a:t>
            </a:r>
          </a:p>
        </p:txBody>
      </p:sp>
      <p:sp>
        <p:nvSpPr>
          <p:cNvPr id="4" name="Marcador de número de diapositiva 3"/>
          <p:cNvSpPr>
            <a:spLocks noGrp="1"/>
          </p:cNvSpPr>
          <p:nvPr>
            <p:ph type="sldNum" sz="quarter" idx="10"/>
          </p:nvPr>
        </p:nvSpPr>
        <p:spPr/>
        <p:txBody>
          <a:bodyPr/>
          <a:lstStyle/>
          <a:p>
            <a:fld id="{87D77045-401A-4D5E-BFE3-54C21A8A6634}" type="slidenum">
              <a:rPr lang="es-EC" smtClean="0">
                <a:solidFill>
                  <a:prstClr val="black"/>
                </a:solidFill>
              </a:rPr>
              <a:pPr/>
              <a:t>9</a:t>
            </a:fld>
            <a:endParaRPr lang="es-EC">
              <a:solidFill>
                <a:prstClr val="black"/>
              </a:solidFill>
            </a:endParaRPr>
          </a:p>
        </p:txBody>
      </p:sp>
    </p:spTree>
    <p:extLst>
      <p:ext uri="{BB962C8B-B14F-4D97-AF65-F5344CB8AC3E}">
        <p14:creationId xmlns:p14="http://schemas.microsoft.com/office/powerpoint/2010/main" val="1449706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42289">
              <a:defRPr/>
            </a:pPr>
            <a:r>
              <a:rPr lang="es-EC" dirty="0"/>
              <a:t>Esta persistencia se origina cuando una empresa que ha innovado en un periodo, vuelve a repetir este proceso en el periodo posterior, lo que ocasiona que exista un efecto de comportamiento causal, en donde, la decisión de innovar en un periodo anterior, influye en la probabilidad de innovar posteriormente (Peters, 2009).</a:t>
            </a:r>
          </a:p>
          <a:p>
            <a:pPr defTabSz="942289">
              <a:defRPr/>
            </a:pPr>
            <a:endParaRPr lang="es-EC" dirty="0"/>
          </a:p>
          <a:p>
            <a:pPr defTabSz="942289">
              <a:defRPr/>
            </a:pPr>
            <a:r>
              <a:rPr lang="es-EC" dirty="0"/>
              <a:t>La persistencia de la innovación es relevante para discutir sobre los patrones de las actividades innovadoras de las empresas. Además, cumple un papel importante en el crecimiento y la dinámica industrial, ya que explica el crecimiento continuo que tienen las organizaciones (Raymond et al. 2010). </a:t>
            </a:r>
            <a:r>
              <a:rPr lang="es-EC" dirty="0">
                <a:solidFill>
                  <a:schemeClr val="bg1"/>
                </a:solidFill>
                <a:latin typeface="Times New Roman" panose="02020603050405020304" pitchFamily="18" charset="0"/>
                <a:cs typeface="Times New Roman" panose="02020603050405020304" pitchFamily="18" charset="0"/>
              </a:rPr>
              <a:t>Establecer estrategias y políticas para realizar inversiones públicas o privadas, orientadas a mejorar la capacidad de innovación de las empresas, con el propósito de generar eventos de innovación a futuro </a:t>
            </a:r>
          </a:p>
          <a:p>
            <a:pPr defTabSz="942289">
              <a:defRPr/>
            </a:pPr>
            <a:endParaRPr lang="es-EC" dirty="0">
              <a:solidFill>
                <a:schemeClr val="bg1"/>
              </a:solidFill>
              <a:latin typeface="Times New Roman" panose="02020603050405020304" pitchFamily="18" charset="0"/>
              <a:cs typeface="Times New Roman" panose="02020603050405020304" pitchFamily="18" charset="0"/>
            </a:endParaRPr>
          </a:p>
          <a:p>
            <a:pPr defTabSz="942289">
              <a:defRPr/>
            </a:pPr>
            <a:r>
              <a:rPr lang="es-EC" dirty="0">
                <a:solidFill>
                  <a:schemeClr val="bg1"/>
                </a:solidFill>
                <a:latin typeface="Times New Roman" panose="02020603050405020304" pitchFamily="18" charset="0"/>
                <a:cs typeface="Times New Roman" panose="02020603050405020304" pitchFamily="18" charset="0"/>
              </a:rPr>
              <a:t>2. </a:t>
            </a:r>
            <a:r>
              <a:rPr lang="es-EC" dirty="0"/>
              <a:t>Breschi, Malerba, y Orsenigo (2000), considerando estos postulados identificaron dos patrones de innovación en la industria, el primero denominado "destrucción creativa", donde las empresas que antes no habían innovado introducen esta actividad; el segundo se relaciona a la "acumulación creativa", donde las innovaciones son introducidas por las empresas que ya innovaron en periodos anteriores. </a:t>
            </a:r>
            <a:endParaRPr lang="es-EC" dirty="0">
              <a:solidFill>
                <a:schemeClr val="bg1"/>
              </a:solidFill>
              <a:latin typeface="Times New Roman" panose="02020603050405020304" pitchFamily="18" charset="0"/>
              <a:cs typeface="Times New Roman" panose="02020603050405020304" pitchFamily="18" charset="0"/>
            </a:endParaRPr>
          </a:p>
          <a:p>
            <a:endParaRPr lang="es-EC" dirty="0"/>
          </a:p>
        </p:txBody>
      </p:sp>
      <p:sp>
        <p:nvSpPr>
          <p:cNvPr id="4" name="Marcador de número de diapositiva 3"/>
          <p:cNvSpPr>
            <a:spLocks noGrp="1"/>
          </p:cNvSpPr>
          <p:nvPr>
            <p:ph type="sldNum" sz="quarter" idx="10"/>
          </p:nvPr>
        </p:nvSpPr>
        <p:spPr/>
        <p:txBody>
          <a:bodyPr/>
          <a:lstStyle/>
          <a:p>
            <a:fld id="{87D77045-401A-4D5E-BFE3-54C21A8A6634}" type="slidenum">
              <a:rPr lang="es-EC" smtClean="0">
                <a:solidFill>
                  <a:prstClr val="black"/>
                </a:solidFill>
              </a:rPr>
              <a:pPr/>
              <a:t>10</a:t>
            </a:fld>
            <a:endParaRPr lang="es-EC">
              <a:solidFill>
                <a:prstClr val="black"/>
              </a:solidFill>
            </a:endParaRPr>
          </a:p>
        </p:txBody>
      </p:sp>
    </p:spTree>
    <p:extLst>
      <p:ext uri="{BB962C8B-B14F-4D97-AF65-F5344CB8AC3E}">
        <p14:creationId xmlns:p14="http://schemas.microsoft.com/office/powerpoint/2010/main" val="4187183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44" name="Shape 43"/>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s-ES" sz="1800"/>
          </a:p>
        </p:txBody>
      </p:sp>
      <p:sp>
        <p:nvSpPr>
          <p:cNvPr id="36" name="Shape 35"/>
          <p:cNvSpPr>
            <a:spLocks/>
          </p:cNvSpPr>
          <p:nvPr/>
        </p:nvSpPr>
        <p:spPr bwMode="auto">
          <a:xfrm>
            <a:off x="6429152" y="1066800"/>
            <a:ext cx="5791200"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es-ES" sz="1800"/>
          </a:p>
        </p:txBody>
      </p:sp>
      <p:sp>
        <p:nvSpPr>
          <p:cNvPr id="43" name="Shape 42"/>
          <p:cNvSpPr>
            <a:spLocks/>
          </p:cNvSpPr>
          <p:nvPr/>
        </p:nvSpPr>
        <p:spPr bwMode="auto">
          <a:xfrm>
            <a:off x="387499" y="-14176"/>
            <a:ext cx="7416800" cy="6553200"/>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es-ES" sz="1800"/>
          </a:p>
        </p:txBody>
      </p:sp>
      <p:sp>
        <p:nvSpPr>
          <p:cNvPr id="22" name="Shape 21"/>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s-ES" sz="1800"/>
          </a:p>
        </p:txBody>
      </p:sp>
      <p:sp>
        <p:nvSpPr>
          <p:cNvPr id="24" name="Shape 23"/>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s-ES" sz="1800"/>
          </a:p>
        </p:txBody>
      </p:sp>
      <p:sp>
        <p:nvSpPr>
          <p:cNvPr id="26" name="Shape 25"/>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s-ES" sz="1800"/>
          </a:p>
        </p:txBody>
      </p:sp>
      <p:sp>
        <p:nvSpPr>
          <p:cNvPr id="27" name="Shape 26"/>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s-ES" sz="1800"/>
          </a:p>
        </p:txBody>
      </p:sp>
      <p:sp>
        <p:nvSpPr>
          <p:cNvPr id="28" name="Date Placeholder 27"/>
          <p:cNvSpPr>
            <a:spLocks noGrp="1"/>
          </p:cNvSpPr>
          <p:nvPr>
            <p:ph type="dt" sz="half" idx="10"/>
          </p:nvPr>
        </p:nvSpPr>
        <p:spPr>
          <a:xfrm>
            <a:off x="8636000" y="6416676"/>
            <a:ext cx="2844800" cy="365125"/>
          </a:xfrm>
        </p:spPr>
        <p:txBody>
          <a:bodyPr/>
          <a:lstStyle>
            <a:extLst/>
          </a:lstStyle>
          <a:p>
            <a:fld id="{743653DA-8BF4-4869-96FE-9BCF43372D46}" type="datetimeFigureOut">
              <a:rPr lang="en-US"/>
              <a:pPr/>
              <a:t>7/18/2019</a:t>
            </a:fld>
            <a:endParaRPr lang="es-ES"/>
          </a:p>
        </p:txBody>
      </p:sp>
      <p:sp>
        <p:nvSpPr>
          <p:cNvPr id="17" name="Footer Placeholder 16"/>
          <p:cNvSpPr>
            <a:spLocks noGrp="1"/>
          </p:cNvSpPr>
          <p:nvPr>
            <p:ph type="ftr" sz="quarter" idx="11"/>
          </p:nvPr>
        </p:nvSpPr>
        <p:spPr>
          <a:xfrm>
            <a:off x="1219200" y="6416676"/>
            <a:ext cx="7416800" cy="365125"/>
          </a:xfrm>
        </p:spPr>
        <p:txBody>
          <a:bodyPr/>
          <a:lstStyle>
            <a:extLst/>
          </a:lstStyle>
          <a:p>
            <a:endParaRPr lang="es-ES"/>
          </a:p>
        </p:txBody>
      </p:sp>
      <p:sp>
        <p:nvSpPr>
          <p:cNvPr id="29" name="Slide Number Placeholder 28"/>
          <p:cNvSpPr>
            <a:spLocks noGrp="1"/>
          </p:cNvSpPr>
          <p:nvPr>
            <p:ph type="sldNum" sz="quarter" idx="12"/>
          </p:nvPr>
        </p:nvSpPr>
        <p:spPr>
          <a:xfrm>
            <a:off x="11480800" y="6416676"/>
            <a:ext cx="609600" cy="365125"/>
          </a:xfrm>
        </p:spPr>
        <p:txBody>
          <a:bodyPr/>
          <a:lstStyle>
            <a:extLst/>
          </a:lstStyle>
          <a:p>
            <a:fld id="{72AC53DF-4216-466D-99A7-94400E6C2A25}" type="slidenum">
              <a:rPr/>
              <a:pPr/>
              <a:t>‹Nº›</a:t>
            </a:fld>
            <a:endParaRPr lang="es-ES"/>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
        <p:nvSpPr>
          <p:cNvPr id="45" name="Rectangle 44"/>
          <p:cNvSpPr/>
          <p:nvPr/>
        </p:nvSpPr>
        <p:spPr>
          <a:xfrm>
            <a:off x="484213" y="402265"/>
            <a:ext cx="1133856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
        <p:nvSpPr>
          <p:cNvPr id="8" name="Title 7"/>
          <p:cNvSpPr>
            <a:spLocks noGrp="1"/>
          </p:cNvSpPr>
          <p:nvPr>
            <p:ph type="ctrTitle"/>
          </p:nvPr>
        </p:nvSpPr>
        <p:spPr>
          <a:xfrm>
            <a:off x="711200" y="464504"/>
            <a:ext cx="10871200" cy="774192"/>
          </a:xfrm>
        </p:spPr>
        <p:txBody>
          <a:bodyPr/>
          <a:lstStyle>
            <a:lvl1pPr marR="9144" algn="r" latinLnBrk="0">
              <a:defRPr lang="es-ES" sz="3800"/>
            </a:lvl1pPr>
            <a:extLst/>
          </a:lstStyle>
          <a:p>
            <a:r>
              <a:rPr lang="es-ES" smtClean="0"/>
              <a:t>Haga clic para modificar el estilo de título del patrón</a:t>
            </a:r>
            <a:endParaRPr lang="es-ES"/>
          </a:p>
        </p:txBody>
      </p:sp>
      <p:sp>
        <p:nvSpPr>
          <p:cNvPr id="9" name="Subtitle 8"/>
          <p:cNvSpPr>
            <a:spLocks noGrp="1"/>
          </p:cNvSpPr>
          <p:nvPr>
            <p:ph type="subTitle" idx="1"/>
          </p:nvPr>
        </p:nvSpPr>
        <p:spPr>
          <a:xfrm>
            <a:off x="6451176" y="1371600"/>
            <a:ext cx="5131225" cy="457200"/>
          </a:xfrm>
        </p:spPr>
        <p:txBody>
          <a:bodyPr tIns="0"/>
          <a:lstStyle>
            <a:lvl1pPr marL="0" indent="0" algn="r" latinLnBrk="0">
              <a:spcBef>
                <a:spcPts val="0"/>
              </a:spcBef>
              <a:buNone/>
              <a:defRPr lang="es-ES"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s-ES"/>
          </a:p>
        </p:txBody>
      </p:sp>
      <p:sp>
        <p:nvSpPr>
          <p:cNvPr id="58" name="Rectangle 5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
        <p:nvSpPr>
          <p:cNvPr id="59" name="Rectangle 5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
        <p:nvSpPr>
          <p:cNvPr id="60" name="Rectangle 5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
        <p:nvSpPr>
          <p:cNvPr id="61" name="Rectangle 6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
        <p:nvSpPr>
          <p:cNvPr id="62" name="Rectangle 6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No Contents">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‹Nº›</a:t>
            </a:fld>
            <a:endParaRPr lang="ja-JP" altLang="en-US"/>
          </a:p>
        </p:txBody>
      </p:sp>
      <p:sp>
        <p:nvSpPr>
          <p:cNvPr id="5" name="正方形/長方形 4"/>
          <p:cNvSpPr/>
          <p:nvPr userDrawn="1"/>
        </p:nvSpPr>
        <p:spPr>
          <a:xfrm>
            <a:off x="0" y="1"/>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Tree>
    <p:extLst>
      <p:ext uri="{BB962C8B-B14F-4D97-AF65-F5344CB8AC3E}">
        <p14:creationId xmlns:p14="http://schemas.microsoft.com/office/powerpoint/2010/main" val="24498292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44" name="Shape 43"/>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s-ES">
              <a:solidFill>
                <a:prstClr val="white"/>
              </a:solidFill>
            </a:endParaRPr>
          </a:p>
        </p:txBody>
      </p:sp>
      <p:sp>
        <p:nvSpPr>
          <p:cNvPr id="36" name="Shape 35"/>
          <p:cNvSpPr>
            <a:spLocks/>
          </p:cNvSpPr>
          <p:nvPr/>
        </p:nvSpPr>
        <p:spPr bwMode="auto">
          <a:xfrm>
            <a:off x="6429152" y="1066800"/>
            <a:ext cx="5791200"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es-ES">
              <a:solidFill>
                <a:prstClr val="white"/>
              </a:solidFill>
            </a:endParaRPr>
          </a:p>
        </p:txBody>
      </p:sp>
      <p:sp>
        <p:nvSpPr>
          <p:cNvPr id="43" name="Shape 42"/>
          <p:cNvSpPr>
            <a:spLocks/>
          </p:cNvSpPr>
          <p:nvPr/>
        </p:nvSpPr>
        <p:spPr bwMode="auto">
          <a:xfrm>
            <a:off x="387499" y="-14176"/>
            <a:ext cx="7416800" cy="6553200"/>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es-ES">
              <a:solidFill>
                <a:prstClr val="white"/>
              </a:solidFill>
            </a:endParaRPr>
          </a:p>
        </p:txBody>
      </p:sp>
      <p:sp>
        <p:nvSpPr>
          <p:cNvPr id="22" name="Shape 21"/>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s-ES">
              <a:solidFill>
                <a:prstClr val="white"/>
              </a:solidFill>
            </a:endParaRPr>
          </a:p>
        </p:txBody>
      </p:sp>
      <p:sp>
        <p:nvSpPr>
          <p:cNvPr id="24" name="Shape 23"/>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s-ES">
              <a:solidFill>
                <a:prstClr val="white"/>
              </a:solidFill>
            </a:endParaRPr>
          </a:p>
        </p:txBody>
      </p:sp>
      <p:sp>
        <p:nvSpPr>
          <p:cNvPr id="26" name="Shape 25"/>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s-ES">
              <a:solidFill>
                <a:prstClr val="white"/>
              </a:solidFill>
            </a:endParaRPr>
          </a:p>
        </p:txBody>
      </p:sp>
      <p:sp>
        <p:nvSpPr>
          <p:cNvPr id="27" name="Shape 26"/>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s-ES">
              <a:solidFill>
                <a:prstClr val="white"/>
              </a:solidFill>
            </a:endParaRPr>
          </a:p>
        </p:txBody>
      </p:sp>
      <p:sp>
        <p:nvSpPr>
          <p:cNvPr id="28" name="Date Placeholder 27"/>
          <p:cNvSpPr>
            <a:spLocks noGrp="1"/>
          </p:cNvSpPr>
          <p:nvPr>
            <p:ph type="dt" sz="half" idx="10"/>
          </p:nvPr>
        </p:nvSpPr>
        <p:spPr>
          <a:xfrm>
            <a:off x="8636000" y="6416676"/>
            <a:ext cx="2844800" cy="365125"/>
          </a:xfrm>
        </p:spPr>
        <p:txBody>
          <a:bodyPr/>
          <a:lstStyle>
            <a:extLst/>
          </a:lstStyle>
          <a:p>
            <a:fld id="{743653DA-8BF4-4869-96FE-9BCF43372D46}" type="datetimeFigureOut">
              <a:rPr lang="en-US">
                <a:solidFill>
                  <a:srgbClr val="E3DED1"/>
                </a:solidFill>
              </a:rPr>
              <a:pPr/>
              <a:t>7/18/2019</a:t>
            </a:fld>
            <a:endParaRPr>
              <a:solidFill>
                <a:srgbClr val="E3DED1"/>
              </a:solidFill>
            </a:endParaRPr>
          </a:p>
        </p:txBody>
      </p:sp>
      <p:sp>
        <p:nvSpPr>
          <p:cNvPr id="17" name="Footer Placeholder 16"/>
          <p:cNvSpPr>
            <a:spLocks noGrp="1"/>
          </p:cNvSpPr>
          <p:nvPr>
            <p:ph type="ftr" sz="quarter" idx="11"/>
          </p:nvPr>
        </p:nvSpPr>
        <p:spPr>
          <a:xfrm>
            <a:off x="1219200" y="6416676"/>
            <a:ext cx="7416800" cy="365125"/>
          </a:xfrm>
        </p:spPr>
        <p:txBody>
          <a:bodyPr/>
          <a:lstStyle>
            <a:extLst/>
          </a:lstStyle>
          <a:p>
            <a:endParaRPr>
              <a:solidFill>
                <a:srgbClr val="E3DED1"/>
              </a:solidFill>
            </a:endParaRPr>
          </a:p>
        </p:txBody>
      </p:sp>
      <p:sp>
        <p:nvSpPr>
          <p:cNvPr id="29" name="Slide Number Placeholder 28"/>
          <p:cNvSpPr>
            <a:spLocks noGrp="1"/>
          </p:cNvSpPr>
          <p:nvPr>
            <p:ph type="sldNum" sz="quarter" idx="12"/>
          </p:nvPr>
        </p:nvSpPr>
        <p:spPr>
          <a:xfrm>
            <a:off x="11480800" y="6416676"/>
            <a:ext cx="609600" cy="365125"/>
          </a:xfrm>
        </p:spPr>
        <p:txBody>
          <a:bodyPr/>
          <a:lstStyle>
            <a:extLst/>
          </a:lstStyle>
          <a:p>
            <a:fld id="{72AC53DF-4216-466D-99A7-94400E6C2A25}" type="slidenum">
              <a:rPr>
                <a:solidFill>
                  <a:srgbClr val="E3DED1"/>
                </a:solidFill>
              </a:rPr>
              <a:pPr/>
              <a:t>‹Nº›</a:t>
            </a:fld>
            <a:endParaRPr>
              <a:solidFill>
                <a:srgbClr val="E3DED1"/>
              </a:solidFill>
            </a:endParaRPr>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45" name="Rectangle 44"/>
          <p:cNvSpPr/>
          <p:nvPr/>
        </p:nvSpPr>
        <p:spPr>
          <a:xfrm>
            <a:off x="484213" y="402265"/>
            <a:ext cx="1133856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8" name="Title 7"/>
          <p:cNvSpPr>
            <a:spLocks noGrp="1"/>
          </p:cNvSpPr>
          <p:nvPr>
            <p:ph type="ctrTitle"/>
          </p:nvPr>
        </p:nvSpPr>
        <p:spPr>
          <a:xfrm>
            <a:off x="711200" y="464504"/>
            <a:ext cx="10871200" cy="774192"/>
          </a:xfrm>
        </p:spPr>
        <p:txBody>
          <a:bodyPr/>
          <a:lstStyle>
            <a:lvl1pPr marR="9144" algn="r" latinLnBrk="0">
              <a:defRPr lang="es-ES" sz="3800"/>
            </a:lvl1pPr>
            <a:extLst/>
          </a:lstStyle>
          <a:p>
            <a:r>
              <a:rPr lang="es-ES" smtClean="0"/>
              <a:t>Haga clic para modificar el estilo de título del patrón</a:t>
            </a:r>
            <a:endParaRPr lang="es-ES"/>
          </a:p>
        </p:txBody>
      </p:sp>
      <p:sp>
        <p:nvSpPr>
          <p:cNvPr id="9" name="Subtitle 8"/>
          <p:cNvSpPr>
            <a:spLocks noGrp="1"/>
          </p:cNvSpPr>
          <p:nvPr>
            <p:ph type="subTitle" idx="1"/>
          </p:nvPr>
        </p:nvSpPr>
        <p:spPr>
          <a:xfrm>
            <a:off x="6451176" y="1371600"/>
            <a:ext cx="5131225" cy="457200"/>
          </a:xfrm>
        </p:spPr>
        <p:txBody>
          <a:bodyPr tIns="0"/>
          <a:lstStyle>
            <a:lvl1pPr marL="0" indent="0" algn="r" latinLnBrk="0">
              <a:spcBef>
                <a:spcPts val="0"/>
              </a:spcBef>
              <a:buNone/>
              <a:defRPr lang="es-ES"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s-ES"/>
          </a:p>
        </p:txBody>
      </p:sp>
      <p:sp>
        <p:nvSpPr>
          <p:cNvPr id="58" name="Rectangle 5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59" name="Rectangle 5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60" name="Rectangle 5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61" name="Rectangle 6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62" name="Rectangle 6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Tree>
    <p:extLst>
      <p:ext uri="{BB962C8B-B14F-4D97-AF65-F5344CB8AC3E}">
        <p14:creationId xmlns:p14="http://schemas.microsoft.com/office/powerpoint/2010/main" val="30770937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s-ES" smtClean="0"/>
              <a:t>Haga clic para modificar el estilo de título del patrón</a:t>
            </a:r>
            <a:endParaRPr lang="es-ES"/>
          </a:p>
        </p:txBody>
      </p:sp>
      <p:sp>
        <p:nvSpPr>
          <p:cNvPr id="3" name="Content Placeholder 2"/>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Date Placeholder 3"/>
          <p:cNvSpPr>
            <a:spLocks noGrp="1"/>
          </p:cNvSpPr>
          <p:nvPr>
            <p:ph type="dt" sz="half" idx="10"/>
          </p:nvPr>
        </p:nvSpPr>
        <p:spPr/>
        <p:txBody>
          <a:bodyPr/>
          <a:lstStyle>
            <a:extLst/>
          </a:lstStyle>
          <a:p>
            <a:fld id="{B7129108-AC8D-4212-9283-60D9E99BF07A}" type="datetimeFigureOut">
              <a:rPr lang="en-US">
                <a:solidFill>
                  <a:srgbClr val="E3DED1"/>
                </a:solidFill>
              </a:rPr>
              <a:pPr/>
              <a:t>7/18/2019</a:t>
            </a:fld>
            <a:endParaRPr>
              <a:solidFill>
                <a:srgbClr val="E3DED1"/>
              </a:solidFill>
            </a:endParaRPr>
          </a:p>
        </p:txBody>
      </p:sp>
      <p:sp>
        <p:nvSpPr>
          <p:cNvPr id="5" name="Footer Placeholder 4"/>
          <p:cNvSpPr>
            <a:spLocks noGrp="1"/>
          </p:cNvSpPr>
          <p:nvPr>
            <p:ph type="ftr" sz="quarter" idx="11"/>
          </p:nvPr>
        </p:nvSpPr>
        <p:spPr/>
        <p:txBody>
          <a:bodyPr/>
          <a:lstStyle>
            <a:extLst/>
          </a:lstStyle>
          <a:p>
            <a:endParaRPr>
              <a:solidFill>
                <a:srgbClr val="E3DED1"/>
              </a:solidFill>
            </a:endParaRPr>
          </a:p>
        </p:txBody>
      </p:sp>
      <p:sp>
        <p:nvSpPr>
          <p:cNvPr id="6" name="Slide Number Placeholder 5"/>
          <p:cNvSpPr>
            <a:spLocks noGrp="1"/>
          </p:cNvSpPr>
          <p:nvPr>
            <p:ph type="sldNum" sz="quarter" idx="12"/>
          </p:nvPr>
        </p:nvSpPr>
        <p:spPr/>
        <p:txBody>
          <a:bodyPr/>
          <a:lstStyle>
            <a:extLst/>
          </a:lstStyle>
          <a:p>
            <a:fld id="{1AD93096-5B34-4342-9326-69289CEAE4C2}" type="slidenum">
              <a:rPr>
                <a:solidFill>
                  <a:srgbClr val="E3DED1"/>
                </a:solidFill>
              </a:rPr>
              <a:pPr/>
              <a:t>‹Nº›</a:t>
            </a:fld>
            <a:endParaRPr>
              <a:solidFill>
                <a:srgbClr val="E3DED1"/>
              </a:solidFill>
            </a:endParaRPr>
          </a:p>
        </p:txBody>
      </p:sp>
    </p:spTree>
    <p:extLst>
      <p:ext uri="{BB962C8B-B14F-4D97-AF65-F5344CB8AC3E}">
        <p14:creationId xmlns:p14="http://schemas.microsoft.com/office/powerpoint/2010/main" val="2899303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352801"/>
            <a:ext cx="103632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latinLnBrk="0">
              <a:buNone/>
              <a:defRPr lang="es-ES" sz="4000" b="1" cap="all">
                <a:ln/>
                <a:solidFill>
                  <a:schemeClr val="tx1"/>
                </a:solidFill>
                <a:effectLst>
                  <a:reflection blurRad="12700" stA="50000" endPos="50000" dir="5400000" sy="-100000" rotWithShape="0"/>
                </a:effectLst>
              </a:defRPr>
            </a:lvl1pPr>
            <a:extLst/>
          </a:lstStyle>
          <a:p>
            <a:r>
              <a:rPr lang="es-ES" smtClean="0"/>
              <a:t>Haga clic para modificar el estilo de título del patrón</a:t>
            </a:r>
            <a:endParaRPr lang="es-ES"/>
          </a:p>
        </p:txBody>
      </p:sp>
      <p:sp>
        <p:nvSpPr>
          <p:cNvPr id="3" name="Text Placeholder 2"/>
          <p:cNvSpPr>
            <a:spLocks noGrp="1"/>
          </p:cNvSpPr>
          <p:nvPr>
            <p:ph type="body" idx="1"/>
          </p:nvPr>
        </p:nvSpPr>
        <p:spPr>
          <a:xfrm>
            <a:off x="1219200" y="5334000"/>
            <a:ext cx="10363200" cy="1052512"/>
          </a:xfrm>
        </p:spPr>
        <p:txBody>
          <a:bodyPr anchor="t"/>
          <a:lstStyle>
            <a:lvl1pPr marL="374904" latinLnBrk="0">
              <a:buNone/>
              <a:defRPr lang="es-ES" sz="2000">
                <a:solidFill>
                  <a:schemeClr val="tx2"/>
                </a:solidFill>
              </a:defRPr>
            </a:lvl1pPr>
            <a:lvl2pPr>
              <a:buNone/>
              <a:defRPr lang="es-ES" sz="1800">
                <a:solidFill>
                  <a:schemeClr val="tx1">
                    <a:tint val="75000"/>
                  </a:schemeClr>
                </a:solidFill>
              </a:defRPr>
            </a:lvl2pPr>
            <a:lvl3pPr>
              <a:buNone/>
              <a:defRPr lang="es-ES" sz="1600">
                <a:solidFill>
                  <a:schemeClr val="tx1">
                    <a:tint val="75000"/>
                  </a:schemeClr>
                </a:solidFill>
              </a:defRPr>
            </a:lvl3pPr>
            <a:lvl4pPr>
              <a:buNone/>
              <a:defRPr lang="es-ES" sz="1400">
                <a:solidFill>
                  <a:schemeClr val="tx1">
                    <a:tint val="75000"/>
                  </a:schemeClr>
                </a:solidFill>
              </a:defRPr>
            </a:lvl4pPr>
            <a:lvl5pPr>
              <a:buNone/>
              <a:defRPr lang="es-ES" sz="1400">
                <a:solidFill>
                  <a:schemeClr val="tx1">
                    <a:tint val="75000"/>
                  </a:schemeClr>
                </a:solidFill>
              </a:defRPr>
            </a:lvl5pPr>
            <a:extLst/>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extLst/>
          </a:lstStyle>
          <a:p>
            <a:fld id="{B6DED3D3-6235-4F4C-B439-DF277FB555A7}" type="datetimeFigureOut">
              <a:rPr lang="en-US">
                <a:solidFill>
                  <a:srgbClr val="E3DED1"/>
                </a:solidFill>
              </a:rPr>
              <a:pPr/>
              <a:t>7/18/2019</a:t>
            </a:fld>
            <a:endParaRPr>
              <a:solidFill>
                <a:srgbClr val="E3DED1"/>
              </a:solidFill>
            </a:endParaRPr>
          </a:p>
        </p:txBody>
      </p:sp>
      <p:sp>
        <p:nvSpPr>
          <p:cNvPr id="5" name="Footer Placeholder 4"/>
          <p:cNvSpPr>
            <a:spLocks noGrp="1"/>
          </p:cNvSpPr>
          <p:nvPr>
            <p:ph type="ftr" sz="quarter" idx="11"/>
          </p:nvPr>
        </p:nvSpPr>
        <p:spPr>
          <a:xfrm>
            <a:off x="1219200" y="6416676"/>
            <a:ext cx="7416800" cy="365125"/>
          </a:xfrm>
        </p:spPr>
        <p:txBody>
          <a:bodyPr/>
          <a:lstStyle>
            <a:extLst/>
          </a:lstStyle>
          <a:p>
            <a:endParaRPr>
              <a:solidFill>
                <a:srgbClr val="E3DED1"/>
              </a:solidFill>
            </a:endParaRPr>
          </a:p>
        </p:txBody>
      </p:sp>
      <p:sp>
        <p:nvSpPr>
          <p:cNvPr id="6" name="Slide Number Placeholder 5"/>
          <p:cNvSpPr>
            <a:spLocks noGrp="1"/>
          </p:cNvSpPr>
          <p:nvPr>
            <p:ph type="sldNum" sz="quarter" idx="12"/>
          </p:nvPr>
        </p:nvSpPr>
        <p:spPr/>
        <p:txBody>
          <a:bodyPr/>
          <a:lstStyle>
            <a:extLst/>
          </a:lstStyle>
          <a:p>
            <a:fld id="{1AD93096-5B34-4342-9326-69289CEAE4C2}" type="slidenum">
              <a:rPr>
                <a:solidFill>
                  <a:srgbClr val="E3DED1"/>
                </a:solidFill>
              </a:rPr>
              <a:pPr/>
              <a:t>‹Nº›</a:t>
            </a:fld>
            <a:endParaRPr>
              <a:solidFill>
                <a:srgbClr val="E3DED1"/>
              </a:solidFill>
            </a:endParaRPr>
          </a:p>
        </p:txBody>
      </p:sp>
    </p:spTree>
    <p:extLst>
      <p:ext uri="{BB962C8B-B14F-4D97-AF65-F5344CB8AC3E}">
        <p14:creationId xmlns:p14="http://schemas.microsoft.com/office/powerpoint/2010/main" val="32810354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09550"/>
            <a:ext cx="10972800" cy="1295400"/>
          </a:xfrm>
        </p:spPr>
        <p:txBody>
          <a:bodyPr anchor="ctr"/>
          <a:lstStyle>
            <a:extLst/>
          </a:lstStyle>
          <a:p>
            <a:r>
              <a:rPr lang="es-ES" smtClean="0"/>
              <a:t>Haga clic para modificar el estilo de título del patrón</a:t>
            </a:r>
            <a:endParaRPr lang="es-ES"/>
          </a:p>
        </p:txBody>
      </p:sp>
      <p:sp>
        <p:nvSpPr>
          <p:cNvPr id="3" name="Content Placeholder 2"/>
          <p:cNvSpPr>
            <a:spLocks noGrp="1"/>
          </p:cNvSpPr>
          <p:nvPr>
            <p:ph sz="half" idx="1"/>
          </p:nvPr>
        </p:nvSpPr>
        <p:spPr>
          <a:xfrm>
            <a:off x="619125" y="1600201"/>
            <a:ext cx="5384800" cy="4525963"/>
          </a:xfrm>
        </p:spPr>
        <p:txBody>
          <a:bodyPr/>
          <a:lstStyle>
            <a:lvl1pPr marL="0" indent="0" latinLnBrk="0">
              <a:buFontTx/>
              <a:buNone/>
              <a:defRPr lang="es-ES" sz="2000"/>
            </a:lvl1pPr>
            <a:lvl2pPr>
              <a:defRPr lang="es-ES" sz="2400"/>
            </a:lvl2pPr>
            <a:lvl3pPr>
              <a:defRPr lang="es-ES" sz="2000"/>
            </a:lvl3pPr>
            <a:lvl4pPr>
              <a:defRPr lang="es-ES" sz="1800"/>
            </a:lvl4pPr>
            <a:lvl5pPr>
              <a:defRPr lang="es-ES" sz="1800"/>
            </a:lvl5pPr>
            <a:extLst/>
          </a:lstStyle>
          <a:p>
            <a:pPr lvl="0"/>
            <a:r>
              <a:rPr lang="es-ES" smtClean="0"/>
              <a:t>Haga clic para modificar el estilo de texto del patrón</a:t>
            </a:r>
          </a:p>
        </p:txBody>
      </p:sp>
      <p:sp>
        <p:nvSpPr>
          <p:cNvPr id="4" name="Content Placeholder 3"/>
          <p:cNvSpPr>
            <a:spLocks noGrp="1"/>
          </p:cNvSpPr>
          <p:nvPr>
            <p:ph sz="half" idx="2"/>
          </p:nvPr>
        </p:nvSpPr>
        <p:spPr>
          <a:xfrm>
            <a:off x="6207125" y="1600201"/>
            <a:ext cx="5384800" cy="4525963"/>
          </a:xfrm>
        </p:spPr>
        <p:txBody>
          <a:bodyPr/>
          <a:lstStyle>
            <a:lvl1pPr latinLnBrk="0">
              <a:defRPr lang="es-ES" sz="2800"/>
            </a:lvl1pPr>
            <a:lvl2pPr>
              <a:defRPr lang="es-ES" sz="2400"/>
            </a:lvl2pPr>
            <a:lvl3pPr>
              <a:defRPr lang="es-ES" sz="2000"/>
            </a:lvl3pPr>
            <a:lvl4pPr>
              <a:defRPr lang="es-ES" sz="1800"/>
            </a:lvl4pPr>
            <a:lvl5pPr>
              <a:defRPr lang="es-ES"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Date Placeholder 4"/>
          <p:cNvSpPr>
            <a:spLocks noGrp="1"/>
          </p:cNvSpPr>
          <p:nvPr>
            <p:ph type="dt" sz="half" idx="10"/>
          </p:nvPr>
        </p:nvSpPr>
        <p:spPr/>
        <p:txBody>
          <a:bodyPr/>
          <a:lstStyle>
            <a:extLst/>
          </a:lstStyle>
          <a:p>
            <a:fld id="{3B5F1E3E-4B2F-4895-B65E-28B2E64F39F6}" type="datetimeFigureOut">
              <a:rPr lang="en-US">
                <a:solidFill>
                  <a:srgbClr val="455F51"/>
                </a:solidFill>
              </a:rPr>
              <a:pPr/>
              <a:t>7/18/2019</a:t>
            </a:fld>
            <a:endParaRPr>
              <a:solidFill>
                <a:srgbClr val="455F51"/>
              </a:solidFill>
            </a:endParaRPr>
          </a:p>
        </p:txBody>
      </p:sp>
      <p:sp>
        <p:nvSpPr>
          <p:cNvPr id="6" name="Footer Placeholder 5"/>
          <p:cNvSpPr>
            <a:spLocks noGrp="1"/>
          </p:cNvSpPr>
          <p:nvPr>
            <p:ph type="ftr" sz="quarter" idx="11"/>
          </p:nvPr>
        </p:nvSpPr>
        <p:spPr/>
        <p:txBody>
          <a:bodyPr/>
          <a:lstStyle>
            <a:extLst/>
          </a:lstStyle>
          <a:p>
            <a:endParaRPr>
              <a:solidFill>
                <a:srgbClr val="455F51"/>
              </a:solidFill>
            </a:endParaRPr>
          </a:p>
        </p:txBody>
      </p:sp>
      <p:sp>
        <p:nvSpPr>
          <p:cNvPr id="7" name="Slide Number Placeholder 6"/>
          <p:cNvSpPr>
            <a:spLocks noGrp="1"/>
          </p:cNvSpPr>
          <p:nvPr>
            <p:ph type="sldNum" sz="quarter" idx="12"/>
          </p:nvPr>
        </p:nvSpPr>
        <p:spPr/>
        <p:txBody>
          <a:bodyPr/>
          <a:lstStyle>
            <a:extLst/>
          </a:lstStyle>
          <a:p>
            <a:fld id="{1AD93096-5B34-4342-9326-69289CEAE4C2}" type="slidenum">
              <a:rPr>
                <a:solidFill>
                  <a:srgbClr val="455F51"/>
                </a:solidFill>
              </a:rPr>
              <a:pPr/>
              <a:t>‹Nº›</a:t>
            </a:fld>
            <a:endParaRPr>
              <a:solidFill>
                <a:srgbClr val="455F51"/>
              </a:solidFill>
            </a:endParaRPr>
          </a:p>
        </p:txBody>
      </p:sp>
      <p:cxnSp>
        <p:nvCxnSpPr>
          <p:cNvPr id="9" name="Straight Connector 8"/>
          <p:cNvCxnSpPr/>
          <p:nvPr/>
        </p:nvCxnSpPr>
        <p:spPr>
          <a:xfrm rot="5400000">
            <a:off x="3829042" y="3866878"/>
            <a:ext cx="4533900" cy="2135"/>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34847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3" name="Rectangle 22"/>
          <p:cNvSpPr/>
          <p:nvPr/>
        </p:nvSpPr>
        <p:spPr>
          <a:xfrm>
            <a:off x="0" y="402265"/>
            <a:ext cx="1158240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2" name="Title 1"/>
          <p:cNvSpPr>
            <a:spLocks noGrp="1"/>
          </p:cNvSpPr>
          <p:nvPr>
            <p:ph type="title"/>
          </p:nvPr>
        </p:nvSpPr>
        <p:spPr>
          <a:xfrm>
            <a:off x="673099" y="512064"/>
            <a:ext cx="10363200" cy="914400"/>
          </a:xfrm>
        </p:spPr>
        <p:txBody>
          <a:bodyPr anchor="t"/>
          <a:lstStyle>
            <a:lvl1pPr latinLnBrk="0">
              <a:defRPr lang="es-ES" sz="4000"/>
            </a:lvl1pPr>
            <a:extLst/>
          </a:lstStyle>
          <a:p>
            <a:r>
              <a:rPr lang="es-ES" smtClean="0"/>
              <a:t>Haga clic para modificar el estilo de título del patrón</a:t>
            </a:r>
            <a:endParaRPr lang="es-ES"/>
          </a:p>
        </p:txBody>
      </p:sp>
      <p:sp>
        <p:nvSpPr>
          <p:cNvPr id="3" name="Text Placeholder 2"/>
          <p:cNvSpPr>
            <a:spLocks noGrp="1"/>
          </p:cNvSpPr>
          <p:nvPr>
            <p:ph type="body" idx="1"/>
          </p:nvPr>
        </p:nvSpPr>
        <p:spPr>
          <a:xfrm>
            <a:off x="609600" y="1809750"/>
            <a:ext cx="5386917" cy="639762"/>
          </a:xfrm>
        </p:spPr>
        <p:txBody>
          <a:bodyPr anchor="ctr"/>
          <a:lstStyle>
            <a:lvl1pPr marL="73152" indent="0" algn="l" latinLnBrk="0">
              <a:buNone/>
              <a:defRPr lang="es-ES" sz="2400" b="1">
                <a:solidFill>
                  <a:schemeClr val="accent2"/>
                </a:solidFill>
              </a:defRPr>
            </a:lvl1pPr>
            <a:lvl2pPr>
              <a:buNone/>
              <a:defRPr lang="es-ES" sz="2000" b="1"/>
            </a:lvl2pPr>
            <a:lvl3pPr>
              <a:buNone/>
              <a:defRPr lang="es-ES" sz="1800" b="1"/>
            </a:lvl3pPr>
            <a:lvl4pPr>
              <a:buNone/>
              <a:defRPr lang="es-ES" sz="1600" b="1"/>
            </a:lvl4pPr>
            <a:lvl5pPr>
              <a:buNone/>
              <a:defRPr lang="es-ES" sz="1600" b="1"/>
            </a:lvl5pPr>
            <a:extLst/>
          </a:lstStyle>
          <a:p>
            <a:pPr lvl="0"/>
            <a:r>
              <a:rPr lang="es-ES" smtClean="0"/>
              <a:t>Haga clic para modificar el estilo de texto del patrón</a:t>
            </a:r>
          </a:p>
        </p:txBody>
      </p:sp>
      <p:sp>
        <p:nvSpPr>
          <p:cNvPr id="4" name="Text Placeholder 3"/>
          <p:cNvSpPr>
            <a:spLocks noGrp="1"/>
          </p:cNvSpPr>
          <p:nvPr>
            <p:ph type="body" sz="half" idx="2"/>
          </p:nvPr>
        </p:nvSpPr>
        <p:spPr>
          <a:xfrm>
            <a:off x="6193368" y="1809750"/>
            <a:ext cx="5389033" cy="639762"/>
          </a:xfrm>
        </p:spPr>
        <p:txBody>
          <a:bodyPr anchor="ctr"/>
          <a:lstStyle>
            <a:lvl1pPr marL="73152" indent="0" latinLnBrk="0">
              <a:buNone/>
              <a:defRPr lang="es-ES" sz="2400" b="1">
                <a:solidFill>
                  <a:schemeClr val="accent2"/>
                </a:solidFill>
              </a:defRPr>
            </a:lvl1pPr>
            <a:lvl2pPr>
              <a:buNone/>
              <a:defRPr lang="es-ES" sz="2000" b="1"/>
            </a:lvl2pPr>
            <a:lvl3pPr>
              <a:buNone/>
              <a:defRPr lang="es-ES" sz="1800" b="1"/>
            </a:lvl3pPr>
            <a:lvl4pPr>
              <a:buNone/>
              <a:defRPr lang="es-ES" sz="1600" b="1"/>
            </a:lvl4pPr>
            <a:lvl5pPr>
              <a:buNone/>
              <a:defRPr lang="es-ES" sz="1600" b="1"/>
            </a:lvl5pPr>
            <a:extLst/>
          </a:lstStyle>
          <a:p>
            <a:pPr lvl="0"/>
            <a:r>
              <a:rPr lang="es-ES" smtClean="0"/>
              <a:t>Haga clic para modificar el estilo de texto del patrón</a:t>
            </a:r>
          </a:p>
        </p:txBody>
      </p:sp>
      <p:sp>
        <p:nvSpPr>
          <p:cNvPr id="5" name="Content Placeholder 4"/>
          <p:cNvSpPr>
            <a:spLocks noGrp="1"/>
          </p:cNvSpPr>
          <p:nvPr>
            <p:ph sz="quarter" idx="3"/>
          </p:nvPr>
        </p:nvSpPr>
        <p:spPr>
          <a:xfrm>
            <a:off x="609600" y="2459037"/>
            <a:ext cx="5386917" cy="3959352"/>
          </a:xfrm>
        </p:spPr>
        <p:txBody>
          <a:bodyPr/>
          <a:lstStyle>
            <a:lvl1pPr latinLnBrk="0">
              <a:defRPr lang="es-ES" sz="2400"/>
            </a:lvl1pPr>
            <a:lvl2pPr>
              <a:defRPr lang="es-ES" sz="2000"/>
            </a:lvl2pPr>
            <a:lvl3pPr>
              <a:defRPr lang="es-ES" sz="1800"/>
            </a:lvl3pPr>
            <a:lvl4pPr>
              <a:defRPr lang="es-ES" sz="1600"/>
            </a:lvl4pPr>
            <a:lvl5pPr>
              <a:defRPr lang="es-ES"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Content Placeholder 5"/>
          <p:cNvSpPr>
            <a:spLocks noGrp="1"/>
          </p:cNvSpPr>
          <p:nvPr>
            <p:ph sz="quarter" idx="4"/>
          </p:nvPr>
        </p:nvSpPr>
        <p:spPr>
          <a:xfrm>
            <a:off x="6193368" y="2459037"/>
            <a:ext cx="5389033" cy="3959352"/>
          </a:xfrm>
        </p:spPr>
        <p:txBody>
          <a:bodyPr/>
          <a:lstStyle>
            <a:lvl1pPr latinLnBrk="0">
              <a:defRPr lang="es-ES" sz="2400"/>
            </a:lvl1pPr>
            <a:lvl2pPr>
              <a:defRPr lang="es-ES" sz="2000"/>
            </a:lvl2pPr>
            <a:lvl3pPr>
              <a:defRPr lang="es-ES" sz="1800"/>
            </a:lvl3pPr>
            <a:lvl4pPr>
              <a:defRPr lang="es-ES" sz="1600"/>
            </a:lvl4pPr>
            <a:lvl5pPr>
              <a:defRPr lang="es-ES"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Date Placeholder 6"/>
          <p:cNvSpPr>
            <a:spLocks noGrp="1"/>
          </p:cNvSpPr>
          <p:nvPr>
            <p:ph type="dt" sz="half" idx="10"/>
          </p:nvPr>
        </p:nvSpPr>
        <p:spPr/>
        <p:txBody>
          <a:bodyPr/>
          <a:lstStyle>
            <a:extLst/>
          </a:lstStyle>
          <a:p>
            <a:fld id="{63085435-8225-4333-BFFA-0096413F0D76}" type="datetimeFigureOut">
              <a:rPr lang="en-US">
                <a:solidFill>
                  <a:srgbClr val="E3DED1"/>
                </a:solidFill>
              </a:rPr>
              <a:pPr/>
              <a:t>7/18/2019</a:t>
            </a:fld>
            <a:endParaRPr>
              <a:solidFill>
                <a:srgbClr val="E3DED1"/>
              </a:solidFill>
            </a:endParaRPr>
          </a:p>
        </p:txBody>
      </p:sp>
      <p:sp>
        <p:nvSpPr>
          <p:cNvPr id="8" name="Footer Placeholder 7"/>
          <p:cNvSpPr>
            <a:spLocks noGrp="1"/>
          </p:cNvSpPr>
          <p:nvPr>
            <p:ph type="ftr" sz="quarter" idx="11"/>
          </p:nvPr>
        </p:nvSpPr>
        <p:spPr/>
        <p:txBody>
          <a:bodyPr/>
          <a:lstStyle>
            <a:extLst/>
          </a:lstStyle>
          <a:p>
            <a:endParaRPr>
              <a:solidFill>
                <a:srgbClr val="E3DED1"/>
              </a:solidFill>
            </a:endParaRPr>
          </a:p>
        </p:txBody>
      </p:sp>
      <p:sp>
        <p:nvSpPr>
          <p:cNvPr id="9" name="Slide Number Placeholder 8"/>
          <p:cNvSpPr>
            <a:spLocks noGrp="1"/>
          </p:cNvSpPr>
          <p:nvPr>
            <p:ph type="sldNum" sz="quarter" idx="12"/>
          </p:nvPr>
        </p:nvSpPr>
        <p:spPr/>
        <p:txBody>
          <a:bodyPr/>
          <a:lstStyle>
            <a:extLst/>
          </a:lstStyle>
          <a:p>
            <a:fld id="{1AD93096-5B34-4342-9326-69289CEAE4C2}" type="slidenum">
              <a:rPr>
                <a:solidFill>
                  <a:srgbClr val="E3DED1"/>
                </a:solidFill>
              </a:rPr>
              <a:pPr/>
              <a:t>‹Nº›</a:t>
            </a:fld>
            <a:endParaRPr>
              <a:solidFill>
                <a:srgbClr val="E3DED1"/>
              </a:solidFill>
            </a:endParaRPr>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Tree>
    <p:extLst>
      <p:ext uri="{BB962C8B-B14F-4D97-AF65-F5344CB8AC3E}">
        <p14:creationId xmlns:p14="http://schemas.microsoft.com/office/powerpoint/2010/main" val="26979294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latinLnBrk="0">
              <a:defRPr lang="es-ES" sz="4000" cap="none" baseline="0"/>
            </a:lvl1pPr>
            <a:extLst/>
          </a:lstStyle>
          <a:p>
            <a:r>
              <a:rPr lang="es-ES" smtClean="0"/>
              <a:t>Haga clic para modificar el estilo de título del patrón</a:t>
            </a:r>
            <a:endParaRPr lang="es-ES"/>
          </a:p>
        </p:txBody>
      </p:sp>
      <p:sp>
        <p:nvSpPr>
          <p:cNvPr id="3" name="Date Placeholder 2"/>
          <p:cNvSpPr>
            <a:spLocks noGrp="1"/>
          </p:cNvSpPr>
          <p:nvPr>
            <p:ph type="dt" sz="half" idx="10"/>
          </p:nvPr>
        </p:nvSpPr>
        <p:spPr/>
        <p:txBody>
          <a:bodyPr/>
          <a:lstStyle>
            <a:extLst/>
          </a:lstStyle>
          <a:p>
            <a:fld id="{0783C494-2A87-468C-A21B-CB14FB9ABB00}" type="datetimeFigureOut">
              <a:rPr lang="en-US">
                <a:solidFill>
                  <a:srgbClr val="E3DED1"/>
                </a:solidFill>
              </a:rPr>
              <a:pPr/>
              <a:t>7/18/2019</a:t>
            </a:fld>
            <a:endParaRPr>
              <a:solidFill>
                <a:srgbClr val="E3DED1"/>
              </a:solidFill>
            </a:endParaRPr>
          </a:p>
        </p:txBody>
      </p:sp>
      <p:sp>
        <p:nvSpPr>
          <p:cNvPr id="4" name="Footer Placeholder 3"/>
          <p:cNvSpPr>
            <a:spLocks noGrp="1"/>
          </p:cNvSpPr>
          <p:nvPr>
            <p:ph type="ftr" sz="quarter" idx="11"/>
          </p:nvPr>
        </p:nvSpPr>
        <p:spPr/>
        <p:txBody>
          <a:bodyPr/>
          <a:lstStyle>
            <a:extLst/>
          </a:lstStyle>
          <a:p>
            <a:endParaRPr>
              <a:solidFill>
                <a:srgbClr val="E3DED1"/>
              </a:solidFill>
            </a:endParaRPr>
          </a:p>
        </p:txBody>
      </p:sp>
      <p:sp>
        <p:nvSpPr>
          <p:cNvPr id="5" name="Slide Number Placeholder 4"/>
          <p:cNvSpPr>
            <a:spLocks noGrp="1"/>
          </p:cNvSpPr>
          <p:nvPr>
            <p:ph type="sldNum" sz="quarter" idx="12"/>
          </p:nvPr>
        </p:nvSpPr>
        <p:spPr/>
        <p:txBody>
          <a:bodyPr/>
          <a:lstStyle>
            <a:extLst/>
          </a:lstStyle>
          <a:p>
            <a:fld id="{1AD93096-5B34-4342-9326-69289CEAE4C2}" type="slidenum">
              <a:rPr>
                <a:solidFill>
                  <a:srgbClr val="E3DED1"/>
                </a:solidFill>
              </a:rPr>
              <a:pPr/>
              <a:t>‹Nº›</a:t>
            </a:fld>
            <a:endParaRPr>
              <a:solidFill>
                <a:srgbClr val="E3DED1"/>
              </a:solidFill>
            </a:endParaRPr>
          </a:p>
        </p:txBody>
      </p:sp>
    </p:spTree>
    <p:extLst>
      <p:ext uri="{BB962C8B-B14F-4D97-AF65-F5344CB8AC3E}">
        <p14:creationId xmlns:p14="http://schemas.microsoft.com/office/powerpoint/2010/main" val="14745125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180FA0-5B31-4864-A2BB-719EA5A679C6}" type="datetimeFigureOut">
              <a:rPr lang="en-US">
                <a:solidFill>
                  <a:srgbClr val="E3DED1"/>
                </a:solidFill>
              </a:rPr>
              <a:pPr/>
              <a:t>7/18/2019</a:t>
            </a:fld>
            <a:endParaRPr>
              <a:solidFill>
                <a:srgbClr val="E3DED1"/>
              </a:solidFill>
            </a:endParaRPr>
          </a:p>
        </p:txBody>
      </p:sp>
      <p:sp>
        <p:nvSpPr>
          <p:cNvPr id="3" name="Footer Placeholder 2"/>
          <p:cNvSpPr>
            <a:spLocks noGrp="1"/>
          </p:cNvSpPr>
          <p:nvPr>
            <p:ph type="ftr" sz="quarter" idx="11"/>
          </p:nvPr>
        </p:nvSpPr>
        <p:spPr/>
        <p:txBody>
          <a:bodyPr/>
          <a:lstStyle>
            <a:extLst/>
          </a:lstStyle>
          <a:p>
            <a:endParaRPr>
              <a:solidFill>
                <a:srgbClr val="E3DED1"/>
              </a:solidFill>
            </a:endParaRPr>
          </a:p>
        </p:txBody>
      </p:sp>
      <p:sp>
        <p:nvSpPr>
          <p:cNvPr id="4" name="Slide Number Placeholder 3"/>
          <p:cNvSpPr>
            <a:spLocks noGrp="1"/>
          </p:cNvSpPr>
          <p:nvPr>
            <p:ph type="sldNum" sz="quarter" idx="12"/>
          </p:nvPr>
        </p:nvSpPr>
        <p:spPr/>
        <p:txBody>
          <a:bodyPr/>
          <a:lstStyle>
            <a:extLst/>
          </a:lstStyle>
          <a:p>
            <a:fld id="{1AD93096-5B34-4342-9326-69289CEAE4C2}" type="slidenum">
              <a:rPr>
                <a:solidFill>
                  <a:srgbClr val="E3DED1"/>
                </a:solidFill>
              </a:rPr>
              <a:pPr/>
              <a:t>‹Nº›</a:t>
            </a:fld>
            <a:endParaRPr>
              <a:solidFill>
                <a:srgbClr val="E3DED1"/>
              </a:solidFill>
            </a:endParaRPr>
          </a:p>
        </p:txBody>
      </p:sp>
    </p:spTree>
    <p:extLst>
      <p:ext uri="{BB962C8B-B14F-4D97-AF65-F5344CB8AC3E}">
        <p14:creationId xmlns:p14="http://schemas.microsoft.com/office/powerpoint/2010/main" val="28426363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ido con título">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latinLnBrk="0">
              <a:buNone/>
              <a:defRPr lang="es-ES" sz="3600" b="0"/>
            </a:lvl1pPr>
            <a:extLst/>
          </a:lstStyle>
          <a:p>
            <a:r>
              <a:rPr lang="es-ES" smtClean="0"/>
              <a:t>Haga clic para modificar el estilo de título del patrón</a:t>
            </a:r>
            <a:endParaRPr lang="es-ES"/>
          </a:p>
        </p:txBody>
      </p:sp>
      <p:sp>
        <p:nvSpPr>
          <p:cNvPr id="3" name="Text Placeholder 2"/>
          <p:cNvSpPr>
            <a:spLocks noGrp="1"/>
          </p:cNvSpPr>
          <p:nvPr>
            <p:ph type="body" idx="1"/>
          </p:nvPr>
        </p:nvSpPr>
        <p:spPr>
          <a:xfrm>
            <a:off x="914400" y="1435100"/>
            <a:ext cx="3352800" cy="4572000"/>
          </a:xfrm>
        </p:spPr>
        <p:txBody>
          <a:bodyPr/>
          <a:lstStyle>
            <a:lvl1pPr marL="54864" indent="0" latinLnBrk="0">
              <a:buNone/>
              <a:defRPr lang="es-ES" sz="1800"/>
            </a:lvl1pPr>
            <a:lvl2pPr>
              <a:buNone/>
              <a:defRPr lang="es-ES" sz="1200"/>
            </a:lvl2pPr>
            <a:lvl3pPr>
              <a:buNone/>
              <a:defRPr lang="es-ES" sz="1000"/>
            </a:lvl3pPr>
            <a:lvl4pPr>
              <a:buNone/>
              <a:defRPr lang="es-ES" sz="900"/>
            </a:lvl4pPr>
            <a:lvl5pPr>
              <a:buNone/>
              <a:defRPr lang="es-ES" sz="900"/>
            </a:lvl5pPr>
            <a:extLst/>
          </a:lstStyle>
          <a:p>
            <a:pPr lvl="0"/>
            <a:r>
              <a:rPr lang="es-ES" smtClean="0"/>
              <a:t>Haga clic para modificar el estilo de texto del patrón</a:t>
            </a:r>
          </a:p>
        </p:txBody>
      </p:sp>
      <p:sp>
        <p:nvSpPr>
          <p:cNvPr id="4" name="Content Placeholder 3"/>
          <p:cNvSpPr>
            <a:spLocks noGrp="1"/>
          </p:cNvSpPr>
          <p:nvPr>
            <p:ph sz="half" idx="2"/>
          </p:nvPr>
        </p:nvSpPr>
        <p:spPr>
          <a:xfrm>
            <a:off x="4572000" y="1435100"/>
            <a:ext cx="7315200" cy="4572000"/>
          </a:xfrm>
        </p:spPr>
        <p:txBody>
          <a:bodyPr/>
          <a:lstStyle>
            <a:lvl1pPr latinLnBrk="0">
              <a:defRPr lang="es-ES" sz="3200"/>
            </a:lvl1pPr>
            <a:lvl2pPr>
              <a:defRPr lang="es-ES" sz="2800"/>
            </a:lvl2pPr>
            <a:lvl3pPr>
              <a:defRPr lang="es-ES" sz="2400"/>
            </a:lvl3pPr>
            <a:lvl4pPr>
              <a:defRPr lang="es-ES" sz="2000"/>
            </a:lvl4pPr>
            <a:lvl5pPr>
              <a:defRPr lang="es-ES"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Date Placeholder 4"/>
          <p:cNvSpPr>
            <a:spLocks noGrp="1"/>
          </p:cNvSpPr>
          <p:nvPr>
            <p:ph type="dt" sz="half" idx="10"/>
          </p:nvPr>
        </p:nvSpPr>
        <p:spPr/>
        <p:txBody>
          <a:bodyPr/>
          <a:lstStyle>
            <a:extLst/>
          </a:lstStyle>
          <a:p>
            <a:fld id="{4BECC0C8-36B8-442A-833D-B6AACE86BB77}" type="datetimeFigureOut">
              <a:rPr lang="en-US">
                <a:solidFill>
                  <a:srgbClr val="E3DED1"/>
                </a:solidFill>
              </a:rPr>
              <a:pPr/>
              <a:t>7/18/2019</a:t>
            </a:fld>
            <a:endParaRPr>
              <a:solidFill>
                <a:srgbClr val="E3DED1"/>
              </a:solidFill>
            </a:endParaRPr>
          </a:p>
        </p:txBody>
      </p:sp>
      <p:sp>
        <p:nvSpPr>
          <p:cNvPr id="6" name="Footer Placeholder 5"/>
          <p:cNvSpPr>
            <a:spLocks noGrp="1"/>
          </p:cNvSpPr>
          <p:nvPr>
            <p:ph type="ftr" sz="quarter" idx="11"/>
          </p:nvPr>
        </p:nvSpPr>
        <p:spPr/>
        <p:txBody>
          <a:bodyPr/>
          <a:lstStyle>
            <a:extLst/>
          </a:lstStyle>
          <a:p>
            <a:endParaRPr>
              <a:solidFill>
                <a:srgbClr val="E3DED1"/>
              </a:solidFill>
            </a:endParaRPr>
          </a:p>
        </p:txBody>
      </p:sp>
      <p:sp>
        <p:nvSpPr>
          <p:cNvPr id="7" name="Slide Number Placeholder 6"/>
          <p:cNvSpPr>
            <a:spLocks noGrp="1"/>
          </p:cNvSpPr>
          <p:nvPr>
            <p:ph type="sldNum" sz="quarter" idx="12"/>
          </p:nvPr>
        </p:nvSpPr>
        <p:spPr/>
        <p:txBody>
          <a:bodyPr/>
          <a:lstStyle>
            <a:extLst/>
          </a:lstStyle>
          <a:p>
            <a:fld id="{1AD93096-5B34-4342-9326-69289CEAE4C2}" type="slidenum">
              <a:rPr>
                <a:solidFill>
                  <a:srgbClr val="E3DED1"/>
                </a:solidFill>
              </a:rPr>
              <a:pPr/>
              <a:t>‹Nº›</a:t>
            </a:fld>
            <a:endParaRPr>
              <a:solidFill>
                <a:srgbClr val="E3DED1"/>
              </a:solidFill>
            </a:endParaRPr>
          </a:p>
        </p:txBody>
      </p:sp>
    </p:spTree>
    <p:extLst>
      <p:ext uri="{BB962C8B-B14F-4D97-AF65-F5344CB8AC3E}">
        <p14:creationId xmlns:p14="http://schemas.microsoft.com/office/powerpoint/2010/main" val="13558850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28" name="Group 17"/>
          <p:cNvGrpSpPr/>
          <p:nvPr/>
        </p:nvGrpSpPr>
        <p:grpSpPr>
          <a:xfrm rot="5400000">
            <a:off x="11374903"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1219200" y="228600"/>
            <a:ext cx="9144000" cy="914400"/>
          </a:xfrm>
        </p:spPr>
        <p:txBody>
          <a:bodyPr anchor="b"/>
          <a:lstStyle>
            <a:lvl1pPr algn="l" latinLnBrk="0">
              <a:buNone/>
              <a:defRPr lang="es-ES" sz="2100" b="0"/>
            </a:lvl1pPr>
            <a:extLst/>
          </a:lstStyle>
          <a:p>
            <a:r>
              <a:rPr lang="es-ES" smtClean="0"/>
              <a:t>Haga clic para modificar el estilo de título del patrón</a:t>
            </a:r>
            <a:endParaRPr lang="es-ES"/>
          </a:p>
        </p:txBody>
      </p:sp>
      <p:sp>
        <p:nvSpPr>
          <p:cNvPr id="3" name="Picture Placeholder 2"/>
          <p:cNvSpPr>
            <a:spLocks noGrp="1"/>
          </p:cNvSpPr>
          <p:nvPr>
            <p:ph type="pic" idx="1"/>
          </p:nvPr>
        </p:nvSpPr>
        <p:spPr>
          <a:xfrm>
            <a:off x="488949" y="1905000"/>
            <a:ext cx="11704320" cy="4960144"/>
          </a:xfrm>
        </p:spPr>
        <p:txBody>
          <a:bodyPr/>
          <a:lstStyle>
            <a:lvl1pPr latinLnBrk="0">
              <a:buNone/>
              <a:defRPr lang="es-ES" sz="3200"/>
            </a:lvl1pPr>
            <a:extLst/>
          </a:lstStyle>
          <a:p>
            <a:r>
              <a:rPr lang="es-ES" smtClean="0"/>
              <a:t>Haga clic en el icono para agregar una imagen</a:t>
            </a:r>
            <a:endParaRPr lang="es-ES"/>
          </a:p>
        </p:txBody>
      </p:sp>
      <p:sp>
        <p:nvSpPr>
          <p:cNvPr id="4" name="Text Placeholder 3"/>
          <p:cNvSpPr>
            <a:spLocks noGrp="1"/>
          </p:cNvSpPr>
          <p:nvPr>
            <p:ph type="body" sz="half" idx="2"/>
          </p:nvPr>
        </p:nvSpPr>
        <p:spPr>
          <a:xfrm>
            <a:off x="1219200" y="1150144"/>
            <a:ext cx="9144000" cy="685800"/>
          </a:xfrm>
        </p:spPr>
        <p:txBody>
          <a:bodyPr/>
          <a:lstStyle>
            <a:lvl1pPr marL="27432" indent="0" latinLnBrk="0">
              <a:spcBef>
                <a:spcPts val="0"/>
              </a:spcBef>
              <a:buNone/>
              <a:defRPr lang="es-ES" sz="1400">
                <a:solidFill>
                  <a:srgbClr val="FFFFFF"/>
                </a:solidFill>
              </a:defRPr>
            </a:lvl1pPr>
            <a:lvl2pPr>
              <a:defRPr lang="es-ES" sz="1200"/>
            </a:lvl2pPr>
            <a:lvl3pPr>
              <a:defRPr lang="es-ES" sz="1000"/>
            </a:lvl3pPr>
            <a:lvl4pPr>
              <a:defRPr lang="es-ES" sz="900"/>
            </a:lvl4pPr>
            <a:lvl5pPr>
              <a:defRPr lang="es-ES" sz="900"/>
            </a:lvl5pPr>
            <a:extLst/>
          </a:lstStyle>
          <a:p>
            <a:pPr lvl="0"/>
            <a:r>
              <a:rPr lang="es-ES" smtClean="0"/>
              <a:t>Haga clic para modificar el estilo de texto del patrón</a:t>
            </a:r>
          </a:p>
        </p:txBody>
      </p:sp>
      <p:grpSp>
        <p:nvGrpSpPr>
          <p:cNvPr id="14" name="Group 17"/>
          <p:cNvGrpSpPr/>
          <p:nvPr/>
        </p:nvGrpSpPr>
        <p:grpSpPr>
          <a:xfrm rot="5400000">
            <a:off x="11578103"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p:txBody>
          <a:bodyPr/>
          <a:lstStyle>
            <a:extLst/>
          </a:lstStyle>
          <a:p>
            <a:fld id="{51E20EC5-AC53-4169-941E-EDF10CD23748}" type="datetimeFigureOut">
              <a:rPr lang="en-US">
                <a:solidFill>
                  <a:srgbClr val="E3DED1"/>
                </a:solidFill>
              </a:rPr>
              <a:pPr/>
              <a:t>7/18/2019</a:t>
            </a:fld>
            <a:endParaRPr>
              <a:solidFill>
                <a:srgbClr val="E3DED1"/>
              </a:solidFill>
            </a:endParaRPr>
          </a:p>
        </p:txBody>
      </p:sp>
      <p:sp>
        <p:nvSpPr>
          <p:cNvPr id="6" name="Footer Placeholder 5"/>
          <p:cNvSpPr>
            <a:spLocks noGrp="1"/>
          </p:cNvSpPr>
          <p:nvPr>
            <p:ph type="ftr" sz="quarter" idx="11"/>
          </p:nvPr>
        </p:nvSpPr>
        <p:spPr/>
        <p:txBody>
          <a:bodyPr/>
          <a:lstStyle>
            <a:extLst/>
          </a:lstStyle>
          <a:p>
            <a:endParaRPr>
              <a:solidFill>
                <a:srgbClr val="E3DED1"/>
              </a:solidFill>
            </a:endParaRPr>
          </a:p>
        </p:txBody>
      </p:sp>
      <p:sp>
        <p:nvSpPr>
          <p:cNvPr id="7" name="Slide Number Placeholder 6"/>
          <p:cNvSpPr>
            <a:spLocks noGrp="1"/>
          </p:cNvSpPr>
          <p:nvPr>
            <p:ph type="sldNum" sz="quarter" idx="12"/>
          </p:nvPr>
        </p:nvSpPr>
        <p:spPr/>
        <p:txBody>
          <a:bodyPr/>
          <a:lstStyle>
            <a:extLst/>
          </a:lstStyle>
          <a:p>
            <a:fld id="{1AD93096-5B34-4342-9326-69289CEAE4C2}" type="slidenum">
              <a:rPr>
                <a:solidFill>
                  <a:srgbClr val="E3DED1"/>
                </a:solidFill>
              </a:rPr>
              <a:pPr/>
              <a:t>‹Nº›</a:t>
            </a:fld>
            <a:endParaRPr>
              <a:solidFill>
                <a:srgbClr val="E3DED1"/>
              </a:solidFill>
            </a:endParaRPr>
          </a:p>
        </p:txBody>
      </p:sp>
    </p:spTree>
    <p:extLst>
      <p:ext uri="{BB962C8B-B14F-4D97-AF65-F5344CB8AC3E}">
        <p14:creationId xmlns:p14="http://schemas.microsoft.com/office/powerpoint/2010/main" val="26379759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s-ES" smtClean="0"/>
              <a:t>Haga clic para modificar el estilo de título del patrón</a:t>
            </a:r>
            <a:endParaRPr lang="es-ES"/>
          </a:p>
        </p:txBody>
      </p:sp>
      <p:sp>
        <p:nvSpPr>
          <p:cNvPr id="3" name="Content Placeholder 2"/>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Date Placeholder 3"/>
          <p:cNvSpPr>
            <a:spLocks noGrp="1"/>
          </p:cNvSpPr>
          <p:nvPr>
            <p:ph type="dt" sz="half" idx="10"/>
          </p:nvPr>
        </p:nvSpPr>
        <p:spPr/>
        <p:txBody>
          <a:bodyPr/>
          <a:lstStyle>
            <a:extLst/>
          </a:lstStyle>
          <a:p>
            <a:fld id="{B7129108-AC8D-4212-9283-60D9E99BF07A}" type="datetimeFigureOut">
              <a:rPr lang="en-US"/>
              <a:pPr/>
              <a:t>7/18/2019</a:t>
            </a:fld>
            <a:endParaRPr lang="es-ES"/>
          </a:p>
        </p:txBody>
      </p:sp>
      <p:sp>
        <p:nvSpPr>
          <p:cNvPr id="5" name="Footer Placeholder 4"/>
          <p:cNvSpPr>
            <a:spLocks noGrp="1"/>
          </p:cNvSpPr>
          <p:nvPr>
            <p:ph type="ftr" sz="quarter" idx="11"/>
          </p:nvPr>
        </p:nvSpPr>
        <p:spPr/>
        <p:txBody>
          <a:bodyPr/>
          <a:lstStyle>
            <a:extLst/>
          </a:lstStyle>
          <a:p>
            <a:endParaRPr lang="es-ES"/>
          </a:p>
        </p:txBody>
      </p:sp>
      <p:sp>
        <p:nvSpPr>
          <p:cNvPr id="6" name="Slide Number Placeholder 5"/>
          <p:cNvSpPr>
            <a:spLocks noGrp="1"/>
          </p:cNvSpPr>
          <p:nvPr>
            <p:ph type="sldNum" sz="quarter" idx="12"/>
          </p:nvPr>
        </p:nvSpPr>
        <p:spPr/>
        <p:txBody>
          <a:bodyPr/>
          <a:lstStyle>
            <a:extLst/>
          </a:lstStyle>
          <a:p>
            <a:fld id="{1AD93096-5B34-4342-9326-69289CEAE4C2}" type="slidenum">
              <a: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No Contents">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a:solidFill>
                  <a:srgbClr val="E3DED1"/>
                </a:solidFill>
              </a:rPr>
              <a:t>The Power of PowerPoint | thepopp.com</a:t>
            </a:r>
            <a:endParaRPr lang="ja-JP" altLang="en-US" dirty="0">
              <a:solidFill>
                <a:srgbClr val="E3DED1"/>
              </a:solidFill>
            </a:endParaRPr>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solidFill>
                  <a:srgbClr val="E3DED1"/>
                </a:solidFill>
              </a:rPr>
              <a:pPr/>
              <a:t>‹Nº›</a:t>
            </a:fld>
            <a:endParaRPr lang="ja-JP" altLang="en-US">
              <a:solidFill>
                <a:srgbClr val="E3DED1"/>
              </a:solidFill>
            </a:endParaRPr>
          </a:p>
        </p:txBody>
      </p:sp>
      <p:sp>
        <p:nvSpPr>
          <p:cNvPr id="5" name="正方形/長方形 4"/>
          <p:cNvSpPr/>
          <p:nvPr userDrawn="1"/>
        </p:nvSpPr>
        <p:spPr>
          <a:xfrm>
            <a:off x="0" y="1"/>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solidFill>
                <a:prstClr val="white"/>
              </a:solidFill>
            </a:endParaRPr>
          </a:p>
        </p:txBody>
      </p:sp>
    </p:spTree>
    <p:extLst>
      <p:ext uri="{BB962C8B-B14F-4D97-AF65-F5344CB8AC3E}">
        <p14:creationId xmlns:p14="http://schemas.microsoft.com/office/powerpoint/2010/main" val="17811215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44" name="Shape 43"/>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s-ES">
              <a:solidFill>
                <a:prstClr val="white"/>
              </a:solidFill>
            </a:endParaRPr>
          </a:p>
        </p:txBody>
      </p:sp>
      <p:sp>
        <p:nvSpPr>
          <p:cNvPr id="36" name="Shape 35"/>
          <p:cNvSpPr>
            <a:spLocks/>
          </p:cNvSpPr>
          <p:nvPr/>
        </p:nvSpPr>
        <p:spPr bwMode="auto">
          <a:xfrm>
            <a:off x="6429152" y="1066800"/>
            <a:ext cx="5791200"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es-ES">
              <a:solidFill>
                <a:prstClr val="white"/>
              </a:solidFill>
            </a:endParaRPr>
          </a:p>
        </p:txBody>
      </p:sp>
      <p:sp>
        <p:nvSpPr>
          <p:cNvPr id="43" name="Shape 42"/>
          <p:cNvSpPr>
            <a:spLocks/>
          </p:cNvSpPr>
          <p:nvPr/>
        </p:nvSpPr>
        <p:spPr bwMode="auto">
          <a:xfrm>
            <a:off x="387499" y="-14176"/>
            <a:ext cx="7416800" cy="6553200"/>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es-ES">
              <a:solidFill>
                <a:prstClr val="white"/>
              </a:solidFill>
            </a:endParaRPr>
          </a:p>
        </p:txBody>
      </p:sp>
      <p:sp>
        <p:nvSpPr>
          <p:cNvPr id="22" name="Shape 21"/>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s-ES">
              <a:solidFill>
                <a:prstClr val="white"/>
              </a:solidFill>
            </a:endParaRPr>
          </a:p>
        </p:txBody>
      </p:sp>
      <p:sp>
        <p:nvSpPr>
          <p:cNvPr id="24" name="Shape 23"/>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s-ES">
              <a:solidFill>
                <a:prstClr val="white"/>
              </a:solidFill>
            </a:endParaRPr>
          </a:p>
        </p:txBody>
      </p:sp>
      <p:sp>
        <p:nvSpPr>
          <p:cNvPr id="26" name="Shape 25"/>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s-ES">
              <a:solidFill>
                <a:prstClr val="white"/>
              </a:solidFill>
            </a:endParaRPr>
          </a:p>
        </p:txBody>
      </p:sp>
      <p:sp>
        <p:nvSpPr>
          <p:cNvPr id="27" name="Shape 26"/>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s-ES">
              <a:solidFill>
                <a:prstClr val="white"/>
              </a:solidFill>
            </a:endParaRPr>
          </a:p>
        </p:txBody>
      </p:sp>
      <p:sp>
        <p:nvSpPr>
          <p:cNvPr id="28" name="Date Placeholder 27"/>
          <p:cNvSpPr>
            <a:spLocks noGrp="1"/>
          </p:cNvSpPr>
          <p:nvPr>
            <p:ph type="dt" sz="half" idx="10"/>
          </p:nvPr>
        </p:nvSpPr>
        <p:spPr>
          <a:xfrm>
            <a:off x="8636000" y="6416676"/>
            <a:ext cx="2844800" cy="365125"/>
          </a:xfrm>
        </p:spPr>
        <p:txBody>
          <a:bodyPr/>
          <a:lstStyle>
            <a:extLst/>
          </a:lstStyle>
          <a:p>
            <a:fld id="{743653DA-8BF4-4869-96FE-9BCF43372D46}" type="datetimeFigureOut">
              <a:rPr lang="en-US">
                <a:solidFill>
                  <a:srgbClr val="E3DED1"/>
                </a:solidFill>
              </a:rPr>
              <a:pPr/>
              <a:t>7/18/2019</a:t>
            </a:fld>
            <a:endParaRPr>
              <a:solidFill>
                <a:srgbClr val="E3DED1"/>
              </a:solidFill>
            </a:endParaRPr>
          </a:p>
        </p:txBody>
      </p:sp>
      <p:sp>
        <p:nvSpPr>
          <p:cNvPr id="17" name="Footer Placeholder 16"/>
          <p:cNvSpPr>
            <a:spLocks noGrp="1"/>
          </p:cNvSpPr>
          <p:nvPr>
            <p:ph type="ftr" sz="quarter" idx="11"/>
          </p:nvPr>
        </p:nvSpPr>
        <p:spPr>
          <a:xfrm>
            <a:off x="1219200" y="6416676"/>
            <a:ext cx="7416800" cy="365125"/>
          </a:xfrm>
        </p:spPr>
        <p:txBody>
          <a:bodyPr/>
          <a:lstStyle>
            <a:extLst/>
          </a:lstStyle>
          <a:p>
            <a:endParaRPr>
              <a:solidFill>
                <a:srgbClr val="E3DED1"/>
              </a:solidFill>
            </a:endParaRPr>
          </a:p>
        </p:txBody>
      </p:sp>
      <p:sp>
        <p:nvSpPr>
          <p:cNvPr id="29" name="Slide Number Placeholder 28"/>
          <p:cNvSpPr>
            <a:spLocks noGrp="1"/>
          </p:cNvSpPr>
          <p:nvPr>
            <p:ph type="sldNum" sz="quarter" idx="12"/>
          </p:nvPr>
        </p:nvSpPr>
        <p:spPr>
          <a:xfrm>
            <a:off x="11480800" y="6416676"/>
            <a:ext cx="609600" cy="365125"/>
          </a:xfrm>
        </p:spPr>
        <p:txBody>
          <a:bodyPr/>
          <a:lstStyle>
            <a:extLst/>
          </a:lstStyle>
          <a:p>
            <a:fld id="{72AC53DF-4216-466D-99A7-94400E6C2A25}" type="slidenum">
              <a:rPr>
                <a:solidFill>
                  <a:srgbClr val="E3DED1"/>
                </a:solidFill>
              </a:rPr>
              <a:pPr/>
              <a:t>‹Nº›</a:t>
            </a:fld>
            <a:endParaRPr>
              <a:solidFill>
                <a:srgbClr val="E3DED1"/>
              </a:solidFill>
            </a:endParaRPr>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45" name="Rectangle 44"/>
          <p:cNvSpPr/>
          <p:nvPr/>
        </p:nvSpPr>
        <p:spPr>
          <a:xfrm>
            <a:off x="484213" y="402265"/>
            <a:ext cx="1133856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8" name="Title 7"/>
          <p:cNvSpPr>
            <a:spLocks noGrp="1"/>
          </p:cNvSpPr>
          <p:nvPr>
            <p:ph type="ctrTitle"/>
          </p:nvPr>
        </p:nvSpPr>
        <p:spPr>
          <a:xfrm>
            <a:off x="711200" y="464504"/>
            <a:ext cx="10871200" cy="774192"/>
          </a:xfrm>
        </p:spPr>
        <p:txBody>
          <a:bodyPr/>
          <a:lstStyle>
            <a:lvl1pPr marR="9144" algn="r" latinLnBrk="0">
              <a:defRPr lang="es-ES" sz="3800"/>
            </a:lvl1pPr>
            <a:extLst/>
          </a:lstStyle>
          <a:p>
            <a:r>
              <a:rPr lang="es-ES" smtClean="0"/>
              <a:t>Haga clic para modificar el estilo de título del patrón</a:t>
            </a:r>
            <a:endParaRPr lang="es-ES"/>
          </a:p>
        </p:txBody>
      </p:sp>
      <p:sp>
        <p:nvSpPr>
          <p:cNvPr id="9" name="Subtitle 8"/>
          <p:cNvSpPr>
            <a:spLocks noGrp="1"/>
          </p:cNvSpPr>
          <p:nvPr>
            <p:ph type="subTitle" idx="1"/>
          </p:nvPr>
        </p:nvSpPr>
        <p:spPr>
          <a:xfrm>
            <a:off x="6451176" y="1371600"/>
            <a:ext cx="5131225" cy="457200"/>
          </a:xfrm>
        </p:spPr>
        <p:txBody>
          <a:bodyPr tIns="0"/>
          <a:lstStyle>
            <a:lvl1pPr marL="0" indent="0" algn="r" latinLnBrk="0">
              <a:spcBef>
                <a:spcPts val="0"/>
              </a:spcBef>
              <a:buNone/>
              <a:defRPr lang="es-ES"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s-ES"/>
          </a:p>
        </p:txBody>
      </p:sp>
      <p:sp>
        <p:nvSpPr>
          <p:cNvPr id="58" name="Rectangle 5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59" name="Rectangle 5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60" name="Rectangle 5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61" name="Rectangle 6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62" name="Rectangle 6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Tree>
    <p:extLst>
      <p:ext uri="{BB962C8B-B14F-4D97-AF65-F5344CB8AC3E}">
        <p14:creationId xmlns:p14="http://schemas.microsoft.com/office/powerpoint/2010/main" val="28678724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s-ES" smtClean="0"/>
              <a:t>Haga clic para modificar el estilo de título del patrón</a:t>
            </a:r>
            <a:endParaRPr lang="es-ES"/>
          </a:p>
        </p:txBody>
      </p:sp>
      <p:sp>
        <p:nvSpPr>
          <p:cNvPr id="3" name="Content Placeholder 2"/>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Date Placeholder 3"/>
          <p:cNvSpPr>
            <a:spLocks noGrp="1"/>
          </p:cNvSpPr>
          <p:nvPr>
            <p:ph type="dt" sz="half" idx="10"/>
          </p:nvPr>
        </p:nvSpPr>
        <p:spPr/>
        <p:txBody>
          <a:bodyPr/>
          <a:lstStyle>
            <a:extLst/>
          </a:lstStyle>
          <a:p>
            <a:fld id="{B7129108-AC8D-4212-9283-60D9E99BF07A}" type="datetimeFigureOut">
              <a:rPr lang="en-US">
                <a:solidFill>
                  <a:srgbClr val="E3DED1"/>
                </a:solidFill>
              </a:rPr>
              <a:pPr/>
              <a:t>7/18/2019</a:t>
            </a:fld>
            <a:endParaRPr>
              <a:solidFill>
                <a:srgbClr val="E3DED1"/>
              </a:solidFill>
            </a:endParaRPr>
          </a:p>
        </p:txBody>
      </p:sp>
      <p:sp>
        <p:nvSpPr>
          <p:cNvPr id="5" name="Footer Placeholder 4"/>
          <p:cNvSpPr>
            <a:spLocks noGrp="1"/>
          </p:cNvSpPr>
          <p:nvPr>
            <p:ph type="ftr" sz="quarter" idx="11"/>
          </p:nvPr>
        </p:nvSpPr>
        <p:spPr/>
        <p:txBody>
          <a:bodyPr/>
          <a:lstStyle>
            <a:extLst/>
          </a:lstStyle>
          <a:p>
            <a:endParaRPr>
              <a:solidFill>
                <a:srgbClr val="E3DED1"/>
              </a:solidFill>
            </a:endParaRPr>
          </a:p>
        </p:txBody>
      </p:sp>
      <p:sp>
        <p:nvSpPr>
          <p:cNvPr id="6" name="Slide Number Placeholder 5"/>
          <p:cNvSpPr>
            <a:spLocks noGrp="1"/>
          </p:cNvSpPr>
          <p:nvPr>
            <p:ph type="sldNum" sz="quarter" idx="12"/>
          </p:nvPr>
        </p:nvSpPr>
        <p:spPr/>
        <p:txBody>
          <a:bodyPr/>
          <a:lstStyle>
            <a:extLst/>
          </a:lstStyle>
          <a:p>
            <a:fld id="{1AD93096-5B34-4342-9326-69289CEAE4C2}" type="slidenum">
              <a:rPr>
                <a:solidFill>
                  <a:srgbClr val="E3DED1"/>
                </a:solidFill>
              </a:rPr>
              <a:pPr/>
              <a:t>‹Nº›</a:t>
            </a:fld>
            <a:endParaRPr>
              <a:solidFill>
                <a:srgbClr val="E3DED1"/>
              </a:solidFill>
            </a:endParaRPr>
          </a:p>
        </p:txBody>
      </p:sp>
    </p:spTree>
    <p:extLst>
      <p:ext uri="{BB962C8B-B14F-4D97-AF65-F5344CB8AC3E}">
        <p14:creationId xmlns:p14="http://schemas.microsoft.com/office/powerpoint/2010/main" val="3385093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352801"/>
            <a:ext cx="103632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latinLnBrk="0">
              <a:buNone/>
              <a:defRPr lang="es-ES" sz="4000" b="1" cap="all">
                <a:ln/>
                <a:solidFill>
                  <a:schemeClr val="tx1"/>
                </a:solidFill>
                <a:effectLst>
                  <a:reflection blurRad="12700" stA="50000" endPos="50000" dir="5400000" sy="-100000" rotWithShape="0"/>
                </a:effectLst>
              </a:defRPr>
            </a:lvl1pPr>
            <a:extLst/>
          </a:lstStyle>
          <a:p>
            <a:r>
              <a:rPr lang="es-ES" smtClean="0"/>
              <a:t>Haga clic para modificar el estilo de título del patrón</a:t>
            </a:r>
            <a:endParaRPr lang="es-ES"/>
          </a:p>
        </p:txBody>
      </p:sp>
      <p:sp>
        <p:nvSpPr>
          <p:cNvPr id="3" name="Text Placeholder 2"/>
          <p:cNvSpPr>
            <a:spLocks noGrp="1"/>
          </p:cNvSpPr>
          <p:nvPr>
            <p:ph type="body" idx="1"/>
          </p:nvPr>
        </p:nvSpPr>
        <p:spPr>
          <a:xfrm>
            <a:off x="1219200" y="5334000"/>
            <a:ext cx="10363200" cy="1052512"/>
          </a:xfrm>
        </p:spPr>
        <p:txBody>
          <a:bodyPr anchor="t"/>
          <a:lstStyle>
            <a:lvl1pPr marL="374904" latinLnBrk="0">
              <a:buNone/>
              <a:defRPr lang="es-ES" sz="2000">
                <a:solidFill>
                  <a:schemeClr val="tx2"/>
                </a:solidFill>
              </a:defRPr>
            </a:lvl1pPr>
            <a:lvl2pPr>
              <a:buNone/>
              <a:defRPr lang="es-ES" sz="1800">
                <a:solidFill>
                  <a:schemeClr val="tx1">
                    <a:tint val="75000"/>
                  </a:schemeClr>
                </a:solidFill>
              </a:defRPr>
            </a:lvl2pPr>
            <a:lvl3pPr>
              <a:buNone/>
              <a:defRPr lang="es-ES" sz="1600">
                <a:solidFill>
                  <a:schemeClr val="tx1">
                    <a:tint val="75000"/>
                  </a:schemeClr>
                </a:solidFill>
              </a:defRPr>
            </a:lvl3pPr>
            <a:lvl4pPr>
              <a:buNone/>
              <a:defRPr lang="es-ES" sz="1400">
                <a:solidFill>
                  <a:schemeClr val="tx1">
                    <a:tint val="75000"/>
                  </a:schemeClr>
                </a:solidFill>
              </a:defRPr>
            </a:lvl4pPr>
            <a:lvl5pPr>
              <a:buNone/>
              <a:defRPr lang="es-ES" sz="1400">
                <a:solidFill>
                  <a:schemeClr val="tx1">
                    <a:tint val="75000"/>
                  </a:schemeClr>
                </a:solidFill>
              </a:defRPr>
            </a:lvl5pPr>
            <a:extLst/>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extLst/>
          </a:lstStyle>
          <a:p>
            <a:fld id="{B6DED3D3-6235-4F4C-B439-DF277FB555A7}" type="datetimeFigureOut">
              <a:rPr lang="en-US">
                <a:solidFill>
                  <a:srgbClr val="E3DED1"/>
                </a:solidFill>
              </a:rPr>
              <a:pPr/>
              <a:t>7/18/2019</a:t>
            </a:fld>
            <a:endParaRPr>
              <a:solidFill>
                <a:srgbClr val="E3DED1"/>
              </a:solidFill>
            </a:endParaRPr>
          </a:p>
        </p:txBody>
      </p:sp>
      <p:sp>
        <p:nvSpPr>
          <p:cNvPr id="5" name="Footer Placeholder 4"/>
          <p:cNvSpPr>
            <a:spLocks noGrp="1"/>
          </p:cNvSpPr>
          <p:nvPr>
            <p:ph type="ftr" sz="quarter" idx="11"/>
          </p:nvPr>
        </p:nvSpPr>
        <p:spPr>
          <a:xfrm>
            <a:off x="1219200" y="6416676"/>
            <a:ext cx="7416800" cy="365125"/>
          </a:xfrm>
        </p:spPr>
        <p:txBody>
          <a:bodyPr/>
          <a:lstStyle>
            <a:extLst/>
          </a:lstStyle>
          <a:p>
            <a:endParaRPr>
              <a:solidFill>
                <a:srgbClr val="E3DED1"/>
              </a:solidFill>
            </a:endParaRPr>
          </a:p>
        </p:txBody>
      </p:sp>
      <p:sp>
        <p:nvSpPr>
          <p:cNvPr id="6" name="Slide Number Placeholder 5"/>
          <p:cNvSpPr>
            <a:spLocks noGrp="1"/>
          </p:cNvSpPr>
          <p:nvPr>
            <p:ph type="sldNum" sz="quarter" idx="12"/>
          </p:nvPr>
        </p:nvSpPr>
        <p:spPr/>
        <p:txBody>
          <a:bodyPr/>
          <a:lstStyle>
            <a:extLst/>
          </a:lstStyle>
          <a:p>
            <a:fld id="{1AD93096-5B34-4342-9326-69289CEAE4C2}" type="slidenum">
              <a:rPr>
                <a:solidFill>
                  <a:srgbClr val="E3DED1"/>
                </a:solidFill>
              </a:rPr>
              <a:pPr/>
              <a:t>‹Nº›</a:t>
            </a:fld>
            <a:endParaRPr>
              <a:solidFill>
                <a:srgbClr val="E3DED1"/>
              </a:solidFill>
            </a:endParaRPr>
          </a:p>
        </p:txBody>
      </p:sp>
    </p:spTree>
    <p:extLst>
      <p:ext uri="{BB962C8B-B14F-4D97-AF65-F5344CB8AC3E}">
        <p14:creationId xmlns:p14="http://schemas.microsoft.com/office/powerpoint/2010/main" val="42329216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09550"/>
            <a:ext cx="10972800" cy="1295400"/>
          </a:xfrm>
        </p:spPr>
        <p:txBody>
          <a:bodyPr anchor="ctr"/>
          <a:lstStyle>
            <a:extLst/>
          </a:lstStyle>
          <a:p>
            <a:r>
              <a:rPr lang="es-ES" smtClean="0"/>
              <a:t>Haga clic para modificar el estilo de título del patrón</a:t>
            </a:r>
            <a:endParaRPr lang="es-ES"/>
          </a:p>
        </p:txBody>
      </p:sp>
      <p:sp>
        <p:nvSpPr>
          <p:cNvPr id="3" name="Content Placeholder 2"/>
          <p:cNvSpPr>
            <a:spLocks noGrp="1"/>
          </p:cNvSpPr>
          <p:nvPr>
            <p:ph sz="half" idx="1"/>
          </p:nvPr>
        </p:nvSpPr>
        <p:spPr>
          <a:xfrm>
            <a:off x="619125" y="1600201"/>
            <a:ext cx="5384800" cy="4525963"/>
          </a:xfrm>
        </p:spPr>
        <p:txBody>
          <a:bodyPr/>
          <a:lstStyle>
            <a:lvl1pPr marL="0" indent="0" latinLnBrk="0">
              <a:buFontTx/>
              <a:buNone/>
              <a:defRPr lang="es-ES" sz="2000"/>
            </a:lvl1pPr>
            <a:lvl2pPr>
              <a:defRPr lang="es-ES" sz="2400"/>
            </a:lvl2pPr>
            <a:lvl3pPr>
              <a:defRPr lang="es-ES" sz="2000"/>
            </a:lvl3pPr>
            <a:lvl4pPr>
              <a:defRPr lang="es-ES" sz="1800"/>
            </a:lvl4pPr>
            <a:lvl5pPr>
              <a:defRPr lang="es-ES" sz="1800"/>
            </a:lvl5pPr>
            <a:extLst/>
          </a:lstStyle>
          <a:p>
            <a:pPr lvl="0"/>
            <a:r>
              <a:rPr lang="es-ES" smtClean="0"/>
              <a:t>Haga clic para modificar el estilo de texto del patrón</a:t>
            </a:r>
          </a:p>
        </p:txBody>
      </p:sp>
      <p:sp>
        <p:nvSpPr>
          <p:cNvPr id="4" name="Content Placeholder 3"/>
          <p:cNvSpPr>
            <a:spLocks noGrp="1"/>
          </p:cNvSpPr>
          <p:nvPr>
            <p:ph sz="half" idx="2"/>
          </p:nvPr>
        </p:nvSpPr>
        <p:spPr>
          <a:xfrm>
            <a:off x="6207125" y="1600201"/>
            <a:ext cx="5384800" cy="4525963"/>
          </a:xfrm>
        </p:spPr>
        <p:txBody>
          <a:bodyPr/>
          <a:lstStyle>
            <a:lvl1pPr latinLnBrk="0">
              <a:defRPr lang="es-ES" sz="2800"/>
            </a:lvl1pPr>
            <a:lvl2pPr>
              <a:defRPr lang="es-ES" sz="2400"/>
            </a:lvl2pPr>
            <a:lvl3pPr>
              <a:defRPr lang="es-ES" sz="2000"/>
            </a:lvl3pPr>
            <a:lvl4pPr>
              <a:defRPr lang="es-ES" sz="1800"/>
            </a:lvl4pPr>
            <a:lvl5pPr>
              <a:defRPr lang="es-ES"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Date Placeholder 4"/>
          <p:cNvSpPr>
            <a:spLocks noGrp="1"/>
          </p:cNvSpPr>
          <p:nvPr>
            <p:ph type="dt" sz="half" idx="10"/>
          </p:nvPr>
        </p:nvSpPr>
        <p:spPr/>
        <p:txBody>
          <a:bodyPr/>
          <a:lstStyle>
            <a:extLst/>
          </a:lstStyle>
          <a:p>
            <a:fld id="{3B5F1E3E-4B2F-4895-B65E-28B2E64F39F6}" type="datetimeFigureOut">
              <a:rPr lang="en-US">
                <a:solidFill>
                  <a:srgbClr val="455F51"/>
                </a:solidFill>
              </a:rPr>
              <a:pPr/>
              <a:t>7/18/2019</a:t>
            </a:fld>
            <a:endParaRPr>
              <a:solidFill>
                <a:srgbClr val="455F51"/>
              </a:solidFill>
            </a:endParaRPr>
          </a:p>
        </p:txBody>
      </p:sp>
      <p:sp>
        <p:nvSpPr>
          <p:cNvPr id="6" name="Footer Placeholder 5"/>
          <p:cNvSpPr>
            <a:spLocks noGrp="1"/>
          </p:cNvSpPr>
          <p:nvPr>
            <p:ph type="ftr" sz="quarter" idx="11"/>
          </p:nvPr>
        </p:nvSpPr>
        <p:spPr/>
        <p:txBody>
          <a:bodyPr/>
          <a:lstStyle>
            <a:extLst/>
          </a:lstStyle>
          <a:p>
            <a:endParaRPr>
              <a:solidFill>
                <a:srgbClr val="455F51"/>
              </a:solidFill>
            </a:endParaRPr>
          </a:p>
        </p:txBody>
      </p:sp>
      <p:sp>
        <p:nvSpPr>
          <p:cNvPr id="7" name="Slide Number Placeholder 6"/>
          <p:cNvSpPr>
            <a:spLocks noGrp="1"/>
          </p:cNvSpPr>
          <p:nvPr>
            <p:ph type="sldNum" sz="quarter" idx="12"/>
          </p:nvPr>
        </p:nvSpPr>
        <p:spPr/>
        <p:txBody>
          <a:bodyPr/>
          <a:lstStyle>
            <a:extLst/>
          </a:lstStyle>
          <a:p>
            <a:fld id="{1AD93096-5B34-4342-9326-69289CEAE4C2}" type="slidenum">
              <a:rPr>
                <a:solidFill>
                  <a:srgbClr val="455F51"/>
                </a:solidFill>
              </a:rPr>
              <a:pPr/>
              <a:t>‹Nº›</a:t>
            </a:fld>
            <a:endParaRPr>
              <a:solidFill>
                <a:srgbClr val="455F51"/>
              </a:solidFill>
            </a:endParaRPr>
          </a:p>
        </p:txBody>
      </p:sp>
      <p:cxnSp>
        <p:nvCxnSpPr>
          <p:cNvPr id="9" name="Straight Connector 8"/>
          <p:cNvCxnSpPr/>
          <p:nvPr/>
        </p:nvCxnSpPr>
        <p:spPr>
          <a:xfrm rot="5400000">
            <a:off x="3829042" y="3866878"/>
            <a:ext cx="4533900" cy="2135"/>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864970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3" name="Rectangle 22"/>
          <p:cNvSpPr/>
          <p:nvPr/>
        </p:nvSpPr>
        <p:spPr>
          <a:xfrm>
            <a:off x="0" y="402265"/>
            <a:ext cx="1158240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2" name="Title 1"/>
          <p:cNvSpPr>
            <a:spLocks noGrp="1"/>
          </p:cNvSpPr>
          <p:nvPr>
            <p:ph type="title"/>
          </p:nvPr>
        </p:nvSpPr>
        <p:spPr>
          <a:xfrm>
            <a:off x="673099" y="512064"/>
            <a:ext cx="10363200" cy="914400"/>
          </a:xfrm>
        </p:spPr>
        <p:txBody>
          <a:bodyPr anchor="t"/>
          <a:lstStyle>
            <a:lvl1pPr latinLnBrk="0">
              <a:defRPr lang="es-ES" sz="4000"/>
            </a:lvl1pPr>
            <a:extLst/>
          </a:lstStyle>
          <a:p>
            <a:r>
              <a:rPr lang="es-ES" smtClean="0"/>
              <a:t>Haga clic para modificar el estilo de título del patrón</a:t>
            </a:r>
            <a:endParaRPr lang="es-ES"/>
          </a:p>
        </p:txBody>
      </p:sp>
      <p:sp>
        <p:nvSpPr>
          <p:cNvPr id="3" name="Text Placeholder 2"/>
          <p:cNvSpPr>
            <a:spLocks noGrp="1"/>
          </p:cNvSpPr>
          <p:nvPr>
            <p:ph type="body" idx="1"/>
          </p:nvPr>
        </p:nvSpPr>
        <p:spPr>
          <a:xfrm>
            <a:off x="609600" y="1809750"/>
            <a:ext cx="5386917" cy="639762"/>
          </a:xfrm>
        </p:spPr>
        <p:txBody>
          <a:bodyPr anchor="ctr"/>
          <a:lstStyle>
            <a:lvl1pPr marL="73152" indent="0" algn="l" latinLnBrk="0">
              <a:buNone/>
              <a:defRPr lang="es-ES" sz="2400" b="1">
                <a:solidFill>
                  <a:schemeClr val="accent2"/>
                </a:solidFill>
              </a:defRPr>
            </a:lvl1pPr>
            <a:lvl2pPr>
              <a:buNone/>
              <a:defRPr lang="es-ES" sz="2000" b="1"/>
            </a:lvl2pPr>
            <a:lvl3pPr>
              <a:buNone/>
              <a:defRPr lang="es-ES" sz="1800" b="1"/>
            </a:lvl3pPr>
            <a:lvl4pPr>
              <a:buNone/>
              <a:defRPr lang="es-ES" sz="1600" b="1"/>
            </a:lvl4pPr>
            <a:lvl5pPr>
              <a:buNone/>
              <a:defRPr lang="es-ES" sz="1600" b="1"/>
            </a:lvl5pPr>
            <a:extLst/>
          </a:lstStyle>
          <a:p>
            <a:pPr lvl="0"/>
            <a:r>
              <a:rPr lang="es-ES" smtClean="0"/>
              <a:t>Haga clic para modificar el estilo de texto del patrón</a:t>
            </a:r>
          </a:p>
        </p:txBody>
      </p:sp>
      <p:sp>
        <p:nvSpPr>
          <p:cNvPr id="4" name="Text Placeholder 3"/>
          <p:cNvSpPr>
            <a:spLocks noGrp="1"/>
          </p:cNvSpPr>
          <p:nvPr>
            <p:ph type="body" sz="half" idx="2"/>
          </p:nvPr>
        </p:nvSpPr>
        <p:spPr>
          <a:xfrm>
            <a:off x="6193368" y="1809750"/>
            <a:ext cx="5389033" cy="639762"/>
          </a:xfrm>
        </p:spPr>
        <p:txBody>
          <a:bodyPr anchor="ctr"/>
          <a:lstStyle>
            <a:lvl1pPr marL="73152" indent="0" latinLnBrk="0">
              <a:buNone/>
              <a:defRPr lang="es-ES" sz="2400" b="1">
                <a:solidFill>
                  <a:schemeClr val="accent2"/>
                </a:solidFill>
              </a:defRPr>
            </a:lvl1pPr>
            <a:lvl2pPr>
              <a:buNone/>
              <a:defRPr lang="es-ES" sz="2000" b="1"/>
            </a:lvl2pPr>
            <a:lvl3pPr>
              <a:buNone/>
              <a:defRPr lang="es-ES" sz="1800" b="1"/>
            </a:lvl3pPr>
            <a:lvl4pPr>
              <a:buNone/>
              <a:defRPr lang="es-ES" sz="1600" b="1"/>
            </a:lvl4pPr>
            <a:lvl5pPr>
              <a:buNone/>
              <a:defRPr lang="es-ES" sz="1600" b="1"/>
            </a:lvl5pPr>
            <a:extLst/>
          </a:lstStyle>
          <a:p>
            <a:pPr lvl="0"/>
            <a:r>
              <a:rPr lang="es-ES" smtClean="0"/>
              <a:t>Haga clic para modificar el estilo de texto del patrón</a:t>
            </a:r>
          </a:p>
        </p:txBody>
      </p:sp>
      <p:sp>
        <p:nvSpPr>
          <p:cNvPr id="5" name="Content Placeholder 4"/>
          <p:cNvSpPr>
            <a:spLocks noGrp="1"/>
          </p:cNvSpPr>
          <p:nvPr>
            <p:ph sz="quarter" idx="3"/>
          </p:nvPr>
        </p:nvSpPr>
        <p:spPr>
          <a:xfrm>
            <a:off x="609600" y="2459037"/>
            <a:ext cx="5386917" cy="3959352"/>
          </a:xfrm>
        </p:spPr>
        <p:txBody>
          <a:bodyPr/>
          <a:lstStyle>
            <a:lvl1pPr latinLnBrk="0">
              <a:defRPr lang="es-ES" sz="2400"/>
            </a:lvl1pPr>
            <a:lvl2pPr>
              <a:defRPr lang="es-ES" sz="2000"/>
            </a:lvl2pPr>
            <a:lvl3pPr>
              <a:defRPr lang="es-ES" sz="1800"/>
            </a:lvl3pPr>
            <a:lvl4pPr>
              <a:defRPr lang="es-ES" sz="1600"/>
            </a:lvl4pPr>
            <a:lvl5pPr>
              <a:defRPr lang="es-ES"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Content Placeholder 5"/>
          <p:cNvSpPr>
            <a:spLocks noGrp="1"/>
          </p:cNvSpPr>
          <p:nvPr>
            <p:ph sz="quarter" idx="4"/>
          </p:nvPr>
        </p:nvSpPr>
        <p:spPr>
          <a:xfrm>
            <a:off x="6193368" y="2459037"/>
            <a:ext cx="5389033" cy="3959352"/>
          </a:xfrm>
        </p:spPr>
        <p:txBody>
          <a:bodyPr/>
          <a:lstStyle>
            <a:lvl1pPr latinLnBrk="0">
              <a:defRPr lang="es-ES" sz="2400"/>
            </a:lvl1pPr>
            <a:lvl2pPr>
              <a:defRPr lang="es-ES" sz="2000"/>
            </a:lvl2pPr>
            <a:lvl3pPr>
              <a:defRPr lang="es-ES" sz="1800"/>
            </a:lvl3pPr>
            <a:lvl4pPr>
              <a:defRPr lang="es-ES" sz="1600"/>
            </a:lvl4pPr>
            <a:lvl5pPr>
              <a:defRPr lang="es-ES"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Date Placeholder 6"/>
          <p:cNvSpPr>
            <a:spLocks noGrp="1"/>
          </p:cNvSpPr>
          <p:nvPr>
            <p:ph type="dt" sz="half" idx="10"/>
          </p:nvPr>
        </p:nvSpPr>
        <p:spPr/>
        <p:txBody>
          <a:bodyPr/>
          <a:lstStyle>
            <a:extLst/>
          </a:lstStyle>
          <a:p>
            <a:fld id="{63085435-8225-4333-BFFA-0096413F0D76}" type="datetimeFigureOut">
              <a:rPr lang="en-US">
                <a:solidFill>
                  <a:srgbClr val="E3DED1"/>
                </a:solidFill>
              </a:rPr>
              <a:pPr/>
              <a:t>7/18/2019</a:t>
            </a:fld>
            <a:endParaRPr>
              <a:solidFill>
                <a:srgbClr val="E3DED1"/>
              </a:solidFill>
            </a:endParaRPr>
          </a:p>
        </p:txBody>
      </p:sp>
      <p:sp>
        <p:nvSpPr>
          <p:cNvPr id="8" name="Footer Placeholder 7"/>
          <p:cNvSpPr>
            <a:spLocks noGrp="1"/>
          </p:cNvSpPr>
          <p:nvPr>
            <p:ph type="ftr" sz="quarter" idx="11"/>
          </p:nvPr>
        </p:nvSpPr>
        <p:spPr/>
        <p:txBody>
          <a:bodyPr/>
          <a:lstStyle>
            <a:extLst/>
          </a:lstStyle>
          <a:p>
            <a:endParaRPr>
              <a:solidFill>
                <a:srgbClr val="E3DED1"/>
              </a:solidFill>
            </a:endParaRPr>
          </a:p>
        </p:txBody>
      </p:sp>
      <p:sp>
        <p:nvSpPr>
          <p:cNvPr id="9" name="Slide Number Placeholder 8"/>
          <p:cNvSpPr>
            <a:spLocks noGrp="1"/>
          </p:cNvSpPr>
          <p:nvPr>
            <p:ph type="sldNum" sz="quarter" idx="12"/>
          </p:nvPr>
        </p:nvSpPr>
        <p:spPr/>
        <p:txBody>
          <a:bodyPr/>
          <a:lstStyle>
            <a:extLst/>
          </a:lstStyle>
          <a:p>
            <a:fld id="{1AD93096-5B34-4342-9326-69289CEAE4C2}" type="slidenum">
              <a:rPr>
                <a:solidFill>
                  <a:srgbClr val="E3DED1"/>
                </a:solidFill>
              </a:rPr>
              <a:pPr/>
              <a:t>‹Nº›</a:t>
            </a:fld>
            <a:endParaRPr>
              <a:solidFill>
                <a:srgbClr val="E3DED1"/>
              </a:solidFill>
            </a:endParaRPr>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Tree>
    <p:extLst>
      <p:ext uri="{BB962C8B-B14F-4D97-AF65-F5344CB8AC3E}">
        <p14:creationId xmlns:p14="http://schemas.microsoft.com/office/powerpoint/2010/main" val="14958090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latinLnBrk="0">
              <a:defRPr lang="es-ES" sz="4000" cap="none" baseline="0"/>
            </a:lvl1pPr>
            <a:extLst/>
          </a:lstStyle>
          <a:p>
            <a:r>
              <a:rPr lang="es-ES" smtClean="0"/>
              <a:t>Haga clic para modificar el estilo de título del patrón</a:t>
            </a:r>
            <a:endParaRPr lang="es-ES"/>
          </a:p>
        </p:txBody>
      </p:sp>
      <p:sp>
        <p:nvSpPr>
          <p:cNvPr id="3" name="Date Placeholder 2"/>
          <p:cNvSpPr>
            <a:spLocks noGrp="1"/>
          </p:cNvSpPr>
          <p:nvPr>
            <p:ph type="dt" sz="half" idx="10"/>
          </p:nvPr>
        </p:nvSpPr>
        <p:spPr/>
        <p:txBody>
          <a:bodyPr/>
          <a:lstStyle>
            <a:extLst/>
          </a:lstStyle>
          <a:p>
            <a:fld id="{0783C494-2A87-468C-A21B-CB14FB9ABB00}" type="datetimeFigureOut">
              <a:rPr lang="en-US">
                <a:solidFill>
                  <a:srgbClr val="E3DED1"/>
                </a:solidFill>
              </a:rPr>
              <a:pPr/>
              <a:t>7/18/2019</a:t>
            </a:fld>
            <a:endParaRPr>
              <a:solidFill>
                <a:srgbClr val="E3DED1"/>
              </a:solidFill>
            </a:endParaRPr>
          </a:p>
        </p:txBody>
      </p:sp>
      <p:sp>
        <p:nvSpPr>
          <p:cNvPr id="4" name="Footer Placeholder 3"/>
          <p:cNvSpPr>
            <a:spLocks noGrp="1"/>
          </p:cNvSpPr>
          <p:nvPr>
            <p:ph type="ftr" sz="quarter" idx="11"/>
          </p:nvPr>
        </p:nvSpPr>
        <p:spPr/>
        <p:txBody>
          <a:bodyPr/>
          <a:lstStyle>
            <a:extLst/>
          </a:lstStyle>
          <a:p>
            <a:endParaRPr>
              <a:solidFill>
                <a:srgbClr val="E3DED1"/>
              </a:solidFill>
            </a:endParaRPr>
          </a:p>
        </p:txBody>
      </p:sp>
      <p:sp>
        <p:nvSpPr>
          <p:cNvPr id="5" name="Slide Number Placeholder 4"/>
          <p:cNvSpPr>
            <a:spLocks noGrp="1"/>
          </p:cNvSpPr>
          <p:nvPr>
            <p:ph type="sldNum" sz="quarter" idx="12"/>
          </p:nvPr>
        </p:nvSpPr>
        <p:spPr/>
        <p:txBody>
          <a:bodyPr/>
          <a:lstStyle>
            <a:extLst/>
          </a:lstStyle>
          <a:p>
            <a:fld id="{1AD93096-5B34-4342-9326-69289CEAE4C2}" type="slidenum">
              <a:rPr>
                <a:solidFill>
                  <a:srgbClr val="E3DED1"/>
                </a:solidFill>
              </a:rPr>
              <a:pPr/>
              <a:t>‹Nº›</a:t>
            </a:fld>
            <a:endParaRPr>
              <a:solidFill>
                <a:srgbClr val="E3DED1"/>
              </a:solidFill>
            </a:endParaRPr>
          </a:p>
        </p:txBody>
      </p:sp>
    </p:spTree>
    <p:extLst>
      <p:ext uri="{BB962C8B-B14F-4D97-AF65-F5344CB8AC3E}">
        <p14:creationId xmlns:p14="http://schemas.microsoft.com/office/powerpoint/2010/main" val="1876018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180FA0-5B31-4864-A2BB-719EA5A679C6}" type="datetimeFigureOut">
              <a:rPr lang="en-US">
                <a:solidFill>
                  <a:srgbClr val="E3DED1"/>
                </a:solidFill>
              </a:rPr>
              <a:pPr/>
              <a:t>7/18/2019</a:t>
            </a:fld>
            <a:endParaRPr>
              <a:solidFill>
                <a:srgbClr val="E3DED1"/>
              </a:solidFill>
            </a:endParaRPr>
          </a:p>
        </p:txBody>
      </p:sp>
      <p:sp>
        <p:nvSpPr>
          <p:cNvPr id="3" name="Footer Placeholder 2"/>
          <p:cNvSpPr>
            <a:spLocks noGrp="1"/>
          </p:cNvSpPr>
          <p:nvPr>
            <p:ph type="ftr" sz="quarter" idx="11"/>
          </p:nvPr>
        </p:nvSpPr>
        <p:spPr/>
        <p:txBody>
          <a:bodyPr/>
          <a:lstStyle>
            <a:extLst/>
          </a:lstStyle>
          <a:p>
            <a:endParaRPr>
              <a:solidFill>
                <a:srgbClr val="E3DED1"/>
              </a:solidFill>
            </a:endParaRPr>
          </a:p>
        </p:txBody>
      </p:sp>
      <p:sp>
        <p:nvSpPr>
          <p:cNvPr id="4" name="Slide Number Placeholder 3"/>
          <p:cNvSpPr>
            <a:spLocks noGrp="1"/>
          </p:cNvSpPr>
          <p:nvPr>
            <p:ph type="sldNum" sz="quarter" idx="12"/>
          </p:nvPr>
        </p:nvSpPr>
        <p:spPr/>
        <p:txBody>
          <a:bodyPr/>
          <a:lstStyle>
            <a:extLst/>
          </a:lstStyle>
          <a:p>
            <a:fld id="{1AD93096-5B34-4342-9326-69289CEAE4C2}" type="slidenum">
              <a:rPr>
                <a:solidFill>
                  <a:srgbClr val="E3DED1"/>
                </a:solidFill>
              </a:rPr>
              <a:pPr/>
              <a:t>‹Nº›</a:t>
            </a:fld>
            <a:endParaRPr>
              <a:solidFill>
                <a:srgbClr val="E3DED1"/>
              </a:solidFill>
            </a:endParaRPr>
          </a:p>
        </p:txBody>
      </p:sp>
    </p:spTree>
    <p:extLst>
      <p:ext uri="{BB962C8B-B14F-4D97-AF65-F5344CB8AC3E}">
        <p14:creationId xmlns:p14="http://schemas.microsoft.com/office/powerpoint/2010/main" val="997308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ido con título">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latinLnBrk="0">
              <a:buNone/>
              <a:defRPr lang="es-ES" sz="3600" b="0"/>
            </a:lvl1pPr>
            <a:extLst/>
          </a:lstStyle>
          <a:p>
            <a:r>
              <a:rPr lang="es-ES" smtClean="0"/>
              <a:t>Haga clic para modificar el estilo de título del patrón</a:t>
            </a:r>
            <a:endParaRPr lang="es-ES"/>
          </a:p>
        </p:txBody>
      </p:sp>
      <p:sp>
        <p:nvSpPr>
          <p:cNvPr id="3" name="Text Placeholder 2"/>
          <p:cNvSpPr>
            <a:spLocks noGrp="1"/>
          </p:cNvSpPr>
          <p:nvPr>
            <p:ph type="body" idx="1"/>
          </p:nvPr>
        </p:nvSpPr>
        <p:spPr>
          <a:xfrm>
            <a:off x="914400" y="1435100"/>
            <a:ext cx="3352800" cy="4572000"/>
          </a:xfrm>
        </p:spPr>
        <p:txBody>
          <a:bodyPr/>
          <a:lstStyle>
            <a:lvl1pPr marL="54864" indent="0" latinLnBrk="0">
              <a:buNone/>
              <a:defRPr lang="es-ES" sz="1800"/>
            </a:lvl1pPr>
            <a:lvl2pPr>
              <a:buNone/>
              <a:defRPr lang="es-ES" sz="1200"/>
            </a:lvl2pPr>
            <a:lvl3pPr>
              <a:buNone/>
              <a:defRPr lang="es-ES" sz="1000"/>
            </a:lvl3pPr>
            <a:lvl4pPr>
              <a:buNone/>
              <a:defRPr lang="es-ES" sz="900"/>
            </a:lvl4pPr>
            <a:lvl5pPr>
              <a:buNone/>
              <a:defRPr lang="es-ES" sz="900"/>
            </a:lvl5pPr>
            <a:extLst/>
          </a:lstStyle>
          <a:p>
            <a:pPr lvl="0"/>
            <a:r>
              <a:rPr lang="es-ES" smtClean="0"/>
              <a:t>Haga clic para modificar el estilo de texto del patrón</a:t>
            </a:r>
          </a:p>
        </p:txBody>
      </p:sp>
      <p:sp>
        <p:nvSpPr>
          <p:cNvPr id="4" name="Content Placeholder 3"/>
          <p:cNvSpPr>
            <a:spLocks noGrp="1"/>
          </p:cNvSpPr>
          <p:nvPr>
            <p:ph sz="half" idx="2"/>
          </p:nvPr>
        </p:nvSpPr>
        <p:spPr>
          <a:xfrm>
            <a:off x="4572000" y="1435100"/>
            <a:ext cx="7315200" cy="4572000"/>
          </a:xfrm>
        </p:spPr>
        <p:txBody>
          <a:bodyPr/>
          <a:lstStyle>
            <a:lvl1pPr latinLnBrk="0">
              <a:defRPr lang="es-ES" sz="3200"/>
            </a:lvl1pPr>
            <a:lvl2pPr>
              <a:defRPr lang="es-ES" sz="2800"/>
            </a:lvl2pPr>
            <a:lvl3pPr>
              <a:defRPr lang="es-ES" sz="2400"/>
            </a:lvl3pPr>
            <a:lvl4pPr>
              <a:defRPr lang="es-ES" sz="2000"/>
            </a:lvl4pPr>
            <a:lvl5pPr>
              <a:defRPr lang="es-ES"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Date Placeholder 4"/>
          <p:cNvSpPr>
            <a:spLocks noGrp="1"/>
          </p:cNvSpPr>
          <p:nvPr>
            <p:ph type="dt" sz="half" idx="10"/>
          </p:nvPr>
        </p:nvSpPr>
        <p:spPr/>
        <p:txBody>
          <a:bodyPr/>
          <a:lstStyle>
            <a:extLst/>
          </a:lstStyle>
          <a:p>
            <a:fld id="{4BECC0C8-36B8-442A-833D-B6AACE86BB77}" type="datetimeFigureOut">
              <a:rPr lang="en-US">
                <a:solidFill>
                  <a:srgbClr val="E3DED1"/>
                </a:solidFill>
              </a:rPr>
              <a:pPr/>
              <a:t>7/18/2019</a:t>
            </a:fld>
            <a:endParaRPr>
              <a:solidFill>
                <a:srgbClr val="E3DED1"/>
              </a:solidFill>
            </a:endParaRPr>
          </a:p>
        </p:txBody>
      </p:sp>
      <p:sp>
        <p:nvSpPr>
          <p:cNvPr id="6" name="Footer Placeholder 5"/>
          <p:cNvSpPr>
            <a:spLocks noGrp="1"/>
          </p:cNvSpPr>
          <p:nvPr>
            <p:ph type="ftr" sz="quarter" idx="11"/>
          </p:nvPr>
        </p:nvSpPr>
        <p:spPr/>
        <p:txBody>
          <a:bodyPr/>
          <a:lstStyle>
            <a:extLst/>
          </a:lstStyle>
          <a:p>
            <a:endParaRPr>
              <a:solidFill>
                <a:srgbClr val="E3DED1"/>
              </a:solidFill>
            </a:endParaRPr>
          </a:p>
        </p:txBody>
      </p:sp>
      <p:sp>
        <p:nvSpPr>
          <p:cNvPr id="7" name="Slide Number Placeholder 6"/>
          <p:cNvSpPr>
            <a:spLocks noGrp="1"/>
          </p:cNvSpPr>
          <p:nvPr>
            <p:ph type="sldNum" sz="quarter" idx="12"/>
          </p:nvPr>
        </p:nvSpPr>
        <p:spPr/>
        <p:txBody>
          <a:bodyPr/>
          <a:lstStyle>
            <a:extLst/>
          </a:lstStyle>
          <a:p>
            <a:fld id="{1AD93096-5B34-4342-9326-69289CEAE4C2}" type="slidenum">
              <a:rPr>
                <a:solidFill>
                  <a:srgbClr val="E3DED1"/>
                </a:solidFill>
              </a:rPr>
              <a:pPr/>
              <a:t>‹Nº›</a:t>
            </a:fld>
            <a:endParaRPr>
              <a:solidFill>
                <a:srgbClr val="E3DED1"/>
              </a:solidFill>
            </a:endParaRPr>
          </a:p>
        </p:txBody>
      </p:sp>
    </p:spTree>
    <p:extLst>
      <p:ext uri="{BB962C8B-B14F-4D97-AF65-F5344CB8AC3E}">
        <p14:creationId xmlns:p14="http://schemas.microsoft.com/office/powerpoint/2010/main" val="8190018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28" name="Group 17"/>
          <p:cNvGrpSpPr/>
          <p:nvPr/>
        </p:nvGrpSpPr>
        <p:grpSpPr>
          <a:xfrm rot="5400000">
            <a:off x="11374903"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1219200" y="228600"/>
            <a:ext cx="9144000" cy="914400"/>
          </a:xfrm>
        </p:spPr>
        <p:txBody>
          <a:bodyPr anchor="b"/>
          <a:lstStyle>
            <a:lvl1pPr algn="l" latinLnBrk="0">
              <a:buNone/>
              <a:defRPr lang="es-ES" sz="2100" b="0"/>
            </a:lvl1pPr>
            <a:extLst/>
          </a:lstStyle>
          <a:p>
            <a:r>
              <a:rPr lang="es-ES" smtClean="0"/>
              <a:t>Haga clic para modificar el estilo de título del patrón</a:t>
            </a:r>
            <a:endParaRPr lang="es-ES"/>
          </a:p>
        </p:txBody>
      </p:sp>
      <p:sp>
        <p:nvSpPr>
          <p:cNvPr id="3" name="Picture Placeholder 2"/>
          <p:cNvSpPr>
            <a:spLocks noGrp="1"/>
          </p:cNvSpPr>
          <p:nvPr>
            <p:ph type="pic" idx="1"/>
          </p:nvPr>
        </p:nvSpPr>
        <p:spPr>
          <a:xfrm>
            <a:off x="488949" y="1905000"/>
            <a:ext cx="11704320" cy="4960144"/>
          </a:xfrm>
        </p:spPr>
        <p:txBody>
          <a:bodyPr/>
          <a:lstStyle>
            <a:lvl1pPr latinLnBrk="0">
              <a:buNone/>
              <a:defRPr lang="es-ES" sz="3200"/>
            </a:lvl1pPr>
            <a:extLst/>
          </a:lstStyle>
          <a:p>
            <a:r>
              <a:rPr lang="es-ES" smtClean="0"/>
              <a:t>Haga clic en el icono para agregar una imagen</a:t>
            </a:r>
            <a:endParaRPr lang="es-ES"/>
          </a:p>
        </p:txBody>
      </p:sp>
      <p:sp>
        <p:nvSpPr>
          <p:cNvPr id="4" name="Text Placeholder 3"/>
          <p:cNvSpPr>
            <a:spLocks noGrp="1"/>
          </p:cNvSpPr>
          <p:nvPr>
            <p:ph type="body" sz="half" idx="2"/>
          </p:nvPr>
        </p:nvSpPr>
        <p:spPr>
          <a:xfrm>
            <a:off x="1219200" y="1150144"/>
            <a:ext cx="9144000" cy="685800"/>
          </a:xfrm>
        </p:spPr>
        <p:txBody>
          <a:bodyPr/>
          <a:lstStyle>
            <a:lvl1pPr marL="27432" indent="0" latinLnBrk="0">
              <a:spcBef>
                <a:spcPts val="0"/>
              </a:spcBef>
              <a:buNone/>
              <a:defRPr lang="es-ES" sz="1400">
                <a:solidFill>
                  <a:srgbClr val="FFFFFF"/>
                </a:solidFill>
              </a:defRPr>
            </a:lvl1pPr>
            <a:lvl2pPr>
              <a:defRPr lang="es-ES" sz="1200"/>
            </a:lvl2pPr>
            <a:lvl3pPr>
              <a:defRPr lang="es-ES" sz="1000"/>
            </a:lvl3pPr>
            <a:lvl4pPr>
              <a:defRPr lang="es-ES" sz="900"/>
            </a:lvl4pPr>
            <a:lvl5pPr>
              <a:defRPr lang="es-ES" sz="900"/>
            </a:lvl5pPr>
            <a:extLst/>
          </a:lstStyle>
          <a:p>
            <a:pPr lvl="0"/>
            <a:r>
              <a:rPr lang="es-ES" smtClean="0"/>
              <a:t>Haga clic para modificar el estilo de texto del patrón</a:t>
            </a:r>
          </a:p>
        </p:txBody>
      </p:sp>
      <p:grpSp>
        <p:nvGrpSpPr>
          <p:cNvPr id="14" name="Group 17"/>
          <p:cNvGrpSpPr/>
          <p:nvPr/>
        </p:nvGrpSpPr>
        <p:grpSpPr>
          <a:xfrm rot="5400000">
            <a:off x="11578103"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p:txBody>
          <a:bodyPr/>
          <a:lstStyle>
            <a:extLst/>
          </a:lstStyle>
          <a:p>
            <a:fld id="{51E20EC5-AC53-4169-941E-EDF10CD23748}" type="datetimeFigureOut">
              <a:rPr lang="en-US">
                <a:solidFill>
                  <a:srgbClr val="E3DED1"/>
                </a:solidFill>
              </a:rPr>
              <a:pPr/>
              <a:t>7/18/2019</a:t>
            </a:fld>
            <a:endParaRPr>
              <a:solidFill>
                <a:srgbClr val="E3DED1"/>
              </a:solidFill>
            </a:endParaRPr>
          </a:p>
        </p:txBody>
      </p:sp>
      <p:sp>
        <p:nvSpPr>
          <p:cNvPr id="6" name="Footer Placeholder 5"/>
          <p:cNvSpPr>
            <a:spLocks noGrp="1"/>
          </p:cNvSpPr>
          <p:nvPr>
            <p:ph type="ftr" sz="quarter" idx="11"/>
          </p:nvPr>
        </p:nvSpPr>
        <p:spPr/>
        <p:txBody>
          <a:bodyPr/>
          <a:lstStyle>
            <a:extLst/>
          </a:lstStyle>
          <a:p>
            <a:endParaRPr>
              <a:solidFill>
                <a:srgbClr val="E3DED1"/>
              </a:solidFill>
            </a:endParaRPr>
          </a:p>
        </p:txBody>
      </p:sp>
      <p:sp>
        <p:nvSpPr>
          <p:cNvPr id="7" name="Slide Number Placeholder 6"/>
          <p:cNvSpPr>
            <a:spLocks noGrp="1"/>
          </p:cNvSpPr>
          <p:nvPr>
            <p:ph type="sldNum" sz="quarter" idx="12"/>
          </p:nvPr>
        </p:nvSpPr>
        <p:spPr/>
        <p:txBody>
          <a:bodyPr/>
          <a:lstStyle>
            <a:extLst/>
          </a:lstStyle>
          <a:p>
            <a:fld id="{1AD93096-5B34-4342-9326-69289CEAE4C2}" type="slidenum">
              <a:rPr>
                <a:solidFill>
                  <a:srgbClr val="E3DED1"/>
                </a:solidFill>
              </a:rPr>
              <a:pPr/>
              <a:t>‹Nº›</a:t>
            </a:fld>
            <a:endParaRPr>
              <a:solidFill>
                <a:srgbClr val="E3DED1"/>
              </a:solidFill>
            </a:endParaRPr>
          </a:p>
        </p:txBody>
      </p:sp>
    </p:spTree>
    <p:extLst>
      <p:ext uri="{BB962C8B-B14F-4D97-AF65-F5344CB8AC3E}">
        <p14:creationId xmlns:p14="http://schemas.microsoft.com/office/powerpoint/2010/main" val="27811178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352801"/>
            <a:ext cx="103632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latinLnBrk="0">
              <a:buNone/>
              <a:defRPr lang="es-ES" sz="4000" b="1" cap="all">
                <a:ln/>
                <a:solidFill>
                  <a:schemeClr val="tx1"/>
                </a:solidFill>
                <a:effectLst>
                  <a:reflection blurRad="12700" stA="50000" endPos="50000" dir="5400000" sy="-100000" rotWithShape="0"/>
                </a:effectLst>
              </a:defRPr>
            </a:lvl1pPr>
            <a:extLst/>
          </a:lstStyle>
          <a:p>
            <a:r>
              <a:rPr lang="es-ES" smtClean="0"/>
              <a:t>Haga clic para modificar el estilo de título del patrón</a:t>
            </a:r>
            <a:endParaRPr lang="es-ES"/>
          </a:p>
        </p:txBody>
      </p:sp>
      <p:sp>
        <p:nvSpPr>
          <p:cNvPr id="3" name="Text Placeholder 2"/>
          <p:cNvSpPr>
            <a:spLocks noGrp="1"/>
          </p:cNvSpPr>
          <p:nvPr>
            <p:ph type="body" idx="1"/>
          </p:nvPr>
        </p:nvSpPr>
        <p:spPr>
          <a:xfrm>
            <a:off x="1219200" y="5334000"/>
            <a:ext cx="10363200" cy="1052512"/>
          </a:xfrm>
        </p:spPr>
        <p:txBody>
          <a:bodyPr anchor="t"/>
          <a:lstStyle>
            <a:lvl1pPr marL="374904" latinLnBrk="0">
              <a:buNone/>
              <a:defRPr lang="es-ES" sz="2000">
                <a:solidFill>
                  <a:schemeClr val="tx2"/>
                </a:solidFill>
              </a:defRPr>
            </a:lvl1pPr>
            <a:lvl2pPr>
              <a:buNone/>
              <a:defRPr lang="es-ES" sz="1800">
                <a:solidFill>
                  <a:schemeClr val="tx1">
                    <a:tint val="75000"/>
                  </a:schemeClr>
                </a:solidFill>
              </a:defRPr>
            </a:lvl2pPr>
            <a:lvl3pPr>
              <a:buNone/>
              <a:defRPr lang="es-ES" sz="1600">
                <a:solidFill>
                  <a:schemeClr val="tx1">
                    <a:tint val="75000"/>
                  </a:schemeClr>
                </a:solidFill>
              </a:defRPr>
            </a:lvl3pPr>
            <a:lvl4pPr>
              <a:buNone/>
              <a:defRPr lang="es-ES" sz="1400">
                <a:solidFill>
                  <a:schemeClr val="tx1">
                    <a:tint val="75000"/>
                  </a:schemeClr>
                </a:solidFill>
              </a:defRPr>
            </a:lvl4pPr>
            <a:lvl5pPr>
              <a:buNone/>
              <a:defRPr lang="es-ES" sz="1400">
                <a:solidFill>
                  <a:schemeClr val="tx1">
                    <a:tint val="75000"/>
                  </a:schemeClr>
                </a:solidFill>
              </a:defRPr>
            </a:lvl5pPr>
            <a:extLst/>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extLst/>
          </a:lstStyle>
          <a:p>
            <a:fld id="{B6DED3D3-6235-4F4C-B439-DF277FB555A7}" type="datetimeFigureOut">
              <a:rPr lang="en-US"/>
              <a:pPr/>
              <a:t>7/18/2019</a:t>
            </a:fld>
            <a:endParaRPr lang="es-ES"/>
          </a:p>
        </p:txBody>
      </p:sp>
      <p:sp>
        <p:nvSpPr>
          <p:cNvPr id="5" name="Footer Placeholder 4"/>
          <p:cNvSpPr>
            <a:spLocks noGrp="1"/>
          </p:cNvSpPr>
          <p:nvPr>
            <p:ph type="ftr" sz="quarter" idx="11"/>
          </p:nvPr>
        </p:nvSpPr>
        <p:spPr>
          <a:xfrm>
            <a:off x="1219200" y="6416676"/>
            <a:ext cx="7416800" cy="365125"/>
          </a:xfrm>
        </p:spPr>
        <p:txBody>
          <a:bodyPr/>
          <a:lstStyle>
            <a:extLst/>
          </a:lstStyle>
          <a:p>
            <a:endParaRPr lang="es-ES"/>
          </a:p>
        </p:txBody>
      </p:sp>
      <p:sp>
        <p:nvSpPr>
          <p:cNvPr id="6" name="Slide Number Placeholder 5"/>
          <p:cNvSpPr>
            <a:spLocks noGrp="1"/>
          </p:cNvSpPr>
          <p:nvPr>
            <p:ph type="sldNum" sz="quarter" idx="12"/>
          </p:nvPr>
        </p:nvSpPr>
        <p:spPr/>
        <p:txBody>
          <a:bodyPr/>
          <a:lstStyle>
            <a:extLst/>
          </a:lstStyle>
          <a:p>
            <a:fld id="{1AD93096-5B34-4342-9326-69289CEAE4C2}" type="slidenum">
              <a:rPr/>
              <a:pPr/>
              <a:t>‹Nº›</a:t>
            </a:fld>
            <a:endParaRPr lang="es-E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No Contents">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a:solidFill>
                  <a:srgbClr val="E3DED1"/>
                </a:solidFill>
              </a:rPr>
              <a:t>The Power of PowerPoint | thepopp.com</a:t>
            </a:r>
            <a:endParaRPr lang="ja-JP" altLang="en-US" dirty="0">
              <a:solidFill>
                <a:srgbClr val="E3DED1"/>
              </a:solidFill>
            </a:endParaRPr>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solidFill>
                  <a:srgbClr val="E3DED1"/>
                </a:solidFill>
              </a:rPr>
              <a:pPr/>
              <a:t>‹Nº›</a:t>
            </a:fld>
            <a:endParaRPr lang="ja-JP" altLang="en-US">
              <a:solidFill>
                <a:srgbClr val="E3DED1"/>
              </a:solidFill>
            </a:endParaRPr>
          </a:p>
        </p:txBody>
      </p:sp>
      <p:sp>
        <p:nvSpPr>
          <p:cNvPr id="5" name="正方形/長方形 4"/>
          <p:cNvSpPr/>
          <p:nvPr userDrawn="1"/>
        </p:nvSpPr>
        <p:spPr>
          <a:xfrm>
            <a:off x="0" y="1"/>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solidFill>
                <a:prstClr val="white"/>
              </a:solidFill>
            </a:endParaRPr>
          </a:p>
        </p:txBody>
      </p:sp>
    </p:spTree>
    <p:extLst>
      <p:ext uri="{BB962C8B-B14F-4D97-AF65-F5344CB8AC3E}">
        <p14:creationId xmlns:p14="http://schemas.microsoft.com/office/powerpoint/2010/main" val="14245414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44" name="Shape 43"/>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s-ES">
              <a:solidFill>
                <a:prstClr val="white"/>
              </a:solidFill>
            </a:endParaRPr>
          </a:p>
        </p:txBody>
      </p:sp>
      <p:sp>
        <p:nvSpPr>
          <p:cNvPr id="36" name="Shape 35"/>
          <p:cNvSpPr>
            <a:spLocks/>
          </p:cNvSpPr>
          <p:nvPr/>
        </p:nvSpPr>
        <p:spPr bwMode="auto">
          <a:xfrm>
            <a:off x="6429152" y="1066800"/>
            <a:ext cx="5791200"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es-ES">
              <a:solidFill>
                <a:prstClr val="white"/>
              </a:solidFill>
            </a:endParaRPr>
          </a:p>
        </p:txBody>
      </p:sp>
      <p:sp>
        <p:nvSpPr>
          <p:cNvPr id="43" name="Shape 42"/>
          <p:cNvSpPr>
            <a:spLocks/>
          </p:cNvSpPr>
          <p:nvPr/>
        </p:nvSpPr>
        <p:spPr bwMode="auto">
          <a:xfrm>
            <a:off x="387499" y="-14176"/>
            <a:ext cx="7416800" cy="6553200"/>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es-ES">
              <a:solidFill>
                <a:prstClr val="white"/>
              </a:solidFill>
            </a:endParaRPr>
          </a:p>
        </p:txBody>
      </p:sp>
      <p:sp>
        <p:nvSpPr>
          <p:cNvPr id="22" name="Shape 21"/>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s-ES">
              <a:solidFill>
                <a:prstClr val="white"/>
              </a:solidFill>
            </a:endParaRPr>
          </a:p>
        </p:txBody>
      </p:sp>
      <p:sp>
        <p:nvSpPr>
          <p:cNvPr id="24" name="Shape 23"/>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s-ES">
              <a:solidFill>
                <a:prstClr val="white"/>
              </a:solidFill>
            </a:endParaRPr>
          </a:p>
        </p:txBody>
      </p:sp>
      <p:sp>
        <p:nvSpPr>
          <p:cNvPr id="26" name="Shape 25"/>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s-ES">
              <a:solidFill>
                <a:prstClr val="white"/>
              </a:solidFill>
            </a:endParaRPr>
          </a:p>
        </p:txBody>
      </p:sp>
      <p:sp>
        <p:nvSpPr>
          <p:cNvPr id="27" name="Shape 26"/>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s-ES">
              <a:solidFill>
                <a:prstClr val="white"/>
              </a:solidFill>
            </a:endParaRPr>
          </a:p>
        </p:txBody>
      </p:sp>
      <p:sp>
        <p:nvSpPr>
          <p:cNvPr id="28" name="Date Placeholder 27"/>
          <p:cNvSpPr>
            <a:spLocks noGrp="1"/>
          </p:cNvSpPr>
          <p:nvPr>
            <p:ph type="dt" sz="half" idx="10"/>
          </p:nvPr>
        </p:nvSpPr>
        <p:spPr>
          <a:xfrm>
            <a:off x="8636000" y="6416676"/>
            <a:ext cx="2844800" cy="365125"/>
          </a:xfrm>
        </p:spPr>
        <p:txBody>
          <a:bodyPr/>
          <a:lstStyle>
            <a:extLst/>
          </a:lstStyle>
          <a:p>
            <a:fld id="{743653DA-8BF4-4869-96FE-9BCF43372D46}" type="datetimeFigureOut">
              <a:rPr lang="en-US">
                <a:solidFill>
                  <a:srgbClr val="E3DED1"/>
                </a:solidFill>
              </a:rPr>
              <a:pPr/>
              <a:t>7/18/2019</a:t>
            </a:fld>
            <a:endParaRPr>
              <a:solidFill>
                <a:srgbClr val="E3DED1"/>
              </a:solidFill>
            </a:endParaRPr>
          </a:p>
        </p:txBody>
      </p:sp>
      <p:sp>
        <p:nvSpPr>
          <p:cNvPr id="17" name="Footer Placeholder 16"/>
          <p:cNvSpPr>
            <a:spLocks noGrp="1"/>
          </p:cNvSpPr>
          <p:nvPr>
            <p:ph type="ftr" sz="quarter" idx="11"/>
          </p:nvPr>
        </p:nvSpPr>
        <p:spPr>
          <a:xfrm>
            <a:off x="1219200" y="6416676"/>
            <a:ext cx="7416800" cy="365125"/>
          </a:xfrm>
        </p:spPr>
        <p:txBody>
          <a:bodyPr/>
          <a:lstStyle>
            <a:extLst/>
          </a:lstStyle>
          <a:p>
            <a:endParaRPr>
              <a:solidFill>
                <a:srgbClr val="E3DED1"/>
              </a:solidFill>
            </a:endParaRPr>
          </a:p>
        </p:txBody>
      </p:sp>
      <p:sp>
        <p:nvSpPr>
          <p:cNvPr id="29" name="Slide Number Placeholder 28"/>
          <p:cNvSpPr>
            <a:spLocks noGrp="1"/>
          </p:cNvSpPr>
          <p:nvPr>
            <p:ph type="sldNum" sz="quarter" idx="12"/>
          </p:nvPr>
        </p:nvSpPr>
        <p:spPr>
          <a:xfrm>
            <a:off x="11480800" y="6416676"/>
            <a:ext cx="609600" cy="365125"/>
          </a:xfrm>
        </p:spPr>
        <p:txBody>
          <a:bodyPr/>
          <a:lstStyle>
            <a:extLst/>
          </a:lstStyle>
          <a:p>
            <a:fld id="{72AC53DF-4216-466D-99A7-94400E6C2A25}" type="slidenum">
              <a:rPr>
                <a:solidFill>
                  <a:srgbClr val="E3DED1"/>
                </a:solidFill>
              </a:rPr>
              <a:pPr/>
              <a:t>‹Nº›</a:t>
            </a:fld>
            <a:endParaRPr>
              <a:solidFill>
                <a:srgbClr val="E3DED1"/>
              </a:solidFill>
            </a:endParaRPr>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45" name="Rectangle 44"/>
          <p:cNvSpPr/>
          <p:nvPr/>
        </p:nvSpPr>
        <p:spPr>
          <a:xfrm>
            <a:off x="484213" y="402265"/>
            <a:ext cx="1133856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8" name="Title 7"/>
          <p:cNvSpPr>
            <a:spLocks noGrp="1"/>
          </p:cNvSpPr>
          <p:nvPr>
            <p:ph type="ctrTitle"/>
          </p:nvPr>
        </p:nvSpPr>
        <p:spPr>
          <a:xfrm>
            <a:off x="711200" y="464504"/>
            <a:ext cx="10871200" cy="774192"/>
          </a:xfrm>
        </p:spPr>
        <p:txBody>
          <a:bodyPr/>
          <a:lstStyle>
            <a:lvl1pPr marR="9144" algn="r" latinLnBrk="0">
              <a:defRPr lang="es-ES" sz="3800"/>
            </a:lvl1pPr>
            <a:extLst/>
          </a:lstStyle>
          <a:p>
            <a:r>
              <a:rPr lang="es-ES" smtClean="0"/>
              <a:t>Haga clic para modificar el estilo de título del patrón</a:t>
            </a:r>
            <a:endParaRPr lang="es-ES"/>
          </a:p>
        </p:txBody>
      </p:sp>
      <p:sp>
        <p:nvSpPr>
          <p:cNvPr id="9" name="Subtitle 8"/>
          <p:cNvSpPr>
            <a:spLocks noGrp="1"/>
          </p:cNvSpPr>
          <p:nvPr>
            <p:ph type="subTitle" idx="1"/>
          </p:nvPr>
        </p:nvSpPr>
        <p:spPr>
          <a:xfrm>
            <a:off x="6451176" y="1371600"/>
            <a:ext cx="5131225" cy="457200"/>
          </a:xfrm>
        </p:spPr>
        <p:txBody>
          <a:bodyPr tIns="0"/>
          <a:lstStyle>
            <a:lvl1pPr marL="0" indent="0" algn="r" latinLnBrk="0">
              <a:spcBef>
                <a:spcPts val="0"/>
              </a:spcBef>
              <a:buNone/>
              <a:defRPr lang="es-ES"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s-ES"/>
          </a:p>
        </p:txBody>
      </p:sp>
      <p:sp>
        <p:nvSpPr>
          <p:cNvPr id="58" name="Rectangle 5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59" name="Rectangle 5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60" name="Rectangle 5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61" name="Rectangle 6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62" name="Rectangle 6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Tree>
    <p:extLst>
      <p:ext uri="{BB962C8B-B14F-4D97-AF65-F5344CB8AC3E}">
        <p14:creationId xmlns:p14="http://schemas.microsoft.com/office/powerpoint/2010/main" val="10490844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s-ES" smtClean="0"/>
              <a:t>Haga clic para modificar el estilo de título del patrón</a:t>
            </a:r>
            <a:endParaRPr lang="es-ES"/>
          </a:p>
        </p:txBody>
      </p:sp>
      <p:sp>
        <p:nvSpPr>
          <p:cNvPr id="3" name="Content Placeholder 2"/>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Date Placeholder 3"/>
          <p:cNvSpPr>
            <a:spLocks noGrp="1"/>
          </p:cNvSpPr>
          <p:nvPr>
            <p:ph type="dt" sz="half" idx="10"/>
          </p:nvPr>
        </p:nvSpPr>
        <p:spPr/>
        <p:txBody>
          <a:bodyPr/>
          <a:lstStyle>
            <a:extLst/>
          </a:lstStyle>
          <a:p>
            <a:fld id="{B7129108-AC8D-4212-9283-60D9E99BF07A}" type="datetimeFigureOut">
              <a:rPr lang="en-US">
                <a:solidFill>
                  <a:srgbClr val="E3DED1"/>
                </a:solidFill>
              </a:rPr>
              <a:pPr/>
              <a:t>7/18/2019</a:t>
            </a:fld>
            <a:endParaRPr>
              <a:solidFill>
                <a:srgbClr val="E3DED1"/>
              </a:solidFill>
            </a:endParaRPr>
          </a:p>
        </p:txBody>
      </p:sp>
      <p:sp>
        <p:nvSpPr>
          <p:cNvPr id="5" name="Footer Placeholder 4"/>
          <p:cNvSpPr>
            <a:spLocks noGrp="1"/>
          </p:cNvSpPr>
          <p:nvPr>
            <p:ph type="ftr" sz="quarter" idx="11"/>
          </p:nvPr>
        </p:nvSpPr>
        <p:spPr/>
        <p:txBody>
          <a:bodyPr/>
          <a:lstStyle>
            <a:extLst/>
          </a:lstStyle>
          <a:p>
            <a:endParaRPr>
              <a:solidFill>
                <a:srgbClr val="E3DED1"/>
              </a:solidFill>
            </a:endParaRPr>
          </a:p>
        </p:txBody>
      </p:sp>
      <p:sp>
        <p:nvSpPr>
          <p:cNvPr id="6" name="Slide Number Placeholder 5"/>
          <p:cNvSpPr>
            <a:spLocks noGrp="1"/>
          </p:cNvSpPr>
          <p:nvPr>
            <p:ph type="sldNum" sz="quarter" idx="12"/>
          </p:nvPr>
        </p:nvSpPr>
        <p:spPr/>
        <p:txBody>
          <a:bodyPr/>
          <a:lstStyle>
            <a:extLst/>
          </a:lstStyle>
          <a:p>
            <a:fld id="{1AD93096-5B34-4342-9326-69289CEAE4C2}" type="slidenum">
              <a:rPr>
                <a:solidFill>
                  <a:srgbClr val="E3DED1"/>
                </a:solidFill>
              </a:rPr>
              <a:pPr/>
              <a:t>‹Nº›</a:t>
            </a:fld>
            <a:endParaRPr>
              <a:solidFill>
                <a:srgbClr val="E3DED1"/>
              </a:solidFill>
            </a:endParaRPr>
          </a:p>
        </p:txBody>
      </p:sp>
    </p:spTree>
    <p:extLst>
      <p:ext uri="{BB962C8B-B14F-4D97-AF65-F5344CB8AC3E}">
        <p14:creationId xmlns:p14="http://schemas.microsoft.com/office/powerpoint/2010/main" val="23483844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352801"/>
            <a:ext cx="103632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latinLnBrk="0">
              <a:buNone/>
              <a:defRPr lang="es-ES" sz="4000" b="1" cap="all">
                <a:ln/>
                <a:solidFill>
                  <a:schemeClr val="tx1"/>
                </a:solidFill>
                <a:effectLst>
                  <a:reflection blurRad="12700" stA="50000" endPos="50000" dir="5400000" sy="-100000" rotWithShape="0"/>
                </a:effectLst>
              </a:defRPr>
            </a:lvl1pPr>
            <a:extLst/>
          </a:lstStyle>
          <a:p>
            <a:r>
              <a:rPr lang="es-ES" smtClean="0"/>
              <a:t>Haga clic para modificar el estilo de título del patrón</a:t>
            </a:r>
            <a:endParaRPr lang="es-ES"/>
          </a:p>
        </p:txBody>
      </p:sp>
      <p:sp>
        <p:nvSpPr>
          <p:cNvPr id="3" name="Text Placeholder 2"/>
          <p:cNvSpPr>
            <a:spLocks noGrp="1"/>
          </p:cNvSpPr>
          <p:nvPr>
            <p:ph type="body" idx="1"/>
          </p:nvPr>
        </p:nvSpPr>
        <p:spPr>
          <a:xfrm>
            <a:off x="1219200" y="5334000"/>
            <a:ext cx="10363200" cy="1052512"/>
          </a:xfrm>
        </p:spPr>
        <p:txBody>
          <a:bodyPr anchor="t"/>
          <a:lstStyle>
            <a:lvl1pPr marL="374904" latinLnBrk="0">
              <a:buNone/>
              <a:defRPr lang="es-ES" sz="2000">
                <a:solidFill>
                  <a:schemeClr val="tx2"/>
                </a:solidFill>
              </a:defRPr>
            </a:lvl1pPr>
            <a:lvl2pPr>
              <a:buNone/>
              <a:defRPr lang="es-ES" sz="1800">
                <a:solidFill>
                  <a:schemeClr val="tx1">
                    <a:tint val="75000"/>
                  </a:schemeClr>
                </a:solidFill>
              </a:defRPr>
            </a:lvl2pPr>
            <a:lvl3pPr>
              <a:buNone/>
              <a:defRPr lang="es-ES" sz="1600">
                <a:solidFill>
                  <a:schemeClr val="tx1">
                    <a:tint val="75000"/>
                  </a:schemeClr>
                </a:solidFill>
              </a:defRPr>
            </a:lvl3pPr>
            <a:lvl4pPr>
              <a:buNone/>
              <a:defRPr lang="es-ES" sz="1400">
                <a:solidFill>
                  <a:schemeClr val="tx1">
                    <a:tint val="75000"/>
                  </a:schemeClr>
                </a:solidFill>
              </a:defRPr>
            </a:lvl4pPr>
            <a:lvl5pPr>
              <a:buNone/>
              <a:defRPr lang="es-ES" sz="1400">
                <a:solidFill>
                  <a:schemeClr val="tx1">
                    <a:tint val="75000"/>
                  </a:schemeClr>
                </a:solidFill>
              </a:defRPr>
            </a:lvl5pPr>
            <a:extLst/>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extLst/>
          </a:lstStyle>
          <a:p>
            <a:fld id="{B6DED3D3-6235-4F4C-B439-DF277FB555A7}" type="datetimeFigureOut">
              <a:rPr lang="en-US">
                <a:solidFill>
                  <a:srgbClr val="E3DED1"/>
                </a:solidFill>
              </a:rPr>
              <a:pPr/>
              <a:t>7/18/2019</a:t>
            </a:fld>
            <a:endParaRPr>
              <a:solidFill>
                <a:srgbClr val="E3DED1"/>
              </a:solidFill>
            </a:endParaRPr>
          </a:p>
        </p:txBody>
      </p:sp>
      <p:sp>
        <p:nvSpPr>
          <p:cNvPr id="5" name="Footer Placeholder 4"/>
          <p:cNvSpPr>
            <a:spLocks noGrp="1"/>
          </p:cNvSpPr>
          <p:nvPr>
            <p:ph type="ftr" sz="quarter" idx="11"/>
          </p:nvPr>
        </p:nvSpPr>
        <p:spPr>
          <a:xfrm>
            <a:off x="1219200" y="6416676"/>
            <a:ext cx="7416800" cy="365125"/>
          </a:xfrm>
        </p:spPr>
        <p:txBody>
          <a:bodyPr/>
          <a:lstStyle>
            <a:extLst/>
          </a:lstStyle>
          <a:p>
            <a:endParaRPr>
              <a:solidFill>
                <a:srgbClr val="E3DED1"/>
              </a:solidFill>
            </a:endParaRPr>
          </a:p>
        </p:txBody>
      </p:sp>
      <p:sp>
        <p:nvSpPr>
          <p:cNvPr id="6" name="Slide Number Placeholder 5"/>
          <p:cNvSpPr>
            <a:spLocks noGrp="1"/>
          </p:cNvSpPr>
          <p:nvPr>
            <p:ph type="sldNum" sz="quarter" idx="12"/>
          </p:nvPr>
        </p:nvSpPr>
        <p:spPr/>
        <p:txBody>
          <a:bodyPr/>
          <a:lstStyle>
            <a:extLst/>
          </a:lstStyle>
          <a:p>
            <a:fld id="{1AD93096-5B34-4342-9326-69289CEAE4C2}" type="slidenum">
              <a:rPr>
                <a:solidFill>
                  <a:srgbClr val="E3DED1"/>
                </a:solidFill>
              </a:rPr>
              <a:pPr/>
              <a:t>‹Nº›</a:t>
            </a:fld>
            <a:endParaRPr>
              <a:solidFill>
                <a:srgbClr val="E3DED1"/>
              </a:solidFill>
            </a:endParaRPr>
          </a:p>
        </p:txBody>
      </p:sp>
    </p:spTree>
    <p:extLst>
      <p:ext uri="{BB962C8B-B14F-4D97-AF65-F5344CB8AC3E}">
        <p14:creationId xmlns:p14="http://schemas.microsoft.com/office/powerpoint/2010/main" val="32228296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09550"/>
            <a:ext cx="10972800" cy="1295400"/>
          </a:xfrm>
        </p:spPr>
        <p:txBody>
          <a:bodyPr anchor="ctr"/>
          <a:lstStyle>
            <a:extLst/>
          </a:lstStyle>
          <a:p>
            <a:r>
              <a:rPr lang="es-ES" smtClean="0"/>
              <a:t>Haga clic para modificar el estilo de título del patrón</a:t>
            </a:r>
            <a:endParaRPr lang="es-ES"/>
          </a:p>
        </p:txBody>
      </p:sp>
      <p:sp>
        <p:nvSpPr>
          <p:cNvPr id="3" name="Content Placeholder 2"/>
          <p:cNvSpPr>
            <a:spLocks noGrp="1"/>
          </p:cNvSpPr>
          <p:nvPr>
            <p:ph sz="half" idx="1"/>
          </p:nvPr>
        </p:nvSpPr>
        <p:spPr>
          <a:xfrm>
            <a:off x="619125" y="1600201"/>
            <a:ext cx="5384800" cy="4525963"/>
          </a:xfrm>
        </p:spPr>
        <p:txBody>
          <a:bodyPr/>
          <a:lstStyle>
            <a:lvl1pPr marL="0" indent="0" latinLnBrk="0">
              <a:buFontTx/>
              <a:buNone/>
              <a:defRPr lang="es-ES" sz="2000"/>
            </a:lvl1pPr>
            <a:lvl2pPr>
              <a:defRPr lang="es-ES" sz="2400"/>
            </a:lvl2pPr>
            <a:lvl3pPr>
              <a:defRPr lang="es-ES" sz="2000"/>
            </a:lvl3pPr>
            <a:lvl4pPr>
              <a:defRPr lang="es-ES" sz="1800"/>
            </a:lvl4pPr>
            <a:lvl5pPr>
              <a:defRPr lang="es-ES" sz="1800"/>
            </a:lvl5pPr>
            <a:extLst/>
          </a:lstStyle>
          <a:p>
            <a:pPr lvl="0"/>
            <a:r>
              <a:rPr lang="es-ES" smtClean="0"/>
              <a:t>Haga clic para modificar el estilo de texto del patrón</a:t>
            </a:r>
          </a:p>
        </p:txBody>
      </p:sp>
      <p:sp>
        <p:nvSpPr>
          <p:cNvPr id="4" name="Content Placeholder 3"/>
          <p:cNvSpPr>
            <a:spLocks noGrp="1"/>
          </p:cNvSpPr>
          <p:nvPr>
            <p:ph sz="half" idx="2"/>
          </p:nvPr>
        </p:nvSpPr>
        <p:spPr>
          <a:xfrm>
            <a:off x="6207125" y="1600201"/>
            <a:ext cx="5384800" cy="4525963"/>
          </a:xfrm>
        </p:spPr>
        <p:txBody>
          <a:bodyPr/>
          <a:lstStyle>
            <a:lvl1pPr latinLnBrk="0">
              <a:defRPr lang="es-ES" sz="2800"/>
            </a:lvl1pPr>
            <a:lvl2pPr>
              <a:defRPr lang="es-ES" sz="2400"/>
            </a:lvl2pPr>
            <a:lvl3pPr>
              <a:defRPr lang="es-ES" sz="2000"/>
            </a:lvl3pPr>
            <a:lvl4pPr>
              <a:defRPr lang="es-ES" sz="1800"/>
            </a:lvl4pPr>
            <a:lvl5pPr>
              <a:defRPr lang="es-ES"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Date Placeholder 4"/>
          <p:cNvSpPr>
            <a:spLocks noGrp="1"/>
          </p:cNvSpPr>
          <p:nvPr>
            <p:ph type="dt" sz="half" idx="10"/>
          </p:nvPr>
        </p:nvSpPr>
        <p:spPr/>
        <p:txBody>
          <a:bodyPr/>
          <a:lstStyle>
            <a:extLst/>
          </a:lstStyle>
          <a:p>
            <a:fld id="{3B5F1E3E-4B2F-4895-B65E-28B2E64F39F6}" type="datetimeFigureOut">
              <a:rPr lang="en-US">
                <a:solidFill>
                  <a:srgbClr val="455F51"/>
                </a:solidFill>
              </a:rPr>
              <a:pPr/>
              <a:t>7/18/2019</a:t>
            </a:fld>
            <a:endParaRPr>
              <a:solidFill>
                <a:srgbClr val="455F51"/>
              </a:solidFill>
            </a:endParaRPr>
          </a:p>
        </p:txBody>
      </p:sp>
      <p:sp>
        <p:nvSpPr>
          <p:cNvPr id="6" name="Footer Placeholder 5"/>
          <p:cNvSpPr>
            <a:spLocks noGrp="1"/>
          </p:cNvSpPr>
          <p:nvPr>
            <p:ph type="ftr" sz="quarter" idx="11"/>
          </p:nvPr>
        </p:nvSpPr>
        <p:spPr/>
        <p:txBody>
          <a:bodyPr/>
          <a:lstStyle>
            <a:extLst/>
          </a:lstStyle>
          <a:p>
            <a:endParaRPr>
              <a:solidFill>
                <a:srgbClr val="455F51"/>
              </a:solidFill>
            </a:endParaRPr>
          </a:p>
        </p:txBody>
      </p:sp>
      <p:sp>
        <p:nvSpPr>
          <p:cNvPr id="7" name="Slide Number Placeholder 6"/>
          <p:cNvSpPr>
            <a:spLocks noGrp="1"/>
          </p:cNvSpPr>
          <p:nvPr>
            <p:ph type="sldNum" sz="quarter" idx="12"/>
          </p:nvPr>
        </p:nvSpPr>
        <p:spPr/>
        <p:txBody>
          <a:bodyPr/>
          <a:lstStyle>
            <a:extLst/>
          </a:lstStyle>
          <a:p>
            <a:fld id="{1AD93096-5B34-4342-9326-69289CEAE4C2}" type="slidenum">
              <a:rPr>
                <a:solidFill>
                  <a:srgbClr val="455F51"/>
                </a:solidFill>
              </a:rPr>
              <a:pPr/>
              <a:t>‹Nº›</a:t>
            </a:fld>
            <a:endParaRPr>
              <a:solidFill>
                <a:srgbClr val="455F51"/>
              </a:solidFill>
            </a:endParaRPr>
          </a:p>
        </p:txBody>
      </p:sp>
      <p:cxnSp>
        <p:nvCxnSpPr>
          <p:cNvPr id="9" name="Straight Connector 8"/>
          <p:cNvCxnSpPr/>
          <p:nvPr/>
        </p:nvCxnSpPr>
        <p:spPr>
          <a:xfrm rot="5400000">
            <a:off x="3829042" y="3866878"/>
            <a:ext cx="4533900" cy="2135"/>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167564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3" name="Rectangle 22"/>
          <p:cNvSpPr/>
          <p:nvPr/>
        </p:nvSpPr>
        <p:spPr>
          <a:xfrm>
            <a:off x="0" y="402265"/>
            <a:ext cx="1158240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2" name="Title 1"/>
          <p:cNvSpPr>
            <a:spLocks noGrp="1"/>
          </p:cNvSpPr>
          <p:nvPr>
            <p:ph type="title"/>
          </p:nvPr>
        </p:nvSpPr>
        <p:spPr>
          <a:xfrm>
            <a:off x="673099" y="512064"/>
            <a:ext cx="10363200" cy="914400"/>
          </a:xfrm>
        </p:spPr>
        <p:txBody>
          <a:bodyPr anchor="t"/>
          <a:lstStyle>
            <a:lvl1pPr latinLnBrk="0">
              <a:defRPr lang="es-ES" sz="4000"/>
            </a:lvl1pPr>
            <a:extLst/>
          </a:lstStyle>
          <a:p>
            <a:r>
              <a:rPr lang="es-ES" smtClean="0"/>
              <a:t>Haga clic para modificar el estilo de título del patrón</a:t>
            </a:r>
            <a:endParaRPr lang="es-ES"/>
          </a:p>
        </p:txBody>
      </p:sp>
      <p:sp>
        <p:nvSpPr>
          <p:cNvPr id="3" name="Text Placeholder 2"/>
          <p:cNvSpPr>
            <a:spLocks noGrp="1"/>
          </p:cNvSpPr>
          <p:nvPr>
            <p:ph type="body" idx="1"/>
          </p:nvPr>
        </p:nvSpPr>
        <p:spPr>
          <a:xfrm>
            <a:off x="609600" y="1809750"/>
            <a:ext cx="5386917" cy="639762"/>
          </a:xfrm>
        </p:spPr>
        <p:txBody>
          <a:bodyPr anchor="ctr"/>
          <a:lstStyle>
            <a:lvl1pPr marL="73152" indent="0" algn="l" latinLnBrk="0">
              <a:buNone/>
              <a:defRPr lang="es-ES" sz="2400" b="1">
                <a:solidFill>
                  <a:schemeClr val="accent2"/>
                </a:solidFill>
              </a:defRPr>
            </a:lvl1pPr>
            <a:lvl2pPr>
              <a:buNone/>
              <a:defRPr lang="es-ES" sz="2000" b="1"/>
            </a:lvl2pPr>
            <a:lvl3pPr>
              <a:buNone/>
              <a:defRPr lang="es-ES" sz="1800" b="1"/>
            </a:lvl3pPr>
            <a:lvl4pPr>
              <a:buNone/>
              <a:defRPr lang="es-ES" sz="1600" b="1"/>
            </a:lvl4pPr>
            <a:lvl5pPr>
              <a:buNone/>
              <a:defRPr lang="es-ES" sz="1600" b="1"/>
            </a:lvl5pPr>
            <a:extLst/>
          </a:lstStyle>
          <a:p>
            <a:pPr lvl="0"/>
            <a:r>
              <a:rPr lang="es-ES" smtClean="0"/>
              <a:t>Haga clic para modificar el estilo de texto del patrón</a:t>
            </a:r>
          </a:p>
        </p:txBody>
      </p:sp>
      <p:sp>
        <p:nvSpPr>
          <p:cNvPr id="4" name="Text Placeholder 3"/>
          <p:cNvSpPr>
            <a:spLocks noGrp="1"/>
          </p:cNvSpPr>
          <p:nvPr>
            <p:ph type="body" sz="half" idx="2"/>
          </p:nvPr>
        </p:nvSpPr>
        <p:spPr>
          <a:xfrm>
            <a:off x="6193368" y="1809750"/>
            <a:ext cx="5389033" cy="639762"/>
          </a:xfrm>
        </p:spPr>
        <p:txBody>
          <a:bodyPr anchor="ctr"/>
          <a:lstStyle>
            <a:lvl1pPr marL="73152" indent="0" latinLnBrk="0">
              <a:buNone/>
              <a:defRPr lang="es-ES" sz="2400" b="1">
                <a:solidFill>
                  <a:schemeClr val="accent2"/>
                </a:solidFill>
              </a:defRPr>
            </a:lvl1pPr>
            <a:lvl2pPr>
              <a:buNone/>
              <a:defRPr lang="es-ES" sz="2000" b="1"/>
            </a:lvl2pPr>
            <a:lvl3pPr>
              <a:buNone/>
              <a:defRPr lang="es-ES" sz="1800" b="1"/>
            </a:lvl3pPr>
            <a:lvl4pPr>
              <a:buNone/>
              <a:defRPr lang="es-ES" sz="1600" b="1"/>
            </a:lvl4pPr>
            <a:lvl5pPr>
              <a:buNone/>
              <a:defRPr lang="es-ES" sz="1600" b="1"/>
            </a:lvl5pPr>
            <a:extLst/>
          </a:lstStyle>
          <a:p>
            <a:pPr lvl="0"/>
            <a:r>
              <a:rPr lang="es-ES" smtClean="0"/>
              <a:t>Haga clic para modificar el estilo de texto del patrón</a:t>
            </a:r>
          </a:p>
        </p:txBody>
      </p:sp>
      <p:sp>
        <p:nvSpPr>
          <p:cNvPr id="5" name="Content Placeholder 4"/>
          <p:cNvSpPr>
            <a:spLocks noGrp="1"/>
          </p:cNvSpPr>
          <p:nvPr>
            <p:ph sz="quarter" idx="3"/>
          </p:nvPr>
        </p:nvSpPr>
        <p:spPr>
          <a:xfrm>
            <a:off x="609600" y="2459037"/>
            <a:ext cx="5386917" cy="3959352"/>
          </a:xfrm>
        </p:spPr>
        <p:txBody>
          <a:bodyPr/>
          <a:lstStyle>
            <a:lvl1pPr latinLnBrk="0">
              <a:defRPr lang="es-ES" sz="2400"/>
            </a:lvl1pPr>
            <a:lvl2pPr>
              <a:defRPr lang="es-ES" sz="2000"/>
            </a:lvl2pPr>
            <a:lvl3pPr>
              <a:defRPr lang="es-ES" sz="1800"/>
            </a:lvl3pPr>
            <a:lvl4pPr>
              <a:defRPr lang="es-ES" sz="1600"/>
            </a:lvl4pPr>
            <a:lvl5pPr>
              <a:defRPr lang="es-ES"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Content Placeholder 5"/>
          <p:cNvSpPr>
            <a:spLocks noGrp="1"/>
          </p:cNvSpPr>
          <p:nvPr>
            <p:ph sz="quarter" idx="4"/>
          </p:nvPr>
        </p:nvSpPr>
        <p:spPr>
          <a:xfrm>
            <a:off x="6193368" y="2459037"/>
            <a:ext cx="5389033" cy="3959352"/>
          </a:xfrm>
        </p:spPr>
        <p:txBody>
          <a:bodyPr/>
          <a:lstStyle>
            <a:lvl1pPr latinLnBrk="0">
              <a:defRPr lang="es-ES" sz="2400"/>
            </a:lvl1pPr>
            <a:lvl2pPr>
              <a:defRPr lang="es-ES" sz="2000"/>
            </a:lvl2pPr>
            <a:lvl3pPr>
              <a:defRPr lang="es-ES" sz="1800"/>
            </a:lvl3pPr>
            <a:lvl4pPr>
              <a:defRPr lang="es-ES" sz="1600"/>
            </a:lvl4pPr>
            <a:lvl5pPr>
              <a:defRPr lang="es-ES"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Date Placeholder 6"/>
          <p:cNvSpPr>
            <a:spLocks noGrp="1"/>
          </p:cNvSpPr>
          <p:nvPr>
            <p:ph type="dt" sz="half" idx="10"/>
          </p:nvPr>
        </p:nvSpPr>
        <p:spPr/>
        <p:txBody>
          <a:bodyPr/>
          <a:lstStyle>
            <a:extLst/>
          </a:lstStyle>
          <a:p>
            <a:fld id="{63085435-8225-4333-BFFA-0096413F0D76}" type="datetimeFigureOut">
              <a:rPr lang="en-US">
                <a:solidFill>
                  <a:srgbClr val="E3DED1"/>
                </a:solidFill>
              </a:rPr>
              <a:pPr/>
              <a:t>7/18/2019</a:t>
            </a:fld>
            <a:endParaRPr>
              <a:solidFill>
                <a:srgbClr val="E3DED1"/>
              </a:solidFill>
            </a:endParaRPr>
          </a:p>
        </p:txBody>
      </p:sp>
      <p:sp>
        <p:nvSpPr>
          <p:cNvPr id="8" name="Footer Placeholder 7"/>
          <p:cNvSpPr>
            <a:spLocks noGrp="1"/>
          </p:cNvSpPr>
          <p:nvPr>
            <p:ph type="ftr" sz="quarter" idx="11"/>
          </p:nvPr>
        </p:nvSpPr>
        <p:spPr/>
        <p:txBody>
          <a:bodyPr/>
          <a:lstStyle>
            <a:extLst/>
          </a:lstStyle>
          <a:p>
            <a:endParaRPr>
              <a:solidFill>
                <a:srgbClr val="E3DED1"/>
              </a:solidFill>
            </a:endParaRPr>
          </a:p>
        </p:txBody>
      </p:sp>
      <p:sp>
        <p:nvSpPr>
          <p:cNvPr id="9" name="Slide Number Placeholder 8"/>
          <p:cNvSpPr>
            <a:spLocks noGrp="1"/>
          </p:cNvSpPr>
          <p:nvPr>
            <p:ph type="sldNum" sz="quarter" idx="12"/>
          </p:nvPr>
        </p:nvSpPr>
        <p:spPr/>
        <p:txBody>
          <a:bodyPr/>
          <a:lstStyle>
            <a:extLst/>
          </a:lstStyle>
          <a:p>
            <a:fld id="{1AD93096-5B34-4342-9326-69289CEAE4C2}" type="slidenum">
              <a:rPr>
                <a:solidFill>
                  <a:srgbClr val="E3DED1"/>
                </a:solidFill>
              </a:rPr>
              <a:pPr/>
              <a:t>‹Nº›</a:t>
            </a:fld>
            <a:endParaRPr>
              <a:solidFill>
                <a:srgbClr val="E3DED1"/>
              </a:solidFill>
            </a:endParaRPr>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Tree>
    <p:extLst>
      <p:ext uri="{BB962C8B-B14F-4D97-AF65-F5344CB8AC3E}">
        <p14:creationId xmlns:p14="http://schemas.microsoft.com/office/powerpoint/2010/main" val="5283068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latinLnBrk="0">
              <a:defRPr lang="es-ES" sz="4000" cap="none" baseline="0"/>
            </a:lvl1pPr>
            <a:extLst/>
          </a:lstStyle>
          <a:p>
            <a:r>
              <a:rPr lang="es-ES" smtClean="0"/>
              <a:t>Haga clic para modificar el estilo de título del patrón</a:t>
            </a:r>
            <a:endParaRPr lang="es-ES"/>
          </a:p>
        </p:txBody>
      </p:sp>
      <p:sp>
        <p:nvSpPr>
          <p:cNvPr id="3" name="Date Placeholder 2"/>
          <p:cNvSpPr>
            <a:spLocks noGrp="1"/>
          </p:cNvSpPr>
          <p:nvPr>
            <p:ph type="dt" sz="half" idx="10"/>
          </p:nvPr>
        </p:nvSpPr>
        <p:spPr/>
        <p:txBody>
          <a:bodyPr/>
          <a:lstStyle>
            <a:extLst/>
          </a:lstStyle>
          <a:p>
            <a:fld id="{0783C494-2A87-468C-A21B-CB14FB9ABB00}" type="datetimeFigureOut">
              <a:rPr lang="en-US">
                <a:solidFill>
                  <a:srgbClr val="E3DED1"/>
                </a:solidFill>
              </a:rPr>
              <a:pPr/>
              <a:t>7/18/2019</a:t>
            </a:fld>
            <a:endParaRPr>
              <a:solidFill>
                <a:srgbClr val="E3DED1"/>
              </a:solidFill>
            </a:endParaRPr>
          </a:p>
        </p:txBody>
      </p:sp>
      <p:sp>
        <p:nvSpPr>
          <p:cNvPr id="4" name="Footer Placeholder 3"/>
          <p:cNvSpPr>
            <a:spLocks noGrp="1"/>
          </p:cNvSpPr>
          <p:nvPr>
            <p:ph type="ftr" sz="quarter" idx="11"/>
          </p:nvPr>
        </p:nvSpPr>
        <p:spPr/>
        <p:txBody>
          <a:bodyPr/>
          <a:lstStyle>
            <a:extLst/>
          </a:lstStyle>
          <a:p>
            <a:endParaRPr>
              <a:solidFill>
                <a:srgbClr val="E3DED1"/>
              </a:solidFill>
            </a:endParaRPr>
          </a:p>
        </p:txBody>
      </p:sp>
      <p:sp>
        <p:nvSpPr>
          <p:cNvPr id="5" name="Slide Number Placeholder 4"/>
          <p:cNvSpPr>
            <a:spLocks noGrp="1"/>
          </p:cNvSpPr>
          <p:nvPr>
            <p:ph type="sldNum" sz="quarter" idx="12"/>
          </p:nvPr>
        </p:nvSpPr>
        <p:spPr/>
        <p:txBody>
          <a:bodyPr/>
          <a:lstStyle>
            <a:extLst/>
          </a:lstStyle>
          <a:p>
            <a:fld id="{1AD93096-5B34-4342-9326-69289CEAE4C2}" type="slidenum">
              <a:rPr>
                <a:solidFill>
                  <a:srgbClr val="E3DED1"/>
                </a:solidFill>
              </a:rPr>
              <a:pPr/>
              <a:t>‹Nº›</a:t>
            </a:fld>
            <a:endParaRPr>
              <a:solidFill>
                <a:srgbClr val="E3DED1"/>
              </a:solidFill>
            </a:endParaRPr>
          </a:p>
        </p:txBody>
      </p:sp>
    </p:spTree>
    <p:extLst>
      <p:ext uri="{BB962C8B-B14F-4D97-AF65-F5344CB8AC3E}">
        <p14:creationId xmlns:p14="http://schemas.microsoft.com/office/powerpoint/2010/main" val="857080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180FA0-5B31-4864-A2BB-719EA5A679C6}" type="datetimeFigureOut">
              <a:rPr lang="en-US">
                <a:solidFill>
                  <a:srgbClr val="E3DED1"/>
                </a:solidFill>
              </a:rPr>
              <a:pPr/>
              <a:t>7/18/2019</a:t>
            </a:fld>
            <a:endParaRPr>
              <a:solidFill>
                <a:srgbClr val="E3DED1"/>
              </a:solidFill>
            </a:endParaRPr>
          </a:p>
        </p:txBody>
      </p:sp>
      <p:sp>
        <p:nvSpPr>
          <p:cNvPr id="3" name="Footer Placeholder 2"/>
          <p:cNvSpPr>
            <a:spLocks noGrp="1"/>
          </p:cNvSpPr>
          <p:nvPr>
            <p:ph type="ftr" sz="quarter" idx="11"/>
          </p:nvPr>
        </p:nvSpPr>
        <p:spPr/>
        <p:txBody>
          <a:bodyPr/>
          <a:lstStyle>
            <a:extLst/>
          </a:lstStyle>
          <a:p>
            <a:endParaRPr>
              <a:solidFill>
                <a:srgbClr val="E3DED1"/>
              </a:solidFill>
            </a:endParaRPr>
          </a:p>
        </p:txBody>
      </p:sp>
      <p:sp>
        <p:nvSpPr>
          <p:cNvPr id="4" name="Slide Number Placeholder 3"/>
          <p:cNvSpPr>
            <a:spLocks noGrp="1"/>
          </p:cNvSpPr>
          <p:nvPr>
            <p:ph type="sldNum" sz="quarter" idx="12"/>
          </p:nvPr>
        </p:nvSpPr>
        <p:spPr/>
        <p:txBody>
          <a:bodyPr/>
          <a:lstStyle>
            <a:extLst/>
          </a:lstStyle>
          <a:p>
            <a:fld id="{1AD93096-5B34-4342-9326-69289CEAE4C2}" type="slidenum">
              <a:rPr>
                <a:solidFill>
                  <a:srgbClr val="E3DED1"/>
                </a:solidFill>
              </a:rPr>
              <a:pPr/>
              <a:t>‹Nº›</a:t>
            </a:fld>
            <a:endParaRPr>
              <a:solidFill>
                <a:srgbClr val="E3DED1"/>
              </a:solidFill>
            </a:endParaRPr>
          </a:p>
        </p:txBody>
      </p:sp>
    </p:spTree>
    <p:extLst>
      <p:ext uri="{BB962C8B-B14F-4D97-AF65-F5344CB8AC3E}">
        <p14:creationId xmlns:p14="http://schemas.microsoft.com/office/powerpoint/2010/main" val="17758739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latinLnBrk="0">
              <a:buNone/>
              <a:defRPr lang="es-ES" sz="3600" b="0"/>
            </a:lvl1pPr>
            <a:extLst/>
          </a:lstStyle>
          <a:p>
            <a:r>
              <a:rPr lang="es-ES" smtClean="0"/>
              <a:t>Haga clic para modificar el estilo de título del patrón</a:t>
            </a:r>
            <a:endParaRPr lang="es-ES"/>
          </a:p>
        </p:txBody>
      </p:sp>
      <p:sp>
        <p:nvSpPr>
          <p:cNvPr id="3" name="Text Placeholder 2"/>
          <p:cNvSpPr>
            <a:spLocks noGrp="1"/>
          </p:cNvSpPr>
          <p:nvPr>
            <p:ph type="body" idx="1"/>
          </p:nvPr>
        </p:nvSpPr>
        <p:spPr>
          <a:xfrm>
            <a:off x="914400" y="1435100"/>
            <a:ext cx="3352800" cy="4572000"/>
          </a:xfrm>
        </p:spPr>
        <p:txBody>
          <a:bodyPr/>
          <a:lstStyle>
            <a:lvl1pPr marL="54864" indent="0" latinLnBrk="0">
              <a:buNone/>
              <a:defRPr lang="es-ES" sz="1800"/>
            </a:lvl1pPr>
            <a:lvl2pPr>
              <a:buNone/>
              <a:defRPr lang="es-ES" sz="1200"/>
            </a:lvl2pPr>
            <a:lvl3pPr>
              <a:buNone/>
              <a:defRPr lang="es-ES" sz="1000"/>
            </a:lvl3pPr>
            <a:lvl4pPr>
              <a:buNone/>
              <a:defRPr lang="es-ES" sz="900"/>
            </a:lvl4pPr>
            <a:lvl5pPr>
              <a:buNone/>
              <a:defRPr lang="es-ES" sz="900"/>
            </a:lvl5pPr>
            <a:extLst/>
          </a:lstStyle>
          <a:p>
            <a:pPr lvl="0"/>
            <a:r>
              <a:rPr lang="es-ES" smtClean="0"/>
              <a:t>Haga clic para modificar el estilo de texto del patrón</a:t>
            </a:r>
          </a:p>
        </p:txBody>
      </p:sp>
      <p:sp>
        <p:nvSpPr>
          <p:cNvPr id="4" name="Content Placeholder 3"/>
          <p:cNvSpPr>
            <a:spLocks noGrp="1"/>
          </p:cNvSpPr>
          <p:nvPr>
            <p:ph sz="half" idx="2"/>
          </p:nvPr>
        </p:nvSpPr>
        <p:spPr>
          <a:xfrm>
            <a:off x="4572000" y="1435100"/>
            <a:ext cx="7315200" cy="4572000"/>
          </a:xfrm>
        </p:spPr>
        <p:txBody>
          <a:bodyPr/>
          <a:lstStyle>
            <a:lvl1pPr latinLnBrk="0">
              <a:defRPr lang="es-ES" sz="3200"/>
            </a:lvl1pPr>
            <a:lvl2pPr>
              <a:defRPr lang="es-ES" sz="2800"/>
            </a:lvl2pPr>
            <a:lvl3pPr>
              <a:defRPr lang="es-ES" sz="2400"/>
            </a:lvl3pPr>
            <a:lvl4pPr>
              <a:defRPr lang="es-ES" sz="2000"/>
            </a:lvl4pPr>
            <a:lvl5pPr>
              <a:defRPr lang="es-ES"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Date Placeholder 4"/>
          <p:cNvSpPr>
            <a:spLocks noGrp="1"/>
          </p:cNvSpPr>
          <p:nvPr>
            <p:ph type="dt" sz="half" idx="10"/>
          </p:nvPr>
        </p:nvSpPr>
        <p:spPr/>
        <p:txBody>
          <a:bodyPr/>
          <a:lstStyle>
            <a:extLst/>
          </a:lstStyle>
          <a:p>
            <a:fld id="{4BECC0C8-36B8-442A-833D-B6AACE86BB77}" type="datetimeFigureOut">
              <a:rPr lang="en-US">
                <a:solidFill>
                  <a:srgbClr val="E3DED1"/>
                </a:solidFill>
              </a:rPr>
              <a:pPr/>
              <a:t>7/18/2019</a:t>
            </a:fld>
            <a:endParaRPr>
              <a:solidFill>
                <a:srgbClr val="E3DED1"/>
              </a:solidFill>
            </a:endParaRPr>
          </a:p>
        </p:txBody>
      </p:sp>
      <p:sp>
        <p:nvSpPr>
          <p:cNvPr id="6" name="Footer Placeholder 5"/>
          <p:cNvSpPr>
            <a:spLocks noGrp="1"/>
          </p:cNvSpPr>
          <p:nvPr>
            <p:ph type="ftr" sz="quarter" idx="11"/>
          </p:nvPr>
        </p:nvSpPr>
        <p:spPr/>
        <p:txBody>
          <a:bodyPr/>
          <a:lstStyle>
            <a:extLst/>
          </a:lstStyle>
          <a:p>
            <a:endParaRPr>
              <a:solidFill>
                <a:srgbClr val="E3DED1"/>
              </a:solidFill>
            </a:endParaRPr>
          </a:p>
        </p:txBody>
      </p:sp>
      <p:sp>
        <p:nvSpPr>
          <p:cNvPr id="7" name="Slide Number Placeholder 6"/>
          <p:cNvSpPr>
            <a:spLocks noGrp="1"/>
          </p:cNvSpPr>
          <p:nvPr>
            <p:ph type="sldNum" sz="quarter" idx="12"/>
          </p:nvPr>
        </p:nvSpPr>
        <p:spPr/>
        <p:txBody>
          <a:bodyPr/>
          <a:lstStyle>
            <a:extLst/>
          </a:lstStyle>
          <a:p>
            <a:fld id="{1AD93096-5B34-4342-9326-69289CEAE4C2}" type="slidenum">
              <a:rPr>
                <a:solidFill>
                  <a:srgbClr val="E3DED1"/>
                </a:solidFill>
              </a:rPr>
              <a:pPr/>
              <a:t>‹Nº›</a:t>
            </a:fld>
            <a:endParaRPr>
              <a:solidFill>
                <a:srgbClr val="E3DED1"/>
              </a:solidFill>
            </a:endParaRPr>
          </a:p>
        </p:txBody>
      </p:sp>
    </p:spTree>
    <p:extLst>
      <p:ext uri="{BB962C8B-B14F-4D97-AF65-F5344CB8AC3E}">
        <p14:creationId xmlns:p14="http://schemas.microsoft.com/office/powerpoint/2010/main" val="38359076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28" name="Group 17"/>
          <p:cNvGrpSpPr/>
          <p:nvPr/>
        </p:nvGrpSpPr>
        <p:grpSpPr>
          <a:xfrm rot="5400000">
            <a:off x="11374903"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1219200" y="228600"/>
            <a:ext cx="9144000" cy="914400"/>
          </a:xfrm>
        </p:spPr>
        <p:txBody>
          <a:bodyPr anchor="b"/>
          <a:lstStyle>
            <a:lvl1pPr algn="l" latinLnBrk="0">
              <a:buNone/>
              <a:defRPr lang="es-ES" sz="2100" b="0"/>
            </a:lvl1pPr>
            <a:extLst/>
          </a:lstStyle>
          <a:p>
            <a:r>
              <a:rPr lang="es-ES" smtClean="0"/>
              <a:t>Haga clic para modificar el estilo de título del patrón</a:t>
            </a:r>
            <a:endParaRPr lang="es-ES"/>
          </a:p>
        </p:txBody>
      </p:sp>
      <p:sp>
        <p:nvSpPr>
          <p:cNvPr id="3" name="Picture Placeholder 2"/>
          <p:cNvSpPr>
            <a:spLocks noGrp="1"/>
          </p:cNvSpPr>
          <p:nvPr>
            <p:ph type="pic" idx="1"/>
          </p:nvPr>
        </p:nvSpPr>
        <p:spPr>
          <a:xfrm>
            <a:off x="488949" y="1905000"/>
            <a:ext cx="11704320" cy="4960144"/>
          </a:xfrm>
        </p:spPr>
        <p:txBody>
          <a:bodyPr/>
          <a:lstStyle>
            <a:lvl1pPr latinLnBrk="0">
              <a:buNone/>
              <a:defRPr lang="es-ES" sz="3200"/>
            </a:lvl1pPr>
            <a:extLst/>
          </a:lstStyle>
          <a:p>
            <a:r>
              <a:rPr lang="es-ES" smtClean="0"/>
              <a:t>Haga clic en el icono para agregar una imagen</a:t>
            </a:r>
            <a:endParaRPr lang="es-ES"/>
          </a:p>
        </p:txBody>
      </p:sp>
      <p:sp>
        <p:nvSpPr>
          <p:cNvPr id="4" name="Text Placeholder 3"/>
          <p:cNvSpPr>
            <a:spLocks noGrp="1"/>
          </p:cNvSpPr>
          <p:nvPr>
            <p:ph type="body" sz="half" idx="2"/>
          </p:nvPr>
        </p:nvSpPr>
        <p:spPr>
          <a:xfrm>
            <a:off x="1219200" y="1150144"/>
            <a:ext cx="9144000" cy="685800"/>
          </a:xfrm>
        </p:spPr>
        <p:txBody>
          <a:bodyPr/>
          <a:lstStyle>
            <a:lvl1pPr marL="27432" indent="0" latinLnBrk="0">
              <a:spcBef>
                <a:spcPts val="0"/>
              </a:spcBef>
              <a:buNone/>
              <a:defRPr lang="es-ES" sz="1400">
                <a:solidFill>
                  <a:srgbClr val="FFFFFF"/>
                </a:solidFill>
              </a:defRPr>
            </a:lvl1pPr>
            <a:lvl2pPr>
              <a:defRPr lang="es-ES" sz="1200"/>
            </a:lvl2pPr>
            <a:lvl3pPr>
              <a:defRPr lang="es-ES" sz="1000"/>
            </a:lvl3pPr>
            <a:lvl4pPr>
              <a:defRPr lang="es-ES" sz="900"/>
            </a:lvl4pPr>
            <a:lvl5pPr>
              <a:defRPr lang="es-ES" sz="900"/>
            </a:lvl5pPr>
            <a:extLst/>
          </a:lstStyle>
          <a:p>
            <a:pPr lvl="0"/>
            <a:r>
              <a:rPr lang="es-ES" smtClean="0"/>
              <a:t>Haga clic para modificar el estilo de texto del patrón</a:t>
            </a:r>
          </a:p>
        </p:txBody>
      </p:sp>
      <p:grpSp>
        <p:nvGrpSpPr>
          <p:cNvPr id="14" name="Group 17"/>
          <p:cNvGrpSpPr/>
          <p:nvPr/>
        </p:nvGrpSpPr>
        <p:grpSpPr>
          <a:xfrm rot="5400000">
            <a:off x="11578103"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p:txBody>
          <a:bodyPr/>
          <a:lstStyle>
            <a:extLst/>
          </a:lstStyle>
          <a:p>
            <a:fld id="{51E20EC5-AC53-4169-941E-EDF10CD23748}" type="datetimeFigureOut">
              <a:rPr lang="en-US">
                <a:solidFill>
                  <a:srgbClr val="E3DED1"/>
                </a:solidFill>
              </a:rPr>
              <a:pPr/>
              <a:t>7/18/2019</a:t>
            </a:fld>
            <a:endParaRPr>
              <a:solidFill>
                <a:srgbClr val="E3DED1"/>
              </a:solidFill>
            </a:endParaRPr>
          </a:p>
        </p:txBody>
      </p:sp>
      <p:sp>
        <p:nvSpPr>
          <p:cNvPr id="6" name="Footer Placeholder 5"/>
          <p:cNvSpPr>
            <a:spLocks noGrp="1"/>
          </p:cNvSpPr>
          <p:nvPr>
            <p:ph type="ftr" sz="quarter" idx="11"/>
          </p:nvPr>
        </p:nvSpPr>
        <p:spPr/>
        <p:txBody>
          <a:bodyPr/>
          <a:lstStyle>
            <a:extLst/>
          </a:lstStyle>
          <a:p>
            <a:endParaRPr>
              <a:solidFill>
                <a:srgbClr val="E3DED1"/>
              </a:solidFill>
            </a:endParaRPr>
          </a:p>
        </p:txBody>
      </p:sp>
      <p:sp>
        <p:nvSpPr>
          <p:cNvPr id="7" name="Slide Number Placeholder 6"/>
          <p:cNvSpPr>
            <a:spLocks noGrp="1"/>
          </p:cNvSpPr>
          <p:nvPr>
            <p:ph type="sldNum" sz="quarter" idx="12"/>
          </p:nvPr>
        </p:nvSpPr>
        <p:spPr/>
        <p:txBody>
          <a:bodyPr/>
          <a:lstStyle>
            <a:extLst/>
          </a:lstStyle>
          <a:p>
            <a:fld id="{1AD93096-5B34-4342-9326-69289CEAE4C2}" type="slidenum">
              <a:rPr>
                <a:solidFill>
                  <a:srgbClr val="E3DED1"/>
                </a:solidFill>
              </a:rPr>
              <a:pPr/>
              <a:t>‹Nº›</a:t>
            </a:fld>
            <a:endParaRPr>
              <a:solidFill>
                <a:srgbClr val="E3DED1"/>
              </a:solidFill>
            </a:endParaRPr>
          </a:p>
        </p:txBody>
      </p:sp>
    </p:spTree>
    <p:extLst>
      <p:ext uri="{BB962C8B-B14F-4D97-AF65-F5344CB8AC3E}">
        <p14:creationId xmlns:p14="http://schemas.microsoft.com/office/powerpoint/2010/main" val="1386576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09550"/>
            <a:ext cx="10972800" cy="1295400"/>
          </a:xfrm>
        </p:spPr>
        <p:txBody>
          <a:bodyPr anchor="ctr"/>
          <a:lstStyle>
            <a:extLst/>
          </a:lstStyle>
          <a:p>
            <a:r>
              <a:rPr lang="es-ES" smtClean="0"/>
              <a:t>Haga clic para modificar el estilo de título del patrón</a:t>
            </a:r>
            <a:endParaRPr lang="es-ES"/>
          </a:p>
        </p:txBody>
      </p:sp>
      <p:sp>
        <p:nvSpPr>
          <p:cNvPr id="3" name="Content Placeholder 2"/>
          <p:cNvSpPr>
            <a:spLocks noGrp="1"/>
          </p:cNvSpPr>
          <p:nvPr>
            <p:ph sz="half" idx="1"/>
          </p:nvPr>
        </p:nvSpPr>
        <p:spPr>
          <a:xfrm>
            <a:off x="619125" y="1600201"/>
            <a:ext cx="5384800" cy="4525963"/>
          </a:xfrm>
        </p:spPr>
        <p:txBody>
          <a:bodyPr/>
          <a:lstStyle>
            <a:lvl1pPr marL="0" indent="0" latinLnBrk="0">
              <a:buFontTx/>
              <a:buNone/>
              <a:defRPr lang="es-ES" sz="2000"/>
            </a:lvl1pPr>
            <a:lvl2pPr>
              <a:defRPr lang="es-ES" sz="2400"/>
            </a:lvl2pPr>
            <a:lvl3pPr>
              <a:defRPr lang="es-ES" sz="2000"/>
            </a:lvl3pPr>
            <a:lvl4pPr>
              <a:defRPr lang="es-ES" sz="1800"/>
            </a:lvl4pPr>
            <a:lvl5pPr>
              <a:defRPr lang="es-ES" sz="1800"/>
            </a:lvl5pPr>
            <a:extLst/>
          </a:lstStyle>
          <a:p>
            <a:pPr lvl="0"/>
            <a:r>
              <a:rPr lang="es-ES" smtClean="0"/>
              <a:t>Haga clic para modificar el estilo de texto del patrón</a:t>
            </a:r>
          </a:p>
        </p:txBody>
      </p:sp>
      <p:sp>
        <p:nvSpPr>
          <p:cNvPr id="4" name="Content Placeholder 3"/>
          <p:cNvSpPr>
            <a:spLocks noGrp="1"/>
          </p:cNvSpPr>
          <p:nvPr>
            <p:ph sz="half" idx="2"/>
          </p:nvPr>
        </p:nvSpPr>
        <p:spPr>
          <a:xfrm>
            <a:off x="6207125" y="1600201"/>
            <a:ext cx="5384800" cy="4525963"/>
          </a:xfrm>
        </p:spPr>
        <p:txBody>
          <a:bodyPr/>
          <a:lstStyle>
            <a:lvl1pPr latinLnBrk="0">
              <a:defRPr lang="es-ES" sz="2800"/>
            </a:lvl1pPr>
            <a:lvl2pPr>
              <a:defRPr lang="es-ES" sz="2400"/>
            </a:lvl2pPr>
            <a:lvl3pPr>
              <a:defRPr lang="es-ES" sz="2000"/>
            </a:lvl3pPr>
            <a:lvl4pPr>
              <a:defRPr lang="es-ES" sz="1800"/>
            </a:lvl4pPr>
            <a:lvl5pPr>
              <a:defRPr lang="es-ES"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Date Placeholder 4"/>
          <p:cNvSpPr>
            <a:spLocks noGrp="1"/>
          </p:cNvSpPr>
          <p:nvPr>
            <p:ph type="dt" sz="half" idx="10"/>
          </p:nvPr>
        </p:nvSpPr>
        <p:spPr/>
        <p:txBody>
          <a:bodyPr/>
          <a:lstStyle>
            <a:extLst/>
          </a:lstStyle>
          <a:p>
            <a:fld id="{3B5F1E3E-4B2F-4895-B65E-28B2E64F39F6}" type="datetimeFigureOut">
              <a:rPr lang="en-US"/>
              <a:pPr/>
              <a:t>7/18/2019</a:t>
            </a:fld>
            <a:endParaRPr lang="es-ES"/>
          </a:p>
        </p:txBody>
      </p:sp>
      <p:sp>
        <p:nvSpPr>
          <p:cNvPr id="6" name="Footer Placeholder 5"/>
          <p:cNvSpPr>
            <a:spLocks noGrp="1"/>
          </p:cNvSpPr>
          <p:nvPr>
            <p:ph type="ftr" sz="quarter" idx="11"/>
          </p:nvPr>
        </p:nvSpPr>
        <p:spPr/>
        <p:txBody>
          <a:bodyPr/>
          <a:lstStyle>
            <a:extLst/>
          </a:lstStyle>
          <a:p>
            <a:endParaRPr lang="es-ES"/>
          </a:p>
        </p:txBody>
      </p:sp>
      <p:sp>
        <p:nvSpPr>
          <p:cNvPr id="7" name="Slide Number Placeholder 6"/>
          <p:cNvSpPr>
            <a:spLocks noGrp="1"/>
          </p:cNvSpPr>
          <p:nvPr>
            <p:ph type="sldNum" sz="quarter" idx="12"/>
          </p:nvPr>
        </p:nvSpPr>
        <p:spPr/>
        <p:txBody>
          <a:bodyPr/>
          <a:lstStyle>
            <a:extLst/>
          </a:lstStyle>
          <a:p>
            <a:fld id="{1AD93096-5B34-4342-9326-69289CEAE4C2}" type="slidenum">
              <a:rPr/>
              <a:pPr/>
              <a:t>‹Nº›</a:t>
            </a:fld>
            <a:endParaRPr lang="es-ES"/>
          </a:p>
        </p:txBody>
      </p:sp>
      <p:cxnSp>
        <p:nvCxnSpPr>
          <p:cNvPr id="9" name="Straight Connector 8"/>
          <p:cNvCxnSpPr/>
          <p:nvPr/>
        </p:nvCxnSpPr>
        <p:spPr>
          <a:xfrm rot="5400000">
            <a:off x="3829042" y="3866878"/>
            <a:ext cx="4533900" cy="2135"/>
          </a:xfrm>
          <a:prstGeom prst="line">
            <a:avLst/>
          </a:prstGeom>
          <a:ln/>
        </p:spPr>
        <p:style>
          <a:lnRef idx="1">
            <a:schemeClr val="accent2"/>
          </a:lnRef>
          <a:fillRef idx="0">
            <a:schemeClr val="accent2"/>
          </a:fillRef>
          <a:effectRef idx="0">
            <a:schemeClr val="accent2"/>
          </a:effectRef>
          <a:fontRef idx="minor">
            <a:schemeClr val="tx1"/>
          </a:fontRef>
        </p:style>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No Contents">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a:solidFill>
                  <a:srgbClr val="E3DED1"/>
                </a:solidFill>
              </a:rPr>
              <a:t>The Power of PowerPoint | thepopp.com</a:t>
            </a:r>
            <a:endParaRPr lang="ja-JP" altLang="en-US" dirty="0">
              <a:solidFill>
                <a:srgbClr val="E3DED1"/>
              </a:solidFill>
            </a:endParaRPr>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solidFill>
                  <a:srgbClr val="E3DED1"/>
                </a:solidFill>
              </a:rPr>
              <a:pPr/>
              <a:t>‹Nº›</a:t>
            </a:fld>
            <a:endParaRPr lang="ja-JP" altLang="en-US">
              <a:solidFill>
                <a:srgbClr val="E3DED1"/>
              </a:solidFill>
            </a:endParaRPr>
          </a:p>
        </p:txBody>
      </p:sp>
      <p:sp>
        <p:nvSpPr>
          <p:cNvPr id="5" name="正方形/長方形 4"/>
          <p:cNvSpPr/>
          <p:nvPr userDrawn="1"/>
        </p:nvSpPr>
        <p:spPr>
          <a:xfrm>
            <a:off x="0" y="1"/>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solidFill>
                <a:prstClr val="white"/>
              </a:solidFill>
            </a:endParaRPr>
          </a:p>
        </p:txBody>
      </p:sp>
    </p:spTree>
    <p:extLst>
      <p:ext uri="{BB962C8B-B14F-4D97-AF65-F5344CB8AC3E}">
        <p14:creationId xmlns:p14="http://schemas.microsoft.com/office/powerpoint/2010/main" val="42908015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44" name="Shape 43"/>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s-ES">
              <a:solidFill>
                <a:prstClr val="white"/>
              </a:solidFill>
            </a:endParaRPr>
          </a:p>
        </p:txBody>
      </p:sp>
      <p:sp>
        <p:nvSpPr>
          <p:cNvPr id="36" name="Shape 35"/>
          <p:cNvSpPr>
            <a:spLocks/>
          </p:cNvSpPr>
          <p:nvPr/>
        </p:nvSpPr>
        <p:spPr bwMode="auto">
          <a:xfrm>
            <a:off x="6429152" y="1066800"/>
            <a:ext cx="5791200"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es-ES">
              <a:solidFill>
                <a:prstClr val="white"/>
              </a:solidFill>
            </a:endParaRPr>
          </a:p>
        </p:txBody>
      </p:sp>
      <p:sp>
        <p:nvSpPr>
          <p:cNvPr id="43" name="Shape 42"/>
          <p:cNvSpPr>
            <a:spLocks/>
          </p:cNvSpPr>
          <p:nvPr/>
        </p:nvSpPr>
        <p:spPr bwMode="auto">
          <a:xfrm>
            <a:off x="387499" y="-14176"/>
            <a:ext cx="7416800" cy="6553200"/>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es-ES">
              <a:solidFill>
                <a:prstClr val="white"/>
              </a:solidFill>
            </a:endParaRPr>
          </a:p>
        </p:txBody>
      </p:sp>
      <p:sp>
        <p:nvSpPr>
          <p:cNvPr id="22" name="Shape 21"/>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s-ES">
              <a:solidFill>
                <a:prstClr val="white"/>
              </a:solidFill>
            </a:endParaRPr>
          </a:p>
        </p:txBody>
      </p:sp>
      <p:sp>
        <p:nvSpPr>
          <p:cNvPr id="24" name="Shape 23"/>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s-ES">
              <a:solidFill>
                <a:prstClr val="white"/>
              </a:solidFill>
            </a:endParaRPr>
          </a:p>
        </p:txBody>
      </p:sp>
      <p:sp>
        <p:nvSpPr>
          <p:cNvPr id="26" name="Shape 25"/>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s-ES">
              <a:solidFill>
                <a:prstClr val="white"/>
              </a:solidFill>
            </a:endParaRPr>
          </a:p>
        </p:txBody>
      </p:sp>
      <p:sp>
        <p:nvSpPr>
          <p:cNvPr id="27" name="Shape 26"/>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s-ES">
              <a:solidFill>
                <a:prstClr val="white"/>
              </a:solidFill>
            </a:endParaRPr>
          </a:p>
        </p:txBody>
      </p:sp>
      <p:sp>
        <p:nvSpPr>
          <p:cNvPr id="28" name="Date Placeholder 27"/>
          <p:cNvSpPr>
            <a:spLocks noGrp="1"/>
          </p:cNvSpPr>
          <p:nvPr>
            <p:ph type="dt" sz="half" idx="10"/>
          </p:nvPr>
        </p:nvSpPr>
        <p:spPr>
          <a:xfrm>
            <a:off x="8636000" y="6416676"/>
            <a:ext cx="2844800" cy="365125"/>
          </a:xfrm>
        </p:spPr>
        <p:txBody>
          <a:bodyPr/>
          <a:lstStyle>
            <a:extLst/>
          </a:lstStyle>
          <a:p>
            <a:fld id="{743653DA-8BF4-4869-96FE-9BCF43372D46}" type="datetimeFigureOut">
              <a:rPr lang="en-US">
                <a:solidFill>
                  <a:srgbClr val="E3DED1"/>
                </a:solidFill>
              </a:rPr>
              <a:pPr/>
              <a:t>7/18/2019</a:t>
            </a:fld>
            <a:endParaRPr>
              <a:solidFill>
                <a:srgbClr val="E3DED1"/>
              </a:solidFill>
            </a:endParaRPr>
          </a:p>
        </p:txBody>
      </p:sp>
      <p:sp>
        <p:nvSpPr>
          <p:cNvPr id="17" name="Footer Placeholder 16"/>
          <p:cNvSpPr>
            <a:spLocks noGrp="1"/>
          </p:cNvSpPr>
          <p:nvPr>
            <p:ph type="ftr" sz="quarter" idx="11"/>
          </p:nvPr>
        </p:nvSpPr>
        <p:spPr>
          <a:xfrm>
            <a:off x="1219200" y="6416676"/>
            <a:ext cx="7416800" cy="365125"/>
          </a:xfrm>
        </p:spPr>
        <p:txBody>
          <a:bodyPr/>
          <a:lstStyle>
            <a:extLst/>
          </a:lstStyle>
          <a:p>
            <a:endParaRPr>
              <a:solidFill>
                <a:srgbClr val="E3DED1"/>
              </a:solidFill>
            </a:endParaRPr>
          </a:p>
        </p:txBody>
      </p:sp>
      <p:sp>
        <p:nvSpPr>
          <p:cNvPr id="29" name="Slide Number Placeholder 28"/>
          <p:cNvSpPr>
            <a:spLocks noGrp="1"/>
          </p:cNvSpPr>
          <p:nvPr>
            <p:ph type="sldNum" sz="quarter" idx="12"/>
          </p:nvPr>
        </p:nvSpPr>
        <p:spPr>
          <a:xfrm>
            <a:off x="11480800" y="6416676"/>
            <a:ext cx="609600" cy="365125"/>
          </a:xfrm>
        </p:spPr>
        <p:txBody>
          <a:bodyPr/>
          <a:lstStyle>
            <a:extLst/>
          </a:lstStyle>
          <a:p>
            <a:fld id="{72AC53DF-4216-466D-99A7-94400E6C2A25}" type="slidenum">
              <a:rPr>
                <a:solidFill>
                  <a:srgbClr val="E3DED1"/>
                </a:solidFill>
              </a:rPr>
              <a:pPr/>
              <a:t>‹Nº›</a:t>
            </a:fld>
            <a:endParaRPr>
              <a:solidFill>
                <a:srgbClr val="E3DED1"/>
              </a:solidFill>
            </a:endParaRPr>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45" name="Rectangle 44"/>
          <p:cNvSpPr/>
          <p:nvPr/>
        </p:nvSpPr>
        <p:spPr>
          <a:xfrm>
            <a:off x="484213" y="402265"/>
            <a:ext cx="1133856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8" name="Title 7"/>
          <p:cNvSpPr>
            <a:spLocks noGrp="1"/>
          </p:cNvSpPr>
          <p:nvPr>
            <p:ph type="ctrTitle"/>
          </p:nvPr>
        </p:nvSpPr>
        <p:spPr>
          <a:xfrm>
            <a:off x="711200" y="464504"/>
            <a:ext cx="10871200" cy="774192"/>
          </a:xfrm>
        </p:spPr>
        <p:txBody>
          <a:bodyPr/>
          <a:lstStyle>
            <a:lvl1pPr marR="9144" algn="r" latinLnBrk="0">
              <a:defRPr lang="es-ES" sz="3800"/>
            </a:lvl1pPr>
            <a:extLst/>
          </a:lstStyle>
          <a:p>
            <a:r>
              <a:rPr lang="es-ES" smtClean="0"/>
              <a:t>Haga clic para modificar el estilo de título del patrón</a:t>
            </a:r>
            <a:endParaRPr lang="es-ES"/>
          </a:p>
        </p:txBody>
      </p:sp>
      <p:sp>
        <p:nvSpPr>
          <p:cNvPr id="9" name="Subtitle 8"/>
          <p:cNvSpPr>
            <a:spLocks noGrp="1"/>
          </p:cNvSpPr>
          <p:nvPr>
            <p:ph type="subTitle" idx="1"/>
          </p:nvPr>
        </p:nvSpPr>
        <p:spPr>
          <a:xfrm>
            <a:off x="6451176" y="1371600"/>
            <a:ext cx="5131225" cy="457200"/>
          </a:xfrm>
        </p:spPr>
        <p:txBody>
          <a:bodyPr tIns="0"/>
          <a:lstStyle>
            <a:lvl1pPr marL="0" indent="0" algn="r" latinLnBrk="0">
              <a:spcBef>
                <a:spcPts val="0"/>
              </a:spcBef>
              <a:buNone/>
              <a:defRPr lang="es-ES"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s-ES"/>
          </a:p>
        </p:txBody>
      </p:sp>
      <p:sp>
        <p:nvSpPr>
          <p:cNvPr id="58" name="Rectangle 5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59" name="Rectangle 5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60" name="Rectangle 5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61" name="Rectangle 6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62" name="Rectangle 6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Tree>
    <p:extLst>
      <p:ext uri="{BB962C8B-B14F-4D97-AF65-F5344CB8AC3E}">
        <p14:creationId xmlns:p14="http://schemas.microsoft.com/office/powerpoint/2010/main" val="2034662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s-ES" smtClean="0"/>
              <a:t>Haga clic para modificar el estilo de título del patrón</a:t>
            </a:r>
            <a:endParaRPr lang="es-ES"/>
          </a:p>
        </p:txBody>
      </p:sp>
      <p:sp>
        <p:nvSpPr>
          <p:cNvPr id="3" name="Content Placeholder 2"/>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Date Placeholder 3"/>
          <p:cNvSpPr>
            <a:spLocks noGrp="1"/>
          </p:cNvSpPr>
          <p:nvPr>
            <p:ph type="dt" sz="half" idx="10"/>
          </p:nvPr>
        </p:nvSpPr>
        <p:spPr/>
        <p:txBody>
          <a:bodyPr/>
          <a:lstStyle>
            <a:extLst/>
          </a:lstStyle>
          <a:p>
            <a:fld id="{B7129108-AC8D-4212-9283-60D9E99BF07A}" type="datetimeFigureOut">
              <a:rPr lang="en-US">
                <a:solidFill>
                  <a:srgbClr val="E3DED1"/>
                </a:solidFill>
              </a:rPr>
              <a:pPr/>
              <a:t>7/18/2019</a:t>
            </a:fld>
            <a:endParaRPr>
              <a:solidFill>
                <a:srgbClr val="E3DED1"/>
              </a:solidFill>
            </a:endParaRPr>
          </a:p>
        </p:txBody>
      </p:sp>
      <p:sp>
        <p:nvSpPr>
          <p:cNvPr id="5" name="Footer Placeholder 4"/>
          <p:cNvSpPr>
            <a:spLocks noGrp="1"/>
          </p:cNvSpPr>
          <p:nvPr>
            <p:ph type="ftr" sz="quarter" idx="11"/>
          </p:nvPr>
        </p:nvSpPr>
        <p:spPr/>
        <p:txBody>
          <a:bodyPr/>
          <a:lstStyle>
            <a:extLst/>
          </a:lstStyle>
          <a:p>
            <a:endParaRPr>
              <a:solidFill>
                <a:srgbClr val="E3DED1"/>
              </a:solidFill>
            </a:endParaRPr>
          </a:p>
        </p:txBody>
      </p:sp>
      <p:sp>
        <p:nvSpPr>
          <p:cNvPr id="6" name="Slide Number Placeholder 5"/>
          <p:cNvSpPr>
            <a:spLocks noGrp="1"/>
          </p:cNvSpPr>
          <p:nvPr>
            <p:ph type="sldNum" sz="quarter" idx="12"/>
          </p:nvPr>
        </p:nvSpPr>
        <p:spPr/>
        <p:txBody>
          <a:bodyPr/>
          <a:lstStyle>
            <a:extLst/>
          </a:lstStyle>
          <a:p>
            <a:fld id="{1AD93096-5B34-4342-9326-69289CEAE4C2}" type="slidenum">
              <a:rPr>
                <a:solidFill>
                  <a:srgbClr val="E3DED1"/>
                </a:solidFill>
              </a:rPr>
              <a:pPr/>
              <a:t>‹Nº›</a:t>
            </a:fld>
            <a:endParaRPr>
              <a:solidFill>
                <a:srgbClr val="E3DED1"/>
              </a:solidFill>
            </a:endParaRPr>
          </a:p>
        </p:txBody>
      </p:sp>
    </p:spTree>
    <p:extLst>
      <p:ext uri="{BB962C8B-B14F-4D97-AF65-F5344CB8AC3E}">
        <p14:creationId xmlns:p14="http://schemas.microsoft.com/office/powerpoint/2010/main" val="2609777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352801"/>
            <a:ext cx="103632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latinLnBrk="0">
              <a:buNone/>
              <a:defRPr lang="es-ES" sz="4000" b="1" cap="all">
                <a:ln/>
                <a:solidFill>
                  <a:schemeClr val="tx1"/>
                </a:solidFill>
                <a:effectLst>
                  <a:reflection blurRad="12700" stA="50000" endPos="50000" dir="5400000" sy="-100000" rotWithShape="0"/>
                </a:effectLst>
              </a:defRPr>
            </a:lvl1pPr>
            <a:extLst/>
          </a:lstStyle>
          <a:p>
            <a:r>
              <a:rPr lang="es-ES" smtClean="0"/>
              <a:t>Haga clic para modificar el estilo de título del patrón</a:t>
            </a:r>
            <a:endParaRPr lang="es-ES"/>
          </a:p>
        </p:txBody>
      </p:sp>
      <p:sp>
        <p:nvSpPr>
          <p:cNvPr id="3" name="Text Placeholder 2"/>
          <p:cNvSpPr>
            <a:spLocks noGrp="1"/>
          </p:cNvSpPr>
          <p:nvPr>
            <p:ph type="body" idx="1"/>
          </p:nvPr>
        </p:nvSpPr>
        <p:spPr>
          <a:xfrm>
            <a:off x="1219200" y="5334000"/>
            <a:ext cx="10363200" cy="1052512"/>
          </a:xfrm>
        </p:spPr>
        <p:txBody>
          <a:bodyPr anchor="t"/>
          <a:lstStyle>
            <a:lvl1pPr marL="374904" latinLnBrk="0">
              <a:buNone/>
              <a:defRPr lang="es-ES" sz="2000">
                <a:solidFill>
                  <a:schemeClr val="tx2"/>
                </a:solidFill>
              </a:defRPr>
            </a:lvl1pPr>
            <a:lvl2pPr>
              <a:buNone/>
              <a:defRPr lang="es-ES" sz="1800">
                <a:solidFill>
                  <a:schemeClr val="tx1">
                    <a:tint val="75000"/>
                  </a:schemeClr>
                </a:solidFill>
              </a:defRPr>
            </a:lvl2pPr>
            <a:lvl3pPr>
              <a:buNone/>
              <a:defRPr lang="es-ES" sz="1600">
                <a:solidFill>
                  <a:schemeClr val="tx1">
                    <a:tint val="75000"/>
                  </a:schemeClr>
                </a:solidFill>
              </a:defRPr>
            </a:lvl3pPr>
            <a:lvl4pPr>
              <a:buNone/>
              <a:defRPr lang="es-ES" sz="1400">
                <a:solidFill>
                  <a:schemeClr val="tx1">
                    <a:tint val="75000"/>
                  </a:schemeClr>
                </a:solidFill>
              </a:defRPr>
            </a:lvl4pPr>
            <a:lvl5pPr>
              <a:buNone/>
              <a:defRPr lang="es-ES" sz="1400">
                <a:solidFill>
                  <a:schemeClr val="tx1">
                    <a:tint val="75000"/>
                  </a:schemeClr>
                </a:solidFill>
              </a:defRPr>
            </a:lvl5pPr>
            <a:extLst/>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extLst/>
          </a:lstStyle>
          <a:p>
            <a:fld id="{B6DED3D3-6235-4F4C-B439-DF277FB555A7}" type="datetimeFigureOut">
              <a:rPr lang="en-US">
                <a:solidFill>
                  <a:srgbClr val="E3DED1"/>
                </a:solidFill>
              </a:rPr>
              <a:pPr/>
              <a:t>7/18/2019</a:t>
            </a:fld>
            <a:endParaRPr>
              <a:solidFill>
                <a:srgbClr val="E3DED1"/>
              </a:solidFill>
            </a:endParaRPr>
          </a:p>
        </p:txBody>
      </p:sp>
      <p:sp>
        <p:nvSpPr>
          <p:cNvPr id="5" name="Footer Placeholder 4"/>
          <p:cNvSpPr>
            <a:spLocks noGrp="1"/>
          </p:cNvSpPr>
          <p:nvPr>
            <p:ph type="ftr" sz="quarter" idx="11"/>
          </p:nvPr>
        </p:nvSpPr>
        <p:spPr>
          <a:xfrm>
            <a:off x="1219200" y="6416676"/>
            <a:ext cx="7416800" cy="365125"/>
          </a:xfrm>
        </p:spPr>
        <p:txBody>
          <a:bodyPr/>
          <a:lstStyle>
            <a:extLst/>
          </a:lstStyle>
          <a:p>
            <a:endParaRPr>
              <a:solidFill>
                <a:srgbClr val="E3DED1"/>
              </a:solidFill>
            </a:endParaRPr>
          </a:p>
        </p:txBody>
      </p:sp>
      <p:sp>
        <p:nvSpPr>
          <p:cNvPr id="6" name="Slide Number Placeholder 5"/>
          <p:cNvSpPr>
            <a:spLocks noGrp="1"/>
          </p:cNvSpPr>
          <p:nvPr>
            <p:ph type="sldNum" sz="quarter" idx="12"/>
          </p:nvPr>
        </p:nvSpPr>
        <p:spPr/>
        <p:txBody>
          <a:bodyPr/>
          <a:lstStyle>
            <a:extLst/>
          </a:lstStyle>
          <a:p>
            <a:fld id="{1AD93096-5B34-4342-9326-69289CEAE4C2}" type="slidenum">
              <a:rPr>
                <a:solidFill>
                  <a:srgbClr val="E3DED1"/>
                </a:solidFill>
              </a:rPr>
              <a:pPr/>
              <a:t>‹Nº›</a:t>
            </a:fld>
            <a:endParaRPr>
              <a:solidFill>
                <a:srgbClr val="E3DED1"/>
              </a:solidFill>
            </a:endParaRPr>
          </a:p>
        </p:txBody>
      </p:sp>
    </p:spTree>
    <p:extLst>
      <p:ext uri="{BB962C8B-B14F-4D97-AF65-F5344CB8AC3E}">
        <p14:creationId xmlns:p14="http://schemas.microsoft.com/office/powerpoint/2010/main" val="10632932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09550"/>
            <a:ext cx="10972800" cy="1295400"/>
          </a:xfrm>
        </p:spPr>
        <p:txBody>
          <a:bodyPr anchor="ctr"/>
          <a:lstStyle>
            <a:extLst/>
          </a:lstStyle>
          <a:p>
            <a:r>
              <a:rPr lang="es-ES" smtClean="0"/>
              <a:t>Haga clic para modificar el estilo de título del patrón</a:t>
            </a:r>
            <a:endParaRPr lang="es-ES"/>
          </a:p>
        </p:txBody>
      </p:sp>
      <p:sp>
        <p:nvSpPr>
          <p:cNvPr id="3" name="Content Placeholder 2"/>
          <p:cNvSpPr>
            <a:spLocks noGrp="1"/>
          </p:cNvSpPr>
          <p:nvPr>
            <p:ph sz="half" idx="1"/>
          </p:nvPr>
        </p:nvSpPr>
        <p:spPr>
          <a:xfrm>
            <a:off x="619125" y="1600201"/>
            <a:ext cx="5384800" cy="4525963"/>
          </a:xfrm>
        </p:spPr>
        <p:txBody>
          <a:bodyPr/>
          <a:lstStyle>
            <a:lvl1pPr marL="0" indent="0" latinLnBrk="0">
              <a:buFontTx/>
              <a:buNone/>
              <a:defRPr lang="es-ES" sz="2000"/>
            </a:lvl1pPr>
            <a:lvl2pPr>
              <a:defRPr lang="es-ES" sz="2400"/>
            </a:lvl2pPr>
            <a:lvl3pPr>
              <a:defRPr lang="es-ES" sz="2000"/>
            </a:lvl3pPr>
            <a:lvl4pPr>
              <a:defRPr lang="es-ES" sz="1800"/>
            </a:lvl4pPr>
            <a:lvl5pPr>
              <a:defRPr lang="es-ES" sz="1800"/>
            </a:lvl5pPr>
            <a:extLst/>
          </a:lstStyle>
          <a:p>
            <a:pPr lvl="0"/>
            <a:r>
              <a:rPr lang="es-ES" smtClean="0"/>
              <a:t>Haga clic para modificar el estilo de texto del patrón</a:t>
            </a:r>
          </a:p>
        </p:txBody>
      </p:sp>
      <p:sp>
        <p:nvSpPr>
          <p:cNvPr id="4" name="Content Placeholder 3"/>
          <p:cNvSpPr>
            <a:spLocks noGrp="1"/>
          </p:cNvSpPr>
          <p:nvPr>
            <p:ph sz="half" idx="2"/>
          </p:nvPr>
        </p:nvSpPr>
        <p:spPr>
          <a:xfrm>
            <a:off x="6207125" y="1600201"/>
            <a:ext cx="5384800" cy="4525963"/>
          </a:xfrm>
        </p:spPr>
        <p:txBody>
          <a:bodyPr/>
          <a:lstStyle>
            <a:lvl1pPr latinLnBrk="0">
              <a:defRPr lang="es-ES" sz="2800"/>
            </a:lvl1pPr>
            <a:lvl2pPr>
              <a:defRPr lang="es-ES" sz="2400"/>
            </a:lvl2pPr>
            <a:lvl3pPr>
              <a:defRPr lang="es-ES" sz="2000"/>
            </a:lvl3pPr>
            <a:lvl4pPr>
              <a:defRPr lang="es-ES" sz="1800"/>
            </a:lvl4pPr>
            <a:lvl5pPr>
              <a:defRPr lang="es-ES"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Date Placeholder 4"/>
          <p:cNvSpPr>
            <a:spLocks noGrp="1"/>
          </p:cNvSpPr>
          <p:nvPr>
            <p:ph type="dt" sz="half" idx="10"/>
          </p:nvPr>
        </p:nvSpPr>
        <p:spPr/>
        <p:txBody>
          <a:bodyPr/>
          <a:lstStyle>
            <a:extLst/>
          </a:lstStyle>
          <a:p>
            <a:fld id="{3B5F1E3E-4B2F-4895-B65E-28B2E64F39F6}" type="datetimeFigureOut">
              <a:rPr lang="en-US">
                <a:solidFill>
                  <a:srgbClr val="455F51"/>
                </a:solidFill>
              </a:rPr>
              <a:pPr/>
              <a:t>7/18/2019</a:t>
            </a:fld>
            <a:endParaRPr>
              <a:solidFill>
                <a:srgbClr val="455F51"/>
              </a:solidFill>
            </a:endParaRPr>
          </a:p>
        </p:txBody>
      </p:sp>
      <p:sp>
        <p:nvSpPr>
          <p:cNvPr id="6" name="Footer Placeholder 5"/>
          <p:cNvSpPr>
            <a:spLocks noGrp="1"/>
          </p:cNvSpPr>
          <p:nvPr>
            <p:ph type="ftr" sz="quarter" idx="11"/>
          </p:nvPr>
        </p:nvSpPr>
        <p:spPr/>
        <p:txBody>
          <a:bodyPr/>
          <a:lstStyle>
            <a:extLst/>
          </a:lstStyle>
          <a:p>
            <a:endParaRPr>
              <a:solidFill>
                <a:srgbClr val="455F51"/>
              </a:solidFill>
            </a:endParaRPr>
          </a:p>
        </p:txBody>
      </p:sp>
      <p:sp>
        <p:nvSpPr>
          <p:cNvPr id="7" name="Slide Number Placeholder 6"/>
          <p:cNvSpPr>
            <a:spLocks noGrp="1"/>
          </p:cNvSpPr>
          <p:nvPr>
            <p:ph type="sldNum" sz="quarter" idx="12"/>
          </p:nvPr>
        </p:nvSpPr>
        <p:spPr/>
        <p:txBody>
          <a:bodyPr/>
          <a:lstStyle>
            <a:extLst/>
          </a:lstStyle>
          <a:p>
            <a:fld id="{1AD93096-5B34-4342-9326-69289CEAE4C2}" type="slidenum">
              <a:rPr>
                <a:solidFill>
                  <a:srgbClr val="455F51"/>
                </a:solidFill>
              </a:rPr>
              <a:pPr/>
              <a:t>‹Nº›</a:t>
            </a:fld>
            <a:endParaRPr>
              <a:solidFill>
                <a:srgbClr val="455F51"/>
              </a:solidFill>
            </a:endParaRPr>
          </a:p>
        </p:txBody>
      </p:sp>
      <p:cxnSp>
        <p:nvCxnSpPr>
          <p:cNvPr id="9" name="Straight Connector 8"/>
          <p:cNvCxnSpPr/>
          <p:nvPr/>
        </p:nvCxnSpPr>
        <p:spPr>
          <a:xfrm rot="5400000">
            <a:off x="3829042" y="3866878"/>
            <a:ext cx="4533900" cy="2135"/>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723698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3" name="Rectangle 22"/>
          <p:cNvSpPr/>
          <p:nvPr/>
        </p:nvSpPr>
        <p:spPr>
          <a:xfrm>
            <a:off x="0" y="402265"/>
            <a:ext cx="1158240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2" name="Title 1"/>
          <p:cNvSpPr>
            <a:spLocks noGrp="1"/>
          </p:cNvSpPr>
          <p:nvPr>
            <p:ph type="title"/>
          </p:nvPr>
        </p:nvSpPr>
        <p:spPr>
          <a:xfrm>
            <a:off x="673099" y="512064"/>
            <a:ext cx="10363200" cy="914400"/>
          </a:xfrm>
        </p:spPr>
        <p:txBody>
          <a:bodyPr anchor="t"/>
          <a:lstStyle>
            <a:lvl1pPr latinLnBrk="0">
              <a:defRPr lang="es-ES" sz="4000"/>
            </a:lvl1pPr>
            <a:extLst/>
          </a:lstStyle>
          <a:p>
            <a:r>
              <a:rPr lang="es-ES" smtClean="0"/>
              <a:t>Haga clic para modificar el estilo de título del patrón</a:t>
            </a:r>
            <a:endParaRPr lang="es-ES"/>
          </a:p>
        </p:txBody>
      </p:sp>
      <p:sp>
        <p:nvSpPr>
          <p:cNvPr id="3" name="Text Placeholder 2"/>
          <p:cNvSpPr>
            <a:spLocks noGrp="1"/>
          </p:cNvSpPr>
          <p:nvPr>
            <p:ph type="body" idx="1"/>
          </p:nvPr>
        </p:nvSpPr>
        <p:spPr>
          <a:xfrm>
            <a:off x="609600" y="1809750"/>
            <a:ext cx="5386917" cy="639762"/>
          </a:xfrm>
        </p:spPr>
        <p:txBody>
          <a:bodyPr anchor="ctr"/>
          <a:lstStyle>
            <a:lvl1pPr marL="73152" indent="0" algn="l" latinLnBrk="0">
              <a:buNone/>
              <a:defRPr lang="es-ES" sz="2400" b="1">
                <a:solidFill>
                  <a:schemeClr val="accent2"/>
                </a:solidFill>
              </a:defRPr>
            </a:lvl1pPr>
            <a:lvl2pPr>
              <a:buNone/>
              <a:defRPr lang="es-ES" sz="2000" b="1"/>
            </a:lvl2pPr>
            <a:lvl3pPr>
              <a:buNone/>
              <a:defRPr lang="es-ES" sz="1800" b="1"/>
            </a:lvl3pPr>
            <a:lvl4pPr>
              <a:buNone/>
              <a:defRPr lang="es-ES" sz="1600" b="1"/>
            </a:lvl4pPr>
            <a:lvl5pPr>
              <a:buNone/>
              <a:defRPr lang="es-ES" sz="1600" b="1"/>
            </a:lvl5pPr>
            <a:extLst/>
          </a:lstStyle>
          <a:p>
            <a:pPr lvl="0"/>
            <a:r>
              <a:rPr lang="es-ES" smtClean="0"/>
              <a:t>Haga clic para modificar el estilo de texto del patrón</a:t>
            </a:r>
          </a:p>
        </p:txBody>
      </p:sp>
      <p:sp>
        <p:nvSpPr>
          <p:cNvPr id="4" name="Text Placeholder 3"/>
          <p:cNvSpPr>
            <a:spLocks noGrp="1"/>
          </p:cNvSpPr>
          <p:nvPr>
            <p:ph type="body" sz="half" idx="2"/>
          </p:nvPr>
        </p:nvSpPr>
        <p:spPr>
          <a:xfrm>
            <a:off x="6193368" y="1809750"/>
            <a:ext cx="5389033" cy="639762"/>
          </a:xfrm>
        </p:spPr>
        <p:txBody>
          <a:bodyPr anchor="ctr"/>
          <a:lstStyle>
            <a:lvl1pPr marL="73152" indent="0" latinLnBrk="0">
              <a:buNone/>
              <a:defRPr lang="es-ES" sz="2400" b="1">
                <a:solidFill>
                  <a:schemeClr val="accent2"/>
                </a:solidFill>
              </a:defRPr>
            </a:lvl1pPr>
            <a:lvl2pPr>
              <a:buNone/>
              <a:defRPr lang="es-ES" sz="2000" b="1"/>
            </a:lvl2pPr>
            <a:lvl3pPr>
              <a:buNone/>
              <a:defRPr lang="es-ES" sz="1800" b="1"/>
            </a:lvl3pPr>
            <a:lvl4pPr>
              <a:buNone/>
              <a:defRPr lang="es-ES" sz="1600" b="1"/>
            </a:lvl4pPr>
            <a:lvl5pPr>
              <a:buNone/>
              <a:defRPr lang="es-ES" sz="1600" b="1"/>
            </a:lvl5pPr>
            <a:extLst/>
          </a:lstStyle>
          <a:p>
            <a:pPr lvl="0"/>
            <a:r>
              <a:rPr lang="es-ES" smtClean="0"/>
              <a:t>Haga clic para modificar el estilo de texto del patrón</a:t>
            </a:r>
          </a:p>
        </p:txBody>
      </p:sp>
      <p:sp>
        <p:nvSpPr>
          <p:cNvPr id="5" name="Content Placeholder 4"/>
          <p:cNvSpPr>
            <a:spLocks noGrp="1"/>
          </p:cNvSpPr>
          <p:nvPr>
            <p:ph sz="quarter" idx="3"/>
          </p:nvPr>
        </p:nvSpPr>
        <p:spPr>
          <a:xfrm>
            <a:off x="609600" y="2459037"/>
            <a:ext cx="5386917" cy="3959352"/>
          </a:xfrm>
        </p:spPr>
        <p:txBody>
          <a:bodyPr/>
          <a:lstStyle>
            <a:lvl1pPr latinLnBrk="0">
              <a:defRPr lang="es-ES" sz="2400"/>
            </a:lvl1pPr>
            <a:lvl2pPr>
              <a:defRPr lang="es-ES" sz="2000"/>
            </a:lvl2pPr>
            <a:lvl3pPr>
              <a:defRPr lang="es-ES" sz="1800"/>
            </a:lvl3pPr>
            <a:lvl4pPr>
              <a:defRPr lang="es-ES" sz="1600"/>
            </a:lvl4pPr>
            <a:lvl5pPr>
              <a:defRPr lang="es-ES"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Content Placeholder 5"/>
          <p:cNvSpPr>
            <a:spLocks noGrp="1"/>
          </p:cNvSpPr>
          <p:nvPr>
            <p:ph sz="quarter" idx="4"/>
          </p:nvPr>
        </p:nvSpPr>
        <p:spPr>
          <a:xfrm>
            <a:off x="6193368" y="2459037"/>
            <a:ext cx="5389033" cy="3959352"/>
          </a:xfrm>
        </p:spPr>
        <p:txBody>
          <a:bodyPr/>
          <a:lstStyle>
            <a:lvl1pPr latinLnBrk="0">
              <a:defRPr lang="es-ES" sz="2400"/>
            </a:lvl1pPr>
            <a:lvl2pPr>
              <a:defRPr lang="es-ES" sz="2000"/>
            </a:lvl2pPr>
            <a:lvl3pPr>
              <a:defRPr lang="es-ES" sz="1800"/>
            </a:lvl3pPr>
            <a:lvl4pPr>
              <a:defRPr lang="es-ES" sz="1600"/>
            </a:lvl4pPr>
            <a:lvl5pPr>
              <a:defRPr lang="es-ES"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Date Placeholder 6"/>
          <p:cNvSpPr>
            <a:spLocks noGrp="1"/>
          </p:cNvSpPr>
          <p:nvPr>
            <p:ph type="dt" sz="half" idx="10"/>
          </p:nvPr>
        </p:nvSpPr>
        <p:spPr/>
        <p:txBody>
          <a:bodyPr/>
          <a:lstStyle>
            <a:extLst/>
          </a:lstStyle>
          <a:p>
            <a:fld id="{63085435-8225-4333-BFFA-0096413F0D76}" type="datetimeFigureOut">
              <a:rPr lang="en-US">
                <a:solidFill>
                  <a:srgbClr val="E3DED1"/>
                </a:solidFill>
              </a:rPr>
              <a:pPr/>
              <a:t>7/18/2019</a:t>
            </a:fld>
            <a:endParaRPr>
              <a:solidFill>
                <a:srgbClr val="E3DED1"/>
              </a:solidFill>
            </a:endParaRPr>
          </a:p>
        </p:txBody>
      </p:sp>
      <p:sp>
        <p:nvSpPr>
          <p:cNvPr id="8" name="Footer Placeholder 7"/>
          <p:cNvSpPr>
            <a:spLocks noGrp="1"/>
          </p:cNvSpPr>
          <p:nvPr>
            <p:ph type="ftr" sz="quarter" idx="11"/>
          </p:nvPr>
        </p:nvSpPr>
        <p:spPr/>
        <p:txBody>
          <a:bodyPr/>
          <a:lstStyle>
            <a:extLst/>
          </a:lstStyle>
          <a:p>
            <a:endParaRPr>
              <a:solidFill>
                <a:srgbClr val="E3DED1"/>
              </a:solidFill>
            </a:endParaRPr>
          </a:p>
        </p:txBody>
      </p:sp>
      <p:sp>
        <p:nvSpPr>
          <p:cNvPr id="9" name="Slide Number Placeholder 8"/>
          <p:cNvSpPr>
            <a:spLocks noGrp="1"/>
          </p:cNvSpPr>
          <p:nvPr>
            <p:ph type="sldNum" sz="quarter" idx="12"/>
          </p:nvPr>
        </p:nvSpPr>
        <p:spPr/>
        <p:txBody>
          <a:bodyPr/>
          <a:lstStyle>
            <a:extLst/>
          </a:lstStyle>
          <a:p>
            <a:fld id="{1AD93096-5B34-4342-9326-69289CEAE4C2}" type="slidenum">
              <a:rPr>
                <a:solidFill>
                  <a:srgbClr val="E3DED1"/>
                </a:solidFill>
              </a:rPr>
              <a:pPr/>
              <a:t>‹Nº›</a:t>
            </a:fld>
            <a:endParaRPr>
              <a:solidFill>
                <a:srgbClr val="E3DED1"/>
              </a:solidFill>
            </a:endParaRPr>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Tree>
    <p:extLst>
      <p:ext uri="{BB962C8B-B14F-4D97-AF65-F5344CB8AC3E}">
        <p14:creationId xmlns:p14="http://schemas.microsoft.com/office/powerpoint/2010/main" val="27733888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latinLnBrk="0">
              <a:defRPr lang="es-ES" sz="4000" cap="none" baseline="0"/>
            </a:lvl1pPr>
            <a:extLst/>
          </a:lstStyle>
          <a:p>
            <a:r>
              <a:rPr lang="es-ES" smtClean="0"/>
              <a:t>Haga clic para modificar el estilo de título del patrón</a:t>
            </a:r>
            <a:endParaRPr lang="es-ES"/>
          </a:p>
        </p:txBody>
      </p:sp>
      <p:sp>
        <p:nvSpPr>
          <p:cNvPr id="3" name="Date Placeholder 2"/>
          <p:cNvSpPr>
            <a:spLocks noGrp="1"/>
          </p:cNvSpPr>
          <p:nvPr>
            <p:ph type="dt" sz="half" idx="10"/>
          </p:nvPr>
        </p:nvSpPr>
        <p:spPr/>
        <p:txBody>
          <a:bodyPr/>
          <a:lstStyle>
            <a:extLst/>
          </a:lstStyle>
          <a:p>
            <a:fld id="{0783C494-2A87-468C-A21B-CB14FB9ABB00}" type="datetimeFigureOut">
              <a:rPr lang="en-US">
                <a:solidFill>
                  <a:srgbClr val="E3DED1"/>
                </a:solidFill>
              </a:rPr>
              <a:pPr/>
              <a:t>7/18/2019</a:t>
            </a:fld>
            <a:endParaRPr>
              <a:solidFill>
                <a:srgbClr val="E3DED1"/>
              </a:solidFill>
            </a:endParaRPr>
          </a:p>
        </p:txBody>
      </p:sp>
      <p:sp>
        <p:nvSpPr>
          <p:cNvPr id="4" name="Footer Placeholder 3"/>
          <p:cNvSpPr>
            <a:spLocks noGrp="1"/>
          </p:cNvSpPr>
          <p:nvPr>
            <p:ph type="ftr" sz="quarter" idx="11"/>
          </p:nvPr>
        </p:nvSpPr>
        <p:spPr/>
        <p:txBody>
          <a:bodyPr/>
          <a:lstStyle>
            <a:extLst/>
          </a:lstStyle>
          <a:p>
            <a:endParaRPr>
              <a:solidFill>
                <a:srgbClr val="E3DED1"/>
              </a:solidFill>
            </a:endParaRPr>
          </a:p>
        </p:txBody>
      </p:sp>
      <p:sp>
        <p:nvSpPr>
          <p:cNvPr id="5" name="Slide Number Placeholder 4"/>
          <p:cNvSpPr>
            <a:spLocks noGrp="1"/>
          </p:cNvSpPr>
          <p:nvPr>
            <p:ph type="sldNum" sz="quarter" idx="12"/>
          </p:nvPr>
        </p:nvSpPr>
        <p:spPr/>
        <p:txBody>
          <a:bodyPr/>
          <a:lstStyle>
            <a:extLst/>
          </a:lstStyle>
          <a:p>
            <a:fld id="{1AD93096-5B34-4342-9326-69289CEAE4C2}" type="slidenum">
              <a:rPr>
                <a:solidFill>
                  <a:srgbClr val="E3DED1"/>
                </a:solidFill>
              </a:rPr>
              <a:pPr/>
              <a:t>‹Nº›</a:t>
            </a:fld>
            <a:endParaRPr>
              <a:solidFill>
                <a:srgbClr val="E3DED1"/>
              </a:solidFill>
            </a:endParaRPr>
          </a:p>
        </p:txBody>
      </p:sp>
    </p:spTree>
    <p:extLst>
      <p:ext uri="{BB962C8B-B14F-4D97-AF65-F5344CB8AC3E}">
        <p14:creationId xmlns:p14="http://schemas.microsoft.com/office/powerpoint/2010/main" val="5904773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180FA0-5B31-4864-A2BB-719EA5A679C6}" type="datetimeFigureOut">
              <a:rPr lang="en-US">
                <a:solidFill>
                  <a:srgbClr val="E3DED1"/>
                </a:solidFill>
              </a:rPr>
              <a:pPr/>
              <a:t>7/18/2019</a:t>
            </a:fld>
            <a:endParaRPr>
              <a:solidFill>
                <a:srgbClr val="E3DED1"/>
              </a:solidFill>
            </a:endParaRPr>
          </a:p>
        </p:txBody>
      </p:sp>
      <p:sp>
        <p:nvSpPr>
          <p:cNvPr id="3" name="Footer Placeholder 2"/>
          <p:cNvSpPr>
            <a:spLocks noGrp="1"/>
          </p:cNvSpPr>
          <p:nvPr>
            <p:ph type="ftr" sz="quarter" idx="11"/>
          </p:nvPr>
        </p:nvSpPr>
        <p:spPr/>
        <p:txBody>
          <a:bodyPr/>
          <a:lstStyle>
            <a:extLst/>
          </a:lstStyle>
          <a:p>
            <a:endParaRPr>
              <a:solidFill>
                <a:srgbClr val="E3DED1"/>
              </a:solidFill>
            </a:endParaRPr>
          </a:p>
        </p:txBody>
      </p:sp>
      <p:sp>
        <p:nvSpPr>
          <p:cNvPr id="4" name="Slide Number Placeholder 3"/>
          <p:cNvSpPr>
            <a:spLocks noGrp="1"/>
          </p:cNvSpPr>
          <p:nvPr>
            <p:ph type="sldNum" sz="quarter" idx="12"/>
          </p:nvPr>
        </p:nvSpPr>
        <p:spPr/>
        <p:txBody>
          <a:bodyPr/>
          <a:lstStyle>
            <a:extLst/>
          </a:lstStyle>
          <a:p>
            <a:fld id="{1AD93096-5B34-4342-9326-69289CEAE4C2}" type="slidenum">
              <a:rPr>
                <a:solidFill>
                  <a:srgbClr val="E3DED1"/>
                </a:solidFill>
              </a:rPr>
              <a:pPr/>
              <a:t>‹Nº›</a:t>
            </a:fld>
            <a:endParaRPr>
              <a:solidFill>
                <a:srgbClr val="E3DED1"/>
              </a:solidFill>
            </a:endParaRPr>
          </a:p>
        </p:txBody>
      </p:sp>
    </p:spTree>
    <p:extLst>
      <p:ext uri="{BB962C8B-B14F-4D97-AF65-F5344CB8AC3E}">
        <p14:creationId xmlns:p14="http://schemas.microsoft.com/office/powerpoint/2010/main" val="28198899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ido con título">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latinLnBrk="0">
              <a:buNone/>
              <a:defRPr lang="es-ES" sz="3600" b="0"/>
            </a:lvl1pPr>
            <a:extLst/>
          </a:lstStyle>
          <a:p>
            <a:r>
              <a:rPr lang="es-ES" smtClean="0"/>
              <a:t>Haga clic para modificar el estilo de título del patrón</a:t>
            </a:r>
            <a:endParaRPr lang="es-ES"/>
          </a:p>
        </p:txBody>
      </p:sp>
      <p:sp>
        <p:nvSpPr>
          <p:cNvPr id="3" name="Text Placeholder 2"/>
          <p:cNvSpPr>
            <a:spLocks noGrp="1"/>
          </p:cNvSpPr>
          <p:nvPr>
            <p:ph type="body" idx="1"/>
          </p:nvPr>
        </p:nvSpPr>
        <p:spPr>
          <a:xfrm>
            <a:off x="914400" y="1435100"/>
            <a:ext cx="3352800" cy="4572000"/>
          </a:xfrm>
        </p:spPr>
        <p:txBody>
          <a:bodyPr/>
          <a:lstStyle>
            <a:lvl1pPr marL="54864" indent="0" latinLnBrk="0">
              <a:buNone/>
              <a:defRPr lang="es-ES" sz="1800"/>
            </a:lvl1pPr>
            <a:lvl2pPr>
              <a:buNone/>
              <a:defRPr lang="es-ES" sz="1200"/>
            </a:lvl2pPr>
            <a:lvl3pPr>
              <a:buNone/>
              <a:defRPr lang="es-ES" sz="1000"/>
            </a:lvl3pPr>
            <a:lvl4pPr>
              <a:buNone/>
              <a:defRPr lang="es-ES" sz="900"/>
            </a:lvl4pPr>
            <a:lvl5pPr>
              <a:buNone/>
              <a:defRPr lang="es-ES" sz="900"/>
            </a:lvl5pPr>
            <a:extLst/>
          </a:lstStyle>
          <a:p>
            <a:pPr lvl="0"/>
            <a:r>
              <a:rPr lang="es-ES" smtClean="0"/>
              <a:t>Haga clic para modificar el estilo de texto del patrón</a:t>
            </a:r>
          </a:p>
        </p:txBody>
      </p:sp>
      <p:sp>
        <p:nvSpPr>
          <p:cNvPr id="4" name="Content Placeholder 3"/>
          <p:cNvSpPr>
            <a:spLocks noGrp="1"/>
          </p:cNvSpPr>
          <p:nvPr>
            <p:ph sz="half" idx="2"/>
          </p:nvPr>
        </p:nvSpPr>
        <p:spPr>
          <a:xfrm>
            <a:off x="4572000" y="1435100"/>
            <a:ext cx="7315200" cy="4572000"/>
          </a:xfrm>
        </p:spPr>
        <p:txBody>
          <a:bodyPr/>
          <a:lstStyle>
            <a:lvl1pPr latinLnBrk="0">
              <a:defRPr lang="es-ES" sz="3200"/>
            </a:lvl1pPr>
            <a:lvl2pPr>
              <a:defRPr lang="es-ES" sz="2800"/>
            </a:lvl2pPr>
            <a:lvl3pPr>
              <a:defRPr lang="es-ES" sz="2400"/>
            </a:lvl3pPr>
            <a:lvl4pPr>
              <a:defRPr lang="es-ES" sz="2000"/>
            </a:lvl4pPr>
            <a:lvl5pPr>
              <a:defRPr lang="es-ES"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Date Placeholder 4"/>
          <p:cNvSpPr>
            <a:spLocks noGrp="1"/>
          </p:cNvSpPr>
          <p:nvPr>
            <p:ph type="dt" sz="half" idx="10"/>
          </p:nvPr>
        </p:nvSpPr>
        <p:spPr/>
        <p:txBody>
          <a:bodyPr/>
          <a:lstStyle>
            <a:extLst/>
          </a:lstStyle>
          <a:p>
            <a:fld id="{4BECC0C8-36B8-442A-833D-B6AACE86BB77}" type="datetimeFigureOut">
              <a:rPr lang="en-US">
                <a:solidFill>
                  <a:srgbClr val="E3DED1"/>
                </a:solidFill>
              </a:rPr>
              <a:pPr/>
              <a:t>7/18/2019</a:t>
            </a:fld>
            <a:endParaRPr>
              <a:solidFill>
                <a:srgbClr val="E3DED1"/>
              </a:solidFill>
            </a:endParaRPr>
          </a:p>
        </p:txBody>
      </p:sp>
      <p:sp>
        <p:nvSpPr>
          <p:cNvPr id="6" name="Footer Placeholder 5"/>
          <p:cNvSpPr>
            <a:spLocks noGrp="1"/>
          </p:cNvSpPr>
          <p:nvPr>
            <p:ph type="ftr" sz="quarter" idx="11"/>
          </p:nvPr>
        </p:nvSpPr>
        <p:spPr/>
        <p:txBody>
          <a:bodyPr/>
          <a:lstStyle>
            <a:extLst/>
          </a:lstStyle>
          <a:p>
            <a:endParaRPr>
              <a:solidFill>
                <a:srgbClr val="E3DED1"/>
              </a:solidFill>
            </a:endParaRPr>
          </a:p>
        </p:txBody>
      </p:sp>
      <p:sp>
        <p:nvSpPr>
          <p:cNvPr id="7" name="Slide Number Placeholder 6"/>
          <p:cNvSpPr>
            <a:spLocks noGrp="1"/>
          </p:cNvSpPr>
          <p:nvPr>
            <p:ph type="sldNum" sz="quarter" idx="12"/>
          </p:nvPr>
        </p:nvSpPr>
        <p:spPr/>
        <p:txBody>
          <a:bodyPr/>
          <a:lstStyle>
            <a:extLst/>
          </a:lstStyle>
          <a:p>
            <a:fld id="{1AD93096-5B34-4342-9326-69289CEAE4C2}" type="slidenum">
              <a:rPr>
                <a:solidFill>
                  <a:srgbClr val="E3DED1"/>
                </a:solidFill>
              </a:rPr>
              <a:pPr/>
              <a:t>‹Nº›</a:t>
            </a:fld>
            <a:endParaRPr>
              <a:solidFill>
                <a:srgbClr val="E3DED1"/>
              </a:solidFill>
            </a:endParaRPr>
          </a:p>
        </p:txBody>
      </p:sp>
    </p:spTree>
    <p:extLst>
      <p:ext uri="{BB962C8B-B14F-4D97-AF65-F5344CB8AC3E}">
        <p14:creationId xmlns:p14="http://schemas.microsoft.com/office/powerpoint/2010/main" val="27262357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28" name="Group 17"/>
          <p:cNvGrpSpPr/>
          <p:nvPr/>
        </p:nvGrpSpPr>
        <p:grpSpPr>
          <a:xfrm rot="5400000">
            <a:off x="11374903"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1219200" y="228600"/>
            <a:ext cx="9144000" cy="914400"/>
          </a:xfrm>
        </p:spPr>
        <p:txBody>
          <a:bodyPr anchor="b"/>
          <a:lstStyle>
            <a:lvl1pPr algn="l" latinLnBrk="0">
              <a:buNone/>
              <a:defRPr lang="es-ES" sz="2100" b="0"/>
            </a:lvl1pPr>
            <a:extLst/>
          </a:lstStyle>
          <a:p>
            <a:r>
              <a:rPr lang="es-ES" smtClean="0"/>
              <a:t>Haga clic para modificar el estilo de título del patrón</a:t>
            </a:r>
            <a:endParaRPr lang="es-ES"/>
          </a:p>
        </p:txBody>
      </p:sp>
      <p:sp>
        <p:nvSpPr>
          <p:cNvPr id="3" name="Picture Placeholder 2"/>
          <p:cNvSpPr>
            <a:spLocks noGrp="1"/>
          </p:cNvSpPr>
          <p:nvPr>
            <p:ph type="pic" idx="1"/>
          </p:nvPr>
        </p:nvSpPr>
        <p:spPr>
          <a:xfrm>
            <a:off x="488949" y="1905000"/>
            <a:ext cx="11704320" cy="4960144"/>
          </a:xfrm>
        </p:spPr>
        <p:txBody>
          <a:bodyPr/>
          <a:lstStyle>
            <a:lvl1pPr latinLnBrk="0">
              <a:buNone/>
              <a:defRPr lang="es-ES" sz="3200"/>
            </a:lvl1pPr>
            <a:extLst/>
          </a:lstStyle>
          <a:p>
            <a:r>
              <a:rPr lang="es-ES" smtClean="0"/>
              <a:t>Haga clic en el icono para agregar una imagen</a:t>
            </a:r>
            <a:endParaRPr lang="es-ES"/>
          </a:p>
        </p:txBody>
      </p:sp>
      <p:sp>
        <p:nvSpPr>
          <p:cNvPr id="4" name="Text Placeholder 3"/>
          <p:cNvSpPr>
            <a:spLocks noGrp="1"/>
          </p:cNvSpPr>
          <p:nvPr>
            <p:ph type="body" sz="half" idx="2"/>
          </p:nvPr>
        </p:nvSpPr>
        <p:spPr>
          <a:xfrm>
            <a:off x="1219200" y="1150144"/>
            <a:ext cx="9144000" cy="685800"/>
          </a:xfrm>
        </p:spPr>
        <p:txBody>
          <a:bodyPr/>
          <a:lstStyle>
            <a:lvl1pPr marL="27432" indent="0" latinLnBrk="0">
              <a:spcBef>
                <a:spcPts val="0"/>
              </a:spcBef>
              <a:buNone/>
              <a:defRPr lang="es-ES" sz="1400">
                <a:solidFill>
                  <a:srgbClr val="FFFFFF"/>
                </a:solidFill>
              </a:defRPr>
            </a:lvl1pPr>
            <a:lvl2pPr>
              <a:defRPr lang="es-ES" sz="1200"/>
            </a:lvl2pPr>
            <a:lvl3pPr>
              <a:defRPr lang="es-ES" sz="1000"/>
            </a:lvl3pPr>
            <a:lvl4pPr>
              <a:defRPr lang="es-ES" sz="900"/>
            </a:lvl4pPr>
            <a:lvl5pPr>
              <a:defRPr lang="es-ES" sz="900"/>
            </a:lvl5pPr>
            <a:extLst/>
          </a:lstStyle>
          <a:p>
            <a:pPr lvl="0"/>
            <a:r>
              <a:rPr lang="es-ES" smtClean="0"/>
              <a:t>Haga clic para modificar el estilo de texto del patrón</a:t>
            </a:r>
          </a:p>
        </p:txBody>
      </p:sp>
      <p:grpSp>
        <p:nvGrpSpPr>
          <p:cNvPr id="14" name="Group 17"/>
          <p:cNvGrpSpPr/>
          <p:nvPr/>
        </p:nvGrpSpPr>
        <p:grpSpPr>
          <a:xfrm rot="5400000">
            <a:off x="11578103"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p:txBody>
          <a:bodyPr/>
          <a:lstStyle>
            <a:extLst/>
          </a:lstStyle>
          <a:p>
            <a:fld id="{51E20EC5-AC53-4169-941E-EDF10CD23748}" type="datetimeFigureOut">
              <a:rPr lang="en-US">
                <a:solidFill>
                  <a:srgbClr val="E3DED1"/>
                </a:solidFill>
              </a:rPr>
              <a:pPr/>
              <a:t>7/18/2019</a:t>
            </a:fld>
            <a:endParaRPr>
              <a:solidFill>
                <a:srgbClr val="E3DED1"/>
              </a:solidFill>
            </a:endParaRPr>
          </a:p>
        </p:txBody>
      </p:sp>
      <p:sp>
        <p:nvSpPr>
          <p:cNvPr id="6" name="Footer Placeholder 5"/>
          <p:cNvSpPr>
            <a:spLocks noGrp="1"/>
          </p:cNvSpPr>
          <p:nvPr>
            <p:ph type="ftr" sz="quarter" idx="11"/>
          </p:nvPr>
        </p:nvSpPr>
        <p:spPr/>
        <p:txBody>
          <a:bodyPr/>
          <a:lstStyle>
            <a:extLst/>
          </a:lstStyle>
          <a:p>
            <a:endParaRPr>
              <a:solidFill>
                <a:srgbClr val="E3DED1"/>
              </a:solidFill>
            </a:endParaRPr>
          </a:p>
        </p:txBody>
      </p:sp>
      <p:sp>
        <p:nvSpPr>
          <p:cNvPr id="7" name="Slide Number Placeholder 6"/>
          <p:cNvSpPr>
            <a:spLocks noGrp="1"/>
          </p:cNvSpPr>
          <p:nvPr>
            <p:ph type="sldNum" sz="quarter" idx="12"/>
          </p:nvPr>
        </p:nvSpPr>
        <p:spPr/>
        <p:txBody>
          <a:bodyPr/>
          <a:lstStyle>
            <a:extLst/>
          </a:lstStyle>
          <a:p>
            <a:fld id="{1AD93096-5B34-4342-9326-69289CEAE4C2}" type="slidenum">
              <a:rPr>
                <a:solidFill>
                  <a:srgbClr val="E3DED1"/>
                </a:solidFill>
              </a:rPr>
              <a:pPr/>
              <a:t>‹Nº›</a:t>
            </a:fld>
            <a:endParaRPr>
              <a:solidFill>
                <a:srgbClr val="E3DED1"/>
              </a:solidFill>
            </a:endParaRPr>
          </a:p>
        </p:txBody>
      </p:sp>
    </p:spTree>
    <p:extLst>
      <p:ext uri="{BB962C8B-B14F-4D97-AF65-F5344CB8AC3E}">
        <p14:creationId xmlns:p14="http://schemas.microsoft.com/office/powerpoint/2010/main" val="12978844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3" name="Rectangle 22"/>
          <p:cNvSpPr/>
          <p:nvPr/>
        </p:nvSpPr>
        <p:spPr>
          <a:xfrm>
            <a:off x="0" y="402265"/>
            <a:ext cx="1158240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
        <p:nvSpPr>
          <p:cNvPr id="2" name="Title 1"/>
          <p:cNvSpPr>
            <a:spLocks noGrp="1"/>
          </p:cNvSpPr>
          <p:nvPr>
            <p:ph type="title"/>
          </p:nvPr>
        </p:nvSpPr>
        <p:spPr>
          <a:xfrm>
            <a:off x="673099" y="512064"/>
            <a:ext cx="10363200" cy="914400"/>
          </a:xfrm>
        </p:spPr>
        <p:txBody>
          <a:bodyPr anchor="t"/>
          <a:lstStyle>
            <a:lvl1pPr latinLnBrk="0">
              <a:defRPr lang="es-ES" sz="4000"/>
            </a:lvl1pPr>
            <a:extLst/>
          </a:lstStyle>
          <a:p>
            <a:r>
              <a:rPr lang="es-ES" smtClean="0"/>
              <a:t>Haga clic para modificar el estilo de título del patrón</a:t>
            </a:r>
            <a:endParaRPr lang="es-ES"/>
          </a:p>
        </p:txBody>
      </p:sp>
      <p:sp>
        <p:nvSpPr>
          <p:cNvPr id="3" name="Text Placeholder 2"/>
          <p:cNvSpPr>
            <a:spLocks noGrp="1"/>
          </p:cNvSpPr>
          <p:nvPr>
            <p:ph type="body" idx="1"/>
          </p:nvPr>
        </p:nvSpPr>
        <p:spPr>
          <a:xfrm>
            <a:off x="609600" y="1809750"/>
            <a:ext cx="5386917" cy="639762"/>
          </a:xfrm>
        </p:spPr>
        <p:txBody>
          <a:bodyPr anchor="ctr"/>
          <a:lstStyle>
            <a:lvl1pPr marL="73152" indent="0" algn="l" latinLnBrk="0">
              <a:buNone/>
              <a:defRPr lang="es-ES" sz="2400" b="1">
                <a:solidFill>
                  <a:schemeClr val="accent2"/>
                </a:solidFill>
              </a:defRPr>
            </a:lvl1pPr>
            <a:lvl2pPr>
              <a:buNone/>
              <a:defRPr lang="es-ES" sz="2000" b="1"/>
            </a:lvl2pPr>
            <a:lvl3pPr>
              <a:buNone/>
              <a:defRPr lang="es-ES" sz="1800" b="1"/>
            </a:lvl3pPr>
            <a:lvl4pPr>
              <a:buNone/>
              <a:defRPr lang="es-ES" sz="1600" b="1"/>
            </a:lvl4pPr>
            <a:lvl5pPr>
              <a:buNone/>
              <a:defRPr lang="es-ES" sz="1600" b="1"/>
            </a:lvl5pPr>
            <a:extLst/>
          </a:lstStyle>
          <a:p>
            <a:pPr lvl="0"/>
            <a:r>
              <a:rPr lang="es-ES" smtClean="0"/>
              <a:t>Haga clic para modificar el estilo de texto del patrón</a:t>
            </a:r>
          </a:p>
        </p:txBody>
      </p:sp>
      <p:sp>
        <p:nvSpPr>
          <p:cNvPr id="4" name="Text Placeholder 3"/>
          <p:cNvSpPr>
            <a:spLocks noGrp="1"/>
          </p:cNvSpPr>
          <p:nvPr>
            <p:ph type="body" sz="half" idx="2"/>
          </p:nvPr>
        </p:nvSpPr>
        <p:spPr>
          <a:xfrm>
            <a:off x="6193368" y="1809750"/>
            <a:ext cx="5389033" cy="639762"/>
          </a:xfrm>
        </p:spPr>
        <p:txBody>
          <a:bodyPr anchor="ctr"/>
          <a:lstStyle>
            <a:lvl1pPr marL="73152" indent="0" latinLnBrk="0">
              <a:buNone/>
              <a:defRPr lang="es-ES" sz="2400" b="1">
                <a:solidFill>
                  <a:schemeClr val="accent2"/>
                </a:solidFill>
              </a:defRPr>
            </a:lvl1pPr>
            <a:lvl2pPr>
              <a:buNone/>
              <a:defRPr lang="es-ES" sz="2000" b="1"/>
            </a:lvl2pPr>
            <a:lvl3pPr>
              <a:buNone/>
              <a:defRPr lang="es-ES" sz="1800" b="1"/>
            </a:lvl3pPr>
            <a:lvl4pPr>
              <a:buNone/>
              <a:defRPr lang="es-ES" sz="1600" b="1"/>
            </a:lvl4pPr>
            <a:lvl5pPr>
              <a:buNone/>
              <a:defRPr lang="es-ES" sz="1600" b="1"/>
            </a:lvl5pPr>
            <a:extLst/>
          </a:lstStyle>
          <a:p>
            <a:pPr lvl="0"/>
            <a:r>
              <a:rPr lang="es-ES" smtClean="0"/>
              <a:t>Haga clic para modificar el estilo de texto del patrón</a:t>
            </a:r>
          </a:p>
        </p:txBody>
      </p:sp>
      <p:sp>
        <p:nvSpPr>
          <p:cNvPr id="5" name="Content Placeholder 4"/>
          <p:cNvSpPr>
            <a:spLocks noGrp="1"/>
          </p:cNvSpPr>
          <p:nvPr>
            <p:ph sz="quarter" idx="3"/>
          </p:nvPr>
        </p:nvSpPr>
        <p:spPr>
          <a:xfrm>
            <a:off x="609600" y="2459037"/>
            <a:ext cx="5386917" cy="3959352"/>
          </a:xfrm>
        </p:spPr>
        <p:txBody>
          <a:bodyPr/>
          <a:lstStyle>
            <a:lvl1pPr latinLnBrk="0">
              <a:defRPr lang="es-ES" sz="2400"/>
            </a:lvl1pPr>
            <a:lvl2pPr>
              <a:defRPr lang="es-ES" sz="2000"/>
            </a:lvl2pPr>
            <a:lvl3pPr>
              <a:defRPr lang="es-ES" sz="1800"/>
            </a:lvl3pPr>
            <a:lvl4pPr>
              <a:defRPr lang="es-ES" sz="1600"/>
            </a:lvl4pPr>
            <a:lvl5pPr>
              <a:defRPr lang="es-ES"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Content Placeholder 5"/>
          <p:cNvSpPr>
            <a:spLocks noGrp="1"/>
          </p:cNvSpPr>
          <p:nvPr>
            <p:ph sz="quarter" idx="4"/>
          </p:nvPr>
        </p:nvSpPr>
        <p:spPr>
          <a:xfrm>
            <a:off x="6193368" y="2459037"/>
            <a:ext cx="5389033" cy="3959352"/>
          </a:xfrm>
        </p:spPr>
        <p:txBody>
          <a:bodyPr/>
          <a:lstStyle>
            <a:lvl1pPr latinLnBrk="0">
              <a:defRPr lang="es-ES" sz="2400"/>
            </a:lvl1pPr>
            <a:lvl2pPr>
              <a:defRPr lang="es-ES" sz="2000"/>
            </a:lvl2pPr>
            <a:lvl3pPr>
              <a:defRPr lang="es-ES" sz="1800"/>
            </a:lvl3pPr>
            <a:lvl4pPr>
              <a:defRPr lang="es-ES" sz="1600"/>
            </a:lvl4pPr>
            <a:lvl5pPr>
              <a:defRPr lang="es-ES"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Date Placeholder 6"/>
          <p:cNvSpPr>
            <a:spLocks noGrp="1"/>
          </p:cNvSpPr>
          <p:nvPr>
            <p:ph type="dt" sz="half" idx="10"/>
          </p:nvPr>
        </p:nvSpPr>
        <p:spPr/>
        <p:txBody>
          <a:bodyPr/>
          <a:lstStyle>
            <a:extLst/>
          </a:lstStyle>
          <a:p>
            <a:fld id="{63085435-8225-4333-BFFA-0096413F0D76}" type="datetimeFigureOut">
              <a:rPr lang="en-US"/>
              <a:pPr/>
              <a:t>7/18/2019</a:t>
            </a:fld>
            <a:endParaRPr lang="es-ES"/>
          </a:p>
        </p:txBody>
      </p:sp>
      <p:sp>
        <p:nvSpPr>
          <p:cNvPr id="8" name="Footer Placeholder 7"/>
          <p:cNvSpPr>
            <a:spLocks noGrp="1"/>
          </p:cNvSpPr>
          <p:nvPr>
            <p:ph type="ftr" sz="quarter" idx="11"/>
          </p:nvPr>
        </p:nvSpPr>
        <p:spPr/>
        <p:txBody>
          <a:bodyPr/>
          <a:lstStyle>
            <a:extLst/>
          </a:lstStyle>
          <a:p>
            <a:endParaRPr lang="es-ES"/>
          </a:p>
        </p:txBody>
      </p:sp>
      <p:sp>
        <p:nvSpPr>
          <p:cNvPr id="9" name="Slide Number Placeholder 8"/>
          <p:cNvSpPr>
            <a:spLocks noGrp="1"/>
          </p:cNvSpPr>
          <p:nvPr>
            <p:ph type="sldNum" sz="quarter" idx="12"/>
          </p:nvPr>
        </p:nvSpPr>
        <p:spPr/>
        <p:txBody>
          <a:bodyPr/>
          <a:lstStyle>
            <a:extLst/>
          </a:lstStyle>
          <a:p>
            <a:fld id="{1AD93096-5B34-4342-9326-69289CEAE4C2}" type="slidenum">
              <a:rPr/>
              <a:pPr/>
              <a:t>‹Nº›</a:t>
            </a:fld>
            <a:endParaRPr lang="es-E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No Contents">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a:solidFill>
                  <a:srgbClr val="E3DED1"/>
                </a:solidFill>
              </a:rPr>
              <a:t>The Power of PowerPoint | thepopp.com</a:t>
            </a:r>
            <a:endParaRPr lang="ja-JP" altLang="en-US" dirty="0">
              <a:solidFill>
                <a:srgbClr val="E3DED1"/>
              </a:solidFill>
            </a:endParaRPr>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solidFill>
                  <a:srgbClr val="E3DED1"/>
                </a:solidFill>
              </a:rPr>
              <a:pPr/>
              <a:t>‹Nº›</a:t>
            </a:fld>
            <a:endParaRPr lang="ja-JP" altLang="en-US">
              <a:solidFill>
                <a:srgbClr val="E3DED1"/>
              </a:solidFill>
            </a:endParaRPr>
          </a:p>
        </p:txBody>
      </p:sp>
      <p:sp>
        <p:nvSpPr>
          <p:cNvPr id="5" name="正方形/長方形 4"/>
          <p:cNvSpPr/>
          <p:nvPr userDrawn="1"/>
        </p:nvSpPr>
        <p:spPr>
          <a:xfrm>
            <a:off x="0" y="1"/>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solidFill>
                <a:prstClr val="white"/>
              </a:solidFill>
            </a:endParaRPr>
          </a:p>
        </p:txBody>
      </p:sp>
    </p:spTree>
    <p:extLst>
      <p:ext uri="{BB962C8B-B14F-4D97-AF65-F5344CB8AC3E}">
        <p14:creationId xmlns:p14="http://schemas.microsoft.com/office/powerpoint/2010/main" val="26749835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latinLnBrk="0">
              <a:defRPr lang="es-ES" sz="4000" cap="none" baseline="0"/>
            </a:lvl1pPr>
            <a:extLst/>
          </a:lstStyle>
          <a:p>
            <a:r>
              <a:rPr lang="es-ES" smtClean="0"/>
              <a:t>Haga clic para modificar el estilo de título del patrón</a:t>
            </a:r>
            <a:endParaRPr lang="es-ES"/>
          </a:p>
        </p:txBody>
      </p:sp>
      <p:sp>
        <p:nvSpPr>
          <p:cNvPr id="3" name="Date Placeholder 2"/>
          <p:cNvSpPr>
            <a:spLocks noGrp="1"/>
          </p:cNvSpPr>
          <p:nvPr>
            <p:ph type="dt" sz="half" idx="10"/>
          </p:nvPr>
        </p:nvSpPr>
        <p:spPr/>
        <p:txBody>
          <a:bodyPr/>
          <a:lstStyle>
            <a:extLst/>
          </a:lstStyle>
          <a:p>
            <a:fld id="{0783C494-2A87-468C-A21B-CB14FB9ABB00}" type="datetimeFigureOut">
              <a:rPr lang="en-US"/>
              <a:pPr/>
              <a:t>7/18/2019</a:t>
            </a:fld>
            <a:endParaRPr lang="es-ES"/>
          </a:p>
        </p:txBody>
      </p:sp>
      <p:sp>
        <p:nvSpPr>
          <p:cNvPr id="4" name="Footer Placeholder 3"/>
          <p:cNvSpPr>
            <a:spLocks noGrp="1"/>
          </p:cNvSpPr>
          <p:nvPr>
            <p:ph type="ftr" sz="quarter" idx="11"/>
          </p:nvPr>
        </p:nvSpPr>
        <p:spPr/>
        <p:txBody>
          <a:bodyPr/>
          <a:lstStyle>
            <a:extLst/>
          </a:lstStyle>
          <a:p>
            <a:endParaRPr lang="es-ES"/>
          </a:p>
        </p:txBody>
      </p:sp>
      <p:sp>
        <p:nvSpPr>
          <p:cNvPr id="5" name="Slide Number Placeholder 4"/>
          <p:cNvSpPr>
            <a:spLocks noGrp="1"/>
          </p:cNvSpPr>
          <p:nvPr>
            <p:ph type="sldNum" sz="quarter" idx="12"/>
          </p:nvPr>
        </p:nvSpPr>
        <p:spPr/>
        <p:txBody>
          <a:bodyPr/>
          <a:lstStyle>
            <a:extLst/>
          </a:lstStyle>
          <a:p>
            <a:fld id="{1AD93096-5B34-4342-9326-69289CEAE4C2}" type="slidenum">
              <a: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180FA0-5B31-4864-A2BB-719EA5A679C6}" type="datetimeFigureOut">
              <a:rPr lang="en-US"/>
              <a:pPr/>
              <a:t>7/18/2019</a:t>
            </a:fld>
            <a:endParaRPr lang="es-ES"/>
          </a:p>
        </p:txBody>
      </p:sp>
      <p:sp>
        <p:nvSpPr>
          <p:cNvPr id="3" name="Footer Placeholder 2"/>
          <p:cNvSpPr>
            <a:spLocks noGrp="1"/>
          </p:cNvSpPr>
          <p:nvPr>
            <p:ph type="ftr" sz="quarter" idx="11"/>
          </p:nvPr>
        </p:nvSpPr>
        <p:spPr/>
        <p:txBody>
          <a:bodyPr/>
          <a:lstStyle>
            <a:extLst/>
          </a:lstStyle>
          <a:p>
            <a:endParaRPr lang="es-ES"/>
          </a:p>
        </p:txBody>
      </p:sp>
      <p:sp>
        <p:nvSpPr>
          <p:cNvPr id="4" name="Slide Number Placeholder 3"/>
          <p:cNvSpPr>
            <a:spLocks noGrp="1"/>
          </p:cNvSpPr>
          <p:nvPr>
            <p:ph type="sldNum" sz="quarter" idx="12"/>
          </p:nvPr>
        </p:nvSpPr>
        <p:spPr/>
        <p:txBody>
          <a:bodyPr/>
          <a:lstStyle>
            <a:extLst/>
          </a:lstStyle>
          <a:p>
            <a:fld id="{1AD93096-5B34-4342-9326-69289CEAE4C2}" type="slidenum">
              <a: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latinLnBrk="0">
              <a:buNone/>
              <a:defRPr lang="es-ES" sz="3600" b="0"/>
            </a:lvl1pPr>
            <a:extLst/>
          </a:lstStyle>
          <a:p>
            <a:r>
              <a:rPr lang="es-ES" smtClean="0"/>
              <a:t>Haga clic para modificar el estilo de título del patrón</a:t>
            </a:r>
            <a:endParaRPr lang="es-ES"/>
          </a:p>
        </p:txBody>
      </p:sp>
      <p:sp>
        <p:nvSpPr>
          <p:cNvPr id="3" name="Text Placeholder 2"/>
          <p:cNvSpPr>
            <a:spLocks noGrp="1"/>
          </p:cNvSpPr>
          <p:nvPr>
            <p:ph type="body" idx="1"/>
          </p:nvPr>
        </p:nvSpPr>
        <p:spPr>
          <a:xfrm>
            <a:off x="914400" y="1435100"/>
            <a:ext cx="3352800" cy="4572000"/>
          </a:xfrm>
        </p:spPr>
        <p:txBody>
          <a:bodyPr/>
          <a:lstStyle>
            <a:lvl1pPr marL="54864" indent="0" latinLnBrk="0">
              <a:buNone/>
              <a:defRPr lang="es-ES" sz="1800"/>
            </a:lvl1pPr>
            <a:lvl2pPr>
              <a:buNone/>
              <a:defRPr lang="es-ES" sz="1200"/>
            </a:lvl2pPr>
            <a:lvl3pPr>
              <a:buNone/>
              <a:defRPr lang="es-ES" sz="1000"/>
            </a:lvl3pPr>
            <a:lvl4pPr>
              <a:buNone/>
              <a:defRPr lang="es-ES" sz="900"/>
            </a:lvl4pPr>
            <a:lvl5pPr>
              <a:buNone/>
              <a:defRPr lang="es-ES" sz="900"/>
            </a:lvl5pPr>
            <a:extLst/>
          </a:lstStyle>
          <a:p>
            <a:pPr lvl="0"/>
            <a:r>
              <a:rPr lang="es-ES" smtClean="0"/>
              <a:t>Haga clic para modificar el estilo de texto del patrón</a:t>
            </a:r>
          </a:p>
        </p:txBody>
      </p:sp>
      <p:sp>
        <p:nvSpPr>
          <p:cNvPr id="4" name="Content Placeholder 3"/>
          <p:cNvSpPr>
            <a:spLocks noGrp="1"/>
          </p:cNvSpPr>
          <p:nvPr>
            <p:ph sz="half" idx="2"/>
          </p:nvPr>
        </p:nvSpPr>
        <p:spPr>
          <a:xfrm>
            <a:off x="4572000" y="1435100"/>
            <a:ext cx="7315200" cy="4572000"/>
          </a:xfrm>
        </p:spPr>
        <p:txBody>
          <a:bodyPr/>
          <a:lstStyle>
            <a:lvl1pPr latinLnBrk="0">
              <a:defRPr lang="es-ES" sz="3200"/>
            </a:lvl1pPr>
            <a:lvl2pPr>
              <a:defRPr lang="es-ES" sz="2800"/>
            </a:lvl2pPr>
            <a:lvl3pPr>
              <a:defRPr lang="es-ES" sz="2400"/>
            </a:lvl3pPr>
            <a:lvl4pPr>
              <a:defRPr lang="es-ES" sz="2000"/>
            </a:lvl4pPr>
            <a:lvl5pPr>
              <a:defRPr lang="es-ES"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Date Placeholder 4"/>
          <p:cNvSpPr>
            <a:spLocks noGrp="1"/>
          </p:cNvSpPr>
          <p:nvPr>
            <p:ph type="dt" sz="half" idx="10"/>
          </p:nvPr>
        </p:nvSpPr>
        <p:spPr/>
        <p:txBody>
          <a:bodyPr/>
          <a:lstStyle>
            <a:extLst/>
          </a:lstStyle>
          <a:p>
            <a:fld id="{4BECC0C8-36B8-442A-833D-B6AACE86BB77}" type="datetimeFigureOut">
              <a:rPr lang="en-US"/>
              <a:pPr/>
              <a:t>7/18/2019</a:t>
            </a:fld>
            <a:endParaRPr lang="es-ES"/>
          </a:p>
        </p:txBody>
      </p:sp>
      <p:sp>
        <p:nvSpPr>
          <p:cNvPr id="6" name="Footer Placeholder 5"/>
          <p:cNvSpPr>
            <a:spLocks noGrp="1"/>
          </p:cNvSpPr>
          <p:nvPr>
            <p:ph type="ftr" sz="quarter" idx="11"/>
          </p:nvPr>
        </p:nvSpPr>
        <p:spPr/>
        <p:txBody>
          <a:bodyPr/>
          <a:lstStyle>
            <a:extLst/>
          </a:lstStyle>
          <a:p>
            <a:endParaRPr lang="es-ES"/>
          </a:p>
        </p:txBody>
      </p:sp>
      <p:sp>
        <p:nvSpPr>
          <p:cNvPr id="7" name="Slide Number Placeholder 6"/>
          <p:cNvSpPr>
            <a:spLocks noGrp="1"/>
          </p:cNvSpPr>
          <p:nvPr>
            <p:ph type="sldNum" sz="quarter" idx="12"/>
          </p:nvPr>
        </p:nvSpPr>
        <p:spPr/>
        <p:txBody>
          <a:bodyPr/>
          <a:lstStyle>
            <a:extLst/>
          </a:lstStyle>
          <a:p>
            <a:fld id="{1AD93096-5B34-4342-9326-69289CEAE4C2}" type="slidenum">
              <a:rPr/>
              <a:pPr/>
              <a:t>‹Nº›</a:t>
            </a:fld>
            <a:endParaRPr lang="es-E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28" name="Group 17"/>
          <p:cNvGrpSpPr/>
          <p:nvPr/>
        </p:nvGrpSpPr>
        <p:grpSpPr>
          <a:xfrm rot="5400000">
            <a:off x="11374903"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1219200" y="228600"/>
            <a:ext cx="9144000" cy="914400"/>
          </a:xfrm>
        </p:spPr>
        <p:txBody>
          <a:bodyPr anchor="b"/>
          <a:lstStyle>
            <a:lvl1pPr algn="l" latinLnBrk="0">
              <a:buNone/>
              <a:defRPr lang="es-ES" sz="2100" b="0"/>
            </a:lvl1pPr>
            <a:extLst/>
          </a:lstStyle>
          <a:p>
            <a:r>
              <a:rPr lang="es-ES" smtClean="0"/>
              <a:t>Haga clic para modificar el estilo de título del patrón</a:t>
            </a:r>
            <a:endParaRPr lang="es-ES"/>
          </a:p>
        </p:txBody>
      </p:sp>
      <p:sp>
        <p:nvSpPr>
          <p:cNvPr id="3" name="Picture Placeholder 2"/>
          <p:cNvSpPr>
            <a:spLocks noGrp="1"/>
          </p:cNvSpPr>
          <p:nvPr>
            <p:ph type="pic" idx="1"/>
          </p:nvPr>
        </p:nvSpPr>
        <p:spPr>
          <a:xfrm>
            <a:off x="488949" y="1905000"/>
            <a:ext cx="11704320" cy="4960144"/>
          </a:xfrm>
        </p:spPr>
        <p:txBody>
          <a:bodyPr/>
          <a:lstStyle>
            <a:lvl1pPr latinLnBrk="0">
              <a:buNone/>
              <a:defRPr lang="es-ES" sz="3200"/>
            </a:lvl1pPr>
            <a:extLst/>
          </a:lstStyle>
          <a:p>
            <a:r>
              <a:rPr lang="es-ES" smtClean="0"/>
              <a:t>Haga clic en el icono para agregar una imagen</a:t>
            </a:r>
            <a:endParaRPr lang="es-ES"/>
          </a:p>
        </p:txBody>
      </p:sp>
      <p:sp>
        <p:nvSpPr>
          <p:cNvPr id="4" name="Text Placeholder 3"/>
          <p:cNvSpPr>
            <a:spLocks noGrp="1"/>
          </p:cNvSpPr>
          <p:nvPr>
            <p:ph type="body" sz="half" idx="2"/>
          </p:nvPr>
        </p:nvSpPr>
        <p:spPr>
          <a:xfrm>
            <a:off x="1219200" y="1150144"/>
            <a:ext cx="9144000" cy="685800"/>
          </a:xfrm>
        </p:spPr>
        <p:txBody>
          <a:bodyPr/>
          <a:lstStyle>
            <a:lvl1pPr marL="27432" indent="0" latinLnBrk="0">
              <a:spcBef>
                <a:spcPts val="0"/>
              </a:spcBef>
              <a:buNone/>
              <a:defRPr lang="es-ES" sz="1400">
                <a:solidFill>
                  <a:srgbClr val="FFFFFF"/>
                </a:solidFill>
              </a:defRPr>
            </a:lvl1pPr>
            <a:lvl2pPr>
              <a:defRPr lang="es-ES" sz="1200"/>
            </a:lvl2pPr>
            <a:lvl3pPr>
              <a:defRPr lang="es-ES" sz="1000"/>
            </a:lvl3pPr>
            <a:lvl4pPr>
              <a:defRPr lang="es-ES" sz="900"/>
            </a:lvl4pPr>
            <a:lvl5pPr>
              <a:defRPr lang="es-ES" sz="900"/>
            </a:lvl5pPr>
            <a:extLst/>
          </a:lstStyle>
          <a:p>
            <a:pPr lvl="0"/>
            <a:r>
              <a:rPr lang="es-ES" smtClean="0"/>
              <a:t>Haga clic para modificar el estilo de texto del patrón</a:t>
            </a:r>
          </a:p>
        </p:txBody>
      </p:sp>
      <p:grpSp>
        <p:nvGrpSpPr>
          <p:cNvPr id="14" name="Group 17"/>
          <p:cNvGrpSpPr/>
          <p:nvPr/>
        </p:nvGrpSpPr>
        <p:grpSpPr>
          <a:xfrm rot="5400000">
            <a:off x="11578103"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p:txBody>
          <a:bodyPr/>
          <a:lstStyle>
            <a:extLst/>
          </a:lstStyle>
          <a:p>
            <a:fld id="{51E20EC5-AC53-4169-941E-EDF10CD23748}" type="datetimeFigureOut">
              <a:rPr lang="en-US"/>
              <a:pPr/>
              <a:t>7/18/2019</a:t>
            </a:fld>
            <a:endParaRPr lang="es-ES"/>
          </a:p>
        </p:txBody>
      </p:sp>
      <p:sp>
        <p:nvSpPr>
          <p:cNvPr id="6" name="Footer Placeholder 5"/>
          <p:cNvSpPr>
            <a:spLocks noGrp="1"/>
          </p:cNvSpPr>
          <p:nvPr>
            <p:ph type="ftr" sz="quarter" idx="11"/>
          </p:nvPr>
        </p:nvSpPr>
        <p:spPr/>
        <p:txBody>
          <a:bodyPr/>
          <a:lstStyle>
            <a:extLst/>
          </a:lstStyle>
          <a:p>
            <a:endParaRPr lang="es-ES"/>
          </a:p>
        </p:txBody>
      </p:sp>
      <p:sp>
        <p:nvSpPr>
          <p:cNvPr id="7" name="Slide Number Placeholder 6"/>
          <p:cNvSpPr>
            <a:spLocks noGrp="1"/>
          </p:cNvSpPr>
          <p:nvPr>
            <p:ph type="sldNum" sz="quarter" idx="12"/>
          </p:nvPr>
        </p:nvSpPr>
        <p:spPr/>
        <p:txBody>
          <a:bodyPr/>
          <a:lstStyle>
            <a:extLst/>
          </a:lstStyle>
          <a:p>
            <a:fld id="{1AD93096-5B34-4342-9326-69289CEAE4C2}" type="slidenum">
              <a:rPr/>
              <a:pPr/>
              <a:t>‹Nº›</a:t>
            </a:fld>
            <a:endParaRPr lang="es-E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5.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sz="1800"/>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extLst/>
          </a:lstStyle>
          <a:p>
            <a:r>
              <a:rPr lang="es-ES" smtClean="0"/>
              <a:t>Haga clic para modificar el estilo de título del patrón</a:t>
            </a:r>
            <a:endParaRPr lang="es-ES"/>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latinLnBrk="0">
              <a:defRPr lang="es-ES" sz="1100">
                <a:solidFill>
                  <a:schemeClr val="tx2"/>
                </a:solidFill>
              </a:defRPr>
            </a:lvl1pPr>
            <a:extLst/>
          </a:lstStyle>
          <a:p>
            <a:fld id="{8D3816DF-213E-421B-92D3-C068DBB023D6}" type="datetimeFigureOut">
              <a:rPr lang="es-ES">
                <a:solidFill>
                  <a:schemeClr val="tx2"/>
                </a:solidFill>
              </a:rPr>
              <a:pPr/>
              <a:t>18/07/2019</a:t>
            </a:fld>
            <a:endParaRPr lang="es-ES" sz="1100">
              <a:solidFill>
                <a:schemeClr val="tx2"/>
              </a:solidFill>
            </a:endParaRPr>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latinLnBrk="0">
              <a:defRPr lang="es-ES" sz="1100">
                <a:solidFill>
                  <a:schemeClr val="tx2"/>
                </a:solidFill>
              </a:defRPr>
            </a:lvl1pPr>
            <a:extLst/>
          </a:lstStyle>
          <a:p>
            <a:pPr algn="r"/>
            <a:endParaRPr lang="es-ES" sz="1100">
              <a:solidFill>
                <a:schemeClr val="tx2"/>
              </a:solidFill>
            </a:endParaRPr>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latinLnBrk="0">
              <a:defRPr lang="es-ES" sz="1200">
                <a:solidFill>
                  <a:schemeClr val="tx2"/>
                </a:solidFill>
              </a:defRPr>
            </a:lvl1pPr>
            <a:extLst/>
          </a:lstStyle>
          <a:p>
            <a:pPr algn="l"/>
            <a:fld id="{72AC53DF-4216-466D-99A7-94400E6C2A25}" type="slidenum">
              <a:rPr lang="es-ES" sz="1200">
                <a:solidFill>
                  <a:schemeClr val="tx2"/>
                </a:solidFill>
              </a:rPr>
              <a:pPr algn="l"/>
              <a:t>‹Nº›</a:t>
            </a:fld>
            <a:endParaRPr lang="es-E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l" rtl="0" eaLnBrk="1" latinLnBrk="0" hangingPunct="1">
        <a:spcBef>
          <a:spcPct val="0"/>
        </a:spcBef>
        <a:buNone/>
        <a:defRPr lang="es-ES" sz="4000" kern="1200" spc="-150" baseline="0">
          <a:solidFill>
            <a:schemeClr val="tx2">
              <a:satMod val="200000"/>
            </a:schemeClr>
          </a:solidFill>
          <a:effectLst>
            <a:outerShdw blurRad="50800" dist="50800" dir="2700000" algn="tl" rotWithShape="0">
              <a:srgbClr val="000000">
                <a:alpha val="43137"/>
              </a:srgbClr>
            </a:outerShdw>
          </a:effectLst>
          <a:latin typeface="+mj-lt"/>
          <a:ea typeface="+mj-ea"/>
          <a:cs typeface="+mj-cs"/>
        </a:defRPr>
      </a:lvl1pPr>
      <a:extLst/>
    </p:titleStyle>
    <p:bodyStyle>
      <a:lvl1pPr marL="411480" indent="-342900" algn="l" rtl="0" eaLnBrk="1" latinLnBrk="0" hangingPunct="1">
        <a:spcBef>
          <a:spcPts val="700"/>
        </a:spcBef>
        <a:buSzPct val="95000"/>
        <a:buFont typeface="Wingdings"/>
        <a:buChar char=""/>
        <a:defRPr lang="es-ES"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lang="es-ES"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lang="es-ES"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lang="es-ES"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lang="es-ES"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lang="es-ES"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lang="es-ES"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lang="es-ES"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lang="es-ES" sz="1600" kern="1200">
          <a:solidFill>
            <a:schemeClr val="tx1"/>
          </a:solidFill>
          <a:latin typeface="+mn-lt"/>
          <a:ea typeface="+mn-ea"/>
          <a:cs typeface="+mn-cs"/>
        </a:defRPr>
      </a:lvl9pPr>
      <a:extLst/>
    </p:bodyStyle>
    <p:otherStyle>
      <a:lvl1pPr marL="0" algn="l" rtl="0" eaLnBrk="1" latinLnBrk="0" hangingPunct="1">
        <a:defRPr lang="es-ES" kern="1200">
          <a:solidFill>
            <a:schemeClr val="tx1"/>
          </a:solidFill>
          <a:latin typeface="+mn-lt"/>
          <a:ea typeface="+mn-ea"/>
          <a:cs typeface="+mn-cs"/>
        </a:defRPr>
      </a:lvl1pPr>
      <a:lvl2pPr marL="457200" algn="l" rtl="0" eaLnBrk="1" hangingPunct="1">
        <a:defRPr lang="es-ES" kern="1200">
          <a:solidFill>
            <a:schemeClr val="tx1"/>
          </a:solidFill>
          <a:latin typeface="+mn-lt"/>
          <a:ea typeface="+mn-ea"/>
          <a:cs typeface="+mn-cs"/>
        </a:defRPr>
      </a:lvl2pPr>
      <a:lvl3pPr marL="914400" algn="l" rtl="0" eaLnBrk="1" hangingPunct="1">
        <a:defRPr lang="es-ES" kern="1200">
          <a:solidFill>
            <a:schemeClr val="tx1"/>
          </a:solidFill>
          <a:latin typeface="+mn-lt"/>
          <a:ea typeface="+mn-ea"/>
          <a:cs typeface="+mn-cs"/>
        </a:defRPr>
      </a:lvl3pPr>
      <a:lvl4pPr marL="1371600" algn="l" rtl="0" eaLnBrk="1" hangingPunct="1">
        <a:defRPr lang="es-ES" kern="1200">
          <a:solidFill>
            <a:schemeClr val="tx1"/>
          </a:solidFill>
          <a:latin typeface="+mn-lt"/>
          <a:ea typeface="+mn-ea"/>
          <a:cs typeface="+mn-cs"/>
        </a:defRPr>
      </a:lvl4pPr>
      <a:lvl5pPr marL="1828800" algn="l" rtl="0" eaLnBrk="1" hangingPunct="1">
        <a:defRPr lang="es-ES" kern="1200">
          <a:solidFill>
            <a:schemeClr val="tx1"/>
          </a:solidFill>
          <a:latin typeface="+mn-lt"/>
          <a:ea typeface="+mn-ea"/>
          <a:cs typeface="+mn-cs"/>
        </a:defRPr>
      </a:lvl5pPr>
      <a:lvl6pPr marL="2286000" algn="l" rtl="0" eaLnBrk="1" hangingPunct="1">
        <a:defRPr lang="es-ES" kern="1200">
          <a:solidFill>
            <a:schemeClr val="tx1"/>
          </a:solidFill>
          <a:latin typeface="+mn-lt"/>
          <a:ea typeface="+mn-ea"/>
          <a:cs typeface="+mn-cs"/>
        </a:defRPr>
      </a:lvl6pPr>
      <a:lvl7pPr marL="2743200" algn="l" rtl="0" eaLnBrk="1" hangingPunct="1">
        <a:defRPr lang="es-ES" kern="1200">
          <a:solidFill>
            <a:schemeClr val="tx1"/>
          </a:solidFill>
          <a:latin typeface="+mn-lt"/>
          <a:ea typeface="+mn-ea"/>
          <a:cs typeface="+mn-cs"/>
        </a:defRPr>
      </a:lvl7pPr>
      <a:lvl8pPr marL="3200400" algn="l" rtl="0" eaLnBrk="1" hangingPunct="1">
        <a:defRPr lang="es-ES" kern="1200">
          <a:solidFill>
            <a:schemeClr val="tx1"/>
          </a:solidFill>
          <a:latin typeface="+mn-lt"/>
          <a:ea typeface="+mn-ea"/>
          <a:cs typeface="+mn-cs"/>
        </a:defRPr>
      </a:lvl8pPr>
      <a:lvl9pPr marL="3657600" algn="l" rtl="0" eaLnBrk="1" hangingPunct="1">
        <a:defRPr lang="es-ES"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extLst/>
          </a:lstStyle>
          <a:p>
            <a:r>
              <a:rPr lang="es-ES" smtClean="0"/>
              <a:t>Haga clic para modificar el estilo de título del patrón</a:t>
            </a:r>
            <a:endParaRPr lang="es-ES"/>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latinLnBrk="0">
              <a:defRPr lang="es-ES" sz="1100">
                <a:solidFill>
                  <a:schemeClr val="tx2"/>
                </a:solidFill>
              </a:defRPr>
            </a:lvl1pPr>
            <a:extLst/>
          </a:lstStyle>
          <a:p>
            <a:fld id="{8D3816DF-213E-421B-92D3-C068DBB023D6}" type="datetimeFigureOut">
              <a:rPr lang="en-US">
                <a:solidFill>
                  <a:srgbClr val="E3DED1"/>
                </a:solidFill>
              </a:rPr>
              <a:pPr/>
              <a:t>7/18/2019</a:t>
            </a:fld>
            <a:endParaRPr>
              <a:solidFill>
                <a:srgbClr val="E3DED1"/>
              </a:solidFill>
            </a:endParaRPr>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latinLnBrk="0">
              <a:defRPr lang="es-ES" sz="1100">
                <a:solidFill>
                  <a:schemeClr val="tx2"/>
                </a:solidFill>
              </a:defRPr>
            </a:lvl1pPr>
            <a:extLst/>
          </a:lstStyle>
          <a:p>
            <a:endParaRPr>
              <a:solidFill>
                <a:srgbClr val="E3DED1"/>
              </a:solidFill>
            </a:endParaRPr>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latinLnBrk="0">
              <a:defRPr lang="es-ES" sz="1200">
                <a:solidFill>
                  <a:schemeClr val="tx2"/>
                </a:solidFill>
              </a:defRPr>
            </a:lvl1pPr>
            <a:extLst/>
          </a:lstStyle>
          <a:p>
            <a:fld id="{72AC53DF-4216-466D-99A7-94400E6C2A25}" type="slidenum">
              <a:rPr>
                <a:solidFill>
                  <a:srgbClr val="E3DED1"/>
                </a:solidFill>
              </a:rPr>
              <a:pPr/>
              <a:t>‹Nº›</a:t>
            </a:fld>
            <a:endParaRPr>
              <a:solidFill>
                <a:srgbClr val="E3DED1"/>
              </a:solidFill>
            </a:endParaRPr>
          </a:p>
        </p:txBody>
      </p:sp>
    </p:spTree>
    <p:extLst>
      <p:ext uri="{BB962C8B-B14F-4D97-AF65-F5344CB8AC3E}">
        <p14:creationId xmlns:p14="http://schemas.microsoft.com/office/powerpoint/2010/main" val="3768135369"/>
      </p:ext>
    </p:extLst>
  </p:cSld>
  <p:clrMap bg1="dk1" tx1="lt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l" rtl="0" eaLnBrk="1" latinLnBrk="0" hangingPunct="1">
        <a:spcBef>
          <a:spcPct val="0"/>
        </a:spcBef>
        <a:buNone/>
        <a:defRPr lang="es-ES" sz="4000" kern="1200" spc="-150" baseline="0">
          <a:solidFill>
            <a:schemeClr val="tx2">
              <a:satMod val="200000"/>
            </a:schemeClr>
          </a:solidFill>
          <a:effectLst>
            <a:outerShdw blurRad="50800" dist="50800" dir="2700000" algn="tl" rotWithShape="0">
              <a:srgbClr val="000000">
                <a:alpha val="43137"/>
              </a:srgbClr>
            </a:outerShdw>
          </a:effectLst>
          <a:latin typeface="+mj-lt"/>
          <a:ea typeface="+mj-ea"/>
          <a:cs typeface="+mj-cs"/>
        </a:defRPr>
      </a:lvl1pPr>
      <a:extLst/>
    </p:titleStyle>
    <p:bodyStyle>
      <a:lvl1pPr marL="411480" indent="-342900" algn="l" rtl="0" eaLnBrk="1" latinLnBrk="0" hangingPunct="1">
        <a:spcBef>
          <a:spcPts val="700"/>
        </a:spcBef>
        <a:buSzPct val="95000"/>
        <a:buFont typeface="Wingdings"/>
        <a:buChar char=""/>
        <a:defRPr lang="es-ES"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lang="es-ES"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lang="es-ES"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lang="es-ES"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lang="es-ES"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lang="es-ES"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lang="es-ES"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lang="es-ES"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lang="es-ES" sz="1600" kern="1200">
          <a:solidFill>
            <a:schemeClr val="tx1"/>
          </a:solidFill>
          <a:latin typeface="+mn-lt"/>
          <a:ea typeface="+mn-ea"/>
          <a:cs typeface="+mn-cs"/>
        </a:defRPr>
      </a:lvl9pPr>
      <a:extLst/>
    </p:bodyStyle>
    <p:otherStyle>
      <a:lvl1pPr marL="0" algn="l" rtl="0" eaLnBrk="1" latinLnBrk="0" hangingPunct="1">
        <a:defRPr lang="es-ES" kern="1200">
          <a:solidFill>
            <a:schemeClr val="tx1"/>
          </a:solidFill>
          <a:latin typeface="+mn-lt"/>
          <a:ea typeface="+mn-ea"/>
          <a:cs typeface="+mn-cs"/>
        </a:defRPr>
      </a:lvl1pPr>
      <a:lvl2pPr marL="457200" algn="l" rtl="0" eaLnBrk="1" hangingPunct="1">
        <a:defRPr lang="es-ES" kern="1200">
          <a:solidFill>
            <a:schemeClr val="tx1"/>
          </a:solidFill>
          <a:latin typeface="+mn-lt"/>
          <a:ea typeface="+mn-ea"/>
          <a:cs typeface="+mn-cs"/>
        </a:defRPr>
      </a:lvl2pPr>
      <a:lvl3pPr marL="914400" algn="l" rtl="0" eaLnBrk="1" hangingPunct="1">
        <a:defRPr lang="es-ES" kern="1200">
          <a:solidFill>
            <a:schemeClr val="tx1"/>
          </a:solidFill>
          <a:latin typeface="+mn-lt"/>
          <a:ea typeface="+mn-ea"/>
          <a:cs typeface="+mn-cs"/>
        </a:defRPr>
      </a:lvl3pPr>
      <a:lvl4pPr marL="1371600" algn="l" rtl="0" eaLnBrk="1" hangingPunct="1">
        <a:defRPr lang="es-ES" kern="1200">
          <a:solidFill>
            <a:schemeClr val="tx1"/>
          </a:solidFill>
          <a:latin typeface="+mn-lt"/>
          <a:ea typeface="+mn-ea"/>
          <a:cs typeface="+mn-cs"/>
        </a:defRPr>
      </a:lvl4pPr>
      <a:lvl5pPr marL="1828800" algn="l" rtl="0" eaLnBrk="1" hangingPunct="1">
        <a:defRPr lang="es-ES" kern="1200">
          <a:solidFill>
            <a:schemeClr val="tx1"/>
          </a:solidFill>
          <a:latin typeface="+mn-lt"/>
          <a:ea typeface="+mn-ea"/>
          <a:cs typeface="+mn-cs"/>
        </a:defRPr>
      </a:lvl5pPr>
      <a:lvl6pPr marL="2286000" algn="l" rtl="0" eaLnBrk="1" hangingPunct="1">
        <a:defRPr lang="es-ES" kern="1200">
          <a:solidFill>
            <a:schemeClr val="tx1"/>
          </a:solidFill>
          <a:latin typeface="+mn-lt"/>
          <a:ea typeface="+mn-ea"/>
          <a:cs typeface="+mn-cs"/>
        </a:defRPr>
      </a:lvl6pPr>
      <a:lvl7pPr marL="2743200" algn="l" rtl="0" eaLnBrk="1" hangingPunct="1">
        <a:defRPr lang="es-ES" kern="1200">
          <a:solidFill>
            <a:schemeClr val="tx1"/>
          </a:solidFill>
          <a:latin typeface="+mn-lt"/>
          <a:ea typeface="+mn-ea"/>
          <a:cs typeface="+mn-cs"/>
        </a:defRPr>
      </a:lvl7pPr>
      <a:lvl8pPr marL="3200400" algn="l" rtl="0" eaLnBrk="1" hangingPunct="1">
        <a:defRPr lang="es-ES" kern="1200">
          <a:solidFill>
            <a:schemeClr val="tx1"/>
          </a:solidFill>
          <a:latin typeface="+mn-lt"/>
          <a:ea typeface="+mn-ea"/>
          <a:cs typeface="+mn-cs"/>
        </a:defRPr>
      </a:lvl8pPr>
      <a:lvl9pPr marL="3657600" algn="l" rtl="0" eaLnBrk="1" hangingPunct="1">
        <a:defRPr lang="es-ES"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extLst/>
          </a:lstStyle>
          <a:p>
            <a:r>
              <a:rPr lang="es-ES" smtClean="0"/>
              <a:t>Haga clic para modificar el estilo de título del patrón</a:t>
            </a:r>
            <a:endParaRPr lang="es-ES"/>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latinLnBrk="0">
              <a:defRPr lang="es-ES" sz="1100">
                <a:solidFill>
                  <a:schemeClr val="tx2"/>
                </a:solidFill>
              </a:defRPr>
            </a:lvl1pPr>
            <a:extLst/>
          </a:lstStyle>
          <a:p>
            <a:fld id="{8D3816DF-213E-421B-92D3-C068DBB023D6}" type="datetimeFigureOut">
              <a:rPr lang="en-US">
                <a:solidFill>
                  <a:srgbClr val="E3DED1"/>
                </a:solidFill>
              </a:rPr>
              <a:pPr/>
              <a:t>7/18/2019</a:t>
            </a:fld>
            <a:endParaRPr>
              <a:solidFill>
                <a:srgbClr val="E3DED1"/>
              </a:solidFill>
            </a:endParaRPr>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latinLnBrk="0">
              <a:defRPr lang="es-ES" sz="1100">
                <a:solidFill>
                  <a:schemeClr val="tx2"/>
                </a:solidFill>
              </a:defRPr>
            </a:lvl1pPr>
            <a:extLst/>
          </a:lstStyle>
          <a:p>
            <a:endParaRPr>
              <a:solidFill>
                <a:srgbClr val="E3DED1"/>
              </a:solidFill>
            </a:endParaRPr>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latinLnBrk="0">
              <a:defRPr lang="es-ES" sz="1200">
                <a:solidFill>
                  <a:schemeClr val="tx2"/>
                </a:solidFill>
              </a:defRPr>
            </a:lvl1pPr>
            <a:extLst/>
          </a:lstStyle>
          <a:p>
            <a:fld id="{72AC53DF-4216-466D-99A7-94400E6C2A25}" type="slidenum">
              <a:rPr>
                <a:solidFill>
                  <a:srgbClr val="E3DED1"/>
                </a:solidFill>
              </a:rPr>
              <a:pPr/>
              <a:t>‹Nº›</a:t>
            </a:fld>
            <a:endParaRPr>
              <a:solidFill>
                <a:srgbClr val="E3DED1"/>
              </a:solidFill>
            </a:endParaRPr>
          </a:p>
        </p:txBody>
      </p:sp>
    </p:spTree>
    <p:extLst>
      <p:ext uri="{BB962C8B-B14F-4D97-AF65-F5344CB8AC3E}">
        <p14:creationId xmlns:p14="http://schemas.microsoft.com/office/powerpoint/2010/main" val="976659153"/>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l" rtl="0" eaLnBrk="1" latinLnBrk="0" hangingPunct="1">
        <a:spcBef>
          <a:spcPct val="0"/>
        </a:spcBef>
        <a:buNone/>
        <a:defRPr lang="es-ES" sz="4000" kern="1200" spc="-150" baseline="0">
          <a:solidFill>
            <a:schemeClr val="tx2">
              <a:satMod val="200000"/>
            </a:schemeClr>
          </a:solidFill>
          <a:effectLst>
            <a:outerShdw blurRad="50800" dist="50800" dir="2700000" algn="tl" rotWithShape="0">
              <a:srgbClr val="000000">
                <a:alpha val="43137"/>
              </a:srgbClr>
            </a:outerShdw>
          </a:effectLst>
          <a:latin typeface="+mj-lt"/>
          <a:ea typeface="+mj-ea"/>
          <a:cs typeface="+mj-cs"/>
        </a:defRPr>
      </a:lvl1pPr>
      <a:extLst/>
    </p:titleStyle>
    <p:bodyStyle>
      <a:lvl1pPr marL="411480" indent="-342900" algn="l" rtl="0" eaLnBrk="1" latinLnBrk="0" hangingPunct="1">
        <a:spcBef>
          <a:spcPts val="700"/>
        </a:spcBef>
        <a:buSzPct val="95000"/>
        <a:buFont typeface="Wingdings"/>
        <a:buChar char=""/>
        <a:defRPr lang="es-ES"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lang="es-ES"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lang="es-ES"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lang="es-ES"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lang="es-ES"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lang="es-ES"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lang="es-ES"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lang="es-ES"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lang="es-ES" sz="1600" kern="1200">
          <a:solidFill>
            <a:schemeClr val="tx1"/>
          </a:solidFill>
          <a:latin typeface="+mn-lt"/>
          <a:ea typeface="+mn-ea"/>
          <a:cs typeface="+mn-cs"/>
        </a:defRPr>
      </a:lvl9pPr>
      <a:extLst/>
    </p:bodyStyle>
    <p:otherStyle>
      <a:lvl1pPr marL="0" algn="l" rtl="0" eaLnBrk="1" latinLnBrk="0" hangingPunct="1">
        <a:defRPr lang="es-ES" kern="1200">
          <a:solidFill>
            <a:schemeClr val="tx1"/>
          </a:solidFill>
          <a:latin typeface="+mn-lt"/>
          <a:ea typeface="+mn-ea"/>
          <a:cs typeface="+mn-cs"/>
        </a:defRPr>
      </a:lvl1pPr>
      <a:lvl2pPr marL="457200" algn="l" rtl="0" eaLnBrk="1" hangingPunct="1">
        <a:defRPr lang="es-ES" kern="1200">
          <a:solidFill>
            <a:schemeClr val="tx1"/>
          </a:solidFill>
          <a:latin typeface="+mn-lt"/>
          <a:ea typeface="+mn-ea"/>
          <a:cs typeface="+mn-cs"/>
        </a:defRPr>
      </a:lvl2pPr>
      <a:lvl3pPr marL="914400" algn="l" rtl="0" eaLnBrk="1" hangingPunct="1">
        <a:defRPr lang="es-ES" kern="1200">
          <a:solidFill>
            <a:schemeClr val="tx1"/>
          </a:solidFill>
          <a:latin typeface="+mn-lt"/>
          <a:ea typeface="+mn-ea"/>
          <a:cs typeface="+mn-cs"/>
        </a:defRPr>
      </a:lvl3pPr>
      <a:lvl4pPr marL="1371600" algn="l" rtl="0" eaLnBrk="1" hangingPunct="1">
        <a:defRPr lang="es-ES" kern="1200">
          <a:solidFill>
            <a:schemeClr val="tx1"/>
          </a:solidFill>
          <a:latin typeface="+mn-lt"/>
          <a:ea typeface="+mn-ea"/>
          <a:cs typeface="+mn-cs"/>
        </a:defRPr>
      </a:lvl4pPr>
      <a:lvl5pPr marL="1828800" algn="l" rtl="0" eaLnBrk="1" hangingPunct="1">
        <a:defRPr lang="es-ES" kern="1200">
          <a:solidFill>
            <a:schemeClr val="tx1"/>
          </a:solidFill>
          <a:latin typeface="+mn-lt"/>
          <a:ea typeface="+mn-ea"/>
          <a:cs typeface="+mn-cs"/>
        </a:defRPr>
      </a:lvl5pPr>
      <a:lvl6pPr marL="2286000" algn="l" rtl="0" eaLnBrk="1" hangingPunct="1">
        <a:defRPr lang="es-ES" kern="1200">
          <a:solidFill>
            <a:schemeClr val="tx1"/>
          </a:solidFill>
          <a:latin typeface="+mn-lt"/>
          <a:ea typeface="+mn-ea"/>
          <a:cs typeface="+mn-cs"/>
        </a:defRPr>
      </a:lvl6pPr>
      <a:lvl7pPr marL="2743200" algn="l" rtl="0" eaLnBrk="1" hangingPunct="1">
        <a:defRPr lang="es-ES" kern="1200">
          <a:solidFill>
            <a:schemeClr val="tx1"/>
          </a:solidFill>
          <a:latin typeface="+mn-lt"/>
          <a:ea typeface="+mn-ea"/>
          <a:cs typeface="+mn-cs"/>
        </a:defRPr>
      </a:lvl7pPr>
      <a:lvl8pPr marL="3200400" algn="l" rtl="0" eaLnBrk="1" hangingPunct="1">
        <a:defRPr lang="es-ES" kern="1200">
          <a:solidFill>
            <a:schemeClr val="tx1"/>
          </a:solidFill>
          <a:latin typeface="+mn-lt"/>
          <a:ea typeface="+mn-ea"/>
          <a:cs typeface="+mn-cs"/>
        </a:defRPr>
      </a:lvl8pPr>
      <a:lvl9pPr marL="3657600" algn="l" rtl="0" eaLnBrk="1" hangingPunct="1">
        <a:defRPr lang="es-ES"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extLst/>
          </a:lstStyle>
          <a:p>
            <a:r>
              <a:rPr lang="es-ES" smtClean="0"/>
              <a:t>Haga clic para modificar el estilo de título del patrón</a:t>
            </a:r>
            <a:endParaRPr lang="es-ES"/>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latinLnBrk="0">
              <a:defRPr lang="es-ES" sz="1100">
                <a:solidFill>
                  <a:schemeClr val="tx2"/>
                </a:solidFill>
              </a:defRPr>
            </a:lvl1pPr>
            <a:extLst/>
          </a:lstStyle>
          <a:p>
            <a:fld id="{8D3816DF-213E-421B-92D3-C068DBB023D6}" type="datetimeFigureOut">
              <a:rPr lang="en-US">
                <a:solidFill>
                  <a:srgbClr val="E3DED1"/>
                </a:solidFill>
              </a:rPr>
              <a:pPr/>
              <a:t>7/18/2019</a:t>
            </a:fld>
            <a:endParaRPr>
              <a:solidFill>
                <a:srgbClr val="E3DED1"/>
              </a:solidFill>
            </a:endParaRPr>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latinLnBrk="0">
              <a:defRPr lang="es-ES" sz="1100">
                <a:solidFill>
                  <a:schemeClr val="tx2"/>
                </a:solidFill>
              </a:defRPr>
            </a:lvl1pPr>
            <a:extLst/>
          </a:lstStyle>
          <a:p>
            <a:endParaRPr>
              <a:solidFill>
                <a:srgbClr val="E3DED1"/>
              </a:solidFill>
            </a:endParaRPr>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latinLnBrk="0">
              <a:defRPr lang="es-ES" sz="1200">
                <a:solidFill>
                  <a:schemeClr val="tx2"/>
                </a:solidFill>
              </a:defRPr>
            </a:lvl1pPr>
            <a:extLst/>
          </a:lstStyle>
          <a:p>
            <a:fld id="{72AC53DF-4216-466D-99A7-94400E6C2A25}" type="slidenum">
              <a:rPr>
                <a:solidFill>
                  <a:srgbClr val="E3DED1"/>
                </a:solidFill>
              </a:rPr>
              <a:pPr/>
              <a:t>‹Nº›</a:t>
            </a:fld>
            <a:endParaRPr>
              <a:solidFill>
                <a:srgbClr val="E3DED1"/>
              </a:solidFill>
            </a:endParaRPr>
          </a:p>
        </p:txBody>
      </p:sp>
    </p:spTree>
    <p:extLst>
      <p:ext uri="{BB962C8B-B14F-4D97-AF65-F5344CB8AC3E}">
        <p14:creationId xmlns:p14="http://schemas.microsoft.com/office/powerpoint/2010/main" val="2847416435"/>
      </p:ext>
    </p:extLst>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l" rtl="0" eaLnBrk="1" latinLnBrk="0" hangingPunct="1">
        <a:spcBef>
          <a:spcPct val="0"/>
        </a:spcBef>
        <a:buNone/>
        <a:defRPr lang="es-ES" sz="4000" kern="1200" spc="-150" baseline="0">
          <a:solidFill>
            <a:schemeClr val="tx2">
              <a:satMod val="200000"/>
            </a:schemeClr>
          </a:solidFill>
          <a:effectLst>
            <a:outerShdw blurRad="50800" dist="50800" dir="2700000" algn="tl" rotWithShape="0">
              <a:srgbClr val="000000">
                <a:alpha val="43137"/>
              </a:srgbClr>
            </a:outerShdw>
          </a:effectLst>
          <a:latin typeface="+mj-lt"/>
          <a:ea typeface="+mj-ea"/>
          <a:cs typeface="+mj-cs"/>
        </a:defRPr>
      </a:lvl1pPr>
      <a:extLst/>
    </p:titleStyle>
    <p:bodyStyle>
      <a:lvl1pPr marL="411480" indent="-342900" algn="l" rtl="0" eaLnBrk="1" latinLnBrk="0" hangingPunct="1">
        <a:spcBef>
          <a:spcPts val="700"/>
        </a:spcBef>
        <a:buSzPct val="95000"/>
        <a:buFont typeface="Wingdings"/>
        <a:buChar char=""/>
        <a:defRPr lang="es-ES"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lang="es-ES"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lang="es-ES"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lang="es-ES"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lang="es-ES"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lang="es-ES"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lang="es-ES"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lang="es-ES"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lang="es-ES" sz="1600" kern="1200">
          <a:solidFill>
            <a:schemeClr val="tx1"/>
          </a:solidFill>
          <a:latin typeface="+mn-lt"/>
          <a:ea typeface="+mn-ea"/>
          <a:cs typeface="+mn-cs"/>
        </a:defRPr>
      </a:lvl9pPr>
      <a:extLst/>
    </p:bodyStyle>
    <p:otherStyle>
      <a:lvl1pPr marL="0" algn="l" rtl="0" eaLnBrk="1" latinLnBrk="0" hangingPunct="1">
        <a:defRPr lang="es-ES" kern="1200">
          <a:solidFill>
            <a:schemeClr val="tx1"/>
          </a:solidFill>
          <a:latin typeface="+mn-lt"/>
          <a:ea typeface="+mn-ea"/>
          <a:cs typeface="+mn-cs"/>
        </a:defRPr>
      </a:lvl1pPr>
      <a:lvl2pPr marL="457200" algn="l" rtl="0" eaLnBrk="1" hangingPunct="1">
        <a:defRPr lang="es-ES" kern="1200">
          <a:solidFill>
            <a:schemeClr val="tx1"/>
          </a:solidFill>
          <a:latin typeface="+mn-lt"/>
          <a:ea typeface="+mn-ea"/>
          <a:cs typeface="+mn-cs"/>
        </a:defRPr>
      </a:lvl2pPr>
      <a:lvl3pPr marL="914400" algn="l" rtl="0" eaLnBrk="1" hangingPunct="1">
        <a:defRPr lang="es-ES" kern="1200">
          <a:solidFill>
            <a:schemeClr val="tx1"/>
          </a:solidFill>
          <a:latin typeface="+mn-lt"/>
          <a:ea typeface="+mn-ea"/>
          <a:cs typeface="+mn-cs"/>
        </a:defRPr>
      </a:lvl3pPr>
      <a:lvl4pPr marL="1371600" algn="l" rtl="0" eaLnBrk="1" hangingPunct="1">
        <a:defRPr lang="es-ES" kern="1200">
          <a:solidFill>
            <a:schemeClr val="tx1"/>
          </a:solidFill>
          <a:latin typeface="+mn-lt"/>
          <a:ea typeface="+mn-ea"/>
          <a:cs typeface="+mn-cs"/>
        </a:defRPr>
      </a:lvl4pPr>
      <a:lvl5pPr marL="1828800" algn="l" rtl="0" eaLnBrk="1" hangingPunct="1">
        <a:defRPr lang="es-ES" kern="1200">
          <a:solidFill>
            <a:schemeClr val="tx1"/>
          </a:solidFill>
          <a:latin typeface="+mn-lt"/>
          <a:ea typeface="+mn-ea"/>
          <a:cs typeface="+mn-cs"/>
        </a:defRPr>
      </a:lvl5pPr>
      <a:lvl6pPr marL="2286000" algn="l" rtl="0" eaLnBrk="1" hangingPunct="1">
        <a:defRPr lang="es-ES" kern="1200">
          <a:solidFill>
            <a:schemeClr val="tx1"/>
          </a:solidFill>
          <a:latin typeface="+mn-lt"/>
          <a:ea typeface="+mn-ea"/>
          <a:cs typeface="+mn-cs"/>
        </a:defRPr>
      </a:lvl6pPr>
      <a:lvl7pPr marL="2743200" algn="l" rtl="0" eaLnBrk="1" hangingPunct="1">
        <a:defRPr lang="es-ES" kern="1200">
          <a:solidFill>
            <a:schemeClr val="tx1"/>
          </a:solidFill>
          <a:latin typeface="+mn-lt"/>
          <a:ea typeface="+mn-ea"/>
          <a:cs typeface="+mn-cs"/>
        </a:defRPr>
      </a:lvl7pPr>
      <a:lvl8pPr marL="3200400" algn="l" rtl="0" eaLnBrk="1" hangingPunct="1">
        <a:defRPr lang="es-ES" kern="1200">
          <a:solidFill>
            <a:schemeClr val="tx1"/>
          </a:solidFill>
          <a:latin typeface="+mn-lt"/>
          <a:ea typeface="+mn-ea"/>
          <a:cs typeface="+mn-cs"/>
        </a:defRPr>
      </a:lvl8pPr>
      <a:lvl9pPr marL="3657600" algn="l" rtl="0" eaLnBrk="1" hangingPunct="1">
        <a:defRPr lang="es-ES"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s-ES">
              <a:solidFill>
                <a:prstClr val="white"/>
              </a:solidFill>
            </a:endParaRPr>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extLst/>
          </a:lstStyle>
          <a:p>
            <a:r>
              <a:rPr lang="es-ES" smtClean="0"/>
              <a:t>Haga clic para modificar el estilo de título del patrón</a:t>
            </a:r>
            <a:endParaRPr lang="es-ES"/>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latinLnBrk="0">
              <a:defRPr lang="es-ES" sz="1100">
                <a:solidFill>
                  <a:schemeClr val="tx2"/>
                </a:solidFill>
              </a:defRPr>
            </a:lvl1pPr>
            <a:extLst/>
          </a:lstStyle>
          <a:p>
            <a:fld id="{8D3816DF-213E-421B-92D3-C068DBB023D6}" type="datetimeFigureOut">
              <a:rPr lang="en-US">
                <a:solidFill>
                  <a:srgbClr val="E3DED1"/>
                </a:solidFill>
              </a:rPr>
              <a:pPr/>
              <a:t>7/18/2019</a:t>
            </a:fld>
            <a:endParaRPr>
              <a:solidFill>
                <a:srgbClr val="E3DED1"/>
              </a:solidFill>
            </a:endParaRPr>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latinLnBrk="0">
              <a:defRPr lang="es-ES" sz="1100">
                <a:solidFill>
                  <a:schemeClr val="tx2"/>
                </a:solidFill>
              </a:defRPr>
            </a:lvl1pPr>
            <a:extLst/>
          </a:lstStyle>
          <a:p>
            <a:endParaRPr>
              <a:solidFill>
                <a:srgbClr val="E3DED1"/>
              </a:solidFill>
            </a:endParaRPr>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latinLnBrk="0">
              <a:defRPr lang="es-ES" sz="1200">
                <a:solidFill>
                  <a:schemeClr val="tx2"/>
                </a:solidFill>
              </a:defRPr>
            </a:lvl1pPr>
            <a:extLst/>
          </a:lstStyle>
          <a:p>
            <a:fld id="{72AC53DF-4216-466D-99A7-94400E6C2A25}" type="slidenum">
              <a:rPr>
                <a:solidFill>
                  <a:srgbClr val="E3DED1"/>
                </a:solidFill>
              </a:rPr>
              <a:pPr/>
              <a:t>‹Nº›</a:t>
            </a:fld>
            <a:endParaRPr>
              <a:solidFill>
                <a:srgbClr val="E3DED1"/>
              </a:solidFill>
            </a:endParaRPr>
          </a:p>
        </p:txBody>
      </p:sp>
    </p:spTree>
    <p:extLst>
      <p:ext uri="{BB962C8B-B14F-4D97-AF65-F5344CB8AC3E}">
        <p14:creationId xmlns:p14="http://schemas.microsoft.com/office/powerpoint/2010/main" val="1175712080"/>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l" rtl="0" eaLnBrk="1" latinLnBrk="0" hangingPunct="1">
        <a:spcBef>
          <a:spcPct val="0"/>
        </a:spcBef>
        <a:buNone/>
        <a:defRPr lang="es-ES" sz="4000" kern="1200" spc="-150" baseline="0">
          <a:solidFill>
            <a:schemeClr val="tx2">
              <a:satMod val="200000"/>
            </a:schemeClr>
          </a:solidFill>
          <a:effectLst>
            <a:outerShdw blurRad="50800" dist="50800" dir="2700000" algn="tl" rotWithShape="0">
              <a:srgbClr val="000000">
                <a:alpha val="43137"/>
              </a:srgbClr>
            </a:outerShdw>
          </a:effectLst>
          <a:latin typeface="+mj-lt"/>
          <a:ea typeface="+mj-ea"/>
          <a:cs typeface="+mj-cs"/>
        </a:defRPr>
      </a:lvl1pPr>
      <a:extLst/>
    </p:titleStyle>
    <p:bodyStyle>
      <a:lvl1pPr marL="411480" indent="-342900" algn="l" rtl="0" eaLnBrk="1" latinLnBrk="0" hangingPunct="1">
        <a:spcBef>
          <a:spcPts val="700"/>
        </a:spcBef>
        <a:buSzPct val="95000"/>
        <a:buFont typeface="Wingdings"/>
        <a:buChar char=""/>
        <a:defRPr lang="es-ES"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lang="es-ES"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lang="es-ES"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lang="es-ES"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lang="es-ES"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lang="es-ES"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lang="es-ES"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lang="es-ES"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lang="es-ES" sz="1600" kern="1200">
          <a:solidFill>
            <a:schemeClr val="tx1"/>
          </a:solidFill>
          <a:latin typeface="+mn-lt"/>
          <a:ea typeface="+mn-ea"/>
          <a:cs typeface="+mn-cs"/>
        </a:defRPr>
      </a:lvl9pPr>
      <a:extLst/>
    </p:bodyStyle>
    <p:otherStyle>
      <a:lvl1pPr marL="0" algn="l" rtl="0" eaLnBrk="1" latinLnBrk="0" hangingPunct="1">
        <a:defRPr lang="es-ES" kern="1200">
          <a:solidFill>
            <a:schemeClr val="tx1"/>
          </a:solidFill>
          <a:latin typeface="+mn-lt"/>
          <a:ea typeface="+mn-ea"/>
          <a:cs typeface="+mn-cs"/>
        </a:defRPr>
      </a:lvl1pPr>
      <a:lvl2pPr marL="457200" algn="l" rtl="0" eaLnBrk="1" hangingPunct="1">
        <a:defRPr lang="es-ES" kern="1200">
          <a:solidFill>
            <a:schemeClr val="tx1"/>
          </a:solidFill>
          <a:latin typeface="+mn-lt"/>
          <a:ea typeface="+mn-ea"/>
          <a:cs typeface="+mn-cs"/>
        </a:defRPr>
      </a:lvl2pPr>
      <a:lvl3pPr marL="914400" algn="l" rtl="0" eaLnBrk="1" hangingPunct="1">
        <a:defRPr lang="es-ES" kern="1200">
          <a:solidFill>
            <a:schemeClr val="tx1"/>
          </a:solidFill>
          <a:latin typeface="+mn-lt"/>
          <a:ea typeface="+mn-ea"/>
          <a:cs typeface="+mn-cs"/>
        </a:defRPr>
      </a:lvl3pPr>
      <a:lvl4pPr marL="1371600" algn="l" rtl="0" eaLnBrk="1" hangingPunct="1">
        <a:defRPr lang="es-ES" kern="1200">
          <a:solidFill>
            <a:schemeClr val="tx1"/>
          </a:solidFill>
          <a:latin typeface="+mn-lt"/>
          <a:ea typeface="+mn-ea"/>
          <a:cs typeface="+mn-cs"/>
        </a:defRPr>
      </a:lvl4pPr>
      <a:lvl5pPr marL="1828800" algn="l" rtl="0" eaLnBrk="1" hangingPunct="1">
        <a:defRPr lang="es-ES" kern="1200">
          <a:solidFill>
            <a:schemeClr val="tx1"/>
          </a:solidFill>
          <a:latin typeface="+mn-lt"/>
          <a:ea typeface="+mn-ea"/>
          <a:cs typeface="+mn-cs"/>
        </a:defRPr>
      </a:lvl5pPr>
      <a:lvl6pPr marL="2286000" algn="l" rtl="0" eaLnBrk="1" hangingPunct="1">
        <a:defRPr lang="es-ES" kern="1200">
          <a:solidFill>
            <a:schemeClr val="tx1"/>
          </a:solidFill>
          <a:latin typeface="+mn-lt"/>
          <a:ea typeface="+mn-ea"/>
          <a:cs typeface="+mn-cs"/>
        </a:defRPr>
      </a:lvl6pPr>
      <a:lvl7pPr marL="2743200" algn="l" rtl="0" eaLnBrk="1" hangingPunct="1">
        <a:defRPr lang="es-ES" kern="1200">
          <a:solidFill>
            <a:schemeClr val="tx1"/>
          </a:solidFill>
          <a:latin typeface="+mn-lt"/>
          <a:ea typeface="+mn-ea"/>
          <a:cs typeface="+mn-cs"/>
        </a:defRPr>
      </a:lvl7pPr>
      <a:lvl8pPr marL="3200400" algn="l" rtl="0" eaLnBrk="1" hangingPunct="1">
        <a:defRPr lang="es-ES" kern="1200">
          <a:solidFill>
            <a:schemeClr val="tx1"/>
          </a:solidFill>
          <a:latin typeface="+mn-lt"/>
          <a:ea typeface="+mn-ea"/>
          <a:cs typeface="+mn-cs"/>
        </a:defRPr>
      </a:lvl8pPr>
      <a:lvl9pPr marL="3657600" algn="l" rtl="0" eaLnBrk="1" hangingPunct="1">
        <a:defRPr lang="es-ES"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8.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0.xml"/><Relationship Id="rId5" Type="http://schemas.openxmlformats.org/officeDocument/2006/relationships/image" Target="../media/image5.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251.png"/><Relationship Id="rId3" Type="http://schemas.openxmlformats.org/officeDocument/2006/relationships/image" Target="../media/image5.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8" Type="http://schemas.openxmlformats.org/officeDocument/2006/relationships/image" Target="../media/image290.png"/><Relationship Id="rId13" Type="http://schemas.openxmlformats.org/officeDocument/2006/relationships/image" Target="../media/image33.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10.png"/><Relationship Id="rId21" Type="http://schemas.openxmlformats.org/officeDocument/2006/relationships/image" Target="../media/image39.png"/><Relationship Id="rId7" Type="http://schemas.openxmlformats.org/officeDocument/2006/relationships/image" Target="../media/image280.png"/><Relationship Id="rId12" Type="http://schemas.openxmlformats.org/officeDocument/2006/relationships/image" Target="../media/image32.png"/><Relationship Id="rId17" Type="http://schemas.openxmlformats.org/officeDocument/2006/relationships/image" Target="../media/image350.png"/><Relationship Id="rId25" Type="http://schemas.openxmlformats.org/officeDocument/2006/relationships/image" Target="../media/image43.png"/><Relationship Id="rId2" Type="http://schemas.openxmlformats.org/officeDocument/2006/relationships/image" Target="../media/image5.png"/><Relationship Id="rId16" Type="http://schemas.openxmlformats.org/officeDocument/2006/relationships/image" Target="../media/image340.png"/><Relationship Id="rId20" Type="http://schemas.openxmlformats.org/officeDocument/2006/relationships/image" Target="../media/image38.png"/><Relationship Id="rId29" Type="http://schemas.openxmlformats.org/officeDocument/2006/relationships/image" Target="../media/image47.png"/><Relationship Id="rId1" Type="http://schemas.openxmlformats.org/officeDocument/2006/relationships/slideLayout" Target="../slideLayouts/slideLayout10.xml"/><Relationship Id="rId6" Type="http://schemas.openxmlformats.org/officeDocument/2006/relationships/image" Target="../media/image271.png"/><Relationship Id="rId11" Type="http://schemas.openxmlformats.org/officeDocument/2006/relationships/image" Target="../media/image31.png"/><Relationship Id="rId24" Type="http://schemas.openxmlformats.org/officeDocument/2006/relationships/image" Target="../media/image42.png"/><Relationship Id="rId5" Type="http://schemas.openxmlformats.org/officeDocument/2006/relationships/image" Target="../media/image260.png"/><Relationship Id="rId15" Type="http://schemas.openxmlformats.org/officeDocument/2006/relationships/image" Target="../media/image35.png"/><Relationship Id="rId23" Type="http://schemas.openxmlformats.org/officeDocument/2006/relationships/image" Target="../media/image41.png"/><Relationship Id="rId28" Type="http://schemas.openxmlformats.org/officeDocument/2006/relationships/image" Target="../media/image46.png"/><Relationship Id="rId10" Type="http://schemas.openxmlformats.org/officeDocument/2006/relationships/image" Target="../media/image300.png"/><Relationship Id="rId19" Type="http://schemas.openxmlformats.org/officeDocument/2006/relationships/image" Target="../media/image37.png"/><Relationship Id="rId4" Type="http://schemas.openxmlformats.org/officeDocument/2006/relationships/image" Target="../media/image250.png"/><Relationship Id="rId9" Type="http://schemas.openxmlformats.org/officeDocument/2006/relationships/image" Target="../media/image270.png"/><Relationship Id="rId14" Type="http://schemas.openxmlformats.org/officeDocument/2006/relationships/image" Target="../media/image34.png"/><Relationship Id="rId22" Type="http://schemas.openxmlformats.org/officeDocument/2006/relationships/image" Target="../media/image40.png"/><Relationship Id="rId27" Type="http://schemas.openxmlformats.org/officeDocument/2006/relationships/image" Target="../media/image45.png"/><Relationship Id="rId30"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32.emf"/><Relationship Id="rId4" Type="http://schemas.openxmlformats.org/officeDocument/2006/relationships/image" Target="../media/image31.emf"/></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52.png"/><Relationship Id="rId5" Type="http://schemas.openxmlformats.org/officeDocument/2006/relationships/image" Target="../media/image53.jpeg"/><Relationship Id="rId4" Type="http://schemas.openxmlformats.org/officeDocument/2006/relationships/image" Target="../media/image51.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58.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60.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1.jpe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52.png"/><Relationship Id="rId5" Type="http://schemas.openxmlformats.org/officeDocument/2006/relationships/image" Target="../media/image53.jpeg"/><Relationship Id="rId4" Type="http://schemas.openxmlformats.org/officeDocument/2006/relationships/image" Target="../media/image51.jpeg"/></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0.xml"/><Relationship Id="rId5" Type="http://schemas.openxmlformats.org/officeDocument/2006/relationships/image" Target="../media/image5.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1000"/>
            <a:lum/>
          </a:blip>
          <a:srcRect/>
          <a:stretch>
            <a:fillRect l="-13000" r="-13000"/>
          </a:stretch>
        </a:blipFill>
        <a:effectLst/>
      </p:bgPr>
    </p:bg>
    <p:spTree>
      <p:nvGrpSpPr>
        <p:cNvPr id="1" name=""/>
        <p:cNvGrpSpPr/>
        <p:nvPr/>
      </p:nvGrpSpPr>
      <p:grpSpPr>
        <a:xfrm>
          <a:off x="0" y="0"/>
          <a:ext cx="0" cy="0"/>
          <a:chOff x="0" y="0"/>
          <a:chExt cx="0" cy="0"/>
        </a:xfrm>
      </p:grpSpPr>
      <p:sp>
        <p:nvSpPr>
          <p:cNvPr id="4" name="CuadroTexto 3"/>
          <p:cNvSpPr txBox="1"/>
          <p:nvPr/>
        </p:nvSpPr>
        <p:spPr>
          <a:xfrm>
            <a:off x="1775520" y="2204864"/>
            <a:ext cx="9433047" cy="1877437"/>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s-EC" sz="3200" b="1" i="1" dirty="0" smtClean="0">
                <a:solidFill>
                  <a:prstClr val="black"/>
                </a:solidFill>
                <a:latin typeface="Times New Roman" panose="02020603050405020304" pitchFamily="18" charset="0"/>
                <a:cs typeface="Times New Roman" panose="02020603050405020304" pitchFamily="18" charset="0"/>
              </a:rPr>
              <a:t>“</a:t>
            </a:r>
            <a:r>
              <a:rPr lang="es-EC" sz="2800" b="1" i="1" dirty="0">
                <a:solidFill>
                  <a:schemeClr val="bg1"/>
                </a:solidFill>
                <a:latin typeface="Times New Roman" panose="02020603050405020304" pitchFamily="18" charset="0"/>
                <a:cs typeface="Times New Roman" panose="02020603050405020304" pitchFamily="18" charset="0"/>
              </a:rPr>
              <a:t>Nuestra recompensa se encuentra en el esfuerzo y no en el resultado. Un esfuerzo total es una victoria </a:t>
            </a:r>
            <a:r>
              <a:rPr lang="es-EC" sz="2800" b="1" i="1" dirty="0" smtClean="0">
                <a:solidFill>
                  <a:schemeClr val="bg1"/>
                </a:solidFill>
                <a:latin typeface="Times New Roman" panose="02020603050405020304" pitchFamily="18" charset="0"/>
                <a:cs typeface="Times New Roman" panose="02020603050405020304" pitchFamily="18" charset="0"/>
              </a:rPr>
              <a:t>completa”</a:t>
            </a:r>
            <a:r>
              <a:rPr lang="es-EC" sz="2800" b="1" i="1"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a:t>
            </a:r>
          </a:p>
          <a:p>
            <a:r>
              <a:rPr lang="es-EC" sz="2800" b="1" i="1" dirty="0">
                <a:solidFill>
                  <a:prstClr val="black"/>
                </a:solidFill>
                <a:latin typeface="Times New Roman" panose="02020603050405020304" pitchFamily="18" charset="0"/>
                <a:ea typeface="Roboto Condensed" panose="020B0604020202020204" charset="0"/>
                <a:cs typeface="Times New Roman" panose="02020603050405020304" pitchFamily="18" charset="0"/>
              </a:rPr>
              <a:t>	</a:t>
            </a:r>
            <a:r>
              <a:rPr lang="es-EC" sz="2800" b="1" i="1"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a:t>
            </a:r>
            <a:r>
              <a:rPr lang="es-EC" sz="2800" b="1" i="1" dirty="0">
                <a:solidFill>
                  <a:schemeClr val="bg1"/>
                </a:solidFill>
                <a:latin typeface="Times New Roman" panose="02020603050405020304" pitchFamily="18" charset="0"/>
                <a:ea typeface="Roboto Condensed" panose="020B0604020202020204" charset="0"/>
                <a:cs typeface="Times New Roman" panose="02020603050405020304" pitchFamily="18" charset="0"/>
              </a:rPr>
              <a:t>	</a:t>
            </a:r>
            <a:r>
              <a:rPr lang="es-EC" sz="2800" b="1" i="1" dirty="0" smtClean="0">
                <a:solidFill>
                  <a:schemeClr val="bg1"/>
                </a:solidFill>
                <a:latin typeface="Times New Roman" panose="02020603050405020304" pitchFamily="18" charset="0"/>
                <a:cs typeface="Times New Roman" panose="02020603050405020304" pitchFamily="18" charset="0"/>
              </a:rPr>
              <a:t>Mahatma Gandhi</a:t>
            </a:r>
            <a:endParaRPr lang="en-US" sz="2800" b="1" i="1" dirty="0">
              <a:solidFill>
                <a:schemeClr val="bg1"/>
              </a:solidFill>
              <a:latin typeface="Times New Roman" panose="02020603050405020304" pitchFamily="18" charset="0"/>
              <a:ea typeface="Roboto Condensed" panose="020B0604020202020204" charset="0"/>
              <a:cs typeface="Times New Roman" panose="02020603050405020304" pitchFamily="18" charset="0"/>
            </a:endParaRPr>
          </a:p>
        </p:txBody>
      </p:sp>
    </p:spTree>
    <p:extLst>
      <p:ext uri="{BB962C8B-B14F-4D97-AF65-F5344CB8AC3E}">
        <p14:creationId xmlns:p14="http://schemas.microsoft.com/office/powerpoint/2010/main" val="1221662899"/>
      </p:ext>
    </p:extLst>
  </p:cSld>
  <p:clrMapOvr>
    <a:masterClrMapping/>
  </p:clrMapOvr>
  <p:transition spd="med" advClick="0">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9" name="Rectángulo redondeado 58"/>
          <p:cNvSpPr/>
          <p:nvPr/>
        </p:nvSpPr>
        <p:spPr>
          <a:xfrm>
            <a:off x="3517503" y="3750232"/>
            <a:ext cx="8616280" cy="2605086"/>
          </a:xfrm>
          <a:prstGeom prst="roundRect">
            <a:avLst/>
          </a:prstGeom>
          <a:solidFill>
            <a:schemeClr val="accent3">
              <a:alpha val="33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8" name="Rectángulo redondeado 37"/>
          <p:cNvSpPr/>
          <p:nvPr/>
        </p:nvSpPr>
        <p:spPr>
          <a:xfrm>
            <a:off x="3547818" y="749407"/>
            <a:ext cx="8616280" cy="2605086"/>
          </a:xfrm>
          <a:prstGeom prst="roundRect">
            <a:avLst/>
          </a:prstGeom>
          <a:solidFill>
            <a:srgbClr val="00B050">
              <a:alpha val="13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 name="Rectángulo 2"/>
          <p:cNvSpPr/>
          <p:nvPr/>
        </p:nvSpPr>
        <p:spPr>
          <a:xfrm>
            <a:off x="-14642" y="27384"/>
            <a:ext cx="1534457" cy="6858000"/>
          </a:xfrm>
          <a:prstGeom prst="rect">
            <a:avLst/>
          </a:prstGeom>
          <a:gradFill>
            <a:gsLst>
              <a:gs pos="0">
                <a:srgbClr val="8AB833">
                  <a:lumMod val="60000"/>
                  <a:lumOff val="40000"/>
                </a:srgbClr>
              </a:gs>
              <a:gs pos="60000">
                <a:sysClr val="window" lastClr="FFFFFF">
                  <a:shade val="90000"/>
                  <a:satMod val="375000"/>
                  <a:alpha val="0"/>
                </a:sysClr>
              </a:gs>
              <a:gs pos="100000">
                <a:srgbClr val="E3DED1">
                  <a:tint val="88000"/>
                  <a:satMod val="400000"/>
                </a:srgbClr>
              </a:gs>
            </a:gsLst>
            <a:lin ang="5400000" scaled="0"/>
          </a:gradFill>
          <a:ln w="25400" cap="flat" cmpd="sng" algn="ctr">
            <a:noFill/>
            <a:prstDash val="solid"/>
          </a:ln>
          <a:effectLst/>
        </p:spPr>
        <p:txBody>
          <a:bodyPr rtlCol="0" anchor="ctr"/>
          <a:lstStyle/>
          <a:p>
            <a:pPr algn="ctr">
              <a:defRPr/>
            </a:pPr>
            <a:endParaRPr lang="en-US" kern="0">
              <a:solidFill>
                <a:prstClr val="white"/>
              </a:solidFill>
              <a:latin typeface="Times New Roman" panose="02020603050405020304" pitchFamily="18" charset="0"/>
              <a:cs typeface="Times New Roman" panose="02020603050405020304" pitchFamily="18" charset="0"/>
            </a:endParaRPr>
          </a:p>
        </p:txBody>
      </p:sp>
      <p:sp>
        <p:nvSpPr>
          <p:cNvPr id="5" name="Rectángulo 4"/>
          <p:cNvSpPr/>
          <p:nvPr/>
        </p:nvSpPr>
        <p:spPr>
          <a:xfrm rot="16200000">
            <a:off x="507162" y="963933"/>
            <a:ext cx="432047" cy="1639747"/>
          </a:xfrm>
          <a:prstGeom prst="rect">
            <a:avLst/>
          </a:prstGeom>
          <a:noFill/>
          <a:ln w="25400" cap="flat" cmpd="sng" algn="ctr">
            <a:noFill/>
            <a:prstDash val="solid"/>
          </a:ln>
          <a:effectLst/>
        </p:spPr>
        <p:txBody>
          <a:bodyPr vert="vert" rtlCol="0" anchor="ctr"/>
          <a:lstStyle/>
          <a:p>
            <a:pPr algn="ctr">
              <a:defRPr/>
            </a:pPr>
            <a:r>
              <a:rPr lang="es-EC"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INTRODUCCIÓN</a:t>
            </a:r>
            <a:endParaRPr lang="en-US"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6" name="Rectángulo 5"/>
          <p:cNvSpPr/>
          <p:nvPr/>
        </p:nvSpPr>
        <p:spPr>
          <a:xfrm rot="16200000">
            <a:off x="497124" y="2264522"/>
            <a:ext cx="432047" cy="1475656"/>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 name="Rectángulo 7"/>
          <p:cNvSpPr/>
          <p:nvPr/>
        </p:nvSpPr>
        <p:spPr>
          <a:xfrm rot="16200000">
            <a:off x="519122" y="2749538"/>
            <a:ext cx="432047" cy="1569339"/>
          </a:xfrm>
          <a:prstGeom prst="rect">
            <a:avLst/>
          </a:prstGeom>
          <a:noFill/>
          <a:ln w="25400" cap="flat" cmpd="sng" algn="ctr">
            <a:noFill/>
            <a:prstDash val="solid"/>
          </a:ln>
          <a:effectLst/>
        </p:spPr>
        <p:txBody>
          <a:bodyPr vert="vert" rtlCol="0" anchor="ctr"/>
          <a:lstStyle/>
          <a:p>
            <a:pPr algn="ctr">
              <a:defRPr/>
            </a:pP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 name="Rectángulo 8"/>
          <p:cNvSpPr/>
          <p:nvPr/>
        </p:nvSpPr>
        <p:spPr>
          <a:xfrm rot="16200000">
            <a:off x="503992" y="3366079"/>
            <a:ext cx="432047" cy="1599599"/>
          </a:xfrm>
          <a:prstGeom prst="rect">
            <a:avLst/>
          </a:prstGeom>
          <a:noFill/>
          <a:ln w="25400" cap="flat" cmpd="sng" algn="ctr">
            <a:noFill/>
            <a:prstDash val="solid"/>
          </a:ln>
          <a:effectLst/>
        </p:spPr>
        <p:txBody>
          <a:bodyPr vert="vert" rtlCol="0" anchor="ctr"/>
          <a:lstStyle/>
          <a:p>
            <a:pPr algn="ctr">
              <a:defRPr/>
            </a:pP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IV</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10"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461572" y="5165720"/>
            <a:ext cx="948958" cy="935846"/>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redondeado 14"/>
          <p:cNvSpPr/>
          <p:nvPr/>
        </p:nvSpPr>
        <p:spPr>
          <a:xfrm rot="16200000">
            <a:off x="527240" y="1693690"/>
            <a:ext cx="432047" cy="1475656"/>
          </a:xfrm>
          <a:prstGeom prst="roundRect">
            <a:avLst/>
          </a:prstGeom>
          <a:solidFill>
            <a:srgbClr val="C0CF3A">
              <a:lumMod val="40000"/>
              <a:lumOff val="60000"/>
            </a:srgbClr>
          </a:solidFill>
          <a:ln w="57150" cap="flat" cmpd="sng" algn="ctr">
            <a:solidFill>
              <a:srgbClr val="0BB0E3"/>
            </a:solidFill>
            <a:prstDash val="solid"/>
          </a:ln>
          <a:effectLst/>
        </p:spPr>
        <p:txBody>
          <a:bodyPr vert="vert" rtlCol="0" anchor="ctr"/>
          <a:lstStyle/>
          <a:p>
            <a:pPr>
              <a:defRPr/>
            </a:pP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6" name="Rectángulo redondeado 15"/>
          <p:cNvSpPr/>
          <p:nvPr/>
        </p:nvSpPr>
        <p:spPr>
          <a:xfrm rot="16200000">
            <a:off x="2375827" y="-1912148"/>
            <a:ext cx="551317" cy="4675845"/>
          </a:xfrm>
          <a:prstGeom prst="roundRect">
            <a:avLst/>
          </a:prstGeom>
          <a:solidFill>
            <a:srgbClr val="0BB0E3"/>
          </a:solidFill>
          <a:ln w="25400" cap="flat" cmpd="sng" algn="ctr">
            <a:solidFill>
              <a:srgbClr val="15BEF3"/>
            </a:solidFill>
            <a:prstDash val="solid"/>
          </a:ln>
          <a:effectLst/>
        </p:spPr>
        <p:txBody>
          <a:bodyPr vert="vert" rtlCol="0" anchor="ctr"/>
          <a:lstStyle/>
          <a:p>
            <a:pPr algn="ctr">
              <a:defRPr/>
            </a:pP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REVISIÓN DE LA LITERATURA</a:t>
            </a:r>
            <a:endParaRPr lang="en-US"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1" name="CuadroTexto 10"/>
          <p:cNvSpPr txBox="1"/>
          <p:nvPr/>
        </p:nvSpPr>
        <p:spPr>
          <a:xfrm>
            <a:off x="2468824" y="929122"/>
            <a:ext cx="864208" cy="5648724"/>
          </a:xfrm>
          <a:prstGeom prst="roundRect">
            <a:avLst/>
          </a:prstGeom>
          <a:gradFill>
            <a:gsLst>
              <a:gs pos="21000">
                <a:schemeClr val="accent5">
                  <a:lumMod val="60000"/>
                  <a:lumOff val="40000"/>
                </a:schemeClr>
              </a:gs>
              <a:gs pos="65000">
                <a:schemeClr val="accent3">
                  <a:lumMod val="40000"/>
                  <a:lumOff val="60000"/>
                </a:schemeClr>
              </a:gs>
              <a:gs pos="100000">
                <a:schemeClr val="bg2">
                  <a:tint val="88000"/>
                  <a:satMod val="400000"/>
                </a:schemeClr>
              </a:gs>
            </a:gsLst>
            <a:lin ang="5400000" scaled="0"/>
          </a:gradFill>
        </p:spPr>
        <p:txBody>
          <a:bodyPr vert="wordArtVert" wrap="square" rtlCol="0">
            <a:spAutoFit/>
          </a:bodyPr>
          <a:lstStyle/>
          <a:p>
            <a:pPr algn="ctr"/>
            <a:r>
              <a:rPr lang="es-EC" b="1" dirty="0" smtClean="0">
                <a:solidFill>
                  <a:prstClr val="black"/>
                </a:solidFill>
                <a:latin typeface="Times New Roman" panose="02020603050405020304" pitchFamily="18" charset="0"/>
                <a:cs typeface="Times New Roman" panose="02020603050405020304" pitchFamily="18" charset="0"/>
              </a:rPr>
              <a:t>PERSISTENCIA DE LA INNOVACION</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2" name="Rectángulo redondeado 1"/>
          <p:cNvSpPr/>
          <p:nvPr/>
        </p:nvSpPr>
        <p:spPr>
          <a:xfrm>
            <a:off x="3966848" y="1844824"/>
            <a:ext cx="1732802" cy="510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EMPRESA</a:t>
            </a:r>
            <a:endParaRPr lang="es-EC" dirty="0">
              <a:solidFill>
                <a:prstClr val="black"/>
              </a:solidFill>
              <a:latin typeface="Times New Roman" panose="02020603050405020304" pitchFamily="18" charset="0"/>
              <a:cs typeface="Times New Roman" panose="02020603050405020304" pitchFamily="18" charset="0"/>
            </a:endParaRPr>
          </a:p>
        </p:txBody>
      </p:sp>
      <p:sp>
        <p:nvSpPr>
          <p:cNvPr id="32" name="Rectángulo redondeado 31"/>
          <p:cNvSpPr/>
          <p:nvPr/>
        </p:nvSpPr>
        <p:spPr>
          <a:xfrm>
            <a:off x="6424646" y="1565193"/>
            <a:ext cx="2376264" cy="1064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Que innova en un periodo, repite este proceso en periodos posteriores</a:t>
            </a:r>
            <a:endParaRPr lang="es-EC" dirty="0">
              <a:solidFill>
                <a:prstClr val="black"/>
              </a:solidFill>
              <a:latin typeface="Times New Roman" panose="02020603050405020304" pitchFamily="18" charset="0"/>
              <a:cs typeface="Times New Roman" panose="02020603050405020304" pitchFamily="18" charset="0"/>
            </a:endParaRPr>
          </a:p>
        </p:txBody>
      </p:sp>
      <p:sp>
        <p:nvSpPr>
          <p:cNvPr id="36" name="Rectángulo redondeado 35"/>
          <p:cNvSpPr/>
          <p:nvPr/>
        </p:nvSpPr>
        <p:spPr>
          <a:xfrm>
            <a:off x="9525906" y="1282712"/>
            <a:ext cx="2484969" cy="1433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“EFECTO DE COMPORTAMIENTO CAUSAL”</a:t>
            </a:r>
            <a:endParaRPr lang="es-EC" dirty="0">
              <a:solidFill>
                <a:prstClr val="black"/>
              </a:solidFill>
              <a:latin typeface="Times New Roman" panose="02020603050405020304" pitchFamily="18" charset="0"/>
              <a:cs typeface="Times New Roman" panose="02020603050405020304" pitchFamily="18" charset="0"/>
            </a:endParaRPr>
          </a:p>
        </p:txBody>
      </p:sp>
      <p:sp>
        <p:nvSpPr>
          <p:cNvPr id="49" name="Rectángulo 48"/>
          <p:cNvSpPr/>
          <p:nvPr/>
        </p:nvSpPr>
        <p:spPr>
          <a:xfrm>
            <a:off x="3873849" y="1009573"/>
            <a:ext cx="1487186" cy="403204"/>
          </a:xfrm>
          <a:prstGeom prst="rect">
            <a:avLst/>
          </a:prstGeom>
          <a:solidFill>
            <a:schemeClr val="accent1">
              <a:lumMod val="60000"/>
              <a:lumOff val="40000"/>
              <a:alpha val="54000"/>
            </a:schemeClr>
          </a:solidFill>
          <a:ln>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prstClr val="black"/>
                </a:solidFill>
                <a:latin typeface="Times New Roman" panose="02020603050405020304" pitchFamily="18" charset="0"/>
                <a:cs typeface="Times New Roman" panose="02020603050405020304" pitchFamily="18" charset="0"/>
              </a:rPr>
              <a:t>ORIGINA</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50" name="Rectángulo 49"/>
          <p:cNvSpPr/>
          <p:nvPr/>
        </p:nvSpPr>
        <p:spPr>
          <a:xfrm>
            <a:off x="3680122" y="3960105"/>
            <a:ext cx="1966711" cy="447101"/>
          </a:xfrm>
          <a:prstGeom prst="rect">
            <a:avLst/>
          </a:prstGeom>
          <a:solidFill>
            <a:schemeClr val="accent2">
              <a:lumMod val="75000"/>
              <a:alpha val="54000"/>
            </a:schemeClr>
          </a:solid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b="1" dirty="0" smtClean="0">
                <a:solidFill>
                  <a:prstClr val="black"/>
                </a:solidFill>
                <a:latin typeface="Times New Roman" panose="02020603050405020304" pitchFamily="18" charset="0"/>
                <a:cs typeface="Times New Roman" panose="02020603050405020304" pitchFamily="18" charset="0"/>
              </a:rPr>
              <a:t>IMPORTANCIA</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51" name="Flecha a la derecha con bandas 50"/>
          <p:cNvSpPr/>
          <p:nvPr/>
        </p:nvSpPr>
        <p:spPr>
          <a:xfrm rot="19264163">
            <a:off x="6171456" y="4472864"/>
            <a:ext cx="461972" cy="459857"/>
          </a:xfrm>
          <a:prstGeom prst="stripedRightArrow">
            <a:avLst/>
          </a:prstGeom>
          <a:solidFill>
            <a:schemeClr val="accent1">
              <a:lumMod val="5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CO">
              <a:solidFill>
                <a:prstClr val="black"/>
              </a:solidFill>
              <a:latin typeface="Times New Roman" panose="02020603050405020304" pitchFamily="18" charset="0"/>
              <a:cs typeface="Times New Roman" panose="02020603050405020304" pitchFamily="18" charset="0"/>
            </a:endParaRPr>
          </a:p>
        </p:txBody>
      </p:sp>
      <p:sp>
        <p:nvSpPr>
          <p:cNvPr id="52" name="Flecha a la derecha con bandas 51"/>
          <p:cNvSpPr/>
          <p:nvPr/>
        </p:nvSpPr>
        <p:spPr>
          <a:xfrm rot="3349474">
            <a:off x="9641290" y="4546064"/>
            <a:ext cx="416641" cy="392092"/>
          </a:xfrm>
          <a:prstGeom prst="stripedRightArrow">
            <a:avLst/>
          </a:prstGeom>
          <a:solidFill>
            <a:schemeClr val="accent1">
              <a:lumMod val="5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CO">
              <a:solidFill>
                <a:prstClr val="black"/>
              </a:solidFill>
              <a:latin typeface="Times New Roman" panose="02020603050405020304" pitchFamily="18" charset="0"/>
              <a:cs typeface="Times New Roman" panose="02020603050405020304" pitchFamily="18" charset="0"/>
            </a:endParaRPr>
          </a:p>
        </p:txBody>
      </p:sp>
      <p:sp>
        <p:nvSpPr>
          <p:cNvPr id="53" name="Rectángulo 52"/>
          <p:cNvSpPr/>
          <p:nvPr/>
        </p:nvSpPr>
        <p:spPr>
          <a:xfrm>
            <a:off x="6894183" y="4162007"/>
            <a:ext cx="2326307" cy="814775"/>
          </a:xfrm>
          <a:prstGeom prst="rect">
            <a:avLst/>
          </a:prstGeom>
          <a:solidFill>
            <a:schemeClr val="accent2">
              <a:lumMod val="75000"/>
              <a:alpha val="54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Procesos subyacentes que impulsan la innovación </a:t>
            </a:r>
            <a:endParaRPr lang="es-EC" dirty="0">
              <a:solidFill>
                <a:prstClr val="black"/>
              </a:solidFill>
              <a:latin typeface="Times New Roman" panose="02020603050405020304" pitchFamily="18" charset="0"/>
              <a:cs typeface="Times New Roman" panose="02020603050405020304" pitchFamily="18" charset="0"/>
            </a:endParaRPr>
          </a:p>
        </p:txBody>
      </p:sp>
      <p:sp>
        <p:nvSpPr>
          <p:cNvPr id="54" name="Rectángulo 53"/>
          <p:cNvSpPr/>
          <p:nvPr/>
        </p:nvSpPr>
        <p:spPr>
          <a:xfrm>
            <a:off x="9277799" y="5130396"/>
            <a:ext cx="2520759" cy="996871"/>
          </a:xfrm>
          <a:prstGeom prst="rect">
            <a:avLst/>
          </a:prstGeom>
          <a:solidFill>
            <a:schemeClr val="accent2">
              <a:lumMod val="75000"/>
              <a:alpha val="54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prstClr val="black"/>
                </a:solidFill>
                <a:latin typeface="Times New Roman" panose="02020603050405020304" pitchFamily="18" charset="0"/>
                <a:cs typeface="Times New Roman" panose="02020603050405020304" pitchFamily="18" charset="0"/>
              </a:rPr>
              <a:t>Establecer </a:t>
            </a:r>
            <a:r>
              <a:rPr lang="es-EC" sz="1600" dirty="0">
                <a:solidFill>
                  <a:prstClr val="black"/>
                </a:solidFill>
                <a:latin typeface="Times New Roman" panose="02020603050405020304" pitchFamily="18" charset="0"/>
                <a:cs typeface="Times New Roman" panose="02020603050405020304" pitchFamily="18" charset="0"/>
              </a:rPr>
              <a:t>estrategias y políticas para realizar inversiones públicas o </a:t>
            </a:r>
            <a:r>
              <a:rPr lang="es-EC" sz="1600" dirty="0" smtClean="0">
                <a:solidFill>
                  <a:prstClr val="black"/>
                </a:solidFill>
                <a:latin typeface="Times New Roman" panose="02020603050405020304" pitchFamily="18" charset="0"/>
                <a:cs typeface="Times New Roman" panose="02020603050405020304" pitchFamily="18" charset="0"/>
              </a:rPr>
              <a:t>privadas</a:t>
            </a:r>
            <a:endParaRPr lang="es-EC" sz="1600" dirty="0">
              <a:solidFill>
                <a:prstClr val="black"/>
              </a:solidFill>
              <a:latin typeface="Times New Roman" panose="02020603050405020304" pitchFamily="18" charset="0"/>
              <a:cs typeface="Times New Roman" panose="02020603050405020304" pitchFamily="18" charset="0"/>
            </a:endParaRPr>
          </a:p>
        </p:txBody>
      </p:sp>
      <p:sp>
        <p:nvSpPr>
          <p:cNvPr id="55" name="Rectángulo 54"/>
          <p:cNvSpPr/>
          <p:nvPr/>
        </p:nvSpPr>
        <p:spPr>
          <a:xfrm>
            <a:off x="4431461" y="5149587"/>
            <a:ext cx="2295149" cy="865715"/>
          </a:xfrm>
          <a:prstGeom prst="rect">
            <a:avLst/>
          </a:prstGeom>
          <a:solidFill>
            <a:schemeClr val="accent2">
              <a:lumMod val="75000"/>
              <a:alpha val="54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prstClr val="black"/>
                </a:solidFill>
                <a:latin typeface="Times New Roman" panose="02020603050405020304" pitchFamily="18" charset="0"/>
                <a:cs typeface="Times New Roman" panose="02020603050405020304" pitchFamily="18" charset="0"/>
              </a:rPr>
              <a:t>Patrones </a:t>
            </a:r>
            <a:r>
              <a:rPr lang="es-EC" sz="1600" dirty="0">
                <a:solidFill>
                  <a:prstClr val="black"/>
                </a:solidFill>
                <a:latin typeface="Times New Roman" panose="02020603050405020304" pitchFamily="18" charset="0"/>
                <a:cs typeface="Times New Roman" panose="02020603050405020304" pitchFamily="18" charset="0"/>
              </a:rPr>
              <a:t>de las actividades innovadoras de las empresas</a:t>
            </a:r>
          </a:p>
        </p:txBody>
      </p:sp>
      <p:sp>
        <p:nvSpPr>
          <p:cNvPr id="56" name="Rectángulo redondeado 55"/>
          <p:cNvSpPr/>
          <p:nvPr/>
        </p:nvSpPr>
        <p:spPr>
          <a:xfrm>
            <a:off x="3620871" y="4861727"/>
            <a:ext cx="1255858" cy="3096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sng" dirty="0" smtClean="0">
                <a:solidFill>
                  <a:prstClr val="black"/>
                </a:solidFill>
                <a:latin typeface="Times New Roman" panose="02020603050405020304" pitchFamily="18" charset="0"/>
                <a:cs typeface="Times New Roman" panose="02020603050405020304" pitchFamily="18" charset="0"/>
              </a:rPr>
              <a:t>Identifica</a:t>
            </a:r>
            <a:endParaRPr lang="es-EC" u="sng" dirty="0">
              <a:solidFill>
                <a:prstClr val="black"/>
              </a:solidFill>
              <a:latin typeface="Times New Roman" panose="02020603050405020304" pitchFamily="18" charset="0"/>
              <a:cs typeface="Times New Roman" panose="02020603050405020304" pitchFamily="18" charset="0"/>
            </a:endParaRPr>
          </a:p>
        </p:txBody>
      </p:sp>
      <p:sp>
        <p:nvSpPr>
          <p:cNvPr id="57" name="Rectángulo redondeado 56"/>
          <p:cNvSpPr/>
          <p:nvPr/>
        </p:nvSpPr>
        <p:spPr>
          <a:xfrm>
            <a:off x="5905889" y="3901253"/>
            <a:ext cx="1405892" cy="2938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sng" dirty="0" smtClean="0">
                <a:solidFill>
                  <a:prstClr val="black"/>
                </a:solidFill>
                <a:latin typeface="Times New Roman" panose="02020603050405020304" pitchFamily="18" charset="0"/>
                <a:cs typeface="Times New Roman" panose="02020603050405020304" pitchFamily="18" charset="0"/>
              </a:rPr>
              <a:t>Comprender</a:t>
            </a:r>
            <a:endParaRPr lang="es-EC" u="sng" dirty="0">
              <a:solidFill>
                <a:prstClr val="black"/>
              </a:solidFill>
              <a:latin typeface="Times New Roman" panose="02020603050405020304" pitchFamily="18" charset="0"/>
              <a:cs typeface="Times New Roman" panose="02020603050405020304" pitchFamily="18" charset="0"/>
            </a:endParaRPr>
          </a:p>
        </p:txBody>
      </p:sp>
      <p:sp>
        <p:nvSpPr>
          <p:cNvPr id="58" name="Rectángulo redondeado 57"/>
          <p:cNvSpPr/>
          <p:nvPr/>
        </p:nvSpPr>
        <p:spPr>
          <a:xfrm>
            <a:off x="10615553" y="4866624"/>
            <a:ext cx="1405892" cy="2938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sng" dirty="0" smtClean="0">
                <a:solidFill>
                  <a:prstClr val="black"/>
                </a:solidFill>
                <a:latin typeface="Times New Roman" panose="02020603050405020304" pitchFamily="18" charset="0"/>
                <a:cs typeface="Times New Roman" panose="02020603050405020304" pitchFamily="18" charset="0"/>
              </a:rPr>
              <a:t>Objetivo</a:t>
            </a:r>
            <a:endParaRPr lang="es-EC" u="sng" dirty="0">
              <a:solidFill>
                <a:prstClr val="black"/>
              </a:solidFill>
              <a:latin typeface="Times New Roman" panose="02020603050405020304" pitchFamily="18" charset="0"/>
              <a:cs typeface="Times New Roman" panose="02020603050405020304" pitchFamily="18" charset="0"/>
            </a:endParaRPr>
          </a:p>
        </p:txBody>
      </p:sp>
      <p:sp>
        <p:nvSpPr>
          <p:cNvPr id="60" name="Flecha a la derecha con bandas 59"/>
          <p:cNvSpPr/>
          <p:nvPr/>
        </p:nvSpPr>
        <p:spPr>
          <a:xfrm>
            <a:off x="5831163" y="1822022"/>
            <a:ext cx="461972" cy="459857"/>
          </a:xfrm>
          <a:prstGeom prst="stripedRightArrow">
            <a:avLst/>
          </a:prstGeom>
          <a:solidFill>
            <a:schemeClr val="accent1">
              <a:lumMod val="5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CO">
              <a:solidFill>
                <a:prstClr val="black"/>
              </a:solidFill>
              <a:latin typeface="Times New Roman" panose="02020603050405020304" pitchFamily="18" charset="0"/>
              <a:cs typeface="Times New Roman" panose="02020603050405020304" pitchFamily="18" charset="0"/>
            </a:endParaRPr>
          </a:p>
        </p:txBody>
      </p:sp>
      <p:sp>
        <p:nvSpPr>
          <p:cNvPr id="62" name="Flecha a la derecha con bandas 61"/>
          <p:cNvSpPr/>
          <p:nvPr/>
        </p:nvSpPr>
        <p:spPr>
          <a:xfrm>
            <a:off x="8910711" y="1814956"/>
            <a:ext cx="461972" cy="459857"/>
          </a:xfrm>
          <a:prstGeom prst="stripedRightArrow">
            <a:avLst/>
          </a:prstGeom>
          <a:solidFill>
            <a:schemeClr val="accent1">
              <a:lumMod val="5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CO">
              <a:solidFill>
                <a:prstClr val="black"/>
              </a:solidFill>
              <a:latin typeface="Times New Roman" panose="02020603050405020304" pitchFamily="18" charset="0"/>
              <a:cs typeface="Times New Roman" panose="02020603050405020304" pitchFamily="18" charset="0"/>
            </a:endParaRPr>
          </a:p>
        </p:txBody>
      </p:sp>
      <p:sp>
        <p:nvSpPr>
          <p:cNvPr id="63" name="Rectángulo redondeado 62"/>
          <p:cNvSpPr/>
          <p:nvPr/>
        </p:nvSpPr>
        <p:spPr>
          <a:xfrm>
            <a:off x="3547916" y="1175874"/>
            <a:ext cx="3732547" cy="1215865"/>
          </a:xfrm>
          <a:prstGeom prst="roundRect">
            <a:avLst/>
          </a:prstGeom>
          <a:solidFill>
            <a:schemeClr val="accent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Persistencia es fuerte y significativa en PAISES DESARROLLADOS</a:t>
            </a:r>
            <a:endParaRPr lang="es-EC" dirty="0">
              <a:solidFill>
                <a:prstClr val="black"/>
              </a:solidFill>
              <a:latin typeface="Times New Roman" panose="02020603050405020304" pitchFamily="18" charset="0"/>
              <a:cs typeface="Times New Roman" panose="02020603050405020304" pitchFamily="18" charset="0"/>
            </a:endParaRPr>
          </a:p>
        </p:txBody>
      </p:sp>
      <p:sp>
        <p:nvSpPr>
          <p:cNvPr id="64" name="Rectángulo redondeado 63"/>
          <p:cNvSpPr/>
          <p:nvPr/>
        </p:nvSpPr>
        <p:spPr>
          <a:xfrm>
            <a:off x="8142547" y="3456384"/>
            <a:ext cx="3732547" cy="1215865"/>
          </a:xfrm>
          <a:prstGeom prst="roundRect">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Persistencia débil en PAISES CON ECONÓMIAS EN TRANSICIÓN </a:t>
            </a:r>
            <a:endParaRPr lang="es-EC" dirty="0">
              <a:solidFill>
                <a:prstClr val="black"/>
              </a:solidFill>
              <a:latin typeface="Times New Roman" panose="02020603050405020304" pitchFamily="18" charset="0"/>
              <a:cs typeface="Times New Roman" panose="02020603050405020304" pitchFamily="18" charset="0"/>
            </a:endParaRPr>
          </a:p>
        </p:txBody>
      </p:sp>
      <p:sp>
        <p:nvSpPr>
          <p:cNvPr id="65" name="Flecha izquierda y derecha 64"/>
          <p:cNvSpPr/>
          <p:nvPr/>
        </p:nvSpPr>
        <p:spPr>
          <a:xfrm rot="3137587">
            <a:off x="7434055" y="2799927"/>
            <a:ext cx="649523" cy="46792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pic>
        <p:nvPicPr>
          <p:cNvPr id="66" name="Picture 6" descr="Resultado de imagen para PAÃSES NO DESARROLLAD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3502" y="3542584"/>
            <a:ext cx="3044792" cy="2022016"/>
          </a:xfrm>
          <a:prstGeom prst="rect">
            <a:avLst/>
          </a:prstGeom>
          <a:noFill/>
          <a:extLst>
            <a:ext uri="{909E8E84-426E-40DD-AFC4-6F175D3DCCD1}">
              <a14:hiddenFill xmlns:a14="http://schemas.microsoft.com/office/drawing/2010/main">
                <a:solidFill>
                  <a:srgbClr val="FFFFFF"/>
                </a:solidFill>
              </a14:hiddenFill>
            </a:ext>
          </a:extLst>
        </p:spPr>
      </p:pic>
      <p:sp>
        <p:nvSpPr>
          <p:cNvPr id="67" name="CuadroTexto 66"/>
          <p:cNvSpPr txBox="1"/>
          <p:nvPr/>
        </p:nvSpPr>
        <p:spPr>
          <a:xfrm>
            <a:off x="3993717" y="2617049"/>
            <a:ext cx="2052795" cy="338554"/>
          </a:xfrm>
          <a:prstGeom prst="rect">
            <a:avLst/>
          </a:prstGeom>
          <a:noFill/>
        </p:spPr>
        <p:txBody>
          <a:bodyPr wrap="square" rtlCol="0">
            <a:spAutoFit/>
          </a:bodyPr>
          <a:lstStyle/>
          <a:p>
            <a:pPr algn="ctr"/>
            <a:r>
              <a:rPr lang="es-EC" sz="1600" b="1" dirty="0" smtClean="0">
                <a:solidFill>
                  <a:prstClr val="black"/>
                </a:solidFill>
                <a:latin typeface="Times New Roman" panose="02020603050405020304" pitchFamily="18" charset="0"/>
                <a:cs typeface="Times New Roman" panose="02020603050405020304" pitchFamily="18" charset="0"/>
              </a:rPr>
              <a:t>Antonelli et al. (2012)</a:t>
            </a:r>
            <a:endParaRPr lang="es-EC" sz="1600" b="1" dirty="0">
              <a:solidFill>
                <a:prstClr val="black"/>
              </a:solidFill>
              <a:latin typeface="Times New Roman" panose="02020603050405020304" pitchFamily="18" charset="0"/>
              <a:cs typeface="Times New Roman" panose="02020603050405020304" pitchFamily="18" charset="0"/>
            </a:endParaRPr>
          </a:p>
        </p:txBody>
      </p:sp>
      <p:sp>
        <p:nvSpPr>
          <p:cNvPr id="68" name="CuadroTexto 67"/>
          <p:cNvSpPr txBox="1"/>
          <p:nvPr/>
        </p:nvSpPr>
        <p:spPr>
          <a:xfrm>
            <a:off x="8982422" y="4996443"/>
            <a:ext cx="2052795" cy="338554"/>
          </a:xfrm>
          <a:prstGeom prst="rect">
            <a:avLst/>
          </a:prstGeom>
          <a:noFill/>
        </p:spPr>
        <p:txBody>
          <a:bodyPr wrap="square" rtlCol="0">
            <a:spAutoFit/>
          </a:bodyPr>
          <a:lstStyle/>
          <a:p>
            <a:pPr algn="ctr"/>
            <a:r>
              <a:rPr lang="es-EC" sz="1600" b="1" dirty="0" err="1" smtClean="0">
                <a:solidFill>
                  <a:prstClr val="black"/>
                </a:solidFill>
                <a:latin typeface="Times New Roman" panose="02020603050405020304" pitchFamily="18" charset="0"/>
                <a:cs typeface="Times New Roman" panose="02020603050405020304" pitchFamily="18" charset="0"/>
              </a:rPr>
              <a:t>Huang</a:t>
            </a:r>
            <a:r>
              <a:rPr lang="es-EC" sz="1600" b="1" dirty="0" smtClean="0">
                <a:solidFill>
                  <a:prstClr val="black"/>
                </a:solidFill>
                <a:latin typeface="Times New Roman" panose="02020603050405020304" pitchFamily="18" charset="0"/>
                <a:cs typeface="Times New Roman" panose="02020603050405020304" pitchFamily="18" charset="0"/>
              </a:rPr>
              <a:t> (2008)</a:t>
            </a:r>
            <a:endParaRPr lang="es-EC" sz="1600" b="1" dirty="0">
              <a:solidFill>
                <a:prstClr val="black"/>
              </a:solidFill>
              <a:latin typeface="Times New Roman" panose="02020603050405020304" pitchFamily="18" charset="0"/>
              <a:cs typeface="Times New Roman" panose="02020603050405020304" pitchFamily="18" charset="0"/>
            </a:endParaRPr>
          </a:p>
        </p:txBody>
      </p:sp>
      <p:pic>
        <p:nvPicPr>
          <p:cNvPr id="69" name="Picture 2" descr="Resultado de imagen para ECUADOR MAP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62930" y="821780"/>
            <a:ext cx="3005678" cy="2310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039730"/>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fill="hold"/>
                                        <p:tgtEl>
                                          <p:spTgt spid="60"/>
                                        </p:tgtEl>
                                        <p:attrNameLst>
                                          <p:attrName>ppt_x</p:attrName>
                                        </p:attrNameLst>
                                      </p:cBhvr>
                                      <p:tavLst>
                                        <p:tav tm="0">
                                          <p:val>
                                            <p:strVal val="#ppt_x"/>
                                          </p:val>
                                        </p:tav>
                                        <p:tav tm="100000">
                                          <p:val>
                                            <p:strVal val="#ppt_x"/>
                                          </p:val>
                                        </p:tav>
                                      </p:tavLst>
                                    </p:anim>
                                    <p:anim calcmode="lin" valueType="num">
                                      <p:cBhvr additive="base">
                                        <p:cTn id="24" dur="500" fill="hold"/>
                                        <p:tgtEl>
                                          <p:spTgt spid="6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500" fill="hold"/>
                                        <p:tgtEl>
                                          <p:spTgt spid="62"/>
                                        </p:tgtEl>
                                        <p:attrNameLst>
                                          <p:attrName>ppt_x</p:attrName>
                                        </p:attrNameLst>
                                      </p:cBhvr>
                                      <p:tavLst>
                                        <p:tav tm="0">
                                          <p:val>
                                            <p:strVal val="#ppt_x"/>
                                          </p:val>
                                        </p:tav>
                                        <p:tav tm="100000">
                                          <p:val>
                                            <p:strVal val="#ppt_x"/>
                                          </p:val>
                                        </p:tav>
                                      </p:tavLst>
                                    </p:anim>
                                    <p:anim calcmode="lin" valueType="num">
                                      <p:cBhvr additive="base">
                                        <p:cTn id="28" dur="500" fill="hold"/>
                                        <p:tgtEl>
                                          <p:spTgt spid="6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500" fill="hold"/>
                                        <p:tgtEl>
                                          <p:spTgt spid="51"/>
                                        </p:tgtEl>
                                        <p:attrNameLst>
                                          <p:attrName>ppt_x</p:attrName>
                                        </p:attrNameLst>
                                      </p:cBhvr>
                                      <p:tavLst>
                                        <p:tav tm="0">
                                          <p:val>
                                            <p:strVal val="#ppt_x"/>
                                          </p:val>
                                        </p:tav>
                                        <p:tav tm="100000">
                                          <p:val>
                                            <p:strVal val="#ppt_x"/>
                                          </p:val>
                                        </p:tav>
                                      </p:tavLst>
                                    </p:anim>
                                    <p:anim calcmode="lin" valueType="num">
                                      <p:cBhvr additive="base">
                                        <p:cTn id="38" dur="500" fill="hold"/>
                                        <p:tgtEl>
                                          <p:spTgt spid="5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500" fill="hold"/>
                                        <p:tgtEl>
                                          <p:spTgt spid="52"/>
                                        </p:tgtEl>
                                        <p:attrNameLst>
                                          <p:attrName>ppt_x</p:attrName>
                                        </p:attrNameLst>
                                      </p:cBhvr>
                                      <p:tavLst>
                                        <p:tav tm="0">
                                          <p:val>
                                            <p:strVal val="#ppt_x"/>
                                          </p:val>
                                        </p:tav>
                                        <p:tav tm="100000">
                                          <p:val>
                                            <p:strVal val="#ppt_x"/>
                                          </p:val>
                                        </p:tav>
                                      </p:tavLst>
                                    </p:anim>
                                    <p:anim calcmode="lin" valueType="num">
                                      <p:cBhvr additive="base">
                                        <p:cTn id="42" dur="500" fill="hold"/>
                                        <p:tgtEl>
                                          <p:spTgt spid="5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additive="base">
                                        <p:cTn id="45" dur="500" fill="hold"/>
                                        <p:tgtEl>
                                          <p:spTgt spid="53"/>
                                        </p:tgtEl>
                                        <p:attrNameLst>
                                          <p:attrName>ppt_x</p:attrName>
                                        </p:attrNameLst>
                                      </p:cBhvr>
                                      <p:tavLst>
                                        <p:tav tm="0">
                                          <p:val>
                                            <p:strVal val="#ppt_x"/>
                                          </p:val>
                                        </p:tav>
                                        <p:tav tm="100000">
                                          <p:val>
                                            <p:strVal val="#ppt_x"/>
                                          </p:val>
                                        </p:tav>
                                      </p:tavLst>
                                    </p:anim>
                                    <p:anim calcmode="lin" valueType="num">
                                      <p:cBhvr additive="base">
                                        <p:cTn id="46" dur="500" fill="hold"/>
                                        <p:tgtEl>
                                          <p:spTgt spid="5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 calcmode="lin" valueType="num">
                                      <p:cBhvr additive="base">
                                        <p:cTn id="49" dur="500" fill="hold"/>
                                        <p:tgtEl>
                                          <p:spTgt spid="54"/>
                                        </p:tgtEl>
                                        <p:attrNameLst>
                                          <p:attrName>ppt_x</p:attrName>
                                        </p:attrNameLst>
                                      </p:cBhvr>
                                      <p:tavLst>
                                        <p:tav tm="0">
                                          <p:val>
                                            <p:strVal val="#ppt_x"/>
                                          </p:val>
                                        </p:tav>
                                        <p:tav tm="100000">
                                          <p:val>
                                            <p:strVal val="#ppt_x"/>
                                          </p:val>
                                        </p:tav>
                                      </p:tavLst>
                                    </p:anim>
                                    <p:anim calcmode="lin" valueType="num">
                                      <p:cBhvr additive="base">
                                        <p:cTn id="50" dur="500" fill="hold"/>
                                        <p:tgtEl>
                                          <p:spTgt spid="5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ppt_x"/>
                                          </p:val>
                                        </p:tav>
                                        <p:tav tm="100000">
                                          <p:val>
                                            <p:strVal val="#ppt_x"/>
                                          </p:val>
                                        </p:tav>
                                      </p:tavLst>
                                    </p:anim>
                                    <p:anim calcmode="lin" valueType="num">
                                      <p:cBhvr additive="base">
                                        <p:cTn id="54" dur="500" fill="hold"/>
                                        <p:tgtEl>
                                          <p:spTgt spid="5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additive="base">
                                        <p:cTn id="57" dur="500" fill="hold"/>
                                        <p:tgtEl>
                                          <p:spTgt spid="50"/>
                                        </p:tgtEl>
                                        <p:attrNameLst>
                                          <p:attrName>ppt_x</p:attrName>
                                        </p:attrNameLst>
                                      </p:cBhvr>
                                      <p:tavLst>
                                        <p:tav tm="0">
                                          <p:val>
                                            <p:strVal val="#ppt_x"/>
                                          </p:val>
                                        </p:tav>
                                        <p:tav tm="100000">
                                          <p:val>
                                            <p:strVal val="#ppt_x"/>
                                          </p:val>
                                        </p:tav>
                                      </p:tavLst>
                                    </p:anim>
                                    <p:anim calcmode="lin" valueType="num">
                                      <p:cBhvr additive="base">
                                        <p:cTn id="58" dur="500" fill="hold"/>
                                        <p:tgtEl>
                                          <p:spTgt spid="5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55"/>
                                        </p:tgtEl>
                                        <p:attrNameLst>
                                          <p:attrName>style.visibility</p:attrName>
                                        </p:attrNameLst>
                                      </p:cBhvr>
                                      <p:to>
                                        <p:strVal val="visible"/>
                                      </p:to>
                                    </p:set>
                                    <p:anim calcmode="lin" valueType="num">
                                      <p:cBhvr additive="base">
                                        <p:cTn id="65" dur="500" fill="hold"/>
                                        <p:tgtEl>
                                          <p:spTgt spid="55"/>
                                        </p:tgtEl>
                                        <p:attrNameLst>
                                          <p:attrName>ppt_x</p:attrName>
                                        </p:attrNameLst>
                                      </p:cBhvr>
                                      <p:tavLst>
                                        <p:tav tm="0">
                                          <p:val>
                                            <p:strVal val="#ppt_x"/>
                                          </p:val>
                                        </p:tav>
                                        <p:tav tm="100000">
                                          <p:val>
                                            <p:strVal val="#ppt_x"/>
                                          </p:val>
                                        </p:tav>
                                      </p:tavLst>
                                    </p:anim>
                                    <p:anim calcmode="lin" valueType="num">
                                      <p:cBhvr additive="base">
                                        <p:cTn id="66" dur="500" fill="hold"/>
                                        <p:tgtEl>
                                          <p:spTgt spid="5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additive="base">
                                        <p:cTn id="69" dur="500" fill="hold"/>
                                        <p:tgtEl>
                                          <p:spTgt spid="59"/>
                                        </p:tgtEl>
                                        <p:attrNameLst>
                                          <p:attrName>ppt_x</p:attrName>
                                        </p:attrNameLst>
                                      </p:cBhvr>
                                      <p:tavLst>
                                        <p:tav tm="0">
                                          <p:val>
                                            <p:strVal val="#ppt_x"/>
                                          </p:val>
                                        </p:tav>
                                        <p:tav tm="100000">
                                          <p:val>
                                            <p:strVal val="#ppt_x"/>
                                          </p:val>
                                        </p:tav>
                                      </p:tavLst>
                                    </p:anim>
                                    <p:anim calcmode="lin" valueType="num">
                                      <p:cBhvr additive="base">
                                        <p:cTn id="70" dur="500" fill="hold"/>
                                        <p:tgtEl>
                                          <p:spTgt spid="5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anim calcmode="lin" valueType="num">
                                      <p:cBhvr additive="base">
                                        <p:cTn id="73" dur="500" fill="hold"/>
                                        <p:tgtEl>
                                          <p:spTgt spid="58"/>
                                        </p:tgtEl>
                                        <p:attrNameLst>
                                          <p:attrName>ppt_x</p:attrName>
                                        </p:attrNameLst>
                                      </p:cBhvr>
                                      <p:tavLst>
                                        <p:tav tm="0">
                                          <p:val>
                                            <p:strVal val="#ppt_x"/>
                                          </p:val>
                                        </p:tav>
                                        <p:tav tm="100000">
                                          <p:val>
                                            <p:strVal val="#ppt_x"/>
                                          </p:val>
                                        </p:tav>
                                      </p:tavLst>
                                    </p:anim>
                                    <p:anim calcmode="lin" valueType="num">
                                      <p:cBhvr additive="base">
                                        <p:cTn id="7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1" nodeType="clickEffect">
                                  <p:stCondLst>
                                    <p:cond delay="0"/>
                                  </p:stCondLst>
                                  <p:childTnLst>
                                    <p:anim calcmode="lin" valueType="num">
                                      <p:cBhvr additive="base">
                                        <p:cTn id="78" dur="500"/>
                                        <p:tgtEl>
                                          <p:spTgt spid="2"/>
                                        </p:tgtEl>
                                        <p:attrNameLst>
                                          <p:attrName>ppt_x</p:attrName>
                                        </p:attrNameLst>
                                      </p:cBhvr>
                                      <p:tavLst>
                                        <p:tav tm="0">
                                          <p:val>
                                            <p:strVal val="ppt_x"/>
                                          </p:val>
                                        </p:tav>
                                        <p:tav tm="100000">
                                          <p:val>
                                            <p:strVal val="ppt_x"/>
                                          </p:val>
                                        </p:tav>
                                      </p:tavLst>
                                    </p:anim>
                                    <p:anim calcmode="lin" valueType="num">
                                      <p:cBhvr additive="base">
                                        <p:cTn id="79" dur="500"/>
                                        <p:tgtEl>
                                          <p:spTgt spid="2"/>
                                        </p:tgtEl>
                                        <p:attrNameLst>
                                          <p:attrName>ppt_y</p:attrName>
                                        </p:attrNameLst>
                                      </p:cBhvr>
                                      <p:tavLst>
                                        <p:tav tm="0">
                                          <p:val>
                                            <p:strVal val="ppt_y"/>
                                          </p:val>
                                        </p:tav>
                                        <p:tav tm="100000">
                                          <p:val>
                                            <p:strVal val="1+ppt_h/2"/>
                                          </p:val>
                                        </p:tav>
                                      </p:tavLst>
                                    </p:anim>
                                    <p:set>
                                      <p:cBhvr>
                                        <p:cTn id="80" dur="1" fill="hold">
                                          <p:stCondLst>
                                            <p:cond delay="499"/>
                                          </p:stCondLst>
                                        </p:cTn>
                                        <p:tgtEl>
                                          <p:spTgt spid="2"/>
                                        </p:tgtEl>
                                        <p:attrNameLst>
                                          <p:attrName>style.visibility</p:attrName>
                                        </p:attrNameLst>
                                      </p:cBhvr>
                                      <p:to>
                                        <p:strVal val="hidden"/>
                                      </p:to>
                                    </p:set>
                                  </p:childTnLst>
                                </p:cTn>
                              </p:par>
                              <p:par>
                                <p:cTn id="81" presetID="2" presetClass="exit" presetSubtype="4" fill="hold" grpId="1" nodeType="withEffect">
                                  <p:stCondLst>
                                    <p:cond delay="0"/>
                                  </p:stCondLst>
                                  <p:childTnLst>
                                    <p:anim calcmode="lin" valueType="num">
                                      <p:cBhvr additive="base">
                                        <p:cTn id="82" dur="500"/>
                                        <p:tgtEl>
                                          <p:spTgt spid="32"/>
                                        </p:tgtEl>
                                        <p:attrNameLst>
                                          <p:attrName>ppt_x</p:attrName>
                                        </p:attrNameLst>
                                      </p:cBhvr>
                                      <p:tavLst>
                                        <p:tav tm="0">
                                          <p:val>
                                            <p:strVal val="ppt_x"/>
                                          </p:val>
                                        </p:tav>
                                        <p:tav tm="100000">
                                          <p:val>
                                            <p:strVal val="ppt_x"/>
                                          </p:val>
                                        </p:tav>
                                      </p:tavLst>
                                    </p:anim>
                                    <p:anim calcmode="lin" valueType="num">
                                      <p:cBhvr additive="base">
                                        <p:cTn id="83" dur="500"/>
                                        <p:tgtEl>
                                          <p:spTgt spid="32"/>
                                        </p:tgtEl>
                                        <p:attrNameLst>
                                          <p:attrName>ppt_y</p:attrName>
                                        </p:attrNameLst>
                                      </p:cBhvr>
                                      <p:tavLst>
                                        <p:tav tm="0">
                                          <p:val>
                                            <p:strVal val="ppt_y"/>
                                          </p:val>
                                        </p:tav>
                                        <p:tav tm="100000">
                                          <p:val>
                                            <p:strVal val="1+ppt_h/2"/>
                                          </p:val>
                                        </p:tav>
                                      </p:tavLst>
                                    </p:anim>
                                    <p:set>
                                      <p:cBhvr>
                                        <p:cTn id="84" dur="1" fill="hold">
                                          <p:stCondLst>
                                            <p:cond delay="499"/>
                                          </p:stCondLst>
                                        </p:cTn>
                                        <p:tgtEl>
                                          <p:spTgt spid="32"/>
                                        </p:tgtEl>
                                        <p:attrNameLst>
                                          <p:attrName>style.visibility</p:attrName>
                                        </p:attrNameLst>
                                      </p:cBhvr>
                                      <p:to>
                                        <p:strVal val="hidden"/>
                                      </p:to>
                                    </p:set>
                                  </p:childTnLst>
                                </p:cTn>
                              </p:par>
                              <p:par>
                                <p:cTn id="85" presetID="2" presetClass="exit" presetSubtype="4" fill="hold" grpId="1" nodeType="withEffect">
                                  <p:stCondLst>
                                    <p:cond delay="0"/>
                                  </p:stCondLst>
                                  <p:childTnLst>
                                    <p:anim calcmode="lin" valueType="num">
                                      <p:cBhvr additive="base">
                                        <p:cTn id="86" dur="500"/>
                                        <p:tgtEl>
                                          <p:spTgt spid="36"/>
                                        </p:tgtEl>
                                        <p:attrNameLst>
                                          <p:attrName>ppt_x</p:attrName>
                                        </p:attrNameLst>
                                      </p:cBhvr>
                                      <p:tavLst>
                                        <p:tav tm="0">
                                          <p:val>
                                            <p:strVal val="ppt_x"/>
                                          </p:val>
                                        </p:tav>
                                        <p:tav tm="100000">
                                          <p:val>
                                            <p:strVal val="ppt_x"/>
                                          </p:val>
                                        </p:tav>
                                      </p:tavLst>
                                    </p:anim>
                                    <p:anim calcmode="lin" valueType="num">
                                      <p:cBhvr additive="base">
                                        <p:cTn id="87" dur="500"/>
                                        <p:tgtEl>
                                          <p:spTgt spid="36"/>
                                        </p:tgtEl>
                                        <p:attrNameLst>
                                          <p:attrName>ppt_y</p:attrName>
                                        </p:attrNameLst>
                                      </p:cBhvr>
                                      <p:tavLst>
                                        <p:tav tm="0">
                                          <p:val>
                                            <p:strVal val="ppt_y"/>
                                          </p:val>
                                        </p:tav>
                                        <p:tav tm="100000">
                                          <p:val>
                                            <p:strVal val="1+ppt_h/2"/>
                                          </p:val>
                                        </p:tav>
                                      </p:tavLst>
                                    </p:anim>
                                    <p:set>
                                      <p:cBhvr>
                                        <p:cTn id="88" dur="1" fill="hold">
                                          <p:stCondLst>
                                            <p:cond delay="499"/>
                                          </p:stCondLst>
                                        </p:cTn>
                                        <p:tgtEl>
                                          <p:spTgt spid="36"/>
                                        </p:tgtEl>
                                        <p:attrNameLst>
                                          <p:attrName>style.visibility</p:attrName>
                                        </p:attrNameLst>
                                      </p:cBhvr>
                                      <p:to>
                                        <p:strVal val="hidden"/>
                                      </p:to>
                                    </p:set>
                                  </p:childTnLst>
                                </p:cTn>
                              </p:par>
                              <p:par>
                                <p:cTn id="89" presetID="2" presetClass="exit" presetSubtype="4" fill="hold" grpId="1" nodeType="withEffect">
                                  <p:stCondLst>
                                    <p:cond delay="0"/>
                                  </p:stCondLst>
                                  <p:childTnLst>
                                    <p:anim calcmode="lin" valueType="num">
                                      <p:cBhvr additive="base">
                                        <p:cTn id="90" dur="500"/>
                                        <p:tgtEl>
                                          <p:spTgt spid="49"/>
                                        </p:tgtEl>
                                        <p:attrNameLst>
                                          <p:attrName>ppt_x</p:attrName>
                                        </p:attrNameLst>
                                      </p:cBhvr>
                                      <p:tavLst>
                                        <p:tav tm="0">
                                          <p:val>
                                            <p:strVal val="ppt_x"/>
                                          </p:val>
                                        </p:tav>
                                        <p:tav tm="100000">
                                          <p:val>
                                            <p:strVal val="ppt_x"/>
                                          </p:val>
                                        </p:tav>
                                      </p:tavLst>
                                    </p:anim>
                                    <p:anim calcmode="lin" valueType="num">
                                      <p:cBhvr additive="base">
                                        <p:cTn id="91" dur="500"/>
                                        <p:tgtEl>
                                          <p:spTgt spid="49"/>
                                        </p:tgtEl>
                                        <p:attrNameLst>
                                          <p:attrName>ppt_y</p:attrName>
                                        </p:attrNameLst>
                                      </p:cBhvr>
                                      <p:tavLst>
                                        <p:tav tm="0">
                                          <p:val>
                                            <p:strVal val="ppt_y"/>
                                          </p:val>
                                        </p:tav>
                                        <p:tav tm="100000">
                                          <p:val>
                                            <p:strVal val="1+ppt_h/2"/>
                                          </p:val>
                                        </p:tav>
                                      </p:tavLst>
                                    </p:anim>
                                    <p:set>
                                      <p:cBhvr>
                                        <p:cTn id="92" dur="1" fill="hold">
                                          <p:stCondLst>
                                            <p:cond delay="499"/>
                                          </p:stCondLst>
                                        </p:cTn>
                                        <p:tgtEl>
                                          <p:spTgt spid="49"/>
                                        </p:tgtEl>
                                        <p:attrNameLst>
                                          <p:attrName>style.visibility</p:attrName>
                                        </p:attrNameLst>
                                      </p:cBhvr>
                                      <p:to>
                                        <p:strVal val="hidden"/>
                                      </p:to>
                                    </p:set>
                                  </p:childTnLst>
                                </p:cTn>
                              </p:par>
                              <p:par>
                                <p:cTn id="93" presetID="2" presetClass="exit" presetSubtype="4" fill="hold" grpId="1" nodeType="withEffect">
                                  <p:stCondLst>
                                    <p:cond delay="0"/>
                                  </p:stCondLst>
                                  <p:childTnLst>
                                    <p:anim calcmode="lin" valueType="num">
                                      <p:cBhvr additive="base">
                                        <p:cTn id="94" dur="500"/>
                                        <p:tgtEl>
                                          <p:spTgt spid="60"/>
                                        </p:tgtEl>
                                        <p:attrNameLst>
                                          <p:attrName>ppt_x</p:attrName>
                                        </p:attrNameLst>
                                      </p:cBhvr>
                                      <p:tavLst>
                                        <p:tav tm="0">
                                          <p:val>
                                            <p:strVal val="ppt_x"/>
                                          </p:val>
                                        </p:tav>
                                        <p:tav tm="100000">
                                          <p:val>
                                            <p:strVal val="ppt_x"/>
                                          </p:val>
                                        </p:tav>
                                      </p:tavLst>
                                    </p:anim>
                                    <p:anim calcmode="lin" valueType="num">
                                      <p:cBhvr additive="base">
                                        <p:cTn id="95" dur="500"/>
                                        <p:tgtEl>
                                          <p:spTgt spid="60"/>
                                        </p:tgtEl>
                                        <p:attrNameLst>
                                          <p:attrName>ppt_y</p:attrName>
                                        </p:attrNameLst>
                                      </p:cBhvr>
                                      <p:tavLst>
                                        <p:tav tm="0">
                                          <p:val>
                                            <p:strVal val="ppt_y"/>
                                          </p:val>
                                        </p:tav>
                                        <p:tav tm="100000">
                                          <p:val>
                                            <p:strVal val="1+ppt_h/2"/>
                                          </p:val>
                                        </p:tav>
                                      </p:tavLst>
                                    </p:anim>
                                    <p:set>
                                      <p:cBhvr>
                                        <p:cTn id="96" dur="1" fill="hold">
                                          <p:stCondLst>
                                            <p:cond delay="499"/>
                                          </p:stCondLst>
                                        </p:cTn>
                                        <p:tgtEl>
                                          <p:spTgt spid="60"/>
                                        </p:tgtEl>
                                        <p:attrNameLst>
                                          <p:attrName>style.visibility</p:attrName>
                                        </p:attrNameLst>
                                      </p:cBhvr>
                                      <p:to>
                                        <p:strVal val="hidden"/>
                                      </p:to>
                                    </p:set>
                                  </p:childTnLst>
                                </p:cTn>
                              </p:par>
                              <p:par>
                                <p:cTn id="97" presetID="2" presetClass="exit" presetSubtype="4" fill="hold" grpId="1" nodeType="withEffect">
                                  <p:stCondLst>
                                    <p:cond delay="0"/>
                                  </p:stCondLst>
                                  <p:childTnLst>
                                    <p:anim calcmode="lin" valueType="num">
                                      <p:cBhvr additive="base">
                                        <p:cTn id="98" dur="500"/>
                                        <p:tgtEl>
                                          <p:spTgt spid="62"/>
                                        </p:tgtEl>
                                        <p:attrNameLst>
                                          <p:attrName>ppt_x</p:attrName>
                                        </p:attrNameLst>
                                      </p:cBhvr>
                                      <p:tavLst>
                                        <p:tav tm="0">
                                          <p:val>
                                            <p:strVal val="ppt_x"/>
                                          </p:val>
                                        </p:tav>
                                        <p:tav tm="100000">
                                          <p:val>
                                            <p:strVal val="ppt_x"/>
                                          </p:val>
                                        </p:tav>
                                      </p:tavLst>
                                    </p:anim>
                                    <p:anim calcmode="lin" valueType="num">
                                      <p:cBhvr additive="base">
                                        <p:cTn id="99" dur="500"/>
                                        <p:tgtEl>
                                          <p:spTgt spid="62"/>
                                        </p:tgtEl>
                                        <p:attrNameLst>
                                          <p:attrName>ppt_y</p:attrName>
                                        </p:attrNameLst>
                                      </p:cBhvr>
                                      <p:tavLst>
                                        <p:tav tm="0">
                                          <p:val>
                                            <p:strVal val="ppt_y"/>
                                          </p:val>
                                        </p:tav>
                                        <p:tav tm="100000">
                                          <p:val>
                                            <p:strVal val="1+ppt_h/2"/>
                                          </p:val>
                                        </p:tav>
                                      </p:tavLst>
                                    </p:anim>
                                    <p:set>
                                      <p:cBhvr>
                                        <p:cTn id="100" dur="1" fill="hold">
                                          <p:stCondLst>
                                            <p:cond delay="499"/>
                                          </p:stCondLst>
                                        </p:cTn>
                                        <p:tgtEl>
                                          <p:spTgt spid="62"/>
                                        </p:tgtEl>
                                        <p:attrNameLst>
                                          <p:attrName>style.visibility</p:attrName>
                                        </p:attrNameLst>
                                      </p:cBhvr>
                                      <p:to>
                                        <p:strVal val="hidden"/>
                                      </p:to>
                                    </p:set>
                                  </p:childTnLst>
                                </p:cTn>
                              </p:par>
                              <p:par>
                                <p:cTn id="101" presetID="2" presetClass="exit" presetSubtype="4" fill="hold" grpId="1" nodeType="withEffect">
                                  <p:stCondLst>
                                    <p:cond delay="0"/>
                                  </p:stCondLst>
                                  <p:childTnLst>
                                    <p:anim calcmode="lin" valueType="num">
                                      <p:cBhvr additive="base">
                                        <p:cTn id="102" dur="500"/>
                                        <p:tgtEl>
                                          <p:spTgt spid="38"/>
                                        </p:tgtEl>
                                        <p:attrNameLst>
                                          <p:attrName>ppt_x</p:attrName>
                                        </p:attrNameLst>
                                      </p:cBhvr>
                                      <p:tavLst>
                                        <p:tav tm="0">
                                          <p:val>
                                            <p:strVal val="ppt_x"/>
                                          </p:val>
                                        </p:tav>
                                        <p:tav tm="100000">
                                          <p:val>
                                            <p:strVal val="ppt_x"/>
                                          </p:val>
                                        </p:tav>
                                      </p:tavLst>
                                    </p:anim>
                                    <p:anim calcmode="lin" valueType="num">
                                      <p:cBhvr additive="base">
                                        <p:cTn id="103" dur="500"/>
                                        <p:tgtEl>
                                          <p:spTgt spid="38"/>
                                        </p:tgtEl>
                                        <p:attrNameLst>
                                          <p:attrName>ppt_y</p:attrName>
                                        </p:attrNameLst>
                                      </p:cBhvr>
                                      <p:tavLst>
                                        <p:tav tm="0">
                                          <p:val>
                                            <p:strVal val="ppt_y"/>
                                          </p:val>
                                        </p:tav>
                                        <p:tav tm="100000">
                                          <p:val>
                                            <p:strVal val="1+ppt_h/2"/>
                                          </p:val>
                                        </p:tav>
                                      </p:tavLst>
                                    </p:anim>
                                    <p:set>
                                      <p:cBhvr>
                                        <p:cTn id="104" dur="1" fill="hold">
                                          <p:stCondLst>
                                            <p:cond delay="499"/>
                                          </p:stCondLst>
                                        </p:cTn>
                                        <p:tgtEl>
                                          <p:spTgt spid="38"/>
                                        </p:tgtEl>
                                        <p:attrNameLst>
                                          <p:attrName>style.visibility</p:attrName>
                                        </p:attrNameLst>
                                      </p:cBhvr>
                                      <p:to>
                                        <p:strVal val="hidden"/>
                                      </p:to>
                                    </p:set>
                                  </p:childTnLst>
                                </p:cTn>
                              </p:par>
                              <p:par>
                                <p:cTn id="105" presetID="2" presetClass="exit" presetSubtype="4" fill="hold" grpId="1" nodeType="withEffect">
                                  <p:stCondLst>
                                    <p:cond delay="0"/>
                                  </p:stCondLst>
                                  <p:childTnLst>
                                    <p:anim calcmode="lin" valueType="num">
                                      <p:cBhvr additive="base">
                                        <p:cTn id="106" dur="500"/>
                                        <p:tgtEl>
                                          <p:spTgt spid="51"/>
                                        </p:tgtEl>
                                        <p:attrNameLst>
                                          <p:attrName>ppt_x</p:attrName>
                                        </p:attrNameLst>
                                      </p:cBhvr>
                                      <p:tavLst>
                                        <p:tav tm="0">
                                          <p:val>
                                            <p:strVal val="ppt_x"/>
                                          </p:val>
                                        </p:tav>
                                        <p:tav tm="100000">
                                          <p:val>
                                            <p:strVal val="ppt_x"/>
                                          </p:val>
                                        </p:tav>
                                      </p:tavLst>
                                    </p:anim>
                                    <p:anim calcmode="lin" valueType="num">
                                      <p:cBhvr additive="base">
                                        <p:cTn id="107" dur="500"/>
                                        <p:tgtEl>
                                          <p:spTgt spid="51"/>
                                        </p:tgtEl>
                                        <p:attrNameLst>
                                          <p:attrName>ppt_y</p:attrName>
                                        </p:attrNameLst>
                                      </p:cBhvr>
                                      <p:tavLst>
                                        <p:tav tm="0">
                                          <p:val>
                                            <p:strVal val="ppt_y"/>
                                          </p:val>
                                        </p:tav>
                                        <p:tav tm="100000">
                                          <p:val>
                                            <p:strVal val="1+ppt_h/2"/>
                                          </p:val>
                                        </p:tav>
                                      </p:tavLst>
                                    </p:anim>
                                    <p:set>
                                      <p:cBhvr>
                                        <p:cTn id="108" dur="1" fill="hold">
                                          <p:stCondLst>
                                            <p:cond delay="499"/>
                                          </p:stCondLst>
                                        </p:cTn>
                                        <p:tgtEl>
                                          <p:spTgt spid="51"/>
                                        </p:tgtEl>
                                        <p:attrNameLst>
                                          <p:attrName>style.visibility</p:attrName>
                                        </p:attrNameLst>
                                      </p:cBhvr>
                                      <p:to>
                                        <p:strVal val="hidden"/>
                                      </p:to>
                                    </p:set>
                                  </p:childTnLst>
                                </p:cTn>
                              </p:par>
                              <p:par>
                                <p:cTn id="109" presetID="2" presetClass="exit" presetSubtype="4" fill="hold" grpId="1" nodeType="withEffect">
                                  <p:stCondLst>
                                    <p:cond delay="0"/>
                                  </p:stCondLst>
                                  <p:childTnLst>
                                    <p:anim calcmode="lin" valueType="num">
                                      <p:cBhvr additive="base">
                                        <p:cTn id="110" dur="500"/>
                                        <p:tgtEl>
                                          <p:spTgt spid="52"/>
                                        </p:tgtEl>
                                        <p:attrNameLst>
                                          <p:attrName>ppt_x</p:attrName>
                                        </p:attrNameLst>
                                      </p:cBhvr>
                                      <p:tavLst>
                                        <p:tav tm="0">
                                          <p:val>
                                            <p:strVal val="ppt_x"/>
                                          </p:val>
                                        </p:tav>
                                        <p:tav tm="100000">
                                          <p:val>
                                            <p:strVal val="ppt_x"/>
                                          </p:val>
                                        </p:tav>
                                      </p:tavLst>
                                    </p:anim>
                                    <p:anim calcmode="lin" valueType="num">
                                      <p:cBhvr additive="base">
                                        <p:cTn id="111" dur="500"/>
                                        <p:tgtEl>
                                          <p:spTgt spid="52"/>
                                        </p:tgtEl>
                                        <p:attrNameLst>
                                          <p:attrName>ppt_y</p:attrName>
                                        </p:attrNameLst>
                                      </p:cBhvr>
                                      <p:tavLst>
                                        <p:tav tm="0">
                                          <p:val>
                                            <p:strVal val="ppt_y"/>
                                          </p:val>
                                        </p:tav>
                                        <p:tav tm="100000">
                                          <p:val>
                                            <p:strVal val="1+ppt_h/2"/>
                                          </p:val>
                                        </p:tav>
                                      </p:tavLst>
                                    </p:anim>
                                    <p:set>
                                      <p:cBhvr>
                                        <p:cTn id="112" dur="1" fill="hold">
                                          <p:stCondLst>
                                            <p:cond delay="499"/>
                                          </p:stCondLst>
                                        </p:cTn>
                                        <p:tgtEl>
                                          <p:spTgt spid="52"/>
                                        </p:tgtEl>
                                        <p:attrNameLst>
                                          <p:attrName>style.visibility</p:attrName>
                                        </p:attrNameLst>
                                      </p:cBhvr>
                                      <p:to>
                                        <p:strVal val="hidden"/>
                                      </p:to>
                                    </p:set>
                                  </p:childTnLst>
                                </p:cTn>
                              </p:par>
                              <p:par>
                                <p:cTn id="113" presetID="2" presetClass="exit" presetSubtype="4" fill="hold" grpId="1" nodeType="withEffect">
                                  <p:stCondLst>
                                    <p:cond delay="0"/>
                                  </p:stCondLst>
                                  <p:childTnLst>
                                    <p:anim calcmode="lin" valueType="num">
                                      <p:cBhvr additive="base">
                                        <p:cTn id="114" dur="500"/>
                                        <p:tgtEl>
                                          <p:spTgt spid="53"/>
                                        </p:tgtEl>
                                        <p:attrNameLst>
                                          <p:attrName>ppt_x</p:attrName>
                                        </p:attrNameLst>
                                      </p:cBhvr>
                                      <p:tavLst>
                                        <p:tav tm="0">
                                          <p:val>
                                            <p:strVal val="ppt_x"/>
                                          </p:val>
                                        </p:tav>
                                        <p:tav tm="100000">
                                          <p:val>
                                            <p:strVal val="ppt_x"/>
                                          </p:val>
                                        </p:tav>
                                      </p:tavLst>
                                    </p:anim>
                                    <p:anim calcmode="lin" valueType="num">
                                      <p:cBhvr additive="base">
                                        <p:cTn id="115" dur="500"/>
                                        <p:tgtEl>
                                          <p:spTgt spid="53"/>
                                        </p:tgtEl>
                                        <p:attrNameLst>
                                          <p:attrName>ppt_y</p:attrName>
                                        </p:attrNameLst>
                                      </p:cBhvr>
                                      <p:tavLst>
                                        <p:tav tm="0">
                                          <p:val>
                                            <p:strVal val="ppt_y"/>
                                          </p:val>
                                        </p:tav>
                                        <p:tav tm="100000">
                                          <p:val>
                                            <p:strVal val="1+ppt_h/2"/>
                                          </p:val>
                                        </p:tav>
                                      </p:tavLst>
                                    </p:anim>
                                    <p:set>
                                      <p:cBhvr>
                                        <p:cTn id="116" dur="1" fill="hold">
                                          <p:stCondLst>
                                            <p:cond delay="499"/>
                                          </p:stCondLst>
                                        </p:cTn>
                                        <p:tgtEl>
                                          <p:spTgt spid="53"/>
                                        </p:tgtEl>
                                        <p:attrNameLst>
                                          <p:attrName>style.visibility</p:attrName>
                                        </p:attrNameLst>
                                      </p:cBhvr>
                                      <p:to>
                                        <p:strVal val="hidden"/>
                                      </p:to>
                                    </p:set>
                                  </p:childTnLst>
                                </p:cTn>
                              </p:par>
                              <p:par>
                                <p:cTn id="117" presetID="2" presetClass="exit" presetSubtype="4" fill="hold" grpId="1" nodeType="withEffect">
                                  <p:stCondLst>
                                    <p:cond delay="0"/>
                                  </p:stCondLst>
                                  <p:childTnLst>
                                    <p:anim calcmode="lin" valueType="num">
                                      <p:cBhvr additive="base">
                                        <p:cTn id="118" dur="500"/>
                                        <p:tgtEl>
                                          <p:spTgt spid="54"/>
                                        </p:tgtEl>
                                        <p:attrNameLst>
                                          <p:attrName>ppt_x</p:attrName>
                                        </p:attrNameLst>
                                      </p:cBhvr>
                                      <p:tavLst>
                                        <p:tav tm="0">
                                          <p:val>
                                            <p:strVal val="ppt_x"/>
                                          </p:val>
                                        </p:tav>
                                        <p:tav tm="100000">
                                          <p:val>
                                            <p:strVal val="ppt_x"/>
                                          </p:val>
                                        </p:tav>
                                      </p:tavLst>
                                    </p:anim>
                                    <p:anim calcmode="lin" valueType="num">
                                      <p:cBhvr additive="base">
                                        <p:cTn id="119" dur="500"/>
                                        <p:tgtEl>
                                          <p:spTgt spid="54"/>
                                        </p:tgtEl>
                                        <p:attrNameLst>
                                          <p:attrName>ppt_y</p:attrName>
                                        </p:attrNameLst>
                                      </p:cBhvr>
                                      <p:tavLst>
                                        <p:tav tm="0">
                                          <p:val>
                                            <p:strVal val="ppt_y"/>
                                          </p:val>
                                        </p:tav>
                                        <p:tav tm="100000">
                                          <p:val>
                                            <p:strVal val="1+ppt_h/2"/>
                                          </p:val>
                                        </p:tav>
                                      </p:tavLst>
                                    </p:anim>
                                    <p:set>
                                      <p:cBhvr>
                                        <p:cTn id="120" dur="1" fill="hold">
                                          <p:stCondLst>
                                            <p:cond delay="499"/>
                                          </p:stCondLst>
                                        </p:cTn>
                                        <p:tgtEl>
                                          <p:spTgt spid="54"/>
                                        </p:tgtEl>
                                        <p:attrNameLst>
                                          <p:attrName>style.visibility</p:attrName>
                                        </p:attrNameLst>
                                      </p:cBhvr>
                                      <p:to>
                                        <p:strVal val="hidden"/>
                                      </p:to>
                                    </p:set>
                                  </p:childTnLst>
                                </p:cTn>
                              </p:par>
                              <p:par>
                                <p:cTn id="121" presetID="2" presetClass="exit" presetSubtype="4" fill="hold" grpId="1" nodeType="withEffect">
                                  <p:stCondLst>
                                    <p:cond delay="0"/>
                                  </p:stCondLst>
                                  <p:childTnLst>
                                    <p:anim calcmode="lin" valueType="num">
                                      <p:cBhvr additive="base">
                                        <p:cTn id="122" dur="500"/>
                                        <p:tgtEl>
                                          <p:spTgt spid="57"/>
                                        </p:tgtEl>
                                        <p:attrNameLst>
                                          <p:attrName>ppt_x</p:attrName>
                                        </p:attrNameLst>
                                      </p:cBhvr>
                                      <p:tavLst>
                                        <p:tav tm="0">
                                          <p:val>
                                            <p:strVal val="ppt_x"/>
                                          </p:val>
                                        </p:tav>
                                        <p:tav tm="100000">
                                          <p:val>
                                            <p:strVal val="ppt_x"/>
                                          </p:val>
                                        </p:tav>
                                      </p:tavLst>
                                    </p:anim>
                                    <p:anim calcmode="lin" valueType="num">
                                      <p:cBhvr additive="base">
                                        <p:cTn id="123" dur="500"/>
                                        <p:tgtEl>
                                          <p:spTgt spid="57"/>
                                        </p:tgtEl>
                                        <p:attrNameLst>
                                          <p:attrName>ppt_y</p:attrName>
                                        </p:attrNameLst>
                                      </p:cBhvr>
                                      <p:tavLst>
                                        <p:tav tm="0">
                                          <p:val>
                                            <p:strVal val="ppt_y"/>
                                          </p:val>
                                        </p:tav>
                                        <p:tav tm="100000">
                                          <p:val>
                                            <p:strVal val="1+ppt_h/2"/>
                                          </p:val>
                                        </p:tav>
                                      </p:tavLst>
                                    </p:anim>
                                    <p:set>
                                      <p:cBhvr>
                                        <p:cTn id="124" dur="1" fill="hold">
                                          <p:stCondLst>
                                            <p:cond delay="499"/>
                                          </p:stCondLst>
                                        </p:cTn>
                                        <p:tgtEl>
                                          <p:spTgt spid="57"/>
                                        </p:tgtEl>
                                        <p:attrNameLst>
                                          <p:attrName>style.visibility</p:attrName>
                                        </p:attrNameLst>
                                      </p:cBhvr>
                                      <p:to>
                                        <p:strVal val="hidden"/>
                                      </p:to>
                                    </p:set>
                                  </p:childTnLst>
                                </p:cTn>
                              </p:par>
                              <p:par>
                                <p:cTn id="125" presetID="2" presetClass="exit" presetSubtype="4" fill="hold" grpId="1" nodeType="withEffect">
                                  <p:stCondLst>
                                    <p:cond delay="0"/>
                                  </p:stCondLst>
                                  <p:childTnLst>
                                    <p:anim calcmode="lin" valueType="num">
                                      <p:cBhvr additive="base">
                                        <p:cTn id="126" dur="500"/>
                                        <p:tgtEl>
                                          <p:spTgt spid="50"/>
                                        </p:tgtEl>
                                        <p:attrNameLst>
                                          <p:attrName>ppt_x</p:attrName>
                                        </p:attrNameLst>
                                      </p:cBhvr>
                                      <p:tavLst>
                                        <p:tav tm="0">
                                          <p:val>
                                            <p:strVal val="ppt_x"/>
                                          </p:val>
                                        </p:tav>
                                        <p:tav tm="100000">
                                          <p:val>
                                            <p:strVal val="ppt_x"/>
                                          </p:val>
                                        </p:tav>
                                      </p:tavLst>
                                    </p:anim>
                                    <p:anim calcmode="lin" valueType="num">
                                      <p:cBhvr additive="base">
                                        <p:cTn id="127" dur="500"/>
                                        <p:tgtEl>
                                          <p:spTgt spid="50"/>
                                        </p:tgtEl>
                                        <p:attrNameLst>
                                          <p:attrName>ppt_y</p:attrName>
                                        </p:attrNameLst>
                                      </p:cBhvr>
                                      <p:tavLst>
                                        <p:tav tm="0">
                                          <p:val>
                                            <p:strVal val="ppt_y"/>
                                          </p:val>
                                        </p:tav>
                                        <p:tav tm="100000">
                                          <p:val>
                                            <p:strVal val="1+ppt_h/2"/>
                                          </p:val>
                                        </p:tav>
                                      </p:tavLst>
                                    </p:anim>
                                    <p:set>
                                      <p:cBhvr>
                                        <p:cTn id="128" dur="1" fill="hold">
                                          <p:stCondLst>
                                            <p:cond delay="499"/>
                                          </p:stCondLst>
                                        </p:cTn>
                                        <p:tgtEl>
                                          <p:spTgt spid="50"/>
                                        </p:tgtEl>
                                        <p:attrNameLst>
                                          <p:attrName>style.visibility</p:attrName>
                                        </p:attrNameLst>
                                      </p:cBhvr>
                                      <p:to>
                                        <p:strVal val="hidden"/>
                                      </p:to>
                                    </p:set>
                                  </p:childTnLst>
                                </p:cTn>
                              </p:par>
                              <p:par>
                                <p:cTn id="129" presetID="2" presetClass="exit" presetSubtype="4" fill="hold" grpId="1" nodeType="withEffect">
                                  <p:stCondLst>
                                    <p:cond delay="0"/>
                                  </p:stCondLst>
                                  <p:childTnLst>
                                    <p:anim calcmode="lin" valueType="num">
                                      <p:cBhvr additive="base">
                                        <p:cTn id="130" dur="500"/>
                                        <p:tgtEl>
                                          <p:spTgt spid="56"/>
                                        </p:tgtEl>
                                        <p:attrNameLst>
                                          <p:attrName>ppt_x</p:attrName>
                                        </p:attrNameLst>
                                      </p:cBhvr>
                                      <p:tavLst>
                                        <p:tav tm="0">
                                          <p:val>
                                            <p:strVal val="ppt_x"/>
                                          </p:val>
                                        </p:tav>
                                        <p:tav tm="100000">
                                          <p:val>
                                            <p:strVal val="ppt_x"/>
                                          </p:val>
                                        </p:tav>
                                      </p:tavLst>
                                    </p:anim>
                                    <p:anim calcmode="lin" valueType="num">
                                      <p:cBhvr additive="base">
                                        <p:cTn id="131" dur="500"/>
                                        <p:tgtEl>
                                          <p:spTgt spid="56"/>
                                        </p:tgtEl>
                                        <p:attrNameLst>
                                          <p:attrName>ppt_y</p:attrName>
                                        </p:attrNameLst>
                                      </p:cBhvr>
                                      <p:tavLst>
                                        <p:tav tm="0">
                                          <p:val>
                                            <p:strVal val="ppt_y"/>
                                          </p:val>
                                        </p:tav>
                                        <p:tav tm="100000">
                                          <p:val>
                                            <p:strVal val="1+ppt_h/2"/>
                                          </p:val>
                                        </p:tav>
                                      </p:tavLst>
                                    </p:anim>
                                    <p:set>
                                      <p:cBhvr>
                                        <p:cTn id="132" dur="1" fill="hold">
                                          <p:stCondLst>
                                            <p:cond delay="499"/>
                                          </p:stCondLst>
                                        </p:cTn>
                                        <p:tgtEl>
                                          <p:spTgt spid="56"/>
                                        </p:tgtEl>
                                        <p:attrNameLst>
                                          <p:attrName>style.visibility</p:attrName>
                                        </p:attrNameLst>
                                      </p:cBhvr>
                                      <p:to>
                                        <p:strVal val="hidden"/>
                                      </p:to>
                                    </p:set>
                                  </p:childTnLst>
                                </p:cTn>
                              </p:par>
                              <p:par>
                                <p:cTn id="133" presetID="2" presetClass="exit" presetSubtype="4" fill="hold" grpId="1" nodeType="withEffect">
                                  <p:stCondLst>
                                    <p:cond delay="0"/>
                                  </p:stCondLst>
                                  <p:childTnLst>
                                    <p:anim calcmode="lin" valueType="num">
                                      <p:cBhvr additive="base">
                                        <p:cTn id="134" dur="500"/>
                                        <p:tgtEl>
                                          <p:spTgt spid="55"/>
                                        </p:tgtEl>
                                        <p:attrNameLst>
                                          <p:attrName>ppt_x</p:attrName>
                                        </p:attrNameLst>
                                      </p:cBhvr>
                                      <p:tavLst>
                                        <p:tav tm="0">
                                          <p:val>
                                            <p:strVal val="ppt_x"/>
                                          </p:val>
                                        </p:tav>
                                        <p:tav tm="100000">
                                          <p:val>
                                            <p:strVal val="ppt_x"/>
                                          </p:val>
                                        </p:tav>
                                      </p:tavLst>
                                    </p:anim>
                                    <p:anim calcmode="lin" valueType="num">
                                      <p:cBhvr additive="base">
                                        <p:cTn id="135" dur="500"/>
                                        <p:tgtEl>
                                          <p:spTgt spid="55"/>
                                        </p:tgtEl>
                                        <p:attrNameLst>
                                          <p:attrName>ppt_y</p:attrName>
                                        </p:attrNameLst>
                                      </p:cBhvr>
                                      <p:tavLst>
                                        <p:tav tm="0">
                                          <p:val>
                                            <p:strVal val="ppt_y"/>
                                          </p:val>
                                        </p:tav>
                                        <p:tav tm="100000">
                                          <p:val>
                                            <p:strVal val="1+ppt_h/2"/>
                                          </p:val>
                                        </p:tav>
                                      </p:tavLst>
                                    </p:anim>
                                    <p:set>
                                      <p:cBhvr>
                                        <p:cTn id="136" dur="1" fill="hold">
                                          <p:stCondLst>
                                            <p:cond delay="499"/>
                                          </p:stCondLst>
                                        </p:cTn>
                                        <p:tgtEl>
                                          <p:spTgt spid="55"/>
                                        </p:tgtEl>
                                        <p:attrNameLst>
                                          <p:attrName>style.visibility</p:attrName>
                                        </p:attrNameLst>
                                      </p:cBhvr>
                                      <p:to>
                                        <p:strVal val="hidden"/>
                                      </p:to>
                                    </p:set>
                                  </p:childTnLst>
                                </p:cTn>
                              </p:par>
                              <p:par>
                                <p:cTn id="137" presetID="2" presetClass="exit" presetSubtype="4" fill="hold" grpId="1" nodeType="withEffect">
                                  <p:stCondLst>
                                    <p:cond delay="0"/>
                                  </p:stCondLst>
                                  <p:childTnLst>
                                    <p:anim calcmode="lin" valueType="num">
                                      <p:cBhvr additive="base">
                                        <p:cTn id="138" dur="500"/>
                                        <p:tgtEl>
                                          <p:spTgt spid="59"/>
                                        </p:tgtEl>
                                        <p:attrNameLst>
                                          <p:attrName>ppt_x</p:attrName>
                                        </p:attrNameLst>
                                      </p:cBhvr>
                                      <p:tavLst>
                                        <p:tav tm="0">
                                          <p:val>
                                            <p:strVal val="ppt_x"/>
                                          </p:val>
                                        </p:tav>
                                        <p:tav tm="100000">
                                          <p:val>
                                            <p:strVal val="ppt_x"/>
                                          </p:val>
                                        </p:tav>
                                      </p:tavLst>
                                    </p:anim>
                                    <p:anim calcmode="lin" valueType="num">
                                      <p:cBhvr additive="base">
                                        <p:cTn id="139" dur="500"/>
                                        <p:tgtEl>
                                          <p:spTgt spid="59"/>
                                        </p:tgtEl>
                                        <p:attrNameLst>
                                          <p:attrName>ppt_y</p:attrName>
                                        </p:attrNameLst>
                                      </p:cBhvr>
                                      <p:tavLst>
                                        <p:tav tm="0">
                                          <p:val>
                                            <p:strVal val="ppt_y"/>
                                          </p:val>
                                        </p:tav>
                                        <p:tav tm="100000">
                                          <p:val>
                                            <p:strVal val="1+ppt_h/2"/>
                                          </p:val>
                                        </p:tav>
                                      </p:tavLst>
                                    </p:anim>
                                    <p:set>
                                      <p:cBhvr>
                                        <p:cTn id="140" dur="1" fill="hold">
                                          <p:stCondLst>
                                            <p:cond delay="499"/>
                                          </p:stCondLst>
                                        </p:cTn>
                                        <p:tgtEl>
                                          <p:spTgt spid="59"/>
                                        </p:tgtEl>
                                        <p:attrNameLst>
                                          <p:attrName>style.visibility</p:attrName>
                                        </p:attrNameLst>
                                      </p:cBhvr>
                                      <p:to>
                                        <p:strVal val="hidden"/>
                                      </p:to>
                                    </p:set>
                                  </p:childTnLst>
                                </p:cTn>
                              </p:par>
                              <p:par>
                                <p:cTn id="141" presetID="2" presetClass="exit" presetSubtype="4" fill="hold" grpId="1" nodeType="withEffect">
                                  <p:stCondLst>
                                    <p:cond delay="0"/>
                                  </p:stCondLst>
                                  <p:childTnLst>
                                    <p:anim calcmode="lin" valueType="num">
                                      <p:cBhvr additive="base">
                                        <p:cTn id="142" dur="500"/>
                                        <p:tgtEl>
                                          <p:spTgt spid="58"/>
                                        </p:tgtEl>
                                        <p:attrNameLst>
                                          <p:attrName>ppt_x</p:attrName>
                                        </p:attrNameLst>
                                      </p:cBhvr>
                                      <p:tavLst>
                                        <p:tav tm="0">
                                          <p:val>
                                            <p:strVal val="ppt_x"/>
                                          </p:val>
                                        </p:tav>
                                        <p:tav tm="100000">
                                          <p:val>
                                            <p:strVal val="ppt_x"/>
                                          </p:val>
                                        </p:tav>
                                      </p:tavLst>
                                    </p:anim>
                                    <p:anim calcmode="lin" valueType="num">
                                      <p:cBhvr additive="base">
                                        <p:cTn id="143" dur="500"/>
                                        <p:tgtEl>
                                          <p:spTgt spid="58"/>
                                        </p:tgtEl>
                                        <p:attrNameLst>
                                          <p:attrName>ppt_y</p:attrName>
                                        </p:attrNameLst>
                                      </p:cBhvr>
                                      <p:tavLst>
                                        <p:tav tm="0">
                                          <p:val>
                                            <p:strVal val="ppt_y"/>
                                          </p:val>
                                        </p:tav>
                                        <p:tav tm="100000">
                                          <p:val>
                                            <p:strVal val="1+ppt_h/2"/>
                                          </p:val>
                                        </p:tav>
                                      </p:tavLst>
                                    </p:anim>
                                    <p:set>
                                      <p:cBhvr>
                                        <p:cTn id="144" dur="1" fill="hold">
                                          <p:stCondLst>
                                            <p:cond delay="499"/>
                                          </p:stCondLst>
                                        </p:cTn>
                                        <p:tgtEl>
                                          <p:spTgt spid="58"/>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63"/>
                                        </p:tgtEl>
                                        <p:attrNameLst>
                                          <p:attrName>style.visibility</p:attrName>
                                        </p:attrNameLst>
                                      </p:cBhvr>
                                      <p:to>
                                        <p:strVal val="visible"/>
                                      </p:to>
                                    </p:set>
                                    <p:anim calcmode="lin" valueType="num">
                                      <p:cBhvr additive="base">
                                        <p:cTn id="149" dur="500" fill="hold"/>
                                        <p:tgtEl>
                                          <p:spTgt spid="63"/>
                                        </p:tgtEl>
                                        <p:attrNameLst>
                                          <p:attrName>ppt_x</p:attrName>
                                        </p:attrNameLst>
                                      </p:cBhvr>
                                      <p:tavLst>
                                        <p:tav tm="0">
                                          <p:val>
                                            <p:strVal val="#ppt_x"/>
                                          </p:val>
                                        </p:tav>
                                        <p:tav tm="100000">
                                          <p:val>
                                            <p:strVal val="#ppt_x"/>
                                          </p:val>
                                        </p:tav>
                                      </p:tavLst>
                                    </p:anim>
                                    <p:anim calcmode="lin" valueType="num">
                                      <p:cBhvr additive="base">
                                        <p:cTn id="150" dur="500" fill="hold"/>
                                        <p:tgtEl>
                                          <p:spTgt spid="63"/>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67"/>
                                        </p:tgtEl>
                                        <p:attrNameLst>
                                          <p:attrName>style.visibility</p:attrName>
                                        </p:attrNameLst>
                                      </p:cBhvr>
                                      <p:to>
                                        <p:strVal val="visible"/>
                                      </p:to>
                                    </p:set>
                                    <p:anim calcmode="lin" valueType="num">
                                      <p:cBhvr additive="base">
                                        <p:cTn id="153" dur="500" fill="hold"/>
                                        <p:tgtEl>
                                          <p:spTgt spid="67"/>
                                        </p:tgtEl>
                                        <p:attrNameLst>
                                          <p:attrName>ppt_x</p:attrName>
                                        </p:attrNameLst>
                                      </p:cBhvr>
                                      <p:tavLst>
                                        <p:tav tm="0">
                                          <p:val>
                                            <p:strVal val="#ppt_x"/>
                                          </p:val>
                                        </p:tav>
                                        <p:tav tm="100000">
                                          <p:val>
                                            <p:strVal val="#ppt_x"/>
                                          </p:val>
                                        </p:tav>
                                      </p:tavLst>
                                    </p:anim>
                                    <p:anim calcmode="lin" valueType="num">
                                      <p:cBhvr additive="base">
                                        <p:cTn id="154" dur="500" fill="hold"/>
                                        <p:tgtEl>
                                          <p:spTgt spid="67"/>
                                        </p:tgtEl>
                                        <p:attrNameLst>
                                          <p:attrName>ppt_y</p:attrName>
                                        </p:attrNameLst>
                                      </p:cBhvr>
                                      <p:tavLst>
                                        <p:tav tm="0">
                                          <p:val>
                                            <p:strVal val="1+#ppt_h/2"/>
                                          </p:val>
                                        </p:tav>
                                        <p:tav tm="100000">
                                          <p:val>
                                            <p:strVal val="#ppt_y"/>
                                          </p:val>
                                        </p:tav>
                                      </p:tavLst>
                                    </p:anim>
                                  </p:childTnLst>
                                </p:cTn>
                              </p:par>
                              <p:par>
                                <p:cTn id="155" presetID="2" presetClass="entr" presetSubtype="4" fill="hold" nodeType="withEffect">
                                  <p:stCondLst>
                                    <p:cond delay="0"/>
                                  </p:stCondLst>
                                  <p:childTnLst>
                                    <p:set>
                                      <p:cBhvr>
                                        <p:cTn id="156" dur="1" fill="hold">
                                          <p:stCondLst>
                                            <p:cond delay="0"/>
                                          </p:stCondLst>
                                        </p:cTn>
                                        <p:tgtEl>
                                          <p:spTgt spid="66"/>
                                        </p:tgtEl>
                                        <p:attrNameLst>
                                          <p:attrName>style.visibility</p:attrName>
                                        </p:attrNameLst>
                                      </p:cBhvr>
                                      <p:to>
                                        <p:strVal val="visible"/>
                                      </p:to>
                                    </p:set>
                                    <p:anim calcmode="lin" valueType="num">
                                      <p:cBhvr additive="base">
                                        <p:cTn id="157" dur="500" fill="hold"/>
                                        <p:tgtEl>
                                          <p:spTgt spid="66"/>
                                        </p:tgtEl>
                                        <p:attrNameLst>
                                          <p:attrName>ppt_x</p:attrName>
                                        </p:attrNameLst>
                                      </p:cBhvr>
                                      <p:tavLst>
                                        <p:tav tm="0">
                                          <p:val>
                                            <p:strVal val="#ppt_x"/>
                                          </p:val>
                                        </p:tav>
                                        <p:tav tm="100000">
                                          <p:val>
                                            <p:strVal val="#ppt_x"/>
                                          </p:val>
                                        </p:tav>
                                      </p:tavLst>
                                    </p:anim>
                                    <p:anim calcmode="lin" valueType="num">
                                      <p:cBhvr additive="base">
                                        <p:cTn id="15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65"/>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2" presetClass="entr" presetSubtype="4" fill="hold" grpId="0" nodeType="click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500" fill="hold"/>
                                        <p:tgtEl>
                                          <p:spTgt spid="64"/>
                                        </p:tgtEl>
                                        <p:attrNameLst>
                                          <p:attrName>ppt_x</p:attrName>
                                        </p:attrNameLst>
                                      </p:cBhvr>
                                      <p:tavLst>
                                        <p:tav tm="0">
                                          <p:val>
                                            <p:strVal val="#ppt_x"/>
                                          </p:val>
                                        </p:tav>
                                        <p:tav tm="100000">
                                          <p:val>
                                            <p:strVal val="#ppt_x"/>
                                          </p:val>
                                        </p:tav>
                                      </p:tavLst>
                                    </p:anim>
                                    <p:anim calcmode="lin" valueType="num">
                                      <p:cBhvr additive="base">
                                        <p:cTn id="168" dur="5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nodeType="withEffect">
                                  <p:stCondLst>
                                    <p:cond delay="0"/>
                                  </p:stCondLst>
                                  <p:childTnLst>
                                    <p:set>
                                      <p:cBhvr>
                                        <p:cTn id="170" dur="1" fill="hold">
                                          <p:stCondLst>
                                            <p:cond delay="0"/>
                                          </p:stCondLst>
                                        </p:cTn>
                                        <p:tgtEl>
                                          <p:spTgt spid="69"/>
                                        </p:tgtEl>
                                        <p:attrNameLst>
                                          <p:attrName>style.visibility</p:attrName>
                                        </p:attrNameLst>
                                      </p:cBhvr>
                                      <p:to>
                                        <p:strVal val="visible"/>
                                      </p:to>
                                    </p:set>
                                    <p:anim calcmode="lin" valueType="num">
                                      <p:cBhvr additive="base">
                                        <p:cTn id="171" dur="500" fill="hold"/>
                                        <p:tgtEl>
                                          <p:spTgt spid="69"/>
                                        </p:tgtEl>
                                        <p:attrNameLst>
                                          <p:attrName>ppt_x</p:attrName>
                                        </p:attrNameLst>
                                      </p:cBhvr>
                                      <p:tavLst>
                                        <p:tav tm="0">
                                          <p:val>
                                            <p:strVal val="#ppt_x"/>
                                          </p:val>
                                        </p:tav>
                                        <p:tav tm="100000">
                                          <p:val>
                                            <p:strVal val="#ppt_x"/>
                                          </p:val>
                                        </p:tav>
                                      </p:tavLst>
                                    </p:anim>
                                    <p:anim calcmode="lin" valueType="num">
                                      <p:cBhvr additive="base">
                                        <p:cTn id="172" dur="500" fill="hold"/>
                                        <p:tgtEl>
                                          <p:spTgt spid="69"/>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8"/>
                                        </p:tgtEl>
                                        <p:attrNameLst>
                                          <p:attrName>style.visibility</p:attrName>
                                        </p:attrNameLst>
                                      </p:cBhvr>
                                      <p:to>
                                        <p:strVal val="visible"/>
                                      </p:to>
                                    </p:set>
                                    <p:anim calcmode="lin" valueType="num">
                                      <p:cBhvr additive="base">
                                        <p:cTn id="175" dur="500" fill="hold"/>
                                        <p:tgtEl>
                                          <p:spTgt spid="68"/>
                                        </p:tgtEl>
                                        <p:attrNameLst>
                                          <p:attrName>ppt_x</p:attrName>
                                        </p:attrNameLst>
                                      </p:cBhvr>
                                      <p:tavLst>
                                        <p:tav tm="0">
                                          <p:val>
                                            <p:strVal val="#ppt_x"/>
                                          </p:val>
                                        </p:tav>
                                        <p:tav tm="100000">
                                          <p:val>
                                            <p:strVal val="#ppt_x"/>
                                          </p:val>
                                        </p:tav>
                                      </p:tavLst>
                                    </p:anim>
                                    <p:anim calcmode="lin" valueType="num">
                                      <p:cBhvr additive="base">
                                        <p:cTn id="176"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38" grpId="0" animBg="1"/>
      <p:bldP spid="38" grpId="1" animBg="1"/>
      <p:bldP spid="2" grpId="0" animBg="1"/>
      <p:bldP spid="2" grpId="1" animBg="1"/>
      <p:bldP spid="32" grpId="0" animBg="1"/>
      <p:bldP spid="32" grpId="1" animBg="1"/>
      <p:bldP spid="36" grpId="0" animBg="1"/>
      <p:bldP spid="36"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60" grpId="0" animBg="1"/>
      <p:bldP spid="60" grpId="1" animBg="1"/>
      <p:bldP spid="62" grpId="0" animBg="1"/>
      <p:bldP spid="62" grpId="1" animBg="1"/>
      <p:bldP spid="63" grpId="0" animBg="1"/>
      <p:bldP spid="64" grpId="0" animBg="1"/>
      <p:bldP spid="65" grpId="0" animBg="1"/>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026" name="Picture 2" descr="Resultado de imagen para PASADO PRESENTE Y FUTU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2515" y="5527139"/>
            <a:ext cx="2036287" cy="11403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TIEMP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063" t="12105" r="20204" b="10593"/>
          <a:stretch/>
        </p:blipFill>
        <p:spPr bwMode="auto">
          <a:xfrm>
            <a:off x="10042515" y="2245342"/>
            <a:ext cx="1941849" cy="1495496"/>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4642" y="27384"/>
            <a:ext cx="1534457" cy="6858000"/>
          </a:xfrm>
          <a:prstGeom prst="rect">
            <a:avLst/>
          </a:prstGeom>
          <a:gradFill>
            <a:gsLst>
              <a:gs pos="0">
                <a:srgbClr val="8AB833">
                  <a:lumMod val="60000"/>
                  <a:lumOff val="40000"/>
                </a:srgbClr>
              </a:gs>
              <a:gs pos="60000">
                <a:sysClr val="window" lastClr="FFFFFF">
                  <a:shade val="90000"/>
                  <a:satMod val="375000"/>
                  <a:alpha val="0"/>
                </a:sysClr>
              </a:gs>
              <a:gs pos="100000">
                <a:srgbClr val="E3DED1">
                  <a:tint val="88000"/>
                  <a:satMod val="400000"/>
                </a:srgbClr>
              </a:gs>
            </a:gsLst>
            <a:lin ang="5400000" scaled="0"/>
          </a:gradFill>
          <a:ln w="25400" cap="flat" cmpd="sng" algn="ctr">
            <a:noFill/>
            <a:prstDash val="solid"/>
          </a:ln>
          <a:effectLst/>
        </p:spPr>
        <p:txBody>
          <a:bodyPr rtlCol="0" anchor="ctr"/>
          <a:lstStyle/>
          <a:p>
            <a:pPr algn="ctr">
              <a:defRPr/>
            </a:pPr>
            <a:endParaRPr lang="en-US" kern="0">
              <a:solidFill>
                <a:prstClr val="white"/>
              </a:solidFill>
              <a:latin typeface="Times New Roman" panose="02020603050405020304" pitchFamily="18" charset="0"/>
              <a:cs typeface="Times New Roman" panose="02020603050405020304" pitchFamily="18" charset="0"/>
            </a:endParaRPr>
          </a:p>
        </p:txBody>
      </p:sp>
      <p:sp>
        <p:nvSpPr>
          <p:cNvPr id="5" name="Rectángulo 4"/>
          <p:cNvSpPr/>
          <p:nvPr/>
        </p:nvSpPr>
        <p:spPr>
          <a:xfrm rot="16200000">
            <a:off x="507162" y="963933"/>
            <a:ext cx="432047" cy="1639747"/>
          </a:xfrm>
          <a:prstGeom prst="rect">
            <a:avLst/>
          </a:prstGeom>
          <a:noFill/>
          <a:ln w="25400" cap="flat" cmpd="sng" algn="ctr">
            <a:noFill/>
            <a:prstDash val="solid"/>
          </a:ln>
          <a:effectLst/>
        </p:spPr>
        <p:txBody>
          <a:bodyPr vert="vert" rtlCol="0" anchor="ctr"/>
          <a:lstStyle/>
          <a:p>
            <a:pPr algn="ctr">
              <a:defRPr/>
            </a:pPr>
            <a:r>
              <a:rPr lang="es-EC"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INTRODUCCIÓN</a:t>
            </a:r>
            <a:endParaRPr lang="en-US"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6" name="Rectángulo 5"/>
          <p:cNvSpPr/>
          <p:nvPr/>
        </p:nvSpPr>
        <p:spPr>
          <a:xfrm rot="16200000">
            <a:off x="497124" y="2264522"/>
            <a:ext cx="432047" cy="1475656"/>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 name="Rectángulo 7"/>
          <p:cNvSpPr/>
          <p:nvPr/>
        </p:nvSpPr>
        <p:spPr>
          <a:xfrm rot="16200000">
            <a:off x="519122" y="2749538"/>
            <a:ext cx="432047" cy="1569339"/>
          </a:xfrm>
          <a:prstGeom prst="rect">
            <a:avLst/>
          </a:prstGeom>
          <a:noFill/>
          <a:ln w="25400" cap="flat" cmpd="sng" algn="ctr">
            <a:noFill/>
            <a:prstDash val="solid"/>
          </a:ln>
          <a:effectLst/>
        </p:spPr>
        <p:txBody>
          <a:bodyPr vert="vert" rtlCol="0" anchor="ctr"/>
          <a:lstStyle/>
          <a:p>
            <a:pPr algn="ctr">
              <a:defRPr/>
            </a:pP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 name="Rectángulo 8"/>
          <p:cNvSpPr/>
          <p:nvPr/>
        </p:nvSpPr>
        <p:spPr>
          <a:xfrm rot="16200000">
            <a:off x="503992" y="3366079"/>
            <a:ext cx="432047" cy="1599599"/>
          </a:xfrm>
          <a:prstGeom prst="rect">
            <a:avLst/>
          </a:prstGeom>
          <a:noFill/>
          <a:ln w="25400" cap="flat" cmpd="sng" algn="ctr">
            <a:noFill/>
            <a:prstDash val="solid"/>
          </a:ln>
          <a:effectLst/>
        </p:spPr>
        <p:txBody>
          <a:bodyPr vert="vert" rtlCol="0" anchor="ctr"/>
          <a:lstStyle/>
          <a:p>
            <a:pPr algn="ctr">
              <a:defRPr/>
            </a:pP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IV</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10" name="Picture 4" descr="Resultado de imagen para SELLO ESP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3811"/>
          <a:stretch/>
        </p:blipFill>
        <p:spPr bwMode="auto">
          <a:xfrm>
            <a:off x="461572" y="5165720"/>
            <a:ext cx="948958" cy="935846"/>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5807968" y="156307"/>
            <a:ext cx="6384032" cy="400110"/>
          </a:xfrm>
          <a:prstGeom prst="rect">
            <a:avLst/>
          </a:prstGeom>
          <a:noFill/>
        </p:spPr>
        <p:txBody>
          <a:bodyPr wrap="square" rtlCol="0">
            <a:spAutoFit/>
          </a:bodyPr>
          <a:lstStyle/>
          <a:p>
            <a:r>
              <a:rPr lang="es-EC" sz="2000" b="1" dirty="0" smtClean="0">
                <a:solidFill>
                  <a:srgbClr val="0989B1">
                    <a:lumMod val="50000"/>
                  </a:srgbClr>
                </a:solidFill>
                <a:latin typeface="Times New Roman" panose="02020603050405020304" pitchFamily="18" charset="0"/>
                <a:cs typeface="Times New Roman" panose="02020603050405020304" pitchFamily="18" charset="0"/>
              </a:rPr>
              <a:t>Enfoques para analizar la persistencia de la innovación</a:t>
            </a:r>
            <a:endParaRPr lang="es-EC" sz="2000" b="1" dirty="0">
              <a:solidFill>
                <a:srgbClr val="0989B1">
                  <a:lumMod val="50000"/>
                </a:srgbClr>
              </a:solidFill>
              <a:latin typeface="Times New Roman" panose="02020603050405020304" pitchFamily="18" charset="0"/>
              <a:cs typeface="Times New Roman" panose="02020603050405020304" pitchFamily="18" charset="0"/>
            </a:endParaRPr>
          </a:p>
        </p:txBody>
      </p:sp>
      <p:sp>
        <p:nvSpPr>
          <p:cNvPr id="15" name="Rectángulo redondeado 14"/>
          <p:cNvSpPr/>
          <p:nvPr/>
        </p:nvSpPr>
        <p:spPr>
          <a:xfrm rot="16200000">
            <a:off x="527240" y="1693690"/>
            <a:ext cx="432047" cy="1475656"/>
          </a:xfrm>
          <a:prstGeom prst="roundRect">
            <a:avLst/>
          </a:prstGeom>
          <a:solidFill>
            <a:srgbClr val="C0CF3A">
              <a:lumMod val="40000"/>
              <a:lumOff val="60000"/>
            </a:srgbClr>
          </a:solidFill>
          <a:ln w="57150" cap="flat" cmpd="sng" algn="ctr">
            <a:solidFill>
              <a:srgbClr val="0BB0E3"/>
            </a:solidFill>
            <a:prstDash val="solid"/>
          </a:ln>
          <a:effectLst/>
        </p:spPr>
        <p:txBody>
          <a:bodyPr vert="vert" rtlCol="0" anchor="ctr"/>
          <a:lstStyle/>
          <a:p>
            <a:pPr>
              <a:defRPr/>
            </a:pP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6" name="Rectángulo redondeado 15"/>
          <p:cNvSpPr/>
          <p:nvPr/>
        </p:nvSpPr>
        <p:spPr>
          <a:xfrm rot="16200000">
            <a:off x="2375827" y="-1912148"/>
            <a:ext cx="551317" cy="4675845"/>
          </a:xfrm>
          <a:prstGeom prst="roundRect">
            <a:avLst/>
          </a:prstGeom>
          <a:solidFill>
            <a:srgbClr val="0BB0E3"/>
          </a:solidFill>
          <a:ln w="25400" cap="flat" cmpd="sng" algn="ctr">
            <a:solidFill>
              <a:srgbClr val="15BEF3"/>
            </a:solidFill>
            <a:prstDash val="solid"/>
          </a:ln>
          <a:effectLst/>
        </p:spPr>
        <p:txBody>
          <a:bodyPr vert="vert" rtlCol="0" anchor="ctr"/>
          <a:lstStyle/>
          <a:p>
            <a:pPr algn="ctr">
              <a:defRPr/>
            </a:pP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REVISIÓN DE LA LITERATURA</a:t>
            </a:r>
            <a:endParaRPr lang="en-US"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23" name="Rectángulo 22"/>
          <p:cNvSpPr/>
          <p:nvPr/>
        </p:nvSpPr>
        <p:spPr>
          <a:xfrm>
            <a:off x="2030030" y="3024097"/>
            <a:ext cx="2481793" cy="925758"/>
          </a:xfrm>
          <a:prstGeom prst="rect">
            <a:avLst/>
          </a:prstGeom>
          <a:solidFill>
            <a:schemeClr val="accent6">
              <a:lumMod val="75000"/>
              <a:alpha val="68000"/>
            </a:schemeClr>
          </a:solidFill>
          <a:ln>
            <a:solidFill>
              <a:schemeClr val="accent6">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b="1" dirty="0" smtClean="0">
                <a:solidFill>
                  <a:prstClr val="black"/>
                </a:solidFill>
                <a:latin typeface="Times New Roman" panose="02020603050405020304" pitchFamily="18" charset="0"/>
                <a:cs typeface="Times New Roman" panose="02020603050405020304" pitchFamily="18" charset="0"/>
              </a:rPr>
              <a:t>PERSISTENCIA DE LA INNOVACIÓN</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11" name="Rectángulo redondeado 10"/>
          <p:cNvSpPr/>
          <p:nvPr/>
        </p:nvSpPr>
        <p:spPr>
          <a:xfrm>
            <a:off x="4998223" y="1167093"/>
            <a:ext cx="2665747" cy="1456629"/>
          </a:xfrm>
          <a:prstGeom prst="roundRect">
            <a:avLst/>
          </a:prstGeom>
          <a:solidFill>
            <a:schemeClr val="accent6">
              <a:lumMod val="75000"/>
              <a:alpha val="54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Dependencia de la trayectoria </a:t>
            </a:r>
            <a:endParaRPr lang="es-EC" dirty="0">
              <a:solidFill>
                <a:prstClr val="black"/>
              </a:solidFill>
              <a:latin typeface="Times New Roman" panose="02020603050405020304" pitchFamily="18" charset="0"/>
              <a:cs typeface="Times New Roman" panose="02020603050405020304" pitchFamily="18" charset="0"/>
            </a:endParaRPr>
          </a:p>
        </p:txBody>
      </p:sp>
      <p:sp>
        <p:nvSpPr>
          <p:cNvPr id="37" name="Rectángulo redondeado 36"/>
          <p:cNvSpPr/>
          <p:nvPr/>
        </p:nvSpPr>
        <p:spPr>
          <a:xfrm>
            <a:off x="4998223" y="4381902"/>
            <a:ext cx="2665747" cy="1503955"/>
          </a:xfrm>
          <a:prstGeom prst="roundRect">
            <a:avLst/>
          </a:prstGeom>
          <a:solidFill>
            <a:schemeClr val="accent6">
              <a:lumMod val="75000"/>
              <a:alpha val="54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Círculos virtuosos de acumulación por periodos</a:t>
            </a:r>
            <a:endParaRPr lang="es-EC" dirty="0">
              <a:solidFill>
                <a:prstClr val="black"/>
              </a:solidFill>
              <a:latin typeface="Times New Roman" panose="02020603050405020304" pitchFamily="18" charset="0"/>
              <a:cs typeface="Times New Roman" panose="02020603050405020304" pitchFamily="18" charset="0"/>
            </a:endParaRPr>
          </a:p>
        </p:txBody>
      </p:sp>
      <p:sp>
        <p:nvSpPr>
          <p:cNvPr id="25" name="CuadroTexto 24"/>
          <p:cNvSpPr txBox="1"/>
          <p:nvPr/>
        </p:nvSpPr>
        <p:spPr>
          <a:xfrm>
            <a:off x="5144545" y="2839431"/>
            <a:ext cx="2291384" cy="369332"/>
          </a:xfrm>
          <a:prstGeom prst="rect">
            <a:avLst/>
          </a:prstGeom>
          <a:noFill/>
        </p:spPr>
        <p:txBody>
          <a:bodyPr wrap="square" rtlCol="0">
            <a:spAutoFit/>
          </a:bodyPr>
          <a:lstStyle/>
          <a:p>
            <a:pPr algn="ctr"/>
            <a:r>
              <a:rPr lang="es-EC" b="1" dirty="0" smtClean="0">
                <a:solidFill>
                  <a:prstClr val="black"/>
                </a:solidFill>
                <a:latin typeface="Times New Roman" panose="02020603050405020304" pitchFamily="18" charset="0"/>
                <a:cs typeface="Times New Roman" panose="02020603050405020304" pitchFamily="18" charset="0"/>
              </a:rPr>
              <a:t>Antonelli et al. (2013)</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38" name="CuadroTexto 37"/>
          <p:cNvSpPr txBox="1"/>
          <p:nvPr/>
        </p:nvSpPr>
        <p:spPr>
          <a:xfrm>
            <a:off x="5318129" y="6097300"/>
            <a:ext cx="1944216" cy="369332"/>
          </a:xfrm>
          <a:prstGeom prst="rect">
            <a:avLst/>
          </a:prstGeom>
          <a:noFill/>
        </p:spPr>
        <p:txBody>
          <a:bodyPr wrap="square" rtlCol="0">
            <a:spAutoFit/>
          </a:bodyPr>
          <a:lstStyle/>
          <a:p>
            <a:pPr algn="ctr"/>
            <a:r>
              <a:rPr lang="es-EC" b="1" dirty="0" smtClean="0">
                <a:solidFill>
                  <a:prstClr val="black"/>
                </a:solidFill>
                <a:latin typeface="Times New Roman" panose="02020603050405020304" pitchFamily="18" charset="0"/>
                <a:cs typeface="Times New Roman" panose="02020603050405020304" pitchFamily="18" charset="0"/>
              </a:rPr>
              <a:t>Suárez (2014)</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18" name="Rectángulo redondeado 17"/>
          <p:cNvSpPr/>
          <p:nvPr/>
        </p:nvSpPr>
        <p:spPr>
          <a:xfrm>
            <a:off x="8739197" y="1119032"/>
            <a:ext cx="2845219" cy="1357161"/>
          </a:xfrm>
          <a:prstGeom prst="roundRect">
            <a:avLst/>
          </a:prstGeom>
          <a:gradFill>
            <a:gsLst>
              <a:gs pos="0">
                <a:schemeClr val="accent5">
                  <a:shade val="60000"/>
                </a:schemeClr>
              </a:gs>
              <a:gs pos="33000">
                <a:schemeClr val="accent5">
                  <a:tint val="86500"/>
                </a:schemeClr>
              </a:gs>
              <a:gs pos="46750">
                <a:schemeClr val="accent5">
                  <a:tint val="71000"/>
                  <a:satMod val="112000"/>
                </a:schemeClr>
              </a:gs>
              <a:gs pos="65000">
                <a:schemeClr val="accent5">
                  <a:tint val="71000"/>
                  <a:satMod val="112000"/>
                </a:schemeClr>
              </a:gs>
              <a:gs pos="68000">
                <a:schemeClr val="accent5">
                  <a:tint val="86000"/>
                </a:schemeClr>
              </a:gs>
              <a:gs pos="100000">
                <a:schemeClr val="accent5">
                  <a:shade val="60000"/>
                </a:schemeClr>
              </a:gs>
            </a:gsLst>
            <a:lin ang="8350000" scaled="1"/>
          </a:gradFill>
        </p:spPr>
        <p:style>
          <a:lnRef idx="1">
            <a:schemeClr val="accent5"/>
          </a:lnRef>
          <a:fillRef idx="3">
            <a:schemeClr val="accent5"/>
          </a:fillRef>
          <a:effectRef idx="2">
            <a:schemeClr val="accent5"/>
          </a:effectRef>
          <a:fontRef idx="minor">
            <a:schemeClr val="lt1"/>
          </a:fontRef>
        </p:style>
        <p:txBody>
          <a:bodyPr rtlCol="0" anchor="ctr"/>
          <a:lstStyle/>
          <a:p>
            <a:pPr algn="ctr"/>
            <a:r>
              <a:rPr lang="es-EC" sz="1600" dirty="0" smtClean="0">
                <a:solidFill>
                  <a:prstClr val="black"/>
                </a:solidFill>
                <a:latin typeface="Times New Roman" panose="02020603050405020304" pitchFamily="18" charset="0"/>
                <a:cs typeface="Times New Roman" panose="02020603050405020304" pitchFamily="18" charset="0"/>
              </a:rPr>
              <a:t>Incorporar una </a:t>
            </a:r>
            <a:r>
              <a:rPr lang="es-EC" sz="1600" dirty="0">
                <a:solidFill>
                  <a:prstClr val="black"/>
                </a:solidFill>
                <a:latin typeface="Times New Roman" panose="02020603050405020304" pitchFamily="18" charset="0"/>
                <a:cs typeface="Times New Roman" panose="02020603050405020304" pitchFamily="18" charset="0"/>
              </a:rPr>
              <a:t>innovación en el </a:t>
            </a:r>
            <a:r>
              <a:rPr lang="es-EC" sz="1600" dirty="0" smtClean="0">
                <a:solidFill>
                  <a:prstClr val="black"/>
                </a:solidFill>
                <a:latin typeface="Times New Roman" panose="02020603050405020304" pitchFamily="18" charset="0"/>
                <a:cs typeface="Times New Roman" panose="02020603050405020304" pitchFamily="18" charset="0"/>
              </a:rPr>
              <a:t>tiempo (t) está </a:t>
            </a:r>
            <a:r>
              <a:rPr lang="es-EC" sz="1600" dirty="0">
                <a:solidFill>
                  <a:prstClr val="black"/>
                </a:solidFill>
                <a:latin typeface="Times New Roman" panose="02020603050405020304" pitchFamily="18" charset="0"/>
                <a:cs typeface="Times New Roman" panose="02020603050405020304" pitchFamily="18" charset="0"/>
              </a:rPr>
              <a:t>influenciada por </a:t>
            </a:r>
            <a:r>
              <a:rPr lang="es-EC" sz="1600" dirty="0" smtClean="0">
                <a:solidFill>
                  <a:prstClr val="black"/>
                </a:solidFill>
                <a:latin typeface="Times New Roman" panose="02020603050405020304" pitchFamily="18" charset="0"/>
                <a:cs typeface="Times New Roman" panose="02020603050405020304" pitchFamily="18" charset="0"/>
              </a:rPr>
              <a:t>una </a:t>
            </a:r>
            <a:r>
              <a:rPr lang="es-EC" sz="1600" dirty="0">
                <a:solidFill>
                  <a:prstClr val="black"/>
                </a:solidFill>
                <a:latin typeface="Times New Roman" panose="02020603050405020304" pitchFamily="18" charset="0"/>
                <a:cs typeface="Times New Roman" panose="02020603050405020304" pitchFamily="18" charset="0"/>
              </a:rPr>
              <a:t>innovación </a:t>
            </a:r>
            <a:r>
              <a:rPr lang="es-EC" sz="1600" dirty="0" smtClean="0">
                <a:solidFill>
                  <a:prstClr val="black"/>
                </a:solidFill>
                <a:latin typeface="Times New Roman" panose="02020603050405020304" pitchFamily="18" charset="0"/>
                <a:cs typeface="Times New Roman" panose="02020603050405020304" pitchFamily="18" charset="0"/>
              </a:rPr>
              <a:t>realizada en </a:t>
            </a:r>
            <a:r>
              <a:rPr lang="es-EC" sz="1600" dirty="0">
                <a:solidFill>
                  <a:prstClr val="black"/>
                </a:solidFill>
                <a:latin typeface="Times New Roman" panose="02020603050405020304" pitchFamily="18" charset="0"/>
                <a:cs typeface="Times New Roman" panose="02020603050405020304" pitchFamily="18" charset="0"/>
              </a:rPr>
              <a:t>el </a:t>
            </a:r>
            <a:r>
              <a:rPr lang="es-EC" sz="1600" dirty="0" smtClean="0">
                <a:solidFill>
                  <a:prstClr val="black"/>
                </a:solidFill>
                <a:latin typeface="Times New Roman" panose="02020603050405020304" pitchFamily="18" charset="0"/>
                <a:cs typeface="Times New Roman" panose="02020603050405020304" pitchFamily="18" charset="0"/>
              </a:rPr>
              <a:t>tiempo (t-1</a:t>
            </a:r>
            <a:r>
              <a:rPr lang="es-EC" sz="1600" dirty="0">
                <a:solidFill>
                  <a:prstClr val="black"/>
                </a:solidFill>
                <a:latin typeface="Times New Roman" panose="02020603050405020304" pitchFamily="18" charset="0"/>
                <a:cs typeface="Times New Roman" panose="02020603050405020304" pitchFamily="18" charset="0"/>
              </a:rPr>
              <a:t>) </a:t>
            </a:r>
          </a:p>
        </p:txBody>
      </p:sp>
      <p:sp>
        <p:nvSpPr>
          <p:cNvPr id="20" name="Rectángulo redondeado 19"/>
          <p:cNvSpPr/>
          <p:nvPr/>
        </p:nvSpPr>
        <p:spPr>
          <a:xfrm>
            <a:off x="8750318" y="4540988"/>
            <a:ext cx="2822978" cy="1185782"/>
          </a:xfrm>
          <a:prstGeom prst="roundRect">
            <a:avLst/>
          </a:prstGeom>
          <a:gradFill>
            <a:gsLst>
              <a:gs pos="0">
                <a:schemeClr val="accent5">
                  <a:shade val="60000"/>
                </a:schemeClr>
              </a:gs>
              <a:gs pos="33000">
                <a:schemeClr val="accent5">
                  <a:tint val="86500"/>
                </a:schemeClr>
              </a:gs>
              <a:gs pos="46750">
                <a:schemeClr val="accent5">
                  <a:tint val="71000"/>
                  <a:satMod val="112000"/>
                </a:schemeClr>
              </a:gs>
              <a:gs pos="65000">
                <a:schemeClr val="accent5">
                  <a:tint val="71000"/>
                  <a:satMod val="112000"/>
                </a:schemeClr>
              </a:gs>
              <a:gs pos="68000">
                <a:schemeClr val="accent5">
                  <a:tint val="86000"/>
                </a:schemeClr>
              </a:gs>
              <a:gs pos="100000">
                <a:schemeClr val="accent5">
                  <a:shade val="60000"/>
                </a:schemeClr>
              </a:gs>
            </a:gsLst>
            <a:lin ang="8350000" scaled="1"/>
          </a:gradFill>
        </p:spPr>
        <p:style>
          <a:lnRef idx="1">
            <a:schemeClr val="accent5"/>
          </a:lnRef>
          <a:fillRef idx="3">
            <a:schemeClr val="accent5"/>
          </a:fillRef>
          <a:effectRef idx="2">
            <a:schemeClr val="accent5"/>
          </a:effectRef>
          <a:fontRef idx="minor">
            <a:schemeClr val="lt1"/>
          </a:fontRef>
        </p:style>
        <p:txBody>
          <a:bodyPr rtlCol="0" anchor="ctr"/>
          <a:lstStyle/>
          <a:p>
            <a:pPr algn="ctr"/>
            <a:r>
              <a:rPr lang="es-EC" sz="1600" dirty="0">
                <a:solidFill>
                  <a:prstClr val="black"/>
                </a:solidFill>
                <a:latin typeface="Times New Roman" panose="02020603050405020304" pitchFamily="18" charset="0"/>
                <a:cs typeface="Times New Roman" panose="02020603050405020304" pitchFamily="18" charset="0"/>
              </a:rPr>
              <a:t>R</a:t>
            </a:r>
            <a:r>
              <a:rPr lang="es-EC" sz="1600" dirty="0" smtClean="0">
                <a:solidFill>
                  <a:prstClr val="black"/>
                </a:solidFill>
                <a:latin typeface="Times New Roman" panose="02020603050405020304" pitchFamily="18" charset="0"/>
                <a:cs typeface="Times New Roman" panose="02020603050405020304" pitchFamily="18" charset="0"/>
              </a:rPr>
              <a:t>etroalimentación </a:t>
            </a:r>
            <a:r>
              <a:rPr lang="es-EC" sz="1600" dirty="0">
                <a:solidFill>
                  <a:prstClr val="black"/>
                </a:solidFill>
                <a:latin typeface="Times New Roman" panose="02020603050405020304" pitchFamily="18" charset="0"/>
                <a:cs typeface="Times New Roman" panose="02020603050405020304" pitchFamily="18" charset="0"/>
              </a:rPr>
              <a:t>de las innovaciones pasadas, presentes y futuras. </a:t>
            </a:r>
          </a:p>
        </p:txBody>
      </p:sp>
      <p:sp>
        <p:nvSpPr>
          <p:cNvPr id="4" name="Flecha arriba 3"/>
          <p:cNvSpPr/>
          <p:nvPr/>
        </p:nvSpPr>
        <p:spPr>
          <a:xfrm rot="7700038">
            <a:off x="3465629" y="4187167"/>
            <a:ext cx="877318" cy="1404616"/>
          </a:xfrm>
          <a:prstGeom prst="upArrow">
            <a:avLst/>
          </a:prstGeom>
          <a:solidFill>
            <a:srgbClr val="3366FF">
              <a:alpha val="38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24" name="Flecha arriba 23"/>
          <p:cNvSpPr/>
          <p:nvPr/>
        </p:nvSpPr>
        <p:spPr>
          <a:xfrm rot="3128720">
            <a:off x="3466367" y="1462372"/>
            <a:ext cx="877318" cy="1404616"/>
          </a:xfrm>
          <a:prstGeom prst="upArrow">
            <a:avLst/>
          </a:prstGeom>
          <a:solidFill>
            <a:srgbClr val="3366FF">
              <a:alpha val="38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26" name="Flecha arriba 25"/>
          <p:cNvSpPr/>
          <p:nvPr/>
        </p:nvSpPr>
        <p:spPr>
          <a:xfrm rot="5400000">
            <a:off x="7962740" y="1300687"/>
            <a:ext cx="488808" cy="767566"/>
          </a:xfrm>
          <a:prstGeom prst="upArrow">
            <a:avLst/>
          </a:prstGeom>
          <a:solidFill>
            <a:schemeClr val="accent5">
              <a:lumMod val="75000"/>
              <a:alpha val="54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27" name="Flecha arriba 26"/>
          <p:cNvSpPr/>
          <p:nvPr/>
        </p:nvSpPr>
        <p:spPr>
          <a:xfrm rot="5400000">
            <a:off x="7962740" y="4750096"/>
            <a:ext cx="488808" cy="767566"/>
          </a:xfrm>
          <a:prstGeom prst="upArrow">
            <a:avLst/>
          </a:prstGeom>
          <a:solidFill>
            <a:schemeClr val="accent5">
              <a:lumMod val="75000"/>
              <a:alpha val="54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cxnSp>
        <p:nvCxnSpPr>
          <p:cNvPr id="28" name="Conector recto 27"/>
          <p:cNvCxnSpPr/>
          <p:nvPr/>
        </p:nvCxnSpPr>
        <p:spPr>
          <a:xfrm flipV="1">
            <a:off x="5807968" y="619522"/>
            <a:ext cx="6384032" cy="116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6168008" y="701434"/>
            <a:ext cx="6023992"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415823"/>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animBg="1"/>
      <p:bldP spid="37" grpId="0" animBg="1"/>
      <p:bldP spid="25" grpId="0"/>
      <p:bldP spid="38" grpId="0"/>
      <p:bldP spid="18" grpId="0" animBg="1"/>
      <p:bldP spid="20" grpId="0" animBg="1"/>
      <p:bldP spid="4" grpId="0" animBg="1"/>
      <p:bldP spid="24" grpId="0" animBg="1"/>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Rectángulo 2"/>
          <p:cNvSpPr/>
          <p:nvPr/>
        </p:nvSpPr>
        <p:spPr>
          <a:xfrm>
            <a:off x="-14642" y="27384"/>
            <a:ext cx="1534457" cy="6858000"/>
          </a:xfrm>
          <a:prstGeom prst="rect">
            <a:avLst/>
          </a:prstGeom>
          <a:gradFill>
            <a:gsLst>
              <a:gs pos="0">
                <a:srgbClr val="8AB833">
                  <a:lumMod val="60000"/>
                  <a:lumOff val="40000"/>
                </a:srgbClr>
              </a:gs>
              <a:gs pos="60000">
                <a:sysClr val="window" lastClr="FFFFFF">
                  <a:shade val="90000"/>
                  <a:satMod val="375000"/>
                  <a:alpha val="0"/>
                </a:sysClr>
              </a:gs>
              <a:gs pos="100000">
                <a:srgbClr val="E3DED1">
                  <a:tint val="88000"/>
                  <a:satMod val="400000"/>
                </a:srgbClr>
              </a:gs>
            </a:gsLst>
            <a:lin ang="5400000" scaled="0"/>
          </a:gradFill>
          <a:ln w="25400" cap="flat" cmpd="sng" algn="ctr">
            <a:noFill/>
            <a:prstDash val="solid"/>
          </a:ln>
          <a:effectLst/>
        </p:spPr>
        <p:txBody>
          <a:bodyPr rtlCol="0" anchor="ctr"/>
          <a:lstStyle/>
          <a:p>
            <a:pPr algn="ctr">
              <a:defRPr/>
            </a:pPr>
            <a:endParaRPr lang="en-US" kern="0">
              <a:solidFill>
                <a:prstClr val="white"/>
              </a:solidFill>
            </a:endParaRPr>
          </a:p>
        </p:txBody>
      </p:sp>
      <p:pic>
        <p:nvPicPr>
          <p:cNvPr id="10"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461572" y="5165720"/>
            <a:ext cx="948958" cy="935846"/>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6023992" y="117484"/>
            <a:ext cx="6312024" cy="492443"/>
          </a:xfrm>
          <a:prstGeom prst="rect">
            <a:avLst/>
          </a:prstGeom>
          <a:noFill/>
        </p:spPr>
        <p:txBody>
          <a:bodyPr wrap="square" rtlCol="0">
            <a:spAutoFit/>
          </a:bodyPr>
          <a:lstStyle/>
          <a:p>
            <a:r>
              <a:rPr lang="es-EC" sz="2600" b="1" dirty="0" smtClean="0">
                <a:solidFill>
                  <a:srgbClr val="0989B1">
                    <a:lumMod val="50000"/>
                  </a:srgbClr>
                </a:solidFill>
                <a:latin typeface="Times New Roman" panose="02020603050405020304" pitchFamily="18" charset="0"/>
                <a:cs typeface="Times New Roman" panose="02020603050405020304" pitchFamily="18" charset="0"/>
              </a:rPr>
              <a:t>Variables explicativas de la investigación</a:t>
            </a:r>
            <a:endParaRPr lang="es-EC" sz="2600" b="1" dirty="0">
              <a:solidFill>
                <a:srgbClr val="0989B1">
                  <a:lumMod val="50000"/>
                </a:srgbClr>
              </a:solidFill>
              <a:latin typeface="Times New Roman" panose="02020603050405020304" pitchFamily="18" charset="0"/>
              <a:cs typeface="Times New Roman" panose="02020603050405020304" pitchFamily="18" charset="0"/>
            </a:endParaRPr>
          </a:p>
        </p:txBody>
      </p:sp>
      <p:cxnSp>
        <p:nvCxnSpPr>
          <p:cNvPr id="19" name="Conector recto 18"/>
          <p:cNvCxnSpPr/>
          <p:nvPr/>
        </p:nvCxnSpPr>
        <p:spPr>
          <a:xfrm flipV="1">
            <a:off x="5807968" y="619522"/>
            <a:ext cx="6384032" cy="116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6168008" y="701434"/>
            <a:ext cx="6023992"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ctángulo 22"/>
          <p:cNvSpPr/>
          <p:nvPr/>
        </p:nvSpPr>
        <p:spPr>
          <a:xfrm rot="16200000">
            <a:off x="507162" y="963933"/>
            <a:ext cx="432047" cy="1639747"/>
          </a:xfrm>
          <a:prstGeom prst="rect">
            <a:avLst/>
          </a:prstGeom>
          <a:noFill/>
          <a:ln w="25400" cap="flat" cmpd="sng" algn="ctr">
            <a:noFill/>
            <a:prstDash val="solid"/>
          </a:ln>
          <a:effectLst/>
        </p:spPr>
        <p:txBody>
          <a:bodyPr vert="vert" rtlCol="0" anchor="ctr"/>
          <a:lstStyle/>
          <a:p>
            <a:pPr algn="ctr">
              <a:defRPr/>
            </a:pPr>
            <a:r>
              <a:rPr lang="es-EC"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INTRODUCCIÓN</a:t>
            </a:r>
            <a:endParaRPr lang="en-US"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24" name="Rectángulo 23"/>
          <p:cNvSpPr/>
          <p:nvPr/>
        </p:nvSpPr>
        <p:spPr>
          <a:xfrm rot="16200000">
            <a:off x="497124" y="2264522"/>
            <a:ext cx="432047" cy="1475656"/>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26" name="Rectángulo 25"/>
          <p:cNvSpPr/>
          <p:nvPr/>
        </p:nvSpPr>
        <p:spPr>
          <a:xfrm rot="16200000">
            <a:off x="519122" y="2749538"/>
            <a:ext cx="432047" cy="1569339"/>
          </a:xfrm>
          <a:prstGeom prst="rect">
            <a:avLst/>
          </a:prstGeom>
          <a:noFill/>
          <a:ln w="25400" cap="flat" cmpd="sng" algn="ctr">
            <a:noFill/>
            <a:prstDash val="solid"/>
          </a:ln>
          <a:effectLst/>
        </p:spPr>
        <p:txBody>
          <a:bodyPr vert="vert" rtlCol="0" anchor="ctr"/>
          <a:lstStyle/>
          <a:p>
            <a:pPr algn="ctr">
              <a:defRPr/>
            </a:pP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27" name="Rectángulo 26"/>
          <p:cNvSpPr/>
          <p:nvPr/>
        </p:nvSpPr>
        <p:spPr>
          <a:xfrm rot="16200000">
            <a:off x="503992" y="3366079"/>
            <a:ext cx="432047" cy="1599599"/>
          </a:xfrm>
          <a:prstGeom prst="rect">
            <a:avLst/>
          </a:prstGeom>
          <a:noFill/>
          <a:ln w="25400" cap="flat" cmpd="sng" algn="ctr">
            <a:noFill/>
            <a:prstDash val="solid"/>
          </a:ln>
          <a:effectLst/>
        </p:spPr>
        <p:txBody>
          <a:bodyPr vert="vert" rtlCol="0" anchor="ctr"/>
          <a:lstStyle/>
          <a:p>
            <a:pPr algn="ctr">
              <a:defRPr/>
            </a:pP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IV</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28" name="Rectángulo redondeado 27"/>
          <p:cNvSpPr/>
          <p:nvPr/>
        </p:nvSpPr>
        <p:spPr>
          <a:xfrm rot="16200000">
            <a:off x="527240" y="1693690"/>
            <a:ext cx="432047" cy="1475656"/>
          </a:xfrm>
          <a:prstGeom prst="roundRect">
            <a:avLst/>
          </a:prstGeom>
          <a:solidFill>
            <a:srgbClr val="C0CF3A">
              <a:lumMod val="40000"/>
              <a:lumOff val="60000"/>
            </a:srgbClr>
          </a:solidFill>
          <a:ln w="57150" cap="flat" cmpd="sng" algn="ctr">
            <a:solidFill>
              <a:srgbClr val="0BB0E3"/>
            </a:solidFill>
            <a:prstDash val="solid"/>
          </a:ln>
          <a:effectLst/>
        </p:spPr>
        <p:txBody>
          <a:bodyPr vert="vert" rtlCol="0" anchor="ctr"/>
          <a:lstStyle/>
          <a:p>
            <a:pPr>
              <a:defRPr/>
            </a:pP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29" name="Rectángulo redondeado 28"/>
          <p:cNvSpPr/>
          <p:nvPr/>
        </p:nvSpPr>
        <p:spPr>
          <a:xfrm rot="16200000">
            <a:off x="2375827" y="-1912148"/>
            <a:ext cx="551317" cy="4675845"/>
          </a:xfrm>
          <a:prstGeom prst="roundRect">
            <a:avLst/>
          </a:prstGeom>
          <a:solidFill>
            <a:srgbClr val="0BB0E3"/>
          </a:solidFill>
          <a:ln w="25400" cap="flat" cmpd="sng" algn="ctr">
            <a:solidFill>
              <a:srgbClr val="15BEF3"/>
            </a:solidFill>
            <a:prstDash val="solid"/>
          </a:ln>
          <a:effectLst/>
        </p:spPr>
        <p:txBody>
          <a:bodyPr vert="vert" rtlCol="0" anchor="ctr"/>
          <a:lstStyle/>
          <a:p>
            <a:pPr algn="ctr">
              <a:defRPr/>
            </a:pP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REVISIÓN DE LA LITERATURA</a:t>
            </a:r>
            <a:endParaRPr lang="en-US"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7" name="Rectángulo redondeado 6"/>
          <p:cNvSpPr/>
          <p:nvPr/>
        </p:nvSpPr>
        <p:spPr>
          <a:xfrm>
            <a:off x="1925872" y="1567783"/>
            <a:ext cx="2251908" cy="832766"/>
          </a:xfrm>
          <a:prstGeom prst="roundRect">
            <a:avLst/>
          </a:prstGeom>
          <a:solidFill>
            <a:schemeClr val="accent6">
              <a:lumMod val="40000"/>
              <a:lumOff val="60000"/>
              <a:alpha val="5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s-EC" b="1" dirty="0" smtClean="0">
                <a:solidFill>
                  <a:prstClr val="black"/>
                </a:solidFill>
                <a:latin typeface="Times New Roman" panose="02020603050405020304" pitchFamily="18" charset="0"/>
                <a:cs typeface="Times New Roman" panose="02020603050405020304" pitchFamily="18" charset="0"/>
              </a:rPr>
              <a:t>VARIABLES DE INNOVACIÓN</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37" name="Rectángulo redondeado 36"/>
          <p:cNvSpPr/>
          <p:nvPr/>
        </p:nvSpPr>
        <p:spPr>
          <a:xfrm>
            <a:off x="1925872" y="4540689"/>
            <a:ext cx="2251908" cy="832766"/>
          </a:xfrm>
          <a:prstGeom prst="roundRect">
            <a:avLst/>
          </a:prstGeom>
          <a:solidFill>
            <a:srgbClr val="CCFF66">
              <a:alpha val="55686"/>
            </a:srgb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s-EC" b="1" dirty="0" smtClean="0">
                <a:solidFill>
                  <a:prstClr val="black"/>
                </a:solidFill>
                <a:latin typeface="Times New Roman" panose="02020603050405020304" pitchFamily="18" charset="0"/>
                <a:cs typeface="Times New Roman" panose="02020603050405020304" pitchFamily="18" charset="0"/>
              </a:rPr>
              <a:t>VARIABLES EMPRESARIALES</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9" name="CuadroTexto 8"/>
          <p:cNvSpPr txBox="1"/>
          <p:nvPr/>
        </p:nvSpPr>
        <p:spPr>
          <a:xfrm>
            <a:off x="4495958" y="5277189"/>
            <a:ext cx="2023380" cy="646331"/>
          </a:xfrm>
          <a:prstGeom prst="rect">
            <a:avLst/>
          </a:prstGeom>
          <a:solidFill>
            <a:srgbClr val="CCCC00">
              <a:alpha val="49804"/>
            </a:srgbClr>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s-EC" b="1" i="1" dirty="0" smtClean="0">
                <a:solidFill>
                  <a:prstClr val="black"/>
                </a:solidFill>
                <a:latin typeface="Times New Roman" panose="02020603050405020304" pitchFamily="18" charset="0"/>
                <a:cs typeface="Times New Roman" panose="02020603050405020304" pitchFamily="18" charset="0"/>
              </a:rPr>
              <a:t>ALTA TECNOLOGÍA</a:t>
            </a:r>
            <a:endParaRPr lang="es-EC" b="1" i="1" dirty="0">
              <a:solidFill>
                <a:prstClr val="black"/>
              </a:solidFill>
              <a:latin typeface="Times New Roman" panose="02020603050405020304" pitchFamily="18" charset="0"/>
              <a:cs typeface="Times New Roman" panose="02020603050405020304" pitchFamily="18" charset="0"/>
            </a:endParaRPr>
          </a:p>
        </p:txBody>
      </p:sp>
      <p:sp>
        <p:nvSpPr>
          <p:cNvPr id="46" name="CuadroTexto 45"/>
          <p:cNvSpPr txBox="1"/>
          <p:nvPr/>
        </p:nvSpPr>
        <p:spPr>
          <a:xfrm>
            <a:off x="4495958" y="4512141"/>
            <a:ext cx="2023380" cy="369332"/>
          </a:xfrm>
          <a:prstGeom prst="rect">
            <a:avLst/>
          </a:prstGeom>
          <a:solidFill>
            <a:srgbClr val="FF9999">
              <a:alpha val="49804"/>
            </a:srgbClr>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es-EC" b="1" i="1" dirty="0" smtClean="0">
                <a:solidFill>
                  <a:prstClr val="black"/>
                </a:solidFill>
                <a:latin typeface="Times New Roman" panose="02020603050405020304" pitchFamily="18" charset="0"/>
                <a:cs typeface="Times New Roman" panose="02020603050405020304" pitchFamily="18" charset="0"/>
              </a:rPr>
              <a:t>EDAD</a:t>
            </a:r>
            <a:endParaRPr lang="es-EC" b="1" i="1" dirty="0">
              <a:solidFill>
                <a:prstClr val="black"/>
              </a:solidFill>
              <a:latin typeface="Times New Roman" panose="02020603050405020304" pitchFamily="18" charset="0"/>
              <a:cs typeface="Times New Roman" panose="02020603050405020304" pitchFamily="18" charset="0"/>
            </a:endParaRPr>
          </a:p>
        </p:txBody>
      </p:sp>
      <p:sp>
        <p:nvSpPr>
          <p:cNvPr id="47" name="CuadroTexto 46"/>
          <p:cNvSpPr txBox="1"/>
          <p:nvPr/>
        </p:nvSpPr>
        <p:spPr>
          <a:xfrm>
            <a:off x="4487860" y="3602946"/>
            <a:ext cx="2031478" cy="369332"/>
          </a:xfrm>
          <a:prstGeom prst="rect">
            <a:avLst/>
          </a:prstGeom>
          <a:solidFill>
            <a:srgbClr val="FFCC66">
              <a:alpha val="49804"/>
            </a:srgbClr>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s-EC" b="1" i="1" dirty="0" smtClean="0">
                <a:solidFill>
                  <a:prstClr val="black"/>
                </a:solidFill>
                <a:latin typeface="Times New Roman" panose="02020603050405020304" pitchFamily="18" charset="0"/>
                <a:cs typeface="Times New Roman" panose="02020603050405020304" pitchFamily="18" charset="0"/>
              </a:rPr>
              <a:t>TAMAÑO</a:t>
            </a:r>
            <a:endParaRPr lang="es-EC" b="1" i="1" dirty="0">
              <a:solidFill>
                <a:prstClr val="black"/>
              </a:solidFill>
              <a:latin typeface="Times New Roman" panose="02020603050405020304" pitchFamily="18" charset="0"/>
              <a:cs typeface="Times New Roman" panose="02020603050405020304" pitchFamily="18" charset="0"/>
            </a:endParaRPr>
          </a:p>
        </p:txBody>
      </p:sp>
      <p:sp>
        <p:nvSpPr>
          <p:cNvPr id="48" name="CuadroTexto 47"/>
          <p:cNvSpPr txBox="1"/>
          <p:nvPr/>
        </p:nvSpPr>
        <p:spPr>
          <a:xfrm>
            <a:off x="4438224" y="6307215"/>
            <a:ext cx="2081114" cy="369332"/>
          </a:xfrm>
          <a:prstGeom prst="rect">
            <a:avLst/>
          </a:prstGeom>
          <a:solidFill>
            <a:schemeClr val="tx2">
              <a:lumMod val="90000"/>
              <a:alpha val="49804"/>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s-EC" b="1" i="1" dirty="0" smtClean="0">
                <a:solidFill>
                  <a:prstClr val="black"/>
                </a:solidFill>
                <a:latin typeface="Times New Roman" panose="02020603050405020304" pitchFamily="18" charset="0"/>
                <a:cs typeface="Times New Roman" panose="02020603050405020304" pitchFamily="18" charset="0"/>
              </a:rPr>
              <a:t>EXPORTACIONES</a:t>
            </a:r>
            <a:endParaRPr lang="es-EC" b="1" i="1" dirty="0">
              <a:solidFill>
                <a:prstClr val="black"/>
              </a:solidFill>
              <a:latin typeface="Times New Roman" panose="02020603050405020304" pitchFamily="18" charset="0"/>
              <a:cs typeface="Times New Roman" panose="02020603050405020304" pitchFamily="18" charset="0"/>
            </a:endParaRPr>
          </a:p>
        </p:txBody>
      </p:sp>
      <p:sp>
        <p:nvSpPr>
          <p:cNvPr id="51" name="CuadroTexto 50"/>
          <p:cNvSpPr txBox="1"/>
          <p:nvPr/>
        </p:nvSpPr>
        <p:spPr>
          <a:xfrm>
            <a:off x="4486998" y="2047420"/>
            <a:ext cx="2032340" cy="646331"/>
          </a:xfrm>
          <a:prstGeom prst="rect">
            <a:avLst/>
          </a:prstGeom>
          <a:solidFill>
            <a:schemeClr val="accent5">
              <a:alpha val="34000"/>
            </a:schemeClr>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es-EC" b="1" i="1" dirty="0" smtClean="0">
                <a:solidFill>
                  <a:prstClr val="black"/>
                </a:solidFill>
                <a:latin typeface="Times New Roman" panose="02020603050405020304" pitchFamily="18" charset="0"/>
                <a:cs typeface="Times New Roman" panose="02020603050405020304" pitchFamily="18" charset="0"/>
              </a:rPr>
              <a:t>INTENSIDAD I+D</a:t>
            </a:r>
            <a:endParaRPr lang="es-EC" b="1" i="1" dirty="0">
              <a:solidFill>
                <a:prstClr val="black"/>
              </a:solidFill>
              <a:latin typeface="Times New Roman" panose="02020603050405020304" pitchFamily="18" charset="0"/>
              <a:cs typeface="Times New Roman" panose="02020603050405020304" pitchFamily="18" charset="0"/>
            </a:endParaRPr>
          </a:p>
        </p:txBody>
      </p:sp>
      <p:sp>
        <p:nvSpPr>
          <p:cNvPr id="15" name="Llamada con línea 1 (barra de énfasis) 14"/>
          <p:cNvSpPr/>
          <p:nvPr/>
        </p:nvSpPr>
        <p:spPr>
          <a:xfrm>
            <a:off x="7990494" y="1736381"/>
            <a:ext cx="3816422" cy="839022"/>
          </a:xfrm>
          <a:prstGeom prst="accentCallout1">
            <a:avLst/>
          </a:prstGeom>
          <a:solidFill>
            <a:srgbClr val="66CCFF">
              <a:alpha val="28000"/>
            </a:srgbClr>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prstClr val="black"/>
                </a:solidFill>
                <a:latin typeface="Times New Roman" panose="02020603050405020304" pitchFamily="18" charset="0"/>
                <a:cs typeface="Times New Roman" panose="02020603050405020304" pitchFamily="18" charset="0"/>
              </a:rPr>
              <a:t>Fundamental para crear avances tecnológicos e innovaciones</a:t>
            </a:r>
          </a:p>
        </p:txBody>
      </p:sp>
      <p:sp>
        <p:nvSpPr>
          <p:cNvPr id="52" name="Llamada con línea 1 (barra de énfasis) 51"/>
          <p:cNvSpPr/>
          <p:nvPr/>
        </p:nvSpPr>
        <p:spPr>
          <a:xfrm>
            <a:off x="7990494" y="781827"/>
            <a:ext cx="3816423" cy="771519"/>
          </a:xfrm>
          <a:prstGeom prst="accentCallout1">
            <a:avLst/>
          </a:prstGeom>
          <a:solidFill>
            <a:srgbClr val="3366FF">
              <a:alpha val="28000"/>
            </a:srgbClr>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prstClr val="black"/>
                </a:solidFill>
                <a:latin typeface="Times New Roman" panose="02020603050405020304" pitchFamily="18" charset="0"/>
                <a:cs typeface="Times New Roman" panose="02020603050405020304" pitchFamily="18" charset="0"/>
              </a:rPr>
              <a:t>Genera impactos en la productividad y el crecimiento empresarial</a:t>
            </a:r>
          </a:p>
        </p:txBody>
      </p:sp>
      <p:sp>
        <p:nvSpPr>
          <p:cNvPr id="53" name="Llamada con línea 1 (barra de énfasis) 52"/>
          <p:cNvSpPr/>
          <p:nvPr/>
        </p:nvSpPr>
        <p:spPr>
          <a:xfrm>
            <a:off x="8012783" y="2917735"/>
            <a:ext cx="3771848" cy="869877"/>
          </a:xfrm>
          <a:prstGeom prst="accentCallout1">
            <a:avLst/>
          </a:prstGeom>
          <a:solidFill>
            <a:srgbClr val="FFC000">
              <a:alpha val="3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prstClr val="black"/>
                </a:solidFill>
                <a:latin typeface="Times New Roman" panose="02020603050405020304" pitchFamily="18" charset="0"/>
                <a:cs typeface="Times New Roman" panose="02020603050405020304" pitchFamily="18" charset="0"/>
              </a:rPr>
              <a:t>Enfrentar la competitividad </a:t>
            </a:r>
            <a:r>
              <a:rPr lang="es-EC" dirty="0" smtClean="0">
                <a:solidFill>
                  <a:prstClr val="black"/>
                </a:solidFill>
                <a:latin typeface="Times New Roman" panose="02020603050405020304" pitchFamily="18" charset="0"/>
                <a:cs typeface="Times New Roman" panose="02020603050405020304" pitchFamily="18" charset="0"/>
              </a:rPr>
              <a:t>del mercado </a:t>
            </a:r>
            <a:r>
              <a:rPr lang="es-EC" dirty="0">
                <a:solidFill>
                  <a:prstClr val="black"/>
                </a:solidFill>
                <a:latin typeface="Times New Roman" panose="02020603050405020304" pitchFamily="18" charset="0"/>
                <a:cs typeface="Times New Roman" panose="02020603050405020304" pitchFamily="18" charset="0"/>
              </a:rPr>
              <a:t>de una manera efectiva y </a:t>
            </a:r>
            <a:r>
              <a:rPr lang="es-EC" dirty="0" smtClean="0">
                <a:solidFill>
                  <a:prstClr val="black"/>
                </a:solidFill>
                <a:latin typeface="Times New Roman" panose="02020603050405020304" pitchFamily="18" charset="0"/>
                <a:cs typeface="Times New Roman" panose="02020603050405020304" pitchFamily="18" charset="0"/>
              </a:rPr>
              <a:t>potencial</a:t>
            </a:r>
            <a:endParaRPr lang="es-EC" dirty="0">
              <a:solidFill>
                <a:prstClr val="black"/>
              </a:solidFill>
              <a:latin typeface="Times New Roman" panose="02020603050405020304" pitchFamily="18" charset="0"/>
              <a:cs typeface="Times New Roman" panose="02020603050405020304" pitchFamily="18" charset="0"/>
            </a:endParaRPr>
          </a:p>
        </p:txBody>
      </p:sp>
      <p:sp>
        <p:nvSpPr>
          <p:cNvPr id="54" name="Llamada con línea 1 (barra de énfasis) 53"/>
          <p:cNvSpPr/>
          <p:nvPr/>
        </p:nvSpPr>
        <p:spPr>
          <a:xfrm>
            <a:off x="8012782" y="4016367"/>
            <a:ext cx="3771847" cy="780962"/>
          </a:xfrm>
          <a:prstGeom prst="accentCallout1">
            <a:avLst/>
          </a:prstGeom>
          <a:solidFill>
            <a:srgbClr val="FF9999">
              <a:alpha val="30000"/>
            </a:srgbClr>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Indica </a:t>
            </a:r>
            <a:r>
              <a:rPr lang="es-EC" dirty="0">
                <a:solidFill>
                  <a:prstClr val="black"/>
                </a:solidFill>
                <a:latin typeface="Times New Roman" panose="02020603050405020304" pitchFamily="18" charset="0"/>
                <a:cs typeface="Times New Roman" panose="02020603050405020304" pitchFamily="18" charset="0"/>
              </a:rPr>
              <a:t>si las empresas mejoran </a:t>
            </a:r>
            <a:r>
              <a:rPr lang="es-EC" dirty="0" smtClean="0">
                <a:solidFill>
                  <a:prstClr val="black"/>
                </a:solidFill>
                <a:latin typeface="Times New Roman" panose="02020603050405020304" pitchFamily="18" charset="0"/>
                <a:cs typeface="Times New Roman" panose="02020603050405020304" pitchFamily="18" charset="0"/>
              </a:rPr>
              <a:t>su productividad e </a:t>
            </a:r>
            <a:r>
              <a:rPr lang="es-EC" dirty="0">
                <a:solidFill>
                  <a:prstClr val="black"/>
                </a:solidFill>
                <a:latin typeface="Times New Roman" panose="02020603050405020304" pitchFamily="18" charset="0"/>
                <a:cs typeface="Times New Roman" panose="02020603050405020304" pitchFamily="18" charset="0"/>
              </a:rPr>
              <a:t>índices financieros </a:t>
            </a:r>
            <a:r>
              <a:rPr lang="es-EC" dirty="0" smtClean="0">
                <a:solidFill>
                  <a:prstClr val="black"/>
                </a:solidFill>
                <a:latin typeface="Times New Roman" panose="02020603050405020304" pitchFamily="18" charset="0"/>
                <a:cs typeface="Times New Roman" panose="02020603050405020304" pitchFamily="18" charset="0"/>
              </a:rPr>
              <a:t>con el tiempo</a:t>
            </a:r>
            <a:endParaRPr lang="es-EC" dirty="0">
              <a:solidFill>
                <a:prstClr val="black"/>
              </a:solidFill>
              <a:latin typeface="Times New Roman" panose="02020603050405020304" pitchFamily="18" charset="0"/>
              <a:cs typeface="Times New Roman" panose="02020603050405020304" pitchFamily="18" charset="0"/>
            </a:endParaRPr>
          </a:p>
        </p:txBody>
      </p:sp>
      <p:sp>
        <p:nvSpPr>
          <p:cNvPr id="55" name="Llamada con línea 1 (barra de énfasis) 54"/>
          <p:cNvSpPr/>
          <p:nvPr/>
        </p:nvSpPr>
        <p:spPr>
          <a:xfrm>
            <a:off x="8043986" y="4995171"/>
            <a:ext cx="3740643" cy="731071"/>
          </a:xfrm>
          <a:prstGeom prst="accentCallout1">
            <a:avLst/>
          </a:prstGeom>
          <a:solidFill>
            <a:srgbClr val="99CC00">
              <a:alpha val="30000"/>
            </a:srgbClr>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prstClr val="black"/>
                </a:solidFill>
                <a:latin typeface="Times New Roman" panose="02020603050405020304" pitchFamily="18" charset="0"/>
                <a:cs typeface="Times New Roman" panose="02020603050405020304" pitchFamily="18" charset="0"/>
              </a:rPr>
              <a:t>Herramienta clave para el desarrollo </a:t>
            </a:r>
            <a:r>
              <a:rPr lang="es-EC" dirty="0" smtClean="0">
                <a:solidFill>
                  <a:prstClr val="black"/>
                </a:solidFill>
                <a:latin typeface="Times New Roman" panose="02020603050405020304" pitchFamily="18" charset="0"/>
                <a:cs typeface="Times New Roman" panose="02020603050405020304" pitchFamily="18" charset="0"/>
              </a:rPr>
              <a:t>empresarial</a:t>
            </a:r>
            <a:endParaRPr lang="es-EC" dirty="0">
              <a:solidFill>
                <a:prstClr val="black"/>
              </a:solidFill>
              <a:latin typeface="Times New Roman" panose="02020603050405020304" pitchFamily="18" charset="0"/>
              <a:cs typeface="Times New Roman" panose="02020603050405020304" pitchFamily="18" charset="0"/>
            </a:endParaRPr>
          </a:p>
        </p:txBody>
      </p:sp>
      <p:sp>
        <p:nvSpPr>
          <p:cNvPr id="56" name="Llamada con línea 1 (barra de énfasis) 55"/>
          <p:cNvSpPr/>
          <p:nvPr/>
        </p:nvSpPr>
        <p:spPr>
          <a:xfrm>
            <a:off x="8043987" y="5923520"/>
            <a:ext cx="3740642" cy="767391"/>
          </a:xfrm>
          <a:prstGeom prst="accentCallout1">
            <a:avLst/>
          </a:prstGeom>
          <a:solidFill>
            <a:schemeClr val="tx2">
              <a:lumMod val="90000"/>
              <a:alpha val="3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Actividades importantes para </a:t>
            </a:r>
            <a:r>
              <a:rPr lang="es-EC" dirty="0">
                <a:solidFill>
                  <a:prstClr val="black"/>
                </a:solidFill>
                <a:latin typeface="Times New Roman" panose="02020603050405020304" pitchFamily="18" charset="0"/>
                <a:cs typeface="Times New Roman" panose="02020603050405020304" pitchFamily="18" charset="0"/>
              </a:rPr>
              <a:t>el proceso de crecimiento empresarial y económico</a:t>
            </a:r>
          </a:p>
        </p:txBody>
      </p:sp>
      <p:sp>
        <p:nvSpPr>
          <p:cNvPr id="57" name="CuadroTexto 56"/>
          <p:cNvSpPr txBox="1"/>
          <p:nvPr/>
        </p:nvSpPr>
        <p:spPr>
          <a:xfrm>
            <a:off x="4438224" y="1185680"/>
            <a:ext cx="2081114" cy="369332"/>
          </a:xfrm>
          <a:prstGeom prst="rect">
            <a:avLst/>
          </a:prstGeom>
          <a:solidFill>
            <a:srgbClr val="3399FF">
              <a:alpha val="33725"/>
            </a:srgbClr>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s-EC" b="1" i="1" dirty="0" smtClean="0">
                <a:solidFill>
                  <a:prstClr val="black"/>
                </a:solidFill>
                <a:latin typeface="Times New Roman" panose="02020603050405020304" pitchFamily="18" charset="0"/>
                <a:cs typeface="Times New Roman" panose="02020603050405020304" pitchFamily="18" charset="0"/>
              </a:rPr>
              <a:t>INNOVACIÓN</a:t>
            </a:r>
            <a:endParaRPr lang="es-EC" b="1"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7204602"/>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additive="base">
                                        <p:cTn id="29" dur="500" fill="hold"/>
                                        <p:tgtEl>
                                          <p:spTgt spid="52"/>
                                        </p:tgtEl>
                                        <p:attrNameLst>
                                          <p:attrName>ppt_x</p:attrName>
                                        </p:attrNameLst>
                                      </p:cBhvr>
                                      <p:tavLst>
                                        <p:tav tm="0">
                                          <p:val>
                                            <p:strVal val="#ppt_x"/>
                                          </p:val>
                                        </p:tav>
                                        <p:tav tm="100000">
                                          <p:val>
                                            <p:strVal val="#ppt_x"/>
                                          </p:val>
                                        </p:tav>
                                      </p:tavLst>
                                    </p:anim>
                                    <p:anim calcmode="lin" valueType="num">
                                      <p:cBhvr additive="base">
                                        <p:cTn id="30" dur="500" fill="hold"/>
                                        <p:tgtEl>
                                          <p:spTgt spid="5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500" fill="hold"/>
                                        <p:tgtEl>
                                          <p:spTgt spid="56"/>
                                        </p:tgtEl>
                                        <p:attrNameLst>
                                          <p:attrName>ppt_x</p:attrName>
                                        </p:attrNameLst>
                                      </p:cBhvr>
                                      <p:tavLst>
                                        <p:tav tm="0">
                                          <p:val>
                                            <p:strVal val="#ppt_x"/>
                                          </p:val>
                                        </p:tav>
                                        <p:tav tm="100000">
                                          <p:val>
                                            <p:strVal val="#ppt_x"/>
                                          </p:val>
                                        </p:tav>
                                      </p:tavLst>
                                    </p:anim>
                                    <p:anim calcmode="lin" valueType="num">
                                      <p:cBhvr additive="base">
                                        <p:cTn id="40" dur="500" fill="hold"/>
                                        <p:tgtEl>
                                          <p:spTgt spid="5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additive="base">
                                        <p:cTn id="43" dur="500" fill="hold"/>
                                        <p:tgtEl>
                                          <p:spTgt spid="55"/>
                                        </p:tgtEl>
                                        <p:attrNameLst>
                                          <p:attrName>ppt_x</p:attrName>
                                        </p:attrNameLst>
                                      </p:cBhvr>
                                      <p:tavLst>
                                        <p:tav tm="0">
                                          <p:val>
                                            <p:strVal val="#ppt_x"/>
                                          </p:val>
                                        </p:tav>
                                        <p:tav tm="100000">
                                          <p:val>
                                            <p:strVal val="#ppt_x"/>
                                          </p:val>
                                        </p:tav>
                                      </p:tavLst>
                                    </p:anim>
                                    <p:anim calcmode="lin" valueType="num">
                                      <p:cBhvr additive="base">
                                        <p:cTn id="44" dur="500" fill="hold"/>
                                        <p:tgtEl>
                                          <p:spTgt spid="5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fill="hold"/>
                                        <p:tgtEl>
                                          <p:spTgt spid="54"/>
                                        </p:tgtEl>
                                        <p:attrNameLst>
                                          <p:attrName>ppt_x</p:attrName>
                                        </p:attrNameLst>
                                      </p:cBhvr>
                                      <p:tavLst>
                                        <p:tav tm="0">
                                          <p:val>
                                            <p:strVal val="#ppt_x"/>
                                          </p:val>
                                        </p:tav>
                                        <p:tav tm="100000">
                                          <p:val>
                                            <p:strVal val="#ppt_x"/>
                                          </p:val>
                                        </p:tav>
                                      </p:tavLst>
                                    </p:anim>
                                    <p:anim calcmode="lin" valueType="num">
                                      <p:cBhvr additive="base">
                                        <p:cTn id="48" dur="500" fill="hold"/>
                                        <p:tgtEl>
                                          <p:spTgt spid="5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500" fill="hold"/>
                                        <p:tgtEl>
                                          <p:spTgt spid="53"/>
                                        </p:tgtEl>
                                        <p:attrNameLst>
                                          <p:attrName>ppt_x</p:attrName>
                                        </p:attrNameLst>
                                      </p:cBhvr>
                                      <p:tavLst>
                                        <p:tav tm="0">
                                          <p:val>
                                            <p:strVal val="#ppt_x"/>
                                          </p:val>
                                        </p:tav>
                                        <p:tav tm="100000">
                                          <p:val>
                                            <p:strVal val="#ppt_x"/>
                                          </p:val>
                                        </p:tav>
                                      </p:tavLst>
                                    </p:anim>
                                    <p:anim calcmode="lin" valueType="num">
                                      <p:cBhvr additive="base">
                                        <p:cTn id="5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7" grpId="0" animBg="1"/>
      <p:bldP spid="9" grpId="0" animBg="1"/>
      <p:bldP spid="46" grpId="0" animBg="1"/>
      <p:bldP spid="47" grpId="0" animBg="1"/>
      <p:bldP spid="48" grpId="0" animBg="1"/>
      <p:bldP spid="51" grpId="0" animBg="1"/>
      <p:bldP spid="15" grpId="0" animBg="1"/>
      <p:bldP spid="52" grpId="0" animBg="1"/>
      <p:bldP spid="53" grpId="0" animBg="1"/>
      <p:bldP spid="54" grpId="0" animBg="1"/>
      <p:bldP spid="55" grpId="0" animBg="1"/>
      <p:bldP spid="56" grpId="0" animBg="1"/>
      <p:bldP spid="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Rectángulo 2"/>
          <p:cNvSpPr/>
          <p:nvPr/>
        </p:nvSpPr>
        <p:spPr>
          <a:xfrm>
            <a:off x="-1532" y="27384"/>
            <a:ext cx="1577777" cy="6858000"/>
          </a:xfrm>
          <a:prstGeom prst="rect">
            <a:avLst/>
          </a:prstGeom>
          <a:gradFill>
            <a:gsLst>
              <a:gs pos="0">
                <a:srgbClr val="8AB833">
                  <a:lumMod val="60000"/>
                  <a:lumOff val="40000"/>
                </a:srgbClr>
              </a:gs>
              <a:gs pos="60000">
                <a:sysClr val="window" lastClr="FFFFFF">
                  <a:shade val="90000"/>
                  <a:satMod val="375000"/>
                  <a:alpha val="0"/>
                </a:sysClr>
              </a:gs>
              <a:gs pos="100000">
                <a:srgbClr val="E3DED1">
                  <a:tint val="88000"/>
                  <a:satMod val="400000"/>
                </a:srgbClr>
              </a:gs>
            </a:gsLst>
            <a:lin ang="5400000" scaled="0"/>
          </a:gradFill>
          <a:ln w="25400" cap="flat" cmpd="sng" algn="ctr">
            <a:noFill/>
            <a:prstDash val="solid"/>
          </a:ln>
          <a:effectLst/>
        </p:spPr>
        <p:txBody>
          <a:bodyPr rtlCol="0" anchor="ctr"/>
          <a:lstStyle/>
          <a:p>
            <a:pPr algn="ctr"/>
            <a:endParaRPr lang="en-US" kern="0">
              <a:solidFill>
                <a:schemeClr val="bg1"/>
              </a:solidFill>
              <a:latin typeface="Times New Roman" panose="02020603050405020304" pitchFamily="18" charset="0"/>
              <a:cs typeface="Times New Roman" panose="02020603050405020304" pitchFamily="18" charset="0"/>
            </a:endParaRPr>
          </a:p>
        </p:txBody>
      </p:sp>
      <p:sp>
        <p:nvSpPr>
          <p:cNvPr id="4" name="Rectángulo redondeado 3"/>
          <p:cNvSpPr/>
          <p:nvPr/>
        </p:nvSpPr>
        <p:spPr>
          <a:xfrm rot="16200000">
            <a:off x="1527180" y="-1050389"/>
            <a:ext cx="551317" cy="2952330"/>
          </a:xfrm>
          <a:prstGeom prst="roundRect">
            <a:avLst/>
          </a:prstGeom>
          <a:solidFill>
            <a:srgbClr val="92D050"/>
          </a:solidFill>
          <a:ln w="25400" cap="flat" cmpd="sng" algn="ctr">
            <a:solidFill>
              <a:srgbClr val="92D050"/>
            </a:solidFill>
            <a:prstDash val="solid"/>
          </a:ln>
          <a:effectLst/>
        </p:spPr>
        <p:txBody>
          <a:bodyPr vert="vert" rtlCol="0" anchor="ctr"/>
          <a:lstStyle/>
          <a:p>
            <a:pPr algn="ctr"/>
            <a:r>
              <a:rPr lang="es-EC" sz="2400" b="1" i="1" kern="0" dirty="0">
                <a:latin typeface="Times New Roman" panose="02020603050405020304" pitchFamily="18" charset="0"/>
                <a:ea typeface="Roboto Condensed" panose="020B0604020202020204" charset="0"/>
                <a:cs typeface="Times New Roman" panose="02020603050405020304" pitchFamily="18" charset="0"/>
              </a:rPr>
              <a:t>METODOLOGÍA</a:t>
            </a:r>
            <a:endParaRPr lang="en-US" sz="2400" b="1" i="1" kern="0" dirty="0">
              <a:latin typeface="Times New Roman" panose="02020603050405020304" pitchFamily="18" charset="0"/>
              <a:ea typeface="Roboto Condensed" panose="020B0604020202020204" charset="0"/>
              <a:cs typeface="Times New Roman" panose="02020603050405020304" pitchFamily="18" charset="0"/>
            </a:endParaRPr>
          </a:p>
        </p:txBody>
      </p:sp>
      <p:sp>
        <p:nvSpPr>
          <p:cNvPr id="5" name="Rectángulo 4"/>
          <p:cNvSpPr/>
          <p:nvPr/>
        </p:nvSpPr>
        <p:spPr>
          <a:xfrm rot="16200000">
            <a:off x="540347" y="881003"/>
            <a:ext cx="432047" cy="1639747"/>
          </a:xfrm>
          <a:prstGeom prst="rect">
            <a:avLst/>
          </a:prstGeom>
          <a:noFill/>
          <a:ln w="25400" cap="flat" cmpd="sng" algn="ctr">
            <a:noFill/>
            <a:prstDash val="solid"/>
          </a:ln>
          <a:effectLst/>
        </p:spPr>
        <p:txBody>
          <a:bodyPr vert="vert" rtlCol="0" anchor="ctr"/>
          <a:lstStyle/>
          <a:p>
            <a:pPr algn="ctr"/>
            <a:r>
              <a:rPr lang="es-EC"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INTRODUCCIÓN</a:t>
            </a:r>
            <a:endParaRPr lang="en-US"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6" name="Rectángulo 5"/>
          <p:cNvSpPr/>
          <p:nvPr/>
        </p:nvSpPr>
        <p:spPr>
          <a:xfrm rot="16200000">
            <a:off x="466961" y="1609594"/>
            <a:ext cx="432047" cy="1475656"/>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7" name="Rectángulo redondeado 6"/>
          <p:cNvSpPr/>
          <p:nvPr/>
        </p:nvSpPr>
        <p:spPr>
          <a:xfrm rot="16200000">
            <a:off x="568825" y="2128362"/>
            <a:ext cx="432047" cy="1582796"/>
          </a:xfrm>
          <a:prstGeom prst="roundRect">
            <a:avLst/>
          </a:prstGeom>
          <a:solidFill>
            <a:srgbClr val="C0CF3A">
              <a:lumMod val="40000"/>
              <a:lumOff val="60000"/>
            </a:srgbClr>
          </a:solidFill>
          <a:ln w="57150" cap="flat" cmpd="sng" algn="ctr">
            <a:solidFill>
              <a:srgbClr val="92D050"/>
            </a:solid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 name="Rectángulo 7"/>
          <p:cNvSpPr/>
          <p:nvPr/>
        </p:nvSpPr>
        <p:spPr>
          <a:xfrm rot="16200000">
            <a:off x="547178" y="2736537"/>
            <a:ext cx="432047" cy="1626086"/>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 name="Rectángulo 8"/>
          <p:cNvSpPr/>
          <p:nvPr/>
        </p:nvSpPr>
        <p:spPr>
          <a:xfrm rot="16200000">
            <a:off x="515254" y="3361762"/>
            <a:ext cx="432047" cy="1557703"/>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IV</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10"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457627" y="5153087"/>
            <a:ext cx="948958" cy="935846"/>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p:cNvSpPr txBox="1"/>
          <p:nvPr/>
        </p:nvSpPr>
        <p:spPr>
          <a:xfrm>
            <a:off x="2698908" y="911211"/>
            <a:ext cx="5424253" cy="1200329"/>
          </a:xfrm>
          <a:prstGeom prst="rect">
            <a:avLst/>
          </a:prstGeom>
          <a:noFill/>
        </p:spPr>
        <p:txBody>
          <a:bodyPr wrap="square" rtlCol="0">
            <a:spAutoFit/>
          </a:bodyPr>
          <a:lstStyle/>
          <a:p>
            <a:pPr marL="285750" indent="-285750">
              <a:buFont typeface="Arial" panose="020B0604020202020204" pitchFamily="34" charset="0"/>
              <a:buChar char="•"/>
            </a:pPr>
            <a:r>
              <a:rPr lang="es-EC"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Instituto Nacional de Estadísticas y Censos (INEC)</a:t>
            </a:r>
          </a:p>
          <a:p>
            <a:pPr marL="285750" indent="-285750">
              <a:buFont typeface="Arial" panose="020B0604020202020204" pitchFamily="34" charset="0"/>
              <a:buChar char="•"/>
            </a:pPr>
            <a:endParaRPr lang="es-EC"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a:p>
            <a:pPr marL="285750" indent="-285750">
              <a:buFont typeface="Arial" panose="020B0604020202020204" pitchFamily="34" charset="0"/>
              <a:buChar char="•"/>
            </a:pPr>
            <a:r>
              <a:rPr lang="es-EC"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Información de la “Encuesta Nacional de Actividades de Ciencia, Tecnología e Innovación” (ACTI)</a:t>
            </a:r>
            <a:endParaRPr lang="en-U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25" name="CuadroTexto 24"/>
          <p:cNvSpPr txBox="1"/>
          <p:nvPr/>
        </p:nvSpPr>
        <p:spPr>
          <a:xfrm>
            <a:off x="2185882" y="3551924"/>
            <a:ext cx="1852133" cy="1200329"/>
          </a:xfrm>
          <a:prstGeom prst="rect">
            <a:avLst/>
          </a:prstGeom>
          <a:noFill/>
        </p:spPr>
        <p:txBody>
          <a:bodyPr wrap="square" rtlCol="0">
            <a:spAutoFit/>
          </a:bodyPr>
          <a:lstStyle/>
          <a:p>
            <a:pPr algn="ctr"/>
            <a:r>
              <a:rPr lang="es-EC" sz="2400" dirty="0">
                <a:solidFill>
                  <a:schemeClr val="bg1"/>
                </a:solidFill>
                <a:latin typeface="Times New Roman" panose="02020603050405020304" pitchFamily="18" charset="0"/>
                <a:ea typeface="Roboto Condensed" panose="020B0604020202020204" charset="0"/>
                <a:cs typeface="Times New Roman" panose="02020603050405020304" pitchFamily="18" charset="0"/>
              </a:rPr>
              <a:t>Base de datos inicial </a:t>
            </a:r>
          </a:p>
          <a:p>
            <a:endParaRPr lang="es-EC" sz="2400" dirty="0">
              <a:solidFill>
                <a:schemeClr val="bg1"/>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4" name="Terminador 13"/>
          <p:cNvSpPr/>
          <p:nvPr/>
        </p:nvSpPr>
        <p:spPr>
          <a:xfrm>
            <a:off x="4744766" y="3300430"/>
            <a:ext cx="3384376" cy="539908"/>
          </a:xfrm>
          <a:prstGeom prst="flowChartTerminator">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prstClr val="white"/>
                </a:solidFill>
                <a:latin typeface="Times New Roman" panose="02020603050405020304" pitchFamily="18" charset="0"/>
                <a:ea typeface="Roboto Condensed" panose="020B0604020202020204" charset="0"/>
                <a:cs typeface="Times New Roman" panose="02020603050405020304" pitchFamily="18" charset="0"/>
              </a:rPr>
              <a:t>		         </a:t>
            </a:r>
            <a:r>
              <a:rPr lang="es-EC" dirty="0">
                <a:solidFill>
                  <a:prstClr val="black"/>
                </a:solidFill>
                <a:latin typeface="Times New Roman" panose="02020603050405020304" pitchFamily="18" charset="0"/>
                <a:ea typeface="Roboto Condensed" panose="020B0604020202020204" charset="0"/>
                <a:cs typeface="Times New Roman" panose="02020603050405020304" pitchFamily="18" charset="0"/>
              </a:rPr>
              <a:t>332</a:t>
            </a:r>
            <a:endParaRPr lang="en-U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20" name="CuadroTexto 19"/>
          <p:cNvSpPr txBox="1"/>
          <p:nvPr/>
        </p:nvSpPr>
        <p:spPr>
          <a:xfrm>
            <a:off x="2281493" y="4958530"/>
            <a:ext cx="1558781" cy="1292662"/>
          </a:xfrm>
          <a:prstGeom prst="rect">
            <a:avLst/>
          </a:prstGeom>
          <a:noFill/>
        </p:spPr>
        <p:txBody>
          <a:bodyPr wrap="square" rtlCol="0">
            <a:spAutoFit/>
          </a:bodyPr>
          <a:lstStyle/>
          <a:p>
            <a:pPr algn="ctr"/>
            <a:r>
              <a:rPr lang="es-EC" sz="2400" dirty="0">
                <a:solidFill>
                  <a:srgbClr val="C00000"/>
                </a:solidFill>
                <a:latin typeface="Times New Roman" panose="02020603050405020304" pitchFamily="18" charset="0"/>
                <a:ea typeface="Roboto Condensed" panose="020B0604020202020204" charset="0"/>
                <a:cs typeface="Times New Roman" panose="02020603050405020304" pitchFamily="18" charset="0"/>
              </a:rPr>
              <a:t>6.562</a:t>
            </a:r>
          </a:p>
          <a:p>
            <a:pPr algn="ctr"/>
            <a:r>
              <a:rPr lang="es-EC" dirty="0">
                <a:solidFill>
                  <a:srgbClr val="C00000"/>
                </a:solidFill>
                <a:latin typeface="Times New Roman" panose="02020603050405020304" pitchFamily="18" charset="0"/>
                <a:ea typeface="Roboto Condensed" panose="020B0604020202020204" charset="0"/>
                <a:cs typeface="Times New Roman" panose="02020603050405020304" pitchFamily="18" charset="0"/>
              </a:rPr>
              <a:t>empresas ecuatorianas</a:t>
            </a:r>
          </a:p>
          <a:p>
            <a:pPr algn="ctr"/>
            <a:endParaRPr lang="es-EC" dirty="0">
              <a:solidFill>
                <a:srgbClr val="C00000"/>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6" name="Terminador 15"/>
          <p:cNvSpPr/>
          <p:nvPr/>
        </p:nvSpPr>
        <p:spPr>
          <a:xfrm>
            <a:off x="4884103" y="3336283"/>
            <a:ext cx="2088232" cy="468205"/>
          </a:xfrm>
          <a:prstGeom prst="flowChartTermina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prstClr val="white"/>
                </a:solidFill>
                <a:latin typeface="Times New Roman" panose="02020603050405020304" pitchFamily="18" charset="0"/>
                <a:ea typeface="Roboto Condensed" panose="020B0604020202020204" charset="0"/>
                <a:cs typeface="Times New Roman" panose="02020603050405020304" pitchFamily="18" charset="0"/>
              </a:rPr>
              <a:t>microempresas</a:t>
            </a:r>
            <a:endParaRPr lang="en-US" dirty="0">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21" name="Terminador 20"/>
          <p:cNvSpPr/>
          <p:nvPr/>
        </p:nvSpPr>
        <p:spPr>
          <a:xfrm>
            <a:off x="4744766" y="3941279"/>
            <a:ext cx="3384376" cy="539908"/>
          </a:xfrm>
          <a:prstGeom prst="flowChartTerminator">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prstClr val="black"/>
                </a:solidFill>
                <a:latin typeface="Times New Roman" panose="02020603050405020304" pitchFamily="18" charset="0"/>
                <a:ea typeface="Roboto Condensed" panose="020B0604020202020204" charset="0"/>
                <a:cs typeface="Times New Roman" panose="02020603050405020304" pitchFamily="18" charset="0"/>
              </a:rPr>
              <a:t>	                       610</a:t>
            </a:r>
            <a:endParaRPr lang="en-U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22" name="Terminador 21"/>
          <p:cNvSpPr/>
          <p:nvPr/>
        </p:nvSpPr>
        <p:spPr>
          <a:xfrm>
            <a:off x="4884103" y="3977132"/>
            <a:ext cx="2088232" cy="468205"/>
          </a:xfrm>
          <a:prstGeom prst="flowChartTermina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prstClr val="white"/>
                </a:solidFill>
                <a:latin typeface="Times New Roman" panose="02020603050405020304" pitchFamily="18" charset="0"/>
                <a:ea typeface="Roboto Condensed" panose="020B0604020202020204" charset="0"/>
                <a:cs typeface="Times New Roman" panose="02020603050405020304" pitchFamily="18" charset="0"/>
              </a:rPr>
              <a:t>grandes</a:t>
            </a:r>
            <a:endParaRPr lang="en-US" dirty="0">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23" name="Terminador 22"/>
          <p:cNvSpPr/>
          <p:nvPr/>
        </p:nvSpPr>
        <p:spPr>
          <a:xfrm>
            <a:off x="4744766" y="4582128"/>
            <a:ext cx="3384376" cy="539908"/>
          </a:xfrm>
          <a:prstGeom prst="flowChartTerminator">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prstClr val="white"/>
                </a:solidFill>
                <a:latin typeface="Times New Roman" panose="02020603050405020304" pitchFamily="18" charset="0"/>
                <a:ea typeface="Roboto Condensed" panose="020B0604020202020204" charset="0"/>
                <a:cs typeface="Times New Roman" panose="02020603050405020304" pitchFamily="18" charset="0"/>
              </a:rPr>
              <a:t>		         </a:t>
            </a:r>
            <a:r>
              <a:rPr lang="es-EC" dirty="0">
                <a:solidFill>
                  <a:prstClr val="black"/>
                </a:solidFill>
                <a:latin typeface="Times New Roman" panose="02020603050405020304" pitchFamily="18" charset="0"/>
                <a:ea typeface="Roboto Condensed" panose="020B0604020202020204" charset="0"/>
                <a:cs typeface="Times New Roman" panose="02020603050405020304" pitchFamily="18" charset="0"/>
              </a:rPr>
              <a:t>273</a:t>
            </a:r>
            <a:endParaRPr lang="en-U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26" name="Terminador 25"/>
          <p:cNvSpPr/>
          <p:nvPr/>
        </p:nvSpPr>
        <p:spPr>
          <a:xfrm>
            <a:off x="4884103" y="4617981"/>
            <a:ext cx="2088232" cy="468205"/>
          </a:xfrm>
          <a:prstGeom prst="flowChartTerminator">
            <a:avLst/>
          </a:prstGeom>
          <a:solidFill>
            <a:srgbClr val="CC00CC"/>
          </a:solidFill>
          <a:ln>
            <a:solidFill>
              <a:srgbClr val="D71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prstClr val="white"/>
                </a:solidFill>
                <a:latin typeface="Times New Roman" panose="02020603050405020304" pitchFamily="18" charset="0"/>
                <a:ea typeface="Roboto Condensed" panose="020B0604020202020204" charset="0"/>
                <a:cs typeface="Times New Roman" panose="02020603050405020304" pitchFamily="18" charset="0"/>
              </a:rPr>
              <a:t>empleados “0”</a:t>
            </a:r>
            <a:endParaRPr lang="en-US" dirty="0">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27" name="Terminador 26"/>
          <p:cNvSpPr/>
          <p:nvPr/>
        </p:nvSpPr>
        <p:spPr>
          <a:xfrm>
            <a:off x="4744766" y="5219134"/>
            <a:ext cx="3384376" cy="539908"/>
          </a:xfrm>
          <a:prstGeom prst="flowChartTerminator">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prstClr val="white"/>
                </a:solidFill>
                <a:latin typeface="Times New Roman" panose="02020603050405020304" pitchFamily="18" charset="0"/>
                <a:ea typeface="Roboto Condensed" panose="020B0604020202020204" charset="0"/>
                <a:cs typeface="Times New Roman" panose="02020603050405020304" pitchFamily="18" charset="0"/>
              </a:rPr>
              <a:t> 		</a:t>
            </a:r>
            <a:r>
              <a:rPr lang="es-EC" dirty="0">
                <a:solidFill>
                  <a:prstClr val="black"/>
                </a:solidFill>
                <a:latin typeface="Times New Roman" panose="02020603050405020304" pitchFamily="18" charset="0"/>
                <a:ea typeface="Roboto Condensed" panose="020B0604020202020204" charset="0"/>
                <a:cs typeface="Times New Roman" panose="02020603050405020304" pitchFamily="18" charset="0"/>
              </a:rPr>
              <a:t>            74</a:t>
            </a:r>
            <a:endParaRPr lang="en-U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28" name="Terminador 27"/>
          <p:cNvSpPr/>
          <p:nvPr/>
        </p:nvSpPr>
        <p:spPr>
          <a:xfrm>
            <a:off x="4884103" y="5254987"/>
            <a:ext cx="2088232" cy="468205"/>
          </a:xfrm>
          <a:prstGeom prst="flowChartTerminator">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prstClr val="white"/>
                </a:solidFill>
                <a:latin typeface="Times New Roman" panose="02020603050405020304" pitchFamily="18" charset="0"/>
                <a:ea typeface="Roboto Condensed" panose="020B0604020202020204" charset="0"/>
                <a:cs typeface="Times New Roman" panose="02020603050405020304" pitchFamily="18" charset="0"/>
              </a:rPr>
              <a:t>ventas “0”</a:t>
            </a:r>
            <a:endParaRPr lang="en-US" dirty="0">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29" name="Terminador 28"/>
          <p:cNvSpPr/>
          <p:nvPr/>
        </p:nvSpPr>
        <p:spPr>
          <a:xfrm>
            <a:off x="4747190" y="5862391"/>
            <a:ext cx="3381953" cy="539908"/>
          </a:xfrm>
          <a:prstGeom prst="flowChartTerminator">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prstClr val="white"/>
                </a:solidFill>
                <a:latin typeface="Times New Roman" panose="02020603050405020304" pitchFamily="18" charset="0"/>
                <a:ea typeface="Roboto Condensed" panose="020B0604020202020204" charset="0"/>
                <a:cs typeface="Times New Roman" panose="02020603050405020304" pitchFamily="18" charset="0"/>
              </a:rPr>
              <a:t>		          </a:t>
            </a:r>
            <a:r>
              <a:rPr lang="es-EC" dirty="0">
                <a:solidFill>
                  <a:prstClr val="black"/>
                </a:solidFill>
                <a:latin typeface="Times New Roman" panose="02020603050405020304" pitchFamily="18" charset="0"/>
                <a:ea typeface="Roboto Condensed" panose="020B0604020202020204" charset="0"/>
                <a:cs typeface="Times New Roman" panose="02020603050405020304" pitchFamily="18" charset="0"/>
              </a:rPr>
              <a:t>132</a:t>
            </a:r>
            <a:endParaRPr lang="en-U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30" name="Terminador 29"/>
          <p:cNvSpPr/>
          <p:nvPr/>
        </p:nvSpPr>
        <p:spPr>
          <a:xfrm>
            <a:off x="4886526" y="5898244"/>
            <a:ext cx="2088232" cy="468205"/>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prstClr val="white"/>
                </a:solidFill>
                <a:latin typeface="Times New Roman" panose="02020603050405020304" pitchFamily="18" charset="0"/>
                <a:ea typeface="Roboto Condensed" panose="020B0604020202020204" charset="0"/>
                <a:cs typeface="Times New Roman" panose="02020603050405020304" pitchFamily="18" charset="0"/>
              </a:rPr>
              <a:t>colinealidad</a:t>
            </a:r>
            <a:endParaRPr lang="en-US" dirty="0">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8" name="Abrir llave 17"/>
          <p:cNvSpPr/>
          <p:nvPr/>
        </p:nvSpPr>
        <p:spPr>
          <a:xfrm>
            <a:off x="4009934" y="3281581"/>
            <a:ext cx="720080" cy="307668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31" name="Imagen 30"/>
          <p:cNvPicPr>
            <a:picLocks noChangeAspect="1"/>
          </p:cNvPicPr>
          <p:nvPr/>
        </p:nvPicPr>
        <p:blipFill rotWithShape="1">
          <a:blip r:embed="rId4"/>
          <a:srcRect l="9680" t="21170" r="4640" b="24373"/>
          <a:stretch/>
        </p:blipFill>
        <p:spPr>
          <a:xfrm>
            <a:off x="8761232" y="891640"/>
            <a:ext cx="2261849" cy="1130925"/>
          </a:xfrm>
          <a:prstGeom prst="rect">
            <a:avLst/>
          </a:prstGeom>
        </p:spPr>
      </p:pic>
      <p:sp>
        <p:nvSpPr>
          <p:cNvPr id="32" name="CuadroTexto 31"/>
          <p:cNvSpPr txBox="1"/>
          <p:nvPr/>
        </p:nvSpPr>
        <p:spPr>
          <a:xfrm>
            <a:off x="5464847" y="2884736"/>
            <a:ext cx="1852133" cy="738664"/>
          </a:xfrm>
          <a:prstGeom prst="rect">
            <a:avLst/>
          </a:prstGeom>
          <a:noFill/>
        </p:spPr>
        <p:txBody>
          <a:bodyPr wrap="square" rtlCol="0">
            <a:spAutoFit/>
          </a:bodyPr>
          <a:lstStyle/>
          <a:p>
            <a:pPr algn="ctr"/>
            <a:r>
              <a:rPr lang="es-EC" b="1" dirty="0">
                <a:solidFill>
                  <a:schemeClr val="bg1"/>
                </a:solidFill>
                <a:latin typeface="Times New Roman" panose="02020603050405020304" pitchFamily="18" charset="0"/>
                <a:ea typeface="Roboto Condensed" panose="020B0604020202020204" charset="0"/>
                <a:cs typeface="Times New Roman" panose="02020603050405020304" pitchFamily="18" charset="0"/>
              </a:rPr>
              <a:t>CRITERIOS</a:t>
            </a:r>
          </a:p>
          <a:p>
            <a:endParaRPr lang="es-EC" sz="2400" b="1" dirty="0">
              <a:solidFill>
                <a:schemeClr val="bg1"/>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33" name="Shape 284"/>
          <p:cNvSpPr txBox="1">
            <a:spLocks/>
          </p:cNvSpPr>
          <p:nvPr/>
        </p:nvSpPr>
        <p:spPr>
          <a:xfrm>
            <a:off x="8677838" y="2961087"/>
            <a:ext cx="2897027" cy="3313787"/>
          </a:xfrm>
          <a:prstGeom prst="rect">
            <a:avLst/>
          </a:prstGeom>
        </p:spPr>
        <p:txBody>
          <a:bodyPr spcFirstLastPara="1" wrap="square" lIns="91425" tIns="91425" rIns="91425" bIns="91425" anchor="t" anchorCtr="0">
            <a:noAutofit/>
          </a:bodyPr>
          <a:lstStyle>
            <a:lvl1pPr marL="411480" indent="-342900" algn="l" rtl="0" eaLnBrk="1" latinLnBrk="0" hangingPunct="1">
              <a:spcBef>
                <a:spcPts val="700"/>
              </a:spcBef>
              <a:buSzPct val="95000"/>
              <a:buFont typeface="Wingdings"/>
              <a:buChar char=""/>
              <a:defRPr lang="es-ES"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lang="es-ES"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lang="es-ES"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lang="es-ES"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lang="es-ES"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lang="es-ES"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lang="es-ES"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lang="es-ES"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lang="es-ES" sz="1600" kern="1200">
                <a:solidFill>
                  <a:schemeClr val="tx1"/>
                </a:solidFill>
                <a:latin typeface="+mn-lt"/>
                <a:ea typeface="+mn-ea"/>
                <a:cs typeface="+mn-cs"/>
              </a:defRPr>
            </a:lvl9pPr>
            <a:extLst/>
          </a:lstStyle>
          <a:p>
            <a:pPr marL="0" indent="0" algn="ctr">
              <a:spcBef>
                <a:spcPts val="600"/>
              </a:spcBef>
              <a:buNone/>
            </a:pPr>
            <a:r>
              <a:rPr lang="es-EC" sz="1600" b="1" dirty="0">
                <a:solidFill>
                  <a:srgbClr val="029676">
                    <a:lumMod val="75000"/>
                  </a:srgbClr>
                </a:solidFill>
                <a:latin typeface="Times New Roman" panose="02020603050405020304" pitchFamily="18" charset="0"/>
                <a:ea typeface="Roboto Condensed" panose="020B0604020202020204" charset="0"/>
                <a:cs typeface="Times New Roman" panose="02020603050405020304" pitchFamily="18" charset="0"/>
              </a:rPr>
              <a:t>Número de pymes</a:t>
            </a:r>
          </a:p>
          <a:p>
            <a:pPr marL="0" indent="0" algn="ctr">
              <a:spcBef>
                <a:spcPts val="600"/>
              </a:spcBef>
              <a:buNone/>
            </a:pPr>
            <a:r>
              <a:rPr lang="es-EC" sz="1600" b="1" dirty="0">
                <a:solidFill>
                  <a:prstClr val="black"/>
                </a:solidFill>
                <a:latin typeface="Times New Roman" panose="02020603050405020304" pitchFamily="18" charset="0"/>
                <a:ea typeface="Roboto Condensed" panose="020B0604020202020204" charset="0"/>
                <a:cs typeface="Times New Roman" panose="02020603050405020304" pitchFamily="18" charset="0"/>
              </a:rPr>
              <a:t>5.136</a:t>
            </a:r>
          </a:p>
          <a:p>
            <a:pPr marL="0" indent="0" algn="ctr">
              <a:spcBef>
                <a:spcPts val="600"/>
              </a:spcBef>
              <a:buNone/>
            </a:pPr>
            <a:endParaRPr lang="es-EC" sz="1600" b="1"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a:p>
            <a:pPr marL="0" indent="0" algn="ctr">
              <a:spcBef>
                <a:spcPts val="600"/>
              </a:spcBef>
              <a:buNone/>
            </a:pPr>
            <a:endParaRPr lang="es-EC" sz="1600" b="1"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a:p>
            <a:pPr marL="0" indent="0" algn="ctr">
              <a:spcBef>
                <a:spcPts val="600"/>
              </a:spcBef>
              <a:buNone/>
            </a:pPr>
            <a:endParaRPr lang="es-EC" sz="1600" b="1"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a:p>
            <a:pPr marL="0" indent="0" algn="ctr">
              <a:spcBef>
                <a:spcPts val="600"/>
              </a:spcBef>
              <a:buNone/>
            </a:pPr>
            <a:r>
              <a:rPr lang="es-EC" sz="1600" b="1" dirty="0" smtClean="0">
                <a:solidFill>
                  <a:srgbClr val="029676">
                    <a:lumMod val="75000"/>
                  </a:srgbClr>
                </a:solidFill>
                <a:latin typeface="Times New Roman" panose="02020603050405020304" pitchFamily="18" charset="0"/>
                <a:ea typeface="Roboto Condensed" panose="020B0604020202020204" charset="0"/>
                <a:cs typeface="Times New Roman" panose="02020603050405020304" pitchFamily="18" charset="0"/>
              </a:rPr>
              <a:t>Número de observaciones</a:t>
            </a:r>
          </a:p>
          <a:p>
            <a:pPr marL="0" indent="0" algn="ctr">
              <a:spcBef>
                <a:spcPts val="600"/>
              </a:spcBef>
              <a:buNone/>
            </a:pPr>
            <a:r>
              <a:rPr lang="es-EC" sz="1600" b="1"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11.243</a:t>
            </a:r>
            <a:endParaRPr lang="es-EC" sz="1600" b="1"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grpSp>
        <p:nvGrpSpPr>
          <p:cNvPr id="34" name="Shape 700"/>
          <p:cNvGrpSpPr/>
          <p:nvPr/>
        </p:nvGrpSpPr>
        <p:grpSpPr>
          <a:xfrm>
            <a:off x="9892157" y="5394894"/>
            <a:ext cx="787788" cy="798073"/>
            <a:chOff x="3951850" y="2985350"/>
            <a:chExt cx="407950" cy="416500"/>
          </a:xfrm>
        </p:grpSpPr>
        <p:sp>
          <p:nvSpPr>
            <p:cNvPr id="35" name="Shape 701"/>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chemeClr val="bg1"/>
              </a:solidFill>
              <a:prstDash val="solid"/>
              <a:round/>
              <a:headEnd type="none" w="med" len="med"/>
              <a:tailEnd type="none" w="med" len="med"/>
            </a:ln>
          </p:spPr>
          <p:txBody>
            <a:bodyPr spcFirstLastPara="1" wrap="square" lIns="91425" tIns="91425" rIns="91425" bIns="91425" anchor="ctr" anchorCtr="0">
              <a:noAutofit/>
            </a:bodyPr>
            <a:lstStyle/>
            <a:p>
              <a:endParaRPr>
                <a:solidFill>
                  <a:prstClr val="white"/>
                </a:solidFill>
                <a:latin typeface="Times New Roman" panose="02020603050405020304" pitchFamily="18" charset="0"/>
                <a:cs typeface="Times New Roman" panose="02020603050405020304" pitchFamily="18" charset="0"/>
              </a:endParaRPr>
            </a:p>
          </p:txBody>
        </p:sp>
        <p:sp>
          <p:nvSpPr>
            <p:cNvPr id="36" name="Shape 702"/>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chemeClr val="bg1"/>
              </a:solidFill>
              <a:prstDash val="solid"/>
              <a:round/>
              <a:headEnd type="none" w="med" len="med"/>
              <a:tailEnd type="none" w="med" len="med"/>
            </a:ln>
          </p:spPr>
          <p:txBody>
            <a:bodyPr spcFirstLastPara="1" wrap="square" lIns="91425" tIns="91425" rIns="91425" bIns="91425" anchor="ctr" anchorCtr="0">
              <a:noAutofit/>
            </a:bodyPr>
            <a:lstStyle/>
            <a:p>
              <a:endParaRPr>
                <a:solidFill>
                  <a:prstClr val="white"/>
                </a:solidFill>
                <a:latin typeface="Times New Roman" panose="02020603050405020304" pitchFamily="18" charset="0"/>
                <a:cs typeface="Times New Roman" panose="02020603050405020304" pitchFamily="18" charset="0"/>
              </a:endParaRPr>
            </a:p>
          </p:txBody>
        </p:sp>
        <p:sp>
          <p:nvSpPr>
            <p:cNvPr id="37" name="Shape 703"/>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chemeClr val="bg1"/>
              </a:solidFill>
              <a:prstDash val="solid"/>
              <a:round/>
              <a:headEnd type="none" w="med" len="med"/>
              <a:tailEnd type="none" w="med" len="med"/>
            </a:ln>
          </p:spPr>
          <p:txBody>
            <a:bodyPr spcFirstLastPara="1" wrap="square" lIns="91425" tIns="91425" rIns="91425" bIns="91425" anchor="ctr" anchorCtr="0">
              <a:noAutofit/>
            </a:bodyPr>
            <a:lstStyle/>
            <a:p>
              <a:endParaRPr>
                <a:solidFill>
                  <a:prstClr val="white"/>
                </a:solidFill>
                <a:latin typeface="Times New Roman" panose="02020603050405020304" pitchFamily="18" charset="0"/>
                <a:cs typeface="Times New Roman" panose="02020603050405020304" pitchFamily="18" charset="0"/>
              </a:endParaRPr>
            </a:p>
          </p:txBody>
        </p:sp>
        <p:sp>
          <p:nvSpPr>
            <p:cNvPr id="38" name="Shape 704"/>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chemeClr val="bg1"/>
              </a:solidFill>
              <a:prstDash val="solid"/>
              <a:round/>
              <a:headEnd type="none" w="med" len="med"/>
              <a:tailEnd type="none" w="med" len="med"/>
            </a:ln>
          </p:spPr>
          <p:txBody>
            <a:bodyPr spcFirstLastPara="1" wrap="square" lIns="91425" tIns="91425" rIns="91425" bIns="91425" anchor="ctr" anchorCtr="0">
              <a:noAutofit/>
            </a:bodyPr>
            <a:lstStyle/>
            <a:p>
              <a:endParaRPr>
                <a:solidFill>
                  <a:prstClr val="white"/>
                </a:solidFill>
                <a:latin typeface="Times New Roman" panose="02020603050405020304" pitchFamily="18" charset="0"/>
                <a:cs typeface="Times New Roman" panose="02020603050405020304" pitchFamily="18" charset="0"/>
              </a:endParaRPr>
            </a:p>
          </p:txBody>
        </p:sp>
      </p:grpSp>
      <p:pic>
        <p:nvPicPr>
          <p:cNvPr id="44" name="Imagen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0213" y="3746731"/>
            <a:ext cx="835397" cy="835397"/>
          </a:xfrm>
          <a:prstGeom prst="rect">
            <a:avLst/>
          </a:prstGeom>
        </p:spPr>
      </p:pic>
      <p:sp>
        <p:nvSpPr>
          <p:cNvPr id="64" name="CuadroTexto 63"/>
          <p:cNvSpPr txBox="1"/>
          <p:nvPr/>
        </p:nvSpPr>
        <p:spPr>
          <a:xfrm>
            <a:off x="7920880" y="159023"/>
            <a:ext cx="4727848" cy="523220"/>
          </a:xfrm>
          <a:prstGeom prst="rect">
            <a:avLst/>
          </a:prstGeom>
          <a:noFill/>
        </p:spPr>
        <p:txBody>
          <a:bodyPr wrap="square" rtlCol="0">
            <a:spAutoFit/>
          </a:bodyPr>
          <a:lstStyle/>
          <a:p>
            <a:pPr algn="ctr"/>
            <a:r>
              <a:rPr lang="es-EC" sz="2800" b="1" dirty="0" smtClean="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rPr>
              <a:t>Base de datos</a:t>
            </a:r>
            <a:endParaRPr lang="en-US" sz="2800" b="1" dirty="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65" name="Conector recto 64"/>
          <p:cNvCxnSpPr/>
          <p:nvPr/>
        </p:nvCxnSpPr>
        <p:spPr>
          <a:xfrm flipH="1" flipV="1">
            <a:off x="7998457" y="582471"/>
            <a:ext cx="3930191" cy="48083"/>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flipH="1" flipV="1">
            <a:off x="8321992" y="672125"/>
            <a:ext cx="3606656" cy="2931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7" name="CuadroTexto 66"/>
          <p:cNvSpPr txBox="1"/>
          <p:nvPr/>
        </p:nvSpPr>
        <p:spPr>
          <a:xfrm>
            <a:off x="7594885" y="2252695"/>
            <a:ext cx="4735610" cy="523220"/>
          </a:xfrm>
          <a:prstGeom prst="rect">
            <a:avLst/>
          </a:prstGeom>
          <a:noFill/>
        </p:spPr>
        <p:txBody>
          <a:bodyPr wrap="square" rtlCol="0">
            <a:spAutoFit/>
          </a:bodyPr>
          <a:lstStyle/>
          <a:p>
            <a:pPr algn="ctr"/>
            <a:r>
              <a:rPr lang="es-EC" sz="2800" b="1" dirty="0" smtClean="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rPr>
              <a:t>Proceso de depuración</a:t>
            </a:r>
            <a:endParaRPr lang="en-US" sz="2800" b="1" dirty="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68" name="Conector recto 67"/>
          <p:cNvCxnSpPr/>
          <p:nvPr/>
        </p:nvCxnSpPr>
        <p:spPr>
          <a:xfrm flipH="1">
            <a:off x="7104112" y="2697233"/>
            <a:ext cx="4952742" cy="6503"/>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flipH="1">
            <a:off x="7416425" y="2780928"/>
            <a:ext cx="4640429" cy="12903"/>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Flecha abajo 1"/>
          <p:cNvSpPr/>
          <p:nvPr/>
        </p:nvSpPr>
        <p:spPr>
          <a:xfrm>
            <a:off x="2956196" y="4445337"/>
            <a:ext cx="204679" cy="40674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87807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4" grpId="0" animBg="1"/>
      <p:bldP spid="20" grpId="0"/>
      <p:bldP spid="16" grpId="0" animBg="1"/>
      <p:bldP spid="21" grpId="0" animBg="1"/>
      <p:bldP spid="22" grpId="0" animBg="1"/>
      <p:bldP spid="23" grpId="0" animBg="1"/>
      <p:bldP spid="26" grpId="0" animBg="1"/>
      <p:bldP spid="27" grpId="0" animBg="1"/>
      <p:bldP spid="28" grpId="0" animBg="1"/>
      <p:bldP spid="29" grpId="0" animBg="1"/>
      <p:bldP spid="30" grpId="0" animBg="1"/>
      <p:bldP spid="18" grpId="0" animBg="1"/>
      <p:bldP spid="32" grpId="0"/>
      <p:bldP spid="33" grpId="0"/>
      <p:bldP spid="67"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99000"/>
          </a:schemeClr>
        </a:solidFill>
        <a:effectLst/>
      </p:bgPr>
    </p:bg>
    <p:spTree>
      <p:nvGrpSpPr>
        <p:cNvPr id="1" name=""/>
        <p:cNvGrpSpPr/>
        <p:nvPr/>
      </p:nvGrpSpPr>
      <p:grpSpPr>
        <a:xfrm>
          <a:off x="0" y="0"/>
          <a:ext cx="0" cy="0"/>
          <a:chOff x="0" y="0"/>
          <a:chExt cx="0" cy="0"/>
        </a:xfrm>
      </p:grpSpPr>
      <p:sp>
        <p:nvSpPr>
          <p:cNvPr id="3" name="Rectángulo 2"/>
          <p:cNvSpPr/>
          <p:nvPr/>
        </p:nvSpPr>
        <p:spPr>
          <a:xfrm>
            <a:off x="-29084" y="-18740"/>
            <a:ext cx="1577777" cy="6858000"/>
          </a:xfrm>
          <a:prstGeom prst="rect">
            <a:avLst/>
          </a:prstGeom>
          <a:gradFill>
            <a:gsLst>
              <a:gs pos="0">
                <a:srgbClr val="8AB833">
                  <a:lumMod val="60000"/>
                  <a:lumOff val="40000"/>
                </a:srgbClr>
              </a:gs>
              <a:gs pos="60000">
                <a:sysClr val="window" lastClr="FFFFFF">
                  <a:shade val="90000"/>
                  <a:satMod val="375000"/>
                  <a:alpha val="0"/>
                </a:sysClr>
              </a:gs>
              <a:gs pos="100000">
                <a:srgbClr val="E3DED1">
                  <a:tint val="88000"/>
                  <a:satMod val="400000"/>
                </a:srgbClr>
              </a:gs>
            </a:gsLst>
            <a:lin ang="5400000" scaled="0"/>
          </a:gradFill>
          <a:ln w="25400" cap="flat" cmpd="sng" algn="ctr">
            <a:noFill/>
            <a:prstDash val="solid"/>
          </a:ln>
          <a:effectLst/>
        </p:spPr>
        <p:txBody>
          <a:bodyPr rtlCol="0" anchor="ctr"/>
          <a:lstStyle/>
          <a:p>
            <a:pPr algn="ctr"/>
            <a:endParaRPr lang="en-US" kern="0">
              <a:solidFill>
                <a:prstClr val="white"/>
              </a:solidFill>
              <a:latin typeface="Times New Roman" panose="02020603050405020304" pitchFamily="18" charset="0"/>
              <a:cs typeface="Times New Roman" panose="02020603050405020304" pitchFamily="18" charset="0"/>
            </a:endParaRPr>
          </a:p>
        </p:txBody>
      </p:sp>
      <p:sp>
        <p:nvSpPr>
          <p:cNvPr id="4" name="Rectángulo redondeado 3"/>
          <p:cNvSpPr/>
          <p:nvPr/>
        </p:nvSpPr>
        <p:spPr>
          <a:xfrm rot="16200000">
            <a:off x="1499628" y="-1059128"/>
            <a:ext cx="551317" cy="2952330"/>
          </a:xfrm>
          <a:prstGeom prst="roundRect">
            <a:avLst/>
          </a:prstGeom>
          <a:solidFill>
            <a:srgbClr val="92D050"/>
          </a:solidFill>
          <a:ln w="25400" cap="flat" cmpd="sng" algn="ctr">
            <a:solidFill>
              <a:srgbClr val="92D050"/>
            </a:solidFill>
            <a:prstDash val="solid"/>
          </a:ln>
          <a:effectLst/>
        </p:spPr>
        <p:txBody>
          <a:bodyPr vert="vert" rtlCol="0" anchor="ctr"/>
          <a:lstStyle/>
          <a:p>
            <a:pPr algn="ctr"/>
            <a:r>
              <a:rPr lang="es-EC" sz="2400" b="1" i="1" kern="0" dirty="0">
                <a:latin typeface="Times New Roman" panose="02020603050405020304" pitchFamily="18" charset="0"/>
                <a:ea typeface="Roboto Condensed" panose="020B0604020202020204" charset="0"/>
                <a:cs typeface="Times New Roman" panose="02020603050405020304" pitchFamily="18" charset="0"/>
              </a:rPr>
              <a:t>METODOLOGÍA</a:t>
            </a:r>
            <a:endParaRPr lang="en-US" sz="2400" b="1" i="1" kern="0" dirty="0">
              <a:latin typeface="Times New Roman" panose="02020603050405020304" pitchFamily="18" charset="0"/>
              <a:ea typeface="Roboto Condensed" panose="020B0604020202020204" charset="0"/>
              <a:cs typeface="Times New Roman" panose="02020603050405020304" pitchFamily="18" charset="0"/>
            </a:endParaRPr>
          </a:p>
        </p:txBody>
      </p:sp>
      <p:sp>
        <p:nvSpPr>
          <p:cNvPr id="5" name="Rectángulo 4"/>
          <p:cNvSpPr/>
          <p:nvPr/>
        </p:nvSpPr>
        <p:spPr>
          <a:xfrm rot="16200000">
            <a:off x="512795" y="834879"/>
            <a:ext cx="432047" cy="1639747"/>
          </a:xfrm>
          <a:prstGeom prst="rect">
            <a:avLst/>
          </a:prstGeom>
          <a:noFill/>
          <a:ln w="25400" cap="flat" cmpd="sng" algn="ctr">
            <a:noFill/>
            <a:prstDash val="solid"/>
          </a:ln>
          <a:effectLst/>
        </p:spPr>
        <p:txBody>
          <a:bodyPr vert="vert" rtlCol="0" anchor="ctr"/>
          <a:lstStyle/>
          <a:p>
            <a:pPr algn="ctr"/>
            <a:r>
              <a:rPr lang="es-EC"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INTRODUCCIÓN</a:t>
            </a:r>
            <a:endParaRPr lang="en-US"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6" name="Rectángulo 5"/>
          <p:cNvSpPr/>
          <p:nvPr/>
        </p:nvSpPr>
        <p:spPr>
          <a:xfrm rot="16200000">
            <a:off x="439409" y="1563470"/>
            <a:ext cx="432047" cy="1475656"/>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7" name="Rectángulo redondeado 6"/>
          <p:cNvSpPr/>
          <p:nvPr/>
        </p:nvSpPr>
        <p:spPr>
          <a:xfrm rot="16200000">
            <a:off x="541273" y="2082238"/>
            <a:ext cx="432047" cy="1582796"/>
          </a:xfrm>
          <a:prstGeom prst="roundRect">
            <a:avLst/>
          </a:prstGeom>
          <a:solidFill>
            <a:srgbClr val="C0CF3A">
              <a:lumMod val="40000"/>
              <a:lumOff val="60000"/>
            </a:srgbClr>
          </a:solidFill>
          <a:ln w="57150" cap="flat" cmpd="sng" algn="ctr">
            <a:solidFill>
              <a:srgbClr val="92D050"/>
            </a:solid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 name="Rectángulo 7"/>
          <p:cNvSpPr/>
          <p:nvPr/>
        </p:nvSpPr>
        <p:spPr>
          <a:xfrm rot="16200000">
            <a:off x="514997" y="2721556"/>
            <a:ext cx="432047" cy="1616479"/>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 name="Rectángulo 8"/>
          <p:cNvSpPr/>
          <p:nvPr/>
        </p:nvSpPr>
        <p:spPr>
          <a:xfrm rot="16200000">
            <a:off x="487702" y="3315638"/>
            <a:ext cx="432047" cy="1557703"/>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IV</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10" name="Picture 4" descr="Resultado de imagen para SELLO ESP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3811"/>
          <a:stretch/>
        </p:blipFill>
        <p:spPr bwMode="auto">
          <a:xfrm>
            <a:off x="455223" y="5106963"/>
            <a:ext cx="948958" cy="935846"/>
          </a:xfrm>
          <a:prstGeom prst="rect">
            <a:avLst/>
          </a:prstGeom>
          <a:noFill/>
          <a:extLst>
            <a:ext uri="{909E8E84-426E-40DD-AFC4-6F175D3DCCD1}">
              <a14:hiddenFill xmlns:a14="http://schemas.microsoft.com/office/drawing/2010/main">
                <a:solidFill>
                  <a:srgbClr val="FFFFFF"/>
                </a:solidFill>
              </a14:hiddenFill>
            </a:ext>
          </a:extLst>
        </p:spPr>
      </p:pic>
      <p:pic>
        <p:nvPicPr>
          <p:cNvPr id="47" name="Imagen 46"/>
          <p:cNvPicPr>
            <a:picLocks noChangeAspect="1"/>
          </p:cNvPicPr>
          <p:nvPr/>
        </p:nvPicPr>
        <p:blipFill rotWithShape="1">
          <a:blip r:embed="rId3"/>
          <a:srcRect l="1" t="2" r="16181" b="-332"/>
          <a:stretch/>
        </p:blipFill>
        <p:spPr>
          <a:xfrm>
            <a:off x="5087946" y="1999128"/>
            <a:ext cx="4536446" cy="398259"/>
          </a:xfrm>
          <a:prstGeom prst="rect">
            <a:avLst/>
          </a:prstGeom>
        </p:spPr>
      </p:pic>
      <p:pic>
        <p:nvPicPr>
          <p:cNvPr id="49" name="Imagen 48"/>
          <p:cNvPicPr>
            <a:picLocks noChangeAspect="1"/>
          </p:cNvPicPr>
          <p:nvPr/>
        </p:nvPicPr>
        <p:blipFill rotWithShape="1">
          <a:blip r:embed="rId4"/>
          <a:srcRect l="14758" t="4466" r="2986" b="2750"/>
          <a:stretch/>
        </p:blipFill>
        <p:spPr>
          <a:xfrm>
            <a:off x="1539260" y="765416"/>
            <a:ext cx="4414743" cy="379883"/>
          </a:xfrm>
          <a:prstGeom prst="rect">
            <a:avLst/>
          </a:prstGeom>
        </p:spPr>
      </p:pic>
      <p:sp>
        <p:nvSpPr>
          <p:cNvPr id="50" name="CuadroTexto 49"/>
          <p:cNvSpPr txBox="1"/>
          <p:nvPr/>
        </p:nvSpPr>
        <p:spPr>
          <a:xfrm>
            <a:off x="5211183" y="2021578"/>
            <a:ext cx="3744416" cy="369332"/>
          </a:xfrm>
          <a:prstGeom prst="rect">
            <a:avLst/>
          </a:prstGeom>
          <a:noFill/>
        </p:spPr>
        <p:txBody>
          <a:bodyPr wrap="square" rtlCol="0">
            <a:spAutoFit/>
          </a:bodyPr>
          <a:lstStyle/>
          <a:p>
            <a:r>
              <a:rPr lang="es-EC" b="1" dirty="0">
                <a:solidFill>
                  <a:schemeClr val="bg1"/>
                </a:solidFill>
                <a:latin typeface="Times New Roman" panose="02020603050405020304" pitchFamily="18" charset="0"/>
                <a:cs typeface="Times New Roman" panose="02020603050405020304" pitchFamily="18" charset="0"/>
              </a:rPr>
              <a:t>VARIABLES INDEPENDIENTES</a:t>
            </a:r>
            <a:endParaRPr lang="en-US" b="1" dirty="0">
              <a:solidFill>
                <a:schemeClr val="bg1"/>
              </a:solidFill>
              <a:latin typeface="Times New Roman" panose="02020603050405020304" pitchFamily="18" charset="0"/>
              <a:cs typeface="Times New Roman" panose="02020603050405020304" pitchFamily="18" charset="0"/>
            </a:endParaRPr>
          </a:p>
        </p:txBody>
      </p:sp>
      <p:graphicFrame>
        <p:nvGraphicFramePr>
          <p:cNvPr id="54" name="Tabla 53"/>
          <p:cNvGraphicFramePr>
            <a:graphicFrameLocks noGrp="1"/>
          </p:cNvGraphicFramePr>
          <p:nvPr>
            <p:extLst>
              <p:ext uri="{D42A27DB-BD31-4B8C-83A1-F6EECF244321}">
                <p14:modId xmlns:p14="http://schemas.microsoft.com/office/powerpoint/2010/main" val="255371142"/>
              </p:ext>
            </p:extLst>
          </p:nvPr>
        </p:nvGraphicFramePr>
        <p:xfrm>
          <a:off x="6692384" y="900613"/>
          <a:ext cx="5418534" cy="864718"/>
        </p:xfrm>
        <a:graphic>
          <a:graphicData uri="http://schemas.openxmlformats.org/drawingml/2006/table">
            <a:tbl>
              <a:tblPr firstRow="1" firstCol="1" bandRow="1"/>
              <a:tblGrid>
                <a:gridCol w="2090029"/>
                <a:gridCol w="746439"/>
                <a:gridCol w="2582066"/>
              </a:tblGrid>
              <a:tr h="205832">
                <a:tc>
                  <a:txBody>
                    <a:bodyPr/>
                    <a:lstStyle/>
                    <a:p>
                      <a:pPr>
                        <a:lnSpc>
                          <a:spcPct val="107000"/>
                        </a:lnSpc>
                        <a:spcAft>
                          <a:spcPts val="0"/>
                        </a:spcAft>
                      </a:pPr>
                      <a:r>
                        <a:rPr lang="es-EC" sz="1200" b="1" dirty="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Descripción</a:t>
                      </a:r>
                      <a:endParaRPr lang="en-US" sz="1800" dirty="0">
                        <a:effectLst/>
                        <a:latin typeface="Times New Roman" panose="02020603050405020304" pitchFamily="18" charset="0"/>
                        <a:ea typeface="Roboto Condensed" panose="020B0604020202020204" charset="0"/>
                        <a:cs typeface="Times New Roman" panose="02020603050405020304" pitchFamily="18" charset="0"/>
                      </a:endParaRPr>
                    </a:p>
                  </a:txBody>
                  <a:tcPr marL="67057" marR="6705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alpha val="14000"/>
                      </a:srgbClr>
                    </a:solidFill>
                  </a:tcPr>
                </a:tc>
                <a:tc>
                  <a:txBody>
                    <a:bodyPr/>
                    <a:lstStyle/>
                    <a:p>
                      <a:pPr>
                        <a:lnSpc>
                          <a:spcPct val="107000"/>
                        </a:lnSpc>
                        <a:spcAft>
                          <a:spcPts val="0"/>
                        </a:spcAft>
                      </a:pPr>
                      <a:r>
                        <a:rPr lang="es-EC" sz="1200" b="1" dirty="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Siglas</a:t>
                      </a:r>
                      <a:endParaRPr lang="en-US" sz="1800" dirty="0">
                        <a:effectLst/>
                        <a:latin typeface="Times New Roman" panose="02020603050405020304" pitchFamily="18" charset="0"/>
                        <a:ea typeface="Roboto Condensed" panose="020B0604020202020204" charset="0"/>
                        <a:cs typeface="Times New Roman" panose="02020603050405020304" pitchFamily="18" charset="0"/>
                      </a:endParaRPr>
                    </a:p>
                  </a:txBody>
                  <a:tcPr marL="67057" marR="6705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alpha val="14000"/>
                      </a:srgbClr>
                    </a:solidFill>
                  </a:tcPr>
                </a:tc>
                <a:tc>
                  <a:txBody>
                    <a:bodyPr/>
                    <a:lstStyle/>
                    <a:p>
                      <a:pPr>
                        <a:lnSpc>
                          <a:spcPct val="107000"/>
                        </a:lnSpc>
                        <a:spcAft>
                          <a:spcPts val="0"/>
                        </a:spcAft>
                      </a:pPr>
                      <a:r>
                        <a:rPr lang="es-EC" sz="1200" b="1" dirty="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Fórmula de cálculo</a:t>
                      </a:r>
                      <a:endParaRPr lang="en-US" sz="1800" dirty="0">
                        <a:effectLst/>
                        <a:latin typeface="Times New Roman" panose="02020603050405020304" pitchFamily="18" charset="0"/>
                        <a:ea typeface="Roboto Condensed" panose="020B0604020202020204" charset="0"/>
                        <a:cs typeface="Times New Roman" panose="02020603050405020304" pitchFamily="18" charset="0"/>
                      </a:endParaRPr>
                    </a:p>
                  </a:txBody>
                  <a:tcPr marL="67057" marR="6705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alpha val="14000"/>
                      </a:srgbClr>
                    </a:solidFill>
                  </a:tcPr>
                </a:tc>
              </a:tr>
              <a:tr h="288512">
                <a:tc>
                  <a:txBody>
                    <a:bodyPr/>
                    <a:lstStyle/>
                    <a:p>
                      <a:pPr>
                        <a:lnSpc>
                          <a:spcPct val="150000"/>
                        </a:lnSpc>
                        <a:spcBef>
                          <a:spcPts val="600"/>
                        </a:spcBef>
                        <a:spcAft>
                          <a:spcPts val="0"/>
                        </a:spcAft>
                      </a:pPr>
                      <a:r>
                        <a:rPr lang="es-EC" sz="1200" dirty="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Crecimiento de ventas</a:t>
                      </a:r>
                      <a:endParaRPr lang="en-US" sz="1800" dirty="0">
                        <a:effectLst/>
                        <a:latin typeface="Times New Roman" panose="02020603050405020304" pitchFamily="18" charset="0"/>
                        <a:ea typeface="Roboto Condensed" panose="020B0604020202020204" charset="0"/>
                        <a:cs typeface="Times New Roman" panose="02020603050405020304" pitchFamily="18" charset="0"/>
                      </a:endParaRPr>
                    </a:p>
                  </a:txBody>
                  <a:tcPr marL="67057" marR="6705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Bef>
                          <a:spcPts val="600"/>
                        </a:spcBef>
                        <a:spcAft>
                          <a:spcPts val="0"/>
                        </a:spcAft>
                      </a:pPr>
                      <a:r>
                        <a:rPr lang="en-US" sz="1200" dirty="0" err="1">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gsal</a:t>
                      </a:r>
                      <a:endParaRPr lang="en-US" sz="1800" dirty="0">
                        <a:effectLst/>
                        <a:latin typeface="Times New Roman" panose="02020603050405020304" pitchFamily="18" charset="0"/>
                        <a:ea typeface="Roboto Condensed" panose="020B0604020202020204" charset="0"/>
                        <a:cs typeface="Times New Roman" panose="02020603050405020304" pitchFamily="18" charset="0"/>
                      </a:endParaRPr>
                    </a:p>
                  </a:txBody>
                  <a:tcPr marL="67057" marR="6705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Bef>
                          <a:spcPts val="600"/>
                        </a:spcBef>
                        <a:spcAft>
                          <a:spcPts val="0"/>
                        </a:spcAft>
                      </a:pPr>
                      <a:r>
                        <a:rPr lang="es-EC" sz="1200" dirty="0" err="1">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ln</a:t>
                      </a:r>
                      <a:r>
                        <a:rPr lang="es-EC" sz="1200" dirty="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 (ventas</a:t>
                      </a:r>
                      <a:r>
                        <a:rPr lang="es-EC" sz="1200" baseline="-25000" dirty="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 t</a:t>
                      </a:r>
                      <a:r>
                        <a:rPr lang="es-EC" sz="1200" dirty="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 / ventas</a:t>
                      </a:r>
                      <a:r>
                        <a:rPr lang="es-EC" sz="1200" baseline="-25000" dirty="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 (t-1</a:t>
                      </a:r>
                      <a:r>
                        <a:rPr lang="es-EC" sz="1200" baseline="-25000" dirty="0" smtClean="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a:t>
                      </a:r>
                      <a:r>
                        <a:rPr lang="es-EC" sz="1200" dirty="0" smtClean="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 </a:t>
                      </a:r>
                      <a:endParaRPr lang="en-US" sz="1800" dirty="0">
                        <a:effectLst/>
                        <a:latin typeface="Times New Roman" panose="02020603050405020304" pitchFamily="18" charset="0"/>
                        <a:ea typeface="Roboto Condensed" panose="020B0604020202020204" charset="0"/>
                        <a:cs typeface="Times New Roman" panose="02020603050405020304" pitchFamily="18" charset="0"/>
                      </a:endParaRPr>
                    </a:p>
                  </a:txBody>
                  <a:tcPr marL="67057" marR="67057" marT="0" marB="0">
                    <a:lnL>
                      <a:noFill/>
                    </a:lnL>
                    <a:lnR>
                      <a:noFill/>
                    </a:lnR>
                    <a:lnT w="12700" cap="flat" cmpd="sng" algn="ctr">
                      <a:solidFill>
                        <a:srgbClr val="000000"/>
                      </a:solidFill>
                      <a:prstDash val="solid"/>
                      <a:round/>
                      <a:headEnd type="none" w="med" len="med"/>
                      <a:tailEnd type="none" w="med" len="med"/>
                    </a:lnT>
                    <a:lnB>
                      <a:noFill/>
                    </a:lnB>
                  </a:tcPr>
                </a:tc>
              </a:tr>
              <a:tr h="370374">
                <a:tc>
                  <a:txBody>
                    <a:bodyPr/>
                    <a:lstStyle/>
                    <a:p>
                      <a:pPr>
                        <a:lnSpc>
                          <a:spcPct val="150000"/>
                        </a:lnSpc>
                        <a:spcBef>
                          <a:spcPts val="600"/>
                        </a:spcBef>
                        <a:spcAft>
                          <a:spcPts val="0"/>
                        </a:spcAft>
                      </a:pPr>
                      <a:r>
                        <a:rPr lang="es-EC" sz="1200" dirty="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Crecimiento de empleados</a:t>
                      </a:r>
                      <a:endParaRPr lang="en-US" sz="1800" dirty="0">
                        <a:effectLst/>
                        <a:latin typeface="Times New Roman" panose="02020603050405020304" pitchFamily="18" charset="0"/>
                        <a:ea typeface="Roboto Condensed" panose="020B0604020202020204" charset="0"/>
                        <a:cs typeface="Times New Roman" panose="02020603050405020304" pitchFamily="18" charset="0"/>
                      </a:endParaRPr>
                    </a:p>
                  </a:txBody>
                  <a:tcPr marL="67057" marR="67057" marT="0" marB="0">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50000"/>
                        </a:lnSpc>
                        <a:spcBef>
                          <a:spcPts val="600"/>
                        </a:spcBef>
                        <a:spcAft>
                          <a:spcPts val="0"/>
                        </a:spcAft>
                        <a:tabLst>
                          <a:tab pos="832485" algn="l"/>
                        </a:tabLst>
                      </a:pPr>
                      <a:r>
                        <a:rPr lang="en-US" sz="1200" dirty="0" err="1">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gemp</a:t>
                      </a:r>
                      <a:endParaRPr lang="en-US" sz="1800" dirty="0">
                        <a:effectLst/>
                        <a:latin typeface="Times New Roman" panose="02020603050405020304" pitchFamily="18" charset="0"/>
                        <a:ea typeface="Roboto Condensed" panose="020B0604020202020204" charset="0"/>
                        <a:cs typeface="Times New Roman" panose="02020603050405020304" pitchFamily="18" charset="0"/>
                      </a:endParaRPr>
                    </a:p>
                  </a:txBody>
                  <a:tcPr marL="67057" marR="67057" marT="0" marB="0">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50000"/>
                        </a:lnSpc>
                        <a:spcBef>
                          <a:spcPts val="600"/>
                        </a:spcBef>
                        <a:spcAft>
                          <a:spcPts val="0"/>
                        </a:spcAft>
                        <a:tabLst>
                          <a:tab pos="832485" algn="l"/>
                        </a:tabLst>
                      </a:pPr>
                      <a:r>
                        <a:rPr lang="es-EC" sz="1200" dirty="0" err="1">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ln</a:t>
                      </a:r>
                      <a:r>
                        <a:rPr lang="es-EC" sz="1200" dirty="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 (# empleados </a:t>
                      </a:r>
                      <a:r>
                        <a:rPr lang="es-EC" sz="1200" baseline="-25000" dirty="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t</a:t>
                      </a:r>
                      <a:r>
                        <a:rPr lang="es-EC" sz="1200" dirty="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 / # empleados</a:t>
                      </a:r>
                      <a:r>
                        <a:rPr lang="es-EC" sz="1200" baseline="-25000" dirty="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(t-1)</a:t>
                      </a:r>
                      <a:r>
                        <a:rPr lang="es-EC" sz="1200" dirty="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a:t>
                      </a:r>
                      <a:endParaRPr lang="en-US" sz="1800" dirty="0">
                        <a:effectLst/>
                        <a:latin typeface="Times New Roman" panose="02020603050405020304" pitchFamily="18" charset="0"/>
                        <a:ea typeface="Roboto Condensed" panose="020B0604020202020204" charset="0"/>
                        <a:cs typeface="Times New Roman" panose="02020603050405020304" pitchFamily="18" charset="0"/>
                      </a:endParaRPr>
                    </a:p>
                  </a:txBody>
                  <a:tcPr marL="67057" marR="67057" marT="0" marB="0">
                    <a:lnL>
                      <a:noFill/>
                    </a:lnL>
                    <a:lnR>
                      <a:noFill/>
                    </a:lnR>
                    <a:lnT>
                      <a:noFill/>
                    </a:lnT>
                    <a:lnB w="12700" cap="flat" cmpd="sng" algn="ctr">
                      <a:solidFill>
                        <a:srgbClr val="000000"/>
                      </a:solidFill>
                      <a:prstDash val="solid"/>
                      <a:round/>
                      <a:headEnd type="none" w="med" len="med"/>
                      <a:tailEnd type="none" w="med" len="med"/>
                    </a:lnB>
                    <a:solidFill>
                      <a:schemeClr val="tx1"/>
                    </a:solidFill>
                  </a:tcPr>
                </a:tc>
              </a:tr>
            </a:tbl>
          </a:graphicData>
        </a:graphic>
      </p:graphicFrame>
      <p:pic>
        <p:nvPicPr>
          <p:cNvPr id="55" name="Picture 2" descr="Resultado de imagen para DOLARES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7951" y="857705"/>
            <a:ext cx="396019" cy="396019"/>
          </a:xfrm>
          <a:prstGeom prst="rect">
            <a:avLst/>
          </a:prstGeom>
          <a:noFill/>
          <a:extLst>
            <a:ext uri="{909E8E84-426E-40DD-AFC4-6F175D3DCCD1}">
              <a14:hiddenFill xmlns:a14="http://schemas.microsoft.com/office/drawing/2010/main">
                <a:solidFill>
                  <a:srgbClr val="FFFFFF"/>
                </a:solidFill>
              </a14:hiddenFill>
            </a:ext>
          </a:extLst>
        </p:spPr>
      </p:pic>
      <p:pic>
        <p:nvPicPr>
          <p:cNvPr id="56" name="Imagen 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65951" y="1309094"/>
            <a:ext cx="391691" cy="391691"/>
          </a:xfrm>
          <a:prstGeom prst="rect">
            <a:avLst/>
          </a:prstGeom>
        </p:spPr>
      </p:pic>
      <p:graphicFrame>
        <p:nvGraphicFramePr>
          <p:cNvPr id="57" name="Tabla 56"/>
          <p:cNvGraphicFramePr>
            <a:graphicFrameLocks noGrp="1"/>
          </p:cNvGraphicFramePr>
          <p:nvPr>
            <p:extLst>
              <p:ext uri="{D42A27DB-BD31-4B8C-83A1-F6EECF244321}">
                <p14:modId xmlns:p14="http://schemas.microsoft.com/office/powerpoint/2010/main" val="2658919279"/>
              </p:ext>
            </p:extLst>
          </p:nvPr>
        </p:nvGraphicFramePr>
        <p:xfrm>
          <a:off x="3503712" y="2508127"/>
          <a:ext cx="7848872" cy="3971405"/>
        </p:xfrm>
        <a:graphic>
          <a:graphicData uri="http://schemas.openxmlformats.org/drawingml/2006/table">
            <a:tbl>
              <a:tblPr firstRow="1" firstCol="1" bandRow="1"/>
              <a:tblGrid>
                <a:gridCol w="2786683"/>
                <a:gridCol w="698605"/>
                <a:gridCol w="4363584"/>
              </a:tblGrid>
              <a:tr h="184725">
                <a:tc>
                  <a:txBody>
                    <a:bodyPr/>
                    <a:lstStyle/>
                    <a:p>
                      <a:pPr>
                        <a:lnSpc>
                          <a:spcPct val="107000"/>
                        </a:lnSpc>
                        <a:spcAft>
                          <a:spcPts val="0"/>
                        </a:spcAft>
                      </a:pPr>
                      <a:r>
                        <a:rPr lang="es-EC" sz="1050" b="1" dirty="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Descripción</a:t>
                      </a:r>
                      <a:endParaRPr lang="en-US" sz="1050" dirty="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50" b="1" dirty="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Siglas</a:t>
                      </a:r>
                      <a:endParaRPr lang="en-US" sz="1050" dirty="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50" b="1">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Fórmula de cálculo</a:t>
                      </a:r>
                      <a:endParaRPr lang="en-US" sz="105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555">
                <a:tc>
                  <a:txBody>
                    <a:bodyPr/>
                    <a:lstStyle/>
                    <a:p>
                      <a:pPr>
                        <a:lnSpc>
                          <a:spcPct val="150000"/>
                        </a:lnSpc>
                        <a:spcBef>
                          <a:spcPts val="600"/>
                        </a:spcBef>
                        <a:spcAft>
                          <a:spcPts val="0"/>
                        </a:spcAft>
                      </a:pPr>
                      <a:r>
                        <a:rPr lang="es-EC" sz="1050" dirty="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Intensidad I+D </a:t>
                      </a:r>
                      <a:endParaRPr lang="en-US" sz="1050" dirty="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alpha val="50000"/>
                      </a:srgbClr>
                    </a:solidFill>
                  </a:tcPr>
                </a:tc>
                <a:tc>
                  <a:txBody>
                    <a:bodyPr/>
                    <a:lstStyle/>
                    <a:p>
                      <a:pPr>
                        <a:lnSpc>
                          <a:spcPct val="150000"/>
                        </a:lnSpc>
                        <a:spcBef>
                          <a:spcPts val="600"/>
                        </a:spcBef>
                        <a:spcAft>
                          <a:spcPts val="0"/>
                        </a:spcAft>
                      </a:pPr>
                      <a:r>
                        <a:rPr lang="es-EC" sz="1050" dirty="0" err="1">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rdint</a:t>
                      </a:r>
                      <a:endParaRPr lang="en-US" sz="1050" dirty="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alpha val="50000"/>
                      </a:srgbClr>
                    </a:solidFill>
                  </a:tcPr>
                </a:tc>
                <a:tc>
                  <a:txBody>
                    <a:bodyPr/>
                    <a:lstStyle/>
                    <a:p>
                      <a:pPr>
                        <a:lnSpc>
                          <a:spcPct val="150000"/>
                        </a:lnSpc>
                        <a:spcBef>
                          <a:spcPts val="600"/>
                        </a:spcBef>
                        <a:spcAft>
                          <a:spcPts val="0"/>
                        </a:spcAft>
                      </a:pPr>
                      <a:r>
                        <a:rPr lang="es-EC" sz="1050" dirty="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Gastos en I+D internos y externos / total ventas</a:t>
                      </a:r>
                      <a:endParaRPr lang="en-US" sz="1050" dirty="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FFCC00">
                        <a:alpha val="50000"/>
                      </a:srgbClr>
                    </a:solidFill>
                  </a:tcPr>
                </a:tc>
              </a:tr>
              <a:tr h="524099">
                <a:tc>
                  <a:txBody>
                    <a:bodyPr/>
                    <a:lstStyle/>
                    <a:p>
                      <a:pPr>
                        <a:lnSpc>
                          <a:spcPct val="150000"/>
                        </a:lnSpc>
                        <a:spcBef>
                          <a:spcPts val="600"/>
                        </a:spcBef>
                        <a:spcAft>
                          <a:spcPts val="0"/>
                        </a:spcAft>
                      </a:pPr>
                      <a:r>
                        <a:rPr lang="es-EC" sz="1050" dirty="0">
                          <a:solidFill>
                            <a:schemeClr val="bg1"/>
                          </a:solidFill>
                          <a:effectLst/>
                          <a:latin typeface="Times New Roman" panose="02020603050405020304" pitchFamily="18" charset="0"/>
                          <a:ea typeface="Roboto Condensed" panose="020B0604020202020204" charset="0"/>
                          <a:cs typeface="Times New Roman" panose="02020603050405020304" pitchFamily="18" charset="0"/>
                        </a:rPr>
                        <a:t>Intensidad I+D retrasada un periodo</a:t>
                      </a:r>
                      <a:endParaRPr lang="en-US" sz="1050" dirty="0">
                        <a:solidFill>
                          <a:schemeClr val="bg1"/>
                        </a:solidFill>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nSpc>
                          <a:spcPct val="150000"/>
                        </a:lnSpc>
                        <a:spcBef>
                          <a:spcPts val="600"/>
                        </a:spcBef>
                        <a:spcAft>
                          <a:spcPts val="0"/>
                        </a:spcAft>
                      </a:pPr>
                      <a:r>
                        <a:rPr lang="es-EC" sz="105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rdint</a:t>
                      </a:r>
                      <a:r>
                        <a:rPr lang="es-EC" sz="1050" baseline="-2500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(t-1)</a:t>
                      </a:r>
                      <a:endParaRPr lang="en-US" sz="105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nSpc>
                          <a:spcPct val="150000"/>
                        </a:lnSpc>
                        <a:spcBef>
                          <a:spcPts val="600"/>
                        </a:spcBef>
                        <a:spcAft>
                          <a:spcPts val="0"/>
                        </a:spcAft>
                      </a:pPr>
                      <a:r>
                        <a:rPr lang="es-EC" sz="1050" dirty="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Logaritmo natural (Gastos en I+D internos y externos / total ventas) en el periodo anterior</a:t>
                      </a:r>
                      <a:endParaRPr lang="en-US" sz="1050" dirty="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w="12700" cap="flat" cmpd="sng" algn="ctr">
                      <a:solidFill>
                        <a:schemeClr val="tx1"/>
                      </a:solidFill>
                      <a:prstDash val="sysDot"/>
                      <a:round/>
                      <a:headEnd type="none" w="med" len="med"/>
                      <a:tailEnd type="none" w="med" len="med"/>
                    </a:lnT>
                    <a:lnB>
                      <a:noFill/>
                    </a:lnB>
                  </a:tcPr>
                </a:tc>
              </a:tr>
              <a:tr h="213551">
                <a:tc rowSpan="2">
                  <a:txBody>
                    <a:bodyPr/>
                    <a:lstStyle/>
                    <a:p>
                      <a:pPr>
                        <a:lnSpc>
                          <a:spcPct val="150000"/>
                        </a:lnSpc>
                        <a:spcBef>
                          <a:spcPts val="600"/>
                        </a:spcBef>
                        <a:spcAft>
                          <a:spcPts val="0"/>
                        </a:spcAft>
                      </a:pPr>
                      <a:r>
                        <a:rPr lang="es-EC" sz="1050" dirty="0">
                          <a:solidFill>
                            <a:schemeClr val="bg1"/>
                          </a:solidFill>
                          <a:effectLst/>
                          <a:latin typeface="Times New Roman" panose="02020603050405020304" pitchFamily="18" charset="0"/>
                          <a:ea typeface="Roboto Condensed" panose="020B0604020202020204" charset="0"/>
                          <a:cs typeface="Times New Roman" panose="02020603050405020304" pitchFamily="18" charset="0"/>
                        </a:rPr>
                        <a:t>Innovación</a:t>
                      </a:r>
                      <a:endParaRPr lang="en-US" sz="1050" dirty="0">
                        <a:solidFill>
                          <a:schemeClr val="bg1"/>
                        </a:solidFill>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a:noFill/>
                    </a:lnT>
                    <a:lnB>
                      <a:noFill/>
                    </a:lnB>
                    <a:solidFill>
                      <a:srgbClr val="FFCC00">
                        <a:alpha val="50000"/>
                      </a:srgbClr>
                    </a:solidFill>
                  </a:tcPr>
                </a:tc>
                <a:tc rowSpan="2">
                  <a:txBody>
                    <a:bodyPr/>
                    <a:lstStyle/>
                    <a:p>
                      <a:pPr>
                        <a:lnSpc>
                          <a:spcPct val="150000"/>
                        </a:lnSpc>
                        <a:spcBef>
                          <a:spcPts val="600"/>
                        </a:spcBef>
                        <a:spcAft>
                          <a:spcPts val="0"/>
                        </a:spcAft>
                      </a:pPr>
                      <a:r>
                        <a:rPr lang="es-EC" sz="105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inno</a:t>
                      </a:r>
                      <a:endParaRPr lang="en-US" sz="105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a:noFill/>
                    </a:lnT>
                    <a:lnB>
                      <a:noFill/>
                    </a:lnB>
                    <a:solidFill>
                      <a:srgbClr val="FFCC00">
                        <a:alpha val="50000"/>
                      </a:srgbClr>
                    </a:solidFill>
                  </a:tcPr>
                </a:tc>
                <a:tc>
                  <a:txBody>
                    <a:bodyPr/>
                    <a:lstStyle/>
                    <a:p>
                      <a:pPr>
                        <a:lnSpc>
                          <a:spcPct val="150000"/>
                        </a:lnSpc>
                        <a:spcBef>
                          <a:spcPts val="600"/>
                        </a:spcBef>
                        <a:spcAft>
                          <a:spcPts val="0"/>
                        </a:spcAft>
                      </a:pPr>
                      <a:r>
                        <a:rPr lang="es-EC" sz="1050" dirty="0" smtClean="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1= Si invierte en I+D </a:t>
                      </a:r>
                      <a:endParaRPr lang="en-US" sz="1050" dirty="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a:noFill/>
                    </a:lnT>
                    <a:lnB>
                      <a:noFill/>
                    </a:lnB>
                    <a:solidFill>
                      <a:srgbClr val="FFCC00">
                        <a:alpha val="50000"/>
                      </a:srgbClr>
                    </a:solidFill>
                  </a:tcPr>
                </a:tc>
              </a:tr>
              <a:tr h="280540">
                <a:tc vMerge="1">
                  <a:txBody>
                    <a:bodyPr/>
                    <a:lstStyle/>
                    <a:p>
                      <a:endParaRPr lang="en-US"/>
                    </a:p>
                  </a:txBody>
                  <a:tcPr/>
                </a:tc>
                <a:tc vMerge="1">
                  <a:txBody>
                    <a:bodyPr/>
                    <a:lstStyle/>
                    <a:p>
                      <a:endParaRPr lang="en-US"/>
                    </a:p>
                  </a:txBody>
                  <a:tcPr/>
                </a:tc>
                <a:tc>
                  <a:txBody>
                    <a:bodyPr/>
                    <a:lstStyle/>
                    <a:p>
                      <a:pPr>
                        <a:lnSpc>
                          <a:spcPct val="150000"/>
                        </a:lnSpc>
                        <a:spcAft>
                          <a:spcPts val="0"/>
                        </a:spcAft>
                      </a:pPr>
                      <a:r>
                        <a:rPr lang="es-EC" sz="1050" dirty="0" smtClean="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0= Para todas las demás</a:t>
                      </a:r>
                      <a:endParaRPr lang="en-US" sz="1050" dirty="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a:noFill/>
                    </a:lnT>
                    <a:lnB>
                      <a:noFill/>
                    </a:lnB>
                    <a:solidFill>
                      <a:srgbClr val="FFCC00">
                        <a:alpha val="50000"/>
                      </a:srgbClr>
                    </a:solidFill>
                  </a:tcPr>
                </a:tc>
              </a:tr>
              <a:tr h="524099">
                <a:tc>
                  <a:txBody>
                    <a:bodyPr/>
                    <a:lstStyle/>
                    <a:p>
                      <a:pPr>
                        <a:lnSpc>
                          <a:spcPct val="150000"/>
                        </a:lnSpc>
                        <a:spcBef>
                          <a:spcPts val="600"/>
                        </a:spcBef>
                        <a:spcAft>
                          <a:spcPts val="0"/>
                        </a:spcAft>
                      </a:pPr>
                      <a:r>
                        <a:rPr lang="es-EC" sz="105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Innovación retrasada un periodo</a:t>
                      </a:r>
                      <a:endParaRPr lang="en-US" sz="105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Bef>
                          <a:spcPts val="600"/>
                        </a:spcBef>
                        <a:spcAft>
                          <a:spcPts val="0"/>
                        </a:spcAft>
                      </a:pPr>
                      <a:r>
                        <a:rPr lang="es-EC" sz="105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inno</a:t>
                      </a:r>
                      <a:r>
                        <a:rPr lang="es-EC" sz="1050" baseline="-2500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(t-1)</a:t>
                      </a:r>
                      <a:endParaRPr lang="en-US" sz="105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Bef>
                          <a:spcPts val="600"/>
                        </a:spcBef>
                        <a:spcAft>
                          <a:spcPts val="0"/>
                        </a:spcAft>
                      </a:pPr>
                      <a:r>
                        <a:rPr lang="es-EC" sz="105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Logaritmo natural de innovación en el periodo anterior                </a:t>
                      </a:r>
                      <a:endParaRPr lang="en-US" sz="105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a:noFill/>
                    </a:lnT>
                    <a:lnB w="12700" cap="flat" cmpd="sng" algn="ctr">
                      <a:solidFill>
                        <a:srgbClr val="000000"/>
                      </a:solidFill>
                      <a:prstDash val="solid"/>
                      <a:round/>
                      <a:headEnd type="none" w="med" len="med"/>
                      <a:tailEnd type="none" w="med" len="med"/>
                    </a:lnB>
                  </a:tcPr>
                </a:tc>
              </a:tr>
              <a:tr h="250555">
                <a:tc rowSpan="2">
                  <a:txBody>
                    <a:bodyPr/>
                    <a:lstStyle/>
                    <a:p>
                      <a:pPr>
                        <a:lnSpc>
                          <a:spcPct val="150000"/>
                        </a:lnSpc>
                        <a:spcAft>
                          <a:spcPts val="0"/>
                        </a:spcAft>
                      </a:pPr>
                      <a:r>
                        <a:rPr lang="es-EC" sz="1050" dirty="0" smtClean="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Tamaño</a:t>
                      </a:r>
                      <a:endParaRPr lang="en-US" sz="1050" dirty="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w="12700" cap="flat" cmpd="sng" algn="ctr">
                      <a:solidFill>
                        <a:srgbClr val="000000"/>
                      </a:solidFill>
                      <a:prstDash val="solid"/>
                      <a:round/>
                      <a:headEnd type="none" w="med" len="med"/>
                      <a:tailEnd type="none" w="med" len="med"/>
                    </a:lnT>
                    <a:lnB>
                      <a:noFill/>
                    </a:lnB>
                    <a:solidFill>
                      <a:srgbClr val="CC99FF">
                        <a:alpha val="50000"/>
                      </a:srgbClr>
                    </a:solidFill>
                  </a:tcPr>
                </a:tc>
                <a:tc>
                  <a:txBody>
                    <a:bodyPr/>
                    <a:lstStyle/>
                    <a:p>
                      <a:pPr>
                        <a:lnSpc>
                          <a:spcPct val="150000"/>
                        </a:lnSpc>
                        <a:spcBef>
                          <a:spcPts val="600"/>
                        </a:spcBef>
                        <a:spcAft>
                          <a:spcPts val="0"/>
                        </a:spcAft>
                      </a:pPr>
                      <a:r>
                        <a:rPr lang="es-EC" sz="105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lnsal</a:t>
                      </a:r>
                      <a:r>
                        <a:rPr lang="es-EC" sz="1050" baseline="-2500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(t-1)</a:t>
                      </a:r>
                      <a:endParaRPr lang="en-US" sz="105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w="12700" cap="flat" cmpd="sng" algn="ctr">
                      <a:solidFill>
                        <a:srgbClr val="000000"/>
                      </a:solidFill>
                      <a:prstDash val="solid"/>
                      <a:round/>
                      <a:headEnd type="none" w="med" len="med"/>
                      <a:tailEnd type="none" w="med" len="med"/>
                    </a:lnT>
                    <a:lnB>
                      <a:noFill/>
                    </a:lnB>
                    <a:solidFill>
                      <a:srgbClr val="CC99FF">
                        <a:alpha val="50000"/>
                      </a:srgbClr>
                    </a:solidFill>
                  </a:tcPr>
                </a:tc>
                <a:tc>
                  <a:txBody>
                    <a:bodyPr/>
                    <a:lstStyle/>
                    <a:p>
                      <a:pPr>
                        <a:lnSpc>
                          <a:spcPct val="150000"/>
                        </a:lnSpc>
                        <a:spcBef>
                          <a:spcPts val="600"/>
                        </a:spcBef>
                        <a:spcAft>
                          <a:spcPts val="0"/>
                        </a:spcAft>
                      </a:pPr>
                      <a:r>
                        <a:rPr lang="es-EC" sz="1050" dirty="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Logaritmo natural de ventas anuales en el periodo anterior.</a:t>
                      </a:r>
                      <a:endParaRPr lang="en-US" sz="1050" dirty="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w="12700" cap="flat" cmpd="sng" algn="ctr">
                      <a:solidFill>
                        <a:srgbClr val="000000"/>
                      </a:solidFill>
                      <a:prstDash val="solid"/>
                      <a:round/>
                      <a:headEnd type="none" w="med" len="med"/>
                      <a:tailEnd type="none" w="med" len="med"/>
                    </a:lnT>
                    <a:lnB>
                      <a:noFill/>
                    </a:lnB>
                    <a:solidFill>
                      <a:srgbClr val="CC99FF">
                        <a:alpha val="50000"/>
                      </a:srgbClr>
                    </a:solidFill>
                  </a:tcPr>
                </a:tc>
              </a:tr>
              <a:tr h="279302">
                <a:tc vMerge="1">
                  <a:txBody>
                    <a:bodyPr/>
                    <a:lstStyle/>
                    <a:p>
                      <a:endParaRPr lang="en-US"/>
                    </a:p>
                  </a:txBody>
                  <a:tcPr/>
                </a:tc>
                <a:tc>
                  <a:txBody>
                    <a:bodyPr/>
                    <a:lstStyle/>
                    <a:p>
                      <a:pPr>
                        <a:lnSpc>
                          <a:spcPct val="150000"/>
                        </a:lnSpc>
                        <a:spcBef>
                          <a:spcPts val="600"/>
                        </a:spcBef>
                        <a:spcAft>
                          <a:spcPts val="0"/>
                        </a:spcAft>
                      </a:pPr>
                      <a:r>
                        <a:rPr lang="es-EC" sz="105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lnemp</a:t>
                      </a:r>
                      <a:r>
                        <a:rPr lang="es-EC" sz="1050" baseline="-2500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(t-1)</a:t>
                      </a:r>
                      <a:endParaRPr lang="en-US" sz="105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a:noFill/>
                    </a:lnT>
                    <a:lnB>
                      <a:noFill/>
                    </a:lnB>
                    <a:solidFill>
                      <a:srgbClr val="CC99FF">
                        <a:alpha val="50000"/>
                      </a:srgbClr>
                    </a:solidFill>
                  </a:tcPr>
                </a:tc>
                <a:tc>
                  <a:txBody>
                    <a:bodyPr/>
                    <a:lstStyle/>
                    <a:p>
                      <a:pPr>
                        <a:lnSpc>
                          <a:spcPct val="150000"/>
                        </a:lnSpc>
                        <a:spcBef>
                          <a:spcPts val="600"/>
                        </a:spcBef>
                        <a:spcAft>
                          <a:spcPts val="0"/>
                        </a:spcAft>
                      </a:pPr>
                      <a:r>
                        <a:rPr lang="es-EC" sz="1050" dirty="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Logaritmo natural de empleados anuales en el periodo anterior</a:t>
                      </a:r>
                      <a:endParaRPr lang="en-US" sz="1050" dirty="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a:noFill/>
                    </a:lnT>
                    <a:lnB>
                      <a:noFill/>
                    </a:lnB>
                    <a:solidFill>
                      <a:srgbClr val="CC99FF">
                        <a:alpha val="50000"/>
                      </a:srgbClr>
                    </a:solidFill>
                  </a:tcPr>
                </a:tc>
              </a:tr>
              <a:tr h="250555">
                <a:tc>
                  <a:txBody>
                    <a:bodyPr/>
                    <a:lstStyle/>
                    <a:p>
                      <a:pPr>
                        <a:lnSpc>
                          <a:spcPct val="150000"/>
                        </a:lnSpc>
                        <a:spcBef>
                          <a:spcPts val="600"/>
                        </a:spcBef>
                        <a:spcAft>
                          <a:spcPts val="0"/>
                        </a:spcAft>
                      </a:pPr>
                      <a:r>
                        <a:rPr lang="es-EC" sz="105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Edad</a:t>
                      </a:r>
                      <a:endParaRPr lang="en-US" sz="105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a:noFill/>
                    </a:lnT>
                    <a:lnB>
                      <a:noFill/>
                    </a:lnB>
                  </a:tcPr>
                </a:tc>
                <a:tc>
                  <a:txBody>
                    <a:bodyPr/>
                    <a:lstStyle/>
                    <a:p>
                      <a:pPr>
                        <a:lnSpc>
                          <a:spcPct val="150000"/>
                        </a:lnSpc>
                        <a:spcBef>
                          <a:spcPts val="600"/>
                        </a:spcBef>
                        <a:spcAft>
                          <a:spcPts val="0"/>
                        </a:spcAft>
                      </a:pPr>
                      <a:r>
                        <a:rPr lang="es-EC" sz="105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age</a:t>
                      </a:r>
                      <a:endParaRPr lang="en-US" sz="105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a:noFill/>
                    </a:lnT>
                    <a:lnB>
                      <a:noFill/>
                    </a:lnB>
                  </a:tcPr>
                </a:tc>
                <a:tc>
                  <a:txBody>
                    <a:bodyPr/>
                    <a:lstStyle/>
                    <a:p>
                      <a:pPr>
                        <a:lnSpc>
                          <a:spcPct val="150000"/>
                        </a:lnSpc>
                        <a:spcBef>
                          <a:spcPts val="600"/>
                        </a:spcBef>
                        <a:spcAft>
                          <a:spcPts val="0"/>
                        </a:spcAft>
                      </a:pPr>
                      <a:r>
                        <a:rPr lang="es-EC" sz="1050" dirty="0" err="1">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años</a:t>
                      </a:r>
                      <a:r>
                        <a:rPr lang="es-EC" sz="1050" baseline="-25000" dirty="0" err="1">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n</a:t>
                      </a:r>
                      <a:r>
                        <a:rPr lang="es-EC" sz="1050" dirty="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 años</a:t>
                      </a:r>
                      <a:r>
                        <a:rPr lang="es-EC" sz="1050" baseline="-25000" dirty="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0</a:t>
                      </a:r>
                      <a:endParaRPr lang="en-US" sz="1050" dirty="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a:noFill/>
                    </a:lnT>
                    <a:lnB>
                      <a:noFill/>
                    </a:lnB>
                  </a:tcPr>
                </a:tc>
              </a:tr>
              <a:tr h="250555">
                <a:tc>
                  <a:txBody>
                    <a:bodyPr/>
                    <a:lstStyle/>
                    <a:p>
                      <a:pPr>
                        <a:lnSpc>
                          <a:spcPct val="150000"/>
                        </a:lnSpc>
                        <a:spcBef>
                          <a:spcPts val="600"/>
                        </a:spcBef>
                        <a:spcAft>
                          <a:spcPts val="0"/>
                        </a:spcAft>
                      </a:pPr>
                      <a:r>
                        <a:rPr lang="es-EC" sz="105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Edad al cuadrado</a:t>
                      </a:r>
                      <a:endParaRPr lang="en-US" sz="105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a:noFill/>
                    </a:lnT>
                    <a:lnB>
                      <a:noFill/>
                    </a:lnB>
                    <a:solidFill>
                      <a:srgbClr val="CC99FF">
                        <a:alpha val="50000"/>
                      </a:srgbClr>
                    </a:solidFill>
                  </a:tcPr>
                </a:tc>
                <a:tc>
                  <a:txBody>
                    <a:bodyPr/>
                    <a:lstStyle/>
                    <a:p>
                      <a:pPr>
                        <a:lnSpc>
                          <a:spcPct val="150000"/>
                        </a:lnSpc>
                        <a:spcBef>
                          <a:spcPts val="600"/>
                        </a:spcBef>
                        <a:spcAft>
                          <a:spcPts val="0"/>
                        </a:spcAft>
                      </a:pPr>
                      <a:r>
                        <a:rPr lang="es-EC" sz="105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age</a:t>
                      </a:r>
                      <a:r>
                        <a:rPr lang="es-EC" sz="1050" baseline="3000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2</a:t>
                      </a:r>
                      <a:endParaRPr lang="en-US" sz="105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a:noFill/>
                    </a:lnT>
                    <a:lnB>
                      <a:noFill/>
                    </a:lnB>
                    <a:solidFill>
                      <a:srgbClr val="CC99FF">
                        <a:alpha val="50000"/>
                      </a:srgbClr>
                    </a:solidFill>
                  </a:tcPr>
                </a:tc>
                <a:tc>
                  <a:txBody>
                    <a:bodyPr/>
                    <a:lstStyle/>
                    <a:p>
                      <a:pPr>
                        <a:lnSpc>
                          <a:spcPct val="150000"/>
                        </a:lnSpc>
                        <a:spcBef>
                          <a:spcPts val="600"/>
                        </a:spcBef>
                        <a:spcAft>
                          <a:spcPts val="0"/>
                        </a:spcAft>
                      </a:pPr>
                      <a:r>
                        <a:rPr lang="es-EC" sz="1050" dirty="0" smtClean="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Edad elevado</a:t>
                      </a:r>
                      <a:r>
                        <a:rPr lang="es-EC" sz="1050" baseline="0" dirty="0" smtClean="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 al </a:t>
                      </a:r>
                      <a:r>
                        <a:rPr lang="es-EC" sz="1050" dirty="0" smtClean="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cuadrado</a:t>
                      </a:r>
                      <a:endParaRPr lang="en-US" sz="1050" dirty="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a:noFill/>
                    </a:lnT>
                    <a:lnB>
                      <a:noFill/>
                    </a:lnB>
                    <a:solidFill>
                      <a:srgbClr val="CC99FF">
                        <a:alpha val="50000"/>
                      </a:srgbClr>
                    </a:solidFill>
                  </a:tcPr>
                </a:tc>
              </a:tr>
              <a:tr h="250555">
                <a:tc rowSpan="2">
                  <a:txBody>
                    <a:bodyPr/>
                    <a:lstStyle/>
                    <a:p>
                      <a:pPr>
                        <a:lnSpc>
                          <a:spcPct val="150000"/>
                        </a:lnSpc>
                        <a:spcBef>
                          <a:spcPts val="600"/>
                        </a:spcBef>
                        <a:spcAft>
                          <a:spcPts val="0"/>
                        </a:spcAft>
                      </a:pPr>
                      <a:r>
                        <a:rPr lang="es-EC" sz="105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Alta tecnología</a:t>
                      </a:r>
                      <a:endParaRPr lang="en-US" sz="105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a:noFill/>
                    </a:lnT>
                    <a:lnB>
                      <a:noFill/>
                    </a:lnB>
                  </a:tcPr>
                </a:tc>
                <a:tc rowSpan="2">
                  <a:txBody>
                    <a:bodyPr/>
                    <a:lstStyle/>
                    <a:p>
                      <a:pPr>
                        <a:lnSpc>
                          <a:spcPct val="150000"/>
                        </a:lnSpc>
                        <a:spcBef>
                          <a:spcPts val="600"/>
                        </a:spcBef>
                        <a:spcAft>
                          <a:spcPts val="0"/>
                        </a:spcAft>
                      </a:pPr>
                      <a:r>
                        <a:rPr lang="es-EC" sz="105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ht</a:t>
                      </a:r>
                      <a:endParaRPr lang="en-US" sz="105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a:noFill/>
                    </a:lnT>
                    <a:lnB>
                      <a:noFill/>
                    </a:lnB>
                  </a:tcPr>
                </a:tc>
                <a:tc>
                  <a:txBody>
                    <a:bodyPr/>
                    <a:lstStyle/>
                    <a:p>
                      <a:pPr>
                        <a:lnSpc>
                          <a:spcPct val="150000"/>
                        </a:lnSpc>
                        <a:spcBef>
                          <a:spcPts val="600"/>
                        </a:spcBef>
                        <a:spcAft>
                          <a:spcPts val="0"/>
                        </a:spcAft>
                      </a:pPr>
                      <a:r>
                        <a:rPr lang="es-EC" sz="1050" dirty="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1= Si </a:t>
                      </a:r>
                      <a:r>
                        <a:rPr lang="es-EC" sz="1050" dirty="0" smtClean="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se desempeña en actividades de </a:t>
                      </a:r>
                      <a:r>
                        <a:rPr lang="es-EC" sz="1050" dirty="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alta tecnología</a:t>
                      </a:r>
                      <a:endParaRPr lang="en-US" sz="1050" dirty="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a:noFill/>
                    </a:lnT>
                    <a:lnB>
                      <a:noFill/>
                    </a:lnB>
                  </a:tcPr>
                </a:tc>
              </a:tr>
              <a:tr h="250555">
                <a:tc vMerge="1">
                  <a:txBody>
                    <a:bodyPr/>
                    <a:lstStyle/>
                    <a:p>
                      <a:endParaRPr lang="en-US"/>
                    </a:p>
                  </a:txBody>
                  <a:tcPr/>
                </a:tc>
                <a:tc vMerge="1">
                  <a:txBody>
                    <a:bodyPr/>
                    <a:lstStyle/>
                    <a:p>
                      <a:endParaRPr lang="en-US"/>
                    </a:p>
                  </a:txBody>
                  <a:tcPr/>
                </a:tc>
                <a:tc>
                  <a:txBody>
                    <a:bodyPr/>
                    <a:lstStyle/>
                    <a:p>
                      <a:pPr>
                        <a:lnSpc>
                          <a:spcPct val="150000"/>
                        </a:lnSpc>
                        <a:spcAft>
                          <a:spcPts val="0"/>
                        </a:spcAft>
                      </a:pPr>
                      <a:r>
                        <a:rPr lang="es-EC" sz="105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0= Para todas las demás</a:t>
                      </a:r>
                      <a:endParaRPr lang="en-US" sz="105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a:noFill/>
                    </a:lnT>
                    <a:lnB>
                      <a:noFill/>
                    </a:lnB>
                  </a:tcPr>
                </a:tc>
              </a:tr>
              <a:tr h="250555">
                <a:tc rowSpan="2">
                  <a:txBody>
                    <a:bodyPr/>
                    <a:lstStyle/>
                    <a:p>
                      <a:pPr>
                        <a:lnSpc>
                          <a:spcPct val="150000"/>
                        </a:lnSpc>
                        <a:spcBef>
                          <a:spcPts val="600"/>
                        </a:spcBef>
                        <a:spcAft>
                          <a:spcPts val="0"/>
                        </a:spcAft>
                      </a:pPr>
                      <a:r>
                        <a:rPr lang="es-EC" sz="105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Exportaciones</a:t>
                      </a:r>
                      <a:endParaRPr lang="en-US" sz="105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a:noFill/>
                    </a:lnT>
                    <a:lnB w="12700" cap="flat" cmpd="sng" algn="ctr">
                      <a:solidFill>
                        <a:srgbClr val="000000"/>
                      </a:solidFill>
                      <a:prstDash val="solid"/>
                      <a:round/>
                      <a:headEnd type="none" w="med" len="med"/>
                      <a:tailEnd type="none" w="med" len="med"/>
                    </a:lnB>
                    <a:solidFill>
                      <a:srgbClr val="CC99FF">
                        <a:alpha val="50000"/>
                      </a:srgbClr>
                    </a:solidFill>
                  </a:tcPr>
                </a:tc>
                <a:tc rowSpan="2">
                  <a:txBody>
                    <a:bodyPr/>
                    <a:lstStyle/>
                    <a:p>
                      <a:pPr>
                        <a:lnSpc>
                          <a:spcPct val="150000"/>
                        </a:lnSpc>
                        <a:spcBef>
                          <a:spcPts val="600"/>
                        </a:spcBef>
                        <a:spcAft>
                          <a:spcPts val="0"/>
                        </a:spcAft>
                      </a:pPr>
                      <a:r>
                        <a:rPr lang="es-EC" sz="1050" dirty="0" err="1">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exp</a:t>
                      </a:r>
                      <a:endParaRPr lang="en-US" sz="1050" dirty="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a:noFill/>
                    </a:lnT>
                    <a:lnB w="12700" cap="flat" cmpd="sng" algn="ctr">
                      <a:solidFill>
                        <a:srgbClr val="000000"/>
                      </a:solidFill>
                      <a:prstDash val="solid"/>
                      <a:round/>
                      <a:headEnd type="none" w="med" len="med"/>
                      <a:tailEnd type="none" w="med" len="med"/>
                    </a:lnB>
                    <a:solidFill>
                      <a:srgbClr val="CC99FF">
                        <a:alpha val="50000"/>
                      </a:srgbClr>
                    </a:solidFill>
                  </a:tcPr>
                </a:tc>
                <a:tc>
                  <a:txBody>
                    <a:bodyPr/>
                    <a:lstStyle/>
                    <a:p>
                      <a:pPr>
                        <a:lnSpc>
                          <a:spcPct val="150000"/>
                        </a:lnSpc>
                        <a:spcBef>
                          <a:spcPts val="600"/>
                        </a:spcBef>
                        <a:spcAft>
                          <a:spcPts val="0"/>
                        </a:spcAft>
                      </a:pPr>
                      <a:r>
                        <a:rPr lang="es-EC" sz="1050" dirty="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1= Si realiza exportaciones</a:t>
                      </a:r>
                      <a:endParaRPr lang="en-US" sz="1050" dirty="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a:noFill/>
                    </a:lnT>
                    <a:lnB>
                      <a:noFill/>
                    </a:lnB>
                    <a:solidFill>
                      <a:srgbClr val="CC99FF">
                        <a:alpha val="50000"/>
                      </a:srgbClr>
                    </a:solidFill>
                  </a:tcPr>
                </a:tc>
              </a:tr>
              <a:tr h="184725">
                <a:tc vMerge="1">
                  <a:txBody>
                    <a:bodyPr/>
                    <a:lstStyle/>
                    <a:p>
                      <a:endParaRPr lang="en-US"/>
                    </a:p>
                  </a:txBody>
                  <a:tcPr/>
                </a:tc>
                <a:tc vMerge="1">
                  <a:txBody>
                    <a:bodyPr/>
                    <a:lstStyle/>
                    <a:p>
                      <a:endParaRPr lang="en-US"/>
                    </a:p>
                  </a:txBody>
                  <a:tcPr/>
                </a:tc>
                <a:tc>
                  <a:txBody>
                    <a:bodyPr/>
                    <a:lstStyle/>
                    <a:p>
                      <a:pPr>
                        <a:lnSpc>
                          <a:spcPct val="107000"/>
                        </a:lnSpc>
                        <a:spcAft>
                          <a:spcPts val="0"/>
                        </a:spcAft>
                      </a:pPr>
                      <a:r>
                        <a:rPr lang="es-EC" sz="1050" dirty="0">
                          <a:solidFill>
                            <a:srgbClr val="000000"/>
                          </a:solidFill>
                          <a:effectLst/>
                          <a:latin typeface="Times New Roman" panose="02020603050405020304" pitchFamily="18" charset="0"/>
                          <a:ea typeface="Roboto Condensed" panose="020B0604020202020204" charset="0"/>
                          <a:cs typeface="Times New Roman" panose="02020603050405020304" pitchFamily="18" charset="0"/>
                        </a:rPr>
                        <a:t>0= Para todas las demás</a:t>
                      </a:r>
                      <a:endParaRPr lang="en-US" sz="1050" dirty="0">
                        <a:effectLst/>
                        <a:latin typeface="Times New Roman" panose="02020603050405020304" pitchFamily="18" charset="0"/>
                        <a:ea typeface="Roboto Condensed" panose="020B0604020202020204" charset="0"/>
                        <a:cs typeface="Times New Roman" panose="02020603050405020304" pitchFamily="18" charset="0"/>
                      </a:endParaRPr>
                    </a:p>
                  </a:txBody>
                  <a:tcPr marL="25501" marR="25501" marT="0" marB="0" anchor="ctr">
                    <a:lnL>
                      <a:noFill/>
                    </a:lnL>
                    <a:lnR>
                      <a:noFill/>
                    </a:lnR>
                    <a:lnT>
                      <a:noFill/>
                    </a:lnT>
                    <a:lnB w="12700" cap="flat" cmpd="sng" algn="ctr">
                      <a:solidFill>
                        <a:srgbClr val="000000"/>
                      </a:solidFill>
                      <a:prstDash val="solid"/>
                      <a:round/>
                      <a:headEnd type="none" w="med" len="med"/>
                      <a:tailEnd type="none" w="med" len="med"/>
                    </a:lnB>
                    <a:solidFill>
                      <a:srgbClr val="CC99FF">
                        <a:alpha val="50000"/>
                      </a:srgbClr>
                    </a:solidFill>
                  </a:tcPr>
                </a:tc>
              </a:tr>
            </a:tbl>
          </a:graphicData>
        </a:graphic>
      </p:graphicFrame>
      <p:sp>
        <p:nvSpPr>
          <p:cNvPr id="58" name="Rectángulo 57"/>
          <p:cNvSpPr/>
          <p:nvPr/>
        </p:nvSpPr>
        <p:spPr>
          <a:xfrm>
            <a:off x="2721269" y="2748394"/>
            <a:ext cx="3061761" cy="1760760"/>
          </a:xfrm>
          <a:prstGeom prst="rect">
            <a:avLst/>
          </a:prstGeom>
          <a:no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C" dirty="0">
                <a:solidFill>
                  <a:srgbClr val="FFC000"/>
                </a:solidFill>
                <a:latin typeface="Times New Roman" panose="02020603050405020304" pitchFamily="18" charset="0"/>
                <a:cs typeface="Times New Roman" panose="02020603050405020304" pitchFamily="18" charset="0"/>
              </a:rPr>
              <a:t>C</a:t>
            </a:r>
            <a:r>
              <a:rPr lang="es-EC" sz="1400" dirty="0">
                <a:solidFill>
                  <a:srgbClr val="FFC000"/>
                </a:solidFill>
                <a:latin typeface="Times New Roman" panose="02020603050405020304" pitchFamily="18" charset="0"/>
                <a:cs typeface="Times New Roman" panose="02020603050405020304" pitchFamily="18" charset="0"/>
              </a:rPr>
              <a:t>ARACTERÍSTICAS DE </a:t>
            </a:r>
            <a:r>
              <a:rPr lang="es-EC" sz="1400" dirty="0" smtClean="0">
                <a:solidFill>
                  <a:srgbClr val="FFC000"/>
                </a:solidFill>
                <a:latin typeface="Times New Roman" panose="02020603050405020304" pitchFamily="18" charset="0"/>
                <a:cs typeface="Times New Roman" panose="02020603050405020304" pitchFamily="18" charset="0"/>
              </a:rPr>
              <a:t>INNOVACIÓN</a:t>
            </a:r>
          </a:p>
          <a:p>
            <a:pPr algn="ctr"/>
            <a:endParaRPr lang="es-EC" sz="1400" dirty="0">
              <a:solidFill>
                <a:srgbClr val="FFC000"/>
              </a:solidFill>
              <a:latin typeface="Times New Roman" panose="02020603050405020304" pitchFamily="18" charset="0"/>
              <a:cs typeface="Times New Roman" panose="02020603050405020304" pitchFamily="18" charset="0"/>
            </a:endParaRPr>
          </a:p>
          <a:p>
            <a:pPr algn="ctr"/>
            <a:endParaRPr lang="es-EC" sz="1400" dirty="0">
              <a:solidFill>
                <a:schemeClr val="bg1"/>
              </a:solidFill>
              <a:latin typeface="Times New Roman" panose="02020603050405020304" pitchFamily="18" charset="0"/>
              <a:cs typeface="Times New Roman" panose="02020603050405020304" pitchFamily="18" charset="0"/>
            </a:endParaRPr>
          </a:p>
          <a:p>
            <a:pPr algn="ctr"/>
            <a:endParaRPr lang="es-EC" sz="1400" dirty="0">
              <a:solidFill>
                <a:schemeClr val="bg1"/>
              </a:solidFill>
              <a:latin typeface="Times New Roman" panose="02020603050405020304" pitchFamily="18" charset="0"/>
              <a:cs typeface="Times New Roman" panose="02020603050405020304" pitchFamily="18" charset="0"/>
            </a:endParaRPr>
          </a:p>
          <a:p>
            <a:pPr algn="ctr"/>
            <a:endParaRPr lang="es-EC" dirty="0">
              <a:solidFill>
                <a:schemeClr val="bg1"/>
              </a:solidFill>
              <a:latin typeface="Times New Roman" panose="02020603050405020304" pitchFamily="18" charset="0"/>
              <a:cs typeface="Times New Roman" panose="02020603050405020304" pitchFamily="18" charset="0"/>
            </a:endParaRPr>
          </a:p>
          <a:p>
            <a:pPr algn="ctr"/>
            <a:endParaRPr lang="es-EC" dirty="0">
              <a:solidFill>
                <a:schemeClr val="bg1"/>
              </a:solidFill>
              <a:latin typeface="Times New Roman" panose="02020603050405020304" pitchFamily="18" charset="0"/>
              <a:cs typeface="Times New Roman" panose="02020603050405020304" pitchFamily="18" charset="0"/>
            </a:endParaRPr>
          </a:p>
          <a:p>
            <a:pPr algn="ctr"/>
            <a:endParaRPr lang="es-EC" dirty="0">
              <a:solidFill>
                <a:schemeClr val="bg1"/>
              </a:solidFill>
              <a:latin typeface="Times New Roman" panose="02020603050405020304" pitchFamily="18" charset="0"/>
              <a:cs typeface="Times New Roman" panose="02020603050405020304" pitchFamily="18" charset="0"/>
            </a:endParaRPr>
          </a:p>
          <a:p>
            <a:pPr algn="ctr"/>
            <a:endParaRPr lang="es-EC" dirty="0">
              <a:solidFill>
                <a:schemeClr val="bg1"/>
              </a:solidFill>
              <a:latin typeface="Times New Roman" panose="02020603050405020304" pitchFamily="18" charset="0"/>
              <a:cs typeface="Times New Roman" panose="02020603050405020304" pitchFamily="18" charset="0"/>
            </a:endParaRPr>
          </a:p>
          <a:p>
            <a:pPr algn="ctr"/>
            <a:endParaRPr lang="es-EC" dirty="0">
              <a:solidFill>
                <a:schemeClr val="bg1"/>
              </a:solidFill>
              <a:latin typeface="Times New Roman" panose="02020603050405020304" pitchFamily="18" charset="0"/>
              <a:cs typeface="Times New Roman" panose="02020603050405020304" pitchFamily="18" charset="0"/>
            </a:endParaRPr>
          </a:p>
          <a:p>
            <a:pPr algn="ctr"/>
            <a:endParaRPr lang="en-US" dirty="0">
              <a:solidFill>
                <a:schemeClr val="bg1"/>
              </a:solidFill>
              <a:latin typeface="Times New Roman" panose="02020603050405020304" pitchFamily="18" charset="0"/>
              <a:cs typeface="Times New Roman" panose="02020603050405020304" pitchFamily="18" charset="0"/>
            </a:endParaRPr>
          </a:p>
        </p:txBody>
      </p:sp>
      <p:sp>
        <p:nvSpPr>
          <p:cNvPr id="59" name="Rectángulo 58"/>
          <p:cNvSpPr/>
          <p:nvPr/>
        </p:nvSpPr>
        <p:spPr>
          <a:xfrm>
            <a:off x="2721269" y="4627067"/>
            <a:ext cx="3061761" cy="1895637"/>
          </a:xfrm>
          <a:prstGeom prst="rect">
            <a:avLst/>
          </a:prstGeom>
          <a:noFill/>
          <a:ln w="38100">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C" dirty="0">
                <a:solidFill>
                  <a:srgbClr val="7030A0"/>
                </a:solidFill>
                <a:latin typeface="Times New Roman" panose="02020603050405020304" pitchFamily="18" charset="0"/>
                <a:cs typeface="Times New Roman" panose="02020603050405020304" pitchFamily="18" charset="0"/>
              </a:rPr>
              <a:t>C</a:t>
            </a:r>
            <a:r>
              <a:rPr lang="es-EC" sz="1400" dirty="0">
                <a:solidFill>
                  <a:srgbClr val="7030A0"/>
                </a:solidFill>
                <a:latin typeface="Times New Roman" panose="02020603050405020304" pitchFamily="18" charset="0"/>
                <a:cs typeface="Times New Roman" panose="02020603050405020304" pitchFamily="18" charset="0"/>
              </a:rPr>
              <a:t>ARACTERÍSTICAS </a:t>
            </a:r>
            <a:r>
              <a:rPr lang="es-EC" sz="1400" dirty="0" smtClean="0">
                <a:solidFill>
                  <a:srgbClr val="7030A0"/>
                </a:solidFill>
                <a:latin typeface="Times New Roman" panose="02020603050405020304" pitchFamily="18" charset="0"/>
                <a:cs typeface="Times New Roman" panose="02020603050405020304" pitchFamily="18" charset="0"/>
              </a:rPr>
              <a:t>EMPRESARIALES</a:t>
            </a:r>
          </a:p>
          <a:p>
            <a:pPr algn="ctr"/>
            <a:endParaRPr lang="es-EC" sz="1400" dirty="0">
              <a:solidFill>
                <a:srgbClr val="7030A0"/>
              </a:solidFill>
              <a:latin typeface="Times New Roman" panose="02020603050405020304" pitchFamily="18" charset="0"/>
              <a:cs typeface="Times New Roman" panose="02020603050405020304" pitchFamily="18" charset="0"/>
            </a:endParaRPr>
          </a:p>
          <a:p>
            <a:pPr algn="ctr"/>
            <a:endParaRPr lang="es-EC" sz="1400" dirty="0">
              <a:solidFill>
                <a:schemeClr val="bg1"/>
              </a:solidFill>
              <a:latin typeface="Times New Roman" panose="02020603050405020304" pitchFamily="18" charset="0"/>
              <a:cs typeface="Times New Roman" panose="02020603050405020304" pitchFamily="18" charset="0"/>
            </a:endParaRPr>
          </a:p>
          <a:p>
            <a:pPr algn="ctr"/>
            <a:endParaRPr lang="es-EC" sz="1400" dirty="0">
              <a:solidFill>
                <a:schemeClr val="bg1"/>
              </a:solidFill>
              <a:latin typeface="Times New Roman" panose="02020603050405020304" pitchFamily="18" charset="0"/>
              <a:cs typeface="Times New Roman" panose="02020603050405020304" pitchFamily="18" charset="0"/>
            </a:endParaRPr>
          </a:p>
          <a:p>
            <a:pPr algn="ctr"/>
            <a:endParaRPr lang="es-EC" dirty="0">
              <a:solidFill>
                <a:schemeClr val="bg1"/>
              </a:solidFill>
              <a:latin typeface="Times New Roman" panose="02020603050405020304" pitchFamily="18" charset="0"/>
              <a:cs typeface="Times New Roman" panose="02020603050405020304" pitchFamily="18" charset="0"/>
            </a:endParaRPr>
          </a:p>
          <a:p>
            <a:pPr algn="ctr"/>
            <a:endParaRPr lang="es-EC" dirty="0">
              <a:solidFill>
                <a:schemeClr val="bg1"/>
              </a:solidFill>
              <a:latin typeface="Times New Roman" panose="02020603050405020304" pitchFamily="18" charset="0"/>
              <a:cs typeface="Times New Roman" panose="02020603050405020304" pitchFamily="18" charset="0"/>
            </a:endParaRPr>
          </a:p>
          <a:p>
            <a:pPr algn="ctr"/>
            <a:endParaRPr lang="es-EC" dirty="0">
              <a:solidFill>
                <a:schemeClr val="bg1"/>
              </a:solidFill>
              <a:latin typeface="Times New Roman" panose="02020603050405020304" pitchFamily="18" charset="0"/>
              <a:cs typeface="Times New Roman" panose="02020603050405020304" pitchFamily="18" charset="0"/>
            </a:endParaRPr>
          </a:p>
          <a:p>
            <a:pPr algn="ctr"/>
            <a:endParaRPr lang="es-EC" dirty="0">
              <a:solidFill>
                <a:schemeClr val="bg1"/>
              </a:solidFill>
              <a:latin typeface="Times New Roman" panose="02020603050405020304" pitchFamily="18" charset="0"/>
              <a:cs typeface="Times New Roman" panose="02020603050405020304" pitchFamily="18" charset="0"/>
            </a:endParaRPr>
          </a:p>
          <a:p>
            <a:pPr algn="ctr"/>
            <a:endParaRPr lang="es-EC" dirty="0">
              <a:solidFill>
                <a:schemeClr val="bg1"/>
              </a:solidFill>
              <a:latin typeface="Times New Roman" panose="02020603050405020304" pitchFamily="18" charset="0"/>
              <a:cs typeface="Times New Roman" panose="02020603050405020304" pitchFamily="18" charset="0"/>
            </a:endParaRPr>
          </a:p>
          <a:p>
            <a:pPr algn="ctr"/>
            <a:endParaRPr lang="en-US" dirty="0">
              <a:solidFill>
                <a:schemeClr val="bg1"/>
              </a:solidFill>
              <a:latin typeface="Times New Roman" panose="02020603050405020304" pitchFamily="18" charset="0"/>
              <a:cs typeface="Times New Roman" panose="02020603050405020304" pitchFamily="18" charset="0"/>
            </a:endParaRPr>
          </a:p>
        </p:txBody>
      </p:sp>
      <p:sp>
        <p:nvSpPr>
          <p:cNvPr id="60" name="CuadroTexto 59"/>
          <p:cNvSpPr txBox="1"/>
          <p:nvPr/>
        </p:nvSpPr>
        <p:spPr>
          <a:xfrm>
            <a:off x="2466139" y="770118"/>
            <a:ext cx="3397608" cy="369332"/>
          </a:xfrm>
          <a:prstGeom prst="rect">
            <a:avLst/>
          </a:prstGeom>
          <a:noFill/>
        </p:spPr>
        <p:txBody>
          <a:bodyPr wrap="square" rtlCol="0">
            <a:spAutoFit/>
          </a:bodyPr>
          <a:lstStyle/>
          <a:p>
            <a:r>
              <a:rPr lang="es-EC" b="1" dirty="0">
                <a:solidFill>
                  <a:schemeClr val="bg1"/>
                </a:solidFill>
                <a:latin typeface="Times New Roman" panose="02020603050405020304" pitchFamily="18" charset="0"/>
                <a:cs typeface="Times New Roman" panose="02020603050405020304" pitchFamily="18" charset="0"/>
              </a:rPr>
              <a:t>VARIABLES DEPENDIENTES</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21" name="CuadroTexto 20"/>
          <p:cNvSpPr txBox="1"/>
          <p:nvPr/>
        </p:nvSpPr>
        <p:spPr>
          <a:xfrm>
            <a:off x="5303912" y="50201"/>
            <a:ext cx="7546607" cy="523220"/>
          </a:xfrm>
          <a:prstGeom prst="rect">
            <a:avLst/>
          </a:prstGeom>
          <a:noFill/>
        </p:spPr>
        <p:txBody>
          <a:bodyPr wrap="square" rtlCol="0">
            <a:spAutoFit/>
          </a:bodyPr>
          <a:lstStyle/>
          <a:p>
            <a:pPr algn="ctr"/>
            <a:r>
              <a:rPr lang="es-EC" sz="2800" b="1" dirty="0" smtClean="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rPr>
              <a:t>Definición y medición de variables</a:t>
            </a:r>
            <a:endParaRPr lang="en-US" sz="2800" b="1" dirty="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22" name="Conector recto 21"/>
          <p:cNvCxnSpPr/>
          <p:nvPr/>
        </p:nvCxnSpPr>
        <p:spPr>
          <a:xfrm flipH="1">
            <a:off x="5783030" y="496952"/>
            <a:ext cx="6406403" cy="14914"/>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flipH="1">
            <a:off x="6669497" y="586606"/>
            <a:ext cx="5519936"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422495"/>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8" grpId="0" animBg="1"/>
      <p:bldP spid="59" grpId="0" animBg="1"/>
      <p:bldP spid="6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4" name="CuadroTexto 43"/>
          <p:cNvSpPr txBox="1"/>
          <p:nvPr/>
        </p:nvSpPr>
        <p:spPr>
          <a:xfrm>
            <a:off x="4524909" y="9528"/>
            <a:ext cx="1737585" cy="1200329"/>
          </a:xfrm>
          <a:prstGeom prst="rect">
            <a:avLst/>
          </a:prstGeom>
          <a:noFill/>
        </p:spPr>
        <p:txBody>
          <a:bodyPr wrap="square" rtlCol="0">
            <a:spAutoFit/>
          </a:bodyPr>
          <a:lstStyle/>
          <a:p>
            <a:r>
              <a:rPr lang="es-EC" sz="7200" dirty="0" smtClean="0">
                <a:solidFill>
                  <a:schemeClr val="accent5">
                    <a:alpha val="16000"/>
                  </a:schemeClr>
                </a:solidFill>
                <a:latin typeface="Times New Roman" panose="02020603050405020304" pitchFamily="18" charset="0"/>
                <a:cs typeface="Times New Roman" panose="02020603050405020304" pitchFamily="18" charset="0"/>
              </a:rPr>
              <a:t>QR</a:t>
            </a:r>
            <a:endParaRPr lang="en-US" sz="1050" dirty="0">
              <a:solidFill>
                <a:schemeClr val="accent5">
                  <a:alpha val="16000"/>
                </a:schemeClr>
              </a:solidFill>
              <a:latin typeface="Times New Roman" panose="02020603050405020304" pitchFamily="18" charset="0"/>
              <a:cs typeface="Times New Roman" panose="02020603050405020304" pitchFamily="18" charset="0"/>
            </a:endParaRPr>
          </a:p>
        </p:txBody>
      </p:sp>
      <p:sp>
        <p:nvSpPr>
          <p:cNvPr id="3" name="Rectángulo 2"/>
          <p:cNvSpPr/>
          <p:nvPr/>
        </p:nvSpPr>
        <p:spPr>
          <a:xfrm>
            <a:off x="-19446" y="-108942"/>
            <a:ext cx="1577777" cy="6858000"/>
          </a:xfrm>
          <a:prstGeom prst="rect">
            <a:avLst/>
          </a:prstGeom>
          <a:gradFill>
            <a:gsLst>
              <a:gs pos="0">
                <a:srgbClr val="8AB833">
                  <a:lumMod val="60000"/>
                  <a:lumOff val="40000"/>
                </a:srgbClr>
              </a:gs>
              <a:gs pos="60000">
                <a:sysClr val="window" lastClr="FFFFFF">
                  <a:shade val="90000"/>
                  <a:satMod val="375000"/>
                  <a:alpha val="0"/>
                </a:sysClr>
              </a:gs>
              <a:gs pos="100000">
                <a:srgbClr val="E3DED1">
                  <a:tint val="88000"/>
                  <a:satMod val="400000"/>
                </a:srgbClr>
              </a:gs>
            </a:gsLst>
            <a:lin ang="5400000" scaled="0"/>
          </a:gradFill>
          <a:ln w="25400" cap="flat" cmpd="sng" algn="ctr">
            <a:noFill/>
            <a:prstDash val="solid"/>
          </a:ln>
          <a:effectLst/>
        </p:spPr>
        <p:txBody>
          <a:bodyPr rtlCol="0" anchor="ctr"/>
          <a:lstStyle/>
          <a:p>
            <a:pPr algn="ctr"/>
            <a:endParaRPr lang="en-US" kern="0">
              <a:solidFill>
                <a:prstClr val="white"/>
              </a:solidFill>
              <a:latin typeface="Times New Roman" panose="02020603050405020304" pitchFamily="18" charset="0"/>
              <a:cs typeface="Times New Roman" panose="02020603050405020304" pitchFamily="18" charset="0"/>
            </a:endParaRPr>
          </a:p>
        </p:txBody>
      </p:sp>
      <p:sp>
        <p:nvSpPr>
          <p:cNvPr id="4" name="Rectángulo redondeado 3"/>
          <p:cNvSpPr/>
          <p:nvPr/>
        </p:nvSpPr>
        <p:spPr>
          <a:xfrm rot="16200000">
            <a:off x="1509266" y="-1054949"/>
            <a:ext cx="551317" cy="2952330"/>
          </a:xfrm>
          <a:prstGeom prst="roundRect">
            <a:avLst/>
          </a:prstGeom>
          <a:solidFill>
            <a:srgbClr val="92D050"/>
          </a:solidFill>
          <a:ln w="25400" cap="flat" cmpd="sng" algn="ctr">
            <a:solidFill>
              <a:srgbClr val="92D050"/>
            </a:solidFill>
            <a:prstDash val="solid"/>
          </a:ln>
          <a:effectLst/>
        </p:spPr>
        <p:txBody>
          <a:bodyPr vert="vert" rtlCol="0" anchor="ctr"/>
          <a:lstStyle/>
          <a:p>
            <a:pPr algn="ctr"/>
            <a:r>
              <a:rPr lang="es-EC" sz="2400" b="1" i="1" kern="0" dirty="0">
                <a:latin typeface="Times New Roman" panose="02020603050405020304" pitchFamily="18" charset="0"/>
                <a:ea typeface="Roboto Condensed" panose="020B0604020202020204" charset="0"/>
                <a:cs typeface="Times New Roman" panose="02020603050405020304" pitchFamily="18" charset="0"/>
              </a:rPr>
              <a:t>METODOLOGÍA</a:t>
            </a:r>
            <a:endParaRPr lang="en-US" sz="2400" b="1" i="1" kern="0" dirty="0">
              <a:latin typeface="Times New Roman" panose="02020603050405020304" pitchFamily="18" charset="0"/>
              <a:ea typeface="Roboto Condensed" panose="020B0604020202020204" charset="0"/>
              <a:cs typeface="Times New Roman" panose="02020603050405020304" pitchFamily="18" charset="0"/>
            </a:endParaRPr>
          </a:p>
        </p:txBody>
      </p:sp>
      <p:sp>
        <p:nvSpPr>
          <p:cNvPr id="5" name="Rectángulo 4"/>
          <p:cNvSpPr/>
          <p:nvPr/>
        </p:nvSpPr>
        <p:spPr>
          <a:xfrm rot="16200000">
            <a:off x="522433" y="876443"/>
            <a:ext cx="432047" cy="1639747"/>
          </a:xfrm>
          <a:prstGeom prst="rect">
            <a:avLst/>
          </a:prstGeom>
          <a:noFill/>
          <a:ln w="25400" cap="flat" cmpd="sng" algn="ctr">
            <a:noFill/>
            <a:prstDash val="solid"/>
          </a:ln>
          <a:effectLst/>
        </p:spPr>
        <p:txBody>
          <a:bodyPr vert="vert" rtlCol="0" anchor="ctr"/>
          <a:lstStyle/>
          <a:p>
            <a:pPr algn="ctr"/>
            <a:r>
              <a:rPr lang="es-EC"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INTRODUCCIÓN</a:t>
            </a:r>
            <a:endParaRPr lang="en-US"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6" name="Rectángulo 5"/>
          <p:cNvSpPr/>
          <p:nvPr/>
        </p:nvSpPr>
        <p:spPr>
          <a:xfrm rot="16200000">
            <a:off x="449047" y="1605034"/>
            <a:ext cx="432047" cy="1475656"/>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7" name="Rectángulo redondeado 6"/>
          <p:cNvSpPr/>
          <p:nvPr/>
        </p:nvSpPr>
        <p:spPr>
          <a:xfrm rot="16200000">
            <a:off x="528899" y="2145814"/>
            <a:ext cx="432047" cy="1538772"/>
          </a:xfrm>
          <a:prstGeom prst="roundRect">
            <a:avLst/>
          </a:prstGeom>
          <a:solidFill>
            <a:srgbClr val="C0CF3A">
              <a:lumMod val="40000"/>
              <a:lumOff val="60000"/>
            </a:srgbClr>
          </a:solidFill>
          <a:ln w="57150" cap="flat" cmpd="sng" algn="ctr">
            <a:solidFill>
              <a:srgbClr val="92D050"/>
            </a:solid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 name="Rectángulo 7"/>
          <p:cNvSpPr/>
          <p:nvPr/>
        </p:nvSpPr>
        <p:spPr>
          <a:xfrm rot="16200000">
            <a:off x="499282" y="2745509"/>
            <a:ext cx="432047" cy="1598002"/>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 name="Rectángulo 8"/>
          <p:cNvSpPr/>
          <p:nvPr/>
        </p:nvSpPr>
        <p:spPr>
          <a:xfrm rot="16200000">
            <a:off x="497340" y="3357202"/>
            <a:ext cx="432047" cy="1557703"/>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IV</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10"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419311" y="5181679"/>
            <a:ext cx="948958" cy="935846"/>
          </a:xfrm>
          <a:prstGeom prst="rect">
            <a:avLst/>
          </a:prstGeom>
          <a:noFill/>
          <a:extLst>
            <a:ext uri="{909E8E84-426E-40DD-AFC4-6F175D3DCCD1}">
              <a14:hiddenFill xmlns:a14="http://schemas.microsoft.com/office/drawing/2010/main">
                <a:solidFill>
                  <a:srgbClr val="FFFFFF"/>
                </a:solidFill>
              </a14:hiddenFill>
            </a:ext>
          </a:extLst>
        </p:spPr>
      </p:pic>
      <p:pic>
        <p:nvPicPr>
          <p:cNvPr id="73" name="Imagen 72"/>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2258" t="17273" r="25725" b="27091"/>
          <a:stretch/>
        </p:blipFill>
        <p:spPr>
          <a:xfrm rot="19640646">
            <a:off x="1484085" y="5386348"/>
            <a:ext cx="1276131" cy="1446282"/>
          </a:xfrm>
          <a:prstGeom prst="rect">
            <a:avLst/>
          </a:prstGeom>
          <a:effectLst>
            <a:outerShdw blurRad="50800" dist="50800" dir="5400000" sx="1000" sy="1000" algn="ctr" rotWithShape="0">
              <a:srgbClr val="000000"/>
            </a:outerShdw>
          </a:effectLst>
        </p:spPr>
      </p:pic>
      <p:pic>
        <p:nvPicPr>
          <p:cNvPr id="59" name="Imagen 58"/>
          <p:cNvPicPr>
            <a:picLocks noChangeAspect="1"/>
          </p:cNvPicPr>
          <p:nvPr/>
        </p:nvPicPr>
        <p:blipFill>
          <a:blip r:embed="rId5">
            <a:clrChange>
              <a:clrFrom>
                <a:srgbClr val="FFFFFF"/>
              </a:clrFrom>
              <a:clrTo>
                <a:srgbClr val="FFFFFF">
                  <a:alpha val="0"/>
                </a:srgbClr>
              </a:clrTo>
            </a:clrChange>
          </a:blip>
          <a:stretch>
            <a:fillRect/>
          </a:stretch>
        </p:blipFill>
        <p:spPr>
          <a:xfrm>
            <a:off x="1496184" y="750328"/>
            <a:ext cx="742950" cy="733425"/>
          </a:xfrm>
          <a:prstGeom prst="rect">
            <a:avLst/>
          </a:prstGeom>
        </p:spPr>
      </p:pic>
      <p:sp>
        <p:nvSpPr>
          <p:cNvPr id="60" name="CuadroTexto 59"/>
          <p:cNvSpPr txBox="1"/>
          <p:nvPr/>
        </p:nvSpPr>
        <p:spPr>
          <a:xfrm>
            <a:off x="1756447" y="878666"/>
            <a:ext cx="5176460" cy="461665"/>
          </a:xfrm>
          <a:prstGeom prst="rect">
            <a:avLst/>
          </a:prstGeom>
          <a:noFill/>
        </p:spPr>
        <p:txBody>
          <a:bodyPr wrap="square" rtlCol="0">
            <a:spAutoFit/>
          </a:bodyPr>
          <a:lstStyle/>
          <a:p>
            <a:r>
              <a:rPr lang="es-EC" sz="2400" b="1" dirty="0">
                <a:solidFill>
                  <a:schemeClr val="accent5"/>
                </a:solidFill>
                <a:latin typeface="Times New Roman" panose="02020603050405020304" pitchFamily="18" charset="0"/>
                <a:ea typeface="Roboto Condensed" panose="020B0604020202020204" charset="0"/>
                <a:cs typeface="Times New Roman" panose="02020603050405020304" pitchFamily="18" charset="0"/>
              </a:rPr>
              <a:t>REGRESIÓN CUANTILICA</a:t>
            </a:r>
            <a:endParaRPr lang="en-US" sz="2400" b="1" dirty="0">
              <a:solidFill>
                <a:schemeClr val="accent5"/>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63" name="Imagen 62"/>
          <p:cNvPicPr>
            <a:picLocks noChangeAspect="1"/>
          </p:cNvPicPr>
          <p:nvPr/>
        </p:nvPicPr>
        <p:blipFill>
          <a:blip r:embed="rId6">
            <a:clrChange>
              <a:clrFrom>
                <a:srgbClr val="FFFFFF"/>
              </a:clrFrom>
              <a:clrTo>
                <a:srgbClr val="FFFFFF">
                  <a:alpha val="0"/>
                </a:srgbClr>
              </a:clrTo>
            </a:clrChange>
          </a:blip>
          <a:stretch>
            <a:fillRect/>
          </a:stretch>
        </p:blipFill>
        <p:spPr>
          <a:xfrm>
            <a:off x="5386846" y="3718885"/>
            <a:ext cx="589218" cy="580820"/>
          </a:xfrm>
          <a:prstGeom prst="rect">
            <a:avLst/>
          </a:prstGeom>
        </p:spPr>
      </p:pic>
      <p:pic>
        <p:nvPicPr>
          <p:cNvPr id="64" name="Imagen 63"/>
          <p:cNvPicPr>
            <a:picLocks noChangeAspect="1"/>
          </p:cNvPicPr>
          <p:nvPr/>
        </p:nvPicPr>
        <p:blipFill>
          <a:blip r:embed="rId7">
            <a:clrChange>
              <a:clrFrom>
                <a:srgbClr val="FFFFFF"/>
              </a:clrFrom>
              <a:clrTo>
                <a:srgbClr val="FFFFFF">
                  <a:alpha val="0"/>
                </a:srgbClr>
              </a:clrTo>
            </a:clrChange>
          </a:blip>
          <a:stretch>
            <a:fillRect/>
          </a:stretch>
        </p:blipFill>
        <p:spPr>
          <a:xfrm>
            <a:off x="5386846" y="5330460"/>
            <a:ext cx="555357" cy="527238"/>
          </a:xfrm>
          <a:prstGeom prst="rect">
            <a:avLst/>
          </a:prstGeom>
        </p:spPr>
      </p:pic>
      <p:sp>
        <p:nvSpPr>
          <p:cNvPr id="65" name="CuadroTexto 64"/>
          <p:cNvSpPr txBox="1"/>
          <p:nvPr/>
        </p:nvSpPr>
        <p:spPr>
          <a:xfrm>
            <a:off x="5783246" y="3838055"/>
            <a:ext cx="5180466" cy="338554"/>
          </a:xfrm>
          <a:prstGeom prst="rect">
            <a:avLst/>
          </a:prstGeom>
          <a:noFill/>
        </p:spPr>
        <p:txBody>
          <a:bodyPr wrap="square" rtlCol="0">
            <a:spAutoFit/>
          </a:bodyPr>
          <a:lstStyle/>
          <a:p>
            <a:r>
              <a:rPr lang="es-EC" sz="1600" b="1" dirty="0">
                <a:solidFill>
                  <a:srgbClr val="FF3399"/>
                </a:solidFill>
                <a:latin typeface="Times New Roman" panose="02020603050405020304" pitchFamily="18" charset="0"/>
                <a:ea typeface="Roboto Condensed" panose="020B0604020202020204" charset="0"/>
                <a:cs typeface="Times New Roman" panose="02020603050405020304" pitchFamily="18" charset="0"/>
              </a:rPr>
              <a:t>MÉTODO GENERALIZADO DE LOS </a:t>
            </a:r>
            <a:r>
              <a:rPr lang="es-EC" sz="1600" b="1" dirty="0" smtClean="0">
                <a:solidFill>
                  <a:srgbClr val="FF3399"/>
                </a:solidFill>
                <a:latin typeface="Times New Roman" panose="02020603050405020304" pitchFamily="18" charset="0"/>
                <a:ea typeface="Roboto Condensed" panose="020B0604020202020204" charset="0"/>
                <a:cs typeface="Times New Roman" panose="02020603050405020304" pitchFamily="18" charset="0"/>
              </a:rPr>
              <a:t>MOMENTOS </a:t>
            </a:r>
            <a:endParaRPr lang="en-US" sz="1600" b="1" dirty="0">
              <a:solidFill>
                <a:srgbClr val="FF3399"/>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66" name="CuadroTexto 65"/>
          <p:cNvSpPr txBox="1"/>
          <p:nvPr/>
        </p:nvSpPr>
        <p:spPr>
          <a:xfrm>
            <a:off x="5832442" y="5372991"/>
            <a:ext cx="4623830" cy="338554"/>
          </a:xfrm>
          <a:prstGeom prst="rect">
            <a:avLst/>
          </a:prstGeom>
          <a:noFill/>
        </p:spPr>
        <p:txBody>
          <a:bodyPr wrap="square" rtlCol="0">
            <a:spAutoFit/>
          </a:bodyPr>
          <a:lstStyle/>
          <a:p>
            <a:r>
              <a:rPr lang="es-EC" sz="1600" b="1" dirty="0">
                <a:solidFill>
                  <a:srgbClr val="92D050"/>
                </a:solidFill>
                <a:latin typeface="Times New Roman" panose="02020603050405020304" pitchFamily="18" charset="0"/>
                <a:ea typeface="Roboto Condensed" panose="020B0604020202020204" charset="0"/>
                <a:cs typeface="Times New Roman" panose="02020603050405020304" pitchFamily="18" charset="0"/>
              </a:rPr>
              <a:t>MÍNIMOS CUADRADOS ORDINARIOS</a:t>
            </a:r>
            <a:endParaRPr lang="en-US" sz="1600" b="1" dirty="0">
              <a:solidFill>
                <a:srgbClr val="92D050"/>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71" name="Rectángulo 70"/>
          <p:cNvSpPr/>
          <p:nvPr/>
        </p:nvSpPr>
        <p:spPr>
          <a:xfrm>
            <a:off x="4799856" y="5196525"/>
            <a:ext cx="7093954" cy="96284"/>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2" name="CuadroTexto 81"/>
          <p:cNvSpPr txBox="1"/>
          <p:nvPr/>
        </p:nvSpPr>
        <p:spPr>
          <a:xfrm>
            <a:off x="10594755" y="3547110"/>
            <a:ext cx="2517432" cy="769441"/>
          </a:xfrm>
          <a:prstGeom prst="rect">
            <a:avLst/>
          </a:prstGeom>
          <a:noFill/>
        </p:spPr>
        <p:txBody>
          <a:bodyPr wrap="square" rtlCol="0">
            <a:spAutoFit/>
          </a:bodyPr>
          <a:lstStyle/>
          <a:p>
            <a:r>
              <a:rPr lang="es-EC" sz="4400" dirty="0" smtClean="0">
                <a:solidFill>
                  <a:srgbClr val="FF99FF">
                    <a:alpha val="40000"/>
                  </a:srgbClr>
                </a:solidFill>
                <a:latin typeface="Times New Roman" panose="02020603050405020304" pitchFamily="18" charset="0"/>
                <a:cs typeface="Times New Roman" panose="02020603050405020304" pitchFamily="18" charset="0"/>
              </a:rPr>
              <a:t>GMM</a:t>
            </a:r>
            <a:endParaRPr lang="en-US" sz="600" dirty="0">
              <a:solidFill>
                <a:srgbClr val="FF99FF">
                  <a:alpha val="40000"/>
                </a:srgbClr>
              </a:solidFill>
              <a:latin typeface="Times New Roman" panose="02020603050405020304" pitchFamily="18" charset="0"/>
              <a:cs typeface="Times New Roman" panose="02020603050405020304" pitchFamily="18" charset="0"/>
            </a:endParaRPr>
          </a:p>
        </p:txBody>
      </p:sp>
      <p:sp>
        <p:nvSpPr>
          <p:cNvPr id="84" name="CuadroTexto 83"/>
          <p:cNvSpPr txBox="1"/>
          <p:nvPr/>
        </p:nvSpPr>
        <p:spPr>
          <a:xfrm>
            <a:off x="10614916" y="5147092"/>
            <a:ext cx="2797438" cy="769441"/>
          </a:xfrm>
          <a:prstGeom prst="rect">
            <a:avLst/>
          </a:prstGeom>
          <a:noFill/>
        </p:spPr>
        <p:txBody>
          <a:bodyPr wrap="square" rtlCol="0">
            <a:spAutoFit/>
          </a:bodyPr>
          <a:lstStyle/>
          <a:p>
            <a:r>
              <a:rPr lang="es-EC" sz="4400" dirty="0" smtClean="0">
                <a:solidFill>
                  <a:schemeClr val="accent2">
                    <a:lumMod val="75000"/>
                    <a:alpha val="32000"/>
                  </a:schemeClr>
                </a:solidFill>
                <a:latin typeface="Times New Roman" panose="02020603050405020304" pitchFamily="18" charset="0"/>
                <a:cs typeface="Times New Roman" panose="02020603050405020304" pitchFamily="18" charset="0"/>
              </a:rPr>
              <a:t>MCO</a:t>
            </a:r>
            <a:endParaRPr lang="en-US" sz="600" dirty="0">
              <a:solidFill>
                <a:schemeClr val="accent2">
                  <a:lumMod val="75000"/>
                  <a:alpha val="32000"/>
                </a:schemeClr>
              </a:solidFill>
              <a:latin typeface="Times New Roman" panose="02020603050405020304" pitchFamily="18" charset="0"/>
              <a:cs typeface="Times New Roman" panose="02020603050405020304" pitchFamily="18" charset="0"/>
            </a:endParaRPr>
          </a:p>
        </p:txBody>
      </p:sp>
      <p:sp>
        <p:nvSpPr>
          <p:cNvPr id="86" name="CuadroTexto 85"/>
          <p:cNvSpPr txBox="1"/>
          <p:nvPr/>
        </p:nvSpPr>
        <p:spPr>
          <a:xfrm>
            <a:off x="6132992" y="76447"/>
            <a:ext cx="6059007" cy="523220"/>
          </a:xfrm>
          <a:prstGeom prst="rect">
            <a:avLst/>
          </a:prstGeom>
          <a:noFill/>
        </p:spPr>
        <p:txBody>
          <a:bodyPr wrap="square" rtlCol="0">
            <a:spAutoFit/>
          </a:bodyPr>
          <a:lstStyle/>
          <a:p>
            <a:pPr algn="ctr"/>
            <a:r>
              <a:rPr lang="es-EC" sz="2800" b="1" dirty="0" smtClean="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rPr>
              <a:t>Estrategia de estimación</a:t>
            </a:r>
            <a:endParaRPr lang="en-US" sz="2800" b="1" dirty="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87" name="Conector recto 86"/>
          <p:cNvCxnSpPr/>
          <p:nvPr/>
        </p:nvCxnSpPr>
        <p:spPr>
          <a:xfrm flipH="1" flipV="1">
            <a:off x="6862244" y="554154"/>
            <a:ext cx="5156969" cy="47591"/>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cto 89"/>
          <p:cNvCxnSpPr/>
          <p:nvPr/>
        </p:nvCxnSpPr>
        <p:spPr>
          <a:xfrm flipH="1" flipV="1">
            <a:off x="7536160" y="620688"/>
            <a:ext cx="4491438" cy="5006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50" name="Rectángulo redondeado 49"/>
          <p:cNvSpPr/>
          <p:nvPr/>
        </p:nvSpPr>
        <p:spPr>
          <a:xfrm>
            <a:off x="1826018" y="3100233"/>
            <a:ext cx="3756743" cy="60690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Abrir llave 87"/>
          <p:cNvSpPr/>
          <p:nvPr/>
        </p:nvSpPr>
        <p:spPr>
          <a:xfrm>
            <a:off x="5767028" y="819170"/>
            <a:ext cx="705926" cy="2660459"/>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9" name="Terminador 88"/>
          <p:cNvSpPr/>
          <p:nvPr/>
        </p:nvSpPr>
        <p:spPr>
          <a:xfrm>
            <a:off x="6292939" y="833419"/>
            <a:ext cx="5726274" cy="644499"/>
          </a:xfrm>
          <a:prstGeom prst="flowChartTermina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solidFill>
                  <a:schemeClr val="bg1"/>
                </a:solidFill>
                <a:latin typeface="Times New Roman" panose="02020603050405020304" pitchFamily="18" charset="0"/>
                <a:cs typeface="Times New Roman" panose="02020603050405020304" pitchFamily="18" charset="0"/>
              </a:rPr>
              <a:t>Nivel </a:t>
            </a:r>
            <a:r>
              <a:rPr lang="es-EC" sz="2400" dirty="0">
                <a:solidFill>
                  <a:schemeClr val="bg1"/>
                </a:solidFill>
                <a:latin typeface="Times New Roman" panose="02020603050405020304" pitchFamily="18" charset="0"/>
                <a:cs typeface="Times New Roman" panose="02020603050405020304" pitchFamily="18" charset="0"/>
              </a:rPr>
              <a:t>de </a:t>
            </a:r>
            <a:r>
              <a:rPr lang="es-EC" sz="2400" dirty="0" smtClean="0">
                <a:solidFill>
                  <a:schemeClr val="bg1"/>
                </a:solidFill>
                <a:latin typeface="Times New Roman" panose="02020603050405020304" pitchFamily="18" charset="0"/>
                <a:cs typeface="Times New Roman" panose="02020603050405020304" pitchFamily="18" charset="0"/>
              </a:rPr>
              <a:t>impacto de las variables</a:t>
            </a:r>
            <a:endParaRPr lang="en-US" sz="2400" dirty="0">
              <a:solidFill>
                <a:schemeClr val="bg1"/>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5" name="Terminador 94"/>
          <p:cNvSpPr/>
          <p:nvPr/>
        </p:nvSpPr>
        <p:spPr>
          <a:xfrm>
            <a:off x="6277147" y="1591898"/>
            <a:ext cx="5699325" cy="765943"/>
          </a:xfrm>
          <a:prstGeom prst="flowChartTermina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solidFill>
                  <a:schemeClr val="bg1"/>
                </a:solidFill>
                <a:latin typeface="Times New Roman" panose="02020603050405020304" pitchFamily="18" charset="0"/>
                <a:cs typeface="Times New Roman" panose="02020603050405020304" pitchFamily="18" charset="0"/>
              </a:rPr>
              <a:t>Comportamiento de las actividades innovadoras</a:t>
            </a:r>
            <a:endParaRPr lang="es-EC" sz="2400" dirty="0">
              <a:solidFill>
                <a:schemeClr val="bg1"/>
              </a:solidFill>
              <a:latin typeface="Times New Roman" panose="02020603050405020304" pitchFamily="18" charset="0"/>
              <a:cs typeface="Times New Roman" panose="02020603050405020304" pitchFamily="18" charset="0"/>
            </a:endParaRPr>
          </a:p>
        </p:txBody>
      </p:sp>
      <p:sp>
        <p:nvSpPr>
          <p:cNvPr id="97" name="Terminador 96"/>
          <p:cNvSpPr/>
          <p:nvPr/>
        </p:nvSpPr>
        <p:spPr>
          <a:xfrm>
            <a:off x="6348532" y="2478197"/>
            <a:ext cx="5627940" cy="796081"/>
          </a:xfrm>
          <a:prstGeom prst="flowChartTerminator">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solidFill>
                  <a:schemeClr val="bg1"/>
                </a:solidFill>
                <a:latin typeface="Times New Roman" panose="02020603050405020304" pitchFamily="18" charset="0"/>
                <a:cs typeface="Times New Roman" panose="02020603050405020304" pitchFamily="18" charset="0"/>
              </a:rPr>
              <a:t>Mayor flexibilidad en el modelo</a:t>
            </a:r>
            <a:endParaRPr lang="en-US" sz="2400" dirty="0">
              <a:solidFill>
                <a:schemeClr val="bg1"/>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51" name="Flecha derecha 50"/>
          <p:cNvSpPr/>
          <p:nvPr/>
        </p:nvSpPr>
        <p:spPr>
          <a:xfrm>
            <a:off x="1526913" y="4419038"/>
            <a:ext cx="3159412" cy="1674258"/>
          </a:xfrm>
          <a:prstGeom prst="rightArrow">
            <a:avLst/>
          </a:prstGeom>
          <a:solidFill>
            <a:schemeClr val="tx2">
              <a:lumMod val="75000"/>
              <a:alpha val="56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bg1"/>
                </a:solidFill>
                <a:latin typeface="Times New Roman" panose="02020603050405020304" pitchFamily="18" charset="0"/>
                <a:cs typeface="Times New Roman" panose="02020603050405020304" pitchFamily="18" charset="0"/>
              </a:rPr>
              <a:t>ROBUSTEZ DE LOS RESULTADOS</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52" name="Rectángulo redondeado 51"/>
          <p:cNvSpPr/>
          <p:nvPr/>
        </p:nvSpPr>
        <p:spPr>
          <a:xfrm>
            <a:off x="6009697" y="4302005"/>
            <a:ext cx="2650449" cy="805738"/>
          </a:xfrm>
          <a:prstGeom prst="roundRect">
            <a:avLst/>
          </a:prstGeom>
          <a:no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latin typeface="Times New Roman" panose="02020603050405020304" pitchFamily="18" charset="0"/>
                <a:cs typeface="Times New Roman" panose="02020603050405020304" pitchFamily="18" charset="0"/>
              </a:rPr>
              <a:t>Controla la endogeneidad y efectos </a:t>
            </a:r>
            <a:r>
              <a:rPr lang="es-EC" dirty="0" smtClean="0">
                <a:solidFill>
                  <a:schemeClr val="bg1"/>
                </a:solidFill>
                <a:latin typeface="Times New Roman" panose="02020603050405020304" pitchFamily="18" charset="0"/>
                <a:cs typeface="Times New Roman" panose="02020603050405020304" pitchFamily="18" charset="0"/>
              </a:rPr>
              <a:t>específicos</a:t>
            </a:r>
            <a:endParaRPr lang="en-US" dirty="0">
              <a:solidFill>
                <a:schemeClr val="bg1"/>
              </a:solidFill>
            </a:endParaRPr>
          </a:p>
        </p:txBody>
      </p:sp>
      <p:sp>
        <p:nvSpPr>
          <p:cNvPr id="111" name="Rectángulo redondeado 110"/>
          <p:cNvSpPr/>
          <p:nvPr/>
        </p:nvSpPr>
        <p:spPr>
          <a:xfrm>
            <a:off x="9162495" y="4316638"/>
            <a:ext cx="2191584" cy="805738"/>
          </a:xfrm>
          <a:prstGeom prst="roundRect">
            <a:avLst/>
          </a:prstGeom>
          <a:no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latin typeface="Times New Roman" panose="02020603050405020304" pitchFamily="18" charset="0"/>
                <a:cs typeface="Times New Roman" panose="02020603050405020304" pitchFamily="18" charset="0"/>
              </a:rPr>
              <a:t>Problemas no </a:t>
            </a:r>
            <a:r>
              <a:rPr lang="es-EC" dirty="0" smtClean="0">
                <a:solidFill>
                  <a:schemeClr val="bg1"/>
                </a:solidFill>
                <a:latin typeface="Times New Roman" panose="02020603050405020304" pitchFamily="18" charset="0"/>
                <a:cs typeface="Times New Roman" panose="02020603050405020304" pitchFamily="18" charset="0"/>
              </a:rPr>
              <a:t>observados</a:t>
            </a:r>
            <a:endParaRPr lang="en-US" dirty="0">
              <a:solidFill>
                <a:schemeClr val="bg1"/>
              </a:solidFill>
            </a:endParaRPr>
          </a:p>
        </p:txBody>
      </p:sp>
      <p:sp>
        <p:nvSpPr>
          <p:cNvPr id="116" name="Rectángulo redondeado 115"/>
          <p:cNvSpPr/>
          <p:nvPr/>
        </p:nvSpPr>
        <p:spPr>
          <a:xfrm>
            <a:off x="8781410" y="5825526"/>
            <a:ext cx="2427332" cy="805738"/>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latin typeface="Times New Roman" panose="02020603050405020304" pitchFamily="18" charset="0"/>
                <a:cs typeface="Times New Roman" panose="02020603050405020304" pitchFamily="18" charset="0"/>
              </a:rPr>
              <a:t>Permite comparar </a:t>
            </a:r>
            <a:r>
              <a:rPr lang="es-EC" dirty="0">
                <a:solidFill>
                  <a:schemeClr val="bg1"/>
                </a:solidFill>
                <a:latin typeface="Times New Roman" panose="02020603050405020304" pitchFamily="18" charset="0"/>
                <a:cs typeface="Times New Roman" panose="02020603050405020304" pitchFamily="18" charset="0"/>
              </a:rPr>
              <a:t>entre </a:t>
            </a:r>
            <a:r>
              <a:rPr lang="es-EC" dirty="0" smtClean="0">
                <a:solidFill>
                  <a:schemeClr val="bg1"/>
                </a:solidFill>
                <a:latin typeface="Times New Roman" panose="02020603050405020304" pitchFamily="18" charset="0"/>
                <a:cs typeface="Times New Roman" panose="02020603050405020304" pitchFamily="18" charset="0"/>
              </a:rPr>
              <a:t>resultados</a:t>
            </a:r>
            <a:endParaRPr lang="en-US" dirty="0">
              <a:solidFill>
                <a:schemeClr val="bg1"/>
              </a:solidFill>
            </a:endParaRPr>
          </a:p>
        </p:txBody>
      </p:sp>
      <p:sp>
        <p:nvSpPr>
          <p:cNvPr id="117" name="Rectángulo redondeado 116"/>
          <p:cNvSpPr/>
          <p:nvPr/>
        </p:nvSpPr>
        <p:spPr>
          <a:xfrm>
            <a:off x="5632171" y="5815540"/>
            <a:ext cx="2984109" cy="805738"/>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latin typeface="Times New Roman" panose="02020603050405020304" pitchFamily="18" charset="0"/>
                <a:cs typeface="Times New Roman" panose="02020603050405020304" pitchFamily="18" charset="0"/>
              </a:rPr>
              <a:t>Cuantifica las relaciones </a:t>
            </a:r>
            <a:r>
              <a:rPr lang="es-EC" dirty="0" smtClean="0">
                <a:solidFill>
                  <a:schemeClr val="bg1"/>
                </a:solidFill>
                <a:latin typeface="Times New Roman" panose="02020603050405020304" pitchFamily="18" charset="0"/>
                <a:cs typeface="Times New Roman" panose="02020603050405020304" pitchFamily="18" charset="0"/>
              </a:rPr>
              <a:t>existentes entre las variables explicativas y explicadas</a:t>
            </a:r>
            <a:endParaRPr lang="en-US" dirty="0">
              <a:solidFill>
                <a:schemeClr val="bg1"/>
              </a:solidFill>
            </a:endParaRPr>
          </a:p>
        </p:txBody>
      </p:sp>
      <p:sp>
        <p:nvSpPr>
          <p:cNvPr id="53" name="Proceso alternativo 52"/>
          <p:cNvSpPr/>
          <p:nvPr/>
        </p:nvSpPr>
        <p:spPr>
          <a:xfrm>
            <a:off x="2151053" y="1420695"/>
            <a:ext cx="3295681" cy="1212473"/>
          </a:xfrm>
          <a:prstGeom prst="flowChartAlternateProcess">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smtClean="0">
                <a:solidFill>
                  <a:schemeClr val="bg1"/>
                </a:solidFill>
                <a:latin typeface="Times New Roman" panose="02020603050405020304" pitchFamily="18" charset="0"/>
                <a:cs typeface="Times New Roman" panose="02020603050405020304" pitchFamily="18" charset="0"/>
              </a:rPr>
              <a:t>-Efectos fijos</a:t>
            </a:r>
          </a:p>
          <a:p>
            <a:r>
              <a:rPr lang="es-EC" sz="2000" dirty="0" smtClean="0">
                <a:solidFill>
                  <a:schemeClr val="bg1"/>
                </a:solidFill>
                <a:latin typeface="Times New Roman" panose="02020603050405020304" pitchFamily="18" charset="0"/>
                <a:cs typeface="Times New Roman" panose="02020603050405020304" pitchFamily="18" charset="0"/>
              </a:rPr>
              <a:t>-Mide el efecto del vector de las variables en estudio|</a:t>
            </a:r>
          </a:p>
        </p:txBody>
      </p:sp>
      <p:sp>
        <p:nvSpPr>
          <p:cNvPr id="56" name="Flecha abajo 55"/>
          <p:cNvSpPr/>
          <p:nvPr/>
        </p:nvSpPr>
        <p:spPr>
          <a:xfrm>
            <a:off x="3689633" y="2663007"/>
            <a:ext cx="224066" cy="426014"/>
          </a:xfrm>
          <a:prstGeom prst="down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7" name="Rectángulo 56"/>
              <p:cNvSpPr/>
              <p:nvPr/>
            </p:nvSpPr>
            <p:spPr>
              <a:xfrm>
                <a:off x="1939245" y="3156739"/>
                <a:ext cx="3672786"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𝑌</m:t>
                          </m:r>
                        </m:e>
                        <m:sub>
                          <m:r>
                            <a:rPr lang="en-US" sz="2400" i="1">
                              <a:solidFill>
                                <a:schemeClr val="bg1"/>
                              </a:solidFill>
                              <a:latin typeface="Cambria Math" panose="02040503050406030204" pitchFamily="18" charset="0"/>
                            </a:rPr>
                            <m:t>𝑖𝑡</m:t>
                          </m:r>
                        </m:sub>
                      </m:sSub>
                      <m:r>
                        <a:rPr lang="en-US" sz="2400" i="0">
                          <a:solidFill>
                            <a:schemeClr val="bg1"/>
                          </a:solidFill>
                          <a:latin typeface="Cambria Math" panose="02040503050406030204" pitchFamily="18" charset="0"/>
                        </a:rPr>
                        <m:t>=</m:t>
                      </m:r>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𝛼</m:t>
                          </m:r>
                        </m:e>
                        <m:sub>
                          <m:r>
                            <a:rPr lang="en-US" sz="2400" i="1">
                              <a:solidFill>
                                <a:schemeClr val="bg1"/>
                              </a:solidFill>
                              <a:latin typeface="Cambria Math" panose="02040503050406030204" pitchFamily="18" charset="0"/>
                            </a:rPr>
                            <m:t>𝑖</m:t>
                          </m:r>
                        </m:sub>
                      </m:sSub>
                      <m:r>
                        <a:rPr lang="en-US" sz="2400" i="0">
                          <a:solidFill>
                            <a:schemeClr val="bg1"/>
                          </a:solidFill>
                          <a:latin typeface="Cambria Math" panose="02040503050406030204" pitchFamily="18" charset="0"/>
                        </a:rPr>
                        <m:t>+</m:t>
                      </m:r>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𝑥</m:t>
                          </m:r>
                        </m:e>
                        <m:sub>
                          <m:r>
                            <a:rPr lang="en-US" sz="2400" i="1">
                              <a:solidFill>
                                <a:schemeClr val="bg1"/>
                              </a:solidFill>
                              <a:latin typeface="Cambria Math" panose="02040503050406030204" pitchFamily="18" charset="0"/>
                            </a:rPr>
                            <m:t>𝑖</m:t>
                          </m:r>
                        </m:sub>
                      </m:sSub>
                      <m:r>
                        <a:rPr lang="es-EC" sz="2400" b="0" i="1" smtClean="0">
                          <a:solidFill>
                            <a:schemeClr val="bg1"/>
                          </a:solidFill>
                          <a:latin typeface="Cambria Math" panose="02040503050406030204" pitchFamily="18" charset="0"/>
                        </a:rPr>
                        <m:t> </m:t>
                      </m:r>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𝛽</m:t>
                          </m:r>
                        </m:e>
                        <m:sub>
                          <m:r>
                            <a:rPr lang="en-US" sz="2400" i="0">
                              <a:solidFill>
                                <a:schemeClr val="bg1"/>
                              </a:solidFill>
                              <a:latin typeface="Cambria Math" panose="02040503050406030204" pitchFamily="18" charset="0"/>
                            </a:rPr>
                            <m:t>1</m:t>
                          </m:r>
                        </m:sub>
                      </m:sSub>
                      <m:r>
                        <a:rPr lang="en-US" sz="2400" i="0">
                          <a:solidFill>
                            <a:schemeClr val="bg1"/>
                          </a:solidFill>
                          <a:latin typeface="Cambria Math" panose="02040503050406030204" pitchFamily="18" charset="0"/>
                        </a:rPr>
                        <m:t>+</m:t>
                      </m:r>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𝑥</m:t>
                          </m:r>
                        </m:e>
                        <m:sub>
                          <m:r>
                            <a:rPr lang="en-US" sz="2400" i="1">
                              <a:solidFill>
                                <a:schemeClr val="bg1"/>
                              </a:solidFill>
                              <a:latin typeface="Cambria Math" panose="02040503050406030204" pitchFamily="18" charset="0"/>
                            </a:rPr>
                            <m:t>𝑖</m:t>
                          </m:r>
                        </m:sub>
                      </m:sSub>
                      <m:r>
                        <a:rPr lang="es-EC" sz="2400" b="0" i="1" smtClean="0">
                          <a:solidFill>
                            <a:schemeClr val="bg1"/>
                          </a:solidFill>
                          <a:latin typeface="Cambria Math" panose="02040503050406030204" pitchFamily="18" charset="0"/>
                        </a:rPr>
                        <m:t>  </m:t>
                      </m:r>
                      <m:r>
                        <a:rPr lang="en-US" sz="2400" i="1">
                          <a:solidFill>
                            <a:schemeClr val="bg1"/>
                          </a:solidFill>
                          <a:latin typeface="Cambria Math" panose="02040503050406030204" pitchFamily="18" charset="0"/>
                        </a:rPr>
                        <m:t>𝜓</m:t>
                      </m:r>
                      <m:sSub>
                        <m:sSubPr>
                          <m:ctrlPr>
                            <a:rPr lang="en-US" sz="2400" i="1">
                              <a:solidFill>
                                <a:schemeClr val="bg1"/>
                              </a:solidFill>
                              <a:latin typeface="Cambria Math" panose="02040503050406030204" pitchFamily="18" charset="0"/>
                            </a:rPr>
                          </m:ctrlPr>
                        </m:sSubPr>
                        <m:e>
                          <m:r>
                            <a:rPr lang="es-EC" sz="2400" b="0" i="1" smtClean="0">
                              <a:solidFill>
                                <a:schemeClr val="bg1"/>
                              </a:solidFill>
                              <a:latin typeface="Cambria Math" panose="02040503050406030204" pitchFamily="18" charset="0"/>
                            </a:rPr>
                            <m:t>  </m:t>
                          </m:r>
                          <m:r>
                            <a:rPr lang="en-US" sz="2400" i="1">
                              <a:solidFill>
                                <a:schemeClr val="bg1"/>
                              </a:solidFill>
                              <a:latin typeface="Cambria Math" panose="02040503050406030204" pitchFamily="18" charset="0"/>
                            </a:rPr>
                            <m:t>𝜀</m:t>
                          </m:r>
                        </m:e>
                        <m:sub>
                          <m:r>
                            <a:rPr lang="en-US" sz="2400" i="1">
                              <a:solidFill>
                                <a:schemeClr val="bg1"/>
                              </a:solidFill>
                              <a:latin typeface="Cambria Math" panose="02040503050406030204" pitchFamily="18" charset="0"/>
                            </a:rPr>
                            <m:t>𝑖</m:t>
                          </m:r>
                        </m:sub>
                      </m:sSub>
                    </m:oMath>
                  </m:oMathPara>
                </a14:m>
                <a:endParaRPr lang="en-US"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57" name="Rectángulo 56"/>
              <p:cNvSpPr>
                <a:spLocks noRot="1" noChangeAspect="1" noMove="1" noResize="1" noEditPoints="1" noAdjustHandles="1" noChangeArrowheads="1" noChangeShapeType="1" noTextEdit="1"/>
              </p:cNvSpPr>
              <p:nvPr/>
            </p:nvSpPr>
            <p:spPr>
              <a:xfrm>
                <a:off x="1939245" y="3156739"/>
                <a:ext cx="3672786" cy="461665"/>
              </a:xfrm>
              <a:prstGeom prst="rect">
                <a:avLst/>
              </a:prstGeom>
              <a:blipFill rotWithShape="0">
                <a:blip r:embed="rId8"/>
                <a:stretch>
                  <a:fillRect b="-18421"/>
                </a:stretch>
              </a:blipFill>
            </p:spPr>
            <p:txBody>
              <a:bodyPr/>
              <a:lstStyle/>
              <a:p>
                <a:r>
                  <a:rPr lang="en-US">
                    <a:noFill/>
                  </a:rPr>
                  <a:t> </a:t>
                </a:r>
              </a:p>
            </p:txBody>
          </p:sp>
        </mc:Fallback>
      </mc:AlternateContent>
    </p:spTree>
    <p:extLst>
      <p:ext uri="{BB962C8B-B14F-4D97-AF65-F5344CB8AC3E}">
        <p14:creationId xmlns:p14="http://schemas.microsoft.com/office/powerpoint/2010/main" val="1483408476"/>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60" grpId="0"/>
      <p:bldP spid="65" grpId="0"/>
      <p:bldP spid="66" grpId="0"/>
      <p:bldP spid="71" grpId="0" animBg="1"/>
      <p:bldP spid="82" grpId="0"/>
      <p:bldP spid="84" grpId="0"/>
      <p:bldP spid="50" grpId="0" animBg="1"/>
      <p:bldP spid="88" grpId="0" animBg="1"/>
      <p:bldP spid="89" grpId="0" animBg="1"/>
      <p:bldP spid="95" grpId="0" animBg="1"/>
      <p:bldP spid="97" grpId="0" animBg="1"/>
      <p:bldP spid="51" grpId="0" animBg="1"/>
      <p:bldP spid="52" grpId="0" animBg="1"/>
      <p:bldP spid="111" grpId="0" animBg="1"/>
      <p:bldP spid="116" grpId="0" animBg="1"/>
      <p:bldP spid="117" grpId="0" animBg="1"/>
      <p:bldP spid="53" grpId="0" animBg="1"/>
      <p:bldP spid="56" grpId="0" animBg="1"/>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Rectángulo 2"/>
          <p:cNvSpPr/>
          <p:nvPr/>
        </p:nvSpPr>
        <p:spPr>
          <a:xfrm>
            <a:off x="-19446" y="22824"/>
            <a:ext cx="1577777" cy="6858000"/>
          </a:xfrm>
          <a:prstGeom prst="rect">
            <a:avLst/>
          </a:prstGeom>
          <a:gradFill>
            <a:gsLst>
              <a:gs pos="0">
                <a:srgbClr val="8AB833">
                  <a:lumMod val="60000"/>
                  <a:lumOff val="40000"/>
                </a:srgbClr>
              </a:gs>
              <a:gs pos="60000">
                <a:sysClr val="window" lastClr="FFFFFF">
                  <a:shade val="90000"/>
                  <a:satMod val="375000"/>
                  <a:alpha val="0"/>
                </a:sysClr>
              </a:gs>
              <a:gs pos="100000">
                <a:srgbClr val="E3DED1">
                  <a:tint val="88000"/>
                  <a:satMod val="400000"/>
                </a:srgbClr>
              </a:gs>
            </a:gsLst>
            <a:lin ang="5400000" scaled="0"/>
          </a:gradFill>
          <a:ln w="25400" cap="flat" cmpd="sng" algn="ctr">
            <a:noFill/>
            <a:prstDash val="solid"/>
          </a:ln>
          <a:effectLst/>
        </p:spPr>
        <p:txBody>
          <a:bodyPr rtlCol="0" anchor="ctr"/>
          <a:lstStyle/>
          <a:p>
            <a:pPr algn="ctr"/>
            <a:endParaRPr lang="en-US" kern="0">
              <a:solidFill>
                <a:prstClr val="white"/>
              </a:solidFill>
              <a:latin typeface="Times New Roman" panose="02020603050405020304" pitchFamily="18" charset="0"/>
              <a:cs typeface="Times New Roman" panose="02020603050405020304" pitchFamily="18" charset="0"/>
            </a:endParaRPr>
          </a:p>
        </p:txBody>
      </p:sp>
      <p:sp>
        <p:nvSpPr>
          <p:cNvPr id="4" name="Rectángulo redondeado 3"/>
          <p:cNvSpPr/>
          <p:nvPr/>
        </p:nvSpPr>
        <p:spPr>
          <a:xfrm rot="16200000">
            <a:off x="1509266" y="-1054949"/>
            <a:ext cx="551317" cy="2952330"/>
          </a:xfrm>
          <a:prstGeom prst="roundRect">
            <a:avLst/>
          </a:prstGeom>
          <a:solidFill>
            <a:srgbClr val="92D050"/>
          </a:solidFill>
          <a:ln w="25400" cap="flat" cmpd="sng" algn="ctr">
            <a:solidFill>
              <a:srgbClr val="92D050"/>
            </a:solidFill>
            <a:prstDash val="solid"/>
          </a:ln>
          <a:effectLst/>
        </p:spPr>
        <p:txBody>
          <a:bodyPr vert="vert" rtlCol="0" anchor="ctr"/>
          <a:lstStyle/>
          <a:p>
            <a:pPr algn="ctr"/>
            <a:r>
              <a:rPr lang="es-EC" sz="2400" b="1" i="1" kern="0" dirty="0">
                <a:latin typeface="Times New Roman" panose="02020603050405020304" pitchFamily="18" charset="0"/>
                <a:ea typeface="Roboto Condensed" panose="020B0604020202020204" charset="0"/>
                <a:cs typeface="Times New Roman" panose="02020603050405020304" pitchFamily="18" charset="0"/>
              </a:rPr>
              <a:t>METODOLOGÍA</a:t>
            </a:r>
            <a:endParaRPr lang="en-US" sz="2400" b="1" i="1" kern="0" dirty="0">
              <a:latin typeface="Times New Roman" panose="02020603050405020304" pitchFamily="18" charset="0"/>
              <a:ea typeface="Roboto Condensed" panose="020B0604020202020204" charset="0"/>
              <a:cs typeface="Times New Roman" panose="02020603050405020304" pitchFamily="18" charset="0"/>
            </a:endParaRPr>
          </a:p>
        </p:txBody>
      </p:sp>
      <p:sp>
        <p:nvSpPr>
          <p:cNvPr id="5" name="Rectángulo 4"/>
          <p:cNvSpPr/>
          <p:nvPr/>
        </p:nvSpPr>
        <p:spPr>
          <a:xfrm rot="16200000">
            <a:off x="522433" y="876443"/>
            <a:ext cx="432047" cy="1639747"/>
          </a:xfrm>
          <a:prstGeom prst="rect">
            <a:avLst/>
          </a:prstGeom>
          <a:noFill/>
          <a:ln w="25400" cap="flat" cmpd="sng" algn="ctr">
            <a:noFill/>
            <a:prstDash val="solid"/>
          </a:ln>
          <a:effectLst/>
        </p:spPr>
        <p:txBody>
          <a:bodyPr vert="vert" rtlCol="0" anchor="ctr"/>
          <a:lstStyle/>
          <a:p>
            <a:pPr algn="ctr"/>
            <a:r>
              <a:rPr lang="es-EC"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INTRODUCCIÓN</a:t>
            </a:r>
            <a:endParaRPr lang="en-US"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6" name="Rectángulo 5"/>
          <p:cNvSpPr/>
          <p:nvPr/>
        </p:nvSpPr>
        <p:spPr>
          <a:xfrm rot="16200000">
            <a:off x="449047" y="1605034"/>
            <a:ext cx="432047" cy="1475656"/>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7" name="Rectángulo redondeado 6"/>
          <p:cNvSpPr/>
          <p:nvPr/>
        </p:nvSpPr>
        <p:spPr>
          <a:xfrm rot="16200000">
            <a:off x="528899" y="2145814"/>
            <a:ext cx="432047" cy="1538772"/>
          </a:xfrm>
          <a:prstGeom prst="roundRect">
            <a:avLst/>
          </a:prstGeom>
          <a:solidFill>
            <a:srgbClr val="C0CF3A">
              <a:lumMod val="40000"/>
              <a:lumOff val="60000"/>
            </a:srgbClr>
          </a:solidFill>
          <a:ln w="57150" cap="flat" cmpd="sng" algn="ctr">
            <a:solidFill>
              <a:srgbClr val="92D050"/>
            </a:solid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 name="Rectángulo 7"/>
          <p:cNvSpPr/>
          <p:nvPr/>
        </p:nvSpPr>
        <p:spPr>
          <a:xfrm rot="16200000">
            <a:off x="499282" y="2745509"/>
            <a:ext cx="432047" cy="1598002"/>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 name="Rectángulo 8"/>
          <p:cNvSpPr/>
          <p:nvPr/>
        </p:nvSpPr>
        <p:spPr>
          <a:xfrm rot="16200000">
            <a:off x="497340" y="3357202"/>
            <a:ext cx="432047" cy="1557703"/>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IV</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10" name="Picture 4" descr="Resultado de imagen para SELLO ESP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3811"/>
          <a:stretch/>
        </p:blipFill>
        <p:spPr bwMode="auto">
          <a:xfrm>
            <a:off x="419311" y="5181679"/>
            <a:ext cx="948958" cy="935846"/>
          </a:xfrm>
          <a:prstGeom prst="rect">
            <a:avLst/>
          </a:prstGeom>
          <a:noFill/>
          <a:extLst>
            <a:ext uri="{909E8E84-426E-40DD-AFC4-6F175D3DCCD1}">
              <a14:hiddenFill xmlns:a14="http://schemas.microsoft.com/office/drawing/2010/main">
                <a:solidFill>
                  <a:srgbClr val="FFFFFF"/>
                </a:solidFill>
              </a14:hiddenFill>
            </a:ext>
          </a:extLst>
        </p:spPr>
      </p:pic>
      <p:sp>
        <p:nvSpPr>
          <p:cNvPr id="83" name="CuadroTexto 82"/>
          <p:cNvSpPr txBox="1"/>
          <p:nvPr/>
        </p:nvSpPr>
        <p:spPr>
          <a:xfrm>
            <a:off x="1832302" y="862517"/>
            <a:ext cx="3583610" cy="400110"/>
          </a:xfrm>
          <a:prstGeom prst="rect">
            <a:avLst/>
          </a:prstGeom>
          <a:noFill/>
        </p:spPr>
        <p:txBody>
          <a:bodyPr wrap="none" rtlCol="0">
            <a:spAutoFit/>
          </a:bodyPr>
          <a:lstStyle/>
          <a:p>
            <a:r>
              <a:rPr lang="es-EC" sz="2000" b="1" dirty="0">
                <a:solidFill>
                  <a:schemeClr val="bg1"/>
                </a:solidFill>
                <a:latin typeface="Times New Roman" panose="02020603050405020304" pitchFamily="18" charset="0"/>
                <a:ea typeface="Roboto Condensed" panose="020B0604020202020204" charset="0"/>
                <a:cs typeface="Times New Roman" panose="02020603050405020304" pitchFamily="18" charset="0"/>
              </a:rPr>
              <a:t>CRECIMIENTO EN </a:t>
            </a:r>
            <a:r>
              <a:rPr lang="es-EC" sz="2000" b="1" dirty="0" smtClean="0">
                <a:solidFill>
                  <a:schemeClr val="bg1"/>
                </a:solidFill>
                <a:latin typeface="Times New Roman" panose="02020603050405020304" pitchFamily="18" charset="0"/>
                <a:ea typeface="Roboto Condensed" panose="020B0604020202020204" charset="0"/>
                <a:cs typeface="Times New Roman" panose="02020603050405020304" pitchFamily="18" charset="0"/>
              </a:rPr>
              <a:t>VENTAS</a:t>
            </a:r>
            <a:endParaRPr lang="en-US" sz="2000" b="1" dirty="0">
              <a:solidFill>
                <a:schemeClr val="bg1"/>
              </a:solidFill>
              <a:latin typeface="Times New Roman" panose="02020603050405020304" pitchFamily="18" charset="0"/>
              <a:ea typeface="Roboto Condensed" panose="020B060402020202020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Rectángulo 15"/>
              <p:cNvSpPr/>
              <p:nvPr/>
            </p:nvSpPr>
            <p:spPr>
              <a:xfrm>
                <a:off x="1588524" y="2030068"/>
                <a:ext cx="1480341" cy="4778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a:solidFill>
                                <a:prstClr val="black"/>
                              </a:solidFill>
                              <a:latin typeface="Cambria Math" panose="02040503050406030204" pitchFamily="18" charset="0"/>
                              <a:ea typeface="Times New Roman" panose="02020603050405020304" pitchFamily="18" charset="0"/>
                            </a:rPr>
                          </m:ctrlPr>
                        </m:sSubPr>
                        <m:e>
                          <m:r>
                            <a:rPr lang="es-EC" sz="2400" b="1" i="1">
                              <a:solidFill>
                                <a:prstClr val="black"/>
                              </a:solidFill>
                              <a:latin typeface="Cambria Math" panose="02040503050406030204" pitchFamily="18" charset="0"/>
                              <a:ea typeface="Times New Roman" panose="02020603050405020304" pitchFamily="18" charset="0"/>
                            </a:rPr>
                            <m:t>𝒈𝒔𝒂𝒍</m:t>
                          </m:r>
                        </m:e>
                        <m:sub>
                          <m:r>
                            <a:rPr lang="es-EC" sz="2400" b="1" i="1">
                              <a:solidFill>
                                <a:prstClr val="black"/>
                              </a:solidFill>
                              <a:latin typeface="Cambria Math" panose="02040503050406030204" pitchFamily="18" charset="0"/>
                              <a:ea typeface="Times New Roman" panose="02020603050405020304" pitchFamily="18" charset="0"/>
                            </a:rPr>
                            <m:t>𝒊</m:t>
                          </m:r>
                          <m:r>
                            <a:rPr lang="es-EC" sz="2400" b="1" i="1">
                              <a:solidFill>
                                <a:prstClr val="black"/>
                              </a:solidFill>
                              <a:latin typeface="Cambria Math" panose="02040503050406030204" pitchFamily="18" charset="0"/>
                              <a:ea typeface="Times New Roman" panose="02020603050405020304" pitchFamily="18" charset="0"/>
                            </a:rPr>
                            <m:t>,</m:t>
                          </m:r>
                          <m:r>
                            <a:rPr lang="es-EC" sz="2400" b="1" i="1">
                              <a:solidFill>
                                <a:prstClr val="black"/>
                              </a:solidFill>
                              <a:latin typeface="Cambria Math" panose="02040503050406030204" pitchFamily="18" charset="0"/>
                              <a:ea typeface="Times New Roman" panose="02020603050405020304" pitchFamily="18" charset="0"/>
                            </a:rPr>
                            <m:t>𝒕</m:t>
                          </m:r>
                        </m:sub>
                      </m:sSub>
                      <m:r>
                        <a:rPr lang="es-EC" sz="2400" b="1" i="1">
                          <a:solidFill>
                            <a:prstClr val="black"/>
                          </a:solidFill>
                          <a:latin typeface="Cambria Math" panose="02040503050406030204" pitchFamily="18" charset="0"/>
                          <a:ea typeface="Times New Roman" panose="02020603050405020304" pitchFamily="18" charset="0"/>
                        </a:rPr>
                        <m:t>=</m:t>
                      </m:r>
                    </m:oMath>
                  </m:oMathPara>
                </a14:m>
                <a:endParaRPr lang="en-US" sz="2400" dirty="0">
                  <a:solidFill>
                    <a:prstClr val="white"/>
                  </a:solidFill>
                  <a:latin typeface="Times New Roman" panose="02020603050405020304" pitchFamily="18" charset="0"/>
                  <a:cs typeface="Times New Roman" panose="02020603050405020304" pitchFamily="18" charset="0"/>
                </a:endParaRPr>
              </a:p>
            </p:txBody>
          </p:sp>
        </mc:Choice>
        <mc:Fallback xmlns="">
          <p:sp>
            <p:nvSpPr>
              <p:cNvPr id="16" name="Rectángulo 15"/>
              <p:cNvSpPr>
                <a:spLocks noRot="1" noChangeAspect="1" noMove="1" noResize="1" noEditPoints="1" noAdjustHandles="1" noChangeArrowheads="1" noChangeShapeType="1" noTextEdit="1"/>
              </p:cNvSpPr>
              <p:nvPr/>
            </p:nvSpPr>
            <p:spPr>
              <a:xfrm>
                <a:off x="1588524" y="2030068"/>
                <a:ext cx="1480341" cy="477888"/>
              </a:xfrm>
              <a:prstGeom prst="rect">
                <a:avLst/>
              </a:prstGeom>
              <a:blipFill rotWithShape="0">
                <a:blip r:embed="rId3"/>
                <a:stretch>
                  <a:fillRect l="-826"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ángulo 16"/>
              <p:cNvSpPr/>
              <p:nvPr/>
            </p:nvSpPr>
            <p:spPr>
              <a:xfrm>
                <a:off x="2894211" y="1987258"/>
                <a:ext cx="86825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rPr>
                            <m:t>𝛽</m:t>
                          </m:r>
                        </m:e>
                        <m:sub>
                          <m:r>
                            <a:rPr lang="es-EC" sz="2400" i="1">
                              <a:solidFill>
                                <a:schemeClr val="bg1"/>
                              </a:solidFill>
                              <a:latin typeface="Cambria Math" panose="02040503050406030204" pitchFamily="18" charset="0"/>
                              <a:ea typeface="Times New Roman" panose="02020603050405020304" pitchFamily="18" charset="0"/>
                            </a:rPr>
                            <m:t>0</m:t>
                          </m:r>
                        </m:sub>
                      </m:sSub>
                      <m:r>
                        <a:rPr lang="es-EC" sz="2400" i="1" smtClean="0">
                          <a:solidFill>
                            <a:schemeClr val="bg1"/>
                          </a:solidFill>
                          <a:latin typeface="Cambria Math" panose="02040503050406030204" pitchFamily="18" charset="0"/>
                          <a:ea typeface="Times New Roman" panose="02020603050405020304" pitchFamily="18" charset="0"/>
                        </a:rPr>
                        <m:t>+</m:t>
                      </m:r>
                    </m:oMath>
                  </m:oMathPara>
                </a14:m>
                <a:endParaRPr lang="en-US"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7" name="Rectángulo 16"/>
              <p:cNvSpPr>
                <a:spLocks noRot="1" noChangeAspect="1" noMove="1" noResize="1" noEditPoints="1" noAdjustHandles="1" noChangeArrowheads="1" noChangeShapeType="1" noTextEdit="1"/>
              </p:cNvSpPr>
              <p:nvPr/>
            </p:nvSpPr>
            <p:spPr>
              <a:xfrm>
                <a:off x="2894211" y="1987258"/>
                <a:ext cx="868250" cy="461665"/>
              </a:xfrm>
              <a:prstGeom prst="rect">
                <a:avLst/>
              </a:prstGeom>
              <a:blipFill rotWithShape="0">
                <a:blip r:embed="rId4"/>
                <a:stretch>
                  <a:fillRect l="-1408" b="-1842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3540950" y="2023862"/>
                <a:ext cx="2174826" cy="4778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rPr>
                            <m:t>𝛽</m:t>
                          </m:r>
                        </m:e>
                        <m:sub>
                          <m:r>
                            <a:rPr lang="es-EC" sz="2400" i="1">
                              <a:solidFill>
                                <a:schemeClr val="bg1"/>
                              </a:solidFill>
                              <a:latin typeface="Cambria Math" panose="02040503050406030204" pitchFamily="18" charset="0"/>
                              <a:ea typeface="Times New Roman" panose="02020603050405020304" pitchFamily="18" charset="0"/>
                            </a:rPr>
                            <m:t>1</m:t>
                          </m:r>
                        </m:sub>
                      </m:sSub>
                      <m:func>
                        <m:funcPr>
                          <m:ctrlPr>
                            <a:rPr lang="en-US" sz="2400" i="1">
                              <a:solidFill>
                                <a:schemeClr val="bg1"/>
                              </a:solidFill>
                              <a:latin typeface="Cambria Math" panose="02040503050406030204" pitchFamily="18" charset="0"/>
                              <a:ea typeface="Times New Roman" panose="02020603050405020304" pitchFamily="18" charset="0"/>
                            </a:rPr>
                          </m:ctrlPr>
                        </m:funcPr>
                        <m:fName>
                          <m:r>
                            <m:rPr>
                              <m:sty m:val="p"/>
                            </m:rPr>
                            <a:rPr lang="es-EC" sz="2400" i="1">
                              <a:solidFill>
                                <a:schemeClr val="bg1"/>
                              </a:solidFill>
                              <a:latin typeface="Cambria Math" panose="02040503050406030204" pitchFamily="18" charset="0"/>
                              <a:ea typeface="Times New Roman" panose="02020603050405020304" pitchFamily="18" charset="0"/>
                            </a:rPr>
                            <m:t>ln</m:t>
                          </m:r>
                        </m:fName>
                        <m:e>
                          <m:sSub>
                            <m:sSubPr>
                              <m:ctrlPr>
                                <a:rPr lang="en-US" sz="2400" i="1">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rPr>
                                <m:t>𝑠𝑎𝑙</m:t>
                              </m:r>
                            </m:e>
                            <m:sub>
                              <m:r>
                                <a:rPr lang="es-EC" sz="2400" i="1">
                                  <a:solidFill>
                                    <a:schemeClr val="bg1"/>
                                  </a:solidFill>
                                  <a:latin typeface="Cambria Math" panose="02040503050406030204" pitchFamily="18" charset="0"/>
                                  <a:ea typeface="Times New Roman" panose="02020603050405020304" pitchFamily="18" charset="0"/>
                                </a:rPr>
                                <m:t>𝑖</m:t>
                              </m:r>
                              <m:r>
                                <a:rPr lang="es-EC" sz="2400" i="1">
                                  <a:solidFill>
                                    <a:schemeClr val="bg1"/>
                                  </a:solidFill>
                                  <a:latin typeface="Cambria Math" panose="02040503050406030204" pitchFamily="18" charset="0"/>
                                  <a:ea typeface="Times New Roman" panose="02020603050405020304" pitchFamily="18" charset="0"/>
                                </a:rPr>
                                <m:t>,</m:t>
                              </m:r>
                              <m:r>
                                <a:rPr lang="es-EC" sz="2400" i="1">
                                  <a:solidFill>
                                    <a:schemeClr val="bg1"/>
                                  </a:solidFill>
                                  <a:latin typeface="Cambria Math" panose="02040503050406030204" pitchFamily="18" charset="0"/>
                                  <a:ea typeface="Times New Roman" panose="02020603050405020304" pitchFamily="18" charset="0"/>
                                </a:rPr>
                                <m:t>𝑡</m:t>
                              </m:r>
                              <m:r>
                                <a:rPr lang="es-EC" sz="2400" i="1">
                                  <a:solidFill>
                                    <a:schemeClr val="bg1"/>
                                  </a:solidFill>
                                  <a:latin typeface="Cambria Math" panose="02040503050406030204" pitchFamily="18" charset="0"/>
                                  <a:ea typeface="Times New Roman" panose="02020603050405020304" pitchFamily="18" charset="0"/>
                                </a:rPr>
                                <m:t>−1</m:t>
                              </m:r>
                            </m:sub>
                          </m:sSub>
                        </m:e>
                      </m:func>
                      <m:r>
                        <a:rPr lang="es-EC" sz="2400" i="1">
                          <a:solidFill>
                            <a:schemeClr val="bg1"/>
                          </a:solidFill>
                          <a:latin typeface="Cambria Math" panose="02040503050406030204" pitchFamily="18" charset="0"/>
                          <a:ea typeface="Times New Roman" panose="02020603050405020304" pitchFamily="18" charset="0"/>
                        </a:rPr>
                        <m:t>+</m:t>
                      </m:r>
                    </m:oMath>
                  </m:oMathPara>
                </a14:m>
                <a:endParaRPr lang="en-US"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0" name="Rectángulo 19"/>
              <p:cNvSpPr>
                <a:spLocks noRot="1" noChangeAspect="1" noMove="1" noResize="1" noEditPoints="1" noAdjustHandles="1" noChangeArrowheads="1" noChangeShapeType="1" noTextEdit="1"/>
              </p:cNvSpPr>
              <p:nvPr/>
            </p:nvSpPr>
            <p:spPr>
              <a:xfrm>
                <a:off x="3540950" y="2023862"/>
                <a:ext cx="2174826" cy="477888"/>
              </a:xfrm>
              <a:prstGeom prst="rect">
                <a:avLst/>
              </a:prstGeom>
              <a:blipFill rotWithShape="0">
                <a:blip r:embed="rId5"/>
                <a:stretch>
                  <a:fillRect l="-280" b="-1538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1" name="Rectángulo 20"/>
              <p:cNvSpPr/>
              <p:nvPr/>
            </p:nvSpPr>
            <p:spPr>
              <a:xfrm>
                <a:off x="5494695" y="2015350"/>
                <a:ext cx="1878848" cy="4778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rPr>
                            <m:t>𝛽</m:t>
                          </m:r>
                        </m:e>
                        <m:sub>
                          <m:r>
                            <a:rPr lang="es-EC" sz="2400" i="1">
                              <a:solidFill>
                                <a:schemeClr val="bg1"/>
                              </a:solidFill>
                              <a:latin typeface="Cambria Math" panose="02040503050406030204" pitchFamily="18" charset="0"/>
                              <a:ea typeface="Times New Roman" panose="02020603050405020304" pitchFamily="18" charset="0"/>
                            </a:rPr>
                            <m:t>2</m:t>
                          </m:r>
                        </m:sub>
                      </m:sSub>
                      <m:sSub>
                        <m:sSubPr>
                          <m:ctrlPr>
                            <a:rPr lang="en-US" sz="2400" i="1">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rPr>
                            <m:t>𝑔𝑒𝑚𝑝</m:t>
                          </m:r>
                        </m:e>
                        <m:sub>
                          <m:r>
                            <a:rPr lang="es-EC" sz="2400" i="1">
                              <a:solidFill>
                                <a:schemeClr val="bg1"/>
                              </a:solidFill>
                              <a:latin typeface="Cambria Math" panose="02040503050406030204" pitchFamily="18" charset="0"/>
                              <a:ea typeface="Times New Roman" panose="02020603050405020304" pitchFamily="18" charset="0"/>
                            </a:rPr>
                            <m:t>𝑖</m:t>
                          </m:r>
                          <m:r>
                            <a:rPr lang="es-EC" sz="2400" i="1">
                              <a:solidFill>
                                <a:schemeClr val="bg1"/>
                              </a:solidFill>
                              <a:latin typeface="Cambria Math" panose="02040503050406030204" pitchFamily="18" charset="0"/>
                              <a:ea typeface="Times New Roman" panose="02020603050405020304" pitchFamily="18" charset="0"/>
                            </a:rPr>
                            <m:t>,</m:t>
                          </m:r>
                          <m:r>
                            <a:rPr lang="es-EC" sz="2400" i="1">
                              <a:solidFill>
                                <a:schemeClr val="bg1"/>
                              </a:solidFill>
                              <a:latin typeface="Cambria Math" panose="02040503050406030204" pitchFamily="18" charset="0"/>
                              <a:ea typeface="Times New Roman" panose="02020603050405020304" pitchFamily="18" charset="0"/>
                            </a:rPr>
                            <m:t>𝑡</m:t>
                          </m:r>
                        </m:sub>
                      </m:sSub>
                      <m:r>
                        <a:rPr lang="es-EC" sz="2400" i="1">
                          <a:solidFill>
                            <a:schemeClr val="bg1"/>
                          </a:solidFill>
                          <a:latin typeface="Cambria Math" panose="02040503050406030204" pitchFamily="18" charset="0"/>
                          <a:ea typeface="Times New Roman" panose="02020603050405020304" pitchFamily="18" charset="0"/>
                        </a:rPr>
                        <m:t>+</m:t>
                      </m:r>
                    </m:oMath>
                  </m:oMathPara>
                </a14:m>
                <a:endParaRPr lang="en-US"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1" name="Rectángulo 20"/>
              <p:cNvSpPr>
                <a:spLocks noRot="1" noChangeAspect="1" noMove="1" noResize="1" noEditPoints="1" noAdjustHandles="1" noChangeArrowheads="1" noChangeShapeType="1" noTextEdit="1"/>
              </p:cNvSpPr>
              <p:nvPr/>
            </p:nvSpPr>
            <p:spPr>
              <a:xfrm>
                <a:off x="5494695" y="2015350"/>
                <a:ext cx="1878848" cy="477888"/>
              </a:xfrm>
              <a:prstGeom prst="rect">
                <a:avLst/>
              </a:prstGeom>
              <a:blipFill rotWithShape="0">
                <a:blip r:embed="rId6"/>
                <a:stretch>
                  <a:fillRect b="-1538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2" name="Rectángulo 21"/>
              <p:cNvSpPr/>
              <p:nvPr/>
            </p:nvSpPr>
            <p:spPr>
              <a:xfrm>
                <a:off x="7179824" y="1994995"/>
                <a:ext cx="1621470" cy="4778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rPr>
                            <m:t>𝛽</m:t>
                          </m:r>
                        </m:e>
                        <m:sub>
                          <m:r>
                            <a:rPr lang="es-EC" sz="2400" i="1">
                              <a:solidFill>
                                <a:schemeClr val="bg1"/>
                              </a:solidFill>
                              <a:latin typeface="Cambria Math" panose="02040503050406030204" pitchFamily="18" charset="0"/>
                              <a:ea typeface="Times New Roman" panose="02020603050405020304" pitchFamily="18" charset="0"/>
                            </a:rPr>
                            <m:t>3</m:t>
                          </m:r>
                        </m:sub>
                      </m:sSub>
                      <m:sSub>
                        <m:sSubPr>
                          <m:ctrlPr>
                            <a:rPr lang="en-US" sz="2400" i="1">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rPr>
                            <m:t>𝑎𝑔𝑒</m:t>
                          </m:r>
                        </m:e>
                        <m:sub>
                          <m:r>
                            <a:rPr lang="es-EC" sz="2400" i="1">
                              <a:solidFill>
                                <a:schemeClr val="bg1"/>
                              </a:solidFill>
                              <a:latin typeface="Cambria Math" panose="02040503050406030204" pitchFamily="18" charset="0"/>
                              <a:ea typeface="Times New Roman" panose="02020603050405020304" pitchFamily="18" charset="0"/>
                            </a:rPr>
                            <m:t>𝑖</m:t>
                          </m:r>
                          <m:r>
                            <a:rPr lang="es-EC" sz="2400" i="1">
                              <a:solidFill>
                                <a:schemeClr val="bg1"/>
                              </a:solidFill>
                              <a:latin typeface="Cambria Math" panose="02040503050406030204" pitchFamily="18" charset="0"/>
                              <a:ea typeface="Times New Roman" panose="02020603050405020304" pitchFamily="18" charset="0"/>
                            </a:rPr>
                            <m:t>,</m:t>
                          </m:r>
                          <m:r>
                            <a:rPr lang="es-EC" sz="2400" i="1">
                              <a:solidFill>
                                <a:schemeClr val="bg1"/>
                              </a:solidFill>
                              <a:latin typeface="Cambria Math" panose="02040503050406030204" pitchFamily="18" charset="0"/>
                              <a:ea typeface="Times New Roman" panose="02020603050405020304" pitchFamily="18" charset="0"/>
                            </a:rPr>
                            <m:t>𝑡</m:t>
                          </m:r>
                        </m:sub>
                      </m:sSub>
                      <m:r>
                        <a:rPr lang="es-EC" sz="2400" i="1">
                          <a:solidFill>
                            <a:schemeClr val="bg1"/>
                          </a:solidFill>
                          <a:latin typeface="Cambria Math" panose="02040503050406030204" pitchFamily="18" charset="0"/>
                          <a:ea typeface="Times New Roman" panose="02020603050405020304" pitchFamily="18" charset="0"/>
                        </a:rPr>
                        <m:t>+</m:t>
                      </m:r>
                    </m:oMath>
                  </m:oMathPara>
                </a14:m>
                <a:endParaRPr lang="en-US"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2" name="Rectángulo 21"/>
              <p:cNvSpPr>
                <a:spLocks noRot="1" noChangeAspect="1" noMove="1" noResize="1" noEditPoints="1" noAdjustHandles="1" noChangeArrowheads="1" noChangeShapeType="1" noTextEdit="1"/>
              </p:cNvSpPr>
              <p:nvPr/>
            </p:nvSpPr>
            <p:spPr>
              <a:xfrm>
                <a:off x="7179824" y="1994995"/>
                <a:ext cx="1621470" cy="477888"/>
              </a:xfrm>
              <a:prstGeom prst="rect">
                <a:avLst/>
              </a:prstGeom>
              <a:blipFill rotWithShape="0">
                <a:blip r:embed="rId7"/>
                <a:stretch>
                  <a:fillRect l="-376" b="-1392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3" name="Rectángulo 22"/>
              <p:cNvSpPr/>
              <p:nvPr/>
            </p:nvSpPr>
            <p:spPr>
              <a:xfrm>
                <a:off x="8587160" y="1984170"/>
                <a:ext cx="2083263" cy="4778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𝛽</m:t>
                          </m:r>
                        </m:e>
                        <m: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4</m:t>
                          </m:r>
                        </m:sub>
                      </m:sSub>
                      <m:sSub>
                        <m:sSubPr>
                          <m:ctrlPr>
                            <a:rPr lang="en-US" sz="2400" i="1">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𝑎𝑔𝑒</m:t>
                          </m:r>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e>
                        <m: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𝑖</m:t>
                          </m:r>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𝑡</m:t>
                          </m:r>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3" name="Rectángulo 22"/>
              <p:cNvSpPr>
                <a:spLocks noRot="1" noChangeAspect="1" noMove="1" noResize="1" noEditPoints="1" noAdjustHandles="1" noChangeArrowheads="1" noChangeShapeType="1" noTextEdit="1"/>
              </p:cNvSpPr>
              <p:nvPr/>
            </p:nvSpPr>
            <p:spPr>
              <a:xfrm>
                <a:off x="8587160" y="1984170"/>
                <a:ext cx="2083263" cy="477888"/>
              </a:xfrm>
              <a:prstGeom prst="rect">
                <a:avLst/>
              </a:prstGeom>
              <a:blipFill rotWithShape="0">
                <a:blip r:embed="rId8"/>
                <a:stretch>
                  <a:fillRect l="-293" b="-139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ángulo 23"/>
              <p:cNvSpPr/>
              <p:nvPr/>
            </p:nvSpPr>
            <p:spPr>
              <a:xfrm>
                <a:off x="10448998" y="1985609"/>
                <a:ext cx="1701363" cy="4778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prstClr val="black"/>
                              </a:solidFill>
                              <a:latin typeface="Cambria Math" panose="02040503050406030204" pitchFamily="18" charset="0"/>
                              <a:ea typeface="Times New Roman" panose="02020603050405020304" pitchFamily="18" charset="0"/>
                            </a:rPr>
                          </m:ctrlPr>
                        </m:sSubPr>
                        <m:e>
                          <m:r>
                            <a:rPr lang="es-EC"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𝛽</m:t>
                          </m:r>
                        </m:e>
                        <m:sub>
                          <m:r>
                            <a:rPr lang="es-EC"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sub>
                      </m:sSub>
                      <m:sSub>
                        <m:sSubPr>
                          <m:ctrlPr>
                            <a:rPr lang="en-US" sz="2400" i="1">
                              <a:solidFill>
                                <a:prstClr val="black"/>
                              </a:solidFill>
                              <a:latin typeface="Cambria Math" panose="02040503050406030204" pitchFamily="18" charset="0"/>
                              <a:ea typeface="Times New Roman" panose="02020603050405020304" pitchFamily="18" charset="0"/>
                            </a:rPr>
                          </m:ctrlPr>
                        </m:sSubPr>
                        <m:e>
                          <m:r>
                            <a:rPr lang="es-EC"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h𝑡</m:t>
                          </m:r>
                        </m:e>
                        <m:sub>
                          <m:r>
                            <a:rPr lang="es-EC"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𝑖</m:t>
                          </m:r>
                          <m:r>
                            <a:rPr lang="es-EC"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s-EC"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𝑡</m:t>
                          </m:r>
                          <m:r>
                            <a:rPr lang="es-EC"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s-EC"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2400" dirty="0">
                  <a:solidFill>
                    <a:prstClr val="white"/>
                  </a:solidFill>
                  <a:latin typeface="Times New Roman" panose="02020603050405020304" pitchFamily="18" charset="0"/>
                  <a:cs typeface="Times New Roman" panose="02020603050405020304" pitchFamily="18" charset="0"/>
                </a:endParaRPr>
              </a:p>
            </p:txBody>
          </p:sp>
        </mc:Choice>
        <mc:Fallback xmlns="">
          <p:sp>
            <p:nvSpPr>
              <p:cNvPr id="24" name="Rectángulo 23"/>
              <p:cNvSpPr>
                <a:spLocks noRot="1" noChangeAspect="1" noMove="1" noResize="1" noEditPoints="1" noAdjustHandles="1" noChangeArrowheads="1" noChangeShapeType="1" noTextEdit="1"/>
              </p:cNvSpPr>
              <p:nvPr/>
            </p:nvSpPr>
            <p:spPr>
              <a:xfrm>
                <a:off x="10448998" y="1985609"/>
                <a:ext cx="1701363" cy="477888"/>
              </a:xfrm>
              <a:prstGeom prst="rect">
                <a:avLst/>
              </a:prstGeom>
              <a:blipFill rotWithShape="0">
                <a:blip r:embed="rId9"/>
                <a:stretch>
                  <a:fillRect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ángulo 24"/>
              <p:cNvSpPr/>
              <p:nvPr/>
            </p:nvSpPr>
            <p:spPr>
              <a:xfrm>
                <a:off x="2491509" y="2627976"/>
                <a:ext cx="1596719" cy="4778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𝛽</m:t>
                          </m:r>
                        </m:e>
                        <m: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6</m:t>
                          </m:r>
                        </m:sub>
                      </m:sSub>
                      <m:sSub>
                        <m:sSubPr>
                          <m:ctrlPr>
                            <a:rPr lang="en-US" sz="2400" i="1">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𝑒𝑥𝑝</m:t>
                          </m:r>
                        </m:e>
                        <m: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𝑖</m:t>
                          </m:r>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𝑡</m:t>
                          </m:r>
                        </m:sub>
                      </m:s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5" name="Rectángulo 24"/>
              <p:cNvSpPr>
                <a:spLocks noRot="1" noChangeAspect="1" noMove="1" noResize="1" noEditPoints="1" noAdjustHandles="1" noChangeArrowheads="1" noChangeShapeType="1" noTextEdit="1"/>
              </p:cNvSpPr>
              <p:nvPr/>
            </p:nvSpPr>
            <p:spPr>
              <a:xfrm>
                <a:off x="2491509" y="2627976"/>
                <a:ext cx="1596719" cy="477888"/>
              </a:xfrm>
              <a:prstGeom prst="rect">
                <a:avLst/>
              </a:prstGeom>
              <a:blipFill rotWithShape="0">
                <a:blip r:embed="rId10"/>
                <a:stretch>
                  <a:fillRect l="-763" b="-1538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6" name="Rectángulo 25"/>
              <p:cNvSpPr/>
              <p:nvPr/>
            </p:nvSpPr>
            <p:spPr>
              <a:xfrm>
                <a:off x="3918358" y="2628785"/>
                <a:ext cx="1834412" cy="4778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𝛽</m:t>
                          </m:r>
                        </m:e>
                        <m: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7</m:t>
                          </m:r>
                        </m:sub>
                      </m:sSub>
                      <m:sSub>
                        <m:sSubPr>
                          <m:ctrlPr>
                            <a:rPr lang="en-US" sz="2400" i="1">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𝑟𝑑𝑖𝑛𝑡</m:t>
                          </m:r>
                        </m:e>
                        <m: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𝑖</m:t>
                          </m:r>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𝑡</m:t>
                          </m:r>
                        </m:sub>
                      </m:s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6" name="Rectángulo 25"/>
              <p:cNvSpPr>
                <a:spLocks noRot="1" noChangeAspect="1" noMove="1" noResize="1" noEditPoints="1" noAdjustHandles="1" noChangeArrowheads="1" noChangeShapeType="1" noTextEdit="1"/>
              </p:cNvSpPr>
              <p:nvPr/>
            </p:nvSpPr>
            <p:spPr>
              <a:xfrm>
                <a:off x="3918358" y="2628785"/>
                <a:ext cx="1834412" cy="477888"/>
              </a:xfrm>
              <a:prstGeom prst="rect">
                <a:avLst/>
              </a:prstGeom>
              <a:blipFill rotWithShape="0">
                <a:blip r:embed="rId11"/>
                <a:stretch>
                  <a:fillRect l="-332" b="-1392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7" name="Rectángulo 26"/>
              <p:cNvSpPr/>
              <p:nvPr/>
            </p:nvSpPr>
            <p:spPr>
              <a:xfrm>
                <a:off x="5506313" y="2621585"/>
                <a:ext cx="2127762" cy="4778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𝛽</m:t>
                          </m:r>
                        </m:e>
                        <m: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8</m:t>
                          </m:r>
                        </m:sub>
                      </m:sSub>
                      <m:sSub>
                        <m:sSubPr>
                          <m:ctrlPr>
                            <a:rPr lang="en-US" sz="2400" i="1">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𝑟𝑑𝑖𝑛𝑡</m:t>
                          </m:r>
                        </m:e>
                        <m: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𝑖</m:t>
                          </m:r>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𝑡</m:t>
                          </m:r>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7" name="Rectángulo 26"/>
              <p:cNvSpPr>
                <a:spLocks noRot="1" noChangeAspect="1" noMove="1" noResize="1" noEditPoints="1" noAdjustHandles="1" noChangeArrowheads="1" noChangeShapeType="1" noTextEdit="1"/>
              </p:cNvSpPr>
              <p:nvPr/>
            </p:nvSpPr>
            <p:spPr>
              <a:xfrm>
                <a:off x="5506313" y="2621585"/>
                <a:ext cx="2127762" cy="477888"/>
              </a:xfrm>
              <a:prstGeom prst="rect">
                <a:avLst/>
              </a:prstGeom>
              <a:blipFill rotWithShape="0">
                <a:blip r:embed="rId12"/>
                <a:stretch>
                  <a:fillRect b="-1538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8" name="Rectángulo 27"/>
              <p:cNvSpPr/>
              <p:nvPr/>
            </p:nvSpPr>
            <p:spPr>
              <a:xfrm>
                <a:off x="7348019" y="2629646"/>
                <a:ext cx="1893339" cy="847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𝛽</m:t>
                          </m:r>
                        </m:e>
                        <m:sub>
                          <m:r>
                            <a:rPr lang="es-EC" sz="2400"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9</m:t>
                          </m:r>
                        </m:sub>
                      </m:sSub>
                      <m:sSub>
                        <m:sSubPr>
                          <m:ctrlPr>
                            <a:rPr lang="en-US" sz="2400" i="1">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𝑖𝑛𝑛𝑜</m:t>
                          </m:r>
                        </m:e>
                        <m: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𝑖</m:t>
                          </m:r>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𝑡</m:t>
                          </m:r>
                        </m:sub>
                      </m:s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2400" dirty="0">
                  <a:solidFill>
                    <a:schemeClr val="bg1"/>
                  </a:solidFill>
                  <a:latin typeface="Times New Roman" panose="02020603050405020304" pitchFamily="18" charset="0"/>
                  <a:cs typeface="Times New Roman" panose="02020603050405020304" pitchFamily="18" charset="0"/>
                </a:endParaRPr>
              </a:p>
              <a:p>
                <a:endParaRPr lang="en-US"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8" name="Rectángulo 27"/>
              <p:cNvSpPr>
                <a:spLocks noRot="1" noChangeAspect="1" noMove="1" noResize="1" noEditPoints="1" noAdjustHandles="1" noChangeArrowheads="1" noChangeShapeType="1" noTextEdit="1"/>
              </p:cNvSpPr>
              <p:nvPr/>
            </p:nvSpPr>
            <p:spPr>
              <a:xfrm>
                <a:off x="7348019" y="2629646"/>
                <a:ext cx="1893339" cy="847220"/>
              </a:xfrm>
              <a:prstGeom prst="rect">
                <a:avLst/>
              </a:prstGeom>
              <a:blipFill rotWithShape="0">
                <a:blip r:embed="rId1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9" name="Rectángulo 28"/>
              <p:cNvSpPr/>
              <p:nvPr/>
            </p:nvSpPr>
            <p:spPr>
              <a:xfrm>
                <a:off x="8908908" y="2607332"/>
                <a:ext cx="2139432" cy="4778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𝛽</m:t>
                          </m:r>
                        </m:e>
                        <m:sub>
                          <m:r>
                            <a:rPr lang="es-EC" sz="2400"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10</m:t>
                          </m:r>
                        </m:sub>
                      </m:sSub>
                      <m:sSub>
                        <m:sSubPr>
                          <m:ctrlPr>
                            <a:rPr lang="en-US" sz="2400" i="1">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𝑖𝑛𝑛𝑜</m:t>
                          </m:r>
                        </m:e>
                        <m: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𝑖</m:t>
                          </m:r>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𝑡</m:t>
                          </m:r>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9" name="Rectángulo 28"/>
              <p:cNvSpPr>
                <a:spLocks noRot="1" noChangeAspect="1" noMove="1" noResize="1" noEditPoints="1" noAdjustHandles="1" noChangeArrowheads="1" noChangeShapeType="1" noTextEdit="1"/>
              </p:cNvSpPr>
              <p:nvPr/>
            </p:nvSpPr>
            <p:spPr>
              <a:xfrm>
                <a:off x="8908908" y="2607332"/>
                <a:ext cx="2139432" cy="477888"/>
              </a:xfrm>
              <a:prstGeom prst="rect">
                <a:avLst/>
              </a:prstGeom>
              <a:blipFill rotWithShape="0">
                <a:blip r:embed="rId14"/>
                <a:stretch>
                  <a:fillRect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ángulo 29"/>
              <p:cNvSpPr/>
              <p:nvPr/>
            </p:nvSpPr>
            <p:spPr>
              <a:xfrm>
                <a:off x="10851339" y="2597786"/>
                <a:ext cx="85375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𝑢</m:t>
                          </m:r>
                        </m:e>
                        <m: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𝑡</m:t>
                          </m:r>
                        </m:sub>
                      </m:s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30" name="Rectángulo 29"/>
              <p:cNvSpPr>
                <a:spLocks noRot="1" noChangeAspect="1" noMove="1" noResize="1" noEditPoints="1" noAdjustHandles="1" noChangeArrowheads="1" noChangeShapeType="1" noTextEdit="1"/>
              </p:cNvSpPr>
              <p:nvPr/>
            </p:nvSpPr>
            <p:spPr>
              <a:xfrm>
                <a:off x="10851339" y="2597786"/>
                <a:ext cx="853759" cy="461665"/>
              </a:xfrm>
              <a:prstGeom prst="rect">
                <a:avLst/>
              </a:prstGeom>
              <a:blipFill rotWithShape="0">
                <a:blip r:embed="rId15"/>
                <a:stretch>
                  <a:fillRect b="-2632"/>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2" name="Rectángulo 31"/>
              <p:cNvSpPr/>
              <p:nvPr/>
            </p:nvSpPr>
            <p:spPr>
              <a:xfrm>
                <a:off x="11572070" y="2415898"/>
                <a:ext cx="646587" cy="670696"/>
              </a:xfrm>
              <a:prstGeom prst="rect">
                <a:avLst/>
              </a:prstGeom>
            </p:spPr>
            <p:txBody>
              <a:bodyPr wrap="none">
                <a:spAutoFit/>
              </a:bodyPr>
              <a:lstStyle/>
              <a:p>
                <a:pPr>
                  <a:lnSpc>
                    <a:spcPct val="150000"/>
                  </a:lnSpc>
                </a:pPr>
                <a14:m>
                  <m:oMath xmlns:m="http://schemas.openxmlformats.org/officeDocument/2006/math">
                    <m:sSub>
                      <m:sSubPr>
                        <m:ctrlPr>
                          <a:rPr lang="en-US" sz="2400" i="1">
                            <a:solidFill>
                              <a:prstClr val="black"/>
                            </a:solidFill>
                            <a:latin typeface="Cambria Math" panose="02040503050406030204" pitchFamily="18" charset="0"/>
                            <a:ea typeface="Times New Roman" panose="02020603050405020304" pitchFamily="18" charset="0"/>
                          </a:rPr>
                        </m:ctrlPr>
                      </m:sSubPr>
                      <m:e>
                        <m:r>
                          <a:rPr lang="es-EC"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𝜀</m:t>
                        </m:r>
                      </m:e>
                      <m:sub>
                        <m:r>
                          <a:rPr lang="es-EC"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𝑖</m:t>
                        </m:r>
                        <m:r>
                          <a:rPr lang="es-EC"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s-EC"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es-EC"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32" name="Rectángulo 31"/>
              <p:cNvSpPr>
                <a:spLocks noRot="1" noChangeAspect="1" noMove="1" noResize="1" noEditPoints="1" noAdjustHandles="1" noChangeArrowheads="1" noChangeShapeType="1" noTextEdit="1"/>
              </p:cNvSpPr>
              <p:nvPr/>
            </p:nvSpPr>
            <p:spPr>
              <a:xfrm>
                <a:off x="11572070" y="2415898"/>
                <a:ext cx="646587" cy="670696"/>
              </a:xfrm>
              <a:prstGeom prst="rect">
                <a:avLst/>
              </a:prstGeom>
              <a:blipFill rotWithShape="0">
                <a:blip r:embed="rId16"/>
                <a:stretch>
                  <a:fillRect/>
                </a:stretch>
              </a:blipFill>
            </p:spPr>
            <p:txBody>
              <a:bodyPr/>
              <a:lstStyle/>
              <a:p>
                <a:r>
                  <a:rPr lang="en-US">
                    <a:noFill/>
                  </a:rPr>
                  <a:t> </a:t>
                </a:r>
              </a:p>
            </p:txBody>
          </p:sp>
        </mc:Fallback>
      </mc:AlternateContent>
      <p:sp>
        <p:nvSpPr>
          <p:cNvPr id="19" name="Rectángulo 18"/>
          <p:cNvSpPr/>
          <p:nvPr/>
        </p:nvSpPr>
        <p:spPr>
          <a:xfrm>
            <a:off x="7538510" y="2701351"/>
            <a:ext cx="1220171" cy="44873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Times New Roman" panose="02020603050405020304" pitchFamily="18" charset="0"/>
              <a:cs typeface="Times New Roman" panose="02020603050405020304" pitchFamily="18" charset="0"/>
            </a:endParaRPr>
          </a:p>
        </p:txBody>
      </p:sp>
      <p:sp>
        <p:nvSpPr>
          <p:cNvPr id="31" name="Rectángulo 30"/>
          <p:cNvSpPr/>
          <p:nvPr/>
        </p:nvSpPr>
        <p:spPr>
          <a:xfrm>
            <a:off x="2484939" y="2663311"/>
            <a:ext cx="1256281" cy="48123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Times New Roman" panose="02020603050405020304" pitchFamily="18" charset="0"/>
              <a:cs typeface="Times New Roman" panose="02020603050405020304" pitchFamily="18" charset="0"/>
            </a:endParaRPr>
          </a:p>
        </p:txBody>
      </p:sp>
      <p:sp>
        <p:nvSpPr>
          <p:cNvPr id="37" name="Rectángulo 36"/>
          <p:cNvSpPr/>
          <p:nvPr/>
        </p:nvSpPr>
        <p:spPr>
          <a:xfrm>
            <a:off x="5589587" y="2679877"/>
            <a:ext cx="1677532" cy="49156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Times New Roman" panose="02020603050405020304" pitchFamily="18" charset="0"/>
              <a:cs typeface="Times New Roman" panose="02020603050405020304" pitchFamily="18" charset="0"/>
            </a:endParaRPr>
          </a:p>
        </p:txBody>
      </p:sp>
      <p:sp>
        <p:nvSpPr>
          <p:cNvPr id="92" name="CuadroTexto 91"/>
          <p:cNvSpPr txBox="1"/>
          <p:nvPr/>
        </p:nvSpPr>
        <p:spPr>
          <a:xfrm>
            <a:off x="7133281" y="37774"/>
            <a:ext cx="5078298" cy="523220"/>
          </a:xfrm>
          <a:prstGeom prst="rect">
            <a:avLst/>
          </a:prstGeom>
          <a:noFill/>
        </p:spPr>
        <p:txBody>
          <a:bodyPr wrap="square" rtlCol="0">
            <a:spAutoFit/>
          </a:bodyPr>
          <a:lstStyle/>
          <a:p>
            <a:pPr algn="ctr"/>
            <a:r>
              <a:rPr lang="es-EC" sz="2800" b="1" dirty="0" smtClean="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rPr>
              <a:t>Especificación del modelo</a:t>
            </a:r>
            <a:endParaRPr lang="en-US" sz="2800" b="1" dirty="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93" name="Conector recto 92"/>
          <p:cNvCxnSpPr/>
          <p:nvPr/>
        </p:nvCxnSpPr>
        <p:spPr>
          <a:xfrm flipH="1">
            <a:off x="7613885" y="595523"/>
            <a:ext cx="4578115" cy="3414"/>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cto 93"/>
          <p:cNvCxnSpPr/>
          <p:nvPr/>
        </p:nvCxnSpPr>
        <p:spPr>
          <a:xfrm flipH="1">
            <a:off x="7151735" y="493093"/>
            <a:ext cx="5027423" cy="523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8" name="CuadroTexto 87"/>
          <p:cNvSpPr txBox="1"/>
          <p:nvPr/>
        </p:nvSpPr>
        <p:spPr>
          <a:xfrm>
            <a:off x="1800742" y="4189425"/>
            <a:ext cx="3676199" cy="400110"/>
          </a:xfrm>
          <a:prstGeom prst="rect">
            <a:avLst/>
          </a:prstGeom>
          <a:noFill/>
        </p:spPr>
        <p:txBody>
          <a:bodyPr wrap="none" rtlCol="0">
            <a:spAutoFit/>
          </a:bodyPr>
          <a:lstStyle/>
          <a:p>
            <a:r>
              <a:rPr lang="es-EC" sz="2000" b="1" dirty="0">
                <a:solidFill>
                  <a:schemeClr val="bg1"/>
                </a:solidFill>
                <a:latin typeface="Times New Roman" panose="02020603050405020304" pitchFamily="18" charset="0"/>
                <a:ea typeface="Roboto Condensed" panose="020B0604020202020204" charset="0"/>
                <a:cs typeface="Times New Roman" panose="02020603050405020304" pitchFamily="18" charset="0"/>
              </a:rPr>
              <a:t>CRECIMIENTO </a:t>
            </a:r>
            <a:r>
              <a:rPr lang="es-EC" sz="2000" b="1" dirty="0" smtClean="0">
                <a:solidFill>
                  <a:schemeClr val="bg1"/>
                </a:solidFill>
                <a:latin typeface="Times New Roman" panose="02020603050405020304" pitchFamily="18" charset="0"/>
                <a:ea typeface="Roboto Condensed" panose="020B0604020202020204" charset="0"/>
                <a:cs typeface="Times New Roman" panose="02020603050405020304" pitchFamily="18" charset="0"/>
              </a:rPr>
              <a:t>EN EMPLEO</a:t>
            </a:r>
            <a:endParaRPr lang="en-US" sz="2000" b="1" dirty="0">
              <a:solidFill>
                <a:schemeClr val="bg1"/>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9" name="Rectángulo 88"/>
          <p:cNvSpPr/>
          <p:nvPr/>
        </p:nvSpPr>
        <p:spPr>
          <a:xfrm>
            <a:off x="9038767" y="2688729"/>
            <a:ext cx="1677532" cy="49156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Times New Roman" panose="02020603050405020304" pitchFamily="18" charset="0"/>
              <a:cs typeface="Times New Roman" panose="02020603050405020304" pitchFamily="18" charset="0"/>
            </a:endParaRPr>
          </a:p>
        </p:txBody>
      </p:sp>
      <p:sp>
        <p:nvSpPr>
          <p:cNvPr id="91" name="Rectángulo 90"/>
          <p:cNvSpPr/>
          <p:nvPr/>
        </p:nvSpPr>
        <p:spPr>
          <a:xfrm>
            <a:off x="7202119" y="2030376"/>
            <a:ext cx="1257754" cy="45451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Times New Roman" panose="02020603050405020304" pitchFamily="18" charset="0"/>
              <a:cs typeface="Times New Roman" panose="02020603050405020304" pitchFamily="18" charset="0"/>
            </a:endParaRPr>
          </a:p>
        </p:txBody>
      </p:sp>
      <p:sp>
        <p:nvSpPr>
          <p:cNvPr id="95" name="Rectángulo 94"/>
          <p:cNvSpPr/>
          <p:nvPr/>
        </p:nvSpPr>
        <p:spPr>
          <a:xfrm>
            <a:off x="8680953" y="2028549"/>
            <a:ext cx="1584389" cy="45451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Times New Roman" panose="02020603050405020304" pitchFamily="18" charset="0"/>
              <a:cs typeface="Times New Roman" panose="02020603050405020304" pitchFamily="18" charset="0"/>
            </a:endParaRPr>
          </a:p>
        </p:txBody>
      </p:sp>
      <p:sp>
        <p:nvSpPr>
          <p:cNvPr id="96" name="Rectángulo 95"/>
          <p:cNvSpPr/>
          <p:nvPr/>
        </p:nvSpPr>
        <p:spPr>
          <a:xfrm>
            <a:off x="10540476" y="2013679"/>
            <a:ext cx="1253020" cy="45451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Times New Roman" panose="02020603050405020304" pitchFamily="18" charset="0"/>
              <a:cs typeface="Times New Roman" panose="02020603050405020304" pitchFamily="18" charset="0"/>
            </a:endParaRPr>
          </a:p>
        </p:txBody>
      </p:sp>
      <p:cxnSp>
        <p:nvCxnSpPr>
          <p:cNvPr id="98" name="Conector recto de flecha 97"/>
          <p:cNvCxnSpPr/>
          <p:nvPr/>
        </p:nvCxnSpPr>
        <p:spPr>
          <a:xfrm flipH="1" flipV="1">
            <a:off x="4672028" y="3155444"/>
            <a:ext cx="2108260" cy="623009"/>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ector recto de flecha 99"/>
          <p:cNvCxnSpPr/>
          <p:nvPr/>
        </p:nvCxnSpPr>
        <p:spPr>
          <a:xfrm flipH="1" flipV="1">
            <a:off x="6428353" y="3180292"/>
            <a:ext cx="319689" cy="580242"/>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Conector recto de flecha 101"/>
          <p:cNvCxnSpPr/>
          <p:nvPr/>
        </p:nvCxnSpPr>
        <p:spPr>
          <a:xfrm flipV="1">
            <a:off x="6780288" y="3203363"/>
            <a:ext cx="1346476" cy="557171"/>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Conector recto de flecha 113"/>
          <p:cNvCxnSpPr>
            <a:endCxn id="89" idx="2"/>
          </p:cNvCxnSpPr>
          <p:nvPr/>
        </p:nvCxnSpPr>
        <p:spPr>
          <a:xfrm flipV="1">
            <a:off x="6780288" y="3180292"/>
            <a:ext cx="3097245" cy="580242"/>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6" name="CuadroTexto 115"/>
          <p:cNvSpPr txBox="1"/>
          <p:nvPr/>
        </p:nvSpPr>
        <p:spPr>
          <a:xfrm>
            <a:off x="5264770" y="3738396"/>
            <a:ext cx="3318344" cy="369332"/>
          </a:xfrm>
          <a:prstGeom prst="rect">
            <a:avLst/>
          </a:prstGeom>
          <a:noFill/>
        </p:spPr>
        <p:txBody>
          <a:bodyPr wrap="none" rtlCol="0">
            <a:spAutoFit/>
          </a:bodyPr>
          <a:lstStyle/>
          <a:p>
            <a:r>
              <a:rPr lang="es-EC" dirty="0" smtClean="0">
                <a:solidFill>
                  <a:schemeClr val="bg1"/>
                </a:solidFill>
                <a:latin typeface="Times New Roman" panose="02020603050405020304" pitchFamily="18" charset="0"/>
                <a:cs typeface="Times New Roman" panose="02020603050405020304" pitchFamily="18" charset="0"/>
              </a:rPr>
              <a:t>VARIABLES DE INNOVACIÓN</a:t>
            </a:r>
            <a:endParaRPr lang="en-US"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7" name="Rectángulo 116"/>
              <p:cNvSpPr/>
              <p:nvPr/>
            </p:nvSpPr>
            <p:spPr>
              <a:xfrm>
                <a:off x="1481259" y="4950066"/>
                <a:ext cx="1666290" cy="4778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prstClr val="black"/>
                              </a:solidFill>
                              <a:latin typeface="Cambria Math" panose="02040503050406030204" pitchFamily="18" charset="0"/>
                              <a:ea typeface="Times New Roman" panose="02020603050405020304" pitchFamily="18" charset="0"/>
                            </a:rPr>
                          </m:ctrlPr>
                        </m:sSubPr>
                        <m:e>
                          <m:r>
                            <a:rPr lang="es-EC" sz="2400" b="1" i="1">
                              <a:solidFill>
                                <a:prstClr val="black"/>
                              </a:solidFill>
                              <a:latin typeface="Cambria Math" panose="02040503050406030204" pitchFamily="18" charset="0"/>
                              <a:ea typeface="Times New Roman" panose="02020603050405020304" pitchFamily="18" charset="0"/>
                            </a:rPr>
                            <m:t>𝒈</m:t>
                          </m:r>
                          <m:r>
                            <a:rPr lang="es-EC" sz="2400" b="1" i="1" smtClean="0">
                              <a:solidFill>
                                <a:prstClr val="black"/>
                              </a:solidFill>
                              <a:latin typeface="Cambria Math" panose="02040503050406030204" pitchFamily="18" charset="0"/>
                              <a:ea typeface="Times New Roman" panose="02020603050405020304" pitchFamily="18" charset="0"/>
                            </a:rPr>
                            <m:t>𝒆𝒎𝒑</m:t>
                          </m:r>
                        </m:e>
                        <m:sub>
                          <m:r>
                            <a:rPr lang="es-EC" sz="2400" b="1" i="1">
                              <a:solidFill>
                                <a:prstClr val="black"/>
                              </a:solidFill>
                              <a:latin typeface="Cambria Math" panose="02040503050406030204" pitchFamily="18" charset="0"/>
                              <a:ea typeface="Times New Roman" panose="02020603050405020304" pitchFamily="18" charset="0"/>
                            </a:rPr>
                            <m:t>𝒊</m:t>
                          </m:r>
                          <m:r>
                            <a:rPr lang="es-EC" sz="2400" b="1" i="1">
                              <a:solidFill>
                                <a:prstClr val="black"/>
                              </a:solidFill>
                              <a:latin typeface="Cambria Math" panose="02040503050406030204" pitchFamily="18" charset="0"/>
                              <a:ea typeface="Times New Roman" panose="02020603050405020304" pitchFamily="18" charset="0"/>
                            </a:rPr>
                            <m:t>,</m:t>
                          </m:r>
                          <m:r>
                            <a:rPr lang="es-EC" sz="2400" b="1" i="1">
                              <a:solidFill>
                                <a:prstClr val="black"/>
                              </a:solidFill>
                              <a:latin typeface="Cambria Math" panose="02040503050406030204" pitchFamily="18" charset="0"/>
                              <a:ea typeface="Times New Roman" panose="02020603050405020304" pitchFamily="18" charset="0"/>
                            </a:rPr>
                            <m:t>𝒕</m:t>
                          </m:r>
                        </m:sub>
                      </m:sSub>
                      <m:r>
                        <a:rPr lang="es-EC" sz="2400" b="1" i="1">
                          <a:solidFill>
                            <a:prstClr val="black"/>
                          </a:solidFill>
                          <a:latin typeface="Cambria Math" panose="02040503050406030204" pitchFamily="18" charset="0"/>
                          <a:ea typeface="Times New Roman" panose="02020603050405020304" pitchFamily="18" charset="0"/>
                        </a:rPr>
                        <m:t>=</m:t>
                      </m:r>
                    </m:oMath>
                  </m:oMathPara>
                </a14:m>
                <a:endParaRPr lang="en-US" sz="2400" dirty="0">
                  <a:solidFill>
                    <a:prstClr val="white"/>
                  </a:solidFill>
                  <a:latin typeface="Times New Roman" panose="02020603050405020304" pitchFamily="18" charset="0"/>
                  <a:cs typeface="Times New Roman" panose="02020603050405020304" pitchFamily="18" charset="0"/>
                </a:endParaRPr>
              </a:p>
            </p:txBody>
          </p:sp>
        </mc:Choice>
        <mc:Fallback xmlns="">
          <p:sp>
            <p:nvSpPr>
              <p:cNvPr id="117" name="Rectángulo 116"/>
              <p:cNvSpPr>
                <a:spLocks noRot="1" noChangeAspect="1" noMove="1" noResize="1" noEditPoints="1" noAdjustHandles="1" noChangeArrowheads="1" noChangeShapeType="1" noTextEdit="1"/>
              </p:cNvSpPr>
              <p:nvPr/>
            </p:nvSpPr>
            <p:spPr>
              <a:xfrm>
                <a:off x="1481259" y="4950066"/>
                <a:ext cx="1666290" cy="477888"/>
              </a:xfrm>
              <a:prstGeom prst="rect">
                <a:avLst/>
              </a:prstGeom>
              <a:blipFill rotWithShape="0">
                <a:blip r:embed="rId17"/>
                <a:stretch>
                  <a:fillRect b="-89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Rectángulo 117"/>
              <p:cNvSpPr/>
              <p:nvPr/>
            </p:nvSpPr>
            <p:spPr>
              <a:xfrm>
                <a:off x="2923837" y="4951263"/>
                <a:ext cx="86825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rPr>
                            <m:t>𝛽</m:t>
                          </m:r>
                        </m:e>
                        <m:sub>
                          <m:r>
                            <a:rPr lang="es-EC" sz="2400" i="1">
                              <a:solidFill>
                                <a:schemeClr val="bg1"/>
                              </a:solidFill>
                              <a:latin typeface="Cambria Math" panose="02040503050406030204" pitchFamily="18" charset="0"/>
                              <a:ea typeface="Times New Roman" panose="02020603050405020304" pitchFamily="18" charset="0"/>
                            </a:rPr>
                            <m:t>0</m:t>
                          </m:r>
                        </m:sub>
                      </m:sSub>
                      <m:r>
                        <a:rPr lang="es-EC" sz="2400" i="1" smtClean="0">
                          <a:solidFill>
                            <a:schemeClr val="bg1"/>
                          </a:solidFill>
                          <a:latin typeface="Cambria Math" panose="02040503050406030204" pitchFamily="18" charset="0"/>
                          <a:ea typeface="Times New Roman" panose="02020603050405020304" pitchFamily="18" charset="0"/>
                        </a:rPr>
                        <m:t>+</m:t>
                      </m:r>
                    </m:oMath>
                  </m:oMathPara>
                </a14:m>
                <a:endParaRPr lang="en-US"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18" name="Rectángulo 117"/>
              <p:cNvSpPr>
                <a:spLocks noRot="1" noChangeAspect="1" noMove="1" noResize="1" noEditPoints="1" noAdjustHandles="1" noChangeArrowheads="1" noChangeShapeType="1" noTextEdit="1"/>
              </p:cNvSpPr>
              <p:nvPr/>
            </p:nvSpPr>
            <p:spPr>
              <a:xfrm>
                <a:off x="2923837" y="4951263"/>
                <a:ext cx="868250" cy="461665"/>
              </a:xfrm>
              <a:prstGeom prst="rect">
                <a:avLst/>
              </a:prstGeom>
              <a:blipFill rotWithShape="0">
                <a:blip r:embed="rId18"/>
                <a:stretch>
                  <a:fillRect l="-1408" b="-1842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9" name="Rectángulo 118"/>
              <p:cNvSpPr/>
              <p:nvPr/>
            </p:nvSpPr>
            <p:spPr>
              <a:xfrm>
                <a:off x="3540950" y="4943552"/>
                <a:ext cx="2334998" cy="4778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rPr>
                            <m:t>𝛽</m:t>
                          </m:r>
                        </m:e>
                        <m:sub>
                          <m:r>
                            <a:rPr lang="es-EC" sz="2400" i="1">
                              <a:solidFill>
                                <a:schemeClr val="bg1"/>
                              </a:solidFill>
                              <a:latin typeface="Cambria Math" panose="02040503050406030204" pitchFamily="18" charset="0"/>
                              <a:ea typeface="Times New Roman" panose="02020603050405020304" pitchFamily="18" charset="0"/>
                            </a:rPr>
                            <m:t>1</m:t>
                          </m:r>
                        </m:sub>
                      </m:sSub>
                      <m:func>
                        <m:funcPr>
                          <m:ctrlPr>
                            <a:rPr lang="en-US" sz="2400" i="1">
                              <a:solidFill>
                                <a:schemeClr val="bg1"/>
                              </a:solidFill>
                              <a:latin typeface="Cambria Math" panose="02040503050406030204" pitchFamily="18" charset="0"/>
                              <a:ea typeface="Times New Roman" panose="02020603050405020304" pitchFamily="18" charset="0"/>
                            </a:rPr>
                          </m:ctrlPr>
                        </m:funcPr>
                        <m:fName>
                          <m:r>
                            <m:rPr>
                              <m:sty m:val="p"/>
                            </m:rPr>
                            <a:rPr lang="es-EC" sz="2400" i="1">
                              <a:solidFill>
                                <a:schemeClr val="bg1"/>
                              </a:solidFill>
                              <a:latin typeface="Cambria Math" panose="02040503050406030204" pitchFamily="18" charset="0"/>
                              <a:ea typeface="Times New Roman" panose="02020603050405020304" pitchFamily="18" charset="0"/>
                            </a:rPr>
                            <m:t>ln</m:t>
                          </m:r>
                        </m:fName>
                        <m:e>
                          <m:sSub>
                            <m:sSubPr>
                              <m:ctrlPr>
                                <a:rPr lang="en-US" sz="2400" i="1" smtClean="0">
                                  <a:solidFill>
                                    <a:schemeClr val="bg1"/>
                                  </a:solidFill>
                                  <a:latin typeface="Cambria Math" panose="02040503050406030204" pitchFamily="18" charset="0"/>
                                  <a:ea typeface="Times New Roman" panose="02020603050405020304" pitchFamily="18" charset="0"/>
                                </a:rPr>
                              </m:ctrlPr>
                            </m:sSubPr>
                            <m:e>
                              <m:r>
                                <a:rPr lang="es-EC" sz="2400" b="0" i="1" smtClean="0">
                                  <a:solidFill>
                                    <a:schemeClr val="bg1"/>
                                  </a:solidFill>
                                  <a:latin typeface="Cambria Math" panose="02040503050406030204" pitchFamily="18" charset="0"/>
                                  <a:ea typeface="Times New Roman" panose="02020603050405020304" pitchFamily="18" charset="0"/>
                                </a:rPr>
                                <m:t>𝑒𝑚𝑝</m:t>
                              </m:r>
                            </m:e>
                            <m:sub>
                              <m:r>
                                <a:rPr lang="es-EC" sz="2400" i="1">
                                  <a:solidFill>
                                    <a:schemeClr val="bg1"/>
                                  </a:solidFill>
                                  <a:latin typeface="Cambria Math" panose="02040503050406030204" pitchFamily="18" charset="0"/>
                                  <a:ea typeface="Times New Roman" panose="02020603050405020304" pitchFamily="18" charset="0"/>
                                </a:rPr>
                                <m:t>𝑖</m:t>
                              </m:r>
                              <m:r>
                                <a:rPr lang="es-EC" sz="2400" i="1">
                                  <a:solidFill>
                                    <a:schemeClr val="bg1"/>
                                  </a:solidFill>
                                  <a:latin typeface="Cambria Math" panose="02040503050406030204" pitchFamily="18" charset="0"/>
                                  <a:ea typeface="Times New Roman" panose="02020603050405020304" pitchFamily="18" charset="0"/>
                                </a:rPr>
                                <m:t>,</m:t>
                              </m:r>
                              <m:r>
                                <a:rPr lang="es-EC" sz="2400" i="1">
                                  <a:solidFill>
                                    <a:schemeClr val="bg1"/>
                                  </a:solidFill>
                                  <a:latin typeface="Cambria Math" panose="02040503050406030204" pitchFamily="18" charset="0"/>
                                  <a:ea typeface="Times New Roman" panose="02020603050405020304" pitchFamily="18" charset="0"/>
                                </a:rPr>
                                <m:t>𝑡</m:t>
                              </m:r>
                              <m:r>
                                <a:rPr lang="es-EC" sz="2400" i="1">
                                  <a:solidFill>
                                    <a:schemeClr val="bg1"/>
                                  </a:solidFill>
                                  <a:latin typeface="Cambria Math" panose="02040503050406030204" pitchFamily="18" charset="0"/>
                                  <a:ea typeface="Times New Roman" panose="02020603050405020304" pitchFamily="18" charset="0"/>
                                </a:rPr>
                                <m:t>−1</m:t>
                              </m:r>
                            </m:sub>
                          </m:sSub>
                        </m:e>
                      </m:func>
                      <m:r>
                        <a:rPr lang="es-EC" sz="2400" i="1" smtClean="0">
                          <a:solidFill>
                            <a:schemeClr val="bg1"/>
                          </a:solidFill>
                          <a:latin typeface="Cambria Math" panose="02040503050406030204" pitchFamily="18" charset="0"/>
                          <a:ea typeface="Times New Roman" panose="02020603050405020304" pitchFamily="18" charset="0"/>
                        </a:rPr>
                        <m:t>+</m:t>
                      </m:r>
                    </m:oMath>
                  </m:oMathPara>
                </a14:m>
                <a:endParaRPr lang="en-US"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19" name="Rectángulo 118"/>
              <p:cNvSpPr>
                <a:spLocks noRot="1" noChangeAspect="1" noMove="1" noResize="1" noEditPoints="1" noAdjustHandles="1" noChangeArrowheads="1" noChangeShapeType="1" noTextEdit="1"/>
              </p:cNvSpPr>
              <p:nvPr/>
            </p:nvSpPr>
            <p:spPr>
              <a:xfrm>
                <a:off x="3540950" y="4943552"/>
                <a:ext cx="2334998" cy="477888"/>
              </a:xfrm>
              <a:prstGeom prst="rect">
                <a:avLst/>
              </a:prstGeom>
              <a:blipFill rotWithShape="0">
                <a:blip r:embed="rId19"/>
                <a:stretch>
                  <a:fillRect l="-261" b="-1538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0" name="Rectángulo 119"/>
              <p:cNvSpPr/>
              <p:nvPr/>
            </p:nvSpPr>
            <p:spPr>
              <a:xfrm>
                <a:off x="5629343" y="4935040"/>
                <a:ext cx="1718676" cy="4778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rPr>
                            <m:t>𝛽</m:t>
                          </m:r>
                        </m:e>
                        <m:sub>
                          <m:r>
                            <a:rPr lang="es-EC" sz="2400" i="1">
                              <a:solidFill>
                                <a:schemeClr val="bg1"/>
                              </a:solidFill>
                              <a:latin typeface="Cambria Math" panose="02040503050406030204" pitchFamily="18" charset="0"/>
                              <a:ea typeface="Times New Roman" panose="02020603050405020304" pitchFamily="18" charset="0"/>
                            </a:rPr>
                            <m:t>2</m:t>
                          </m:r>
                        </m:sub>
                      </m:sSub>
                      <m:sSub>
                        <m:sSubPr>
                          <m:ctrlPr>
                            <a:rPr lang="en-US" sz="2400" i="1">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rPr>
                            <m:t>𝑔</m:t>
                          </m:r>
                          <m:r>
                            <a:rPr lang="es-EC" sz="2400" b="0" i="1" smtClean="0">
                              <a:solidFill>
                                <a:schemeClr val="bg1"/>
                              </a:solidFill>
                              <a:latin typeface="Cambria Math" panose="02040503050406030204" pitchFamily="18" charset="0"/>
                              <a:ea typeface="Times New Roman" panose="02020603050405020304" pitchFamily="18" charset="0"/>
                            </a:rPr>
                            <m:t>𝑠𝑎𝑙</m:t>
                          </m:r>
                        </m:e>
                        <m:sub>
                          <m:r>
                            <a:rPr lang="es-EC" sz="2400" i="1">
                              <a:solidFill>
                                <a:schemeClr val="bg1"/>
                              </a:solidFill>
                              <a:latin typeface="Cambria Math" panose="02040503050406030204" pitchFamily="18" charset="0"/>
                              <a:ea typeface="Times New Roman" panose="02020603050405020304" pitchFamily="18" charset="0"/>
                            </a:rPr>
                            <m:t>𝑖</m:t>
                          </m:r>
                          <m:r>
                            <a:rPr lang="es-EC" sz="2400" i="1">
                              <a:solidFill>
                                <a:schemeClr val="bg1"/>
                              </a:solidFill>
                              <a:latin typeface="Cambria Math" panose="02040503050406030204" pitchFamily="18" charset="0"/>
                              <a:ea typeface="Times New Roman" panose="02020603050405020304" pitchFamily="18" charset="0"/>
                            </a:rPr>
                            <m:t>,</m:t>
                          </m:r>
                          <m:r>
                            <a:rPr lang="es-EC" sz="2400" i="1">
                              <a:solidFill>
                                <a:schemeClr val="bg1"/>
                              </a:solidFill>
                              <a:latin typeface="Cambria Math" panose="02040503050406030204" pitchFamily="18" charset="0"/>
                              <a:ea typeface="Times New Roman" panose="02020603050405020304" pitchFamily="18" charset="0"/>
                            </a:rPr>
                            <m:t>𝑡</m:t>
                          </m:r>
                        </m:sub>
                      </m:sSub>
                      <m:r>
                        <a:rPr lang="es-EC" sz="2400" i="1">
                          <a:solidFill>
                            <a:schemeClr val="bg1"/>
                          </a:solidFill>
                          <a:latin typeface="Cambria Math" panose="02040503050406030204" pitchFamily="18" charset="0"/>
                          <a:ea typeface="Times New Roman" panose="02020603050405020304" pitchFamily="18" charset="0"/>
                        </a:rPr>
                        <m:t>+</m:t>
                      </m:r>
                    </m:oMath>
                  </m:oMathPara>
                </a14:m>
                <a:endParaRPr lang="en-US"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20" name="Rectángulo 119"/>
              <p:cNvSpPr>
                <a:spLocks noRot="1" noChangeAspect="1" noMove="1" noResize="1" noEditPoints="1" noAdjustHandles="1" noChangeArrowheads="1" noChangeShapeType="1" noTextEdit="1"/>
              </p:cNvSpPr>
              <p:nvPr/>
            </p:nvSpPr>
            <p:spPr>
              <a:xfrm>
                <a:off x="5629343" y="4935040"/>
                <a:ext cx="1718676" cy="477888"/>
              </a:xfrm>
              <a:prstGeom prst="rect">
                <a:avLst/>
              </a:prstGeom>
              <a:blipFill rotWithShape="0">
                <a:blip r:embed="rId20"/>
                <a:stretch>
                  <a:fillRect b="-1538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1" name="Rectángulo 120"/>
              <p:cNvSpPr/>
              <p:nvPr/>
            </p:nvSpPr>
            <p:spPr>
              <a:xfrm>
                <a:off x="7179824" y="4914685"/>
                <a:ext cx="1621470" cy="4778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rPr>
                            <m:t>𝛽</m:t>
                          </m:r>
                        </m:e>
                        <m:sub>
                          <m:r>
                            <a:rPr lang="es-EC" sz="2400" i="1">
                              <a:solidFill>
                                <a:schemeClr val="bg1"/>
                              </a:solidFill>
                              <a:latin typeface="Cambria Math" panose="02040503050406030204" pitchFamily="18" charset="0"/>
                              <a:ea typeface="Times New Roman" panose="02020603050405020304" pitchFamily="18" charset="0"/>
                            </a:rPr>
                            <m:t>3</m:t>
                          </m:r>
                        </m:sub>
                      </m:sSub>
                      <m:sSub>
                        <m:sSubPr>
                          <m:ctrlPr>
                            <a:rPr lang="en-US" sz="2400" i="1">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rPr>
                            <m:t>𝑎𝑔𝑒</m:t>
                          </m:r>
                        </m:e>
                        <m:sub>
                          <m:r>
                            <a:rPr lang="es-EC" sz="2400" i="1">
                              <a:solidFill>
                                <a:schemeClr val="bg1"/>
                              </a:solidFill>
                              <a:latin typeface="Cambria Math" panose="02040503050406030204" pitchFamily="18" charset="0"/>
                              <a:ea typeface="Times New Roman" panose="02020603050405020304" pitchFamily="18" charset="0"/>
                            </a:rPr>
                            <m:t>𝑖</m:t>
                          </m:r>
                          <m:r>
                            <a:rPr lang="es-EC" sz="2400" i="1">
                              <a:solidFill>
                                <a:schemeClr val="bg1"/>
                              </a:solidFill>
                              <a:latin typeface="Cambria Math" panose="02040503050406030204" pitchFamily="18" charset="0"/>
                              <a:ea typeface="Times New Roman" panose="02020603050405020304" pitchFamily="18" charset="0"/>
                            </a:rPr>
                            <m:t>,</m:t>
                          </m:r>
                          <m:r>
                            <a:rPr lang="es-EC" sz="2400" i="1">
                              <a:solidFill>
                                <a:schemeClr val="bg1"/>
                              </a:solidFill>
                              <a:latin typeface="Cambria Math" panose="02040503050406030204" pitchFamily="18" charset="0"/>
                              <a:ea typeface="Times New Roman" panose="02020603050405020304" pitchFamily="18" charset="0"/>
                            </a:rPr>
                            <m:t>𝑡</m:t>
                          </m:r>
                        </m:sub>
                      </m:sSub>
                      <m:r>
                        <a:rPr lang="es-EC" sz="2400" i="1">
                          <a:solidFill>
                            <a:schemeClr val="bg1"/>
                          </a:solidFill>
                          <a:latin typeface="Cambria Math" panose="02040503050406030204" pitchFamily="18" charset="0"/>
                          <a:ea typeface="Times New Roman" panose="02020603050405020304" pitchFamily="18" charset="0"/>
                        </a:rPr>
                        <m:t>+</m:t>
                      </m:r>
                    </m:oMath>
                  </m:oMathPara>
                </a14:m>
                <a:endParaRPr lang="en-US"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21" name="Rectángulo 120"/>
              <p:cNvSpPr>
                <a:spLocks noRot="1" noChangeAspect="1" noMove="1" noResize="1" noEditPoints="1" noAdjustHandles="1" noChangeArrowheads="1" noChangeShapeType="1" noTextEdit="1"/>
              </p:cNvSpPr>
              <p:nvPr/>
            </p:nvSpPr>
            <p:spPr>
              <a:xfrm>
                <a:off x="7179824" y="4914685"/>
                <a:ext cx="1621470" cy="477888"/>
              </a:xfrm>
              <a:prstGeom prst="rect">
                <a:avLst/>
              </a:prstGeom>
              <a:blipFill rotWithShape="0">
                <a:blip r:embed="rId21"/>
                <a:stretch>
                  <a:fillRect l="-376" b="-1392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2" name="Rectángulo 121"/>
              <p:cNvSpPr/>
              <p:nvPr/>
            </p:nvSpPr>
            <p:spPr>
              <a:xfrm>
                <a:off x="8587160" y="4905299"/>
                <a:ext cx="2083263" cy="4778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𝛽</m:t>
                          </m:r>
                        </m:e>
                        <m: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4</m:t>
                          </m:r>
                        </m:sub>
                      </m:sSub>
                      <m:sSub>
                        <m:sSubPr>
                          <m:ctrlPr>
                            <a:rPr lang="en-US" sz="2400" i="1">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𝑎𝑔𝑒</m:t>
                          </m:r>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e>
                        <m: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𝑖</m:t>
                          </m:r>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𝑡</m:t>
                          </m:r>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22" name="Rectángulo 121"/>
              <p:cNvSpPr>
                <a:spLocks noRot="1" noChangeAspect="1" noMove="1" noResize="1" noEditPoints="1" noAdjustHandles="1" noChangeArrowheads="1" noChangeShapeType="1" noTextEdit="1"/>
              </p:cNvSpPr>
              <p:nvPr/>
            </p:nvSpPr>
            <p:spPr>
              <a:xfrm>
                <a:off x="8587160" y="4905299"/>
                <a:ext cx="2083263" cy="477888"/>
              </a:xfrm>
              <a:prstGeom prst="rect">
                <a:avLst/>
              </a:prstGeom>
              <a:blipFill rotWithShape="0">
                <a:blip r:embed="rId22"/>
                <a:stretch>
                  <a:fillRect l="-293" b="-1538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3" name="Rectángulo 122"/>
              <p:cNvSpPr/>
              <p:nvPr/>
            </p:nvSpPr>
            <p:spPr>
              <a:xfrm>
                <a:off x="10448998" y="4905299"/>
                <a:ext cx="1701363" cy="4778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prstClr val="black"/>
                              </a:solidFill>
                              <a:latin typeface="Cambria Math" panose="02040503050406030204" pitchFamily="18" charset="0"/>
                              <a:ea typeface="Times New Roman" panose="02020603050405020304" pitchFamily="18" charset="0"/>
                            </a:rPr>
                          </m:ctrlPr>
                        </m:sSubPr>
                        <m:e>
                          <m:r>
                            <a:rPr lang="es-EC"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𝛽</m:t>
                          </m:r>
                        </m:e>
                        <m:sub>
                          <m:r>
                            <a:rPr lang="es-EC"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sub>
                      </m:sSub>
                      <m:sSub>
                        <m:sSubPr>
                          <m:ctrlPr>
                            <a:rPr lang="en-US" sz="2400" i="1">
                              <a:solidFill>
                                <a:prstClr val="black"/>
                              </a:solidFill>
                              <a:latin typeface="Cambria Math" panose="02040503050406030204" pitchFamily="18" charset="0"/>
                              <a:ea typeface="Times New Roman" panose="02020603050405020304" pitchFamily="18" charset="0"/>
                            </a:rPr>
                          </m:ctrlPr>
                        </m:sSubPr>
                        <m:e>
                          <m:r>
                            <a:rPr lang="es-EC"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h𝑡</m:t>
                          </m:r>
                        </m:e>
                        <m:sub>
                          <m:r>
                            <a:rPr lang="es-EC"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𝑖</m:t>
                          </m:r>
                          <m:r>
                            <a:rPr lang="es-EC"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s-EC"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𝑡</m:t>
                          </m:r>
                          <m:r>
                            <a:rPr lang="es-EC"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s-EC"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2400" dirty="0">
                  <a:solidFill>
                    <a:prstClr val="white"/>
                  </a:solidFill>
                  <a:latin typeface="Times New Roman" panose="02020603050405020304" pitchFamily="18" charset="0"/>
                  <a:cs typeface="Times New Roman" panose="02020603050405020304" pitchFamily="18" charset="0"/>
                </a:endParaRPr>
              </a:p>
            </p:txBody>
          </p:sp>
        </mc:Choice>
        <mc:Fallback xmlns="">
          <p:sp>
            <p:nvSpPr>
              <p:cNvPr id="123" name="Rectángulo 122"/>
              <p:cNvSpPr>
                <a:spLocks noRot="1" noChangeAspect="1" noMove="1" noResize="1" noEditPoints="1" noAdjustHandles="1" noChangeArrowheads="1" noChangeShapeType="1" noTextEdit="1"/>
              </p:cNvSpPr>
              <p:nvPr/>
            </p:nvSpPr>
            <p:spPr>
              <a:xfrm>
                <a:off x="10448998" y="4905299"/>
                <a:ext cx="1701363" cy="477888"/>
              </a:xfrm>
              <a:prstGeom prst="rect">
                <a:avLst/>
              </a:prstGeom>
              <a:blipFill rotWithShape="0">
                <a:blip r:embed="rId23"/>
                <a:stretch>
                  <a:fillRect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Rectángulo 123"/>
              <p:cNvSpPr/>
              <p:nvPr/>
            </p:nvSpPr>
            <p:spPr>
              <a:xfrm>
                <a:off x="2491509" y="5547666"/>
                <a:ext cx="1596719" cy="4778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𝛽</m:t>
                          </m:r>
                        </m:e>
                        <m: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6</m:t>
                          </m:r>
                        </m:sub>
                      </m:sSub>
                      <m:sSub>
                        <m:sSubPr>
                          <m:ctrlPr>
                            <a:rPr lang="en-US" sz="2400" i="1">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𝑒𝑥𝑝</m:t>
                          </m:r>
                        </m:e>
                        <m: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𝑖</m:t>
                          </m:r>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𝑡</m:t>
                          </m:r>
                        </m:sub>
                      </m:s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24" name="Rectángulo 123"/>
              <p:cNvSpPr>
                <a:spLocks noRot="1" noChangeAspect="1" noMove="1" noResize="1" noEditPoints="1" noAdjustHandles="1" noChangeArrowheads="1" noChangeShapeType="1" noTextEdit="1"/>
              </p:cNvSpPr>
              <p:nvPr/>
            </p:nvSpPr>
            <p:spPr>
              <a:xfrm>
                <a:off x="2491509" y="5547666"/>
                <a:ext cx="1596719" cy="477888"/>
              </a:xfrm>
              <a:prstGeom prst="rect">
                <a:avLst/>
              </a:prstGeom>
              <a:blipFill rotWithShape="0">
                <a:blip r:embed="rId24"/>
                <a:stretch>
                  <a:fillRect l="-763" b="-1538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5" name="Rectángulo 124"/>
              <p:cNvSpPr/>
              <p:nvPr/>
            </p:nvSpPr>
            <p:spPr>
              <a:xfrm>
                <a:off x="3918358" y="5548475"/>
                <a:ext cx="1834412" cy="4778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𝛽</m:t>
                          </m:r>
                        </m:e>
                        <m: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7</m:t>
                          </m:r>
                        </m:sub>
                      </m:sSub>
                      <m:sSub>
                        <m:sSubPr>
                          <m:ctrlPr>
                            <a:rPr lang="en-US" sz="2400" i="1">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𝑟𝑑𝑖𝑛𝑡</m:t>
                          </m:r>
                        </m:e>
                        <m: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𝑖</m:t>
                          </m:r>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𝑡</m:t>
                          </m:r>
                        </m:sub>
                      </m:s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25" name="Rectángulo 124"/>
              <p:cNvSpPr>
                <a:spLocks noRot="1" noChangeAspect="1" noMove="1" noResize="1" noEditPoints="1" noAdjustHandles="1" noChangeArrowheads="1" noChangeShapeType="1" noTextEdit="1"/>
              </p:cNvSpPr>
              <p:nvPr/>
            </p:nvSpPr>
            <p:spPr>
              <a:xfrm>
                <a:off x="3918358" y="5548475"/>
                <a:ext cx="1834412" cy="477888"/>
              </a:xfrm>
              <a:prstGeom prst="rect">
                <a:avLst/>
              </a:prstGeom>
              <a:blipFill rotWithShape="0">
                <a:blip r:embed="rId25"/>
                <a:stretch>
                  <a:fillRect l="-332" b="-1392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6" name="Rectángulo 125"/>
              <p:cNvSpPr/>
              <p:nvPr/>
            </p:nvSpPr>
            <p:spPr>
              <a:xfrm>
                <a:off x="5506313" y="5541275"/>
                <a:ext cx="2127762" cy="4778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𝛽</m:t>
                          </m:r>
                        </m:e>
                        <m: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8</m:t>
                          </m:r>
                        </m:sub>
                      </m:sSub>
                      <m:sSub>
                        <m:sSubPr>
                          <m:ctrlPr>
                            <a:rPr lang="en-US" sz="2400" i="1">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𝑟𝑑𝑖𝑛𝑡</m:t>
                          </m:r>
                        </m:e>
                        <m: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𝑖</m:t>
                          </m:r>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𝑡</m:t>
                          </m:r>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26" name="Rectángulo 125"/>
              <p:cNvSpPr>
                <a:spLocks noRot="1" noChangeAspect="1" noMove="1" noResize="1" noEditPoints="1" noAdjustHandles="1" noChangeArrowheads="1" noChangeShapeType="1" noTextEdit="1"/>
              </p:cNvSpPr>
              <p:nvPr/>
            </p:nvSpPr>
            <p:spPr>
              <a:xfrm>
                <a:off x="5506313" y="5541275"/>
                <a:ext cx="2127762" cy="477888"/>
              </a:xfrm>
              <a:prstGeom prst="rect">
                <a:avLst/>
              </a:prstGeom>
              <a:blipFill rotWithShape="0">
                <a:blip r:embed="rId26"/>
                <a:stretch>
                  <a:fillRect b="-1538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7" name="Rectángulo 126"/>
              <p:cNvSpPr/>
              <p:nvPr/>
            </p:nvSpPr>
            <p:spPr>
              <a:xfrm>
                <a:off x="7348019" y="5549336"/>
                <a:ext cx="1893339" cy="847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𝛽</m:t>
                          </m:r>
                        </m:e>
                        <m:sub>
                          <m:r>
                            <a:rPr lang="es-EC" sz="2400"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9</m:t>
                          </m:r>
                        </m:sub>
                      </m:sSub>
                      <m:sSub>
                        <m:sSubPr>
                          <m:ctrlPr>
                            <a:rPr lang="en-US" sz="2400" i="1">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𝑖𝑛𝑛𝑜</m:t>
                          </m:r>
                        </m:e>
                        <m: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𝑖</m:t>
                          </m:r>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𝑡</m:t>
                          </m:r>
                        </m:sub>
                      </m:s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2400" dirty="0">
                  <a:solidFill>
                    <a:schemeClr val="bg1"/>
                  </a:solidFill>
                  <a:latin typeface="Times New Roman" panose="02020603050405020304" pitchFamily="18" charset="0"/>
                  <a:cs typeface="Times New Roman" panose="02020603050405020304" pitchFamily="18" charset="0"/>
                </a:endParaRPr>
              </a:p>
              <a:p>
                <a:endParaRPr lang="en-US"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27" name="Rectángulo 126"/>
              <p:cNvSpPr>
                <a:spLocks noRot="1" noChangeAspect="1" noMove="1" noResize="1" noEditPoints="1" noAdjustHandles="1" noChangeArrowheads="1" noChangeShapeType="1" noTextEdit="1"/>
              </p:cNvSpPr>
              <p:nvPr/>
            </p:nvSpPr>
            <p:spPr>
              <a:xfrm>
                <a:off x="7348019" y="5549336"/>
                <a:ext cx="1893339" cy="847220"/>
              </a:xfrm>
              <a:prstGeom prst="rect">
                <a:avLst/>
              </a:prstGeom>
              <a:blipFill rotWithShape="0">
                <a:blip r:embed="rId2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8" name="Rectángulo 127"/>
              <p:cNvSpPr/>
              <p:nvPr/>
            </p:nvSpPr>
            <p:spPr>
              <a:xfrm>
                <a:off x="8908908" y="5526726"/>
                <a:ext cx="2139432" cy="4778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𝛽</m:t>
                          </m:r>
                        </m:e>
                        <m:sub>
                          <m:r>
                            <a:rPr lang="es-EC" sz="2400"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10</m:t>
                          </m:r>
                        </m:sub>
                      </m:sSub>
                      <m:sSub>
                        <m:sSubPr>
                          <m:ctrlPr>
                            <a:rPr lang="en-US" sz="2400" i="1">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𝑖𝑛𝑛𝑜</m:t>
                          </m:r>
                        </m:e>
                        <m: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𝑖</m:t>
                          </m:r>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𝑡</m:t>
                          </m:r>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28" name="Rectángulo 127"/>
              <p:cNvSpPr>
                <a:spLocks noRot="1" noChangeAspect="1" noMove="1" noResize="1" noEditPoints="1" noAdjustHandles="1" noChangeArrowheads="1" noChangeShapeType="1" noTextEdit="1"/>
              </p:cNvSpPr>
              <p:nvPr/>
            </p:nvSpPr>
            <p:spPr>
              <a:xfrm>
                <a:off x="8908908" y="5526726"/>
                <a:ext cx="2139432" cy="477888"/>
              </a:xfrm>
              <a:prstGeom prst="rect">
                <a:avLst/>
              </a:prstGeom>
              <a:blipFill rotWithShape="0">
                <a:blip r:embed="rId28"/>
                <a:stretch>
                  <a:fillRect b="-1538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9" name="Rectángulo 128"/>
              <p:cNvSpPr/>
              <p:nvPr/>
            </p:nvSpPr>
            <p:spPr>
              <a:xfrm>
                <a:off x="10851339" y="5517476"/>
                <a:ext cx="85375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ea typeface="Times New Roman" panose="02020603050405020304" pitchFamily="18" charset="0"/>
                            </a:rPr>
                          </m:ctrlPr>
                        </m:sSubPr>
                        <m:e>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𝑢</m:t>
                          </m:r>
                        </m:e>
                        <m: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𝑡</m:t>
                          </m:r>
                        </m:sub>
                      </m:sSub>
                      <m:r>
                        <a:rPr lang="es-EC"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29" name="Rectángulo 128"/>
              <p:cNvSpPr>
                <a:spLocks noRot="1" noChangeAspect="1" noMove="1" noResize="1" noEditPoints="1" noAdjustHandles="1" noChangeArrowheads="1" noChangeShapeType="1" noTextEdit="1"/>
              </p:cNvSpPr>
              <p:nvPr/>
            </p:nvSpPr>
            <p:spPr>
              <a:xfrm>
                <a:off x="10851339" y="5517476"/>
                <a:ext cx="853759" cy="461665"/>
              </a:xfrm>
              <a:prstGeom prst="rect">
                <a:avLst/>
              </a:prstGeom>
              <a:blipFill rotWithShape="0">
                <a:blip r:embed="rId29"/>
                <a:stretch>
                  <a:fillRect b="-2632"/>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0" name="Rectángulo 129"/>
              <p:cNvSpPr/>
              <p:nvPr/>
            </p:nvSpPr>
            <p:spPr>
              <a:xfrm>
                <a:off x="11572070" y="5335588"/>
                <a:ext cx="646587" cy="670696"/>
              </a:xfrm>
              <a:prstGeom prst="rect">
                <a:avLst/>
              </a:prstGeom>
            </p:spPr>
            <p:txBody>
              <a:bodyPr wrap="none">
                <a:spAutoFit/>
              </a:bodyPr>
              <a:lstStyle/>
              <a:p>
                <a:pPr>
                  <a:lnSpc>
                    <a:spcPct val="150000"/>
                  </a:lnSpc>
                </a:pPr>
                <a14:m>
                  <m:oMath xmlns:m="http://schemas.openxmlformats.org/officeDocument/2006/math">
                    <m:sSub>
                      <m:sSubPr>
                        <m:ctrlPr>
                          <a:rPr lang="en-US" sz="2400" i="1">
                            <a:solidFill>
                              <a:prstClr val="black"/>
                            </a:solidFill>
                            <a:latin typeface="Cambria Math" panose="02040503050406030204" pitchFamily="18" charset="0"/>
                            <a:ea typeface="Times New Roman" panose="02020603050405020304" pitchFamily="18" charset="0"/>
                          </a:rPr>
                        </m:ctrlPr>
                      </m:sSubPr>
                      <m:e>
                        <m:r>
                          <a:rPr lang="es-EC"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𝜀</m:t>
                        </m:r>
                      </m:e>
                      <m:sub>
                        <m:r>
                          <a:rPr lang="es-EC"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𝑖</m:t>
                        </m:r>
                        <m:r>
                          <a:rPr lang="es-EC"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s-EC"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es-EC"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30" name="Rectángulo 129"/>
              <p:cNvSpPr>
                <a:spLocks noRot="1" noChangeAspect="1" noMove="1" noResize="1" noEditPoints="1" noAdjustHandles="1" noChangeArrowheads="1" noChangeShapeType="1" noTextEdit="1"/>
              </p:cNvSpPr>
              <p:nvPr/>
            </p:nvSpPr>
            <p:spPr>
              <a:xfrm>
                <a:off x="11572070" y="5335588"/>
                <a:ext cx="646587" cy="670696"/>
              </a:xfrm>
              <a:prstGeom prst="rect">
                <a:avLst/>
              </a:prstGeom>
              <a:blipFill rotWithShape="0">
                <a:blip r:embed="rId30"/>
                <a:stretch>
                  <a:fillRect/>
                </a:stretch>
              </a:blipFill>
            </p:spPr>
            <p:txBody>
              <a:bodyPr/>
              <a:lstStyle/>
              <a:p>
                <a:r>
                  <a:rPr lang="en-US">
                    <a:noFill/>
                  </a:rPr>
                  <a:t> </a:t>
                </a:r>
              </a:p>
            </p:txBody>
          </p:sp>
        </mc:Fallback>
      </mc:AlternateContent>
      <p:sp>
        <p:nvSpPr>
          <p:cNvPr id="131" name="Rectángulo 130"/>
          <p:cNvSpPr/>
          <p:nvPr/>
        </p:nvSpPr>
        <p:spPr>
          <a:xfrm>
            <a:off x="5754415" y="4990801"/>
            <a:ext cx="1235348" cy="43715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Times New Roman" panose="02020603050405020304" pitchFamily="18" charset="0"/>
              <a:cs typeface="Times New Roman" panose="02020603050405020304" pitchFamily="18" charset="0"/>
            </a:endParaRPr>
          </a:p>
        </p:txBody>
      </p:sp>
      <p:sp>
        <p:nvSpPr>
          <p:cNvPr id="132" name="Rectángulo 131"/>
          <p:cNvSpPr/>
          <p:nvPr/>
        </p:nvSpPr>
        <p:spPr>
          <a:xfrm>
            <a:off x="3638842" y="4935041"/>
            <a:ext cx="1838099" cy="46771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Times New Roman" panose="02020603050405020304" pitchFamily="18" charset="0"/>
              <a:cs typeface="Times New Roman" panose="02020603050405020304" pitchFamily="18" charset="0"/>
            </a:endParaRPr>
          </a:p>
        </p:txBody>
      </p:sp>
      <p:sp>
        <p:nvSpPr>
          <p:cNvPr id="133" name="Rectángulo 132"/>
          <p:cNvSpPr/>
          <p:nvPr/>
        </p:nvSpPr>
        <p:spPr>
          <a:xfrm>
            <a:off x="7538510" y="5621041"/>
            <a:ext cx="1220171" cy="44873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Times New Roman" panose="02020603050405020304" pitchFamily="18" charset="0"/>
              <a:cs typeface="Times New Roman" panose="02020603050405020304" pitchFamily="18" charset="0"/>
            </a:endParaRPr>
          </a:p>
        </p:txBody>
      </p:sp>
      <p:sp>
        <p:nvSpPr>
          <p:cNvPr id="135" name="Rectángulo 134"/>
          <p:cNvSpPr/>
          <p:nvPr/>
        </p:nvSpPr>
        <p:spPr>
          <a:xfrm>
            <a:off x="3959791" y="5596663"/>
            <a:ext cx="1424474" cy="47847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Times New Roman" panose="02020603050405020304" pitchFamily="18" charset="0"/>
              <a:cs typeface="Times New Roman" panose="02020603050405020304" pitchFamily="18" charset="0"/>
            </a:endParaRPr>
          </a:p>
        </p:txBody>
      </p:sp>
      <p:sp>
        <p:nvSpPr>
          <p:cNvPr id="136" name="Rectángulo 135"/>
          <p:cNvSpPr/>
          <p:nvPr/>
        </p:nvSpPr>
        <p:spPr>
          <a:xfrm>
            <a:off x="5589587" y="5599567"/>
            <a:ext cx="1677532" cy="49156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Times New Roman" panose="02020603050405020304" pitchFamily="18" charset="0"/>
              <a:cs typeface="Times New Roman" panose="02020603050405020304" pitchFamily="18" charset="0"/>
            </a:endParaRPr>
          </a:p>
        </p:txBody>
      </p:sp>
      <p:sp>
        <p:nvSpPr>
          <p:cNvPr id="137" name="Rectángulo 136"/>
          <p:cNvSpPr/>
          <p:nvPr/>
        </p:nvSpPr>
        <p:spPr>
          <a:xfrm>
            <a:off x="9038767" y="5608419"/>
            <a:ext cx="1677532" cy="49156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Times New Roman" panose="02020603050405020304" pitchFamily="18" charset="0"/>
              <a:cs typeface="Times New Roman" panose="02020603050405020304" pitchFamily="18" charset="0"/>
            </a:endParaRPr>
          </a:p>
        </p:txBody>
      </p:sp>
      <p:sp>
        <p:nvSpPr>
          <p:cNvPr id="138" name="Rectángulo 137"/>
          <p:cNvSpPr/>
          <p:nvPr/>
        </p:nvSpPr>
        <p:spPr>
          <a:xfrm>
            <a:off x="7202119" y="4950066"/>
            <a:ext cx="1257754" cy="45451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Times New Roman" panose="02020603050405020304" pitchFamily="18" charset="0"/>
              <a:cs typeface="Times New Roman" panose="02020603050405020304" pitchFamily="18" charset="0"/>
            </a:endParaRPr>
          </a:p>
        </p:txBody>
      </p:sp>
      <p:sp>
        <p:nvSpPr>
          <p:cNvPr id="139" name="Rectángulo 138"/>
          <p:cNvSpPr/>
          <p:nvPr/>
        </p:nvSpPr>
        <p:spPr>
          <a:xfrm>
            <a:off x="8680953" y="4948239"/>
            <a:ext cx="1584389" cy="45451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Times New Roman" panose="02020603050405020304" pitchFamily="18" charset="0"/>
              <a:cs typeface="Times New Roman" panose="02020603050405020304" pitchFamily="18" charset="0"/>
            </a:endParaRPr>
          </a:p>
        </p:txBody>
      </p:sp>
      <p:sp>
        <p:nvSpPr>
          <p:cNvPr id="140" name="Rectángulo 139"/>
          <p:cNvSpPr/>
          <p:nvPr/>
        </p:nvSpPr>
        <p:spPr>
          <a:xfrm>
            <a:off x="10540476" y="4933369"/>
            <a:ext cx="1253020" cy="45451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Times New Roman" panose="02020603050405020304" pitchFamily="18" charset="0"/>
              <a:cs typeface="Times New Roman" panose="02020603050405020304" pitchFamily="18" charset="0"/>
            </a:endParaRPr>
          </a:p>
        </p:txBody>
      </p:sp>
      <p:sp>
        <p:nvSpPr>
          <p:cNvPr id="84" name="Rectángulo 83"/>
          <p:cNvSpPr/>
          <p:nvPr/>
        </p:nvSpPr>
        <p:spPr>
          <a:xfrm>
            <a:off x="5606402" y="2025130"/>
            <a:ext cx="1388139" cy="45451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Times New Roman" panose="02020603050405020304" pitchFamily="18" charset="0"/>
              <a:cs typeface="Times New Roman" panose="02020603050405020304" pitchFamily="18" charset="0"/>
            </a:endParaRPr>
          </a:p>
        </p:txBody>
      </p:sp>
      <p:sp>
        <p:nvSpPr>
          <p:cNvPr id="85" name="Rectángulo 84"/>
          <p:cNvSpPr/>
          <p:nvPr/>
        </p:nvSpPr>
        <p:spPr>
          <a:xfrm>
            <a:off x="3637559" y="2030364"/>
            <a:ext cx="1671853" cy="49345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Times New Roman" panose="02020603050405020304" pitchFamily="18" charset="0"/>
              <a:cs typeface="Times New Roman" panose="02020603050405020304" pitchFamily="18" charset="0"/>
            </a:endParaRPr>
          </a:p>
        </p:txBody>
      </p:sp>
      <p:cxnSp>
        <p:nvCxnSpPr>
          <p:cNvPr id="99" name="Conector recto de flecha 98"/>
          <p:cNvCxnSpPr/>
          <p:nvPr/>
        </p:nvCxnSpPr>
        <p:spPr>
          <a:xfrm>
            <a:off x="6861357" y="1551517"/>
            <a:ext cx="4416861" cy="405661"/>
          </a:xfrm>
          <a:prstGeom prst="straightConnector1">
            <a:avLst/>
          </a:prstGeom>
          <a:ln>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01" name="CuadroTexto 100"/>
          <p:cNvSpPr txBox="1"/>
          <p:nvPr/>
        </p:nvSpPr>
        <p:spPr>
          <a:xfrm>
            <a:off x="5461657" y="1181400"/>
            <a:ext cx="3380156" cy="369332"/>
          </a:xfrm>
          <a:prstGeom prst="rect">
            <a:avLst/>
          </a:prstGeom>
          <a:noFill/>
        </p:spPr>
        <p:txBody>
          <a:bodyPr wrap="none" rtlCol="0">
            <a:spAutoFit/>
          </a:bodyPr>
          <a:lstStyle/>
          <a:p>
            <a:r>
              <a:rPr lang="es-EC" dirty="0" smtClean="0">
                <a:solidFill>
                  <a:schemeClr val="bg1"/>
                </a:solidFill>
                <a:latin typeface="Times New Roman" panose="02020603050405020304" pitchFamily="18" charset="0"/>
                <a:cs typeface="Times New Roman" panose="02020603050405020304" pitchFamily="18" charset="0"/>
              </a:rPr>
              <a:t>VARIABLES EMPRESARIALES</a:t>
            </a:r>
            <a:endParaRPr lang="en-US" dirty="0">
              <a:solidFill>
                <a:schemeClr val="bg1"/>
              </a:solidFill>
              <a:latin typeface="Times New Roman" panose="02020603050405020304" pitchFamily="18" charset="0"/>
              <a:cs typeface="Times New Roman" panose="02020603050405020304" pitchFamily="18" charset="0"/>
            </a:endParaRPr>
          </a:p>
        </p:txBody>
      </p:sp>
      <p:cxnSp>
        <p:nvCxnSpPr>
          <p:cNvPr id="112" name="Conector recto de flecha 111"/>
          <p:cNvCxnSpPr/>
          <p:nvPr/>
        </p:nvCxnSpPr>
        <p:spPr>
          <a:xfrm>
            <a:off x="6900793" y="1566544"/>
            <a:ext cx="2553458" cy="426643"/>
          </a:xfrm>
          <a:prstGeom prst="straightConnector1">
            <a:avLst/>
          </a:prstGeom>
          <a:ln>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41" name="Rectángulo 140"/>
          <p:cNvSpPr/>
          <p:nvPr/>
        </p:nvSpPr>
        <p:spPr>
          <a:xfrm>
            <a:off x="3909039" y="2676973"/>
            <a:ext cx="1424474" cy="47847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Times New Roman" panose="02020603050405020304" pitchFamily="18" charset="0"/>
              <a:cs typeface="Times New Roman" panose="02020603050405020304" pitchFamily="18" charset="0"/>
            </a:endParaRPr>
          </a:p>
        </p:txBody>
      </p:sp>
      <p:sp>
        <p:nvSpPr>
          <p:cNvPr id="149" name="Rectángulo 148"/>
          <p:cNvSpPr/>
          <p:nvPr/>
        </p:nvSpPr>
        <p:spPr>
          <a:xfrm>
            <a:off x="2434187" y="5583001"/>
            <a:ext cx="1256281" cy="48123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Times New Roman" panose="02020603050405020304" pitchFamily="18" charset="0"/>
              <a:cs typeface="Times New Roman" panose="02020603050405020304" pitchFamily="18" charset="0"/>
            </a:endParaRPr>
          </a:p>
        </p:txBody>
      </p:sp>
      <p:cxnSp>
        <p:nvCxnSpPr>
          <p:cNvPr id="153" name="Conector recto de flecha 152"/>
          <p:cNvCxnSpPr/>
          <p:nvPr/>
        </p:nvCxnSpPr>
        <p:spPr>
          <a:xfrm>
            <a:off x="6851398" y="1572895"/>
            <a:ext cx="1044802" cy="420292"/>
          </a:xfrm>
          <a:prstGeom prst="straightConnector1">
            <a:avLst/>
          </a:prstGeom>
          <a:ln>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Conector recto de flecha 153"/>
          <p:cNvCxnSpPr>
            <a:endCxn id="21" idx="0"/>
          </p:cNvCxnSpPr>
          <p:nvPr/>
        </p:nvCxnSpPr>
        <p:spPr>
          <a:xfrm flipH="1">
            <a:off x="6434119" y="1559344"/>
            <a:ext cx="417279" cy="456006"/>
          </a:xfrm>
          <a:prstGeom prst="straightConnector1">
            <a:avLst/>
          </a:prstGeom>
          <a:ln>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Conector recto de flecha 154"/>
          <p:cNvCxnSpPr/>
          <p:nvPr/>
        </p:nvCxnSpPr>
        <p:spPr>
          <a:xfrm flipH="1">
            <a:off x="4642354" y="1572895"/>
            <a:ext cx="2190143" cy="455654"/>
          </a:xfrm>
          <a:prstGeom prst="straightConnector1">
            <a:avLst/>
          </a:prstGeom>
          <a:ln>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2995845" y="1993187"/>
            <a:ext cx="435859" cy="53063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ángulo 75"/>
          <p:cNvSpPr/>
          <p:nvPr/>
        </p:nvSpPr>
        <p:spPr>
          <a:xfrm>
            <a:off x="3019327" y="4914590"/>
            <a:ext cx="435859" cy="53063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ángulo 76"/>
          <p:cNvSpPr/>
          <p:nvPr/>
        </p:nvSpPr>
        <p:spPr>
          <a:xfrm>
            <a:off x="10926255" y="5578985"/>
            <a:ext cx="435859" cy="53063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ángulo 77"/>
          <p:cNvSpPr/>
          <p:nvPr/>
        </p:nvSpPr>
        <p:spPr>
          <a:xfrm>
            <a:off x="10926255" y="2638609"/>
            <a:ext cx="435859" cy="53063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ángulo 78"/>
          <p:cNvSpPr/>
          <p:nvPr/>
        </p:nvSpPr>
        <p:spPr>
          <a:xfrm>
            <a:off x="11649793" y="5547666"/>
            <a:ext cx="435859" cy="53063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ángulo 79"/>
          <p:cNvSpPr/>
          <p:nvPr/>
        </p:nvSpPr>
        <p:spPr>
          <a:xfrm>
            <a:off x="11643911" y="2617190"/>
            <a:ext cx="435859" cy="53063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654977"/>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4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5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5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1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5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4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89"/>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00"/>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9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14"/>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02"/>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16"/>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35"/>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2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2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2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33"/>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2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37"/>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30"/>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78"/>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29"/>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77"/>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32"/>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80"/>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79"/>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16" grpId="0"/>
      <p:bldP spid="17" grpId="0"/>
      <p:bldP spid="20" grpId="0"/>
      <p:bldP spid="21" grpId="0"/>
      <p:bldP spid="22" grpId="0"/>
      <p:bldP spid="23" grpId="0"/>
      <p:bldP spid="24" grpId="0"/>
      <p:bldP spid="25" grpId="0"/>
      <p:bldP spid="26" grpId="0"/>
      <p:bldP spid="27" grpId="0"/>
      <p:bldP spid="28" grpId="0"/>
      <p:bldP spid="29" grpId="0"/>
      <p:bldP spid="30" grpId="0"/>
      <p:bldP spid="32" grpId="0"/>
      <p:bldP spid="19" grpId="0" animBg="1"/>
      <p:bldP spid="31" grpId="0" animBg="1"/>
      <p:bldP spid="37" grpId="0" animBg="1"/>
      <p:bldP spid="88" grpId="0"/>
      <p:bldP spid="89" grpId="0" animBg="1"/>
      <p:bldP spid="91" grpId="0" animBg="1"/>
      <p:bldP spid="95" grpId="0" animBg="1"/>
      <p:bldP spid="96" grpId="0" animBg="1"/>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1" grpId="0" animBg="1"/>
      <p:bldP spid="132" grpId="0" animBg="1"/>
      <p:bldP spid="133" grpId="0" animBg="1"/>
      <p:bldP spid="135" grpId="0" animBg="1"/>
      <p:bldP spid="136" grpId="0" animBg="1"/>
      <p:bldP spid="137" grpId="0" animBg="1"/>
      <p:bldP spid="138" grpId="0" animBg="1"/>
      <p:bldP spid="139" grpId="0" animBg="1"/>
      <p:bldP spid="140" grpId="0" animBg="1"/>
      <p:bldP spid="84" grpId="0" animBg="1"/>
      <p:bldP spid="85" grpId="0" animBg="1"/>
      <p:bldP spid="101" grpId="0"/>
      <p:bldP spid="141" grpId="0" animBg="1"/>
      <p:bldP spid="149" grpId="0" animBg="1"/>
      <p:bldP spid="2" grpId="0" animBg="1"/>
      <p:bldP spid="76" grpId="0" animBg="1"/>
      <p:bldP spid="77" grpId="0" animBg="1"/>
      <p:bldP spid="78" grpId="0" animBg="1"/>
      <p:bldP spid="79"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Rectángulo 2"/>
          <p:cNvSpPr/>
          <p:nvPr/>
        </p:nvSpPr>
        <p:spPr>
          <a:xfrm>
            <a:off x="0" y="0"/>
            <a:ext cx="1570444" cy="6858000"/>
          </a:xfrm>
          <a:prstGeom prst="rect">
            <a:avLst/>
          </a:prstGeom>
          <a:gradFill>
            <a:gsLst>
              <a:gs pos="0">
                <a:srgbClr val="8AB833">
                  <a:lumMod val="60000"/>
                  <a:lumOff val="40000"/>
                </a:srgbClr>
              </a:gs>
              <a:gs pos="60000">
                <a:sysClr val="window" lastClr="FFFFFF">
                  <a:shade val="90000"/>
                  <a:satMod val="375000"/>
                  <a:alpha val="0"/>
                </a:sysClr>
              </a:gs>
              <a:gs pos="100000">
                <a:srgbClr val="E3DED1">
                  <a:tint val="88000"/>
                  <a:satMod val="400000"/>
                </a:srgbClr>
              </a:gs>
            </a:gsLst>
            <a:lin ang="5400000" scaled="0"/>
          </a:gradFill>
          <a:ln w="25400" cap="flat" cmpd="sng" algn="ctr">
            <a:noFill/>
            <a:prstDash val="solid"/>
          </a:ln>
          <a:effectLst/>
        </p:spPr>
        <p:txBody>
          <a:bodyPr rtlCol="0" anchor="ctr"/>
          <a:lstStyle/>
          <a:p>
            <a:pPr algn="ctr"/>
            <a:endParaRPr lang="en-US" kern="0">
              <a:solidFill>
                <a:prstClr val="white"/>
              </a:solidFill>
              <a:latin typeface="Times New Roman" panose="02020603050405020304" pitchFamily="18" charset="0"/>
              <a:cs typeface="Times New Roman" panose="02020603050405020304" pitchFamily="18" charset="0"/>
            </a:endParaRPr>
          </a:p>
        </p:txBody>
      </p:sp>
      <p:sp>
        <p:nvSpPr>
          <p:cNvPr id="4" name="Rectángulo redondeado 3"/>
          <p:cNvSpPr/>
          <p:nvPr/>
        </p:nvSpPr>
        <p:spPr>
          <a:xfrm rot="16200000">
            <a:off x="2077891" y="-1585394"/>
            <a:ext cx="614654" cy="4085541"/>
          </a:xfrm>
          <a:prstGeom prst="roundRect">
            <a:avLst/>
          </a:prstGeom>
          <a:solidFill>
            <a:srgbClr val="FF0066"/>
          </a:solidFill>
          <a:ln w="25400" cap="flat" cmpd="sng" algn="ctr">
            <a:noFill/>
            <a:prstDash val="solid"/>
          </a:ln>
          <a:effectLst/>
        </p:spPr>
        <p:txBody>
          <a:bodyPr vert="vert" rtlCol="0" anchor="ctr"/>
          <a:lstStyle/>
          <a:p>
            <a:pPr algn="ct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RESULTADOS EMPÍRICOS</a:t>
            </a:r>
            <a:endParaRPr lang="en-US"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5" name="Rectángulo 4"/>
          <p:cNvSpPr/>
          <p:nvPr/>
        </p:nvSpPr>
        <p:spPr>
          <a:xfrm rot="16200000">
            <a:off x="511768" y="880935"/>
            <a:ext cx="432047" cy="1639747"/>
          </a:xfrm>
          <a:prstGeom prst="rect">
            <a:avLst/>
          </a:prstGeom>
          <a:noFill/>
          <a:ln w="25400" cap="flat" cmpd="sng" algn="ctr">
            <a:noFill/>
            <a:prstDash val="solid"/>
          </a:ln>
          <a:effectLst/>
        </p:spPr>
        <p:txBody>
          <a:bodyPr vert="vert" rtlCol="0" anchor="ctr"/>
          <a:lstStyle/>
          <a:p>
            <a:pPr algn="ctr"/>
            <a:r>
              <a:rPr lang="es-EC"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INTRODUCCIÓN</a:t>
            </a:r>
            <a:endParaRPr lang="en-US"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6" name="Rectángulo 5"/>
          <p:cNvSpPr/>
          <p:nvPr/>
        </p:nvSpPr>
        <p:spPr>
          <a:xfrm rot="16200000">
            <a:off x="478937" y="1529003"/>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7" name="Rectángulo redondeado 6"/>
          <p:cNvSpPr/>
          <p:nvPr/>
        </p:nvSpPr>
        <p:spPr>
          <a:xfrm rot="16200000">
            <a:off x="569199" y="2712304"/>
            <a:ext cx="432047" cy="1606955"/>
          </a:xfrm>
          <a:prstGeom prst="roundRect">
            <a:avLst/>
          </a:prstGeom>
          <a:solidFill>
            <a:srgbClr val="C0CF3A">
              <a:lumMod val="40000"/>
              <a:lumOff val="60000"/>
            </a:srgbClr>
          </a:solidFill>
          <a:ln w="57150" cap="flat" cmpd="sng" algn="ctr">
            <a:solidFill>
              <a:srgbClr val="FF0066"/>
            </a:solid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 name="Rectángulo 7"/>
          <p:cNvSpPr/>
          <p:nvPr/>
        </p:nvSpPr>
        <p:spPr>
          <a:xfrm rot="16200000">
            <a:off x="537409" y="3343975"/>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IV</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 name="Rectángulo 8"/>
          <p:cNvSpPr/>
          <p:nvPr/>
        </p:nvSpPr>
        <p:spPr>
          <a:xfrm rot="16200000">
            <a:off x="478936" y="2112794"/>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10"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479376" y="5229458"/>
            <a:ext cx="948958" cy="935846"/>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p:cNvPicPr/>
          <p:nvPr/>
        </p:nvPicPr>
        <p:blipFill rotWithShape="1">
          <a:blip r:embed="rId4" cstate="print">
            <a:extLst>
              <a:ext uri="{28A0092B-C50C-407E-A947-70E740481C1C}">
                <a14:useLocalDpi xmlns:a14="http://schemas.microsoft.com/office/drawing/2010/main" val="0"/>
              </a:ext>
            </a:extLst>
          </a:blip>
          <a:srcRect l="2565" r="1771" b="1701"/>
          <a:stretch/>
        </p:blipFill>
        <p:spPr bwMode="auto">
          <a:xfrm>
            <a:off x="1630800" y="1372235"/>
            <a:ext cx="5400600" cy="3356481"/>
          </a:xfrm>
          <a:prstGeom prst="rect">
            <a:avLst/>
          </a:prstGeom>
          <a:noFill/>
          <a:extLst/>
        </p:spPr>
      </p:pic>
      <p:sp>
        <p:nvSpPr>
          <p:cNvPr id="14" name="CuadroTexto 13"/>
          <p:cNvSpPr txBox="1"/>
          <p:nvPr/>
        </p:nvSpPr>
        <p:spPr>
          <a:xfrm>
            <a:off x="5783030" y="55212"/>
            <a:ext cx="6851465" cy="523220"/>
          </a:xfrm>
          <a:prstGeom prst="rect">
            <a:avLst/>
          </a:prstGeom>
          <a:noFill/>
        </p:spPr>
        <p:txBody>
          <a:bodyPr wrap="square" rtlCol="0">
            <a:spAutoFit/>
          </a:bodyPr>
          <a:lstStyle/>
          <a:p>
            <a:pPr algn="ctr"/>
            <a:r>
              <a:rPr lang="es-EC" sz="2800" b="1" dirty="0" smtClean="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rPr>
              <a:t>Estimación de la densidad de </a:t>
            </a:r>
            <a:r>
              <a:rPr lang="es-EC" sz="2800" b="1" dirty="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rPr>
              <a:t>K</a:t>
            </a:r>
            <a:r>
              <a:rPr lang="es-EC" sz="2800" b="1" dirty="0" smtClean="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rPr>
              <a:t>ernel</a:t>
            </a:r>
            <a:endParaRPr lang="en-US" sz="2800" b="1" dirty="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15" name="Conector recto 14"/>
          <p:cNvCxnSpPr/>
          <p:nvPr/>
        </p:nvCxnSpPr>
        <p:spPr>
          <a:xfrm flipH="1">
            <a:off x="5783030" y="496952"/>
            <a:ext cx="6406403" cy="14914"/>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flipH="1">
            <a:off x="6672064" y="592541"/>
            <a:ext cx="5519936"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1702854" y="1053791"/>
            <a:ext cx="5112569" cy="400110"/>
          </a:xfrm>
          <a:prstGeom prst="rect">
            <a:avLst/>
          </a:prstGeom>
          <a:noFill/>
        </p:spPr>
        <p:txBody>
          <a:bodyPr wrap="square" rtlCol="0">
            <a:spAutoFit/>
          </a:bodyPr>
          <a:lstStyle/>
          <a:p>
            <a:r>
              <a:rPr lang="es-EC" sz="2000" b="1" dirty="0" smtClean="0">
                <a:solidFill>
                  <a:srgbClr val="CC0066"/>
                </a:solidFill>
                <a:latin typeface="Times New Roman" panose="02020603050405020304" pitchFamily="18" charset="0"/>
                <a:cs typeface="Times New Roman" panose="02020603050405020304" pitchFamily="18" charset="0"/>
              </a:rPr>
              <a:t>TASA DE CRECIMIENTO EN VENTAS</a:t>
            </a:r>
            <a:endParaRPr lang="en-US" sz="2000" b="1" dirty="0">
              <a:solidFill>
                <a:srgbClr val="CC0066"/>
              </a:solidFill>
              <a:latin typeface="Times New Roman" panose="02020603050405020304" pitchFamily="18" charset="0"/>
              <a:cs typeface="Times New Roman" panose="02020603050405020304" pitchFamily="18" charset="0"/>
            </a:endParaRPr>
          </a:p>
        </p:txBody>
      </p:sp>
      <p:pic>
        <p:nvPicPr>
          <p:cNvPr id="17" name="Imagen 1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406" y="3523905"/>
            <a:ext cx="5677039" cy="3353955"/>
          </a:xfrm>
          <a:prstGeom prst="rect">
            <a:avLst/>
          </a:prstGeom>
          <a:noFill/>
          <a:extLst/>
        </p:spPr>
      </p:pic>
      <p:sp>
        <p:nvSpPr>
          <p:cNvPr id="18" name="CuadroTexto 17"/>
          <p:cNvSpPr txBox="1"/>
          <p:nvPr/>
        </p:nvSpPr>
        <p:spPr>
          <a:xfrm>
            <a:off x="6871694" y="3172105"/>
            <a:ext cx="5374010" cy="400110"/>
          </a:xfrm>
          <a:prstGeom prst="rect">
            <a:avLst/>
          </a:prstGeom>
          <a:noFill/>
        </p:spPr>
        <p:txBody>
          <a:bodyPr wrap="square" rtlCol="0">
            <a:spAutoFit/>
          </a:bodyPr>
          <a:lstStyle/>
          <a:p>
            <a:r>
              <a:rPr lang="es-EC" sz="2000" b="1" dirty="0" smtClean="0">
                <a:solidFill>
                  <a:srgbClr val="CC0066"/>
                </a:solidFill>
                <a:latin typeface="Times New Roman" panose="02020603050405020304" pitchFamily="18" charset="0"/>
                <a:cs typeface="Times New Roman" panose="02020603050405020304" pitchFamily="18" charset="0"/>
              </a:rPr>
              <a:t>TASA DE CRECIMIENTO EN EMPLEADOS</a:t>
            </a:r>
            <a:endParaRPr lang="en-US" sz="2000" b="1" dirty="0">
              <a:solidFill>
                <a:srgbClr val="CC0066"/>
              </a:solidFill>
              <a:latin typeface="Times New Roman" panose="02020603050405020304" pitchFamily="18" charset="0"/>
              <a:cs typeface="Times New Roman" panose="02020603050405020304" pitchFamily="18" charset="0"/>
            </a:endParaRPr>
          </a:p>
        </p:txBody>
      </p:sp>
      <p:sp>
        <p:nvSpPr>
          <p:cNvPr id="36" name="Flecha derecha 35"/>
          <p:cNvSpPr/>
          <p:nvPr/>
        </p:nvSpPr>
        <p:spPr>
          <a:xfrm>
            <a:off x="3401626" y="3132295"/>
            <a:ext cx="367950" cy="24928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echa derecha 36"/>
          <p:cNvSpPr/>
          <p:nvPr/>
        </p:nvSpPr>
        <p:spPr>
          <a:xfrm rot="10610133">
            <a:off x="10392943" y="5433154"/>
            <a:ext cx="367950" cy="24928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echa abajo 37"/>
          <p:cNvSpPr/>
          <p:nvPr/>
        </p:nvSpPr>
        <p:spPr>
          <a:xfrm rot="3309047">
            <a:off x="4170688" y="1908461"/>
            <a:ext cx="320821" cy="411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echa abajo 38"/>
          <p:cNvSpPr/>
          <p:nvPr/>
        </p:nvSpPr>
        <p:spPr>
          <a:xfrm rot="17959742">
            <a:off x="9498427" y="4231117"/>
            <a:ext cx="333589" cy="3622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rminador 43"/>
          <p:cNvSpPr/>
          <p:nvPr/>
        </p:nvSpPr>
        <p:spPr>
          <a:xfrm>
            <a:off x="7163809" y="708564"/>
            <a:ext cx="3514257" cy="1566924"/>
          </a:xfrm>
          <a:prstGeom prst="flowChartTerminator">
            <a:avLst/>
          </a:prstGeom>
          <a:solidFill>
            <a:schemeClr val="tx2">
              <a:lumMod val="90000"/>
              <a:alpha val="28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solidFill>
                  <a:schemeClr val="bg1"/>
                </a:solidFill>
                <a:latin typeface="Times New Roman" panose="02020603050405020304" pitchFamily="18" charset="0"/>
                <a:cs typeface="Times New Roman" panose="02020603050405020304" pitchFamily="18" charset="0"/>
              </a:rPr>
              <a:t>Herramienta que nos permite estimar una función de densidad que no sigue una distribución normal</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46" name="Terminador 45"/>
          <p:cNvSpPr/>
          <p:nvPr/>
        </p:nvSpPr>
        <p:spPr>
          <a:xfrm>
            <a:off x="9214896" y="2185624"/>
            <a:ext cx="2752894" cy="872156"/>
          </a:xfrm>
          <a:prstGeom prst="flowChartTerminator">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solidFill>
                  <a:schemeClr val="bg1"/>
                </a:solidFill>
                <a:latin typeface="Times New Roman" panose="02020603050405020304" pitchFamily="18" charset="0"/>
                <a:cs typeface="Times New Roman" panose="02020603050405020304" pitchFamily="18" charset="0"/>
              </a:rPr>
              <a:t>Esta estimación se la realiza mediante la utilización de </a:t>
            </a:r>
            <a:r>
              <a:rPr lang="es-EC" sz="2000" dirty="0" err="1" smtClean="0">
                <a:solidFill>
                  <a:schemeClr val="bg1"/>
                </a:solidFill>
                <a:latin typeface="Times New Roman" panose="02020603050405020304" pitchFamily="18" charset="0"/>
                <a:cs typeface="Times New Roman" panose="02020603050405020304" pitchFamily="18" charset="0"/>
              </a:rPr>
              <a:t>kernels</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1" name="CuadroTexto 10"/>
          <p:cNvSpPr txBox="1"/>
          <p:nvPr/>
        </p:nvSpPr>
        <p:spPr>
          <a:xfrm>
            <a:off x="2171531" y="2751342"/>
            <a:ext cx="1934057" cy="584775"/>
          </a:xfrm>
          <a:prstGeom prst="rect">
            <a:avLst/>
          </a:prstGeom>
          <a:noFill/>
        </p:spPr>
        <p:txBody>
          <a:bodyPr wrap="square" rtlCol="0">
            <a:spAutoFit/>
          </a:bodyPr>
          <a:lstStyle/>
          <a:p>
            <a:r>
              <a:rPr lang="es-EC" sz="1600" b="1" dirty="0">
                <a:solidFill>
                  <a:srgbClr val="C00000"/>
                </a:solidFill>
                <a:latin typeface="Times New Roman" panose="02020603050405020304" pitchFamily="18" charset="0"/>
                <a:cs typeface="Times New Roman" panose="02020603050405020304" pitchFamily="18" charset="0"/>
              </a:rPr>
              <a:t>DISTRIBUCIÓN </a:t>
            </a:r>
            <a:r>
              <a:rPr lang="es-EC" sz="1600" b="1" dirty="0" smtClean="0">
                <a:solidFill>
                  <a:srgbClr val="C00000"/>
                </a:solidFill>
                <a:latin typeface="Times New Roman" panose="02020603050405020304" pitchFamily="18" charset="0"/>
                <a:cs typeface="Times New Roman" panose="02020603050405020304" pitchFamily="18" charset="0"/>
              </a:rPr>
              <a:t>NORMAL</a:t>
            </a:r>
            <a:endParaRPr lang="en-US" sz="1600" dirty="0"/>
          </a:p>
        </p:txBody>
      </p:sp>
      <p:sp>
        <p:nvSpPr>
          <p:cNvPr id="28" name="CuadroTexto 27"/>
          <p:cNvSpPr txBox="1"/>
          <p:nvPr/>
        </p:nvSpPr>
        <p:spPr>
          <a:xfrm>
            <a:off x="10184883" y="4781690"/>
            <a:ext cx="1934057" cy="861774"/>
          </a:xfrm>
          <a:prstGeom prst="rect">
            <a:avLst/>
          </a:prstGeom>
          <a:noFill/>
        </p:spPr>
        <p:txBody>
          <a:bodyPr wrap="square" rtlCol="0">
            <a:spAutoFit/>
          </a:bodyPr>
          <a:lstStyle/>
          <a:p>
            <a:r>
              <a:rPr lang="es-EC" sz="1600" b="1" dirty="0">
                <a:solidFill>
                  <a:srgbClr val="C00000"/>
                </a:solidFill>
                <a:latin typeface="Times New Roman" panose="02020603050405020304" pitchFamily="18" charset="0"/>
                <a:cs typeface="Times New Roman" panose="02020603050405020304" pitchFamily="18" charset="0"/>
              </a:rPr>
              <a:t>DISTRIBUCIÓN NORMAL</a:t>
            </a:r>
            <a:endParaRPr lang="en-US" sz="1600" b="1" dirty="0">
              <a:solidFill>
                <a:srgbClr val="C00000"/>
              </a:solidFill>
              <a:latin typeface="Times New Roman" panose="02020603050405020304" pitchFamily="18" charset="0"/>
              <a:cs typeface="Times New Roman" panose="02020603050405020304" pitchFamily="18" charset="0"/>
            </a:endParaRPr>
          </a:p>
          <a:p>
            <a:endParaRPr lang="en-US" sz="1600" dirty="0"/>
          </a:p>
        </p:txBody>
      </p:sp>
      <p:sp>
        <p:nvSpPr>
          <p:cNvPr id="29" name="CuadroTexto 28"/>
          <p:cNvSpPr txBox="1"/>
          <p:nvPr/>
        </p:nvSpPr>
        <p:spPr>
          <a:xfrm>
            <a:off x="4633738" y="1798790"/>
            <a:ext cx="1934057" cy="830997"/>
          </a:xfrm>
          <a:prstGeom prst="rect">
            <a:avLst/>
          </a:prstGeom>
          <a:noFill/>
        </p:spPr>
        <p:txBody>
          <a:bodyPr wrap="square" rtlCol="0">
            <a:spAutoFit/>
          </a:bodyPr>
          <a:lstStyle/>
          <a:p>
            <a:r>
              <a:rPr lang="es-EC" sz="1600" b="1" dirty="0">
                <a:solidFill>
                  <a:schemeClr val="accent1"/>
                </a:solidFill>
                <a:latin typeface="Times New Roman" panose="02020603050405020304" pitchFamily="18" charset="0"/>
                <a:cs typeface="Times New Roman" panose="02020603050405020304" pitchFamily="18" charset="0"/>
              </a:rPr>
              <a:t>DISTRIBUCIÓN </a:t>
            </a:r>
            <a:r>
              <a:rPr lang="es-EC" sz="1600" b="1" dirty="0" smtClean="0">
                <a:solidFill>
                  <a:schemeClr val="accent1"/>
                </a:solidFill>
                <a:latin typeface="Times New Roman" panose="02020603050405020304" pitchFamily="18" charset="0"/>
                <a:cs typeface="Times New Roman" panose="02020603050405020304" pitchFamily="18" charset="0"/>
              </a:rPr>
              <a:t>DE LAPLACE</a:t>
            </a:r>
            <a:endParaRPr lang="en-US" sz="1600" b="1" dirty="0">
              <a:solidFill>
                <a:schemeClr val="accent1"/>
              </a:solidFill>
              <a:latin typeface="Times New Roman" panose="02020603050405020304" pitchFamily="18" charset="0"/>
              <a:cs typeface="Times New Roman" panose="02020603050405020304" pitchFamily="18" charset="0"/>
            </a:endParaRPr>
          </a:p>
          <a:p>
            <a:endParaRPr lang="en-US" sz="1600" dirty="0">
              <a:solidFill>
                <a:schemeClr val="accent1"/>
              </a:solidFill>
            </a:endParaRPr>
          </a:p>
        </p:txBody>
      </p:sp>
      <p:sp>
        <p:nvSpPr>
          <p:cNvPr id="30" name="CuadroTexto 29"/>
          <p:cNvSpPr txBox="1"/>
          <p:nvPr/>
        </p:nvSpPr>
        <p:spPr>
          <a:xfrm>
            <a:off x="7859639" y="3897719"/>
            <a:ext cx="1934057" cy="830997"/>
          </a:xfrm>
          <a:prstGeom prst="rect">
            <a:avLst/>
          </a:prstGeom>
          <a:noFill/>
        </p:spPr>
        <p:txBody>
          <a:bodyPr wrap="square" rtlCol="0">
            <a:spAutoFit/>
          </a:bodyPr>
          <a:lstStyle/>
          <a:p>
            <a:r>
              <a:rPr lang="es-EC" sz="1600" b="1" dirty="0">
                <a:solidFill>
                  <a:schemeClr val="accent1"/>
                </a:solidFill>
                <a:latin typeface="Times New Roman" panose="02020603050405020304" pitchFamily="18" charset="0"/>
                <a:cs typeface="Times New Roman" panose="02020603050405020304" pitchFamily="18" charset="0"/>
              </a:rPr>
              <a:t>DISTRIBUCIÓN </a:t>
            </a:r>
            <a:r>
              <a:rPr lang="es-EC" sz="1600" b="1" dirty="0" smtClean="0">
                <a:solidFill>
                  <a:schemeClr val="accent1"/>
                </a:solidFill>
                <a:latin typeface="Times New Roman" panose="02020603050405020304" pitchFamily="18" charset="0"/>
                <a:cs typeface="Times New Roman" panose="02020603050405020304" pitchFamily="18" charset="0"/>
              </a:rPr>
              <a:t>DE LAPLACE</a:t>
            </a:r>
            <a:endParaRPr lang="en-US" sz="1600" b="1" dirty="0">
              <a:solidFill>
                <a:schemeClr val="accent1"/>
              </a:solidFill>
              <a:latin typeface="Times New Roman" panose="02020603050405020304" pitchFamily="18" charset="0"/>
              <a:cs typeface="Times New Roman" panose="02020603050405020304" pitchFamily="18" charset="0"/>
            </a:endParaRPr>
          </a:p>
          <a:p>
            <a:endParaRPr lang="en-US" sz="1600" dirty="0">
              <a:solidFill>
                <a:schemeClr val="accent1"/>
              </a:solidFill>
            </a:endParaRPr>
          </a:p>
        </p:txBody>
      </p:sp>
      <p:sp>
        <p:nvSpPr>
          <p:cNvPr id="34" name="Flecha curvada hacia la izquierda 33"/>
          <p:cNvSpPr/>
          <p:nvPr/>
        </p:nvSpPr>
        <p:spPr>
          <a:xfrm rot="18685330">
            <a:off x="10944024" y="1069910"/>
            <a:ext cx="415776" cy="1166769"/>
          </a:xfrm>
          <a:prstGeom prst="curvedLeftArrow">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lecha abajo 20"/>
          <p:cNvSpPr/>
          <p:nvPr/>
        </p:nvSpPr>
        <p:spPr>
          <a:xfrm>
            <a:off x="5375920" y="2379308"/>
            <a:ext cx="224846" cy="3347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echa abajo 40"/>
          <p:cNvSpPr/>
          <p:nvPr/>
        </p:nvSpPr>
        <p:spPr>
          <a:xfrm>
            <a:off x="8498248" y="4468182"/>
            <a:ext cx="224846" cy="3347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uadroTexto 41"/>
          <p:cNvSpPr txBox="1"/>
          <p:nvPr/>
        </p:nvSpPr>
        <p:spPr>
          <a:xfrm>
            <a:off x="4790407" y="2692908"/>
            <a:ext cx="1934057" cy="584775"/>
          </a:xfrm>
          <a:prstGeom prst="rect">
            <a:avLst/>
          </a:prstGeom>
          <a:noFill/>
        </p:spPr>
        <p:txBody>
          <a:bodyPr wrap="square" rtlCol="0">
            <a:spAutoFit/>
          </a:bodyPr>
          <a:lstStyle/>
          <a:p>
            <a:r>
              <a:rPr lang="es-EC" sz="1600" dirty="0" smtClean="0">
                <a:solidFill>
                  <a:schemeClr val="bg1"/>
                </a:solidFill>
                <a:latin typeface="Times New Roman" panose="02020603050405020304" pitchFamily="18" charset="0"/>
                <a:cs typeface="Times New Roman" panose="02020603050405020304" pitchFamily="18" charset="0"/>
              </a:rPr>
              <a:t>Valores atípicos en la cola derecha</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48" name="CuadroTexto 47"/>
          <p:cNvSpPr txBox="1"/>
          <p:nvPr/>
        </p:nvSpPr>
        <p:spPr>
          <a:xfrm>
            <a:off x="7713967" y="4839282"/>
            <a:ext cx="1934057" cy="584775"/>
          </a:xfrm>
          <a:prstGeom prst="rect">
            <a:avLst/>
          </a:prstGeom>
          <a:noFill/>
        </p:spPr>
        <p:txBody>
          <a:bodyPr wrap="square" rtlCol="0">
            <a:spAutoFit/>
          </a:bodyPr>
          <a:lstStyle/>
          <a:p>
            <a:r>
              <a:rPr lang="es-EC" sz="1600" dirty="0" smtClean="0">
                <a:solidFill>
                  <a:schemeClr val="bg1"/>
                </a:solidFill>
                <a:latin typeface="Times New Roman" panose="02020603050405020304" pitchFamily="18" charset="0"/>
                <a:cs typeface="Times New Roman" panose="02020603050405020304" pitchFamily="18" charset="0"/>
              </a:rPr>
              <a:t>Valores atípicos en la cola izquierda</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49" name="Terminador 48"/>
          <p:cNvSpPr/>
          <p:nvPr/>
        </p:nvSpPr>
        <p:spPr>
          <a:xfrm>
            <a:off x="3401854" y="4604514"/>
            <a:ext cx="3152499" cy="1225546"/>
          </a:xfrm>
          <a:prstGeom prst="flowChartTerminator">
            <a:avLst/>
          </a:prstGeom>
          <a:solidFill>
            <a:srgbClr val="FFCCCC">
              <a:alpha val="27843"/>
            </a:srgbClr>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bg1"/>
                </a:solidFill>
                <a:latin typeface="Times New Roman" panose="02020603050405020304" pitchFamily="18" charset="0"/>
                <a:cs typeface="Times New Roman" panose="02020603050405020304" pitchFamily="18" charset="0"/>
              </a:rPr>
              <a:t>La distribución </a:t>
            </a:r>
            <a:r>
              <a:rPr lang="es-EC" sz="1600" dirty="0">
                <a:solidFill>
                  <a:schemeClr val="bg1"/>
                </a:solidFill>
                <a:latin typeface="Times New Roman" panose="02020603050405020304" pitchFamily="18" charset="0"/>
                <a:cs typeface="Times New Roman" panose="02020603050405020304" pitchFamily="18" charset="0"/>
              </a:rPr>
              <a:t>tiene un pico más alto que </a:t>
            </a:r>
            <a:r>
              <a:rPr lang="es-EC" sz="1600" dirty="0" smtClean="0">
                <a:solidFill>
                  <a:schemeClr val="bg1"/>
                </a:solidFill>
                <a:latin typeface="Times New Roman" panose="02020603050405020304" pitchFamily="18" charset="0"/>
                <a:cs typeface="Times New Roman" panose="02020603050405020304" pitchFamily="18" charset="0"/>
              </a:rPr>
              <a:t>la </a:t>
            </a:r>
            <a:r>
              <a:rPr lang="es-EC" sz="1600" dirty="0" smtClean="0">
                <a:solidFill>
                  <a:schemeClr val="bg1"/>
                </a:solidFill>
                <a:latin typeface="Times New Roman" panose="02020603050405020304" pitchFamily="18" charset="0"/>
                <a:cs typeface="Times New Roman" panose="02020603050405020304" pitchFamily="18" charset="0"/>
              </a:rPr>
              <a:t>distribución normal, es decir en forma leptocúrtica</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51" name="Terminador 50"/>
          <p:cNvSpPr/>
          <p:nvPr/>
        </p:nvSpPr>
        <p:spPr>
          <a:xfrm>
            <a:off x="3318172" y="5951652"/>
            <a:ext cx="3325329" cy="847068"/>
          </a:xfrm>
          <a:prstGeom prst="flowChartTerminator">
            <a:avLst/>
          </a:prstGeom>
          <a:solidFill>
            <a:srgbClr val="CC99FF">
              <a:alpha val="3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bg1"/>
                </a:solidFill>
                <a:latin typeface="Times New Roman" panose="02020603050405020304" pitchFamily="18" charset="0"/>
                <a:cs typeface="Times New Roman" panose="02020603050405020304" pitchFamily="18" charset="0"/>
              </a:rPr>
              <a:t>Esta forma asimétrica comprueba que la estimación </a:t>
            </a:r>
            <a:r>
              <a:rPr lang="es-EC" sz="1600" dirty="0">
                <a:solidFill>
                  <a:schemeClr val="bg1"/>
                </a:solidFill>
                <a:latin typeface="Times New Roman" panose="02020603050405020304" pitchFamily="18" charset="0"/>
                <a:cs typeface="Times New Roman" panose="02020603050405020304" pitchFamily="18" charset="0"/>
              </a:rPr>
              <a:t>QR </a:t>
            </a:r>
            <a:r>
              <a:rPr lang="es-EC" sz="1600" dirty="0" smtClean="0">
                <a:solidFill>
                  <a:schemeClr val="bg1"/>
                </a:solidFill>
                <a:latin typeface="Times New Roman" panose="02020603050405020304" pitchFamily="18" charset="0"/>
                <a:cs typeface="Times New Roman" panose="02020603050405020304" pitchFamily="18" charset="0"/>
              </a:rPr>
              <a:t>puede ser utilizada correctamente</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40" name="CuadroTexto 39"/>
          <p:cNvSpPr txBox="1"/>
          <p:nvPr/>
        </p:nvSpPr>
        <p:spPr>
          <a:xfrm>
            <a:off x="1579157" y="5554457"/>
            <a:ext cx="1934057" cy="830997"/>
          </a:xfrm>
          <a:prstGeom prst="rect">
            <a:avLst/>
          </a:prstGeom>
          <a:noFill/>
        </p:spPr>
        <p:txBody>
          <a:bodyPr wrap="square" rtlCol="0">
            <a:spAutoFit/>
          </a:bodyPr>
          <a:lstStyle/>
          <a:p>
            <a:pPr algn="ctr"/>
            <a:r>
              <a:rPr lang="es-EC" sz="1600" b="1" u="sng" dirty="0">
                <a:solidFill>
                  <a:schemeClr val="bg1"/>
                </a:solidFill>
                <a:latin typeface="Times New Roman" panose="02020603050405020304" pitchFamily="18" charset="0"/>
                <a:cs typeface="Times New Roman" panose="02020603050405020304" pitchFamily="18" charset="0"/>
              </a:rPr>
              <a:t>DISTRIBUCIÓN </a:t>
            </a:r>
            <a:r>
              <a:rPr lang="es-EC" sz="1600" b="1" u="sng" dirty="0" smtClean="0">
                <a:solidFill>
                  <a:schemeClr val="bg1"/>
                </a:solidFill>
                <a:latin typeface="Times New Roman" panose="02020603050405020304" pitchFamily="18" charset="0"/>
                <a:cs typeface="Times New Roman" panose="02020603050405020304" pitchFamily="18" charset="0"/>
              </a:rPr>
              <a:t>DE LAPLACE</a:t>
            </a:r>
            <a:endParaRPr lang="en-US" sz="1600" b="1" u="sng" dirty="0">
              <a:solidFill>
                <a:schemeClr val="bg1"/>
              </a:solidFill>
              <a:latin typeface="Times New Roman" panose="02020603050405020304" pitchFamily="18" charset="0"/>
              <a:cs typeface="Times New Roman" panose="02020603050405020304" pitchFamily="18" charset="0"/>
            </a:endParaRPr>
          </a:p>
          <a:p>
            <a:pPr algn="ctr"/>
            <a:endParaRPr lang="en-US" sz="1600" u="sng" dirty="0">
              <a:solidFill>
                <a:schemeClr val="bg1"/>
              </a:solidFill>
            </a:endParaRPr>
          </a:p>
        </p:txBody>
      </p:sp>
    </p:spTree>
    <p:extLst>
      <p:ext uri="{BB962C8B-B14F-4D97-AF65-F5344CB8AC3E}">
        <p14:creationId xmlns:p14="http://schemas.microsoft.com/office/powerpoint/2010/main" val="27940814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36" grpId="0" animBg="1"/>
      <p:bldP spid="37" grpId="0" animBg="1"/>
      <p:bldP spid="38" grpId="0" animBg="1"/>
      <p:bldP spid="39" grpId="0" animBg="1"/>
      <p:bldP spid="44" grpId="0" animBg="1"/>
      <p:bldP spid="46" grpId="0" animBg="1"/>
      <p:bldP spid="11" grpId="0"/>
      <p:bldP spid="28" grpId="0"/>
      <p:bldP spid="29" grpId="0"/>
      <p:bldP spid="30" grpId="0"/>
      <p:bldP spid="34" grpId="0" animBg="1"/>
      <p:bldP spid="21" grpId="0" animBg="1"/>
      <p:bldP spid="41" grpId="0" animBg="1"/>
      <p:bldP spid="42" grpId="0"/>
      <p:bldP spid="48" grpId="0"/>
      <p:bldP spid="49" grpId="0" animBg="1"/>
      <p:bldP spid="51"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Rectángulo 2"/>
          <p:cNvSpPr/>
          <p:nvPr/>
        </p:nvSpPr>
        <p:spPr>
          <a:xfrm>
            <a:off x="0" y="0"/>
            <a:ext cx="1570444" cy="6858000"/>
          </a:xfrm>
          <a:prstGeom prst="rect">
            <a:avLst/>
          </a:prstGeom>
          <a:gradFill>
            <a:gsLst>
              <a:gs pos="0">
                <a:srgbClr val="8AB833">
                  <a:lumMod val="60000"/>
                  <a:lumOff val="40000"/>
                </a:srgbClr>
              </a:gs>
              <a:gs pos="60000">
                <a:sysClr val="window" lastClr="FFFFFF">
                  <a:shade val="90000"/>
                  <a:satMod val="375000"/>
                  <a:alpha val="0"/>
                </a:sysClr>
              </a:gs>
              <a:gs pos="100000">
                <a:srgbClr val="E3DED1">
                  <a:tint val="88000"/>
                  <a:satMod val="400000"/>
                </a:srgbClr>
              </a:gs>
            </a:gsLst>
            <a:lin ang="5400000" scaled="0"/>
          </a:gradFill>
          <a:ln w="25400" cap="flat" cmpd="sng" algn="ctr">
            <a:noFill/>
            <a:prstDash val="solid"/>
          </a:ln>
          <a:effectLst/>
        </p:spPr>
        <p:txBody>
          <a:bodyPr rtlCol="0" anchor="ctr"/>
          <a:lstStyle/>
          <a:p>
            <a:pPr algn="ctr"/>
            <a:endParaRPr lang="en-US" kern="0">
              <a:solidFill>
                <a:prstClr val="white"/>
              </a:solidFill>
            </a:endParaRPr>
          </a:p>
        </p:txBody>
      </p:sp>
      <p:sp>
        <p:nvSpPr>
          <p:cNvPr id="4" name="Rectángulo redondeado 3"/>
          <p:cNvSpPr/>
          <p:nvPr/>
        </p:nvSpPr>
        <p:spPr>
          <a:xfrm rot="16200000">
            <a:off x="2077891" y="-1585394"/>
            <a:ext cx="614654" cy="4085541"/>
          </a:xfrm>
          <a:prstGeom prst="roundRect">
            <a:avLst/>
          </a:prstGeom>
          <a:solidFill>
            <a:srgbClr val="FF0066"/>
          </a:solidFill>
          <a:ln w="25400" cap="flat" cmpd="sng" algn="ctr">
            <a:solidFill>
              <a:srgbClr val="FF0066"/>
            </a:solidFill>
            <a:prstDash val="solid"/>
          </a:ln>
          <a:effectLst/>
        </p:spPr>
        <p:txBody>
          <a:bodyPr vert="vert" rtlCol="0" anchor="ctr"/>
          <a:lstStyle/>
          <a:p>
            <a:pPr algn="ct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RESULTADOS EMPÍRICOS</a:t>
            </a:r>
            <a:endParaRPr lang="en-US"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5" name="Rectángulo 4"/>
          <p:cNvSpPr/>
          <p:nvPr/>
        </p:nvSpPr>
        <p:spPr>
          <a:xfrm rot="16200000">
            <a:off x="511768" y="880935"/>
            <a:ext cx="432047" cy="1639747"/>
          </a:xfrm>
          <a:prstGeom prst="rect">
            <a:avLst/>
          </a:prstGeom>
          <a:noFill/>
          <a:ln w="25400" cap="flat" cmpd="sng" algn="ctr">
            <a:noFill/>
            <a:prstDash val="solid"/>
          </a:ln>
          <a:effectLst/>
        </p:spPr>
        <p:txBody>
          <a:bodyPr vert="vert" rtlCol="0" anchor="ctr"/>
          <a:lstStyle/>
          <a:p>
            <a:pPr algn="ctr"/>
            <a:r>
              <a:rPr lang="es-EC"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INTRODUCCIÓN</a:t>
            </a:r>
            <a:endParaRPr lang="en-US"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6" name="Rectángulo 5"/>
          <p:cNvSpPr/>
          <p:nvPr/>
        </p:nvSpPr>
        <p:spPr>
          <a:xfrm rot="16200000">
            <a:off x="478937" y="1529003"/>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7" name="Rectángulo redondeado 6"/>
          <p:cNvSpPr/>
          <p:nvPr/>
        </p:nvSpPr>
        <p:spPr>
          <a:xfrm rot="16200000">
            <a:off x="569199" y="2712304"/>
            <a:ext cx="432047" cy="1606955"/>
          </a:xfrm>
          <a:prstGeom prst="roundRect">
            <a:avLst/>
          </a:prstGeom>
          <a:solidFill>
            <a:srgbClr val="C0CF3A">
              <a:lumMod val="40000"/>
              <a:lumOff val="60000"/>
            </a:srgbClr>
          </a:solidFill>
          <a:ln w="57150" cap="flat" cmpd="sng" algn="ctr">
            <a:solidFill>
              <a:srgbClr val="FF0066"/>
            </a:solid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 name="Rectángulo 7"/>
          <p:cNvSpPr/>
          <p:nvPr/>
        </p:nvSpPr>
        <p:spPr>
          <a:xfrm rot="16200000">
            <a:off x="537409" y="3343975"/>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IV</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 name="Rectángulo 8"/>
          <p:cNvSpPr/>
          <p:nvPr/>
        </p:nvSpPr>
        <p:spPr>
          <a:xfrm rot="16200000">
            <a:off x="478936" y="2112794"/>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10" name="Picture 4" descr="Resultado de imagen para SELLO ESP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3811"/>
          <a:stretch/>
        </p:blipFill>
        <p:spPr bwMode="auto">
          <a:xfrm>
            <a:off x="479376" y="5229458"/>
            <a:ext cx="948958" cy="9358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Tabla 18"/>
          <p:cNvGraphicFramePr>
            <a:graphicFrameLocks noGrp="1"/>
          </p:cNvGraphicFramePr>
          <p:nvPr>
            <p:extLst>
              <p:ext uri="{D42A27DB-BD31-4B8C-83A1-F6EECF244321}">
                <p14:modId xmlns:p14="http://schemas.microsoft.com/office/powerpoint/2010/main" val="567041875"/>
              </p:ext>
            </p:extLst>
          </p:nvPr>
        </p:nvGraphicFramePr>
        <p:xfrm>
          <a:off x="2385218" y="1103517"/>
          <a:ext cx="9217027" cy="4824530"/>
        </p:xfrm>
        <a:graphic>
          <a:graphicData uri="http://schemas.openxmlformats.org/drawingml/2006/table">
            <a:tbl>
              <a:tblPr firstRow="1" firstCol="1" bandRow="1">
                <a:tableStyleId>{F2DE63D5-997A-4646-A377-4702673A728D}</a:tableStyleId>
              </a:tblPr>
              <a:tblGrid>
                <a:gridCol w="1793340"/>
                <a:gridCol w="1285847"/>
                <a:gridCol w="1285847"/>
                <a:gridCol w="1285847"/>
                <a:gridCol w="1324959"/>
                <a:gridCol w="2241187"/>
              </a:tblGrid>
              <a:tr h="482453">
                <a:tc>
                  <a:txBody>
                    <a:bodyPr/>
                    <a:lstStyle/>
                    <a:p>
                      <a:pPr>
                        <a:lnSpc>
                          <a:spcPct val="150000"/>
                        </a:lnSpc>
                        <a:spcAft>
                          <a:spcPts val="0"/>
                        </a:spcAft>
                      </a:pPr>
                      <a:r>
                        <a:rPr lang="es-EC" sz="2000" dirty="0">
                          <a:effectLst/>
                          <a:latin typeface="Times New Roman" panose="02020603050405020304" pitchFamily="18" charset="0"/>
                          <a:cs typeface="Times New Roman" panose="02020603050405020304" pitchFamily="18" charset="0"/>
                        </a:rPr>
                        <a:t>Variable</a:t>
                      </a:r>
                      <a:endPar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solidFill>
                      <a:srgbClr val="FFCCCC">
                        <a:alpha val="26000"/>
                      </a:srgbClr>
                    </a:solidFill>
                  </a:tcPr>
                </a:tc>
                <a:tc>
                  <a:txBody>
                    <a:bodyPr/>
                    <a:lstStyle/>
                    <a:p>
                      <a:pPr>
                        <a:lnSpc>
                          <a:spcPct val="150000"/>
                        </a:lnSpc>
                        <a:spcAft>
                          <a:spcPts val="0"/>
                        </a:spcAft>
                      </a:pPr>
                      <a:r>
                        <a:rPr lang="es-EC" sz="2000" dirty="0" err="1">
                          <a:effectLst/>
                          <a:latin typeface="Times New Roman" panose="02020603050405020304" pitchFamily="18" charset="0"/>
                          <a:cs typeface="Times New Roman" panose="02020603050405020304" pitchFamily="18" charset="0"/>
                        </a:rPr>
                        <a:t>Obs</a:t>
                      </a:r>
                      <a:r>
                        <a:rPr lang="es-EC" sz="2000" dirty="0">
                          <a:effectLst/>
                          <a:latin typeface="Times New Roman" panose="02020603050405020304" pitchFamily="18" charset="0"/>
                          <a:cs typeface="Times New Roman" panose="02020603050405020304" pitchFamily="18" charset="0"/>
                        </a:rPr>
                        <a:t>.</a:t>
                      </a:r>
                      <a:endPar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solidFill>
                      <a:srgbClr val="FFCCCC">
                        <a:alpha val="26000"/>
                      </a:srgbClr>
                    </a:solidFill>
                  </a:tcPr>
                </a:tc>
                <a:tc>
                  <a:txBody>
                    <a:bodyPr/>
                    <a:lstStyle/>
                    <a:p>
                      <a:pPr>
                        <a:lnSpc>
                          <a:spcPct val="150000"/>
                        </a:lnSpc>
                        <a:spcAft>
                          <a:spcPts val="0"/>
                        </a:spcAft>
                      </a:pPr>
                      <a:r>
                        <a:rPr lang="es-EC" sz="2000">
                          <a:effectLst/>
                          <a:latin typeface="Times New Roman" panose="02020603050405020304" pitchFamily="18" charset="0"/>
                          <a:cs typeface="Times New Roman" panose="02020603050405020304" pitchFamily="18" charset="0"/>
                        </a:rPr>
                        <a:t>Mean</a:t>
                      </a:r>
                      <a:endParaRPr lang="en-US"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solidFill>
                      <a:srgbClr val="FFCCCC">
                        <a:alpha val="26000"/>
                      </a:srgbClr>
                    </a:solidFill>
                  </a:tcPr>
                </a:tc>
                <a:tc>
                  <a:txBody>
                    <a:bodyPr/>
                    <a:lstStyle/>
                    <a:p>
                      <a:pPr>
                        <a:lnSpc>
                          <a:spcPct val="150000"/>
                        </a:lnSpc>
                        <a:spcAft>
                          <a:spcPts val="0"/>
                        </a:spcAft>
                      </a:pPr>
                      <a:r>
                        <a:rPr lang="es-EC" sz="2000">
                          <a:effectLst/>
                          <a:latin typeface="Times New Roman" panose="02020603050405020304" pitchFamily="18" charset="0"/>
                          <a:cs typeface="Times New Roman" panose="02020603050405020304" pitchFamily="18" charset="0"/>
                        </a:rPr>
                        <a:t>Std. Dev.</a:t>
                      </a:r>
                      <a:endParaRPr lang="en-US"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solidFill>
                      <a:srgbClr val="FFCCCC">
                        <a:alpha val="26000"/>
                      </a:srgbClr>
                    </a:solidFill>
                  </a:tcPr>
                </a:tc>
                <a:tc>
                  <a:txBody>
                    <a:bodyPr/>
                    <a:lstStyle/>
                    <a:p>
                      <a:pPr>
                        <a:lnSpc>
                          <a:spcPct val="150000"/>
                        </a:lnSpc>
                        <a:spcAft>
                          <a:spcPts val="0"/>
                        </a:spcAft>
                      </a:pPr>
                      <a:r>
                        <a:rPr lang="es-EC" sz="2000">
                          <a:effectLst/>
                          <a:latin typeface="Times New Roman" panose="02020603050405020304" pitchFamily="18" charset="0"/>
                          <a:cs typeface="Times New Roman" panose="02020603050405020304" pitchFamily="18" charset="0"/>
                        </a:rPr>
                        <a:t>Min</a:t>
                      </a:r>
                      <a:endParaRPr lang="en-US"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solidFill>
                      <a:srgbClr val="FFCCCC">
                        <a:alpha val="26000"/>
                      </a:srgbClr>
                    </a:solidFill>
                  </a:tcPr>
                </a:tc>
                <a:tc>
                  <a:txBody>
                    <a:bodyPr/>
                    <a:lstStyle/>
                    <a:p>
                      <a:pPr>
                        <a:lnSpc>
                          <a:spcPct val="150000"/>
                        </a:lnSpc>
                        <a:spcAft>
                          <a:spcPts val="0"/>
                        </a:spcAft>
                      </a:pPr>
                      <a:r>
                        <a:rPr lang="es-EC" sz="2000" dirty="0">
                          <a:effectLst/>
                          <a:latin typeface="Times New Roman" panose="02020603050405020304" pitchFamily="18" charset="0"/>
                          <a:cs typeface="Times New Roman" panose="02020603050405020304" pitchFamily="18" charset="0"/>
                        </a:rPr>
                        <a:t>Max</a:t>
                      </a:r>
                      <a:endPar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solidFill>
                      <a:srgbClr val="FFCCCC">
                        <a:alpha val="26000"/>
                      </a:srgbClr>
                    </a:solidFill>
                  </a:tcPr>
                </a:tc>
              </a:tr>
              <a:tr h="482453">
                <a:tc>
                  <a:txBody>
                    <a:bodyPr/>
                    <a:lstStyle/>
                    <a:p>
                      <a:pPr>
                        <a:lnSpc>
                          <a:spcPct val="150000"/>
                        </a:lnSpc>
                        <a:spcBef>
                          <a:spcPts val="600"/>
                        </a:spcBef>
                        <a:spcAft>
                          <a:spcPts val="0"/>
                        </a:spcAft>
                      </a:pPr>
                      <a:r>
                        <a:rPr lang="es-EC" sz="1800" dirty="0" err="1">
                          <a:solidFill>
                            <a:schemeClr val="bg1"/>
                          </a:solidFill>
                          <a:effectLst/>
                          <a:latin typeface="Times New Roman" panose="02020603050405020304" pitchFamily="18" charset="0"/>
                          <a:cs typeface="Times New Roman" panose="02020603050405020304" pitchFamily="18" charset="0"/>
                        </a:rPr>
                        <a:t>gsal</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11243</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0,1071177</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a:solidFill>
                            <a:schemeClr val="bg1"/>
                          </a:solidFill>
                          <a:effectLst/>
                          <a:latin typeface="Times New Roman" panose="02020603050405020304" pitchFamily="18" charset="0"/>
                          <a:cs typeface="Times New Roman" panose="02020603050405020304" pitchFamily="18" charset="0"/>
                        </a:rPr>
                        <a:t>0,6573236</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a:solidFill>
                            <a:schemeClr val="bg1"/>
                          </a:solidFill>
                          <a:effectLst/>
                          <a:latin typeface="Times New Roman" panose="02020603050405020304" pitchFamily="18" charset="0"/>
                          <a:cs typeface="Times New Roman" panose="02020603050405020304" pitchFamily="18" charset="0"/>
                        </a:rPr>
                        <a:t>-6,620073</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10,18697</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r>
              <a:tr h="482453">
                <a:tc>
                  <a:txBody>
                    <a:bodyPr/>
                    <a:lstStyle/>
                    <a:p>
                      <a:pPr>
                        <a:lnSpc>
                          <a:spcPct val="150000"/>
                        </a:lnSpc>
                        <a:spcBef>
                          <a:spcPts val="600"/>
                        </a:spcBef>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sal</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a:solidFill>
                            <a:schemeClr val="bg1"/>
                          </a:solidFill>
                          <a:effectLst/>
                          <a:latin typeface="Times New Roman" panose="02020603050405020304" pitchFamily="18" charset="0"/>
                          <a:cs typeface="Times New Roman" panose="02020603050405020304" pitchFamily="18" charset="0"/>
                        </a:rPr>
                        <a:t>16588</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dirty="0" smtClean="0">
                          <a:solidFill>
                            <a:schemeClr val="bg1"/>
                          </a:solidFill>
                          <a:effectLst/>
                          <a:latin typeface="Times New Roman" panose="02020603050405020304" pitchFamily="18" charset="0"/>
                          <a:cs typeface="Times New Roman" panose="02020603050405020304" pitchFamily="18" charset="0"/>
                        </a:rPr>
                        <a:t>1’209.731</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a:solidFill>
                            <a:schemeClr val="bg1"/>
                          </a:solidFill>
                          <a:effectLst/>
                          <a:latin typeface="Times New Roman" panose="02020603050405020304" pitchFamily="18" charset="0"/>
                          <a:cs typeface="Times New Roman" panose="02020603050405020304" pitchFamily="18" charset="0"/>
                        </a:rPr>
                        <a:t>3813495</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a:solidFill>
                            <a:schemeClr val="bg1"/>
                          </a:solidFill>
                          <a:effectLst/>
                          <a:latin typeface="Times New Roman" panose="02020603050405020304" pitchFamily="18" charset="0"/>
                          <a:cs typeface="Times New Roman" panose="02020603050405020304" pitchFamily="18" charset="0"/>
                        </a:rPr>
                        <a:t>20</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a:solidFill>
                            <a:schemeClr val="bg1"/>
                          </a:solidFill>
                          <a:effectLst/>
                          <a:latin typeface="Times New Roman" panose="02020603050405020304" pitchFamily="18" charset="0"/>
                          <a:cs typeface="Times New Roman" panose="02020603050405020304" pitchFamily="18" charset="0"/>
                        </a:rPr>
                        <a:t>360000000</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r>
              <a:tr h="482453">
                <a:tc>
                  <a:txBody>
                    <a:bodyPr/>
                    <a:lstStyle/>
                    <a:p>
                      <a:pPr>
                        <a:lnSpc>
                          <a:spcPct val="150000"/>
                        </a:lnSpc>
                        <a:spcBef>
                          <a:spcPts val="600"/>
                        </a:spcBef>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gemp</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a:solidFill>
                            <a:schemeClr val="bg1"/>
                          </a:solidFill>
                          <a:effectLst/>
                          <a:latin typeface="Times New Roman" panose="02020603050405020304" pitchFamily="18" charset="0"/>
                          <a:cs typeface="Times New Roman" panose="02020603050405020304" pitchFamily="18" charset="0"/>
                        </a:rPr>
                        <a:t>11243</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0,0296617</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0,3807351</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-5,010635</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a:solidFill>
                            <a:schemeClr val="bg1"/>
                          </a:solidFill>
                          <a:effectLst/>
                          <a:latin typeface="Times New Roman" panose="02020603050405020304" pitchFamily="18" charset="0"/>
                          <a:cs typeface="Times New Roman" panose="02020603050405020304" pitchFamily="18" charset="0"/>
                        </a:rPr>
                        <a:t>4,07</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r>
              <a:tr h="482453">
                <a:tc>
                  <a:txBody>
                    <a:bodyPr/>
                    <a:lstStyle/>
                    <a:p>
                      <a:pPr>
                        <a:lnSpc>
                          <a:spcPct val="150000"/>
                        </a:lnSpc>
                        <a:spcBef>
                          <a:spcPts val="600"/>
                        </a:spcBef>
                        <a:spcAft>
                          <a:spcPts val="0"/>
                        </a:spcAft>
                      </a:pPr>
                      <a:r>
                        <a:rPr lang="es-EC" sz="1800">
                          <a:solidFill>
                            <a:schemeClr val="bg1"/>
                          </a:solidFill>
                          <a:effectLst/>
                          <a:latin typeface="Times New Roman" panose="02020603050405020304" pitchFamily="18" charset="0"/>
                          <a:cs typeface="Times New Roman" panose="02020603050405020304" pitchFamily="18" charset="0"/>
                        </a:rPr>
                        <a:t>emp</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a:solidFill>
                            <a:schemeClr val="bg1"/>
                          </a:solidFill>
                          <a:effectLst/>
                          <a:latin typeface="Times New Roman" panose="02020603050405020304" pitchFamily="18" charset="0"/>
                          <a:cs typeface="Times New Roman" panose="02020603050405020304" pitchFamily="18" charset="0"/>
                        </a:rPr>
                        <a:t>16588</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a:solidFill>
                            <a:schemeClr val="bg1"/>
                          </a:solidFill>
                          <a:effectLst/>
                          <a:latin typeface="Times New Roman" panose="02020603050405020304" pitchFamily="18" charset="0"/>
                          <a:cs typeface="Times New Roman" panose="02020603050405020304" pitchFamily="18" charset="0"/>
                        </a:rPr>
                        <a:t>32,29787</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53,52355</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1</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3531</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r>
              <a:tr h="482453">
                <a:tc>
                  <a:txBody>
                    <a:bodyPr/>
                    <a:lstStyle/>
                    <a:p>
                      <a:pPr>
                        <a:lnSpc>
                          <a:spcPct val="150000"/>
                        </a:lnSpc>
                        <a:spcBef>
                          <a:spcPts val="600"/>
                        </a:spcBef>
                        <a:spcAft>
                          <a:spcPts val="0"/>
                        </a:spcAft>
                      </a:pPr>
                      <a:r>
                        <a:rPr lang="es-EC" sz="1800">
                          <a:solidFill>
                            <a:schemeClr val="bg1"/>
                          </a:solidFill>
                          <a:effectLst/>
                          <a:latin typeface="Times New Roman" panose="02020603050405020304" pitchFamily="18" charset="0"/>
                          <a:cs typeface="Times New Roman" panose="02020603050405020304" pitchFamily="18" charset="0"/>
                        </a:rPr>
                        <a:t>age</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a:solidFill>
                            <a:schemeClr val="bg1"/>
                          </a:solidFill>
                          <a:effectLst/>
                          <a:latin typeface="Times New Roman" panose="02020603050405020304" pitchFamily="18" charset="0"/>
                          <a:cs typeface="Times New Roman" panose="02020603050405020304" pitchFamily="18" charset="0"/>
                        </a:rPr>
                        <a:t>16588</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15,17844</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a:solidFill>
                            <a:schemeClr val="bg1"/>
                          </a:solidFill>
                          <a:effectLst/>
                          <a:latin typeface="Times New Roman" panose="02020603050405020304" pitchFamily="18" charset="0"/>
                          <a:cs typeface="Times New Roman" panose="02020603050405020304" pitchFamily="18" charset="0"/>
                        </a:rPr>
                        <a:t>12,37264</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1</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194</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r>
              <a:tr h="482453">
                <a:tc>
                  <a:txBody>
                    <a:bodyPr/>
                    <a:lstStyle/>
                    <a:p>
                      <a:pPr>
                        <a:lnSpc>
                          <a:spcPct val="150000"/>
                        </a:lnSpc>
                        <a:spcBef>
                          <a:spcPts val="600"/>
                        </a:spcBef>
                        <a:spcAft>
                          <a:spcPts val="0"/>
                        </a:spcAft>
                      </a:pPr>
                      <a:r>
                        <a:rPr lang="es-EC" sz="1800">
                          <a:solidFill>
                            <a:schemeClr val="bg1"/>
                          </a:solidFill>
                          <a:effectLst/>
                          <a:latin typeface="Times New Roman" panose="02020603050405020304" pitchFamily="18" charset="0"/>
                          <a:cs typeface="Times New Roman" panose="02020603050405020304" pitchFamily="18" charset="0"/>
                        </a:rPr>
                        <a:t>ht</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a:solidFill>
                            <a:schemeClr val="bg1"/>
                          </a:solidFill>
                          <a:effectLst/>
                          <a:latin typeface="Times New Roman" panose="02020603050405020304" pitchFamily="18" charset="0"/>
                          <a:cs typeface="Times New Roman" panose="02020603050405020304" pitchFamily="18" charset="0"/>
                        </a:rPr>
                        <a:t>16588</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0,006511</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a:solidFill>
                            <a:schemeClr val="bg1"/>
                          </a:solidFill>
                          <a:effectLst/>
                          <a:latin typeface="Times New Roman" panose="02020603050405020304" pitchFamily="18" charset="0"/>
                          <a:cs typeface="Times New Roman" panose="02020603050405020304" pitchFamily="18" charset="0"/>
                        </a:rPr>
                        <a:t>0,080428</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0</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1</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r>
              <a:tr h="482453">
                <a:tc>
                  <a:txBody>
                    <a:bodyPr/>
                    <a:lstStyle/>
                    <a:p>
                      <a:pPr>
                        <a:lnSpc>
                          <a:spcPct val="150000"/>
                        </a:lnSpc>
                        <a:spcBef>
                          <a:spcPts val="600"/>
                        </a:spcBef>
                        <a:spcAft>
                          <a:spcPts val="0"/>
                        </a:spcAft>
                      </a:pPr>
                      <a:r>
                        <a:rPr lang="es-EC" sz="1800">
                          <a:solidFill>
                            <a:schemeClr val="bg1"/>
                          </a:solidFill>
                          <a:effectLst/>
                          <a:latin typeface="Times New Roman" panose="02020603050405020304" pitchFamily="18" charset="0"/>
                          <a:cs typeface="Times New Roman" panose="02020603050405020304" pitchFamily="18" charset="0"/>
                        </a:rPr>
                        <a:t>exp</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a:solidFill>
                            <a:schemeClr val="bg1"/>
                          </a:solidFill>
                          <a:effectLst/>
                          <a:latin typeface="Times New Roman" panose="02020603050405020304" pitchFamily="18" charset="0"/>
                          <a:cs typeface="Times New Roman" panose="02020603050405020304" pitchFamily="18" charset="0"/>
                        </a:rPr>
                        <a:t>16588</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a:solidFill>
                            <a:schemeClr val="bg1"/>
                          </a:solidFill>
                          <a:effectLst/>
                          <a:latin typeface="Times New Roman" panose="02020603050405020304" pitchFamily="18" charset="0"/>
                          <a:cs typeface="Times New Roman" panose="02020603050405020304" pitchFamily="18" charset="0"/>
                        </a:rPr>
                        <a:t>0,0539547</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a:solidFill>
                            <a:schemeClr val="bg1"/>
                          </a:solidFill>
                          <a:effectLst/>
                          <a:latin typeface="Times New Roman" panose="02020603050405020304" pitchFamily="18" charset="0"/>
                          <a:cs typeface="Times New Roman" panose="02020603050405020304" pitchFamily="18" charset="0"/>
                        </a:rPr>
                        <a:t>0,225935</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a:solidFill>
                            <a:schemeClr val="bg1"/>
                          </a:solidFill>
                          <a:effectLst/>
                          <a:latin typeface="Times New Roman" panose="02020603050405020304" pitchFamily="18" charset="0"/>
                          <a:cs typeface="Times New Roman" panose="02020603050405020304" pitchFamily="18" charset="0"/>
                        </a:rPr>
                        <a:t>0</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1</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r>
              <a:tr h="482453">
                <a:tc>
                  <a:txBody>
                    <a:bodyPr/>
                    <a:lstStyle/>
                    <a:p>
                      <a:pPr>
                        <a:lnSpc>
                          <a:spcPct val="150000"/>
                        </a:lnSpc>
                        <a:spcBef>
                          <a:spcPts val="600"/>
                        </a:spcBef>
                        <a:spcAft>
                          <a:spcPts val="0"/>
                        </a:spcAft>
                      </a:pPr>
                      <a:r>
                        <a:rPr lang="es-EC" sz="1800">
                          <a:solidFill>
                            <a:schemeClr val="bg1"/>
                          </a:solidFill>
                          <a:effectLst/>
                          <a:latin typeface="Times New Roman" panose="02020603050405020304" pitchFamily="18" charset="0"/>
                          <a:cs typeface="Times New Roman" panose="02020603050405020304" pitchFamily="18" charset="0"/>
                        </a:rPr>
                        <a:t>rdint</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a:solidFill>
                            <a:schemeClr val="bg1"/>
                          </a:solidFill>
                          <a:effectLst/>
                          <a:latin typeface="Times New Roman" panose="02020603050405020304" pitchFamily="18" charset="0"/>
                          <a:cs typeface="Times New Roman" panose="02020603050405020304" pitchFamily="18" charset="0"/>
                        </a:rPr>
                        <a:t>16588</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a:solidFill>
                            <a:schemeClr val="bg1"/>
                          </a:solidFill>
                          <a:effectLst/>
                          <a:latin typeface="Times New Roman" panose="02020603050405020304" pitchFamily="18" charset="0"/>
                          <a:cs typeface="Times New Roman" panose="02020603050405020304" pitchFamily="18" charset="0"/>
                        </a:rPr>
                        <a:t>0,0068366</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a:solidFill>
                            <a:schemeClr val="bg1"/>
                          </a:solidFill>
                          <a:effectLst/>
                          <a:latin typeface="Times New Roman" panose="02020603050405020304" pitchFamily="18" charset="0"/>
                          <a:cs typeface="Times New Roman" panose="02020603050405020304" pitchFamily="18" charset="0"/>
                        </a:rPr>
                        <a:t>0,2143997</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a:solidFill>
                            <a:schemeClr val="bg1"/>
                          </a:solidFill>
                          <a:effectLst/>
                          <a:latin typeface="Times New Roman" panose="02020603050405020304" pitchFamily="18" charset="0"/>
                          <a:cs typeface="Times New Roman" panose="02020603050405020304" pitchFamily="18" charset="0"/>
                        </a:rPr>
                        <a:t>0</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25,00</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r>
              <a:tr h="482453">
                <a:tc>
                  <a:txBody>
                    <a:bodyPr/>
                    <a:lstStyle/>
                    <a:p>
                      <a:pPr>
                        <a:lnSpc>
                          <a:spcPct val="150000"/>
                        </a:lnSpc>
                        <a:spcBef>
                          <a:spcPts val="600"/>
                        </a:spcBef>
                        <a:spcAft>
                          <a:spcPts val="0"/>
                        </a:spcAft>
                      </a:pPr>
                      <a:r>
                        <a:rPr lang="es-EC" sz="1800">
                          <a:solidFill>
                            <a:schemeClr val="bg1"/>
                          </a:solidFill>
                          <a:effectLst/>
                          <a:latin typeface="Times New Roman" panose="02020603050405020304" pitchFamily="18" charset="0"/>
                          <a:cs typeface="Times New Roman" panose="02020603050405020304" pitchFamily="18" charset="0"/>
                        </a:rPr>
                        <a:t>inno</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a:solidFill>
                            <a:schemeClr val="bg1"/>
                          </a:solidFill>
                          <a:effectLst/>
                          <a:latin typeface="Times New Roman" panose="02020603050405020304" pitchFamily="18" charset="0"/>
                          <a:cs typeface="Times New Roman" panose="02020603050405020304" pitchFamily="18" charset="0"/>
                        </a:rPr>
                        <a:t>16588</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a:solidFill>
                            <a:schemeClr val="bg1"/>
                          </a:solidFill>
                          <a:effectLst/>
                          <a:latin typeface="Times New Roman" panose="02020603050405020304" pitchFamily="18" charset="0"/>
                          <a:cs typeface="Times New Roman" panose="02020603050405020304" pitchFamily="18" charset="0"/>
                        </a:rPr>
                        <a:t>0,1094767</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a:solidFill>
                            <a:schemeClr val="bg1"/>
                          </a:solidFill>
                          <a:effectLst/>
                          <a:latin typeface="Times New Roman" panose="02020603050405020304" pitchFamily="18" charset="0"/>
                          <a:cs typeface="Times New Roman" panose="02020603050405020304" pitchFamily="18" charset="0"/>
                        </a:rPr>
                        <a:t>0,3122458</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a:solidFill>
                            <a:schemeClr val="bg1"/>
                          </a:solidFill>
                          <a:effectLst/>
                          <a:latin typeface="Times New Roman" panose="02020603050405020304" pitchFamily="18" charset="0"/>
                          <a:cs typeface="Times New Roman" panose="02020603050405020304" pitchFamily="18" charset="0"/>
                        </a:rPr>
                        <a:t>0</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nSpc>
                          <a:spcPct val="150000"/>
                        </a:lnSpc>
                        <a:spcBef>
                          <a:spcPts val="600"/>
                        </a:spcBef>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1,00</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r>
            </a:tbl>
          </a:graphicData>
        </a:graphic>
      </p:graphicFrame>
      <p:sp>
        <p:nvSpPr>
          <p:cNvPr id="20" name="CuadroTexto 19"/>
          <p:cNvSpPr txBox="1"/>
          <p:nvPr/>
        </p:nvSpPr>
        <p:spPr>
          <a:xfrm>
            <a:off x="6384032" y="59948"/>
            <a:ext cx="5805401" cy="523220"/>
          </a:xfrm>
          <a:prstGeom prst="rect">
            <a:avLst/>
          </a:prstGeom>
          <a:noFill/>
        </p:spPr>
        <p:txBody>
          <a:bodyPr wrap="square" rtlCol="0">
            <a:spAutoFit/>
          </a:bodyPr>
          <a:lstStyle/>
          <a:p>
            <a:pPr algn="ctr"/>
            <a:r>
              <a:rPr lang="es-EC" sz="2800" b="1" dirty="0" smtClean="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rPr>
              <a:t>Estadísticos descriptivos </a:t>
            </a:r>
            <a:endParaRPr lang="en-US" sz="2800" b="1" dirty="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21" name="Conector recto 20"/>
          <p:cNvCxnSpPr/>
          <p:nvPr/>
        </p:nvCxnSpPr>
        <p:spPr>
          <a:xfrm flipH="1">
            <a:off x="5783030" y="496952"/>
            <a:ext cx="6406403" cy="14914"/>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flipH="1">
            <a:off x="6669497" y="586606"/>
            <a:ext cx="5519936"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ctángulo 22"/>
          <p:cNvSpPr/>
          <p:nvPr/>
        </p:nvSpPr>
        <p:spPr>
          <a:xfrm>
            <a:off x="2356937" y="5943694"/>
            <a:ext cx="9176471" cy="307777"/>
          </a:xfrm>
          <a:prstGeom prst="rect">
            <a:avLst/>
          </a:prstGeom>
        </p:spPr>
        <p:txBody>
          <a:bodyPr wrap="square">
            <a:spAutoFit/>
          </a:bodyPr>
          <a:lstStyle/>
          <a:p>
            <a:pPr>
              <a:spcAft>
                <a:spcPts val="0"/>
              </a:spcAft>
            </a:pPr>
            <a:r>
              <a:rPr lang="es-EC" sz="1400" b="1" dirty="0">
                <a:solidFill>
                  <a:schemeClr val="bg1"/>
                </a:solidFill>
                <a:latin typeface="Times New Roman" panose="02020603050405020304" pitchFamily="18" charset="0"/>
                <a:ea typeface="Calibri" panose="020F0502020204030204" pitchFamily="34" charset="0"/>
              </a:rPr>
              <a:t>Nota:</a:t>
            </a:r>
            <a:r>
              <a:rPr lang="es-EC" sz="1400" dirty="0">
                <a:solidFill>
                  <a:schemeClr val="bg1"/>
                </a:solidFill>
                <a:latin typeface="Times New Roman" panose="02020603050405020304" pitchFamily="18" charset="0"/>
                <a:ea typeface="Calibri" panose="020F0502020204030204" pitchFamily="34" charset="0"/>
              </a:rPr>
              <a:t> </a:t>
            </a:r>
            <a:r>
              <a:rPr lang="es-EC" sz="1400" dirty="0" err="1">
                <a:solidFill>
                  <a:schemeClr val="bg1"/>
                </a:solidFill>
                <a:latin typeface="Times New Roman" panose="02020603050405020304" pitchFamily="18" charset="0"/>
                <a:ea typeface="Calibri" panose="020F0502020204030204" pitchFamily="34" charset="0"/>
              </a:rPr>
              <a:t>Obs</a:t>
            </a:r>
            <a:r>
              <a:rPr lang="es-EC" sz="1400" dirty="0">
                <a:solidFill>
                  <a:schemeClr val="bg1"/>
                </a:solidFill>
                <a:latin typeface="Times New Roman" panose="02020603050405020304" pitchFamily="18" charset="0"/>
                <a:ea typeface="Calibri" panose="020F0502020204030204" pitchFamily="34" charset="0"/>
              </a:rPr>
              <a:t>= Número de observaciones, Mean= Media, </a:t>
            </a:r>
            <a:r>
              <a:rPr lang="es-EC" sz="1400" dirty="0" err="1">
                <a:solidFill>
                  <a:schemeClr val="bg1"/>
                </a:solidFill>
                <a:latin typeface="Times New Roman" panose="02020603050405020304" pitchFamily="18" charset="0"/>
                <a:ea typeface="Calibri" panose="020F0502020204030204" pitchFamily="34" charset="0"/>
              </a:rPr>
              <a:t>Std</a:t>
            </a:r>
            <a:r>
              <a:rPr lang="es-EC" sz="1400" dirty="0">
                <a:solidFill>
                  <a:schemeClr val="bg1"/>
                </a:solidFill>
                <a:latin typeface="Times New Roman" panose="02020603050405020304" pitchFamily="18" charset="0"/>
                <a:ea typeface="Calibri" panose="020F0502020204030204" pitchFamily="34" charset="0"/>
              </a:rPr>
              <a:t>. </a:t>
            </a:r>
            <a:r>
              <a:rPr lang="es-EC" sz="1400" dirty="0" err="1">
                <a:solidFill>
                  <a:schemeClr val="bg1"/>
                </a:solidFill>
                <a:latin typeface="Times New Roman" panose="02020603050405020304" pitchFamily="18" charset="0"/>
                <a:ea typeface="Calibri" panose="020F0502020204030204" pitchFamily="34" charset="0"/>
              </a:rPr>
              <a:t>Dev</a:t>
            </a:r>
            <a:r>
              <a:rPr lang="es-EC" sz="1400" dirty="0">
                <a:solidFill>
                  <a:schemeClr val="bg1"/>
                </a:solidFill>
                <a:latin typeface="Times New Roman" panose="02020603050405020304" pitchFamily="18" charset="0"/>
                <a:ea typeface="Calibri" panose="020F0502020204030204" pitchFamily="34" charset="0"/>
              </a:rPr>
              <a:t>= Desviación estándar, Min y Max= Valor mínimo y máximo. </a:t>
            </a:r>
            <a:endParaRPr lang="en-US" sz="2000" dirty="0">
              <a:solidFill>
                <a:schemeClr val="bg1"/>
              </a:solidFill>
              <a:effectLst/>
              <a:latin typeface="Times New Roman" panose="02020603050405020304" pitchFamily="18" charset="0"/>
              <a:ea typeface="Calibri" panose="020F0502020204030204" pitchFamily="34" charset="0"/>
            </a:endParaRPr>
          </a:p>
        </p:txBody>
      </p:sp>
      <p:sp>
        <p:nvSpPr>
          <p:cNvPr id="24" name="Rectángulo 23"/>
          <p:cNvSpPr/>
          <p:nvPr/>
        </p:nvSpPr>
        <p:spPr>
          <a:xfrm>
            <a:off x="5375920" y="1700809"/>
            <a:ext cx="1293577" cy="415648"/>
          </a:xfrm>
          <a:prstGeom prst="rect">
            <a:avLst/>
          </a:prstGeom>
          <a:noFill/>
          <a:ln w="571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reparación 24"/>
          <p:cNvSpPr/>
          <p:nvPr/>
        </p:nvSpPr>
        <p:spPr>
          <a:xfrm>
            <a:off x="5363863" y="3119823"/>
            <a:ext cx="1293577" cy="415648"/>
          </a:xfrm>
          <a:prstGeom prst="flowChartPreparation">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atos 25"/>
          <p:cNvSpPr/>
          <p:nvPr/>
        </p:nvSpPr>
        <p:spPr>
          <a:xfrm>
            <a:off x="5375920" y="4055725"/>
            <a:ext cx="1293577" cy="415648"/>
          </a:xfrm>
          <a:prstGeom prst="flowChartInputOutput">
            <a:avLst/>
          </a:prstGeom>
          <a:noFill/>
          <a:ln w="5715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dondear rectángulo de esquina diagonal 26"/>
          <p:cNvSpPr/>
          <p:nvPr/>
        </p:nvSpPr>
        <p:spPr>
          <a:xfrm>
            <a:off x="5371901" y="3624412"/>
            <a:ext cx="1293577" cy="415648"/>
          </a:xfrm>
          <a:prstGeom prst="round2DiagRect">
            <a:avLst/>
          </a:prstGeom>
          <a:noFill/>
          <a:ln w="5715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cumento 27"/>
          <p:cNvSpPr/>
          <p:nvPr/>
        </p:nvSpPr>
        <p:spPr>
          <a:xfrm>
            <a:off x="5387943" y="4538836"/>
            <a:ext cx="1293577" cy="415648"/>
          </a:xfrm>
          <a:prstGeom prst="flowChartDocument">
            <a:avLst/>
          </a:prstGeom>
          <a:noFill/>
          <a:ln w="5715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ntrada manual 28"/>
          <p:cNvSpPr/>
          <p:nvPr/>
        </p:nvSpPr>
        <p:spPr>
          <a:xfrm>
            <a:off x="5387943" y="5051460"/>
            <a:ext cx="1293577" cy="415648"/>
          </a:xfrm>
          <a:prstGeom prst="flowChartManualInput">
            <a:avLst/>
          </a:prstGeom>
          <a:noFill/>
          <a:ln w="5715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ortar rectángulo de esquina diagonal 29"/>
          <p:cNvSpPr/>
          <p:nvPr/>
        </p:nvSpPr>
        <p:spPr>
          <a:xfrm>
            <a:off x="5375920" y="5534571"/>
            <a:ext cx="1293577" cy="415648"/>
          </a:xfrm>
          <a:prstGeom prst="snip2DiagRect">
            <a:avLst/>
          </a:prstGeom>
          <a:noFill/>
          <a:ln w="5715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roceso alternativo 30"/>
          <p:cNvSpPr/>
          <p:nvPr/>
        </p:nvSpPr>
        <p:spPr>
          <a:xfrm>
            <a:off x="5363862" y="2655597"/>
            <a:ext cx="1293577" cy="415648"/>
          </a:xfrm>
          <a:prstGeom prst="flowChartAlternateProcess">
            <a:avLst/>
          </a:prstGeom>
          <a:no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inta perforada 31"/>
          <p:cNvSpPr/>
          <p:nvPr/>
        </p:nvSpPr>
        <p:spPr>
          <a:xfrm>
            <a:off x="5371900" y="2132856"/>
            <a:ext cx="1293577" cy="415648"/>
          </a:xfrm>
          <a:prstGeom prst="flowChartPunchedTape">
            <a:avLst/>
          </a:prstGeom>
          <a:no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086353"/>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Rectángulo 2"/>
          <p:cNvSpPr/>
          <p:nvPr/>
        </p:nvSpPr>
        <p:spPr>
          <a:xfrm>
            <a:off x="-42233" y="0"/>
            <a:ext cx="1570444" cy="6858000"/>
          </a:xfrm>
          <a:prstGeom prst="rect">
            <a:avLst/>
          </a:prstGeom>
          <a:gradFill>
            <a:gsLst>
              <a:gs pos="0">
                <a:srgbClr val="8AB833">
                  <a:lumMod val="60000"/>
                  <a:lumOff val="40000"/>
                </a:srgbClr>
              </a:gs>
              <a:gs pos="60000">
                <a:sysClr val="window" lastClr="FFFFFF">
                  <a:shade val="90000"/>
                  <a:satMod val="375000"/>
                  <a:alpha val="0"/>
                </a:sysClr>
              </a:gs>
              <a:gs pos="100000">
                <a:srgbClr val="E3DED1">
                  <a:tint val="88000"/>
                  <a:satMod val="400000"/>
                </a:srgbClr>
              </a:gs>
            </a:gsLst>
            <a:lin ang="5400000" scaled="0"/>
          </a:gradFill>
          <a:ln w="25400" cap="flat" cmpd="sng" algn="ctr">
            <a:noFill/>
            <a:prstDash val="solid"/>
          </a:ln>
          <a:effectLst/>
        </p:spPr>
        <p:txBody>
          <a:bodyPr rtlCol="0" anchor="ctr"/>
          <a:lstStyle/>
          <a:p>
            <a:pPr algn="ctr"/>
            <a:endParaRPr lang="en-US" kern="0">
              <a:solidFill>
                <a:prstClr val="white"/>
              </a:solidFill>
              <a:latin typeface="Times New Roman" panose="02020603050405020304" pitchFamily="18" charset="0"/>
              <a:cs typeface="Times New Roman" panose="02020603050405020304" pitchFamily="18" charset="0"/>
            </a:endParaRPr>
          </a:p>
        </p:txBody>
      </p:sp>
      <p:sp>
        <p:nvSpPr>
          <p:cNvPr id="4" name="Rectángulo redondeado 3"/>
          <p:cNvSpPr/>
          <p:nvPr/>
        </p:nvSpPr>
        <p:spPr>
          <a:xfrm rot="16200000">
            <a:off x="2077891" y="-1585394"/>
            <a:ext cx="614654" cy="4085541"/>
          </a:xfrm>
          <a:prstGeom prst="roundRect">
            <a:avLst/>
          </a:prstGeom>
          <a:solidFill>
            <a:srgbClr val="FF0066"/>
          </a:solidFill>
          <a:ln w="25400" cap="flat" cmpd="sng" algn="ctr">
            <a:noFill/>
            <a:prstDash val="solid"/>
          </a:ln>
          <a:effectLst/>
        </p:spPr>
        <p:txBody>
          <a:bodyPr vert="vert" rtlCol="0" anchor="ctr"/>
          <a:lstStyle/>
          <a:p>
            <a:pPr algn="ctr"/>
            <a:r>
              <a:rPr lang="es-EC" sz="2400" b="1" i="1" kern="0" dirty="0">
                <a:latin typeface="Times New Roman" panose="02020603050405020304" pitchFamily="18" charset="0"/>
                <a:ea typeface="Roboto Condensed" panose="020B0604020202020204" charset="0"/>
                <a:cs typeface="Times New Roman" panose="02020603050405020304" pitchFamily="18" charset="0"/>
              </a:rPr>
              <a:t>RESULTADOS EMPÍRICOS</a:t>
            </a:r>
            <a:endParaRPr lang="en-US" sz="2400" b="1" i="1" kern="0" dirty="0">
              <a:latin typeface="Times New Roman" panose="02020603050405020304" pitchFamily="18" charset="0"/>
              <a:ea typeface="Roboto Condensed" panose="020B0604020202020204" charset="0"/>
              <a:cs typeface="Times New Roman" panose="02020603050405020304" pitchFamily="18" charset="0"/>
            </a:endParaRPr>
          </a:p>
        </p:txBody>
      </p:sp>
      <p:sp>
        <p:nvSpPr>
          <p:cNvPr id="5" name="Rectángulo 4"/>
          <p:cNvSpPr/>
          <p:nvPr/>
        </p:nvSpPr>
        <p:spPr>
          <a:xfrm rot="16200000">
            <a:off x="511768" y="880935"/>
            <a:ext cx="432047" cy="1639747"/>
          </a:xfrm>
          <a:prstGeom prst="rect">
            <a:avLst/>
          </a:prstGeom>
          <a:noFill/>
          <a:ln w="25400" cap="flat" cmpd="sng" algn="ctr">
            <a:noFill/>
            <a:prstDash val="solid"/>
          </a:ln>
          <a:effectLst/>
        </p:spPr>
        <p:txBody>
          <a:bodyPr vert="vert" rtlCol="0" anchor="ctr"/>
          <a:lstStyle/>
          <a:p>
            <a:pPr algn="ctr"/>
            <a:r>
              <a:rPr lang="es-EC"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INTRODUCCIÓN</a:t>
            </a:r>
            <a:endParaRPr lang="en-US"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6" name="Rectángulo 5"/>
          <p:cNvSpPr/>
          <p:nvPr/>
        </p:nvSpPr>
        <p:spPr>
          <a:xfrm rot="16200000">
            <a:off x="478937" y="1529003"/>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7" name="Rectángulo redondeado 6"/>
          <p:cNvSpPr/>
          <p:nvPr/>
        </p:nvSpPr>
        <p:spPr>
          <a:xfrm rot="16200000">
            <a:off x="569199" y="2712304"/>
            <a:ext cx="432047" cy="1606955"/>
          </a:xfrm>
          <a:prstGeom prst="roundRect">
            <a:avLst/>
          </a:prstGeom>
          <a:solidFill>
            <a:srgbClr val="C0CF3A">
              <a:lumMod val="40000"/>
              <a:lumOff val="60000"/>
            </a:srgbClr>
          </a:solidFill>
          <a:ln w="57150" cap="flat" cmpd="sng" algn="ctr">
            <a:solidFill>
              <a:srgbClr val="FF0066"/>
            </a:solid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 name="Rectángulo 7"/>
          <p:cNvSpPr/>
          <p:nvPr/>
        </p:nvSpPr>
        <p:spPr>
          <a:xfrm rot="16200000">
            <a:off x="537409" y="3343975"/>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IV</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 name="Rectángulo 8"/>
          <p:cNvSpPr/>
          <p:nvPr/>
        </p:nvSpPr>
        <p:spPr>
          <a:xfrm rot="16200000">
            <a:off x="478936" y="2112794"/>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10" name="Picture 4" descr="Resultado de imagen para SELLO ESP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3811"/>
          <a:stretch/>
        </p:blipFill>
        <p:spPr bwMode="auto">
          <a:xfrm>
            <a:off x="479376" y="5229458"/>
            <a:ext cx="948958" cy="935846"/>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5783030" y="55212"/>
            <a:ext cx="6851465" cy="523220"/>
          </a:xfrm>
          <a:prstGeom prst="rect">
            <a:avLst/>
          </a:prstGeom>
          <a:noFill/>
        </p:spPr>
        <p:txBody>
          <a:bodyPr wrap="square" rtlCol="0">
            <a:spAutoFit/>
          </a:bodyPr>
          <a:lstStyle/>
          <a:p>
            <a:pPr algn="ctr"/>
            <a:r>
              <a:rPr lang="es-EC" sz="2800" b="1" dirty="0" smtClean="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rPr>
              <a:t>Evolución de las variables principales</a:t>
            </a:r>
            <a:endParaRPr lang="en-US" sz="2800" b="1" dirty="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15" name="Conector recto 14"/>
          <p:cNvCxnSpPr/>
          <p:nvPr/>
        </p:nvCxnSpPr>
        <p:spPr>
          <a:xfrm flipH="1">
            <a:off x="5783030" y="496952"/>
            <a:ext cx="6406403" cy="14914"/>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flipH="1">
            <a:off x="6669497" y="620688"/>
            <a:ext cx="5519936"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7" name="Gráfico 16"/>
          <p:cNvGraphicFramePr/>
          <p:nvPr>
            <p:extLst>
              <p:ext uri="{D42A27DB-BD31-4B8C-83A1-F6EECF244321}">
                <p14:modId xmlns:p14="http://schemas.microsoft.com/office/powerpoint/2010/main" val="3107949973"/>
              </p:ext>
            </p:extLst>
          </p:nvPr>
        </p:nvGraphicFramePr>
        <p:xfrm>
          <a:off x="2020046" y="2460256"/>
          <a:ext cx="7038967" cy="4356835"/>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ángulo redondeado 11"/>
          <p:cNvSpPr/>
          <p:nvPr/>
        </p:nvSpPr>
        <p:spPr>
          <a:xfrm>
            <a:off x="1700352" y="1131302"/>
            <a:ext cx="2606020" cy="1002080"/>
          </a:xfrm>
          <a:prstGeom prst="roundRect">
            <a:avLst/>
          </a:prstGeom>
          <a:solidFill>
            <a:srgbClr val="C00000">
              <a:alpha val="21000"/>
            </a:srgb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bg1"/>
                </a:solidFill>
                <a:latin typeface="Times New Roman" panose="02020603050405020304" pitchFamily="18" charset="0"/>
                <a:cs typeface="Times New Roman" panose="02020603050405020304" pitchFamily="18" charset="0"/>
              </a:rPr>
              <a:t>Crecimiento de las ventas</a:t>
            </a:r>
            <a:endParaRPr lang="en-US" sz="2000" b="1" dirty="0">
              <a:solidFill>
                <a:schemeClr val="bg1"/>
              </a:solidFill>
              <a:latin typeface="Times New Roman" panose="02020603050405020304" pitchFamily="18" charset="0"/>
              <a:cs typeface="Times New Roman" panose="02020603050405020304" pitchFamily="18" charset="0"/>
            </a:endParaRPr>
          </a:p>
        </p:txBody>
      </p:sp>
      <p:cxnSp>
        <p:nvCxnSpPr>
          <p:cNvPr id="18" name="Conector recto de flecha 17"/>
          <p:cNvCxnSpPr>
            <a:stCxn id="12" idx="3"/>
          </p:cNvCxnSpPr>
          <p:nvPr/>
        </p:nvCxnSpPr>
        <p:spPr>
          <a:xfrm flipV="1">
            <a:off x="4306372" y="1268760"/>
            <a:ext cx="565492" cy="36358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a:stCxn id="12" idx="3"/>
          </p:cNvCxnSpPr>
          <p:nvPr/>
        </p:nvCxnSpPr>
        <p:spPr>
          <a:xfrm>
            <a:off x="4306372" y="1632342"/>
            <a:ext cx="565492" cy="25764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 name="Rectángulo redondeado 21"/>
          <p:cNvSpPr/>
          <p:nvPr/>
        </p:nvSpPr>
        <p:spPr>
          <a:xfrm>
            <a:off x="4919958" y="1643164"/>
            <a:ext cx="936104" cy="685847"/>
          </a:xfrm>
          <a:prstGeom prst="roundRect">
            <a:avLst/>
          </a:prstGeom>
          <a:solidFill>
            <a:schemeClr val="tx2">
              <a:lumMod val="75000"/>
              <a:alpha val="69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latin typeface="Times New Roman" panose="02020603050405020304" pitchFamily="18" charset="0"/>
                <a:cs typeface="Times New Roman" panose="02020603050405020304" pitchFamily="18" charset="0"/>
              </a:rPr>
              <a:t>MIN</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23" name="Rectángulo redondeado 22"/>
          <p:cNvSpPr/>
          <p:nvPr/>
        </p:nvSpPr>
        <p:spPr>
          <a:xfrm>
            <a:off x="4915279" y="852478"/>
            <a:ext cx="936104" cy="685847"/>
          </a:xfrm>
          <a:prstGeom prst="roundRect">
            <a:avLst/>
          </a:prstGeom>
          <a:solidFill>
            <a:srgbClr val="FF6699">
              <a:alpha val="42000"/>
            </a:srgbClr>
          </a:solidFill>
          <a:ln w="28575">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latin typeface="Times New Roman" panose="02020603050405020304" pitchFamily="18" charset="0"/>
                <a:cs typeface="Times New Roman" panose="02020603050405020304" pitchFamily="18" charset="0"/>
              </a:rPr>
              <a:t>MAX</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24" name="CuadroTexto 23"/>
          <p:cNvSpPr txBox="1"/>
          <p:nvPr/>
        </p:nvSpPr>
        <p:spPr>
          <a:xfrm>
            <a:off x="5890116" y="1705319"/>
            <a:ext cx="1112805" cy="523220"/>
          </a:xfrm>
          <a:prstGeom prst="rect">
            <a:avLst/>
          </a:prstGeom>
          <a:noFill/>
        </p:spPr>
        <p:txBody>
          <a:bodyPr wrap="none" rtlCol="0">
            <a:spAutoFit/>
          </a:bodyPr>
          <a:lstStyle/>
          <a:p>
            <a:r>
              <a:rPr lang="es-EC" sz="2800" dirty="0" smtClean="0">
                <a:solidFill>
                  <a:schemeClr val="bg1"/>
                </a:solidFill>
                <a:latin typeface="Times New Roman" panose="02020603050405020304" pitchFamily="18" charset="0"/>
                <a:cs typeface="Times New Roman" panose="02020603050405020304" pitchFamily="18" charset="0"/>
              </a:rPr>
              <a:t>3.96%</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25" name="CuadroTexto 24"/>
          <p:cNvSpPr txBox="1"/>
          <p:nvPr/>
        </p:nvSpPr>
        <p:spPr>
          <a:xfrm>
            <a:off x="5800347" y="879867"/>
            <a:ext cx="1292341" cy="523220"/>
          </a:xfrm>
          <a:prstGeom prst="rect">
            <a:avLst/>
          </a:prstGeom>
          <a:noFill/>
        </p:spPr>
        <p:txBody>
          <a:bodyPr wrap="none" rtlCol="0">
            <a:spAutoFit/>
          </a:bodyPr>
          <a:lstStyle/>
          <a:p>
            <a:r>
              <a:rPr lang="es-EC" sz="2800" dirty="0" smtClean="0">
                <a:solidFill>
                  <a:schemeClr val="bg1"/>
                </a:solidFill>
                <a:latin typeface="Times New Roman" panose="02020603050405020304" pitchFamily="18" charset="0"/>
                <a:cs typeface="Times New Roman" panose="02020603050405020304" pitchFamily="18" charset="0"/>
              </a:rPr>
              <a:t>16.90%</a:t>
            </a:r>
            <a:endParaRPr lang="en-US" sz="2800" dirty="0">
              <a:solidFill>
                <a:schemeClr val="bg1"/>
              </a:solidFill>
              <a:latin typeface="Times New Roman" panose="02020603050405020304" pitchFamily="18" charset="0"/>
              <a:cs typeface="Times New Roman" panose="02020603050405020304" pitchFamily="18" charset="0"/>
            </a:endParaRPr>
          </a:p>
        </p:txBody>
      </p:sp>
      <p:grpSp>
        <p:nvGrpSpPr>
          <p:cNvPr id="26" name="Google Shape;625;p40"/>
          <p:cNvGrpSpPr/>
          <p:nvPr/>
        </p:nvGrpSpPr>
        <p:grpSpPr>
          <a:xfrm>
            <a:off x="7412264" y="871577"/>
            <a:ext cx="1118128" cy="941808"/>
            <a:chOff x="5292575" y="3681900"/>
            <a:chExt cx="420150" cy="373275"/>
          </a:xfrm>
        </p:grpSpPr>
        <p:sp>
          <p:nvSpPr>
            <p:cNvPr id="27" name="Google Shape;626;p40"/>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27;p40"/>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28;p40"/>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29;p40"/>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30;p40"/>
            <p:cNvSpPr/>
            <p:nvPr/>
          </p:nvSpPr>
          <p:spPr>
            <a:xfrm>
              <a:off x="5328001" y="3706938"/>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31;p40"/>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32;p40"/>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Shape 284"/>
          <p:cNvSpPr txBox="1">
            <a:spLocks/>
          </p:cNvSpPr>
          <p:nvPr/>
        </p:nvSpPr>
        <p:spPr>
          <a:xfrm>
            <a:off x="7759091" y="732184"/>
            <a:ext cx="4171906" cy="647252"/>
          </a:xfrm>
          <a:prstGeom prst="rect">
            <a:avLst/>
          </a:prstGeom>
        </p:spPr>
        <p:txBody>
          <a:bodyPr spcFirstLastPara="1" wrap="square" lIns="91425" tIns="91425" rIns="91425" bIns="91425" anchor="t" anchorCtr="0">
            <a:noAutofit/>
          </a:bodyP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pPr algn="ctr">
              <a:spcBef>
                <a:spcPts val="600"/>
              </a:spcBef>
            </a:pPr>
            <a:r>
              <a:rPr lang="es-EC" b="1" dirty="0" smtClean="0">
                <a:solidFill>
                  <a:schemeClr val="bg1"/>
                </a:solidFill>
                <a:latin typeface="Times New Roman" panose="02020603050405020304" pitchFamily="18" charset="0"/>
                <a:ea typeface="Roboto Condensed" panose="020B0604020202020204" charset="0"/>
                <a:cs typeface="Times New Roman" panose="02020603050405020304" pitchFamily="18" charset="0"/>
              </a:rPr>
              <a:t>Promedio </a:t>
            </a:r>
            <a:r>
              <a:rPr lang="es-CO" dirty="0" smtClean="0">
                <a:solidFill>
                  <a:schemeClr val="bg1"/>
                </a:solidFill>
                <a:latin typeface="Times New Roman" panose="02020603050405020304" pitchFamily="18" charset="0"/>
                <a:ea typeface="Roboto Condensed" panose="020B0604020202020204" charset="0"/>
                <a:cs typeface="Times New Roman" panose="02020603050405020304" pitchFamily="18" charset="0"/>
              </a:rPr>
              <a:t>10,71%</a:t>
            </a:r>
            <a:endParaRPr lang="es-EC" dirty="0" smtClean="0">
              <a:solidFill>
                <a:schemeClr val="bg1"/>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35" name="Elipse 34"/>
          <p:cNvSpPr/>
          <p:nvPr/>
        </p:nvSpPr>
        <p:spPr>
          <a:xfrm>
            <a:off x="6446517" y="2916271"/>
            <a:ext cx="1205501" cy="571261"/>
          </a:xfrm>
          <a:prstGeom prst="ellipse">
            <a:avLst/>
          </a:prstGeom>
          <a:no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Elipse 35"/>
          <p:cNvSpPr/>
          <p:nvPr/>
        </p:nvSpPr>
        <p:spPr>
          <a:xfrm>
            <a:off x="7156341" y="5229458"/>
            <a:ext cx="1205501" cy="571261"/>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ángulo 38"/>
          <p:cNvSpPr/>
          <p:nvPr/>
        </p:nvSpPr>
        <p:spPr>
          <a:xfrm>
            <a:off x="9480376" y="1916833"/>
            <a:ext cx="2520280" cy="543423"/>
          </a:xfrm>
          <a:prstGeom prst="rect">
            <a:avLst/>
          </a:prstGeom>
          <a:solidFill>
            <a:srgbClr val="C00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latin typeface="Times New Roman" panose="02020603050405020304" pitchFamily="18" charset="0"/>
                <a:cs typeface="Times New Roman" panose="02020603050405020304" pitchFamily="18" charset="0"/>
              </a:rPr>
              <a:t>INEC</a:t>
            </a:r>
            <a:endParaRPr lang="en-US" dirty="0">
              <a:latin typeface="Times New Roman" panose="02020603050405020304" pitchFamily="18" charset="0"/>
              <a:cs typeface="Times New Roman" panose="02020603050405020304" pitchFamily="18" charset="0"/>
            </a:endParaRPr>
          </a:p>
        </p:txBody>
      </p:sp>
      <p:pic>
        <p:nvPicPr>
          <p:cNvPr id="40" name="Imagen 39"/>
          <p:cNvPicPr>
            <a:picLocks noChangeAspect="1"/>
          </p:cNvPicPr>
          <p:nvPr/>
        </p:nvPicPr>
        <p:blipFill>
          <a:blip r:embed="rId4"/>
          <a:stretch>
            <a:fillRect/>
          </a:stretch>
        </p:blipFill>
        <p:spPr>
          <a:xfrm>
            <a:off x="9465640" y="2549354"/>
            <a:ext cx="2431518" cy="1154971"/>
          </a:xfrm>
          <a:prstGeom prst="rect">
            <a:avLst/>
          </a:prstGeom>
        </p:spPr>
      </p:pic>
      <p:sp>
        <p:nvSpPr>
          <p:cNvPr id="41" name="Flecha abajo 40"/>
          <p:cNvSpPr/>
          <p:nvPr/>
        </p:nvSpPr>
        <p:spPr>
          <a:xfrm>
            <a:off x="10517038" y="3731806"/>
            <a:ext cx="396044" cy="631670"/>
          </a:xfrm>
          <a:prstGeom prst="downArrow">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ángulo 41"/>
          <p:cNvSpPr/>
          <p:nvPr/>
        </p:nvSpPr>
        <p:spPr>
          <a:xfrm>
            <a:off x="9444371" y="4363477"/>
            <a:ext cx="2571191" cy="2089860"/>
          </a:xfrm>
          <a:prstGeom prst="rect">
            <a:avLst/>
          </a:prstGeom>
          <a:solidFill>
            <a:srgbClr val="C00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latin typeface="Times New Roman" panose="02020603050405020304" pitchFamily="18" charset="0"/>
                <a:cs typeface="Times New Roman" panose="02020603050405020304" pitchFamily="18" charset="0"/>
              </a:rPr>
              <a:t>Las pequeñas y medianas empresas, para el periodo 2009-2014 presentan una tasa de crecimiento anual en ventas del 12.8%</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82484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12" grpId="0" animBg="1"/>
      <p:bldP spid="22" grpId="0" animBg="1"/>
      <p:bldP spid="23" grpId="0" animBg="1"/>
      <p:bldP spid="24" grpId="0"/>
      <p:bldP spid="25" grpId="0"/>
      <p:bldP spid="34" grpId="0"/>
      <p:bldP spid="35" grpId="0" animBg="1"/>
      <p:bldP spid="36" grpId="0" animBg="1"/>
      <p:bldP spid="39"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21000">
              <a:srgbClr val="92D050"/>
            </a:gs>
            <a:gs pos="65000">
              <a:schemeClr val="accent3">
                <a:lumMod val="40000"/>
                <a:lumOff val="60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5" name="Rectangle 4"/>
          <p:cNvSpPr>
            <a:spLocks noGrp="1"/>
          </p:cNvSpPr>
          <p:nvPr>
            <p:ph type="body" idx="1"/>
          </p:nvPr>
        </p:nvSpPr>
        <p:spPr>
          <a:xfrm>
            <a:off x="5660067" y="2120162"/>
            <a:ext cx="6067125" cy="779819"/>
          </a:xfrm>
        </p:spPr>
        <p:txBody>
          <a:bodyPr>
            <a:noAutofit/>
          </a:bodyPr>
          <a:lstStyle>
            <a:extLst/>
          </a:lstStyle>
          <a:p>
            <a:pPr algn="ctr" defTabSz="457200">
              <a:lnSpc>
                <a:spcPct val="110000"/>
              </a:lnSpc>
              <a:spcBef>
                <a:spcPts val="1000"/>
              </a:spcBef>
              <a:buClr>
                <a:srgbClr val="90C226"/>
              </a:buClr>
              <a:buSzPct val="80000"/>
            </a:pPr>
            <a:r>
              <a:rPr lang="es-EC" sz="1800" dirty="0">
                <a:solidFill>
                  <a:schemeClr val="bg1"/>
                </a:solidFill>
                <a:latin typeface="Times New Roman" panose="02020603050405020304" pitchFamily="18" charset="0"/>
                <a:ea typeface="Roboto Condensed" panose="020B0604020202020204" charset="0"/>
                <a:cs typeface="Times New Roman" panose="02020603050405020304" pitchFamily="18" charset="0"/>
              </a:rPr>
              <a:t>DEPARTAMENTO DE CIENCIAS ECONÓMICAS, ADMINISTRATIVAS Y DE COMERCIO</a:t>
            </a:r>
          </a:p>
          <a:p>
            <a:pPr algn="ctr" defTabSz="457200">
              <a:lnSpc>
                <a:spcPct val="110000"/>
              </a:lnSpc>
              <a:spcBef>
                <a:spcPts val="1000"/>
              </a:spcBef>
              <a:buClr>
                <a:srgbClr val="90C226"/>
              </a:buClr>
              <a:buSzPct val="80000"/>
            </a:pPr>
            <a:r>
              <a:rPr lang="es-EC" sz="1800" dirty="0">
                <a:solidFill>
                  <a:schemeClr val="bg1"/>
                </a:solidFill>
                <a:latin typeface="Times New Roman" panose="02020603050405020304" pitchFamily="18" charset="0"/>
                <a:ea typeface="Roboto Condensed" panose="020B0604020202020204" charset="0"/>
                <a:cs typeface="Times New Roman" panose="02020603050405020304" pitchFamily="18" charset="0"/>
              </a:rPr>
              <a:t/>
            </a:r>
            <a:br>
              <a:rPr lang="es-EC" sz="1800" dirty="0">
                <a:solidFill>
                  <a:schemeClr val="bg1"/>
                </a:solidFill>
                <a:latin typeface="Times New Roman" panose="02020603050405020304" pitchFamily="18" charset="0"/>
                <a:ea typeface="Roboto Condensed" panose="020B0604020202020204" charset="0"/>
                <a:cs typeface="Times New Roman" panose="02020603050405020304" pitchFamily="18" charset="0"/>
              </a:rPr>
            </a:br>
            <a:r>
              <a:rPr lang="es-ES" sz="1800" dirty="0">
                <a:solidFill>
                  <a:schemeClr val="bg1"/>
                </a:solidFill>
                <a:latin typeface="Times New Roman" panose="02020603050405020304" pitchFamily="18" charset="0"/>
                <a:ea typeface="Roboto Condensed" panose="020B0604020202020204" charset="0"/>
                <a:cs typeface="Times New Roman" panose="02020603050405020304" pitchFamily="18" charset="0"/>
              </a:rPr>
              <a:t> </a:t>
            </a:r>
            <a:r>
              <a:rPr lang="es-EC" sz="1800" dirty="0">
                <a:solidFill>
                  <a:schemeClr val="bg1"/>
                </a:solidFill>
                <a:latin typeface="Times New Roman" panose="02020603050405020304" pitchFamily="18" charset="0"/>
                <a:ea typeface="Roboto Condensed" panose="020B0604020202020204" charset="0"/>
                <a:cs typeface="Times New Roman" panose="02020603050405020304" pitchFamily="18" charset="0"/>
              </a:rPr>
              <a:t/>
            </a:r>
            <a:br>
              <a:rPr lang="es-EC" sz="1800" dirty="0">
                <a:solidFill>
                  <a:schemeClr val="bg1"/>
                </a:solidFill>
                <a:latin typeface="Times New Roman" panose="02020603050405020304" pitchFamily="18" charset="0"/>
                <a:ea typeface="Roboto Condensed" panose="020B0604020202020204" charset="0"/>
                <a:cs typeface="Times New Roman" panose="02020603050405020304" pitchFamily="18" charset="0"/>
              </a:rPr>
            </a:br>
            <a:r>
              <a:rPr lang="es-ES" sz="1800" dirty="0">
                <a:solidFill>
                  <a:schemeClr val="bg1"/>
                </a:solidFill>
                <a:latin typeface="Times New Roman" panose="02020603050405020304" pitchFamily="18" charset="0"/>
                <a:ea typeface="Roboto Condensed" panose="020B0604020202020204" charset="0"/>
                <a:cs typeface="Times New Roman" panose="02020603050405020304" pitchFamily="18" charset="0"/>
              </a:rPr>
              <a:t> </a:t>
            </a:r>
            <a:endParaRPr lang="es-EC" sz="1800" dirty="0">
              <a:solidFill>
                <a:schemeClr val="bg1"/>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0" name="Elipse 9"/>
          <p:cNvSpPr/>
          <p:nvPr/>
        </p:nvSpPr>
        <p:spPr>
          <a:xfrm>
            <a:off x="2601703" y="867326"/>
            <a:ext cx="1123603" cy="997549"/>
          </a:xfrm>
          <a:prstGeom prst="ellipse">
            <a:avLst/>
          </a:prstGeom>
          <a:solidFill>
            <a:schemeClr val="accent3">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Elipse 8"/>
          <p:cNvSpPr/>
          <p:nvPr/>
        </p:nvSpPr>
        <p:spPr>
          <a:xfrm>
            <a:off x="673759" y="5384649"/>
            <a:ext cx="864096" cy="792088"/>
          </a:xfrm>
          <a:prstGeom prst="ellipse">
            <a:avLst/>
          </a:prstGeom>
          <a:solidFill>
            <a:schemeClr val="accent3">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Elipse 10"/>
          <p:cNvSpPr/>
          <p:nvPr/>
        </p:nvSpPr>
        <p:spPr>
          <a:xfrm>
            <a:off x="731706" y="1700807"/>
            <a:ext cx="3818930" cy="4079886"/>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Elipse 12"/>
          <p:cNvSpPr/>
          <p:nvPr/>
        </p:nvSpPr>
        <p:spPr>
          <a:xfrm>
            <a:off x="803715" y="1700808"/>
            <a:ext cx="4314213" cy="4218264"/>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Marcador de posición de imagen 3"/>
          <p:cNvPicPr>
            <a:picLocks noChangeAspect="1"/>
          </p:cNvPicPr>
          <p:nvPr/>
        </p:nvPicPr>
        <p:blipFill>
          <a:blip r:embed="rId3">
            <a:extLst>
              <a:ext uri="{28A0092B-C50C-407E-A947-70E740481C1C}">
                <a14:useLocalDpi xmlns:a14="http://schemas.microsoft.com/office/drawing/2010/main" val="0"/>
              </a:ext>
            </a:extLst>
          </a:blip>
          <a:srcRect l="16373" r="16373"/>
          <a:stretch>
            <a:fillRect/>
          </a:stretch>
        </p:blipFill>
        <p:spPr>
          <a:xfrm>
            <a:off x="1019738" y="1783592"/>
            <a:ext cx="4123910" cy="4135481"/>
          </a:xfrm>
          <a:prstGeom prst="ellipse">
            <a:avLst/>
          </a:prstGeom>
          <a:solidFill>
            <a:schemeClr val="accent3">
              <a:lumMod val="75000"/>
              <a:alpha val="1000"/>
            </a:schemeClr>
          </a:solidFill>
          <a:ln>
            <a:solidFill>
              <a:schemeClr val="accent3">
                <a:lumMod val="75000"/>
              </a:schemeClr>
            </a:solidFill>
          </a:ln>
        </p:spPr>
      </p:pic>
      <p:sp>
        <p:nvSpPr>
          <p:cNvPr id="16" name="Elipse 15"/>
          <p:cNvSpPr/>
          <p:nvPr/>
        </p:nvSpPr>
        <p:spPr>
          <a:xfrm>
            <a:off x="171354" y="5934159"/>
            <a:ext cx="404074" cy="396044"/>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Elipse 16"/>
          <p:cNvSpPr/>
          <p:nvPr/>
        </p:nvSpPr>
        <p:spPr>
          <a:xfrm>
            <a:off x="2886279" y="64733"/>
            <a:ext cx="554449" cy="527179"/>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1" name="Picture 4" descr="Resultado de imagen para logo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8664" y="146795"/>
            <a:ext cx="6328041" cy="171808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3"/>
          <p:cNvSpPr txBox="1">
            <a:spLocks/>
          </p:cNvSpPr>
          <p:nvPr/>
        </p:nvSpPr>
        <p:spPr>
          <a:xfrm>
            <a:off x="5765147" y="3809940"/>
            <a:ext cx="6045154" cy="1288631"/>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rtl="0" eaLnBrk="1" latinLnBrk="0" hangingPunct="1">
              <a:spcBef>
                <a:spcPct val="0"/>
              </a:spcBef>
              <a:buNone/>
              <a:defRPr lang="es-ES" sz="4000" b="1" kern="1200" cap="all" spc="-150" baseline="0">
                <a:ln/>
                <a:solidFill>
                  <a:schemeClr val="tx1"/>
                </a:solidFill>
                <a:effectLst>
                  <a:reflection blurRad="12700" stA="50000" endPos="50000" dir="5400000" sy="-100000" rotWithShape="0"/>
                </a:effectLst>
                <a:latin typeface="+mj-lt"/>
                <a:ea typeface="+mj-ea"/>
                <a:cs typeface="+mj-cs"/>
              </a:defRPr>
            </a:lvl1pPr>
            <a:extLst/>
          </a:lstStyle>
          <a:p>
            <a:pPr algn="ctr"/>
            <a:r>
              <a:rPr lang="es-EC" sz="240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Tema: Persistencia de la innovación sobre el crecimiento de las pymes ecuatorianas, en el periodo 2009-2014</a:t>
            </a:r>
          </a:p>
        </p:txBody>
      </p:sp>
      <p:sp>
        <p:nvSpPr>
          <p:cNvPr id="27" name="Rectangle 4"/>
          <p:cNvSpPr txBox="1">
            <a:spLocks/>
          </p:cNvSpPr>
          <p:nvPr/>
        </p:nvSpPr>
        <p:spPr>
          <a:xfrm>
            <a:off x="5333951" y="4378719"/>
            <a:ext cx="6666705" cy="779819"/>
          </a:xfrm>
          <a:prstGeom prst="rect">
            <a:avLst/>
          </a:prstGeom>
        </p:spPr>
        <p:txBody>
          <a:bodyPr vert="horz" anchor="t">
            <a:noAutofit/>
          </a:bodyPr>
          <a:lstStyle>
            <a:lvl1pPr marL="374904" indent="-342900" algn="l" rtl="0" eaLnBrk="1" latinLnBrk="0" hangingPunct="1">
              <a:spcBef>
                <a:spcPts val="700"/>
              </a:spcBef>
              <a:buSzPct val="95000"/>
              <a:buFont typeface="Wingdings"/>
              <a:buNone/>
              <a:defRPr lang="es-ES" sz="2000" kern="1200">
                <a:solidFill>
                  <a:schemeClr val="tx2"/>
                </a:solidFill>
                <a:latin typeface="+mn-lt"/>
                <a:ea typeface="+mn-ea"/>
                <a:cs typeface="+mn-cs"/>
              </a:defRPr>
            </a:lvl1pPr>
            <a:lvl2pPr marL="740664" indent="-285750" algn="l" rtl="0" eaLnBrk="1" latinLnBrk="0" hangingPunct="1">
              <a:spcBef>
                <a:spcPct val="20000"/>
              </a:spcBef>
              <a:buClr>
                <a:schemeClr val="accent2"/>
              </a:buClr>
              <a:buSzPct val="90000"/>
              <a:buFont typeface="Wingdings"/>
              <a:buNone/>
              <a:defRPr lang="es-ES" sz="1800" kern="1200">
                <a:solidFill>
                  <a:schemeClr val="tx1">
                    <a:tint val="75000"/>
                  </a:schemeClr>
                </a:solidFill>
                <a:latin typeface="+mn-lt"/>
                <a:ea typeface="+mn-ea"/>
                <a:cs typeface="+mn-cs"/>
              </a:defRPr>
            </a:lvl2pPr>
            <a:lvl3pPr marL="996696" indent="-228600" algn="l" rtl="0" eaLnBrk="1" latinLnBrk="0" hangingPunct="1">
              <a:spcBef>
                <a:spcPct val="20000"/>
              </a:spcBef>
              <a:buClr>
                <a:schemeClr val="accent2"/>
              </a:buClr>
              <a:buFont typeface="Wingdings 2"/>
              <a:buNone/>
              <a:defRPr lang="es-ES" sz="1600" kern="1200">
                <a:solidFill>
                  <a:schemeClr val="tx1">
                    <a:tint val="75000"/>
                  </a:schemeClr>
                </a:solidFill>
                <a:latin typeface="+mn-lt"/>
                <a:ea typeface="+mn-ea"/>
                <a:cs typeface="+mn-cs"/>
              </a:defRPr>
            </a:lvl3pPr>
            <a:lvl4pPr marL="1261872" indent="-228600" algn="l" rtl="0" eaLnBrk="1" latinLnBrk="0" hangingPunct="1">
              <a:spcBef>
                <a:spcPct val="20000"/>
              </a:spcBef>
              <a:buClr>
                <a:schemeClr val="accent3"/>
              </a:buClr>
              <a:buFont typeface="Wingdings 3"/>
              <a:buNone/>
              <a:defRPr lang="es-ES" sz="1400" kern="1200">
                <a:solidFill>
                  <a:schemeClr val="tx1">
                    <a:tint val="75000"/>
                  </a:schemeClr>
                </a:solidFill>
                <a:latin typeface="+mn-lt"/>
                <a:ea typeface="+mn-ea"/>
                <a:cs typeface="+mn-cs"/>
              </a:defRPr>
            </a:lvl4pPr>
            <a:lvl5pPr marL="1481328" indent="-210312" algn="l" rtl="0" eaLnBrk="1" latinLnBrk="0" hangingPunct="1">
              <a:spcBef>
                <a:spcPct val="20000"/>
              </a:spcBef>
              <a:buClr>
                <a:schemeClr val="accent3"/>
              </a:buClr>
              <a:buFont typeface="Wingdings 2"/>
              <a:buNone/>
              <a:defRPr lang="es-ES" sz="1400" kern="1200">
                <a:solidFill>
                  <a:schemeClr val="tx1">
                    <a:tint val="75000"/>
                  </a:schemeClr>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lang="es-ES"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lang="es-ES"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lang="es-ES"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lang="es-ES" sz="1600" kern="1200">
                <a:solidFill>
                  <a:schemeClr val="tx1"/>
                </a:solidFill>
                <a:latin typeface="+mn-lt"/>
                <a:ea typeface="+mn-ea"/>
                <a:cs typeface="+mn-cs"/>
              </a:defRPr>
            </a:lvl9pPr>
            <a:extLst/>
          </a:lstStyle>
          <a:p>
            <a:pPr defTabSz="457200">
              <a:lnSpc>
                <a:spcPct val="110000"/>
              </a:lnSpc>
              <a:spcBef>
                <a:spcPts val="1000"/>
              </a:spcBef>
              <a:buClr>
                <a:srgbClr val="90C226"/>
              </a:buClr>
              <a:buSzPct val="80000"/>
            </a:pPr>
            <a:r>
              <a:rPr lang="es-EC" sz="1600" dirty="0">
                <a:solidFill>
                  <a:prstClr val="black"/>
                </a:solidFill>
                <a:latin typeface="Roboto Condensed" panose="020B0604020202020204" charset="0"/>
                <a:ea typeface="Roboto Condensed" panose="020B0604020202020204" charset="0"/>
                <a:cs typeface="Roboto Condensed" panose="020B0604020202020204" charset="0"/>
              </a:rPr>
              <a:t/>
            </a:r>
            <a:br>
              <a:rPr lang="es-EC" sz="1600" dirty="0">
                <a:solidFill>
                  <a:prstClr val="black"/>
                </a:solidFill>
                <a:latin typeface="Roboto Condensed" panose="020B0604020202020204" charset="0"/>
                <a:ea typeface="Roboto Condensed" panose="020B0604020202020204" charset="0"/>
                <a:cs typeface="Roboto Condensed" panose="020B0604020202020204" charset="0"/>
              </a:rPr>
            </a:br>
            <a:r>
              <a:rPr lang="es-EC" sz="1600" dirty="0">
                <a:solidFill>
                  <a:prstClr val="black"/>
                </a:solidFill>
                <a:latin typeface="Roboto Condensed" panose="020B0604020202020204" charset="0"/>
                <a:ea typeface="Roboto Condensed" panose="020B0604020202020204" charset="0"/>
                <a:cs typeface="Roboto Condensed" panose="020B0604020202020204" charset="0"/>
              </a:rPr>
              <a:t> </a:t>
            </a:r>
            <a:br>
              <a:rPr lang="es-EC" sz="1600" dirty="0">
                <a:solidFill>
                  <a:prstClr val="black"/>
                </a:solidFill>
                <a:latin typeface="Roboto Condensed" panose="020B0604020202020204" charset="0"/>
                <a:ea typeface="Roboto Condensed" panose="020B0604020202020204" charset="0"/>
                <a:cs typeface="Roboto Condensed" panose="020B0604020202020204" charset="0"/>
              </a:rPr>
            </a:br>
            <a:r>
              <a:rPr lang="es-EC" sz="1600" dirty="0">
                <a:solidFill>
                  <a:prstClr val="black"/>
                </a:solidFill>
                <a:latin typeface="Roboto Condensed" panose="020B0604020202020204" charset="0"/>
                <a:ea typeface="Roboto Condensed" panose="020B0604020202020204" charset="0"/>
                <a:cs typeface="Roboto Condensed" panose="020B0604020202020204" charset="0"/>
              </a:rPr>
              <a:t> </a:t>
            </a:r>
            <a:endParaRPr lang="es-EC" sz="1700" dirty="0">
              <a:solidFill>
                <a:prstClr val="black"/>
              </a:solidFill>
              <a:latin typeface="Roboto Condensed" panose="020B0604020202020204" charset="0"/>
              <a:ea typeface="Roboto Condensed" panose="020B0604020202020204" charset="0"/>
              <a:cs typeface="Roboto Condensed" panose="020B0604020202020204" charset="0"/>
            </a:endParaRPr>
          </a:p>
        </p:txBody>
      </p:sp>
      <p:sp>
        <p:nvSpPr>
          <p:cNvPr id="28" name="Rectángulo redondeado 27"/>
          <p:cNvSpPr/>
          <p:nvPr/>
        </p:nvSpPr>
        <p:spPr>
          <a:xfrm>
            <a:off x="6215420" y="5641295"/>
            <a:ext cx="4956418" cy="43980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29" name="Rectángulo 28"/>
          <p:cNvSpPr/>
          <p:nvPr/>
        </p:nvSpPr>
        <p:spPr>
          <a:xfrm>
            <a:off x="6304007" y="5538035"/>
            <a:ext cx="4564891" cy="523220"/>
          </a:xfrm>
          <a:prstGeom prst="rect">
            <a:avLst/>
          </a:prstGeom>
        </p:spPr>
        <p:txBody>
          <a:bodyPr wrap="square">
            <a:spAutoFit/>
          </a:bodyPr>
          <a:lstStyle/>
          <a:p>
            <a:pPr algn="ctr" defTabSz="457200">
              <a:spcBef>
                <a:spcPts val="1000"/>
              </a:spcBef>
              <a:buClr>
                <a:srgbClr val="90C226"/>
              </a:buClr>
              <a:buSzPct val="80000"/>
            </a:pPr>
            <a:r>
              <a:rPr lang="es-EC" sz="140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
            </a:r>
            <a:br>
              <a:rPr lang="es-EC" sz="1400" dirty="0">
                <a:solidFill>
                  <a:prstClr val="black"/>
                </a:solidFill>
                <a:latin typeface="Times New Roman" panose="02020603050405020304" pitchFamily="18" charset="0"/>
                <a:ea typeface="Roboto Condensed" panose="020B0604020202020204" charset="0"/>
                <a:cs typeface="Times New Roman" panose="02020603050405020304" pitchFamily="18" charset="0"/>
              </a:rPr>
            </a:br>
            <a:r>
              <a:rPr lang="es-EC" sz="1400" b="1" dirty="0">
                <a:solidFill>
                  <a:prstClr val="black"/>
                </a:solidFill>
                <a:latin typeface="Times New Roman" panose="02020603050405020304" pitchFamily="18" charset="0"/>
                <a:ea typeface="Roboto Condensed" panose="020B0604020202020204" charset="0"/>
                <a:cs typeface="Times New Roman" panose="02020603050405020304" pitchFamily="18" charset="0"/>
              </a:rPr>
              <a:t>       </a:t>
            </a:r>
            <a:r>
              <a:rPr lang="es-ES" sz="1400" b="1" dirty="0">
                <a:solidFill>
                  <a:prstClr val="black"/>
                </a:solidFill>
                <a:latin typeface="Times New Roman" panose="02020603050405020304" pitchFamily="18" charset="0"/>
                <a:ea typeface="Roboto Condensed" panose="020B0604020202020204" charset="0"/>
                <a:cs typeface="Times New Roman" panose="02020603050405020304" pitchFamily="18" charset="0"/>
              </a:rPr>
              <a:t>DIRECTOR</a:t>
            </a:r>
            <a:r>
              <a:rPr lang="es-ES" sz="140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 ING. CPA. SIMBAÑA T., LUIS E., </a:t>
            </a:r>
            <a:r>
              <a:rPr lang="es-ES" sz="1400" dirty="0" err="1">
                <a:solidFill>
                  <a:prstClr val="black"/>
                </a:solidFill>
                <a:latin typeface="Times New Roman" panose="02020603050405020304" pitchFamily="18" charset="0"/>
                <a:ea typeface="Roboto Condensed" panose="020B0604020202020204" charset="0"/>
                <a:cs typeface="Times New Roman" panose="02020603050405020304" pitchFamily="18" charset="0"/>
              </a:rPr>
              <a:t>Ph.D</a:t>
            </a:r>
            <a:endParaRPr lang="es-EC" sz="140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4" name="Rectángulo 3"/>
          <p:cNvSpPr/>
          <p:nvPr/>
        </p:nvSpPr>
        <p:spPr>
          <a:xfrm>
            <a:off x="5714301" y="3091281"/>
            <a:ext cx="6096000" cy="584775"/>
          </a:xfrm>
          <a:prstGeom prst="rect">
            <a:avLst/>
          </a:prstGeom>
        </p:spPr>
        <p:txBody>
          <a:bodyPr>
            <a:spAutoFit/>
          </a:bodyPr>
          <a:lstStyle/>
          <a:p>
            <a:pPr algn="ctr"/>
            <a:r>
              <a:rPr lang="es-EC" sz="1600" dirty="0">
                <a:solidFill>
                  <a:prstClr val="black"/>
                </a:solidFill>
                <a:latin typeface="Times New Roman" panose="02020603050405020304" pitchFamily="18" charset="0"/>
                <a:cs typeface="Times New Roman" panose="02020603050405020304" pitchFamily="18" charset="0"/>
              </a:rPr>
              <a:t>TRABAJO DE TITULACIÓN, PREVIO A LA OBTENCIÓN DEL TÍTULO DE INGENIERÍA EN FINANZAS Y AUDITORÍA, CPA</a:t>
            </a:r>
            <a:endParaRPr lang="en-US" sz="1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0543081"/>
      </p:ext>
    </p:extLst>
  </p:cSld>
  <p:clrMapOvr>
    <a:masterClrMapping/>
  </p:clrMapOvr>
  <p:transition spd="med" advClick="0">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Rectángulo 2"/>
          <p:cNvSpPr/>
          <p:nvPr/>
        </p:nvSpPr>
        <p:spPr>
          <a:xfrm>
            <a:off x="0" y="0"/>
            <a:ext cx="1570444" cy="6858000"/>
          </a:xfrm>
          <a:prstGeom prst="rect">
            <a:avLst/>
          </a:prstGeom>
          <a:gradFill>
            <a:gsLst>
              <a:gs pos="0">
                <a:srgbClr val="8AB833">
                  <a:lumMod val="60000"/>
                  <a:lumOff val="40000"/>
                </a:srgbClr>
              </a:gs>
              <a:gs pos="60000">
                <a:sysClr val="window" lastClr="FFFFFF">
                  <a:shade val="90000"/>
                  <a:satMod val="375000"/>
                  <a:alpha val="0"/>
                </a:sysClr>
              </a:gs>
              <a:gs pos="100000">
                <a:srgbClr val="E3DED1">
                  <a:tint val="88000"/>
                  <a:satMod val="400000"/>
                </a:srgbClr>
              </a:gs>
            </a:gsLst>
            <a:lin ang="5400000" scaled="0"/>
          </a:gradFill>
          <a:ln w="25400" cap="flat" cmpd="sng" algn="ctr">
            <a:noFill/>
            <a:prstDash val="solid"/>
          </a:ln>
          <a:effectLst/>
        </p:spPr>
        <p:txBody>
          <a:bodyPr rtlCol="0" anchor="ctr"/>
          <a:lstStyle/>
          <a:p>
            <a:pPr algn="ctr"/>
            <a:endParaRPr lang="en-US" kern="0">
              <a:solidFill>
                <a:prstClr val="white"/>
              </a:solidFill>
              <a:latin typeface="Times New Roman" panose="02020603050405020304" pitchFamily="18" charset="0"/>
              <a:cs typeface="Times New Roman" panose="02020603050405020304" pitchFamily="18" charset="0"/>
            </a:endParaRPr>
          </a:p>
        </p:txBody>
      </p:sp>
      <p:sp>
        <p:nvSpPr>
          <p:cNvPr id="4" name="Rectángulo redondeado 3"/>
          <p:cNvSpPr/>
          <p:nvPr/>
        </p:nvSpPr>
        <p:spPr>
          <a:xfrm rot="16200000">
            <a:off x="2077891" y="-1546803"/>
            <a:ext cx="614654" cy="4085541"/>
          </a:xfrm>
          <a:prstGeom prst="roundRect">
            <a:avLst/>
          </a:prstGeom>
          <a:solidFill>
            <a:srgbClr val="FF0066"/>
          </a:solidFill>
          <a:ln w="25400" cap="flat" cmpd="sng" algn="ctr">
            <a:noFill/>
            <a:prstDash val="solid"/>
          </a:ln>
          <a:effectLst/>
        </p:spPr>
        <p:txBody>
          <a:bodyPr vert="vert" rtlCol="0" anchor="ctr"/>
          <a:lstStyle/>
          <a:p>
            <a:pPr algn="ctr"/>
            <a:r>
              <a:rPr lang="es-EC" sz="2400" b="1" i="1" kern="0" dirty="0">
                <a:latin typeface="Times New Roman" panose="02020603050405020304" pitchFamily="18" charset="0"/>
                <a:ea typeface="Roboto Condensed" panose="020B0604020202020204" charset="0"/>
                <a:cs typeface="Times New Roman" panose="02020603050405020304" pitchFamily="18" charset="0"/>
              </a:rPr>
              <a:t>RESULTADOS EMPÍRICOS</a:t>
            </a:r>
            <a:endParaRPr lang="en-US" sz="2400" b="1" i="1" kern="0" dirty="0">
              <a:latin typeface="Times New Roman" panose="02020603050405020304" pitchFamily="18" charset="0"/>
              <a:ea typeface="Roboto Condensed" panose="020B0604020202020204" charset="0"/>
              <a:cs typeface="Times New Roman" panose="02020603050405020304" pitchFamily="18" charset="0"/>
            </a:endParaRPr>
          </a:p>
        </p:txBody>
      </p:sp>
      <p:sp>
        <p:nvSpPr>
          <p:cNvPr id="5" name="Rectángulo 4"/>
          <p:cNvSpPr/>
          <p:nvPr/>
        </p:nvSpPr>
        <p:spPr>
          <a:xfrm rot="16200000">
            <a:off x="511768" y="880935"/>
            <a:ext cx="432047" cy="1639747"/>
          </a:xfrm>
          <a:prstGeom prst="rect">
            <a:avLst/>
          </a:prstGeom>
          <a:noFill/>
          <a:ln w="25400" cap="flat" cmpd="sng" algn="ctr">
            <a:noFill/>
            <a:prstDash val="solid"/>
          </a:ln>
          <a:effectLst/>
        </p:spPr>
        <p:txBody>
          <a:bodyPr vert="vert" rtlCol="0" anchor="ctr"/>
          <a:lstStyle/>
          <a:p>
            <a:pPr algn="ctr"/>
            <a:r>
              <a:rPr lang="es-EC"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INTRODUCCIÓN</a:t>
            </a:r>
            <a:endParaRPr lang="en-US"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6" name="Rectángulo 5"/>
          <p:cNvSpPr/>
          <p:nvPr/>
        </p:nvSpPr>
        <p:spPr>
          <a:xfrm rot="16200000">
            <a:off x="478937" y="1529003"/>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7" name="Rectángulo redondeado 6"/>
          <p:cNvSpPr/>
          <p:nvPr/>
        </p:nvSpPr>
        <p:spPr>
          <a:xfrm rot="16200000">
            <a:off x="569199" y="2712304"/>
            <a:ext cx="432047" cy="1606955"/>
          </a:xfrm>
          <a:prstGeom prst="roundRect">
            <a:avLst/>
          </a:prstGeom>
          <a:solidFill>
            <a:srgbClr val="C0CF3A">
              <a:lumMod val="40000"/>
              <a:lumOff val="60000"/>
            </a:srgbClr>
          </a:solidFill>
          <a:ln w="57150" cap="flat" cmpd="sng" algn="ctr">
            <a:solidFill>
              <a:srgbClr val="FF0066"/>
            </a:solid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 name="Rectángulo 7"/>
          <p:cNvSpPr/>
          <p:nvPr/>
        </p:nvSpPr>
        <p:spPr>
          <a:xfrm rot="16200000">
            <a:off x="537409" y="3343975"/>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IV</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 name="Rectángulo 8"/>
          <p:cNvSpPr/>
          <p:nvPr/>
        </p:nvSpPr>
        <p:spPr>
          <a:xfrm rot="16200000">
            <a:off x="478936" y="2112794"/>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10" name="Picture 4" descr="Resultado de imagen para SELLO ESP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3811"/>
          <a:stretch/>
        </p:blipFill>
        <p:spPr bwMode="auto">
          <a:xfrm>
            <a:off x="479376" y="5229458"/>
            <a:ext cx="948958" cy="935846"/>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5783030" y="55212"/>
            <a:ext cx="6851465" cy="523220"/>
          </a:xfrm>
          <a:prstGeom prst="rect">
            <a:avLst/>
          </a:prstGeom>
          <a:noFill/>
        </p:spPr>
        <p:txBody>
          <a:bodyPr wrap="square" rtlCol="0">
            <a:spAutoFit/>
          </a:bodyPr>
          <a:lstStyle/>
          <a:p>
            <a:pPr algn="ctr"/>
            <a:r>
              <a:rPr lang="es-EC" sz="2800" b="1" dirty="0" smtClean="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rPr>
              <a:t>Evolución de las variables principales</a:t>
            </a:r>
            <a:endParaRPr lang="en-US" sz="2800" b="1" dirty="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15" name="Conector recto 14"/>
          <p:cNvCxnSpPr/>
          <p:nvPr/>
        </p:nvCxnSpPr>
        <p:spPr>
          <a:xfrm flipH="1">
            <a:off x="5783030" y="496952"/>
            <a:ext cx="6406403" cy="14914"/>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flipH="1">
            <a:off x="6669497" y="620688"/>
            <a:ext cx="5519936"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8" name="Gráfico 17"/>
          <p:cNvGraphicFramePr/>
          <p:nvPr>
            <p:extLst>
              <p:ext uri="{D42A27DB-BD31-4B8C-83A1-F6EECF244321}">
                <p14:modId xmlns:p14="http://schemas.microsoft.com/office/powerpoint/2010/main" val="3071947732"/>
              </p:ext>
            </p:extLst>
          </p:nvPr>
        </p:nvGraphicFramePr>
        <p:xfrm>
          <a:off x="2014469" y="2362005"/>
          <a:ext cx="7164000" cy="4356000"/>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ángulo 19"/>
          <p:cNvSpPr/>
          <p:nvPr/>
        </p:nvSpPr>
        <p:spPr>
          <a:xfrm>
            <a:off x="9480376" y="1916833"/>
            <a:ext cx="2520280" cy="543423"/>
          </a:xfrm>
          <a:prstGeom prst="rect">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latin typeface="Times New Roman" panose="02020603050405020304" pitchFamily="18" charset="0"/>
                <a:cs typeface="Times New Roman" panose="02020603050405020304" pitchFamily="18" charset="0"/>
              </a:rPr>
              <a:t>BANCO CENTRAL DEL ECUADOR</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22" name="Flecha abajo 21"/>
          <p:cNvSpPr/>
          <p:nvPr/>
        </p:nvSpPr>
        <p:spPr>
          <a:xfrm>
            <a:off x="10517038" y="3731806"/>
            <a:ext cx="396044" cy="631670"/>
          </a:xfrm>
          <a:prstGeom prst="downArrow">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ángulo 22"/>
          <p:cNvSpPr/>
          <p:nvPr/>
        </p:nvSpPr>
        <p:spPr>
          <a:xfrm>
            <a:off x="9404791" y="4363476"/>
            <a:ext cx="2571191" cy="1657812"/>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latin typeface="Times New Roman" panose="02020603050405020304" pitchFamily="18" charset="0"/>
                <a:cs typeface="Times New Roman" panose="02020603050405020304" pitchFamily="18" charset="0"/>
              </a:rPr>
              <a:t>El IDEAC presentó un reducción del desempleo (4.6%) en el ultimo trimestre del 2013 </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24" name="Rectángulo redondeado 23"/>
          <p:cNvSpPr/>
          <p:nvPr/>
        </p:nvSpPr>
        <p:spPr>
          <a:xfrm>
            <a:off x="1700352" y="1131302"/>
            <a:ext cx="2606020" cy="1002080"/>
          </a:xfrm>
          <a:prstGeom prst="roundRect">
            <a:avLst/>
          </a:prstGeom>
          <a:solidFill>
            <a:srgbClr val="FFC000">
              <a:alpha val="41000"/>
            </a:srgb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bg1"/>
                </a:solidFill>
                <a:latin typeface="Times New Roman" panose="02020603050405020304" pitchFamily="18" charset="0"/>
                <a:cs typeface="Times New Roman" panose="02020603050405020304" pitchFamily="18" charset="0"/>
              </a:rPr>
              <a:t>Crecimiento de los empleados</a:t>
            </a:r>
            <a:endParaRPr lang="en-US" sz="2000" b="1" dirty="0">
              <a:solidFill>
                <a:schemeClr val="bg1"/>
              </a:solidFill>
              <a:latin typeface="Times New Roman" panose="02020603050405020304" pitchFamily="18" charset="0"/>
              <a:cs typeface="Times New Roman" panose="02020603050405020304" pitchFamily="18" charset="0"/>
            </a:endParaRPr>
          </a:p>
        </p:txBody>
      </p:sp>
      <p:cxnSp>
        <p:nvCxnSpPr>
          <p:cNvPr id="25" name="Conector recto de flecha 24"/>
          <p:cNvCxnSpPr>
            <a:stCxn id="24" idx="3"/>
          </p:cNvCxnSpPr>
          <p:nvPr/>
        </p:nvCxnSpPr>
        <p:spPr>
          <a:xfrm flipV="1">
            <a:off x="4306372" y="1268760"/>
            <a:ext cx="565492" cy="36358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a:stCxn id="24" idx="3"/>
          </p:cNvCxnSpPr>
          <p:nvPr/>
        </p:nvCxnSpPr>
        <p:spPr>
          <a:xfrm>
            <a:off x="4306372" y="1632342"/>
            <a:ext cx="565492" cy="25764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Rectángulo redondeado 26"/>
          <p:cNvSpPr/>
          <p:nvPr/>
        </p:nvSpPr>
        <p:spPr>
          <a:xfrm>
            <a:off x="4919958" y="1643164"/>
            <a:ext cx="936104" cy="685847"/>
          </a:xfrm>
          <a:prstGeom prst="roundRect">
            <a:avLst/>
          </a:prstGeom>
          <a:solidFill>
            <a:srgbClr val="FFFF99">
              <a:alpha val="58000"/>
            </a:srgb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latin typeface="Times New Roman" panose="02020603050405020304" pitchFamily="18" charset="0"/>
                <a:cs typeface="Times New Roman" panose="02020603050405020304" pitchFamily="18" charset="0"/>
              </a:rPr>
              <a:t>MIN</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28" name="Rectángulo redondeado 27"/>
          <p:cNvSpPr/>
          <p:nvPr/>
        </p:nvSpPr>
        <p:spPr>
          <a:xfrm>
            <a:off x="4915279" y="852478"/>
            <a:ext cx="936104" cy="685847"/>
          </a:xfrm>
          <a:prstGeom prst="roundRect">
            <a:avLst/>
          </a:prstGeom>
          <a:solidFill>
            <a:schemeClr val="accent3">
              <a:lumMod val="75000"/>
              <a:alpha val="47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latin typeface="Times New Roman" panose="02020603050405020304" pitchFamily="18" charset="0"/>
                <a:cs typeface="Times New Roman" panose="02020603050405020304" pitchFamily="18" charset="0"/>
              </a:rPr>
              <a:t>MAX</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29" name="CuadroTexto 28"/>
          <p:cNvSpPr txBox="1"/>
          <p:nvPr/>
        </p:nvSpPr>
        <p:spPr>
          <a:xfrm>
            <a:off x="5890116" y="1705319"/>
            <a:ext cx="1233030" cy="523220"/>
          </a:xfrm>
          <a:prstGeom prst="rect">
            <a:avLst/>
          </a:prstGeom>
          <a:noFill/>
        </p:spPr>
        <p:txBody>
          <a:bodyPr wrap="none" rtlCol="0">
            <a:spAutoFit/>
          </a:bodyPr>
          <a:lstStyle/>
          <a:p>
            <a:r>
              <a:rPr lang="es-EC" sz="2800" dirty="0" smtClean="0">
                <a:solidFill>
                  <a:schemeClr val="bg1"/>
                </a:solidFill>
                <a:latin typeface="Times New Roman" panose="02020603050405020304" pitchFamily="18" charset="0"/>
                <a:cs typeface="Times New Roman" panose="02020603050405020304" pitchFamily="18" charset="0"/>
              </a:rPr>
              <a:t>-7.41%</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30" name="CuadroTexto 29"/>
          <p:cNvSpPr txBox="1"/>
          <p:nvPr/>
        </p:nvSpPr>
        <p:spPr>
          <a:xfrm>
            <a:off x="5800347" y="879867"/>
            <a:ext cx="1292341" cy="523220"/>
          </a:xfrm>
          <a:prstGeom prst="rect">
            <a:avLst/>
          </a:prstGeom>
          <a:noFill/>
        </p:spPr>
        <p:txBody>
          <a:bodyPr wrap="none" rtlCol="0">
            <a:spAutoFit/>
          </a:bodyPr>
          <a:lstStyle/>
          <a:p>
            <a:r>
              <a:rPr lang="es-EC" sz="2800" dirty="0" smtClean="0">
                <a:solidFill>
                  <a:schemeClr val="bg1"/>
                </a:solidFill>
                <a:latin typeface="Times New Roman" panose="02020603050405020304" pitchFamily="18" charset="0"/>
                <a:cs typeface="Times New Roman" panose="02020603050405020304" pitchFamily="18" charset="0"/>
              </a:rPr>
              <a:t>10.33%</a:t>
            </a:r>
            <a:endParaRPr lang="en-US" sz="2800" dirty="0">
              <a:solidFill>
                <a:schemeClr val="bg1"/>
              </a:solidFill>
              <a:latin typeface="Times New Roman" panose="02020603050405020304" pitchFamily="18" charset="0"/>
              <a:cs typeface="Times New Roman" panose="02020603050405020304" pitchFamily="18" charset="0"/>
            </a:endParaRPr>
          </a:p>
        </p:txBody>
      </p:sp>
      <p:grpSp>
        <p:nvGrpSpPr>
          <p:cNvPr id="31" name="Google Shape;625;p40"/>
          <p:cNvGrpSpPr/>
          <p:nvPr/>
        </p:nvGrpSpPr>
        <p:grpSpPr>
          <a:xfrm>
            <a:off x="7412264" y="871577"/>
            <a:ext cx="1118128" cy="941808"/>
            <a:chOff x="5292575" y="3681900"/>
            <a:chExt cx="420150" cy="373275"/>
          </a:xfrm>
        </p:grpSpPr>
        <p:sp>
          <p:nvSpPr>
            <p:cNvPr id="32" name="Google Shape;626;p40"/>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27;p40"/>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28;p40"/>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29;p40"/>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30;p40"/>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31;p40"/>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32;p40"/>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Shape 284"/>
          <p:cNvSpPr txBox="1">
            <a:spLocks/>
          </p:cNvSpPr>
          <p:nvPr/>
        </p:nvSpPr>
        <p:spPr>
          <a:xfrm>
            <a:off x="7726078" y="686299"/>
            <a:ext cx="4171906" cy="647252"/>
          </a:xfrm>
          <a:prstGeom prst="rect">
            <a:avLst/>
          </a:prstGeom>
        </p:spPr>
        <p:txBody>
          <a:bodyPr spcFirstLastPara="1" wrap="square" lIns="91425" tIns="91425" rIns="91425" bIns="91425" anchor="t" anchorCtr="0">
            <a:noAutofit/>
          </a:bodyP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pPr algn="ctr">
              <a:spcBef>
                <a:spcPts val="600"/>
              </a:spcBef>
            </a:pPr>
            <a:r>
              <a:rPr lang="es-EC" b="1" dirty="0" smtClean="0">
                <a:solidFill>
                  <a:schemeClr val="bg1"/>
                </a:solidFill>
                <a:latin typeface="Times New Roman" panose="02020603050405020304" pitchFamily="18" charset="0"/>
                <a:ea typeface="Roboto Condensed" panose="020B0604020202020204" charset="0"/>
                <a:cs typeface="Times New Roman" panose="02020603050405020304" pitchFamily="18" charset="0"/>
              </a:rPr>
              <a:t>Promedio </a:t>
            </a:r>
            <a:r>
              <a:rPr lang="es-CO" dirty="0" smtClean="0">
                <a:solidFill>
                  <a:schemeClr val="bg1"/>
                </a:solidFill>
                <a:latin typeface="Times New Roman" panose="02020603050405020304" pitchFamily="18" charset="0"/>
                <a:ea typeface="Roboto Condensed" panose="020B0604020202020204" charset="0"/>
                <a:cs typeface="Times New Roman" panose="02020603050405020304" pitchFamily="18" charset="0"/>
              </a:rPr>
              <a:t>2,96%</a:t>
            </a:r>
            <a:endParaRPr lang="es-EC" dirty="0" smtClean="0">
              <a:solidFill>
                <a:schemeClr val="bg1"/>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40" name="Elipse 39"/>
          <p:cNvSpPr/>
          <p:nvPr/>
        </p:nvSpPr>
        <p:spPr>
          <a:xfrm>
            <a:off x="6446517" y="2916271"/>
            <a:ext cx="1205501" cy="571261"/>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Elipse 40"/>
          <p:cNvSpPr/>
          <p:nvPr/>
        </p:nvSpPr>
        <p:spPr>
          <a:xfrm>
            <a:off x="7386177" y="5735657"/>
            <a:ext cx="1205501" cy="571261"/>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Imagen 16"/>
          <p:cNvPicPr>
            <a:picLocks noChangeAspect="1"/>
          </p:cNvPicPr>
          <p:nvPr/>
        </p:nvPicPr>
        <p:blipFill rotWithShape="1">
          <a:blip r:embed="rId4"/>
          <a:srcRect l="19243" t="40355" r="56905" b="20050"/>
          <a:stretch/>
        </p:blipFill>
        <p:spPr>
          <a:xfrm>
            <a:off x="9660395" y="2507669"/>
            <a:ext cx="2160241" cy="1142945"/>
          </a:xfrm>
          <a:prstGeom prst="rect">
            <a:avLst/>
          </a:prstGeom>
        </p:spPr>
      </p:pic>
    </p:spTree>
    <p:extLst>
      <p:ext uri="{BB962C8B-B14F-4D97-AF65-F5344CB8AC3E}">
        <p14:creationId xmlns:p14="http://schemas.microsoft.com/office/powerpoint/2010/main" val="29502178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P spid="20" grpId="0" animBg="1"/>
      <p:bldP spid="22" grpId="0" animBg="1"/>
      <p:bldP spid="23" grpId="0" animBg="1"/>
      <p:bldP spid="24" grpId="0" animBg="1"/>
      <p:bldP spid="27" grpId="0" animBg="1"/>
      <p:bldP spid="28" grpId="0" animBg="1"/>
      <p:bldP spid="29" grpId="0"/>
      <p:bldP spid="30" grpId="0"/>
      <p:bldP spid="39" grpId="0"/>
      <p:bldP spid="40" grpId="0" animBg="1"/>
      <p:bldP spid="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Rectángulo 2"/>
          <p:cNvSpPr/>
          <p:nvPr/>
        </p:nvSpPr>
        <p:spPr>
          <a:xfrm>
            <a:off x="0" y="0"/>
            <a:ext cx="1570444" cy="6858000"/>
          </a:xfrm>
          <a:prstGeom prst="rect">
            <a:avLst/>
          </a:prstGeom>
          <a:gradFill>
            <a:gsLst>
              <a:gs pos="0">
                <a:srgbClr val="8AB833">
                  <a:lumMod val="60000"/>
                  <a:lumOff val="40000"/>
                </a:srgbClr>
              </a:gs>
              <a:gs pos="60000">
                <a:sysClr val="window" lastClr="FFFFFF">
                  <a:shade val="90000"/>
                  <a:satMod val="375000"/>
                  <a:alpha val="0"/>
                </a:sysClr>
              </a:gs>
              <a:gs pos="100000">
                <a:srgbClr val="E3DED1">
                  <a:tint val="88000"/>
                  <a:satMod val="400000"/>
                </a:srgbClr>
              </a:gs>
            </a:gsLst>
            <a:lin ang="5400000" scaled="0"/>
          </a:gradFill>
          <a:ln w="25400" cap="flat" cmpd="sng" algn="ctr">
            <a:noFill/>
            <a:prstDash val="solid"/>
          </a:ln>
          <a:effectLst/>
        </p:spPr>
        <p:txBody>
          <a:bodyPr rtlCol="0" anchor="ctr"/>
          <a:lstStyle/>
          <a:p>
            <a:pPr algn="ctr"/>
            <a:endParaRPr lang="en-US" kern="0">
              <a:solidFill>
                <a:prstClr val="white"/>
              </a:solidFill>
              <a:latin typeface="Times New Roman" panose="02020603050405020304" pitchFamily="18" charset="0"/>
              <a:cs typeface="Times New Roman" panose="02020603050405020304" pitchFamily="18" charset="0"/>
            </a:endParaRPr>
          </a:p>
        </p:txBody>
      </p:sp>
      <p:sp>
        <p:nvSpPr>
          <p:cNvPr id="4" name="Rectángulo redondeado 3"/>
          <p:cNvSpPr/>
          <p:nvPr/>
        </p:nvSpPr>
        <p:spPr>
          <a:xfrm rot="16200000">
            <a:off x="2077891" y="-1585394"/>
            <a:ext cx="614654" cy="4085541"/>
          </a:xfrm>
          <a:prstGeom prst="roundRect">
            <a:avLst/>
          </a:prstGeom>
          <a:solidFill>
            <a:srgbClr val="FF0066"/>
          </a:solidFill>
          <a:ln w="25400" cap="flat" cmpd="sng" algn="ctr">
            <a:noFill/>
            <a:prstDash val="solid"/>
          </a:ln>
          <a:effectLst/>
        </p:spPr>
        <p:txBody>
          <a:bodyPr vert="vert" rtlCol="0" anchor="ctr"/>
          <a:lstStyle/>
          <a:p>
            <a:pPr algn="ctr"/>
            <a:r>
              <a:rPr lang="es-EC" sz="2400" b="1" i="1" kern="0" dirty="0">
                <a:latin typeface="Times New Roman" panose="02020603050405020304" pitchFamily="18" charset="0"/>
                <a:ea typeface="Roboto Condensed" panose="020B0604020202020204" charset="0"/>
                <a:cs typeface="Times New Roman" panose="02020603050405020304" pitchFamily="18" charset="0"/>
              </a:rPr>
              <a:t>RESULTADOS EMPÍRICOS</a:t>
            </a:r>
            <a:endParaRPr lang="en-US" sz="2400" b="1" i="1" kern="0" dirty="0">
              <a:latin typeface="Times New Roman" panose="02020603050405020304" pitchFamily="18" charset="0"/>
              <a:ea typeface="Roboto Condensed" panose="020B0604020202020204" charset="0"/>
              <a:cs typeface="Times New Roman" panose="02020603050405020304" pitchFamily="18" charset="0"/>
            </a:endParaRPr>
          </a:p>
        </p:txBody>
      </p:sp>
      <p:sp>
        <p:nvSpPr>
          <p:cNvPr id="5" name="Rectángulo 4"/>
          <p:cNvSpPr/>
          <p:nvPr/>
        </p:nvSpPr>
        <p:spPr>
          <a:xfrm rot="16200000">
            <a:off x="511768" y="880935"/>
            <a:ext cx="432047" cy="1639747"/>
          </a:xfrm>
          <a:prstGeom prst="rect">
            <a:avLst/>
          </a:prstGeom>
          <a:noFill/>
          <a:ln w="25400" cap="flat" cmpd="sng" algn="ctr">
            <a:noFill/>
            <a:prstDash val="solid"/>
          </a:ln>
          <a:effectLst/>
        </p:spPr>
        <p:txBody>
          <a:bodyPr vert="vert" rtlCol="0" anchor="ctr"/>
          <a:lstStyle/>
          <a:p>
            <a:pPr algn="ctr"/>
            <a:r>
              <a:rPr lang="es-EC"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INTRODUCCIÓN</a:t>
            </a:r>
            <a:endParaRPr lang="en-US"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6" name="Rectángulo 5"/>
          <p:cNvSpPr/>
          <p:nvPr/>
        </p:nvSpPr>
        <p:spPr>
          <a:xfrm rot="16200000">
            <a:off x="478937" y="1529003"/>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7" name="Rectángulo redondeado 6"/>
          <p:cNvSpPr/>
          <p:nvPr/>
        </p:nvSpPr>
        <p:spPr>
          <a:xfrm rot="16200000">
            <a:off x="569199" y="2712304"/>
            <a:ext cx="432047" cy="1606955"/>
          </a:xfrm>
          <a:prstGeom prst="roundRect">
            <a:avLst/>
          </a:prstGeom>
          <a:solidFill>
            <a:srgbClr val="C0CF3A">
              <a:lumMod val="40000"/>
              <a:lumOff val="60000"/>
            </a:srgbClr>
          </a:solidFill>
          <a:ln w="57150" cap="flat" cmpd="sng" algn="ctr">
            <a:solidFill>
              <a:srgbClr val="FF0066"/>
            </a:solid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 name="Rectángulo 7"/>
          <p:cNvSpPr/>
          <p:nvPr/>
        </p:nvSpPr>
        <p:spPr>
          <a:xfrm rot="16200000">
            <a:off x="537409" y="3343975"/>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IV</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 name="Rectángulo 8"/>
          <p:cNvSpPr/>
          <p:nvPr/>
        </p:nvSpPr>
        <p:spPr>
          <a:xfrm rot="16200000">
            <a:off x="478936" y="2112794"/>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10"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479376" y="5229458"/>
            <a:ext cx="948958" cy="935846"/>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5783030" y="55212"/>
            <a:ext cx="6851465" cy="523220"/>
          </a:xfrm>
          <a:prstGeom prst="rect">
            <a:avLst/>
          </a:prstGeom>
          <a:noFill/>
        </p:spPr>
        <p:txBody>
          <a:bodyPr wrap="square" rtlCol="0">
            <a:spAutoFit/>
          </a:bodyPr>
          <a:lstStyle/>
          <a:p>
            <a:pPr algn="ctr"/>
            <a:r>
              <a:rPr lang="es-EC" sz="2800" b="1" dirty="0" smtClean="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rPr>
              <a:t>Evolución de las variables principales</a:t>
            </a:r>
            <a:endParaRPr lang="en-US" sz="2800" b="1" dirty="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15" name="Conector recto 14"/>
          <p:cNvCxnSpPr/>
          <p:nvPr/>
        </p:nvCxnSpPr>
        <p:spPr>
          <a:xfrm flipH="1">
            <a:off x="5783030" y="496952"/>
            <a:ext cx="6406403" cy="14914"/>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flipH="1">
            <a:off x="6669497" y="620688"/>
            <a:ext cx="5519936"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9" name="Gráfico 18"/>
          <p:cNvGraphicFramePr/>
          <p:nvPr>
            <p:extLst>
              <p:ext uri="{D42A27DB-BD31-4B8C-83A1-F6EECF244321}">
                <p14:modId xmlns:p14="http://schemas.microsoft.com/office/powerpoint/2010/main" val="1053932749"/>
              </p:ext>
            </p:extLst>
          </p:nvPr>
        </p:nvGraphicFramePr>
        <p:xfrm>
          <a:off x="1977813" y="2332480"/>
          <a:ext cx="7164000" cy="4356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ángulo 19"/>
          <p:cNvSpPr/>
          <p:nvPr/>
        </p:nvSpPr>
        <p:spPr>
          <a:xfrm>
            <a:off x="9501817" y="1418468"/>
            <a:ext cx="2520280" cy="543423"/>
          </a:xfrm>
          <a:prstGeom prst="rect">
            <a:avLst/>
          </a:prstGeom>
          <a:solidFill>
            <a:schemeClr val="tx2">
              <a:lumMod val="5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latin typeface="Times New Roman" panose="02020603050405020304" pitchFamily="18" charset="0"/>
                <a:cs typeface="Times New Roman" panose="02020603050405020304" pitchFamily="18" charset="0"/>
              </a:rPr>
              <a:t>BANCO MUNDIAL</a:t>
            </a:r>
            <a:endParaRPr lang="en-US" b="1" dirty="0">
              <a:latin typeface="Times New Roman" panose="02020603050405020304" pitchFamily="18" charset="0"/>
              <a:cs typeface="Times New Roman" panose="02020603050405020304" pitchFamily="18" charset="0"/>
            </a:endParaRPr>
          </a:p>
        </p:txBody>
      </p:sp>
      <p:sp>
        <p:nvSpPr>
          <p:cNvPr id="21" name="Flecha abajo 20"/>
          <p:cNvSpPr/>
          <p:nvPr/>
        </p:nvSpPr>
        <p:spPr>
          <a:xfrm>
            <a:off x="10607647" y="2015712"/>
            <a:ext cx="396044" cy="612497"/>
          </a:xfrm>
          <a:prstGeom prst="downArrow">
            <a:avLst/>
          </a:prstGeom>
          <a:solidFill>
            <a:schemeClr val="tx2">
              <a:lumMod val="5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ángulo 21"/>
          <p:cNvSpPr/>
          <p:nvPr/>
        </p:nvSpPr>
        <p:spPr>
          <a:xfrm>
            <a:off x="9476362" y="2638155"/>
            <a:ext cx="2571191" cy="1082860"/>
          </a:xfrm>
          <a:prstGeom prst="rect">
            <a:avLst/>
          </a:prstGeom>
          <a:solidFill>
            <a:schemeClr val="tx2">
              <a:lumMod val="9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smtClean="0">
              <a:solidFill>
                <a:schemeClr val="bg1"/>
              </a:solidFill>
              <a:latin typeface="Times New Roman" panose="02020603050405020304" pitchFamily="18" charset="0"/>
              <a:cs typeface="Times New Roman" panose="02020603050405020304" pitchFamily="18" charset="0"/>
            </a:endParaRPr>
          </a:p>
          <a:p>
            <a:pPr algn="ctr"/>
            <a:r>
              <a:rPr lang="es-EC" dirty="0" smtClean="0">
                <a:solidFill>
                  <a:schemeClr val="bg1"/>
                </a:solidFill>
                <a:latin typeface="Times New Roman" panose="02020603050405020304" pitchFamily="18" charset="0"/>
                <a:cs typeface="Times New Roman" panose="02020603050405020304" pitchFamily="18" charset="0"/>
              </a:rPr>
              <a:t>Inversión 0,23% del PIB en investigación y desarrollo</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24" name="Rectángulo redondeado 23"/>
          <p:cNvSpPr/>
          <p:nvPr/>
        </p:nvSpPr>
        <p:spPr>
          <a:xfrm>
            <a:off x="1702283" y="1026034"/>
            <a:ext cx="2606020" cy="1002080"/>
          </a:xfrm>
          <a:prstGeom prst="roundRect">
            <a:avLst/>
          </a:prstGeom>
          <a:solidFill>
            <a:schemeClr val="tx2">
              <a:lumMod val="75000"/>
              <a:alpha val="45000"/>
            </a:schemeClr>
          </a:solid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bg1"/>
                </a:solidFill>
                <a:latin typeface="Times New Roman" panose="02020603050405020304" pitchFamily="18" charset="0"/>
                <a:cs typeface="Times New Roman" panose="02020603050405020304" pitchFamily="18" charset="0"/>
              </a:rPr>
              <a:t>Intensidad de I+D</a:t>
            </a:r>
            <a:endParaRPr lang="en-US" sz="2000" b="1" dirty="0">
              <a:solidFill>
                <a:schemeClr val="bg1"/>
              </a:solidFill>
              <a:latin typeface="Times New Roman" panose="02020603050405020304" pitchFamily="18" charset="0"/>
              <a:cs typeface="Times New Roman" panose="02020603050405020304" pitchFamily="18" charset="0"/>
            </a:endParaRPr>
          </a:p>
        </p:txBody>
      </p:sp>
      <p:cxnSp>
        <p:nvCxnSpPr>
          <p:cNvPr id="25" name="Conector recto de flecha 24"/>
          <p:cNvCxnSpPr>
            <a:stCxn id="24" idx="3"/>
          </p:cNvCxnSpPr>
          <p:nvPr/>
        </p:nvCxnSpPr>
        <p:spPr>
          <a:xfrm flipV="1">
            <a:off x="4308303" y="1163492"/>
            <a:ext cx="565492" cy="36358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a:stCxn id="24" idx="3"/>
          </p:cNvCxnSpPr>
          <p:nvPr/>
        </p:nvCxnSpPr>
        <p:spPr>
          <a:xfrm>
            <a:off x="4308303" y="1527074"/>
            <a:ext cx="565492" cy="25764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Rectángulo redondeado 26"/>
          <p:cNvSpPr/>
          <p:nvPr/>
        </p:nvSpPr>
        <p:spPr>
          <a:xfrm>
            <a:off x="4919958" y="1643164"/>
            <a:ext cx="936104" cy="685847"/>
          </a:xfrm>
          <a:prstGeom prst="roundRect">
            <a:avLst/>
          </a:prstGeom>
          <a:solidFill>
            <a:schemeClr val="accent1">
              <a:lumMod val="60000"/>
              <a:lumOff val="40000"/>
              <a:alpha val="63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latin typeface="Times New Roman" panose="02020603050405020304" pitchFamily="18" charset="0"/>
                <a:cs typeface="Times New Roman" panose="02020603050405020304" pitchFamily="18" charset="0"/>
              </a:rPr>
              <a:t>MIN</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28" name="Rectángulo redondeado 27"/>
          <p:cNvSpPr/>
          <p:nvPr/>
        </p:nvSpPr>
        <p:spPr>
          <a:xfrm>
            <a:off x="4915279" y="852478"/>
            <a:ext cx="936104" cy="685847"/>
          </a:xfrm>
          <a:prstGeom prst="roundRect">
            <a:avLst/>
          </a:prstGeom>
          <a:solidFill>
            <a:schemeClr val="accent6">
              <a:lumMod val="60000"/>
              <a:lumOff val="40000"/>
              <a:alpha val="39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latin typeface="Times New Roman" panose="02020603050405020304" pitchFamily="18" charset="0"/>
                <a:cs typeface="Times New Roman" panose="02020603050405020304" pitchFamily="18" charset="0"/>
              </a:rPr>
              <a:t>MAX</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29" name="CuadroTexto 28"/>
          <p:cNvSpPr txBox="1"/>
          <p:nvPr/>
        </p:nvSpPr>
        <p:spPr>
          <a:xfrm>
            <a:off x="5890116" y="1705319"/>
            <a:ext cx="1112805" cy="523220"/>
          </a:xfrm>
          <a:prstGeom prst="rect">
            <a:avLst/>
          </a:prstGeom>
          <a:noFill/>
        </p:spPr>
        <p:txBody>
          <a:bodyPr wrap="none" rtlCol="0">
            <a:spAutoFit/>
          </a:bodyPr>
          <a:lstStyle/>
          <a:p>
            <a:r>
              <a:rPr lang="es-EC" sz="2800" dirty="0" smtClean="0">
                <a:solidFill>
                  <a:schemeClr val="bg1"/>
                </a:solidFill>
                <a:latin typeface="Times New Roman" panose="02020603050405020304" pitchFamily="18" charset="0"/>
                <a:cs typeface="Times New Roman" panose="02020603050405020304" pitchFamily="18" charset="0"/>
              </a:rPr>
              <a:t>0.49%</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30" name="CuadroTexto 29"/>
          <p:cNvSpPr txBox="1"/>
          <p:nvPr/>
        </p:nvSpPr>
        <p:spPr>
          <a:xfrm>
            <a:off x="5800347" y="879867"/>
            <a:ext cx="1112805" cy="523220"/>
          </a:xfrm>
          <a:prstGeom prst="rect">
            <a:avLst/>
          </a:prstGeom>
          <a:noFill/>
        </p:spPr>
        <p:txBody>
          <a:bodyPr wrap="none" rtlCol="0">
            <a:spAutoFit/>
          </a:bodyPr>
          <a:lstStyle/>
          <a:p>
            <a:r>
              <a:rPr lang="es-EC" sz="2800" dirty="0" smtClean="0">
                <a:solidFill>
                  <a:schemeClr val="bg1"/>
                </a:solidFill>
                <a:latin typeface="Times New Roman" panose="02020603050405020304" pitchFamily="18" charset="0"/>
                <a:cs typeface="Times New Roman" panose="02020603050405020304" pitchFamily="18" charset="0"/>
              </a:rPr>
              <a:t>1.09%</a:t>
            </a:r>
            <a:endParaRPr lang="en-US" sz="2800" dirty="0">
              <a:solidFill>
                <a:schemeClr val="bg1"/>
              </a:solidFill>
              <a:latin typeface="Times New Roman" panose="02020603050405020304" pitchFamily="18" charset="0"/>
              <a:cs typeface="Times New Roman" panose="02020603050405020304" pitchFamily="18" charset="0"/>
            </a:endParaRPr>
          </a:p>
        </p:txBody>
      </p:sp>
      <p:grpSp>
        <p:nvGrpSpPr>
          <p:cNvPr id="31" name="Google Shape;625;p40"/>
          <p:cNvGrpSpPr/>
          <p:nvPr/>
        </p:nvGrpSpPr>
        <p:grpSpPr>
          <a:xfrm>
            <a:off x="7344714" y="852587"/>
            <a:ext cx="1118128" cy="941808"/>
            <a:chOff x="5292575" y="3681900"/>
            <a:chExt cx="420150" cy="373275"/>
          </a:xfrm>
        </p:grpSpPr>
        <p:sp>
          <p:nvSpPr>
            <p:cNvPr id="32" name="Google Shape;626;p40"/>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27;p40"/>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28;p40"/>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29;p40"/>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30;p40"/>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31;p40"/>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32;p40"/>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Shape 284"/>
          <p:cNvSpPr txBox="1">
            <a:spLocks/>
          </p:cNvSpPr>
          <p:nvPr/>
        </p:nvSpPr>
        <p:spPr>
          <a:xfrm>
            <a:off x="7690849" y="639805"/>
            <a:ext cx="4171906" cy="647252"/>
          </a:xfrm>
          <a:prstGeom prst="rect">
            <a:avLst/>
          </a:prstGeom>
        </p:spPr>
        <p:txBody>
          <a:bodyPr spcFirstLastPara="1" wrap="square" lIns="91425" tIns="91425" rIns="91425" bIns="91425" anchor="t" anchorCtr="0">
            <a:noAutofit/>
          </a:bodyP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pPr algn="ctr">
              <a:spcBef>
                <a:spcPts val="600"/>
              </a:spcBef>
            </a:pPr>
            <a:r>
              <a:rPr lang="es-EC" b="1" dirty="0" smtClean="0">
                <a:solidFill>
                  <a:schemeClr val="bg1"/>
                </a:solidFill>
                <a:latin typeface="Times New Roman" panose="02020603050405020304" pitchFamily="18" charset="0"/>
                <a:ea typeface="Roboto Condensed" panose="020B0604020202020204" charset="0"/>
                <a:cs typeface="Times New Roman" panose="02020603050405020304" pitchFamily="18" charset="0"/>
              </a:rPr>
              <a:t>Promedio </a:t>
            </a:r>
            <a:r>
              <a:rPr lang="es-CO" dirty="0" smtClean="0">
                <a:solidFill>
                  <a:schemeClr val="bg1"/>
                </a:solidFill>
                <a:latin typeface="Times New Roman" panose="02020603050405020304" pitchFamily="18" charset="0"/>
                <a:ea typeface="Roboto Condensed" panose="020B0604020202020204" charset="0"/>
                <a:cs typeface="Times New Roman" panose="02020603050405020304" pitchFamily="18" charset="0"/>
              </a:rPr>
              <a:t>0.68%</a:t>
            </a:r>
            <a:endParaRPr lang="es-EC" dirty="0" smtClean="0">
              <a:solidFill>
                <a:schemeClr val="bg1"/>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40" name="Elipse 39"/>
          <p:cNvSpPr/>
          <p:nvPr/>
        </p:nvSpPr>
        <p:spPr>
          <a:xfrm>
            <a:off x="5767799" y="2972773"/>
            <a:ext cx="1205501" cy="571261"/>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Elipse 40"/>
          <p:cNvSpPr/>
          <p:nvPr/>
        </p:nvSpPr>
        <p:spPr>
          <a:xfrm>
            <a:off x="6669497" y="4544995"/>
            <a:ext cx="998846" cy="57126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ángulo 41"/>
          <p:cNvSpPr/>
          <p:nvPr/>
        </p:nvSpPr>
        <p:spPr>
          <a:xfrm>
            <a:off x="9501817" y="3994391"/>
            <a:ext cx="2571191" cy="1298029"/>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latin typeface="Times New Roman" panose="02020603050405020304" pitchFamily="18" charset="0"/>
                <a:cs typeface="Times New Roman" panose="02020603050405020304" pitchFamily="18" charset="0"/>
              </a:rPr>
              <a:t>Inversión 0.54%, 0.61%, 0.41% y 1.2% del PIB en I+D </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43" name="Rectángulo 42"/>
          <p:cNvSpPr/>
          <p:nvPr/>
        </p:nvSpPr>
        <p:spPr>
          <a:xfrm>
            <a:off x="9493421" y="5642638"/>
            <a:ext cx="2571191" cy="1201252"/>
          </a:xfrm>
          <a:prstGeom prst="rect">
            <a:avLst/>
          </a:prstGeom>
          <a:solidFill>
            <a:schemeClr val="tx2">
              <a:lumMod val="9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latin typeface="Times New Roman" panose="02020603050405020304" pitchFamily="18" charset="0"/>
                <a:cs typeface="Times New Roman" panose="02020603050405020304" pitchFamily="18" charset="0"/>
              </a:rPr>
              <a:t>Inversión entre el 2% y 4.3% del PIB en I+D</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2" name="Rectángulo 1"/>
          <p:cNvSpPr/>
          <p:nvPr/>
        </p:nvSpPr>
        <p:spPr>
          <a:xfrm>
            <a:off x="9300610" y="2321167"/>
            <a:ext cx="1307037" cy="411739"/>
          </a:xfrm>
          <a:prstGeom prst="rect">
            <a:avLst/>
          </a:prstGeom>
          <a:solidFill>
            <a:schemeClr val="tx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bg1"/>
                </a:solidFill>
                <a:latin typeface="Times New Roman" panose="02020603050405020304" pitchFamily="18" charset="0"/>
                <a:cs typeface="Times New Roman" panose="02020603050405020304" pitchFamily="18" charset="0"/>
              </a:rPr>
              <a:t>Ecuador</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44" name="Rectángulo 43"/>
          <p:cNvSpPr/>
          <p:nvPr/>
        </p:nvSpPr>
        <p:spPr>
          <a:xfrm>
            <a:off x="9300610" y="3735755"/>
            <a:ext cx="1703081" cy="411739"/>
          </a:xfrm>
          <a:prstGeom prst="rect">
            <a:avLst/>
          </a:prstGeom>
          <a:solidFill>
            <a:schemeClr val="tx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bg1"/>
                </a:solidFill>
                <a:latin typeface="Times New Roman" panose="02020603050405020304" pitchFamily="18" charset="0"/>
                <a:cs typeface="Times New Roman" panose="02020603050405020304" pitchFamily="18" charset="0"/>
              </a:rPr>
              <a:t>Latinoamérica</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45" name="Rectángulo 44"/>
          <p:cNvSpPr/>
          <p:nvPr/>
        </p:nvSpPr>
        <p:spPr>
          <a:xfrm>
            <a:off x="9380644" y="5307160"/>
            <a:ext cx="2277031" cy="411739"/>
          </a:xfrm>
          <a:prstGeom prst="rect">
            <a:avLst/>
          </a:prstGeom>
          <a:solidFill>
            <a:schemeClr val="tx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bg1"/>
                </a:solidFill>
                <a:latin typeface="Times New Roman" panose="02020603050405020304" pitchFamily="18" charset="0"/>
                <a:cs typeface="Times New Roman" panose="02020603050405020304" pitchFamily="18" charset="0"/>
              </a:rPr>
              <a:t>Países desarrollados</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56776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500" fill="hold"/>
                                        <p:tgtEl>
                                          <p:spTgt spid="42"/>
                                        </p:tgtEl>
                                        <p:attrNameLst>
                                          <p:attrName>ppt_x</p:attrName>
                                        </p:attrNameLst>
                                      </p:cBhvr>
                                      <p:tavLst>
                                        <p:tav tm="0">
                                          <p:val>
                                            <p:strVal val="#ppt_x"/>
                                          </p:val>
                                        </p:tav>
                                        <p:tav tm="100000">
                                          <p:val>
                                            <p:strVal val="#ppt_x"/>
                                          </p:val>
                                        </p:tav>
                                      </p:tavLst>
                                    </p:anim>
                                    <p:anim calcmode="lin" valueType="num">
                                      <p:cBhvr additive="base">
                                        <p:cTn id="58" dur="500" fill="hold"/>
                                        <p:tgtEl>
                                          <p:spTgt spid="4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 calcmode="lin" valueType="num">
                                      <p:cBhvr additive="base">
                                        <p:cTn id="61" dur="500" fill="hold"/>
                                        <p:tgtEl>
                                          <p:spTgt spid="44"/>
                                        </p:tgtEl>
                                        <p:attrNameLst>
                                          <p:attrName>ppt_x</p:attrName>
                                        </p:attrNameLst>
                                      </p:cBhvr>
                                      <p:tavLst>
                                        <p:tav tm="0">
                                          <p:val>
                                            <p:strVal val="#ppt_x"/>
                                          </p:val>
                                        </p:tav>
                                        <p:tav tm="100000">
                                          <p:val>
                                            <p:strVal val="#ppt_x"/>
                                          </p:val>
                                        </p:tav>
                                      </p:tavLst>
                                    </p:anim>
                                    <p:anim calcmode="lin" valueType="num">
                                      <p:cBhvr additive="base">
                                        <p:cTn id="6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ppt_x"/>
                                          </p:val>
                                        </p:tav>
                                        <p:tav tm="100000">
                                          <p:val>
                                            <p:strVal val="#ppt_x"/>
                                          </p:val>
                                        </p:tav>
                                      </p:tavLst>
                                    </p:anim>
                                    <p:anim calcmode="lin" valueType="num">
                                      <p:cBhvr additive="base">
                                        <p:cTn id="7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20" grpId="0" animBg="1"/>
      <p:bldP spid="21" grpId="0" animBg="1"/>
      <p:bldP spid="22" grpId="0" animBg="1"/>
      <p:bldP spid="24" grpId="0" animBg="1"/>
      <p:bldP spid="27" grpId="0" animBg="1"/>
      <p:bldP spid="28" grpId="0" animBg="1"/>
      <p:bldP spid="29" grpId="0"/>
      <p:bldP spid="30" grpId="0"/>
      <p:bldP spid="39" grpId="0"/>
      <p:bldP spid="40" grpId="0" animBg="1"/>
      <p:bldP spid="41" grpId="0" animBg="1"/>
      <p:bldP spid="42" grpId="0" animBg="1"/>
      <p:bldP spid="43" grpId="0" animBg="1"/>
      <p:bldP spid="2" grpId="0" animBg="1"/>
      <p:bldP spid="44" grpId="0" animBg="1"/>
      <p:bldP spid="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8" name="Rectángulo 37"/>
          <p:cNvSpPr/>
          <p:nvPr/>
        </p:nvSpPr>
        <p:spPr>
          <a:xfrm>
            <a:off x="7719048" y="5817179"/>
            <a:ext cx="2726393" cy="821241"/>
          </a:xfrm>
          <a:prstGeom prst="rect">
            <a:avLst/>
          </a:prstGeom>
          <a:solidFill>
            <a:schemeClr val="accent5">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ángulo 2"/>
          <p:cNvSpPr/>
          <p:nvPr/>
        </p:nvSpPr>
        <p:spPr>
          <a:xfrm>
            <a:off x="0" y="0"/>
            <a:ext cx="1570444" cy="6858000"/>
          </a:xfrm>
          <a:prstGeom prst="rect">
            <a:avLst/>
          </a:prstGeom>
          <a:gradFill>
            <a:gsLst>
              <a:gs pos="0">
                <a:srgbClr val="8AB833">
                  <a:lumMod val="60000"/>
                  <a:lumOff val="40000"/>
                </a:srgbClr>
              </a:gs>
              <a:gs pos="60000">
                <a:sysClr val="window" lastClr="FFFFFF">
                  <a:shade val="90000"/>
                  <a:satMod val="375000"/>
                  <a:alpha val="0"/>
                </a:sysClr>
              </a:gs>
              <a:gs pos="100000">
                <a:srgbClr val="E3DED1">
                  <a:tint val="88000"/>
                  <a:satMod val="400000"/>
                </a:srgbClr>
              </a:gs>
            </a:gsLst>
            <a:lin ang="5400000" scaled="0"/>
          </a:gradFill>
          <a:ln w="25400" cap="flat" cmpd="sng" algn="ctr">
            <a:noFill/>
            <a:prstDash val="solid"/>
          </a:ln>
          <a:effectLst/>
        </p:spPr>
        <p:txBody>
          <a:bodyPr rtlCol="0" anchor="ctr"/>
          <a:lstStyle/>
          <a:p>
            <a:pPr algn="ctr"/>
            <a:endParaRPr lang="en-US" kern="0">
              <a:solidFill>
                <a:prstClr val="white"/>
              </a:solidFill>
            </a:endParaRPr>
          </a:p>
        </p:txBody>
      </p:sp>
      <p:sp>
        <p:nvSpPr>
          <p:cNvPr id="4" name="Rectángulo redondeado 3"/>
          <p:cNvSpPr/>
          <p:nvPr/>
        </p:nvSpPr>
        <p:spPr>
          <a:xfrm rot="16200000">
            <a:off x="2077891" y="-1585394"/>
            <a:ext cx="614654" cy="4085541"/>
          </a:xfrm>
          <a:prstGeom prst="roundRect">
            <a:avLst/>
          </a:prstGeom>
          <a:solidFill>
            <a:srgbClr val="FF0066"/>
          </a:solidFill>
          <a:ln w="25400" cap="flat" cmpd="sng" algn="ctr">
            <a:solidFill>
              <a:srgbClr val="FF0066"/>
            </a:solidFill>
            <a:prstDash val="solid"/>
          </a:ln>
          <a:effectLst/>
        </p:spPr>
        <p:txBody>
          <a:bodyPr vert="vert" rtlCol="0" anchor="ctr"/>
          <a:lstStyle/>
          <a:p>
            <a:pPr algn="ct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RESULTADOS EMPÍRICOS</a:t>
            </a:r>
            <a:endParaRPr lang="en-US"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5" name="Rectángulo 4"/>
          <p:cNvSpPr/>
          <p:nvPr/>
        </p:nvSpPr>
        <p:spPr>
          <a:xfrm rot="16200000">
            <a:off x="511768" y="880935"/>
            <a:ext cx="432047" cy="1639747"/>
          </a:xfrm>
          <a:prstGeom prst="rect">
            <a:avLst/>
          </a:prstGeom>
          <a:noFill/>
          <a:ln w="25400" cap="flat" cmpd="sng" algn="ctr">
            <a:noFill/>
            <a:prstDash val="solid"/>
          </a:ln>
          <a:effectLst/>
        </p:spPr>
        <p:txBody>
          <a:bodyPr vert="vert" rtlCol="0" anchor="ctr"/>
          <a:lstStyle/>
          <a:p>
            <a:pPr algn="ctr"/>
            <a:r>
              <a:rPr lang="es-EC"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INTRODUCCIÓN</a:t>
            </a:r>
            <a:endParaRPr lang="en-US"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6" name="Rectángulo 5"/>
          <p:cNvSpPr/>
          <p:nvPr/>
        </p:nvSpPr>
        <p:spPr>
          <a:xfrm rot="16200000">
            <a:off x="478937" y="1529003"/>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7" name="Rectángulo redondeado 6"/>
          <p:cNvSpPr/>
          <p:nvPr/>
        </p:nvSpPr>
        <p:spPr>
          <a:xfrm rot="16200000">
            <a:off x="569199" y="2712304"/>
            <a:ext cx="432047" cy="1606955"/>
          </a:xfrm>
          <a:prstGeom prst="roundRect">
            <a:avLst/>
          </a:prstGeom>
          <a:solidFill>
            <a:srgbClr val="C0CF3A">
              <a:lumMod val="40000"/>
              <a:lumOff val="60000"/>
            </a:srgbClr>
          </a:solidFill>
          <a:ln w="57150" cap="flat" cmpd="sng" algn="ctr">
            <a:solidFill>
              <a:srgbClr val="FF0066"/>
            </a:solid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 name="Rectángulo 7"/>
          <p:cNvSpPr/>
          <p:nvPr/>
        </p:nvSpPr>
        <p:spPr>
          <a:xfrm rot="16200000">
            <a:off x="537409" y="3343975"/>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IV</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 name="Rectángulo 8"/>
          <p:cNvSpPr/>
          <p:nvPr/>
        </p:nvSpPr>
        <p:spPr>
          <a:xfrm rot="16200000">
            <a:off x="478936" y="2112794"/>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10" name="Picture 4" descr="Resultado de imagen para SELLO ESP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3811"/>
          <a:stretch/>
        </p:blipFill>
        <p:spPr bwMode="auto">
          <a:xfrm>
            <a:off x="479376" y="5229458"/>
            <a:ext cx="948958" cy="935846"/>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p:cNvSpPr txBox="1"/>
          <p:nvPr/>
        </p:nvSpPr>
        <p:spPr>
          <a:xfrm>
            <a:off x="5816541" y="0"/>
            <a:ext cx="6818736" cy="523220"/>
          </a:xfrm>
          <a:prstGeom prst="rect">
            <a:avLst/>
          </a:prstGeom>
          <a:noFill/>
        </p:spPr>
        <p:txBody>
          <a:bodyPr wrap="square" rtlCol="0">
            <a:spAutoFit/>
          </a:bodyPr>
          <a:lstStyle/>
          <a:p>
            <a:pPr algn="ctr"/>
            <a:r>
              <a:rPr lang="es-EC" sz="2800" b="1" dirty="0" smtClean="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rPr>
              <a:t>Persistencia de la innovación</a:t>
            </a:r>
            <a:endParaRPr lang="en-US" sz="2800" b="1" dirty="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21" name="Conector recto 20"/>
          <p:cNvCxnSpPr/>
          <p:nvPr/>
        </p:nvCxnSpPr>
        <p:spPr>
          <a:xfrm flipH="1">
            <a:off x="5783030" y="496952"/>
            <a:ext cx="6406403" cy="14914"/>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flipH="1">
            <a:off x="6669497" y="586606"/>
            <a:ext cx="5519936"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4728564" y="1032423"/>
            <a:ext cx="640871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prstClr val="black"/>
                </a:solidFill>
                <a:latin typeface="Times New Roman" panose="02020603050405020304" pitchFamily="18" charset="0"/>
                <a:cs typeface="Times New Roman" panose="02020603050405020304" pitchFamily="18" charset="0"/>
              </a:rPr>
              <a:t>DEPENDENCIA DE LA TRAYECTORIA</a:t>
            </a:r>
            <a:endParaRPr lang="en-US" sz="2400" b="1" dirty="0">
              <a:solidFill>
                <a:prstClr val="black"/>
              </a:solidFill>
              <a:latin typeface="Times New Roman" panose="02020603050405020304" pitchFamily="18" charset="0"/>
              <a:cs typeface="Times New Roman" panose="02020603050405020304" pitchFamily="18" charset="0"/>
            </a:endParaRPr>
          </a:p>
        </p:txBody>
      </p:sp>
      <p:pic>
        <p:nvPicPr>
          <p:cNvPr id="28" name="Picture 2" descr="Resultado de imagen para DOLARES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13" y="1982536"/>
            <a:ext cx="1466491" cy="14664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 name="Tabla 29"/>
          <p:cNvGraphicFramePr>
            <a:graphicFrameLocks noGrp="1"/>
          </p:cNvGraphicFramePr>
          <p:nvPr>
            <p:extLst>
              <p:ext uri="{D42A27DB-BD31-4B8C-83A1-F6EECF244321}">
                <p14:modId xmlns:p14="http://schemas.microsoft.com/office/powerpoint/2010/main" val="4154941418"/>
              </p:ext>
            </p:extLst>
          </p:nvPr>
        </p:nvGraphicFramePr>
        <p:xfrm>
          <a:off x="3416065" y="1577547"/>
          <a:ext cx="8673308" cy="5019805"/>
        </p:xfrm>
        <a:graphic>
          <a:graphicData uri="http://schemas.openxmlformats.org/drawingml/2006/table">
            <a:tbl>
              <a:tblPr firstRow="1" firstCol="1" bandRow="1">
                <a:tableStyleId>{5C22544A-7EE6-4342-B048-85BDC9FD1C3A}</a:tableStyleId>
              </a:tblPr>
              <a:tblGrid>
                <a:gridCol w="1296414"/>
                <a:gridCol w="1518772"/>
                <a:gridCol w="1518772"/>
                <a:gridCol w="1410289"/>
                <a:gridCol w="1518772"/>
                <a:gridCol w="1410289"/>
              </a:tblGrid>
              <a:tr h="595515">
                <a:tc>
                  <a:txBody>
                    <a:bodyPr/>
                    <a:lstStyle/>
                    <a:p>
                      <a:pPr>
                        <a:lnSpc>
                          <a:spcPct val="107000"/>
                        </a:lnSpc>
                        <a:spcAft>
                          <a:spcPts val="0"/>
                        </a:spcAft>
                      </a:pPr>
                      <a:r>
                        <a:rPr lang="es-EC" sz="2000" dirty="0">
                          <a:solidFill>
                            <a:schemeClr val="bg1"/>
                          </a:solidFill>
                          <a:effectLst/>
                          <a:latin typeface="Times New Roman" panose="02020603050405020304" pitchFamily="18" charset="0"/>
                          <a:cs typeface="Times New Roman" panose="02020603050405020304" pitchFamily="18" charset="0"/>
                        </a:rPr>
                        <a:t> </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CC">
                        <a:alpha val="80000"/>
                      </a:srgbClr>
                    </a:solidFill>
                  </a:tcPr>
                </a:tc>
                <a:tc>
                  <a:txBody>
                    <a:bodyPr/>
                    <a:lstStyle/>
                    <a:p>
                      <a:pPr>
                        <a:lnSpc>
                          <a:spcPct val="107000"/>
                        </a:lnSpc>
                        <a:spcAft>
                          <a:spcPts val="0"/>
                        </a:spcAft>
                      </a:pPr>
                      <a:r>
                        <a:rPr lang="en-US" sz="2000" dirty="0">
                          <a:solidFill>
                            <a:schemeClr val="bg1"/>
                          </a:solidFill>
                          <a:effectLst/>
                          <a:latin typeface="Times New Roman" panose="02020603050405020304" pitchFamily="18" charset="0"/>
                          <a:cs typeface="Times New Roman" panose="02020603050405020304" pitchFamily="18" charset="0"/>
                        </a:rPr>
                        <a:t>Q10</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CC">
                        <a:alpha val="80000"/>
                      </a:srgbClr>
                    </a:solidFill>
                  </a:tcPr>
                </a:tc>
                <a:tc>
                  <a:txBody>
                    <a:bodyPr/>
                    <a:lstStyle/>
                    <a:p>
                      <a:pPr>
                        <a:lnSpc>
                          <a:spcPct val="107000"/>
                        </a:lnSpc>
                        <a:spcAft>
                          <a:spcPts val="0"/>
                        </a:spcAft>
                      </a:pPr>
                      <a:r>
                        <a:rPr lang="en-US" sz="2000">
                          <a:solidFill>
                            <a:schemeClr val="bg1"/>
                          </a:solidFill>
                          <a:effectLst/>
                          <a:latin typeface="Times New Roman" panose="02020603050405020304" pitchFamily="18" charset="0"/>
                          <a:cs typeface="Times New Roman" panose="02020603050405020304" pitchFamily="18" charset="0"/>
                        </a:rPr>
                        <a:t>Q25</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CC">
                        <a:alpha val="80000"/>
                      </a:srgbClr>
                    </a:solidFill>
                  </a:tcPr>
                </a:tc>
                <a:tc>
                  <a:txBody>
                    <a:bodyPr/>
                    <a:lstStyle/>
                    <a:p>
                      <a:pPr>
                        <a:lnSpc>
                          <a:spcPct val="107000"/>
                        </a:lnSpc>
                        <a:spcAft>
                          <a:spcPts val="0"/>
                        </a:spcAft>
                      </a:pPr>
                      <a:r>
                        <a:rPr lang="en-US" sz="2000" dirty="0">
                          <a:solidFill>
                            <a:schemeClr val="bg1"/>
                          </a:solidFill>
                          <a:effectLst/>
                          <a:latin typeface="Times New Roman" panose="02020603050405020304" pitchFamily="18" charset="0"/>
                          <a:cs typeface="Times New Roman" panose="02020603050405020304" pitchFamily="18" charset="0"/>
                        </a:rPr>
                        <a:t>Q50</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CC">
                        <a:alpha val="80000"/>
                      </a:srgbClr>
                    </a:solidFill>
                  </a:tcPr>
                </a:tc>
                <a:tc>
                  <a:txBody>
                    <a:bodyPr/>
                    <a:lstStyle/>
                    <a:p>
                      <a:pPr>
                        <a:lnSpc>
                          <a:spcPct val="107000"/>
                        </a:lnSpc>
                        <a:spcAft>
                          <a:spcPts val="0"/>
                        </a:spcAft>
                      </a:pPr>
                      <a:r>
                        <a:rPr lang="en-US" sz="2000" dirty="0">
                          <a:solidFill>
                            <a:schemeClr val="bg1"/>
                          </a:solidFill>
                          <a:effectLst/>
                          <a:latin typeface="Times New Roman" panose="02020603050405020304" pitchFamily="18" charset="0"/>
                          <a:cs typeface="Times New Roman" panose="02020603050405020304" pitchFamily="18" charset="0"/>
                        </a:rPr>
                        <a:t>Q75</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CC">
                        <a:alpha val="80000"/>
                      </a:srgbClr>
                    </a:solidFill>
                  </a:tcPr>
                </a:tc>
                <a:tc>
                  <a:txBody>
                    <a:bodyPr/>
                    <a:lstStyle/>
                    <a:p>
                      <a:pPr>
                        <a:lnSpc>
                          <a:spcPct val="107000"/>
                        </a:lnSpc>
                        <a:spcAft>
                          <a:spcPts val="0"/>
                        </a:spcAft>
                      </a:pPr>
                      <a:r>
                        <a:rPr lang="en-US" sz="2000" dirty="0">
                          <a:solidFill>
                            <a:schemeClr val="bg1"/>
                          </a:solidFill>
                          <a:effectLst/>
                          <a:latin typeface="Times New Roman" panose="02020603050405020304" pitchFamily="18" charset="0"/>
                          <a:cs typeface="Times New Roman" panose="02020603050405020304" pitchFamily="18" charset="0"/>
                        </a:rPr>
                        <a:t>Q90   </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CC">
                        <a:alpha val="80000"/>
                      </a:srgbClr>
                    </a:solidFill>
                  </a:tcPr>
                </a:tc>
              </a:tr>
              <a:tr h="442429">
                <a:tc>
                  <a:txBody>
                    <a:bodyPr/>
                    <a:lstStyle/>
                    <a:p>
                      <a:pPr>
                        <a:lnSpc>
                          <a:spcPct val="107000"/>
                        </a:lnSpc>
                        <a:spcAft>
                          <a:spcPts val="0"/>
                        </a:spcAft>
                      </a:pPr>
                      <a:r>
                        <a:rPr lang="es-EC" sz="2000" b="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llnsal</a:t>
                      </a:r>
                      <a:endParaRPr lang="en-US" sz="20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FF">
                        <a:alpha val="50000"/>
                      </a:srgbClr>
                    </a:solidFill>
                  </a:tcPr>
                </a:tc>
                <a:tc>
                  <a:txBody>
                    <a:bodyPr/>
                    <a:lstStyle/>
                    <a:p>
                      <a:pPr>
                        <a:lnSpc>
                          <a:spcPct val="107000"/>
                        </a:lnSpc>
                        <a:spcBef>
                          <a:spcPts val="60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-0.083***</a:t>
                      </a:r>
                      <a:endParaRPr lang="en-US" sz="2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Bef>
                          <a:spcPts val="60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-0.035***</a:t>
                      </a:r>
                      <a:endParaRPr lang="en-US" sz="2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Bef>
                          <a:spcPts val="60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-0.012***</a:t>
                      </a:r>
                      <a:endParaRPr lang="en-US" sz="2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Bef>
                          <a:spcPts val="60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-0.100***</a:t>
                      </a:r>
                      <a:endParaRPr lang="en-US" sz="2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Bef>
                          <a:spcPts val="60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-0.222***</a:t>
                      </a:r>
                      <a:endParaRPr lang="en-US" sz="2000" dirty="0">
                        <a:effectLst/>
                        <a:latin typeface="Times New Roman" panose="02020603050405020304" pitchFamily="18" charset="0"/>
                        <a:ea typeface="Calibri" panose="020F0502020204030204" pitchFamily="34" charset="0"/>
                      </a:endParaRPr>
                    </a:p>
                  </a:txBody>
                  <a:tcPr marL="68580" marR="68580" marT="0" marB="0" anchor="b">
                    <a:noFill/>
                  </a:tcPr>
                </a:tc>
              </a:tr>
              <a:tr h="442429">
                <a:tc>
                  <a:txBody>
                    <a:bodyPr/>
                    <a:lstStyle/>
                    <a:p>
                      <a:pPr>
                        <a:lnSpc>
                          <a:spcPct val="107000"/>
                        </a:lnSpc>
                        <a:spcAft>
                          <a:spcPts val="0"/>
                        </a:spcAft>
                      </a:pPr>
                      <a:r>
                        <a:rPr lang="es-EC" sz="2000" b="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gemp</a:t>
                      </a:r>
                      <a:endParaRPr lang="en-US" sz="20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FF">
                        <a:alpha val="50000"/>
                      </a:srgbClr>
                    </a:solidFill>
                  </a:tcPr>
                </a:tc>
                <a:tc>
                  <a:txBody>
                    <a:bodyPr/>
                    <a:lstStyle/>
                    <a:p>
                      <a:pP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rPr>
                        <a:t>0.268***</a:t>
                      </a:r>
                      <a:endParaRPr lang="en-US" sz="2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rPr>
                        <a:t>0.266***</a:t>
                      </a:r>
                      <a:endParaRPr lang="en-US" sz="2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rPr>
                        <a:t>0.163***</a:t>
                      </a:r>
                      <a:endParaRPr lang="en-US" sz="2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rPr>
                        <a:t>0.151*</a:t>
                      </a:r>
                      <a:endParaRPr lang="en-US" sz="2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0.239** </a:t>
                      </a:r>
                      <a:endParaRPr lang="en-US" sz="2000" dirty="0">
                        <a:effectLst/>
                        <a:latin typeface="Times New Roman" panose="02020603050405020304" pitchFamily="18" charset="0"/>
                        <a:ea typeface="Calibri" panose="020F0502020204030204" pitchFamily="34" charset="0"/>
                      </a:endParaRPr>
                    </a:p>
                  </a:txBody>
                  <a:tcPr marL="68580" marR="68580" marT="0" marB="0" anchor="b">
                    <a:noFill/>
                  </a:tcPr>
                </a:tc>
              </a:tr>
              <a:tr h="442429">
                <a:tc>
                  <a:txBody>
                    <a:bodyPr/>
                    <a:lstStyle/>
                    <a:p>
                      <a:pPr>
                        <a:lnSpc>
                          <a:spcPct val="107000"/>
                        </a:lnSpc>
                        <a:spcAft>
                          <a:spcPts val="0"/>
                        </a:spcAft>
                      </a:pPr>
                      <a:r>
                        <a:rPr lang="es-EC" sz="2000" b="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age</a:t>
                      </a:r>
                      <a:endParaRPr lang="en-US" sz="20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FF">
                        <a:alpha val="50000"/>
                      </a:srgbClr>
                    </a:solidFill>
                  </a:tcPr>
                </a:tc>
                <a:tc>
                  <a:txBody>
                    <a:bodyPr/>
                    <a:lstStyle/>
                    <a:p>
                      <a:pP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0.001</a:t>
                      </a:r>
                      <a:endParaRPr lang="en-US" sz="2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rPr>
                        <a:t>-0.009***</a:t>
                      </a:r>
                      <a:endParaRPr lang="en-US" sz="2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-0.010***</a:t>
                      </a:r>
                      <a:endParaRPr lang="en-US" sz="2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rPr>
                        <a:t>-0.023***</a:t>
                      </a:r>
                      <a:endParaRPr lang="en-US" sz="2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-0.018***</a:t>
                      </a:r>
                      <a:endParaRPr lang="en-US" sz="2000" dirty="0">
                        <a:effectLst/>
                        <a:latin typeface="Times New Roman" panose="02020603050405020304" pitchFamily="18" charset="0"/>
                        <a:ea typeface="Calibri" panose="020F0502020204030204" pitchFamily="34" charset="0"/>
                      </a:endParaRPr>
                    </a:p>
                  </a:txBody>
                  <a:tcPr marL="68580" marR="68580" marT="0" marB="0" anchor="b">
                    <a:noFill/>
                  </a:tcPr>
                </a:tc>
              </a:tr>
              <a:tr h="442429">
                <a:tc>
                  <a:txBody>
                    <a:bodyPr/>
                    <a:lstStyle/>
                    <a:p>
                      <a:pPr>
                        <a:lnSpc>
                          <a:spcPct val="107000"/>
                        </a:lnSpc>
                        <a:spcAft>
                          <a:spcPts val="0"/>
                        </a:spcAft>
                      </a:pPr>
                      <a:r>
                        <a:rPr lang="es-EC" sz="2000" b="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age2</a:t>
                      </a:r>
                      <a:endParaRPr lang="en-US" sz="20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FF">
                        <a:alpha val="50000"/>
                      </a:srgbClr>
                    </a:solidFill>
                  </a:tcPr>
                </a:tc>
                <a:tc>
                  <a:txBody>
                    <a:bodyPr/>
                    <a:lstStyle/>
                    <a:p>
                      <a:pP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0.000*</a:t>
                      </a:r>
                      <a:endParaRPr lang="en-US" sz="2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rPr>
                        <a:t>0.000***</a:t>
                      </a:r>
                      <a:endParaRPr lang="en-US" sz="2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0.000***</a:t>
                      </a:r>
                      <a:endParaRPr lang="en-US" sz="2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rPr>
                        <a:t>0.000***</a:t>
                      </a:r>
                      <a:endParaRPr lang="en-US" sz="2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0.000***</a:t>
                      </a:r>
                      <a:endParaRPr lang="en-US" sz="2000" dirty="0">
                        <a:effectLst/>
                        <a:latin typeface="Times New Roman" panose="02020603050405020304" pitchFamily="18" charset="0"/>
                        <a:ea typeface="Calibri" panose="020F0502020204030204" pitchFamily="34" charset="0"/>
                      </a:endParaRPr>
                    </a:p>
                  </a:txBody>
                  <a:tcPr marL="68580" marR="68580" marT="0" marB="0" anchor="b">
                    <a:noFill/>
                  </a:tcPr>
                </a:tc>
              </a:tr>
              <a:tr h="442429">
                <a:tc>
                  <a:txBody>
                    <a:bodyPr/>
                    <a:lstStyle/>
                    <a:p>
                      <a:pPr>
                        <a:lnSpc>
                          <a:spcPct val="107000"/>
                        </a:lnSpc>
                        <a:spcAft>
                          <a:spcPts val="0"/>
                        </a:spcAft>
                      </a:pPr>
                      <a:r>
                        <a:rPr lang="es-EC" sz="2000" b="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ht</a:t>
                      </a:r>
                      <a:endParaRPr lang="en-US" sz="20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FF">
                        <a:alpha val="50000"/>
                      </a:srgbClr>
                    </a:solidFill>
                  </a:tcPr>
                </a:tc>
                <a:tc>
                  <a:txBody>
                    <a:bodyPr/>
                    <a:lstStyle/>
                    <a:p>
                      <a:pP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-0.247**</a:t>
                      </a:r>
                      <a:endParaRPr lang="en-US" sz="2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rPr>
                        <a:t>-0.541***</a:t>
                      </a:r>
                      <a:endParaRPr lang="en-US" sz="2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0.066**</a:t>
                      </a:r>
                      <a:endParaRPr lang="en-US" sz="2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-1.782***</a:t>
                      </a:r>
                      <a:endParaRPr lang="en-US" sz="2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-0.521*  </a:t>
                      </a:r>
                      <a:endParaRPr lang="en-US" sz="2000" dirty="0">
                        <a:effectLst/>
                        <a:latin typeface="Times New Roman" panose="02020603050405020304" pitchFamily="18" charset="0"/>
                        <a:ea typeface="Calibri" panose="020F0502020204030204" pitchFamily="34" charset="0"/>
                      </a:endParaRPr>
                    </a:p>
                  </a:txBody>
                  <a:tcPr marL="68580" marR="68580" marT="0" marB="0" anchor="b">
                    <a:noFill/>
                  </a:tcPr>
                </a:tc>
              </a:tr>
              <a:tr h="442429">
                <a:tc>
                  <a:txBody>
                    <a:bodyPr/>
                    <a:lstStyle/>
                    <a:p>
                      <a:pPr>
                        <a:lnSpc>
                          <a:spcPct val="107000"/>
                        </a:lnSpc>
                        <a:spcAft>
                          <a:spcPts val="0"/>
                        </a:spcAft>
                      </a:pPr>
                      <a:r>
                        <a:rPr lang="es-EC" sz="2000" b="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exp</a:t>
                      </a:r>
                      <a:endParaRPr lang="en-US" sz="20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FF">
                        <a:alpha val="50000"/>
                      </a:srgbClr>
                    </a:solidFill>
                  </a:tcPr>
                </a:tc>
                <a:tc>
                  <a:txBody>
                    <a:bodyPr/>
                    <a:lstStyle/>
                    <a:p>
                      <a:pP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0.154***</a:t>
                      </a:r>
                      <a:endParaRPr lang="en-US" sz="2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rPr>
                        <a:t>0.107**</a:t>
                      </a:r>
                      <a:endParaRPr lang="en-US" sz="2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rPr>
                        <a:t>0.049***</a:t>
                      </a:r>
                      <a:endParaRPr lang="en-US" sz="2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0.178***</a:t>
                      </a:r>
                      <a:endParaRPr lang="en-US" sz="2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-0.063</a:t>
                      </a:r>
                      <a:endParaRPr lang="en-US" sz="2000" dirty="0">
                        <a:effectLst/>
                        <a:latin typeface="Times New Roman" panose="02020603050405020304" pitchFamily="18" charset="0"/>
                        <a:ea typeface="Calibri" panose="020F0502020204030204" pitchFamily="34" charset="0"/>
                      </a:endParaRPr>
                    </a:p>
                  </a:txBody>
                  <a:tcPr marL="68580" marR="68580" marT="0" marB="0" anchor="b">
                    <a:noFill/>
                  </a:tcPr>
                </a:tc>
              </a:tr>
              <a:tr h="442429">
                <a:tc>
                  <a:txBody>
                    <a:bodyPr/>
                    <a:lstStyle/>
                    <a:p>
                      <a:pPr>
                        <a:lnSpc>
                          <a:spcPct val="107000"/>
                        </a:lnSpc>
                        <a:spcAft>
                          <a:spcPts val="0"/>
                        </a:spcAft>
                      </a:pPr>
                      <a:r>
                        <a:rPr lang="en-US" sz="2000" b="0" dirty="0" err="1" smtClean="0">
                          <a:solidFill>
                            <a:schemeClr val="bg1"/>
                          </a:solidFill>
                          <a:effectLst/>
                          <a:latin typeface="Times New Roman" panose="02020603050405020304" pitchFamily="18" charset="0"/>
                          <a:cs typeface="Times New Roman" panose="02020603050405020304" pitchFamily="18" charset="0"/>
                        </a:rPr>
                        <a:t>rdint</a:t>
                      </a:r>
                      <a:endParaRPr lang="en-US" sz="20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CC">
                        <a:alpha val="55000"/>
                      </a:srgbClr>
                    </a:solidFill>
                  </a:tcPr>
                </a:tc>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-0.064***</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CC">
                        <a:alpha val="55000"/>
                      </a:srgbClr>
                    </a:solidFill>
                  </a:tcPr>
                </a:tc>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-0.046</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CC">
                        <a:alpha val="55000"/>
                      </a:srgbClr>
                    </a:solidFill>
                  </a:tcPr>
                </a:tc>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-0.038</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CC">
                        <a:alpha val="55000"/>
                      </a:srgbClr>
                    </a:solidFill>
                  </a:tcPr>
                </a:tc>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-0.032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CC">
                        <a:alpha val="55000"/>
                      </a:srgbClr>
                    </a:solidFill>
                  </a:tcPr>
                </a:tc>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-0.236***</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CC">
                        <a:alpha val="55000"/>
                      </a:srgbClr>
                    </a:solidFill>
                  </a:tcPr>
                </a:tc>
              </a:tr>
              <a:tr h="442429">
                <a:tc>
                  <a:txBody>
                    <a:bodyPr/>
                    <a:lstStyle/>
                    <a:p>
                      <a:pPr>
                        <a:lnSpc>
                          <a:spcPct val="107000"/>
                        </a:lnSpc>
                        <a:spcAft>
                          <a:spcPts val="0"/>
                        </a:spcAft>
                      </a:pPr>
                      <a:r>
                        <a:rPr lang="en-US" sz="2000" b="0" dirty="0" smtClean="0">
                          <a:solidFill>
                            <a:schemeClr val="bg1"/>
                          </a:solidFill>
                          <a:effectLst/>
                          <a:latin typeface="Times New Roman" panose="02020603050405020304" pitchFamily="18" charset="0"/>
                          <a:cs typeface="Times New Roman" panose="02020603050405020304" pitchFamily="18" charset="0"/>
                        </a:rPr>
                        <a:t>l1rdint</a:t>
                      </a:r>
                      <a:endParaRPr lang="en-US" sz="20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CC">
                        <a:alpha val="55000"/>
                      </a:srgbClr>
                    </a:solidFill>
                  </a:tcPr>
                </a:tc>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0.130***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CC">
                        <a:alpha val="55000"/>
                      </a:srgbClr>
                    </a:solidFill>
                  </a:tcPr>
                </a:tc>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0.117***</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CC">
                        <a:alpha val="55000"/>
                      </a:srgbClr>
                    </a:solidFill>
                  </a:tcPr>
                </a:tc>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0.128***</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CC">
                        <a:alpha val="55000"/>
                      </a:srgbClr>
                    </a:solidFill>
                  </a:tcPr>
                </a:tc>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0.026</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CC">
                        <a:alpha val="55000"/>
                      </a:srgbClr>
                    </a:solidFill>
                  </a:tcPr>
                </a:tc>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0.090***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CC">
                        <a:alpha val="55000"/>
                      </a:srgbClr>
                    </a:solidFill>
                  </a:tcPr>
                </a:tc>
              </a:tr>
              <a:tr h="442429">
                <a:tc>
                  <a:txBody>
                    <a:bodyPr/>
                    <a:lstStyle/>
                    <a:p>
                      <a:pPr>
                        <a:lnSpc>
                          <a:spcPct val="107000"/>
                        </a:lnSpc>
                        <a:spcAft>
                          <a:spcPts val="0"/>
                        </a:spcAft>
                      </a:pPr>
                      <a:r>
                        <a:rPr lang="en-US" sz="2000" b="0" dirty="0" err="1">
                          <a:solidFill>
                            <a:schemeClr val="bg1"/>
                          </a:solidFill>
                          <a:effectLst/>
                          <a:latin typeface="Times New Roman" panose="02020603050405020304" pitchFamily="18" charset="0"/>
                          <a:cs typeface="Times New Roman" panose="02020603050405020304" pitchFamily="18" charset="0"/>
                        </a:rPr>
                        <a:t>inno</a:t>
                      </a:r>
                      <a:endParaRPr lang="en-US" sz="20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CC">
                        <a:alpha val="55000"/>
                      </a:srgbClr>
                    </a:solidFill>
                  </a:tcPr>
                </a:tc>
                <a:tc>
                  <a:txBody>
                    <a:bodyPr/>
                    <a:lstStyle/>
                    <a:p>
                      <a:pPr>
                        <a:lnSpc>
                          <a:spcPct val="107000"/>
                        </a:lnSpc>
                        <a:spcAft>
                          <a:spcPts val="0"/>
                        </a:spcAft>
                      </a:pPr>
                      <a:r>
                        <a:rPr lang="en-US" sz="2000">
                          <a:effectLst/>
                          <a:latin typeface="Times New Roman" panose="02020603050405020304" pitchFamily="18" charset="0"/>
                          <a:cs typeface="Times New Roman" panose="02020603050405020304" pitchFamily="18" charset="0"/>
                        </a:rPr>
                        <a:t>0.063***</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CC">
                        <a:alpha val="55000"/>
                      </a:srgbClr>
                    </a:solidFill>
                  </a:tcPr>
                </a:tc>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0.011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CC">
                        <a:alpha val="55000"/>
                      </a:srgbClr>
                    </a:solidFill>
                  </a:tcPr>
                </a:tc>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-0.081***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CC">
                        <a:alpha val="55000"/>
                      </a:srgbClr>
                    </a:solidFill>
                  </a:tcPr>
                </a:tc>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-0.079**</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CC">
                        <a:alpha val="55000"/>
                      </a:srgbClr>
                    </a:solidFill>
                  </a:tcPr>
                </a:tc>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-0.038</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CC">
                        <a:alpha val="55000"/>
                      </a:srgbClr>
                    </a:solidFill>
                  </a:tcPr>
                </a:tc>
              </a:tr>
              <a:tr h="442429">
                <a:tc>
                  <a:txBody>
                    <a:bodyPr/>
                    <a:lstStyle/>
                    <a:p>
                      <a:pPr>
                        <a:lnSpc>
                          <a:spcPct val="107000"/>
                        </a:lnSpc>
                        <a:spcAft>
                          <a:spcPts val="0"/>
                        </a:spcAft>
                      </a:pPr>
                      <a:r>
                        <a:rPr lang="en-US" sz="2000" b="0" dirty="0">
                          <a:solidFill>
                            <a:schemeClr val="bg1"/>
                          </a:solidFill>
                          <a:effectLst/>
                          <a:latin typeface="Times New Roman" panose="02020603050405020304" pitchFamily="18" charset="0"/>
                          <a:cs typeface="Times New Roman" panose="02020603050405020304" pitchFamily="18" charset="0"/>
                        </a:rPr>
                        <a:t>l1inno</a:t>
                      </a:r>
                      <a:endParaRPr lang="en-US" sz="20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CC">
                        <a:alpha val="55000"/>
                      </a:srgbClr>
                    </a:solidFill>
                  </a:tcPr>
                </a:tc>
                <a:tc>
                  <a:txBody>
                    <a:bodyPr/>
                    <a:lstStyle/>
                    <a:p>
                      <a:pPr>
                        <a:lnSpc>
                          <a:spcPct val="107000"/>
                        </a:lnSpc>
                        <a:spcAft>
                          <a:spcPts val="0"/>
                        </a:spcAft>
                      </a:pPr>
                      <a:r>
                        <a:rPr lang="en-US" sz="2000">
                          <a:effectLst/>
                          <a:latin typeface="Times New Roman" panose="02020603050405020304" pitchFamily="18" charset="0"/>
                          <a:cs typeface="Times New Roman" panose="02020603050405020304" pitchFamily="18" charset="0"/>
                        </a:rPr>
                        <a:t>-0.102**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CC">
                        <a:alpha val="55000"/>
                      </a:srgbClr>
                    </a:solidFill>
                  </a:tcPr>
                </a:tc>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-0.052***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CC">
                        <a:alpha val="55000"/>
                      </a:srgbClr>
                    </a:solidFill>
                  </a:tcPr>
                </a:tc>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-0.047**</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CC">
                        <a:alpha val="55000"/>
                      </a:srgbClr>
                    </a:solidFill>
                  </a:tcPr>
                </a:tc>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-0.073**</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CC">
                        <a:alpha val="55000"/>
                      </a:srgbClr>
                    </a:solidFill>
                  </a:tcPr>
                </a:tc>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0.03</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FFCCCC">
                        <a:alpha val="55000"/>
                      </a:srgbClr>
                    </a:solidFill>
                  </a:tcPr>
                </a:tc>
              </a:tr>
            </a:tbl>
          </a:graphicData>
        </a:graphic>
      </p:graphicFrame>
      <p:sp>
        <p:nvSpPr>
          <p:cNvPr id="12" name="Flecha arriba 11"/>
          <p:cNvSpPr/>
          <p:nvPr/>
        </p:nvSpPr>
        <p:spPr>
          <a:xfrm>
            <a:off x="1959159" y="1916833"/>
            <a:ext cx="298450" cy="1728191"/>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CuadroTexto 1"/>
          <p:cNvSpPr txBox="1"/>
          <p:nvPr/>
        </p:nvSpPr>
        <p:spPr>
          <a:xfrm>
            <a:off x="1847528" y="1339733"/>
            <a:ext cx="1428917" cy="461665"/>
          </a:xfrm>
          <a:prstGeom prst="rect">
            <a:avLst/>
          </a:prstGeom>
          <a:noFill/>
        </p:spPr>
        <p:txBody>
          <a:bodyPr wrap="square" rtlCol="0">
            <a:spAutoFit/>
          </a:bodyPr>
          <a:lstStyle/>
          <a:p>
            <a:r>
              <a:rPr lang="es-EC" sz="2400" b="1" dirty="0" smtClean="0">
                <a:solidFill>
                  <a:prstClr val="black"/>
                </a:solidFill>
                <a:latin typeface="Times New Roman" panose="02020603050405020304" pitchFamily="18" charset="0"/>
                <a:cs typeface="Times New Roman" panose="02020603050405020304" pitchFamily="18" charset="0"/>
              </a:rPr>
              <a:t>VENTAS</a:t>
            </a:r>
            <a:endParaRPr lang="en-US"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9513852"/>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1" grpId="0"/>
      <p:bldP spid="12"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5" name="Rectángulo 14"/>
          <p:cNvSpPr/>
          <p:nvPr/>
        </p:nvSpPr>
        <p:spPr>
          <a:xfrm>
            <a:off x="10557865" y="4869160"/>
            <a:ext cx="1376248" cy="792088"/>
          </a:xfrm>
          <a:prstGeom prst="rect">
            <a:avLst/>
          </a:prstGeom>
          <a:solidFill>
            <a:srgbClr val="C00000">
              <a:alpha val="3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ángulo 41"/>
          <p:cNvSpPr/>
          <p:nvPr/>
        </p:nvSpPr>
        <p:spPr>
          <a:xfrm>
            <a:off x="4727848" y="5732720"/>
            <a:ext cx="4320480" cy="894678"/>
          </a:xfrm>
          <a:prstGeom prst="rect">
            <a:avLst/>
          </a:prstGeom>
          <a:solidFill>
            <a:schemeClr val="accent5">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ángulo 2"/>
          <p:cNvSpPr/>
          <p:nvPr/>
        </p:nvSpPr>
        <p:spPr>
          <a:xfrm>
            <a:off x="0" y="0"/>
            <a:ext cx="1570444" cy="6858000"/>
          </a:xfrm>
          <a:prstGeom prst="rect">
            <a:avLst/>
          </a:prstGeom>
          <a:gradFill>
            <a:gsLst>
              <a:gs pos="0">
                <a:srgbClr val="8AB833">
                  <a:lumMod val="60000"/>
                  <a:lumOff val="40000"/>
                </a:srgbClr>
              </a:gs>
              <a:gs pos="60000">
                <a:sysClr val="window" lastClr="FFFFFF">
                  <a:shade val="90000"/>
                  <a:satMod val="375000"/>
                  <a:alpha val="0"/>
                </a:sysClr>
              </a:gs>
              <a:gs pos="100000">
                <a:srgbClr val="E3DED1">
                  <a:tint val="88000"/>
                  <a:satMod val="400000"/>
                </a:srgbClr>
              </a:gs>
            </a:gsLst>
            <a:lin ang="5400000" scaled="0"/>
          </a:gradFill>
          <a:ln w="25400" cap="flat" cmpd="sng" algn="ctr">
            <a:noFill/>
            <a:prstDash val="solid"/>
          </a:ln>
          <a:effectLst/>
        </p:spPr>
        <p:txBody>
          <a:bodyPr rtlCol="0" anchor="ctr"/>
          <a:lstStyle/>
          <a:p>
            <a:pPr algn="ctr"/>
            <a:endParaRPr lang="en-US" kern="0">
              <a:solidFill>
                <a:prstClr val="white"/>
              </a:solidFill>
            </a:endParaRPr>
          </a:p>
        </p:txBody>
      </p:sp>
      <p:sp>
        <p:nvSpPr>
          <p:cNvPr id="4" name="Rectángulo redondeado 3"/>
          <p:cNvSpPr/>
          <p:nvPr/>
        </p:nvSpPr>
        <p:spPr>
          <a:xfrm rot="16200000">
            <a:off x="2077891" y="-1585394"/>
            <a:ext cx="614654" cy="4085541"/>
          </a:xfrm>
          <a:prstGeom prst="roundRect">
            <a:avLst/>
          </a:prstGeom>
          <a:solidFill>
            <a:srgbClr val="FF0066"/>
          </a:solidFill>
          <a:ln w="25400" cap="flat" cmpd="sng" algn="ctr">
            <a:solidFill>
              <a:srgbClr val="FF0066"/>
            </a:solidFill>
            <a:prstDash val="solid"/>
          </a:ln>
          <a:effectLst/>
        </p:spPr>
        <p:txBody>
          <a:bodyPr vert="vert" rtlCol="0" anchor="ctr"/>
          <a:lstStyle/>
          <a:p>
            <a:pPr algn="ct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RESULTADOS EMPÍRICOS</a:t>
            </a:r>
            <a:endParaRPr lang="en-US"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5" name="Rectángulo 4"/>
          <p:cNvSpPr/>
          <p:nvPr/>
        </p:nvSpPr>
        <p:spPr>
          <a:xfrm rot="16200000">
            <a:off x="511768" y="880935"/>
            <a:ext cx="432047" cy="1639747"/>
          </a:xfrm>
          <a:prstGeom prst="rect">
            <a:avLst/>
          </a:prstGeom>
          <a:noFill/>
          <a:ln w="25400" cap="flat" cmpd="sng" algn="ctr">
            <a:noFill/>
            <a:prstDash val="solid"/>
          </a:ln>
          <a:effectLst/>
        </p:spPr>
        <p:txBody>
          <a:bodyPr vert="vert" rtlCol="0" anchor="ctr"/>
          <a:lstStyle/>
          <a:p>
            <a:pPr algn="ctr"/>
            <a:r>
              <a:rPr lang="es-EC"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INTRODUCCIÓN</a:t>
            </a:r>
            <a:endParaRPr lang="en-US"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6" name="Rectángulo 5"/>
          <p:cNvSpPr/>
          <p:nvPr/>
        </p:nvSpPr>
        <p:spPr>
          <a:xfrm rot="16200000">
            <a:off x="478937" y="1529003"/>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7" name="Rectángulo redondeado 6"/>
          <p:cNvSpPr/>
          <p:nvPr/>
        </p:nvSpPr>
        <p:spPr>
          <a:xfrm rot="16200000">
            <a:off x="569199" y="2712304"/>
            <a:ext cx="432047" cy="1606955"/>
          </a:xfrm>
          <a:prstGeom prst="roundRect">
            <a:avLst/>
          </a:prstGeom>
          <a:solidFill>
            <a:srgbClr val="C0CF3A">
              <a:lumMod val="40000"/>
              <a:lumOff val="60000"/>
            </a:srgbClr>
          </a:solidFill>
          <a:ln w="57150" cap="flat" cmpd="sng" algn="ctr">
            <a:solidFill>
              <a:srgbClr val="FF0066"/>
            </a:solid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 name="Rectángulo 7"/>
          <p:cNvSpPr/>
          <p:nvPr/>
        </p:nvSpPr>
        <p:spPr>
          <a:xfrm rot="16200000">
            <a:off x="537409" y="3343975"/>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IV</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 name="Rectángulo 8"/>
          <p:cNvSpPr/>
          <p:nvPr/>
        </p:nvSpPr>
        <p:spPr>
          <a:xfrm rot="16200000">
            <a:off x="478936" y="2112794"/>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10" name="Picture 4" descr="Resultado de imagen para SELLO ESP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3811"/>
          <a:stretch/>
        </p:blipFill>
        <p:spPr bwMode="auto">
          <a:xfrm>
            <a:off x="479376" y="5229458"/>
            <a:ext cx="948958" cy="935846"/>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p:cNvSpPr txBox="1"/>
          <p:nvPr/>
        </p:nvSpPr>
        <p:spPr>
          <a:xfrm>
            <a:off x="5816541" y="0"/>
            <a:ext cx="6818736" cy="523220"/>
          </a:xfrm>
          <a:prstGeom prst="rect">
            <a:avLst/>
          </a:prstGeom>
          <a:noFill/>
        </p:spPr>
        <p:txBody>
          <a:bodyPr wrap="square" rtlCol="0">
            <a:spAutoFit/>
          </a:bodyPr>
          <a:lstStyle/>
          <a:p>
            <a:pPr algn="ctr"/>
            <a:r>
              <a:rPr lang="es-EC" sz="2800" b="1" dirty="0" smtClean="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rPr>
              <a:t>Persistencia de la innovación</a:t>
            </a:r>
            <a:endParaRPr lang="en-US" sz="2800" b="1" dirty="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21" name="Conector recto 20"/>
          <p:cNvCxnSpPr/>
          <p:nvPr/>
        </p:nvCxnSpPr>
        <p:spPr>
          <a:xfrm flipH="1">
            <a:off x="5783030" y="496952"/>
            <a:ext cx="6406403" cy="14914"/>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flipH="1">
            <a:off x="6669497" y="586606"/>
            <a:ext cx="5519936"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4956266" y="958010"/>
            <a:ext cx="640871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prstClr val="black"/>
                </a:solidFill>
                <a:latin typeface="Times New Roman" panose="02020603050405020304" pitchFamily="18" charset="0"/>
                <a:cs typeface="Times New Roman" panose="02020603050405020304" pitchFamily="18" charset="0"/>
              </a:rPr>
              <a:t>DEPENDENCIA DE LA TRAYECTORIA</a:t>
            </a:r>
            <a:endParaRPr lang="en-US" sz="2400" b="1" dirty="0">
              <a:solidFill>
                <a:prstClr val="black"/>
              </a:solidFill>
              <a:latin typeface="Times New Roman" panose="02020603050405020304" pitchFamily="18" charset="0"/>
              <a:cs typeface="Times New Roman" panose="02020603050405020304" pitchFamily="18" charset="0"/>
            </a:endParaRPr>
          </a:p>
        </p:txBody>
      </p:sp>
      <p:pic>
        <p:nvPicPr>
          <p:cNvPr id="29" name="Imagen 2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88193" y="1962263"/>
            <a:ext cx="1585803" cy="1585803"/>
          </a:xfrm>
          <a:prstGeom prst="rect">
            <a:avLst/>
          </a:prstGeom>
        </p:spPr>
      </p:pic>
      <p:sp>
        <p:nvSpPr>
          <p:cNvPr id="31" name="Flecha arriba 30"/>
          <p:cNvSpPr/>
          <p:nvPr/>
        </p:nvSpPr>
        <p:spPr>
          <a:xfrm>
            <a:off x="1730062" y="1684408"/>
            <a:ext cx="298450" cy="1728191"/>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CuadroTexto 23"/>
          <p:cNvSpPr txBox="1"/>
          <p:nvPr/>
        </p:nvSpPr>
        <p:spPr>
          <a:xfrm>
            <a:off x="1730062" y="1083815"/>
            <a:ext cx="1743934" cy="461665"/>
          </a:xfrm>
          <a:prstGeom prst="rect">
            <a:avLst/>
          </a:prstGeom>
          <a:noFill/>
        </p:spPr>
        <p:txBody>
          <a:bodyPr wrap="square" rtlCol="0">
            <a:spAutoFit/>
          </a:bodyPr>
          <a:lstStyle/>
          <a:p>
            <a:r>
              <a:rPr lang="es-EC" sz="2400" b="1" dirty="0" smtClean="0">
                <a:solidFill>
                  <a:prstClr val="black"/>
                </a:solidFill>
                <a:latin typeface="Times New Roman" panose="02020603050405020304" pitchFamily="18" charset="0"/>
                <a:cs typeface="Times New Roman" panose="02020603050405020304" pitchFamily="18" charset="0"/>
              </a:rPr>
              <a:t>EMPLEO</a:t>
            </a:r>
            <a:endParaRPr lang="en-US" sz="20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32" name="Tabla 31"/>
          <p:cNvGraphicFramePr>
            <a:graphicFrameLocks noGrp="1"/>
          </p:cNvGraphicFramePr>
          <p:nvPr>
            <p:extLst>
              <p:ext uri="{D42A27DB-BD31-4B8C-83A1-F6EECF244321}">
                <p14:modId xmlns:p14="http://schemas.microsoft.com/office/powerpoint/2010/main" val="944749178"/>
              </p:ext>
            </p:extLst>
          </p:nvPr>
        </p:nvGraphicFramePr>
        <p:xfrm>
          <a:off x="3458649" y="1695493"/>
          <a:ext cx="8656429" cy="4889995"/>
        </p:xfrm>
        <a:graphic>
          <a:graphicData uri="http://schemas.openxmlformats.org/drawingml/2006/table">
            <a:tbl>
              <a:tblPr firstRow="1" firstCol="1" bandRow="1">
                <a:tableStyleId>{5C22544A-7EE6-4342-B048-85BDC9FD1C3A}</a:tableStyleId>
              </a:tblPr>
              <a:tblGrid>
                <a:gridCol w="1275601"/>
                <a:gridCol w="1459071"/>
                <a:gridCol w="1445959"/>
                <a:gridCol w="1452515"/>
                <a:gridCol w="1452515"/>
                <a:gridCol w="1570768"/>
              </a:tblGrid>
              <a:tr h="444545">
                <a:tc>
                  <a:txBody>
                    <a:bodyPr/>
                    <a:lstStyle/>
                    <a:p>
                      <a:pPr algn="l">
                        <a:lnSpc>
                          <a:spcPct val="107000"/>
                        </a:lnSpc>
                        <a:spcAft>
                          <a:spcPts val="0"/>
                        </a:spcAft>
                      </a:pPr>
                      <a:r>
                        <a:rPr lang="es-EC" sz="2000" dirty="0">
                          <a:solidFill>
                            <a:schemeClr val="bg1"/>
                          </a:solidFill>
                          <a:effectLst/>
                          <a:latin typeface="Times New Roman" panose="02020603050405020304" pitchFamily="18" charset="0"/>
                          <a:cs typeface="Times New Roman" panose="02020603050405020304" pitchFamily="18" charset="0"/>
                        </a:rPr>
                        <a:t> </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103" marR="44103" marT="0" marB="0" anchor="b">
                    <a:solidFill>
                      <a:srgbClr val="CC99FF">
                        <a:alpha val="66000"/>
                      </a:srgbClr>
                    </a:solidFill>
                  </a:tcPr>
                </a:tc>
                <a:tc>
                  <a:txBody>
                    <a:bodyPr/>
                    <a:lstStyle/>
                    <a:p>
                      <a:pPr algn="l">
                        <a:lnSpc>
                          <a:spcPct val="107000"/>
                        </a:lnSpc>
                        <a:spcAft>
                          <a:spcPts val="0"/>
                        </a:spcAft>
                      </a:pPr>
                      <a:r>
                        <a:rPr lang="en-US" sz="2000" dirty="0">
                          <a:solidFill>
                            <a:schemeClr val="bg1"/>
                          </a:solidFill>
                          <a:effectLst/>
                          <a:latin typeface="Times New Roman" panose="02020603050405020304" pitchFamily="18" charset="0"/>
                          <a:cs typeface="Times New Roman" panose="02020603050405020304" pitchFamily="18" charset="0"/>
                        </a:rPr>
                        <a:t>Q10</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103" marR="44103" marT="0" marB="0" anchor="b">
                    <a:solidFill>
                      <a:srgbClr val="CC99FF">
                        <a:alpha val="66000"/>
                      </a:srgbClr>
                    </a:solidFill>
                  </a:tcPr>
                </a:tc>
                <a:tc>
                  <a:txBody>
                    <a:bodyPr/>
                    <a:lstStyle/>
                    <a:p>
                      <a:pPr algn="l">
                        <a:lnSpc>
                          <a:spcPct val="107000"/>
                        </a:lnSpc>
                        <a:spcAft>
                          <a:spcPts val="0"/>
                        </a:spcAft>
                      </a:pPr>
                      <a:r>
                        <a:rPr lang="en-US" sz="2000" dirty="0">
                          <a:solidFill>
                            <a:schemeClr val="bg1"/>
                          </a:solidFill>
                          <a:effectLst/>
                          <a:latin typeface="Times New Roman" panose="02020603050405020304" pitchFamily="18" charset="0"/>
                          <a:cs typeface="Times New Roman" panose="02020603050405020304" pitchFamily="18" charset="0"/>
                        </a:rPr>
                        <a:t>Q25</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103" marR="44103" marT="0" marB="0" anchor="b">
                    <a:solidFill>
                      <a:srgbClr val="CC99FF">
                        <a:alpha val="66000"/>
                      </a:srgbClr>
                    </a:solidFill>
                  </a:tcPr>
                </a:tc>
                <a:tc>
                  <a:txBody>
                    <a:bodyPr/>
                    <a:lstStyle/>
                    <a:p>
                      <a:pPr algn="l">
                        <a:lnSpc>
                          <a:spcPct val="107000"/>
                        </a:lnSpc>
                        <a:spcAft>
                          <a:spcPts val="0"/>
                        </a:spcAft>
                      </a:pPr>
                      <a:r>
                        <a:rPr lang="en-US" sz="2000">
                          <a:solidFill>
                            <a:schemeClr val="bg1"/>
                          </a:solidFill>
                          <a:effectLst/>
                          <a:latin typeface="Times New Roman" panose="02020603050405020304" pitchFamily="18" charset="0"/>
                          <a:cs typeface="Times New Roman" panose="02020603050405020304" pitchFamily="18" charset="0"/>
                        </a:rPr>
                        <a:t>Q50</a:t>
                      </a:r>
                      <a:endParaRPr lang="en-US"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103" marR="44103" marT="0" marB="0" anchor="b">
                    <a:solidFill>
                      <a:srgbClr val="CC99FF">
                        <a:alpha val="66000"/>
                      </a:srgbClr>
                    </a:solidFill>
                  </a:tcPr>
                </a:tc>
                <a:tc>
                  <a:txBody>
                    <a:bodyPr/>
                    <a:lstStyle/>
                    <a:p>
                      <a:pPr algn="l">
                        <a:lnSpc>
                          <a:spcPct val="107000"/>
                        </a:lnSpc>
                        <a:spcAft>
                          <a:spcPts val="0"/>
                        </a:spcAft>
                      </a:pPr>
                      <a:r>
                        <a:rPr lang="en-US" sz="2000">
                          <a:solidFill>
                            <a:schemeClr val="bg1"/>
                          </a:solidFill>
                          <a:effectLst/>
                          <a:latin typeface="Times New Roman" panose="02020603050405020304" pitchFamily="18" charset="0"/>
                          <a:cs typeface="Times New Roman" panose="02020603050405020304" pitchFamily="18" charset="0"/>
                        </a:rPr>
                        <a:t>Q75</a:t>
                      </a:r>
                      <a:endParaRPr lang="en-US"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103" marR="44103" marT="0" marB="0" anchor="b">
                    <a:solidFill>
                      <a:srgbClr val="CC99FF">
                        <a:alpha val="66000"/>
                      </a:srgbClr>
                    </a:solidFill>
                  </a:tcPr>
                </a:tc>
                <a:tc>
                  <a:txBody>
                    <a:bodyPr/>
                    <a:lstStyle/>
                    <a:p>
                      <a:pPr algn="l">
                        <a:lnSpc>
                          <a:spcPct val="107000"/>
                        </a:lnSpc>
                        <a:spcAft>
                          <a:spcPts val="0"/>
                        </a:spcAft>
                      </a:pPr>
                      <a:r>
                        <a:rPr lang="en-US" sz="2000" dirty="0">
                          <a:solidFill>
                            <a:schemeClr val="bg1"/>
                          </a:solidFill>
                          <a:effectLst/>
                          <a:latin typeface="Times New Roman" panose="02020603050405020304" pitchFamily="18" charset="0"/>
                          <a:cs typeface="Times New Roman" panose="02020603050405020304" pitchFamily="18" charset="0"/>
                        </a:rPr>
                        <a:t>Q90   </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103" marR="44103" marT="0" marB="0" anchor="b">
                    <a:solidFill>
                      <a:srgbClr val="CC99FF">
                        <a:alpha val="66000"/>
                      </a:srgbClr>
                    </a:solidFill>
                  </a:tcPr>
                </a:tc>
              </a:tr>
              <a:tr h="444545">
                <a:tc>
                  <a:txBody>
                    <a:bodyPr/>
                    <a:lstStyle/>
                    <a:p>
                      <a:pPr>
                        <a:lnSpc>
                          <a:spcPct val="107000"/>
                        </a:lnSpc>
                        <a:spcAft>
                          <a:spcPts val="0"/>
                        </a:spcAft>
                      </a:pPr>
                      <a:r>
                        <a:rPr lang="es-EC" sz="2000" b="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llngemp</a:t>
                      </a:r>
                      <a:endParaRPr lang="en-US" sz="20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CC66FF">
                        <a:alpha val="26000"/>
                      </a:srgbClr>
                    </a:solidFill>
                  </a:tcPr>
                </a:tc>
                <a:tc>
                  <a:txBody>
                    <a:bodyPr/>
                    <a:lstStyle/>
                    <a:p>
                      <a:pPr>
                        <a:lnSpc>
                          <a:spcPct val="107000"/>
                        </a:lnSpc>
                        <a:spcBef>
                          <a:spcPts val="60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-0.091***</a:t>
                      </a:r>
                      <a:endParaRPr lang="en-US" sz="2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Bef>
                          <a:spcPts val="60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-0.028***</a:t>
                      </a:r>
                      <a:endParaRPr lang="en-US" sz="2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Bef>
                          <a:spcPts val="60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-0.001</a:t>
                      </a:r>
                      <a:endParaRPr lang="en-US" sz="2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Bef>
                          <a:spcPts val="60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-0.042***</a:t>
                      </a:r>
                      <a:endParaRPr lang="en-US" sz="2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Bef>
                          <a:spcPts val="60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-0.111***</a:t>
                      </a:r>
                      <a:endParaRPr lang="en-US" sz="2000" dirty="0">
                        <a:effectLst/>
                        <a:latin typeface="Times New Roman" panose="02020603050405020304" pitchFamily="18" charset="0"/>
                        <a:ea typeface="Calibri" panose="020F0502020204030204" pitchFamily="34" charset="0"/>
                      </a:endParaRPr>
                    </a:p>
                  </a:txBody>
                  <a:tcPr marL="68580" marR="68580" marT="0" marB="0" anchor="b">
                    <a:noFill/>
                  </a:tcPr>
                </a:tc>
              </a:tr>
              <a:tr h="444545">
                <a:tc>
                  <a:txBody>
                    <a:bodyPr/>
                    <a:lstStyle/>
                    <a:p>
                      <a:pPr>
                        <a:lnSpc>
                          <a:spcPct val="107000"/>
                        </a:lnSpc>
                        <a:spcAft>
                          <a:spcPts val="0"/>
                        </a:spcAft>
                      </a:pPr>
                      <a:r>
                        <a:rPr lang="es-EC" sz="2000" b="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gsal</a:t>
                      </a:r>
                      <a:endParaRPr lang="en-US" sz="20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CC66FF">
                        <a:alpha val="26000"/>
                      </a:srgbClr>
                    </a:solidFill>
                  </a:tcPr>
                </a:tc>
                <a:tc>
                  <a:txBody>
                    <a:bodyPr/>
                    <a:lstStyle/>
                    <a:p>
                      <a:pP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0.019**</a:t>
                      </a:r>
                      <a:endParaRPr lang="en-US" sz="2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rPr>
                        <a:t>0.007</a:t>
                      </a:r>
                      <a:endParaRPr lang="en-US" sz="2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rPr>
                        <a:t>0.012</a:t>
                      </a:r>
                      <a:endParaRPr lang="en-US" sz="2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rPr>
                        <a:t>0.076***</a:t>
                      </a:r>
                      <a:endParaRPr lang="en-US" sz="2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0.087***</a:t>
                      </a:r>
                      <a:endParaRPr lang="en-US" sz="2000" dirty="0">
                        <a:effectLst/>
                        <a:latin typeface="Times New Roman" panose="02020603050405020304" pitchFamily="18" charset="0"/>
                        <a:ea typeface="Calibri" panose="020F0502020204030204" pitchFamily="34" charset="0"/>
                      </a:endParaRPr>
                    </a:p>
                  </a:txBody>
                  <a:tcPr marL="68580" marR="68580" marT="0" marB="0" anchor="b">
                    <a:noFill/>
                  </a:tcPr>
                </a:tc>
              </a:tr>
              <a:tr h="444545">
                <a:tc>
                  <a:txBody>
                    <a:bodyPr/>
                    <a:lstStyle/>
                    <a:p>
                      <a:pPr>
                        <a:lnSpc>
                          <a:spcPct val="107000"/>
                        </a:lnSpc>
                        <a:spcAft>
                          <a:spcPts val="0"/>
                        </a:spcAft>
                      </a:pPr>
                      <a:r>
                        <a:rPr lang="es-EC" sz="2000" b="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age</a:t>
                      </a:r>
                      <a:endParaRPr lang="en-US" sz="20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CC66FF">
                        <a:alpha val="26000"/>
                      </a:srgbClr>
                    </a:solidFill>
                  </a:tcPr>
                </a:tc>
                <a:tc>
                  <a:txBody>
                    <a:bodyPr/>
                    <a:lstStyle/>
                    <a:p>
                      <a:pP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0.002***</a:t>
                      </a:r>
                      <a:endParaRPr lang="en-US" sz="2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rPr>
                        <a:t>-0.007***</a:t>
                      </a:r>
                      <a:endParaRPr lang="en-US" sz="2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rPr>
                        <a:t>-0.005***</a:t>
                      </a:r>
                      <a:endParaRPr lang="en-US" sz="2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rPr>
                        <a:t>-0.006***</a:t>
                      </a:r>
                      <a:endParaRPr lang="en-US" sz="2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-0.014***</a:t>
                      </a:r>
                      <a:endParaRPr lang="en-US" sz="2000" dirty="0">
                        <a:effectLst/>
                        <a:latin typeface="Times New Roman" panose="02020603050405020304" pitchFamily="18" charset="0"/>
                        <a:ea typeface="Calibri" panose="020F0502020204030204" pitchFamily="34" charset="0"/>
                      </a:endParaRPr>
                    </a:p>
                  </a:txBody>
                  <a:tcPr marL="68580" marR="68580" marT="0" marB="0" anchor="b">
                    <a:noFill/>
                  </a:tcPr>
                </a:tc>
              </a:tr>
              <a:tr h="444545">
                <a:tc>
                  <a:txBody>
                    <a:bodyPr/>
                    <a:lstStyle/>
                    <a:p>
                      <a:pPr>
                        <a:lnSpc>
                          <a:spcPct val="107000"/>
                        </a:lnSpc>
                        <a:spcAft>
                          <a:spcPts val="0"/>
                        </a:spcAft>
                      </a:pPr>
                      <a:r>
                        <a:rPr lang="es-EC" sz="2000" b="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age2</a:t>
                      </a:r>
                      <a:endParaRPr lang="en-US" sz="20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CC66FF">
                        <a:alpha val="26000"/>
                      </a:srgbClr>
                    </a:solidFill>
                  </a:tcPr>
                </a:tc>
                <a:tc>
                  <a:txBody>
                    <a:bodyPr/>
                    <a:lstStyle/>
                    <a:p>
                      <a:pP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0</a:t>
                      </a:r>
                      <a:endParaRPr lang="en-US" sz="2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rPr>
                        <a:t>0.000***</a:t>
                      </a:r>
                      <a:endParaRPr lang="en-US" sz="2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rPr>
                        <a:t>0.000***</a:t>
                      </a:r>
                      <a:endParaRPr lang="en-US" sz="2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rPr>
                        <a:t>0.000***</a:t>
                      </a:r>
                      <a:endParaRPr lang="en-US" sz="2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0.000***</a:t>
                      </a:r>
                      <a:endParaRPr lang="en-US" sz="2000" dirty="0">
                        <a:effectLst/>
                        <a:latin typeface="Times New Roman" panose="02020603050405020304" pitchFamily="18" charset="0"/>
                        <a:ea typeface="Calibri" panose="020F0502020204030204" pitchFamily="34" charset="0"/>
                      </a:endParaRPr>
                    </a:p>
                  </a:txBody>
                  <a:tcPr marL="68580" marR="68580" marT="0" marB="0" anchor="b">
                    <a:noFill/>
                  </a:tcPr>
                </a:tc>
              </a:tr>
              <a:tr h="444545">
                <a:tc>
                  <a:txBody>
                    <a:bodyPr/>
                    <a:lstStyle/>
                    <a:p>
                      <a:pPr>
                        <a:lnSpc>
                          <a:spcPct val="107000"/>
                        </a:lnSpc>
                        <a:spcAft>
                          <a:spcPts val="0"/>
                        </a:spcAft>
                      </a:pPr>
                      <a:r>
                        <a:rPr lang="es-EC" sz="2000" b="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ht</a:t>
                      </a:r>
                      <a:endParaRPr lang="en-US" sz="20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CC66FF">
                        <a:alpha val="26000"/>
                      </a:srgbClr>
                    </a:solidFill>
                  </a:tcPr>
                </a:tc>
                <a:tc>
                  <a:txBody>
                    <a:bodyPr/>
                    <a:lstStyle/>
                    <a:p>
                      <a:pP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-0.219***</a:t>
                      </a:r>
                      <a:endParaRPr lang="en-US" sz="2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rPr>
                        <a:t>-1.312***</a:t>
                      </a:r>
                      <a:endParaRPr lang="en-US" sz="2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rPr>
                        <a:t>-0.311***</a:t>
                      </a:r>
                      <a:endParaRPr lang="en-US" sz="2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rPr>
                        <a:t>-0.090**</a:t>
                      </a:r>
                      <a:endParaRPr lang="en-US" sz="2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-0.724***</a:t>
                      </a:r>
                      <a:endParaRPr lang="en-US" sz="2000" dirty="0">
                        <a:effectLst/>
                        <a:latin typeface="Times New Roman" panose="02020603050405020304" pitchFamily="18" charset="0"/>
                        <a:ea typeface="Calibri" panose="020F0502020204030204" pitchFamily="34" charset="0"/>
                      </a:endParaRPr>
                    </a:p>
                  </a:txBody>
                  <a:tcPr marL="68580" marR="68580" marT="0" marB="0" anchor="b">
                    <a:noFill/>
                  </a:tcPr>
                </a:tc>
              </a:tr>
              <a:tr h="444545">
                <a:tc>
                  <a:txBody>
                    <a:bodyPr/>
                    <a:lstStyle/>
                    <a:p>
                      <a:pPr>
                        <a:lnSpc>
                          <a:spcPct val="107000"/>
                        </a:lnSpc>
                        <a:spcAft>
                          <a:spcPts val="0"/>
                        </a:spcAft>
                      </a:pPr>
                      <a:r>
                        <a:rPr lang="es-EC" sz="2000" b="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exp</a:t>
                      </a:r>
                      <a:endParaRPr lang="en-US" sz="20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rgbClr val="CC66FF">
                        <a:alpha val="26000"/>
                      </a:srgbClr>
                    </a:solidFill>
                  </a:tcPr>
                </a:tc>
                <a:tc>
                  <a:txBody>
                    <a:bodyPr/>
                    <a:lstStyle/>
                    <a:p>
                      <a:pP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0.119***</a:t>
                      </a:r>
                      <a:endParaRPr lang="en-US" sz="2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rPr>
                        <a:t>-0.074***</a:t>
                      </a:r>
                      <a:endParaRPr lang="en-US" sz="2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rPr>
                        <a:t>0.039***</a:t>
                      </a:r>
                      <a:endParaRPr lang="en-US" sz="2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rPr>
                        <a:t>0.032***</a:t>
                      </a:r>
                      <a:endParaRPr lang="en-US" sz="2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-0.126***</a:t>
                      </a:r>
                      <a:endParaRPr lang="en-US" sz="2000" dirty="0">
                        <a:effectLst/>
                        <a:latin typeface="Times New Roman" panose="02020603050405020304" pitchFamily="18" charset="0"/>
                        <a:ea typeface="Calibri" panose="020F0502020204030204" pitchFamily="34" charset="0"/>
                      </a:endParaRPr>
                    </a:p>
                  </a:txBody>
                  <a:tcPr marL="68580" marR="68580" marT="0" marB="0" anchor="b">
                    <a:noFill/>
                  </a:tcPr>
                </a:tc>
              </a:tr>
              <a:tr h="444545">
                <a:tc>
                  <a:txBody>
                    <a:bodyPr/>
                    <a:lstStyle/>
                    <a:p>
                      <a:pPr algn="l">
                        <a:lnSpc>
                          <a:spcPct val="107000"/>
                        </a:lnSpc>
                        <a:spcAft>
                          <a:spcPts val="0"/>
                        </a:spcAft>
                      </a:pPr>
                      <a:r>
                        <a:rPr lang="en-US" sz="2000" b="0" dirty="0" err="1">
                          <a:solidFill>
                            <a:schemeClr val="bg1"/>
                          </a:solidFill>
                          <a:effectLst/>
                          <a:latin typeface="Times New Roman" panose="02020603050405020304" pitchFamily="18" charset="0"/>
                          <a:cs typeface="Times New Roman" panose="02020603050405020304" pitchFamily="18" charset="0"/>
                        </a:rPr>
                        <a:t>rdint</a:t>
                      </a:r>
                      <a:endParaRPr lang="en-US" sz="20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103" marR="44103" marT="0" marB="0" anchor="b">
                    <a:solidFill>
                      <a:srgbClr val="CCCCFF">
                        <a:alpha val="51000"/>
                      </a:srgbClr>
                    </a:solidFill>
                  </a:tcPr>
                </a:tc>
                <a:tc>
                  <a:txBody>
                    <a:bodyPr/>
                    <a:lstStyle/>
                    <a:p>
                      <a:pPr algn="l">
                        <a:lnSpc>
                          <a:spcPct val="107000"/>
                        </a:lnSpc>
                        <a:spcAft>
                          <a:spcPts val="0"/>
                        </a:spcAft>
                      </a:pPr>
                      <a:r>
                        <a:rPr lang="en-US" sz="2000" dirty="0">
                          <a:effectLst/>
                          <a:latin typeface="Times New Roman" panose="02020603050405020304" pitchFamily="18" charset="0"/>
                          <a:cs typeface="Times New Roman" panose="02020603050405020304" pitchFamily="18" charset="0"/>
                        </a:rPr>
                        <a:t>0.028</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03" marR="44103" marT="0" marB="0" anchor="b">
                    <a:solidFill>
                      <a:srgbClr val="CCCCFF">
                        <a:alpha val="51000"/>
                      </a:srgbClr>
                    </a:solidFill>
                  </a:tcPr>
                </a:tc>
                <a:tc>
                  <a:txBody>
                    <a:bodyPr/>
                    <a:lstStyle/>
                    <a:p>
                      <a:pPr algn="l">
                        <a:lnSpc>
                          <a:spcPct val="107000"/>
                        </a:lnSpc>
                        <a:spcAft>
                          <a:spcPts val="0"/>
                        </a:spcAft>
                      </a:pPr>
                      <a:r>
                        <a:rPr lang="en-US" sz="2000">
                          <a:effectLst/>
                          <a:latin typeface="Times New Roman" panose="02020603050405020304" pitchFamily="18" charset="0"/>
                          <a:cs typeface="Times New Roman" panose="02020603050405020304" pitchFamily="18" charset="0"/>
                        </a:rPr>
                        <a:t>0.081***</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103" marR="44103" marT="0" marB="0" anchor="b">
                    <a:solidFill>
                      <a:srgbClr val="CCCCFF">
                        <a:alpha val="51000"/>
                      </a:srgbClr>
                    </a:solidFill>
                  </a:tcPr>
                </a:tc>
                <a:tc>
                  <a:txBody>
                    <a:bodyPr/>
                    <a:lstStyle/>
                    <a:p>
                      <a:pPr algn="l">
                        <a:lnSpc>
                          <a:spcPct val="107000"/>
                        </a:lnSpc>
                        <a:spcAft>
                          <a:spcPts val="0"/>
                        </a:spcAft>
                      </a:pPr>
                      <a:r>
                        <a:rPr lang="en-US" sz="2000">
                          <a:effectLst/>
                          <a:latin typeface="Times New Roman" panose="02020603050405020304" pitchFamily="18" charset="0"/>
                          <a:cs typeface="Times New Roman" panose="02020603050405020304" pitchFamily="18" charset="0"/>
                        </a:rPr>
                        <a:t>0.326***</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103" marR="44103" marT="0" marB="0" anchor="b">
                    <a:solidFill>
                      <a:srgbClr val="CCCCFF">
                        <a:alpha val="51000"/>
                      </a:srgbClr>
                    </a:solidFill>
                  </a:tcPr>
                </a:tc>
                <a:tc>
                  <a:txBody>
                    <a:bodyPr/>
                    <a:lstStyle/>
                    <a:p>
                      <a:pPr algn="l">
                        <a:lnSpc>
                          <a:spcPct val="107000"/>
                        </a:lnSpc>
                        <a:spcAft>
                          <a:spcPts val="0"/>
                        </a:spcAft>
                      </a:pPr>
                      <a:r>
                        <a:rPr lang="en-US" sz="2000">
                          <a:effectLst/>
                          <a:latin typeface="Times New Roman" panose="02020603050405020304" pitchFamily="18" charset="0"/>
                          <a:cs typeface="Times New Roman" panose="02020603050405020304" pitchFamily="18" charset="0"/>
                        </a:rPr>
                        <a:t>0.021***</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103" marR="44103" marT="0" marB="0" anchor="b">
                    <a:solidFill>
                      <a:srgbClr val="CCCCFF">
                        <a:alpha val="51000"/>
                      </a:srgbClr>
                    </a:solidFill>
                  </a:tcPr>
                </a:tc>
                <a:tc>
                  <a:txBody>
                    <a:bodyPr/>
                    <a:lstStyle/>
                    <a:p>
                      <a:pPr algn="l">
                        <a:lnSpc>
                          <a:spcPct val="107000"/>
                        </a:lnSpc>
                        <a:spcAft>
                          <a:spcPts val="0"/>
                        </a:spcAft>
                      </a:pPr>
                      <a:r>
                        <a:rPr lang="en-US" sz="2000" dirty="0">
                          <a:effectLst/>
                          <a:latin typeface="Times New Roman" panose="02020603050405020304" pitchFamily="18" charset="0"/>
                          <a:cs typeface="Times New Roman" panose="02020603050405020304" pitchFamily="18" charset="0"/>
                        </a:rPr>
                        <a:t>0.034***</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03" marR="44103" marT="0" marB="0" anchor="b">
                    <a:solidFill>
                      <a:srgbClr val="CCCCFF">
                        <a:alpha val="51000"/>
                      </a:srgbClr>
                    </a:solidFill>
                  </a:tcPr>
                </a:tc>
              </a:tr>
              <a:tr h="444545">
                <a:tc>
                  <a:txBody>
                    <a:bodyPr/>
                    <a:lstStyle/>
                    <a:p>
                      <a:pPr algn="l">
                        <a:lnSpc>
                          <a:spcPct val="107000"/>
                        </a:lnSpc>
                        <a:spcAft>
                          <a:spcPts val="0"/>
                        </a:spcAft>
                      </a:pPr>
                      <a:r>
                        <a:rPr lang="en-US" sz="2000" b="0" dirty="0">
                          <a:solidFill>
                            <a:schemeClr val="bg1"/>
                          </a:solidFill>
                          <a:effectLst/>
                          <a:latin typeface="Times New Roman" panose="02020603050405020304" pitchFamily="18" charset="0"/>
                          <a:cs typeface="Times New Roman" panose="02020603050405020304" pitchFamily="18" charset="0"/>
                        </a:rPr>
                        <a:t>l1rdint</a:t>
                      </a:r>
                      <a:endParaRPr lang="en-US" sz="20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103" marR="44103" marT="0" marB="0" anchor="b">
                    <a:solidFill>
                      <a:srgbClr val="CCCCFF">
                        <a:alpha val="51000"/>
                      </a:srgbClr>
                    </a:solidFill>
                  </a:tcPr>
                </a:tc>
                <a:tc>
                  <a:txBody>
                    <a:bodyPr/>
                    <a:lstStyle/>
                    <a:p>
                      <a:pPr algn="l">
                        <a:lnSpc>
                          <a:spcPct val="107000"/>
                        </a:lnSpc>
                        <a:spcAft>
                          <a:spcPts val="0"/>
                        </a:spcAft>
                      </a:pPr>
                      <a:r>
                        <a:rPr lang="en-US" sz="2000" dirty="0">
                          <a:effectLst/>
                          <a:latin typeface="Times New Roman" panose="02020603050405020304" pitchFamily="18" charset="0"/>
                          <a:cs typeface="Times New Roman" panose="02020603050405020304" pitchFamily="18" charset="0"/>
                        </a:rPr>
                        <a:t>0.008***</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03" marR="44103" marT="0" marB="0" anchor="b">
                    <a:solidFill>
                      <a:srgbClr val="CCCCFF">
                        <a:alpha val="51000"/>
                      </a:srgbClr>
                    </a:solidFill>
                  </a:tcPr>
                </a:tc>
                <a:tc>
                  <a:txBody>
                    <a:bodyPr/>
                    <a:lstStyle/>
                    <a:p>
                      <a:pPr algn="l">
                        <a:lnSpc>
                          <a:spcPct val="107000"/>
                        </a:lnSpc>
                        <a:spcAft>
                          <a:spcPts val="0"/>
                        </a:spcAft>
                      </a:pPr>
                      <a:r>
                        <a:rPr lang="en-US" sz="2000" dirty="0">
                          <a:effectLst/>
                          <a:latin typeface="Times New Roman" panose="02020603050405020304" pitchFamily="18" charset="0"/>
                          <a:cs typeface="Times New Roman" panose="02020603050405020304" pitchFamily="18" charset="0"/>
                        </a:rPr>
                        <a:t>-0.016***</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03" marR="44103" marT="0" marB="0" anchor="b">
                    <a:solidFill>
                      <a:srgbClr val="CCCCFF">
                        <a:alpha val="51000"/>
                      </a:srgbClr>
                    </a:solidFill>
                  </a:tcPr>
                </a:tc>
                <a:tc>
                  <a:txBody>
                    <a:bodyPr/>
                    <a:lstStyle/>
                    <a:p>
                      <a:pPr algn="l">
                        <a:lnSpc>
                          <a:spcPct val="107000"/>
                        </a:lnSpc>
                        <a:spcAft>
                          <a:spcPts val="0"/>
                        </a:spcAft>
                      </a:pPr>
                      <a:r>
                        <a:rPr lang="en-US" sz="2000">
                          <a:effectLst/>
                          <a:latin typeface="Times New Roman" panose="02020603050405020304" pitchFamily="18" charset="0"/>
                          <a:cs typeface="Times New Roman" panose="02020603050405020304" pitchFamily="18" charset="0"/>
                        </a:rPr>
                        <a:t>-0.021***</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103" marR="44103" marT="0" marB="0" anchor="b">
                    <a:solidFill>
                      <a:srgbClr val="CCCCFF">
                        <a:alpha val="51000"/>
                      </a:srgbClr>
                    </a:solidFill>
                  </a:tcPr>
                </a:tc>
                <a:tc>
                  <a:txBody>
                    <a:bodyPr/>
                    <a:lstStyle/>
                    <a:p>
                      <a:pPr algn="l">
                        <a:lnSpc>
                          <a:spcPct val="107000"/>
                        </a:lnSpc>
                        <a:spcAft>
                          <a:spcPts val="0"/>
                        </a:spcAft>
                      </a:pPr>
                      <a:r>
                        <a:rPr lang="en-US" sz="2000">
                          <a:effectLst/>
                          <a:latin typeface="Times New Roman" panose="02020603050405020304" pitchFamily="18" charset="0"/>
                          <a:cs typeface="Times New Roman" panose="02020603050405020304" pitchFamily="18" charset="0"/>
                        </a:rPr>
                        <a:t>-0.017***</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103" marR="44103" marT="0" marB="0" anchor="b">
                    <a:solidFill>
                      <a:srgbClr val="CCCCFF">
                        <a:alpha val="51000"/>
                      </a:srgbClr>
                    </a:solidFill>
                  </a:tcPr>
                </a:tc>
                <a:tc>
                  <a:txBody>
                    <a:bodyPr/>
                    <a:lstStyle/>
                    <a:p>
                      <a:pPr algn="l">
                        <a:lnSpc>
                          <a:spcPct val="107000"/>
                        </a:lnSpc>
                        <a:spcAft>
                          <a:spcPts val="0"/>
                        </a:spcAft>
                      </a:pPr>
                      <a:r>
                        <a:rPr lang="en-US" sz="2000" dirty="0">
                          <a:effectLst/>
                          <a:latin typeface="Times New Roman" panose="02020603050405020304" pitchFamily="18" charset="0"/>
                          <a:cs typeface="Times New Roman" panose="02020603050405020304" pitchFamily="18" charset="0"/>
                        </a:rPr>
                        <a:t>0.075***</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03" marR="44103" marT="0" marB="0" anchor="b">
                    <a:solidFill>
                      <a:srgbClr val="CCCCFF">
                        <a:alpha val="51000"/>
                      </a:srgbClr>
                    </a:solidFill>
                  </a:tcPr>
                </a:tc>
              </a:tr>
              <a:tr h="444545">
                <a:tc>
                  <a:txBody>
                    <a:bodyPr/>
                    <a:lstStyle/>
                    <a:p>
                      <a:pPr algn="l">
                        <a:lnSpc>
                          <a:spcPct val="107000"/>
                        </a:lnSpc>
                        <a:spcAft>
                          <a:spcPts val="0"/>
                        </a:spcAft>
                      </a:pPr>
                      <a:r>
                        <a:rPr lang="en-US" sz="2000" b="0" dirty="0" err="1">
                          <a:solidFill>
                            <a:schemeClr val="bg1"/>
                          </a:solidFill>
                          <a:effectLst/>
                          <a:latin typeface="Times New Roman" panose="02020603050405020304" pitchFamily="18" charset="0"/>
                          <a:cs typeface="Times New Roman" panose="02020603050405020304" pitchFamily="18" charset="0"/>
                        </a:rPr>
                        <a:t>inno</a:t>
                      </a:r>
                      <a:endParaRPr lang="en-US" sz="20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103" marR="44103" marT="0" marB="0" anchor="b">
                    <a:solidFill>
                      <a:srgbClr val="CCCCFF">
                        <a:alpha val="51000"/>
                      </a:srgbClr>
                    </a:solidFill>
                  </a:tcPr>
                </a:tc>
                <a:tc>
                  <a:txBody>
                    <a:bodyPr/>
                    <a:lstStyle/>
                    <a:p>
                      <a:pPr algn="l">
                        <a:lnSpc>
                          <a:spcPct val="107000"/>
                        </a:lnSpc>
                        <a:spcAft>
                          <a:spcPts val="0"/>
                        </a:spcAft>
                      </a:pPr>
                      <a:r>
                        <a:rPr lang="en-US" sz="2000" dirty="0">
                          <a:effectLst/>
                          <a:latin typeface="Times New Roman" panose="02020603050405020304" pitchFamily="18" charset="0"/>
                          <a:cs typeface="Times New Roman" panose="02020603050405020304" pitchFamily="18" charset="0"/>
                        </a:rPr>
                        <a:t>-0.025*</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03" marR="44103" marT="0" marB="0" anchor="b">
                    <a:solidFill>
                      <a:srgbClr val="CCCCFF">
                        <a:alpha val="51000"/>
                      </a:srgbClr>
                    </a:solidFill>
                  </a:tcPr>
                </a:tc>
                <a:tc>
                  <a:txBody>
                    <a:bodyPr/>
                    <a:lstStyle/>
                    <a:p>
                      <a:pPr algn="l">
                        <a:lnSpc>
                          <a:spcPct val="107000"/>
                        </a:lnSpc>
                        <a:spcAft>
                          <a:spcPts val="0"/>
                        </a:spcAft>
                      </a:pPr>
                      <a:r>
                        <a:rPr lang="en-US" sz="2000">
                          <a:effectLst/>
                          <a:latin typeface="Times New Roman" panose="02020603050405020304" pitchFamily="18" charset="0"/>
                          <a:cs typeface="Times New Roman" panose="02020603050405020304" pitchFamily="18" charset="0"/>
                        </a:rPr>
                        <a:t>-0.107***</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103" marR="44103" marT="0" marB="0" anchor="b">
                    <a:solidFill>
                      <a:srgbClr val="CCCCFF">
                        <a:alpha val="51000"/>
                      </a:srgbClr>
                    </a:solidFill>
                  </a:tcPr>
                </a:tc>
                <a:tc>
                  <a:txBody>
                    <a:bodyPr/>
                    <a:lstStyle/>
                    <a:p>
                      <a:pPr algn="l">
                        <a:lnSpc>
                          <a:spcPct val="107000"/>
                        </a:lnSpc>
                        <a:spcAft>
                          <a:spcPts val="0"/>
                        </a:spcAft>
                      </a:pPr>
                      <a:r>
                        <a:rPr lang="en-US" sz="2000" dirty="0">
                          <a:effectLst/>
                          <a:latin typeface="Times New Roman" panose="02020603050405020304" pitchFamily="18" charset="0"/>
                          <a:cs typeface="Times New Roman" panose="02020603050405020304" pitchFamily="18" charset="0"/>
                        </a:rPr>
                        <a:t>-0.021*</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03" marR="44103" marT="0" marB="0" anchor="b">
                    <a:solidFill>
                      <a:srgbClr val="CCCCFF">
                        <a:alpha val="51000"/>
                      </a:srgbClr>
                    </a:solidFill>
                  </a:tcPr>
                </a:tc>
                <a:tc>
                  <a:txBody>
                    <a:bodyPr/>
                    <a:lstStyle/>
                    <a:p>
                      <a:pPr algn="l">
                        <a:lnSpc>
                          <a:spcPct val="107000"/>
                        </a:lnSpc>
                        <a:spcAft>
                          <a:spcPts val="0"/>
                        </a:spcAft>
                      </a:pPr>
                      <a:r>
                        <a:rPr lang="en-US" sz="2000">
                          <a:effectLst/>
                          <a:latin typeface="Times New Roman" panose="02020603050405020304" pitchFamily="18" charset="0"/>
                          <a:cs typeface="Times New Roman" panose="02020603050405020304" pitchFamily="18" charset="0"/>
                        </a:rPr>
                        <a:t>-0.013***</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103" marR="44103" marT="0" marB="0" anchor="b">
                    <a:solidFill>
                      <a:srgbClr val="CCCCFF">
                        <a:alpha val="51000"/>
                      </a:srgbClr>
                    </a:solidFill>
                  </a:tcPr>
                </a:tc>
                <a:tc>
                  <a:txBody>
                    <a:bodyPr/>
                    <a:lstStyle/>
                    <a:p>
                      <a:pPr algn="l">
                        <a:lnSpc>
                          <a:spcPct val="107000"/>
                        </a:lnSpc>
                        <a:spcAft>
                          <a:spcPts val="0"/>
                        </a:spcAft>
                      </a:pPr>
                      <a:r>
                        <a:rPr lang="en-US" sz="2000" dirty="0">
                          <a:effectLst/>
                          <a:latin typeface="Times New Roman" panose="02020603050405020304" pitchFamily="18" charset="0"/>
                          <a:cs typeface="Times New Roman" panose="02020603050405020304" pitchFamily="18" charset="0"/>
                        </a:rPr>
                        <a:t>0.179***</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03" marR="44103" marT="0" marB="0" anchor="b">
                    <a:solidFill>
                      <a:srgbClr val="CCCCFF">
                        <a:alpha val="51000"/>
                      </a:srgbClr>
                    </a:solidFill>
                  </a:tcPr>
                </a:tc>
              </a:tr>
              <a:tr h="444545">
                <a:tc>
                  <a:txBody>
                    <a:bodyPr/>
                    <a:lstStyle/>
                    <a:p>
                      <a:pPr algn="l">
                        <a:lnSpc>
                          <a:spcPct val="107000"/>
                        </a:lnSpc>
                        <a:spcAft>
                          <a:spcPts val="0"/>
                        </a:spcAft>
                      </a:pPr>
                      <a:r>
                        <a:rPr lang="en-US" sz="2000" b="0" dirty="0">
                          <a:solidFill>
                            <a:schemeClr val="bg1"/>
                          </a:solidFill>
                          <a:effectLst/>
                          <a:latin typeface="Times New Roman" panose="02020603050405020304" pitchFamily="18" charset="0"/>
                          <a:cs typeface="Times New Roman" panose="02020603050405020304" pitchFamily="18" charset="0"/>
                        </a:rPr>
                        <a:t>l1inno</a:t>
                      </a:r>
                      <a:endParaRPr lang="en-US" sz="20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103" marR="44103" marT="0" marB="0" anchor="b">
                    <a:solidFill>
                      <a:srgbClr val="CCCCFF">
                        <a:alpha val="51000"/>
                      </a:srgbClr>
                    </a:solidFill>
                  </a:tcPr>
                </a:tc>
                <a:tc>
                  <a:txBody>
                    <a:bodyPr/>
                    <a:lstStyle/>
                    <a:p>
                      <a:pPr algn="l">
                        <a:lnSpc>
                          <a:spcPct val="107000"/>
                        </a:lnSpc>
                        <a:spcAft>
                          <a:spcPts val="0"/>
                        </a:spcAft>
                      </a:pPr>
                      <a:r>
                        <a:rPr lang="en-US" sz="2000" dirty="0">
                          <a:effectLst/>
                          <a:latin typeface="Times New Roman" panose="02020603050405020304" pitchFamily="18" charset="0"/>
                          <a:cs typeface="Times New Roman" panose="02020603050405020304" pitchFamily="18" charset="0"/>
                        </a:rPr>
                        <a:t>-0.037**</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03" marR="44103" marT="0" marB="0" anchor="b">
                    <a:solidFill>
                      <a:srgbClr val="CCCCFF">
                        <a:alpha val="51000"/>
                      </a:srgbClr>
                    </a:solidFill>
                  </a:tcPr>
                </a:tc>
                <a:tc>
                  <a:txBody>
                    <a:bodyPr/>
                    <a:lstStyle/>
                    <a:p>
                      <a:pPr algn="l">
                        <a:lnSpc>
                          <a:spcPct val="107000"/>
                        </a:lnSpc>
                        <a:spcAft>
                          <a:spcPts val="0"/>
                        </a:spcAft>
                      </a:pPr>
                      <a:r>
                        <a:rPr lang="en-US" sz="2000" dirty="0">
                          <a:effectLst/>
                          <a:latin typeface="Times New Roman" panose="02020603050405020304" pitchFamily="18" charset="0"/>
                          <a:cs typeface="Times New Roman" panose="02020603050405020304" pitchFamily="18" charset="0"/>
                        </a:rPr>
                        <a:t>-0.052***</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03" marR="44103" marT="0" marB="0" anchor="b">
                    <a:solidFill>
                      <a:srgbClr val="CCCCFF">
                        <a:alpha val="51000"/>
                      </a:srgbClr>
                    </a:solidFill>
                  </a:tcPr>
                </a:tc>
                <a:tc>
                  <a:txBody>
                    <a:bodyPr/>
                    <a:lstStyle/>
                    <a:p>
                      <a:pPr algn="l">
                        <a:lnSpc>
                          <a:spcPct val="107000"/>
                        </a:lnSpc>
                        <a:spcAft>
                          <a:spcPts val="0"/>
                        </a:spcAft>
                      </a:pPr>
                      <a:r>
                        <a:rPr lang="en-US" sz="2000" dirty="0">
                          <a:effectLst/>
                          <a:latin typeface="Times New Roman" panose="02020603050405020304" pitchFamily="18" charset="0"/>
                          <a:cs typeface="Times New Roman" panose="02020603050405020304" pitchFamily="18" charset="0"/>
                        </a:rPr>
                        <a:t>-0.068***</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03" marR="44103" marT="0" marB="0" anchor="b">
                    <a:solidFill>
                      <a:srgbClr val="CCCCFF">
                        <a:alpha val="51000"/>
                      </a:srgbClr>
                    </a:solidFill>
                  </a:tcPr>
                </a:tc>
                <a:tc>
                  <a:txBody>
                    <a:bodyPr/>
                    <a:lstStyle/>
                    <a:p>
                      <a:pPr algn="l">
                        <a:lnSpc>
                          <a:spcPct val="107000"/>
                        </a:lnSpc>
                        <a:spcAft>
                          <a:spcPts val="0"/>
                        </a:spcAft>
                      </a:pPr>
                      <a:r>
                        <a:rPr lang="en-US" sz="2000" dirty="0">
                          <a:effectLst/>
                          <a:latin typeface="Times New Roman" panose="02020603050405020304" pitchFamily="18" charset="0"/>
                          <a:cs typeface="Times New Roman" panose="02020603050405020304" pitchFamily="18" charset="0"/>
                        </a:rPr>
                        <a:t>-0.018</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03" marR="44103" marT="0" marB="0" anchor="b">
                    <a:solidFill>
                      <a:srgbClr val="CCCCFF">
                        <a:alpha val="51000"/>
                      </a:srgbClr>
                    </a:solidFill>
                  </a:tcPr>
                </a:tc>
                <a:tc>
                  <a:txBody>
                    <a:bodyPr/>
                    <a:lstStyle/>
                    <a:p>
                      <a:pPr algn="l">
                        <a:lnSpc>
                          <a:spcPct val="107000"/>
                        </a:lnSpc>
                        <a:spcAft>
                          <a:spcPts val="0"/>
                        </a:spcAft>
                      </a:pPr>
                      <a:r>
                        <a:rPr lang="en-US" sz="2000" dirty="0">
                          <a:effectLst/>
                          <a:latin typeface="Times New Roman" panose="02020603050405020304" pitchFamily="18" charset="0"/>
                          <a:cs typeface="Times New Roman" panose="02020603050405020304" pitchFamily="18" charset="0"/>
                        </a:rPr>
                        <a:t>-0.123***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03" marR="44103" marT="0" marB="0" anchor="b">
                    <a:solidFill>
                      <a:srgbClr val="CCCCFF">
                        <a:alpha val="51000"/>
                      </a:srgbClr>
                    </a:solidFill>
                  </a:tcPr>
                </a:tc>
              </a:tr>
            </a:tbl>
          </a:graphicData>
        </a:graphic>
      </p:graphicFrame>
    </p:spTree>
    <p:extLst>
      <p:ext uri="{BB962C8B-B14F-4D97-AF65-F5344CB8AC3E}">
        <p14:creationId xmlns:p14="http://schemas.microsoft.com/office/powerpoint/2010/main" val="3032851946"/>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2" grpId="0" animBg="1"/>
      <p:bldP spid="11" grpId="0"/>
      <p:bldP spid="31" grpId="0" animBg="1"/>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2" name="Rectángulo 41"/>
          <p:cNvSpPr/>
          <p:nvPr/>
        </p:nvSpPr>
        <p:spPr>
          <a:xfrm>
            <a:off x="3630422" y="5289482"/>
            <a:ext cx="1961522" cy="339552"/>
          </a:xfrm>
          <a:prstGeom prst="rect">
            <a:avLst/>
          </a:prstGeom>
          <a:solidFill>
            <a:schemeClr val="accent5">
              <a:lumMod val="20000"/>
              <a:lumOff val="80000"/>
              <a:alpha val="46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ángulo 34"/>
          <p:cNvSpPr/>
          <p:nvPr/>
        </p:nvSpPr>
        <p:spPr>
          <a:xfrm>
            <a:off x="6963567" y="5283885"/>
            <a:ext cx="1956237" cy="379874"/>
          </a:xfrm>
          <a:prstGeom prst="rect">
            <a:avLst/>
          </a:prstGeom>
          <a:solidFill>
            <a:schemeClr val="accent5">
              <a:lumMod val="20000"/>
              <a:lumOff val="80000"/>
              <a:alpha val="39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ángulo 35"/>
          <p:cNvSpPr/>
          <p:nvPr/>
        </p:nvSpPr>
        <p:spPr>
          <a:xfrm>
            <a:off x="10202305" y="5280794"/>
            <a:ext cx="1957683" cy="356928"/>
          </a:xfrm>
          <a:prstGeom prst="rect">
            <a:avLst/>
          </a:prstGeom>
          <a:solidFill>
            <a:schemeClr val="accent5">
              <a:lumMod val="20000"/>
              <a:lumOff val="80000"/>
              <a:alpha val="31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ángulo 14"/>
          <p:cNvSpPr/>
          <p:nvPr/>
        </p:nvSpPr>
        <p:spPr>
          <a:xfrm>
            <a:off x="3630422" y="4849408"/>
            <a:ext cx="1313450" cy="414094"/>
          </a:xfrm>
          <a:prstGeom prst="rect">
            <a:avLst/>
          </a:prstGeom>
          <a:solidFill>
            <a:srgbClr val="C00000">
              <a:alpha val="3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ángulo 24"/>
          <p:cNvSpPr/>
          <p:nvPr/>
        </p:nvSpPr>
        <p:spPr>
          <a:xfrm>
            <a:off x="6963568" y="4849408"/>
            <a:ext cx="1220664" cy="419614"/>
          </a:xfrm>
          <a:prstGeom prst="rect">
            <a:avLst/>
          </a:prstGeom>
          <a:solidFill>
            <a:srgbClr val="C00000">
              <a:alpha val="3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ángulo 25"/>
          <p:cNvSpPr/>
          <p:nvPr/>
        </p:nvSpPr>
        <p:spPr>
          <a:xfrm>
            <a:off x="10202305" y="4849408"/>
            <a:ext cx="1308348" cy="431385"/>
          </a:xfrm>
          <a:prstGeom prst="rect">
            <a:avLst/>
          </a:prstGeom>
          <a:solidFill>
            <a:srgbClr val="C00000">
              <a:alpha val="3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ángulo 2"/>
          <p:cNvSpPr/>
          <p:nvPr/>
        </p:nvSpPr>
        <p:spPr>
          <a:xfrm>
            <a:off x="0" y="0"/>
            <a:ext cx="1570444" cy="6858000"/>
          </a:xfrm>
          <a:prstGeom prst="rect">
            <a:avLst/>
          </a:prstGeom>
          <a:gradFill>
            <a:gsLst>
              <a:gs pos="0">
                <a:srgbClr val="8AB833">
                  <a:lumMod val="60000"/>
                  <a:lumOff val="40000"/>
                </a:srgbClr>
              </a:gs>
              <a:gs pos="60000">
                <a:sysClr val="window" lastClr="FFFFFF">
                  <a:shade val="90000"/>
                  <a:satMod val="375000"/>
                  <a:alpha val="0"/>
                </a:sysClr>
              </a:gs>
              <a:gs pos="100000">
                <a:srgbClr val="E3DED1">
                  <a:tint val="88000"/>
                  <a:satMod val="400000"/>
                </a:srgbClr>
              </a:gs>
            </a:gsLst>
            <a:lin ang="5400000" scaled="0"/>
          </a:gradFill>
          <a:ln w="25400" cap="flat" cmpd="sng" algn="ctr">
            <a:noFill/>
            <a:prstDash val="solid"/>
          </a:ln>
          <a:effectLst/>
        </p:spPr>
        <p:txBody>
          <a:bodyPr rtlCol="0" anchor="ctr"/>
          <a:lstStyle/>
          <a:p>
            <a:pPr algn="ctr"/>
            <a:endParaRPr lang="en-US" kern="0">
              <a:solidFill>
                <a:prstClr val="white"/>
              </a:solidFill>
            </a:endParaRPr>
          </a:p>
        </p:txBody>
      </p:sp>
      <p:sp>
        <p:nvSpPr>
          <p:cNvPr id="4" name="Rectángulo redondeado 3"/>
          <p:cNvSpPr/>
          <p:nvPr/>
        </p:nvSpPr>
        <p:spPr>
          <a:xfrm rot="16200000">
            <a:off x="2077891" y="-1585394"/>
            <a:ext cx="614654" cy="4085541"/>
          </a:xfrm>
          <a:prstGeom prst="roundRect">
            <a:avLst/>
          </a:prstGeom>
          <a:solidFill>
            <a:srgbClr val="FF0066"/>
          </a:solidFill>
          <a:ln w="25400" cap="flat" cmpd="sng" algn="ctr">
            <a:solidFill>
              <a:srgbClr val="FF0066"/>
            </a:solidFill>
            <a:prstDash val="solid"/>
          </a:ln>
          <a:effectLst/>
        </p:spPr>
        <p:txBody>
          <a:bodyPr vert="vert" rtlCol="0" anchor="ctr"/>
          <a:lstStyle/>
          <a:p>
            <a:pPr algn="ct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RESULTADOS EMPÍRICOS</a:t>
            </a:r>
            <a:endParaRPr lang="en-US"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5" name="Rectángulo 4"/>
          <p:cNvSpPr/>
          <p:nvPr/>
        </p:nvSpPr>
        <p:spPr>
          <a:xfrm rot="16200000">
            <a:off x="511768" y="880935"/>
            <a:ext cx="432047" cy="1639747"/>
          </a:xfrm>
          <a:prstGeom prst="rect">
            <a:avLst/>
          </a:prstGeom>
          <a:noFill/>
          <a:ln w="25400" cap="flat" cmpd="sng" algn="ctr">
            <a:noFill/>
            <a:prstDash val="solid"/>
          </a:ln>
          <a:effectLst/>
        </p:spPr>
        <p:txBody>
          <a:bodyPr vert="vert" rtlCol="0" anchor="ctr"/>
          <a:lstStyle/>
          <a:p>
            <a:pPr algn="ctr"/>
            <a:r>
              <a:rPr lang="es-EC"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INTRODUCCIÓN</a:t>
            </a:r>
            <a:endParaRPr lang="en-US"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6" name="Rectángulo 5"/>
          <p:cNvSpPr/>
          <p:nvPr/>
        </p:nvSpPr>
        <p:spPr>
          <a:xfrm rot="16200000">
            <a:off x="478937" y="1529003"/>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 name="Rectángulo 7"/>
          <p:cNvSpPr/>
          <p:nvPr/>
        </p:nvSpPr>
        <p:spPr>
          <a:xfrm rot="16200000">
            <a:off x="537409" y="3343975"/>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IV</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 name="Rectángulo 8"/>
          <p:cNvSpPr/>
          <p:nvPr/>
        </p:nvSpPr>
        <p:spPr>
          <a:xfrm rot="16200000">
            <a:off x="478936" y="2112794"/>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10"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479376" y="5229458"/>
            <a:ext cx="948958" cy="935846"/>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redondeado 6"/>
          <p:cNvSpPr/>
          <p:nvPr/>
        </p:nvSpPr>
        <p:spPr>
          <a:xfrm rot="16200000">
            <a:off x="569199" y="2712304"/>
            <a:ext cx="432047" cy="1606955"/>
          </a:xfrm>
          <a:prstGeom prst="roundRect">
            <a:avLst/>
          </a:prstGeom>
          <a:solidFill>
            <a:srgbClr val="C0CF3A">
              <a:lumMod val="40000"/>
              <a:lumOff val="60000"/>
            </a:srgbClr>
          </a:solidFill>
          <a:ln w="57150" cap="flat" cmpd="sng" algn="ctr">
            <a:solidFill>
              <a:srgbClr val="FF0066"/>
            </a:solid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20" name="CuadroTexto 19"/>
          <p:cNvSpPr txBox="1"/>
          <p:nvPr/>
        </p:nvSpPr>
        <p:spPr>
          <a:xfrm>
            <a:off x="5803394" y="59115"/>
            <a:ext cx="6818736" cy="523220"/>
          </a:xfrm>
          <a:prstGeom prst="rect">
            <a:avLst/>
          </a:prstGeom>
          <a:noFill/>
        </p:spPr>
        <p:txBody>
          <a:bodyPr wrap="square" rtlCol="0">
            <a:spAutoFit/>
          </a:bodyPr>
          <a:lstStyle/>
          <a:p>
            <a:pPr algn="ctr"/>
            <a:r>
              <a:rPr lang="es-EC" sz="2800" b="1" dirty="0" smtClean="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rPr>
              <a:t>Persistencia de la innovación</a:t>
            </a:r>
            <a:endParaRPr lang="en-US" sz="2800" b="1" dirty="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21" name="Conector recto 20"/>
          <p:cNvCxnSpPr/>
          <p:nvPr/>
        </p:nvCxnSpPr>
        <p:spPr>
          <a:xfrm flipH="1">
            <a:off x="5783030" y="496952"/>
            <a:ext cx="6406403" cy="14914"/>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flipH="1">
            <a:off x="6669497" y="582335"/>
            <a:ext cx="5519936"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4079776" y="954731"/>
            <a:ext cx="7803237"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smtClean="0">
                <a:solidFill>
                  <a:prstClr val="black"/>
                </a:solidFill>
                <a:latin typeface="Times New Roman" panose="02020603050405020304" pitchFamily="18" charset="0"/>
                <a:cs typeface="Times New Roman" panose="02020603050405020304" pitchFamily="18" charset="0"/>
              </a:rPr>
              <a:t>CÍRCULOS VIRTUOSOS DE ACUMULACIÓN (periodos)</a:t>
            </a:r>
            <a:endParaRPr lang="en-US" sz="2200" b="1" dirty="0">
              <a:solidFill>
                <a:prstClr val="black"/>
              </a:solidFill>
              <a:latin typeface="Times New Roman" panose="02020603050405020304" pitchFamily="18" charset="0"/>
              <a:cs typeface="Times New Roman" panose="02020603050405020304" pitchFamily="18" charset="0"/>
            </a:endParaRPr>
          </a:p>
        </p:txBody>
      </p:sp>
      <p:pic>
        <p:nvPicPr>
          <p:cNvPr id="28" name="Picture 2" descr="Resultado de imagen para DOLARE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7768" y="874072"/>
            <a:ext cx="676665" cy="676665"/>
          </a:xfrm>
          <a:prstGeom prst="rect">
            <a:avLst/>
          </a:prstGeom>
          <a:noFill/>
          <a:extLst>
            <a:ext uri="{909E8E84-426E-40DD-AFC4-6F175D3DCCD1}">
              <a14:hiddenFill xmlns:a14="http://schemas.microsoft.com/office/drawing/2010/main">
                <a:solidFill>
                  <a:srgbClr val="FFFFFF"/>
                </a:solidFill>
              </a14:hiddenFill>
            </a:ext>
          </a:extLst>
        </p:spPr>
      </p:pic>
      <p:sp>
        <p:nvSpPr>
          <p:cNvPr id="12" name="Flecha arriba 11"/>
          <p:cNvSpPr/>
          <p:nvPr/>
        </p:nvSpPr>
        <p:spPr>
          <a:xfrm>
            <a:off x="1691877" y="861448"/>
            <a:ext cx="311781" cy="644902"/>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CuadroTexto 37"/>
          <p:cNvSpPr txBox="1"/>
          <p:nvPr/>
        </p:nvSpPr>
        <p:spPr>
          <a:xfrm>
            <a:off x="2345618" y="885148"/>
            <a:ext cx="1209177" cy="400110"/>
          </a:xfrm>
          <a:prstGeom prst="rect">
            <a:avLst/>
          </a:prstGeom>
          <a:noFill/>
        </p:spPr>
        <p:txBody>
          <a:bodyPr wrap="none" rtlCol="0">
            <a:spAutoFit/>
          </a:bodyPr>
          <a:lstStyle/>
          <a:p>
            <a:r>
              <a:rPr lang="es-EC" sz="2000" b="1" dirty="0" smtClean="0">
                <a:solidFill>
                  <a:prstClr val="black"/>
                </a:solidFill>
                <a:latin typeface="Times New Roman" panose="02020603050405020304" pitchFamily="18" charset="0"/>
                <a:cs typeface="Times New Roman" panose="02020603050405020304" pitchFamily="18" charset="0"/>
              </a:rPr>
              <a:t>VENTAS</a:t>
            </a:r>
            <a:endParaRPr lang="en-US" sz="20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931772263"/>
              </p:ext>
            </p:extLst>
          </p:nvPr>
        </p:nvGraphicFramePr>
        <p:xfrm>
          <a:off x="1665428" y="1650790"/>
          <a:ext cx="10492210" cy="4690952"/>
        </p:xfrm>
        <a:graphic>
          <a:graphicData uri="http://schemas.openxmlformats.org/drawingml/2006/table">
            <a:tbl>
              <a:tblPr firstRow="1" firstCol="1" bandRow="1">
                <a:tableStyleId>{5C22544A-7EE6-4342-B048-85BDC9FD1C3A}</a:tableStyleId>
              </a:tblPr>
              <a:tblGrid>
                <a:gridCol w="763692"/>
                <a:gridCol w="656356"/>
                <a:gridCol w="553770"/>
                <a:gridCol w="656356"/>
                <a:gridCol w="656356"/>
                <a:gridCol w="659208"/>
                <a:gridCol w="657307"/>
                <a:gridCol w="656356"/>
                <a:gridCol w="657307"/>
                <a:gridCol w="657307"/>
                <a:gridCol w="661105"/>
                <a:gridCol w="657307"/>
                <a:gridCol w="628813"/>
                <a:gridCol w="657307"/>
                <a:gridCol w="656356"/>
                <a:gridCol w="657307"/>
              </a:tblGrid>
              <a:tr h="366482">
                <a:tc>
                  <a:txBody>
                    <a:bodyPr/>
                    <a:lstStyle/>
                    <a:p>
                      <a:pPr algn="ctr">
                        <a:lnSpc>
                          <a:spcPct val="150000"/>
                        </a:lnSpc>
                        <a:spcAft>
                          <a:spcPts val="0"/>
                        </a:spcAft>
                      </a:pPr>
                      <a:r>
                        <a:rPr lang="es-EC" sz="1200" dirty="0">
                          <a:solidFill>
                            <a:schemeClr val="bg1"/>
                          </a:solidFill>
                          <a:effectLst/>
                          <a:latin typeface="Times New Roman" panose="02020603050405020304" pitchFamily="18" charset="0"/>
                          <a:cs typeface="Times New Roman" panose="02020603050405020304" pitchFamily="18" charset="0"/>
                        </a:rPr>
                        <a:t>Periodo</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ctr">
                    <a:solidFill>
                      <a:schemeClr val="tx2"/>
                    </a:solidFill>
                  </a:tcPr>
                </a:tc>
                <a:tc gridSpan="5">
                  <a:txBody>
                    <a:bodyPr/>
                    <a:lstStyle/>
                    <a:p>
                      <a:pPr algn="ctr">
                        <a:lnSpc>
                          <a:spcPct val="150000"/>
                        </a:lnSpc>
                        <a:spcAft>
                          <a:spcPts val="0"/>
                        </a:spcAft>
                      </a:pPr>
                      <a:r>
                        <a:rPr lang="en-US" sz="1400" dirty="0">
                          <a:solidFill>
                            <a:schemeClr val="bg1"/>
                          </a:solidFill>
                          <a:effectLst/>
                          <a:latin typeface="Times New Roman" panose="02020603050405020304" pitchFamily="18" charset="0"/>
                          <a:cs typeface="Times New Roman" panose="02020603050405020304" pitchFamily="18" charset="0"/>
                        </a:rPr>
                        <a:t>2009-2010</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FF">
                        <a:alpha val="64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50000"/>
                        </a:lnSpc>
                        <a:spcAft>
                          <a:spcPts val="0"/>
                        </a:spcAft>
                      </a:pPr>
                      <a:r>
                        <a:rPr lang="en-US" sz="1400" dirty="0">
                          <a:solidFill>
                            <a:schemeClr val="bg1"/>
                          </a:solidFill>
                          <a:effectLst/>
                          <a:latin typeface="Times New Roman" panose="02020603050405020304" pitchFamily="18" charset="0"/>
                          <a:cs typeface="Times New Roman" panose="02020603050405020304" pitchFamily="18" charset="0"/>
                        </a:rPr>
                        <a:t>2011-2012</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64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50000"/>
                        </a:lnSpc>
                        <a:spcAft>
                          <a:spcPts val="0"/>
                        </a:spcAft>
                      </a:pPr>
                      <a:r>
                        <a:rPr lang="en-US" sz="1400" dirty="0">
                          <a:solidFill>
                            <a:schemeClr val="bg1"/>
                          </a:solidFill>
                          <a:effectLst/>
                          <a:latin typeface="Times New Roman" panose="02020603050405020304" pitchFamily="18" charset="0"/>
                          <a:cs typeface="Times New Roman" panose="02020603050405020304" pitchFamily="18" charset="0"/>
                        </a:rPr>
                        <a:t>2013-2014</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99FF">
                        <a:alpha val="64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4033">
                <a:tc>
                  <a:txBody>
                    <a:bodyPr/>
                    <a:lstStyle/>
                    <a:p>
                      <a:pPr algn="ctr">
                        <a:lnSpc>
                          <a:spcPct val="150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Variable</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ctr">
                    <a:solidFill>
                      <a:schemeClr val="tx2"/>
                    </a:solidFill>
                  </a:tcPr>
                </a:tc>
                <a:tc>
                  <a:txBody>
                    <a:bodyPr/>
                    <a:lstStyle/>
                    <a:p>
                      <a:pPr algn="ctr">
                        <a:lnSpc>
                          <a:spcPct val="150000"/>
                        </a:lnSpc>
                        <a:spcAft>
                          <a:spcPts val="0"/>
                        </a:spcAft>
                      </a:pPr>
                      <a:r>
                        <a:rPr lang="en-US" sz="1200">
                          <a:solidFill>
                            <a:schemeClr val="bg1"/>
                          </a:solidFill>
                          <a:effectLst/>
                          <a:latin typeface="Times New Roman" panose="02020603050405020304" pitchFamily="18" charset="0"/>
                          <a:cs typeface="Times New Roman" panose="02020603050405020304" pitchFamily="18" charset="0"/>
                        </a:rPr>
                        <a:t>Q10</a:t>
                      </a:r>
                      <a:endParaRPr lang="en-US"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ctr">
                    <a:solidFill>
                      <a:srgbClr val="FFCCFF"/>
                    </a:solidFill>
                  </a:tcPr>
                </a:tc>
                <a:tc>
                  <a:txBody>
                    <a:bodyPr/>
                    <a:lstStyle/>
                    <a:p>
                      <a:pPr algn="ctr">
                        <a:lnSpc>
                          <a:spcPct val="150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Q25</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ctr">
                    <a:solidFill>
                      <a:srgbClr val="FFCCFF"/>
                    </a:solidFill>
                  </a:tcPr>
                </a:tc>
                <a:tc>
                  <a:txBody>
                    <a:bodyPr/>
                    <a:lstStyle/>
                    <a:p>
                      <a:pPr algn="ctr">
                        <a:lnSpc>
                          <a:spcPct val="150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Q50</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ctr">
                    <a:solidFill>
                      <a:srgbClr val="FFCCFF"/>
                    </a:solidFill>
                  </a:tcPr>
                </a:tc>
                <a:tc>
                  <a:txBody>
                    <a:bodyPr/>
                    <a:lstStyle/>
                    <a:p>
                      <a:pPr algn="ctr">
                        <a:lnSpc>
                          <a:spcPct val="150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Q75</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ctr">
                    <a:solidFill>
                      <a:srgbClr val="FFCCFF"/>
                    </a:solidFill>
                  </a:tcPr>
                </a:tc>
                <a:tc>
                  <a:txBody>
                    <a:bodyPr/>
                    <a:lstStyle/>
                    <a:p>
                      <a:pPr algn="ctr">
                        <a:lnSpc>
                          <a:spcPct val="150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Q90</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ctr">
                    <a:solidFill>
                      <a:srgbClr val="FFCCFF"/>
                    </a:solidFill>
                  </a:tcPr>
                </a:tc>
                <a:tc>
                  <a:txBody>
                    <a:bodyPr/>
                    <a:lstStyle/>
                    <a:p>
                      <a:pPr algn="ctr">
                        <a:lnSpc>
                          <a:spcPct val="150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Q10</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ctr">
                    <a:solidFill>
                      <a:srgbClr val="FFCCCC"/>
                    </a:solidFill>
                  </a:tcPr>
                </a:tc>
                <a:tc>
                  <a:txBody>
                    <a:bodyPr/>
                    <a:lstStyle/>
                    <a:p>
                      <a:pPr algn="ctr">
                        <a:lnSpc>
                          <a:spcPct val="150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Q25</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ctr">
                    <a:solidFill>
                      <a:srgbClr val="FFCCCC"/>
                    </a:solidFill>
                  </a:tcPr>
                </a:tc>
                <a:tc>
                  <a:txBody>
                    <a:bodyPr/>
                    <a:lstStyle/>
                    <a:p>
                      <a:pPr algn="ctr">
                        <a:lnSpc>
                          <a:spcPct val="150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Q50</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ctr">
                    <a:solidFill>
                      <a:srgbClr val="FFCCCC"/>
                    </a:solidFill>
                  </a:tcPr>
                </a:tc>
                <a:tc>
                  <a:txBody>
                    <a:bodyPr/>
                    <a:lstStyle/>
                    <a:p>
                      <a:pPr algn="ctr">
                        <a:lnSpc>
                          <a:spcPct val="150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Q75</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ctr">
                    <a:solidFill>
                      <a:srgbClr val="FFCCCC"/>
                    </a:solidFill>
                  </a:tcPr>
                </a:tc>
                <a:tc>
                  <a:txBody>
                    <a:bodyPr/>
                    <a:lstStyle/>
                    <a:p>
                      <a:pPr algn="ctr">
                        <a:lnSpc>
                          <a:spcPct val="150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Q90</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ctr">
                    <a:solidFill>
                      <a:srgbClr val="FFCCCC"/>
                    </a:solidFill>
                  </a:tcPr>
                </a:tc>
                <a:tc>
                  <a:txBody>
                    <a:bodyPr/>
                    <a:lstStyle/>
                    <a:p>
                      <a:pPr algn="ctr">
                        <a:lnSpc>
                          <a:spcPct val="150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Q10</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ctr">
                    <a:solidFill>
                      <a:srgbClr val="FF99FF"/>
                    </a:solidFill>
                  </a:tcPr>
                </a:tc>
                <a:tc>
                  <a:txBody>
                    <a:bodyPr/>
                    <a:lstStyle/>
                    <a:p>
                      <a:pPr algn="ctr">
                        <a:lnSpc>
                          <a:spcPct val="150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Q25</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ctr">
                    <a:solidFill>
                      <a:srgbClr val="FF99FF"/>
                    </a:solidFill>
                  </a:tcPr>
                </a:tc>
                <a:tc>
                  <a:txBody>
                    <a:bodyPr/>
                    <a:lstStyle/>
                    <a:p>
                      <a:pPr algn="ctr">
                        <a:lnSpc>
                          <a:spcPct val="150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Q50</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ctr">
                    <a:solidFill>
                      <a:srgbClr val="FF99FF"/>
                    </a:solidFill>
                  </a:tcPr>
                </a:tc>
                <a:tc>
                  <a:txBody>
                    <a:bodyPr/>
                    <a:lstStyle/>
                    <a:p>
                      <a:pPr algn="ctr">
                        <a:lnSpc>
                          <a:spcPct val="150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Q75</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ctr">
                    <a:solidFill>
                      <a:srgbClr val="FF99FF"/>
                    </a:solidFill>
                  </a:tcPr>
                </a:tc>
                <a:tc>
                  <a:txBody>
                    <a:bodyPr/>
                    <a:lstStyle/>
                    <a:p>
                      <a:pPr algn="ctr">
                        <a:lnSpc>
                          <a:spcPct val="150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Q90</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ctr">
                    <a:solidFill>
                      <a:srgbClr val="FF99FF"/>
                    </a:solidFill>
                  </a:tcPr>
                </a:tc>
              </a:tr>
              <a:tr h="420586">
                <a:tc>
                  <a:txBody>
                    <a:bodyPr/>
                    <a:lstStyle/>
                    <a:p>
                      <a:pPr algn="ctr">
                        <a:lnSpc>
                          <a:spcPct val="107000"/>
                        </a:lnSpc>
                        <a:spcAft>
                          <a:spcPts val="0"/>
                        </a:spcAft>
                      </a:pPr>
                      <a:r>
                        <a:rPr lang="es-EC" sz="1200" b="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llnsal</a:t>
                      </a:r>
                      <a:endParaRPr lang="en-US"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chemeClr val="tx2"/>
                    </a:solid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-1.657***</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-0.825</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-0.084***</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-0.083***</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-0.266***</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0.276***</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-1.218*</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-1.032**</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-0.081***</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-0.241***</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-0.211***</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-0.364</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-0.039***</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-0.080***</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-0.361***</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r>
              <a:tr h="420586">
                <a:tc>
                  <a:txBody>
                    <a:bodyPr/>
                    <a:lstStyle/>
                    <a:p>
                      <a:pPr algn="ctr">
                        <a:lnSpc>
                          <a:spcPct val="107000"/>
                        </a:lnSpc>
                        <a:spcAft>
                          <a:spcPts val="0"/>
                        </a:spcAft>
                      </a:pPr>
                      <a:r>
                        <a:rPr lang="es-EC" sz="1200" b="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gemp</a:t>
                      </a:r>
                      <a:endParaRPr lang="en-US"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chemeClr val="tx2"/>
                    </a:solid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-0.227</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-1.668</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-0.013</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0.386***</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0.352***</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-3.533***</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-0.788</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-2.306**</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0.378***</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0.271</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-0.442***</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-5.428</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0.247***</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0.404***</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-0.116</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r>
              <a:tr h="420586">
                <a:tc>
                  <a:txBody>
                    <a:bodyPr/>
                    <a:lstStyle/>
                    <a:p>
                      <a:pPr algn="ctr">
                        <a:lnSpc>
                          <a:spcPct val="107000"/>
                        </a:lnSpc>
                        <a:spcAft>
                          <a:spcPts val="0"/>
                        </a:spcAft>
                      </a:pPr>
                      <a:r>
                        <a:rPr lang="es-EC" sz="1200" b="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age</a:t>
                      </a:r>
                      <a:endParaRPr lang="en-US"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chemeClr val="tx2"/>
                    </a:solid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0.564**</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0.077</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0.007***</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-0.008***</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-0.015***</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0.254***</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0.160*</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-0.262**</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-0.008***</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-0.014***</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0.036***</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0.643</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-0.007***</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-0.008***</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-0.025***</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r>
              <a:tr h="420586">
                <a:tc>
                  <a:txBody>
                    <a:bodyPr/>
                    <a:lstStyle/>
                    <a:p>
                      <a:pPr algn="ctr">
                        <a:lnSpc>
                          <a:spcPct val="107000"/>
                        </a:lnSpc>
                        <a:spcAft>
                          <a:spcPts val="0"/>
                        </a:spcAft>
                      </a:pPr>
                      <a:r>
                        <a:rPr lang="es-EC" sz="1200" b="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age2</a:t>
                      </a:r>
                      <a:endParaRPr lang="en-US"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chemeClr val="tx2"/>
                    </a:solid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-0.006*</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-0.001</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-0.000***</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0.000***</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0.000***</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-0.002***</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-0.002*</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-0.000**</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0.000***</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0.000***</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-0.000***</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-0.007</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0.000***</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0.000***</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0.000***</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r>
              <a:tr h="420586">
                <a:tc>
                  <a:txBody>
                    <a:bodyPr/>
                    <a:lstStyle/>
                    <a:p>
                      <a:pPr algn="ctr">
                        <a:lnSpc>
                          <a:spcPct val="107000"/>
                        </a:lnSpc>
                        <a:spcAft>
                          <a:spcPts val="0"/>
                        </a:spcAft>
                      </a:pPr>
                      <a:r>
                        <a:rPr lang="es-EC" sz="1200" b="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ht</a:t>
                      </a:r>
                      <a:endParaRPr lang="en-US"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chemeClr val="tx2"/>
                    </a:solid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75.233**</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3.88</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0.382***</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-0.011</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0.068</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-1.649**</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-2.586*</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-32.274**</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-0.116</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-0.518</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0.884***</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14.535</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-0.229**</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-0.064***</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-1.178</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r>
              <a:tr h="420586">
                <a:tc>
                  <a:txBody>
                    <a:bodyPr/>
                    <a:lstStyle/>
                    <a:p>
                      <a:pPr algn="ctr">
                        <a:lnSpc>
                          <a:spcPct val="107000"/>
                        </a:lnSpc>
                        <a:spcAft>
                          <a:spcPts val="0"/>
                        </a:spcAft>
                      </a:pPr>
                      <a:r>
                        <a:rPr lang="es-EC" sz="1200" b="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exp</a:t>
                      </a:r>
                      <a:endParaRPr lang="en-US"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chemeClr val="tx2"/>
                    </a:solid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-8.491**</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-1.052</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-0.280***</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0.092***</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0.163***</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-2.803***</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-7.799*</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-15.928**</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0.088***</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0.182</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-0.434***</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2.809</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-0.149**</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0.090***</a:t>
                      </a:r>
                      <a:endParaRPr lang="en-US" sz="100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-0.135</a:t>
                      </a:r>
                      <a:endParaRPr lang="en-US" sz="1000" dirty="0">
                        <a:effectLst/>
                        <a:latin typeface="Times New Roman" panose="02020603050405020304" pitchFamily="18" charset="0"/>
                        <a:ea typeface="Calibri" panose="020F0502020204030204" pitchFamily="34" charset="0"/>
                      </a:endParaRPr>
                    </a:p>
                  </a:txBody>
                  <a:tcPr marL="68580" marR="68580" marT="0" marB="0" anchor="b">
                    <a:noFill/>
                  </a:tcPr>
                </a:tc>
              </a:tr>
              <a:tr h="420586">
                <a:tc>
                  <a:txBody>
                    <a:bodyPr/>
                    <a:lstStyle/>
                    <a:p>
                      <a:pPr algn="ctr">
                        <a:lnSpc>
                          <a:spcPct val="150000"/>
                        </a:lnSpc>
                        <a:spcAft>
                          <a:spcPts val="0"/>
                        </a:spcAft>
                      </a:pPr>
                      <a:r>
                        <a:rPr lang="en-US" sz="1200" b="0" dirty="0" err="1">
                          <a:solidFill>
                            <a:schemeClr val="bg1"/>
                          </a:solidFill>
                          <a:effectLst/>
                          <a:latin typeface="Times New Roman" panose="02020603050405020304" pitchFamily="18" charset="0"/>
                          <a:cs typeface="Times New Roman" panose="02020603050405020304" pitchFamily="18" charset="0"/>
                        </a:rPr>
                        <a:t>rdint</a:t>
                      </a:r>
                      <a:endParaRPr lang="en-US" sz="20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ctr">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-2.959***</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-2.659</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-0.625***</a:t>
                      </a:r>
                      <a:endParaRPr lang="en-US"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-0.171***</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-0.420***</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-1.197***</a:t>
                      </a:r>
                      <a:endParaRPr lang="en-US"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-9.423*</a:t>
                      </a:r>
                      <a:endParaRPr lang="en-US"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-4.664**</a:t>
                      </a:r>
                      <a:endParaRPr lang="en-US"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-0.168***</a:t>
                      </a:r>
                      <a:endParaRPr lang="en-US"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-0.174</a:t>
                      </a:r>
                      <a:endParaRPr lang="en-US"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0.224***</a:t>
                      </a:r>
                      <a:endParaRPr lang="en-US"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-1.883</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-0.133***</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-0.155***</a:t>
                      </a:r>
                      <a:endParaRPr lang="en-US"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-0.119</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r>
              <a:tr h="355445">
                <a:tc>
                  <a:txBody>
                    <a:bodyPr/>
                    <a:lstStyle/>
                    <a:p>
                      <a:pPr algn="ctr">
                        <a:lnSpc>
                          <a:spcPct val="150000"/>
                        </a:lnSpc>
                        <a:spcAft>
                          <a:spcPts val="0"/>
                        </a:spcAft>
                      </a:pPr>
                      <a:r>
                        <a:rPr lang="en-US" sz="1200" b="0" dirty="0">
                          <a:solidFill>
                            <a:schemeClr val="bg1"/>
                          </a:solidFill>
                          <a:effectLst/>
                          <a:latin typeface="Times New Roman" panose="02020603050405020304" pitchFamily="18" charset="0"/>
                          <a:cs typeface="Times New Roman" panose="02020603050405020304" pitchFamily="18" charset="0"/>
                        </a:rPr>
                        <a:t>l1rdint</a:t>
                      </a:r>
                      <a:endParaRPr lang="en-US" sz="20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ctr">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-0.168</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-0.031</a:t>
                      </a:r>
                      <a:endParaRPr lang="en-US"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0.099***</a:t>
                      </a:r>
                      <a:endParaRPr lang="en-US"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0.116***</a:t>
                      </a:r>
                      <a:endParaRPr lang="en-US"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0.107***</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-0.013</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0.456***</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1.402***</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0.116***</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0.090***</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0.096***</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0.051</a:t>
                      </a:r>
                      <a:endParaRPr lang="en-US"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0.121***</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0.121***</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0.111***</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r>
              <a:tr h="355445">
                <a:tc>
                  <a:txBody>
                    <a:bodyPr/>
                    <a:lstStyle/>
                    <a:p>
                      <a:pPr algn="ctr">
                        <a:lnSpc>
                          <a:spcPct val="150000"/>
                        </a:lnSpc>
                        <a:spcAft>
                          <a:spcPts val="0"/>
                        </a:spcAft>
                      </a:pPr>
                      <a:r>
                        <a:rPr lang="en-US" sz="1200" b="0" dirty="0" err="1">
                          <a:solidFill>
                            <a:schemeClr val="bg1"/>
                          </a:solidFill>
                          <a:effectLst/>
                          <a:latin typeface="Times New Roman" panose="02020603050405020304" pitchFamily="18" charset="0"/>
                          <a:cs typeface="Times New Roman" panose="02020603050405020304" pitchFamily="18" charset="0"/>
                        </a:rPr>
                        <a:t>inno</a:t>
                      </a:r>
                      <a:endParaRPr lang="en-US" sz="20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ctr">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-16.279**</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0.549</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-0.037</a:t>
                      </a:r>
                      <a:endParaRPr lang="en-US"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0.039*</a:t>
                      </a:r>
                      <a:endParaRPr lang="en-US"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0.031</a:t>
                      </a:r>
                      <a:endParaRPr lang="en-US"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1.070**</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-2.536*</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-6.531**</a:t>
                      </a:r>
                      <a:endParaRPr lang="en-US"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0.012</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0.01</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0.293***</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2.697</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-0.127**</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0.013*</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-0.229*</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r>
              <a:tr h="355445">
                <a:tc>
                  <a:txBody>
                    <a:bodyPr/>
                    <a:lstStyle/>
                    <a:p>
                      <a:pPr algn="ctr">
                        <a:lnSpc>
                          <a:spcPct val="150000"/>
                        </a:lnSpc>
                        <a:spcAft>
                          <a:spcPts val="0"/>
                        </a:spcAft>
                      </a:pPr>
                      <a:r>
                        <a:rPr lang="en-US" sz="1200" b="0" dirty="0">
                          <a:solidFill>
                            <a:schemeClr val="bg1"/>
                          </a:solidFill>
                          <a:effectLst/>
                          <a:latin typeface="Times New Roman" panose="02020603050405020304" pitchFamily="18" charset="0"/>
                          <a:cs typeface="Times New Roman" panose="02020603050405020304" pitchFamily="18" charset="0"/>
                        </a:rPr>
                        <a:t>l1inno</a:t>
                      </a:r>
                      <a:endParaRPr lang="en-US" sz="20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ctr">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-5.834</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-1.351</a:t>
                      </a:r>
                      <a:endParaRPr lang="en-US"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0.012</a:t>
                      </a:r>
                      <a:endParaRPr lang="en-US"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-0.009</a:t>
                      </a:r>
                      <a:endParaRPr lang="en-US"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-0.004</a:t>
                      </a:r>
                      <a:endParaRPr lang="en-US"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-1.511***</a:t>
                      </a:r>
                      <a:endParaRPr lang="en-US"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1.249*</a:t>
                      </a:r>
                      <a:endParaRPr lang="en-US"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2.127**</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0.021**</a:t>
                      </a:r>
                      <a:endParaRPr lang="en-US"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0.029</a:t>
                      </a:r>
                      <a:endParaRPr lang="en-US"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-0.014</a:t>
                      </a:r>
                      <a:endParaRPr lang="en-US"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-2.565</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0.035***</a:t>
                      </a:r>
                      <a:endParaRPr lang="en-US"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0.090***</a:t>
                      </a:r>
                      <a:endPar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528" marR="52528" marT="0" marB="0" anchor="b">
                    <a:solidFill>
                      <a:srgbClr val="FFCCCC">
                        <a:alpha val="56000"/>
                      </a:srgbClr>
                    </a:solidFill>
                  </a:tcPr>
                </a:tc>
              </a:tr>
            </a:tbl>
          </a:graphicData>
        </a:graphic>
      </p:graphicFrame>
    </p:spTree>
    <p:extLst>
      <p:ext uri="{BB962C8B-B14F-4D97-AF65-F5344CB8AC3E}">
        <p14:creationId xmlns:p14="http://schemas.microsoft.com/office/powerpoint/2010/main" val="2193487766"/>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5" grpId="0" animBg="1"/>
      <p:bldP spid="36" grpId="0" animBg="1"/>
      <p:bldP spid="15" grpId="0" animBg="1"/>
      <p:bldP spid="25" grpId="0" animBg="1"/>
      <p:bldP spid="26" grpId="0" animBg="1"/>
      <p:bldP spid="11" grpId="0"/>
      <p:bldP spid="12" grpId="0" animBg="1"/>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7" name="Rectángulo 46"/>
          <p:cNvSpPr/>
          <p:nvPr/>
        </p:nvSpPr>
        <p:spPr>
          <a:xfrm>
            <a:off x="4993403" y="6069113"/>
            <a:ext cx="598542" cy="333361"/>
          </a:xfrm>
          <a:prstGeom prst="rect">
            <a:avLst/>
          </a:prstGeom>
          <a:solidFill>
            <a:schemeClr val="accent6">
              <a:lumMod val="20000"/>
              <a:lumOff val="80000"/>
              <a:alpha val="3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ángulo 47"/>
          <p:cNvSpPr/>
          <p:nvPr/>
        </p:nvSpPr>
        <p:spPr>
          <a:xfrm>
            <a:off x="8247019" y="6069113"/>
            <a:ext cx="694417" cy="319244"/>
          </a:xfrm>
          <a:prstGeom prst="rect">
            <a:avLst/>
          </a:prstGeom>
          <a:solidFill>
            <a:schemeClr val="accent6">
              <a:lumMod val="20000"/>
              <a:lumOff val="80000"/>
              <a:alpha val="34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ángulo 48"/>
          <p:cNvSpPr/>
          <p:nvPr/>
        </p:nvSpPr>
        <p:spPr>
          <a:xfrm>
            <a:off x="11472969" y="6060558"/>
            <a:ext cx="694417" cy="308114"/>
          </a:xfrm>
          <a:prstGeom prst="rect">
            <a:avLst/>
          </a:prstGeom>
          <a:solidFill>
            <a:schemeClr val="accent6">
              <a:lumMod val="20000"/>
              <a:lumOff val="80000"/>
              <a:alpha val="33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ángulo 42"/>
          <p:cNvSpPr/>
          <p:nvPr/>
        </p:nvSpPr>
        <p:spPr>
          <a:xfrm>
            <a:off x="9601848" y="5227312"/>
            <a:ext cx="598608" cy="357861"/>
          </a:xfrm>
          <a:prstGeom prst="rect">
            <a:avLst/>
          </a:prstGeom>
          <a:solidFill>
            <a:srgbClr val="C00000">
              <a:alpha val="3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ángulo 38"/>
          <p:cNvSpPr/>
          <p:nvPr/>
        </p:nvSpPr>
        <p:spPr>
          <a:xfrm>
            <a:off x="11500637" y="5203748"/>
            <a:ext cx="657653" cy="393739"/>
          </a:xfrm>
          <a:prstGeom prst="rect">
            <a:avLst/>
          </a:prstGeom>
          <a:solidFill>
            <a:schemeClr val="accent5">
              <a:lumMod val="20000"/>
              <a:lumOff val="80000"/>
              <a:alpha val="57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ángulo 39"/>
          <p:cNvSpPr/>
          <p:nvPr/>
        </p:nvSpPr>
        <p:spPr>
          <a:xfrm>
            <a:off x="8247020" y="5186431"/>
            <a:ext cx="694417" cy="393739"/>
          </a:xfrm>
          <a:prstGeom prst="rect">
            <a:avLst/>
          </a:prstGeom>
          <a:solidFill>
            <a:schemeClr val="accent5">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ángulo 36"/>
          <p:cNvSpPr/>
          <p:nvPr/>
        </p:nvSpPr>
        <p:spPr>
          <a:xfrm>
            <a:off x="4993403" y="5186431"/>
            <a:ext cx="598541" cy="393739"/>
          </a:xfrm>
          <a:prstGeom prst="rect">
            <a:avLst/>
          </a:prstGeom>
          <a:solidFill>
            <a:schemeClr val="accent5">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ángulo 43"/>
          <p:cNvSpPr/>
          <p:nvPr/>
        </p:nvSpPr>
        <p:spPr>
          <a:xfrm>
            <a:off x="6304339" y="5227312"/>
            <a:ext cx="676226" cy="357861"/>
          </a:xfrm>
          <a:prstGeom prst="rect">
            <a:avLst/>
          </a:prstGeom>
          <a:solidFill>
            <a:srgbClr val="C00000">
              <a:alpha val="3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ángulo 40"/>
          <p:cNvSpPr/>
          <p:nvPr/>
        </p:nvSpPr>
        <p:spPr>
          <a:xfrm>
            <a:off x="3131606" y="5227312"/>
            <a:ext cx="551450" cy="357861"/>
          </a:xfrm>
          <a:prstGeom prst="rect">
            <a:avLst/>
          </a:prstGeom>
          <a:solidFill>
            <a:srgbClr val="C0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ángulo 2"/>
          <p:cNvSpPr/>
          <p:nvPr/>
        </p:nvSpPr>
        <p:spPr>
          <a:xfrm>
            <a:off x="0" y="0"/>
            <a:ext cx="1570444" cy="6858000"/>
          </a:xfrm>
          <a:prstGeom prst="rect">
            <a:avLst/>
          </a:prstGeom>
          <a:gradFill>
            <a:gsLst>
              <a:gs pos="0">
                <a:srgbClr val="8AB833">
                  <a:lumMod val="60000"/>
                  <a:lumOff val="40000"/>
                </a:srgbClr>
              </a:gs>
              <a:gs pos="60000">
                <a:sysClr val="window" lastClr="FFFFFF">
                  <a:shade val="90000"/>
                  <a:satMod val="375000"/>
                  <a:alpha val="0"/>
                </a:sysClr>
              </a:gs>
              <a:gs pos="100000">
                <a:srgbClr val="E3DED1">
                  <a:tint val="88000"/>
                  <a:satMod val="400000"/>
                </a:srgbClr>
              </a:gs>
            </a:gsLst>
            <a:lin ang="5400000" scaled="0"/>
          </a:gradFill>
          <a:ln w="25400" cap="flat" cmpd="sng" algn="ctr">
            <a:noFill/>
            <a:prstDash val="solid"/>
          </a:ln>
          <a:effectLst/>
        </p:spPr>
        <p:txBody>
          <a:bodyPr rtlCol="0" anchor="ctr"/>
          <a:lstStyle/>
          <a:p>
            <a:pPr algn="ctr"/>
            <a:endParaRPr lang="en-US" kern="0">
              <a:solidFill>
                <a:prstClr val="white"/>
              </a:solidFill>
            </a:endParaRPr>
          </a:p>
        </p:txBody>
      </p:sp>
      <p:sp>
        <p:nvSpPr>
          <p:cNvPr id="4" name="Rectángulo redondeado 3"/>
          <p:cNvSpPr/>
          <p:nvPr/>
        </p:nvSpPr>
        <p:spPr>
          <a:xfrm rot="16200000">
            <a:off x="2077891" y="-1585394"/>
            <a:ext cx="614654" cy="4085541"/>
          </a:xfrm>
          <a:prstGeom prst="roundRect">
            <a:avLst/>
          </a:prstGeom>
          <a:solidFill>
            <a:srgbClr val="FF0066"/>
          </a:solidFill>
          <a:ln w="25400" cap="flat" cmpd="sng" algn="ctr">
            <a:solidFill>
              <a:srgbClr val="FF0066"/>
            </a:solidFill>
            <a:prstDash val="solid"/>
          </a:ln>
          <a:effectLst/>
        </p:spPr>
        <p:txBody>
          <a:bodyPr vert="vert" rtlCol="0" anchor="ctr"/>
          <a:lstStyle/>
          <a:p>
            <a:pPr algn="ct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RESULTADOS EMPÍRICOS</a:t>
            </a:r>
            <a:endParaRPr lang="en-US"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5" name="Rectángulo 4"/>
          <p:cNvSpPr/>
          <p:nvPr/>
        </p:nvSpPr>
        <p:spPr>
          <a:xfrm rot="16200000">
            <a:off x="511768" y="880935"/>
            <a:ext cx="432047" cy="1639747"/>
          </a:xfrm>
          <a:prstGeom prst="rect">
            <a:avLst/>
          </a:prstGeom>
          <a:noFill/>
          <a:ln w="25400" cap="flat" cmpd="sng" algn="ctr">
            <a:noFill/>
            <a:prstDash val="solid"/>
          </a:ln>
          <a:effectLst/>
        </p:spPr>
        <p:txBody>
          <a:bodyPr vert="vert" rtlCol="0" anchor="ctr"/>
          <a:lstStyle/>
          <a:p>
            <a:pPr algn="ctr"/>
            <a:r>
              <a:rPr lang="es-EC"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INTRODUCCIÓN</a:t>
            </a:r>
            <a:endParaRPr lang="en-US"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6" name="Rectángulo 5"/>
          <p:cNvSpPr/>
          <p:nvPr/>
        </p:nvSpPr>
        <p:spPr>
          <a:xfrm rot="16200000">
            <a:off x="478937" y="1529003"/>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 name="Rectángulo 7"/>
          <p:cNvSpPr/>
          <p:nvPr/>
        </p:nvSpPr>
        <p:spPr>
          <a:xfrm rot="16200000">
            <a:off x="537409" y="3343975"/>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IV</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 name="Rectángulo 8"/>
          <p:cNvSpPr/>
          <p:nvPr/>
        </p:nvSpPr>
        <p:spPr>
          <a:xfrm rot="16200000">
            <a:off x="478936" y="2112794"/>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10"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479376" y="5229458"/>
            <a:ext cx="948958" cy="935846"/>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redondeado 6"/>
          <p:cNvSpPr/>
          <p:nvPr/>
        </p:nvSpPr>
        <p:spPr>
          <a:xfrm rot="16200000">
            <a:off x="569199" y="2712304"/>
            <a:ext cx="432047" cy="1606955"/>
          </a:xfrm>
          <a:prstGeom prst="roundRect">
            <a:avLst/>
          </a:prstGeom>
          <a:solidFill>
            <a:srgbClr val="C0CF3A">
              <a:lumMod val="40000"/>
              <a:lumOff val="60000"/>
            </a:srgbClr>
          </a:solidFill>
          <a:ln w="57150" cap="flat" cmpd="sng" algn="ctr">
            <a:solidFill>
              <a:srgbClr val="FF0066"/>
            </a:solid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20" name="CuadroTexto 19"/>
          <p:cNvSpPr txBox="1"/>
          <p:nvPr/>
        </p:nvSpPr>
        <p:spPr>
          <a:xfrm>
            <a:off x="5803394" y="59115"/>
            <a:ext cx="6818736" cy="523220"/>
          </a:xfrm>
          <a:prstGeom prst="rect">
            <a:avLst/>
          </a:prstGeom>
          <a:noFill/>
        </p:spPr>
        <p:txBody>
          <a:bodyPr wrap="square" rtlCol="0">
            <a:spAutoFit/>
          </a:bodyPr>
          <a:lstStyle/>
          <a:p>
            <a:pPr algn="ctr"/>
            <a:r>
              <a:rPr lang="es-EC" sz="2800" b="1" dirty="0" smtClean="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rPr>
              <a:t>Persistencia de la innovación</a:t>
            </a:r>
            <a:endParaRPr lang="en-US" sz="2800" b="1" dirty="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21" name="Conector recto 20"/>
          <p:cNvCxnSpPr/>
          <p:nvPr/>
        </p:nvCxnSpPr>
        <p:spPr>
          <a:xfrm flipH="1">
            <a:off x="5783030" y="496952"/>
            <a:ext cx="6406403" cy="14914"/>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flipH="1">
            <a:off x="6669497" y="586606"/>
            <a:ext cx="5519936"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7" name="Rectángulo 26"/>
          <p:cNvSpPr/>
          <p:nvPr/>
        </p:nvSpPr>
        <p:spPr>
          <a:xfrm>
            <a:off x="5016403" y="4731329"/>
            <a:ext cx="575541" cy="357861"/>
          </a:xfrm>
          <a:prstGeom prst="rect">
            <a:avLst/>
          </a:prstGeom>
          <a:solidFill>
            <a:srgbClr val="C00000">
              <a:alpha val="3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ángulo 32"/>
          <p:cNvSpPr/>
          <p:nvPr/>
        </p:nvSpPr>
        <p:spPr>
          <a:xfrm>
            <a:off x="8256116" y="4745445"/>
            <a:ext cx="676226" cy="357861"/>
          </a:xfrm>
          <a:prstGeom prst="rect">
            <a:avLst/>
          </a:prstGeom>
          <a:solidFill>
            <a:srgbClr val="C00000">
              <a:alpha val="3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5" name="Imagen 4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83188" y="831994"/>
            <a:ext cx="890167" cy="890167"/>
          </a:xfrm>
          <a:prstGeom prst="rect">
            <a:avLst/>
          </a:prstGeom>
        </p:spPr>
      </p:pic>
      <p:sp>
        <p:nvSpPr>
          <p:cNvPr id="46" name="Flecha arriba 45"/>
          <p:cNvSpPr/>
          <p:nvPr/>
        </p:nvSpPr>
        <p:spPr>
          <a:xfrm>
            <a:off x="1678962" y="921300"/>
            <a:ext cx="272987" cy="800861"/>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CuadroTexto 49"/>
          <p:cNvSpPr txBox="1"/>
          <p:nvPr/>
        </p:nvSpPr>
        <p:spPr>
          <a:xfrm>
            <a:off x="2591497" y="921620"/>
            <a:ext cx="1297150" cy="400110"/>
          </a:xfrm>
          <a:prstGeom prst="rect">
            <a:avLst/>
          </a:prstGeom>
          <a:noFill/>
        </p:spPr>
        <p:txBody>
          <a:bodyPr wrap="none" rtlCol="0">
            <a:spAutoFit/>
          </a:bodyPr>
          <a:lstStyle/>
          <a:p>
            <a:r>
              <a:rPr lang="es-EC" sz="2000" b="1" dirty="0" smtClean="0">
                <a:solidFill>
                  <a:prstClr val="black"/>
                </a:solidFill>
                <a:latin typeface="Times New Roman" panose="02020603050405020304" pitchFamily="18" charset="0"/>
                <a:cs typeface="Times New Roman" panose="02020603050405020304" pitchFamily="18" charset="0"/>
              </a:rPr>
              <a:t>EMPLEO</a:t>
            </a: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51" name="Rectángulo 50"/>
          <p:cNvSpPr/>
          <p:nvPr/>
        </p:nvSpPr>
        <p:spPr>
          <a:xfrm>
            <a:off x="4427207" y="1136602"/>
            <a:ext cx="7803237"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smtClean="0">
                <a:solidFill>
                  <a:prstClr val="black"/>
                </a:solidFill>
                <a:latin typeface="Times New Roman" panose="02020603050405020304" pitchFamily="18" charset="0"/>
                <a:cs typeface="Times New Roman" panose="02020603050405020304" pitchFamily="18" charset="0"/>
              </a:rPr>
              <a:t>CÍRCULOS VIRTUOSOS DE ACUMULACIÓN (periodos)</a:t>
            </a:r>
            <a:endParaRPr lang="en-US" sz="2200" b="1" dirty="0">
              <a:solidFill>
                <a:prstClr val="black"/>
              </a:solidFill>
              <a:latin typeface="Times New Roman" panose="02020603050405020304" pitchFamily="18" charset="0"/>
              <a:cs typeface="Times New Roman" panose="02020603050405020304" pitchFamily="18" charset="0"/>
            </a:endParaRPr>
          </a:p>
        </p:txBody>
      </p:sp>
      <p:sp>
        <p:nvSpPr>
          <p:cNvPr id="34" name="Rectángulo 33"/>
          <p:cNvSpPr/>
          <p:nvPr/>
        </p:nvSpPr>
        <p:spPr>
          <a:xfrm>
            <a:off x="11482064" y="4780480"/>
            <a:ext cx="676226" cy="357861"/>
          </a:xfrm>
          <a:prstGeom prst="rect">
            <a:avLst/>
          </a:prstGeom>
          <a:solidFill>
            <a:srgbClr val="C0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13" name="Tabla 12"/>
          <p:cNvGraphicFramePr>
            <a:graphicFrameLocks noGrp="1"/>
          </p:cNvGraphicFramePr>
          <p:nvPr>
            <p:extLst>
              <p:ext uri="{D42A27DB-BD31-4B8C-83A1-F6EECF244321}">
                <p14:modId xmlns:p14="http://schemas.microsoft.com/office/powerpoint/2010/main" val="1417442418"/>
              </p:ext>
            </p:extLst>
          </p:nvPr>
        </p:nvGraphicFramePr>
        <p:xfrm>
          <a:off x="1648992" y="1700981"/>
          <a:ext cx="10484550" cy="4701493"/>
        </p:xfrm>
        <a:graphic>
          <a:graphicData uri="http://schemas.openxmlformats.org/drawingml/2006/table">
            <a:tbl>
              <a:tblPr firstRow="1" firstCol="1" bandRow="1">
                <a:tableStyleId>{5C22544A-7EE6-4342-B048-85BDC9FD1C3A}</a:tableStyleId>
              </a:tblPr>
              <a:tblGrid>
                <a:gridCol w="816637"/>
                <a:gridCol w="648072"/>
                <a:gridCol w="546021"/>
                <a:gridCol w="678115"/>
                <a:gridCol w="648072"/>
                <a:gridCol w="648072"/>
                <a:gridCol w="648072"/>
                <a:gridCol w="648072"/>
                <a:gridCol w="648072"/>
                <a:gridCol w="648072"/>
                <a:gridCol w="720080"/>
                <a:gridCol w="648072"/>
                <a:gridCol w="595349"/>
                <a:gridCol w="648248"/>
                <a:gridCol w="647276"/>
                <a:gridCol w="648248"/>
              </a:tblGrid>
              <a:tr h="391758">
                <a:tc>
                  <a:txBody>
                    <a:bodyPr/>
                    <a:lstStyle/>
                    <a:p>
                      <a:pPr algn="ctr">
                        <a:lnSpc>
                          <a:spcPct val="150000"/>
                        </a:lnSpc>
                        <a:spcAft>
                          <a:spcPts val="0"/>
                        </a:spcAft>
                      </a:pPr>
                      <a:r>
                        <a:rPr lang="en-US" sz="1200" dirty="0" err="1">
                          <a:solidFill>
                            <a:schemeClr val="bg1"/>
                          </a:solidFill>
                          <a:effectLst/>
                          <a:latin typeface="Times New Roman" panose="02020603050405020304" pitchFamily="18" charset="0"/>
                          <a:cs typeface="Times New Roman" panose="02020603050405020304" pitchFamily="18" charset="0"/>
                        </a:rPr>
                        <a:t>Periodo</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ctr">
                    <a:solidFill>
                      <a:schemeClr val="tx2"/>
                    </a:solidFill>
                  </a:tcPr>
                </a:tc>
                <a:tc gridSpan="5">
                  <a:txBody>
                    <a:bodyPr/>
                    <a:lstStyle/>
                    <a:p>
                      <a:pPr algn="ctr">
                        <a:lnSpc>
                          <a:spcPct val="150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2009-2010</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99FF">
                        <a:alpha val="34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50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2011-2012</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99FF">
                        <a:alpha val="24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50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2013-2014</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99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3891">
                <a:tc>
                  <a:txBody>
                    <a:bodyPr/>
                    <a:lstStyle/>
                    <a:p>
                      <a:pPr algn="ctr">
                        <a:lnSpc>
                          <a:spcPct val="150000"/>
                        </a:lnSpc>
                        <a:spcAft>
                          <a:spcPts val="0"/>
                        </a:spcAft>
                      </a:pPr>
                      <a:r>
                        <a:rPr lang="en-US" sz="1200">
                          <a:solidFill>
                            <a:schemeClr val="bg1"/>
                          </a:solidFill>
                          <a:effectLst/>
                          <a:latin typeface="Times New Roman" panose="02020603050405020304" pitchFamily="18" charset="0"/>
                          <a:cs typeface="Times New Roman" panose="02020603050405020304" pitchFamily="18" charset="0"/>
                        </a:rPr>
                        <a:t>Variable</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ctr">
                    <a:solidFill>
                      <a:schemeClr val="tx2"/>
                    </a:solidFill>
                  </a:tcPr>
                </a:tc>
                <a:tc>
                  <a:txBody>
                    <a:bodyPr/>
                    <a:lstStyle/>
                    <a:p>
                      <a:pPr algn="ctr">
                        <a:lnSpc>
                          <a:spcPct val="150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Q10</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ctr">
                    <a:solidFill>
                      <a:srgbClr val="CC99FF">
                        <a:alpha val="34000"/>
                      </a:srgbClr>
                    </a:solidFill>
                  </a:tcPr>
                </a:tc>
                <a:tc>
                  <a:txBody>
                    <a:bodyPr/>
                    <a:lstStyle/>
                    <a:p>
                      <a:pPr algn="ctr">
                        <a:lnSpc>
                          <a:spcPct val="150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Q25</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ctr">
                    <a:solidFill>
                      <a:srgbClr val="CC99FF">
                        <a:alpha val="34000"/>
                      </a:srgbClr>
                    </a:solidFill>
                  </a:tcPr>
                </a:tc>
                <a:tc>
                  <a:txBody>
                    <a:bodyPr/>
                    <a:lstStyle/>
                    <a:p>
                      <a:pPr algn="ctr">
                        <a:lnSpc>
                          <a:spcPct val="150000"/>
                        </a:lnSpc>
                        <a:spcAft>
                          <a:spcPts val="0"/>
                        </a:spcAft>
                      </a:pPr>
                      <a:r>
                        <a:rPr lang="en-US" sz="1200">
                          <a:solidFill>
                            <a:schemeClr val="bg1"/>
                          </a:solidFill>
                          <a:effectLst/>
                          <a:latin typeface="Times New Roman" panose="02020603050405020304" pitchFamily="18" charset="0"/>
                          <a:cs typeface="Times New Roman" panose="02020603050405020304" pitchFamily="18" charset="0"/>
                        </a:rPr>
                        <a:t>Q50</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ctr">
                    <a:solidFill>
                      <a:srgbClr val="CC99FF">
                        <a:alpha val="34000"/>
                      </a:srgbClr>
                    </a:solidFill>
                  </a:tcPr>
                </a:tc>
                <a:tc>
                  <a:txBody>
                    <a:bodyPr/>
                    <a:lstStyle/>
                    <a:p>
                      <a:pPr algn="ctr">
                        <a:lnSpc>
                          <a:spcPct val="150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Q75</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ctr">
                    <a:solidFill>
                      <a:srgbClr val="CC99FF">
                        <a:alpha val="34000"/>
                      </a:srgbClr>
                    </a:solidFill>
                  </a:tcPr>
                </a:tc>
                <a:tc>
                  <a:txBody>
                    <a:bodyPr/>
                    <a:lstStyle/>
                    <a:p>
                      <a:pPr algn="ctr">
                        <a:lnSpc>
                          <a:spcPct val="150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Q90</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ctr">
                    <a:solidFill>
                      <a:srgbClr val="CC99FF">
                        <a:alpha val="34000"/>
                      </a:srgbClr>
                    </a:solidFill>
                  </a:tcPr>
                </a:tc>
                <a:tc>
                  <a:txBody>
                    <a:bodyPr/>
                    <a:lstStyle/>
                    <a:p>
                      <a:pPr algn="ctr">
                        <a:lnSpc>
                          <a:spcPct val="150000"/>
                        </a:lnSpc>
                        <a:spcAft>
                          <a:spcPts val="0"/>
                        </a:spcAft>
                      </a:pPr>
                      <a:r>
                        <a:rPr lang="en-US" sz="1200">
                          <a:solidFill>
                            <a:schemeClr val="bg1"/>
                          </a:solidFill>
                          <a:effectLst/>
                          <a:latin typeface="Times New Roman" panose="02020603050405020304" pitchFamily="18" charset="0"/>
                          <a:cs typeface="Times New Roman" panose="02020603050405020304" pitchFamily="18" charset="0"/>
                        </a:rPr>
                        <a:t>Q10</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ctr">
                    <a:solidFill>
                      <a:srgbClr val="CC99FF">
                        <a:alpha val="24000"/>
                      </a:srgbClr>
                    </a:solidFill>
                  </a:tcPr>
                </a:tc>
                <a:tc>
                  <a:txBody>
                    <a:bodyPr/>
                    <a:lstStyle/>
                    <a:p>
                      <a:pPr algn="ctr">
                        <a:lnSpc>
                          <a:spcPct val="150000"/>
                        </a:lnSpc>
                        <a:spcAft>
                          <a:spcPts val="0"/>
                        </a:spcAft>
                      </a:pPr>
                      <a:r>
                        <a:rPr lang="en-US" sz="1200">
                          <a:solidFill>
                            <a:schemeClr val="bg1"/>
                          </a:solidFill>
                          <a:effectLst/>
                          <a:latin typeface="Times New Roman" panose="02020603050405020304" pitchFamily="18" charset="0"/>
                          <a:cs typeface="Times New Roman" panose="02020603050405020304" pitchFamily="18" charset="0"/>
                        </a:rPr>
                        <a:t>Q25</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ctr">
                    <a:solidFill>
                      <a:srgbClr val="CC99FF">
                        <a:alpha val="24000"/>
                      </a:srgbClr>
                    </a:solidFill>
                  </a:tcPr>
                </a:tc>
                <a:tc>
                  <a:txBody>
                    <a:bodyPr/>
                    <a:lstStyle/>
                    <a:p>
                      <a:pPr algn="ctr">
                        <a:lnSpc>
                          <a:spcPct val="150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Q50</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ctr">
                    <a:solidFill>
                      <a:srgbClr val="CC99FF">
                        <a:alpha val="24000"/>
                      </a:srgbClr>
                    </a:solidFill>
                  </a:tcPr>
                </a:tc>
                <a:tc>
                  <a:txBody>
                    <a:bodyPr/>
                    <a:lstStyle/>
                    <a:p>
                      <a:pPr algn="ctr">
                        <a:lnSpc>
                          <a:spcPct val="150000"/>
                        </a:lnSpc>
                        <a:spcAft>
                          <a:spcPts val="0"/>
                        </a:spcAft>
                      </a:pPr>
                      <a:r>
                        <a:rPr lang="en-US" sz="1200">
                          <a:solidFill>
                            <a:schemeClr val="bg1"/>
                          </a:solidFill>
                          <a:effectLst/>
                          <a:latin typeface="Times New Roman" panose="02020603050405020304" pitchFamily="18" charset="0"/>
                          <a:cs typeface="Times New Roman" panose="02020603050405020304" pitchFamily="18" charset="0"/>
                        </a:rPr>
                        <a:t>Q75</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ctr">
                    <a:solidFill>
                      <a:srgbClr val="CC99FF">
                        <a:alpha val="24000"/>
                      </a:srgbClr>
                    </a:solidFill>
                  </a:tcPr>
                </a:tc>
                <a:tc>
                  <a:txBody>
                    <a:bodyPr/>
                    <a:lstStyle/>
                    <a:p>
                      <a:pPr algn="ctr">
                        <a:lnSpc>
                          <a:spcPct val="150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Q90</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ctr">
                    <a:solidFill>
                      <a:srgbClr val="CC99FF">
                        <a:alpha val="24000"/>
                      </a:srgbClr>
                    </a:solidFill>
                  </a:tcPr>
                </a:tc>
                <a:tc>
                  <a:txBody>
                    <a:bodyPr/>
                    <a:lstStyle/>
                    <a:p>
                      <a:pPr algn="ctr">
                        <a:lnSpc>
                          <a:spcPct val="150000"/>
                        </a:lnSpc>
                        <a:spcAft>
                          <a:spcPts val="0"/>
                        </a:spcAft>
                      </a:pPr>
                      <a:r>
                        <a:rPr lang="en-US" sz="1200">
                          <a:solidFill>
                            <a:schemeClr val="bg1"/>
                          </a:solidFill>
                          <a:effectLst/>
                          <a:latin typeface="Times New Roman" panose="02020603050405020304" pitchFamily="18" charset="0"/>
                          <a:cs typeface="Times New Roman" panose="02020603050405020304" pitchFamily="18" charset="0"/>
                        </a:rPr>
                        <a:t>Q10</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ctr">
                    <a:solidFill>
                      <a:srgbClr val="CC99FF"/>
                    </a:solidFill>
                  </a:tcPr>
                </a:tc>
                <a:tc>
                  <a:txBody>
                    <a:bodyPr/>
                    <a:lstStyle/>
                    <a:p>
                      <a:pPr algn="ctr">
                        <a:lnSpc>
                          <a:spcPct val="150000"/>
                        </a:lnSpc>
                        <a:spcAft>
                          <a:spcPts val="0"/>
                        </a:spcAft>
                      </a:pPr>
                      <a:r>
                        <a:rPr lang="en-US" sz="1200">
                          <a:solidFill>
                            <a:schemeClr val="bg1"/>
                          </a:solidFill>
                          <a:effectLst/>
                          <a:latin typeface="Times New Roman" panose="02020603050405020304" pitchFamily="18" charset="0"/>
                          <a:cs typeface="Times New Roman" panose="02020603050405020304" pitchFamily="18" charset="0"/>
                        </a:rPr>
                        <a:t>Q25</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ctr">
                    <a:solidFill>
                      <a:srgbClr val="CC99FF"/>
                    </a:solidFill>
                  </a:tcPr>
                </a:tc>
                <a:tc>
                  <a:txBody>
                    <a:bodyPr/>
                    <a:lstStyle/>
                    <a:p>
                      <a:pPr algn="ctr">
                        <a:lnSpc>
                          <a:spcPct val="150000"/>
                        </a:lnSpc>
                        <a:spcAft>
                          <a:spcPts val="0"/>
                        </a:spcAft>
                      </a:pPr>
                      <a:r>
                        <a:rPr lang="en-US" sz="1200">
                          <a:solidFill>
                            <a:schemeClr val="bg1"/>
                          </a:solidFill>
                          <a:effectLst/>
                          <a:latin typeface="Times New Roman" panose="02020603050405020304" pitchFamily="18" charset="0"/>
                          <a:cs typeface="Times New Roman" panose="02020603050405020304" pitchFamily="18" charset="0"/>
                        </a:rPr>
                        <a:t>Q50</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ctr">
                    <a:solidFill>
                      <a:srgbClr val="CC99FF"/>
                    </a:solidFill>
                  </a:tcPr>
                </a:tc>
                <a:tc>
                  <a:txBody>
                    <a:bodyPr/>
                    <a:lstStyle/>
                    <a:p>
                      <a:pPr algn="ctr">
                        <a:lnSpc>
                          <a:spcPct val="150000"/>
                        </a:lnSpc>
                        <a:spcAft>
                          <a:spcPts val="0"/>
                        </a:spcAft>
                      </a:pPr>
                      <a:r>
                        <a:rPr lang="en-US" sz="1200">
                          <a:solidFill>
                            <a:schemeClr val="bg1"/>
                          </a:solidFill>
                          <a:effectLst/>
                          <a:latin typeface="Times New Roman" panose="02020603050405020304" pitchFamily="18" charset="0"/>
                          <a:cs typeface="Times New Roman" panose="02020603050405020304" pitchFamily="18" charset="0"/>
                        </a:rPr>
                        <a:t>Q75</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ctr">
                    <a:solidFill>
                      <a:srgbClr val="CC99FF"/>
                    </a:solidFill>
                  </a:tcPr>
                </a:tc>
                <a:tc>
                  <a:txBody>
                    <a:bodyPr/>
                    <a:lstStyle/>
                    <a:p>
                      <a:pPr algn="ctr">
                        <a:lnSpc>
                          <a:spcPct val="150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Q90</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ctr">
                    <a:solidFill>
                      <a:srgbClr val="CC99FF"/>
                    </a:solidFill>
                  </a:tcPr>
                </a:tc>
              </a:tr>
              <a:tr h="373891">
                <a:tc>
                  <a:txBody>
                    <a:bodyPr/>
                    <a:lstStyle/>
                    <a:p>
                      <a:pPr algn="ctr">
                        <a:lnSpc>
                          <a:spcPct val="107000"/>
                        </a:lnSpc>
                        <a:spcAft>
                          <a:spcPts val="0"/>
                        </a:spcAft>
                      </a:pPr>
                      <a:r>
                        <a:rPr lang="es-EC" sz="1200" b="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llngemp</a:t>
                      </a:r>
                      <a:endParaRPr lang="en-US"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chemeClr val="tx2"/>
                    </a:solid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-0.121***</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-0.028***</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0.005</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-0.051***</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-0.316***</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-0.159</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0.014</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-0.005***</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-0.040***</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-0.119***</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-0.103***</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-0.029***</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-0.017***</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-0.047***</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-0.114***</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r>
              <a:tr h="373891">
                <a:tc>
                  <a:txBody>
                    <a:bodyPr/>
                    <a:lstStyle/>
                    <a:p>
                      <a:pPr algn="ctr">
                        <a:lnSpc>
                          <a:spcPct val="107000"/>
                        </a:lnSpc>
                        <a:spcAft>
                          <a:spcPts val="0"/>
                        </a:spcAft>
                      </a:pPr>
                      <a:r>
                        <a:rPr lang="es-EC" sz="1200" b="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gsal</a:t>
                      </a:r>
                      <a:endParaRPr lang="en-US"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chemeClr val="tx2"/>
                    </a:solid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-0.014**</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-0.002</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0.006</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0.094***</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-0.085**</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-0.109</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-0.039</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-0.014</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0.135***</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0.153***</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0.063***</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-0.011***</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0.041</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0.110***</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0.086***</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r>
              <a:tr h="373891">
                <a:tc>
                  <a:txBody>
                    <a:bodyPr/>
                    <a:lstStyle/>
                    <a:p>
                      <a:pPr algn="ctr">
                        <a:lnSpc>
                          <a:spcPct val="107000"/>
                        </a:lnSpc>
                        <a:spcAft>
                          <a:spcPts val="0"/>
                        </a:spcAft>
                      </a:pPr>
                      <a:r>
                        <a:rPr lang="es-EC" sz="1200" b="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age</a:t>
                      </a:r>
                      <a:endParaRPr lang="en-US"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chemeClr val="tx2"/>
                    </a:solid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0.010***</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-0.006***</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-0.005***</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-0.005***</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-0.015***</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0.041</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0.015***</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0.012***</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-0.005***</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-0.013***</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0.008***</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0.009***</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0.002</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-0.004***</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-0.009***</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r>
              <a:tr h="373891">
                <a:tc>
                  <a:txBody>
                    <a:bodyPr/>
                    <a:lstStyle/>
                    <a:p>
                      <a:pPr algn="ctr">
                        <a:lnSpc>
                          <a:spcPct val="107000"/>
                        </a:lnSpc>
                        <a:spcAft>
                          <a:spcPts val="0"/>
                        </a:spcAft>
                      </a:pPr>
                      <a:r>
                        <a:rPr lang="es-EC" sz="1200" b="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age2</a:t>
                      </a:r>
                      <a:endParaRPr lang="en-US"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chemeClr val="tx2"/>
                    </a:solid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-0.000***</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0.000***</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0.000***</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0.000***</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0.000***</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-0.000***</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-0.000***</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0.000***</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0.000***</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-0.000***</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-0.000***</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0.000***</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0.000***</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r>
              <a:tr h="373891">
                <a:tc>
                  <a:txBody>
                    <a:bodyPr/>
                    <a:lstStyle/>
                    <a:p>
                      <a:pPr algn="ctr">
                        <a:lnSpc>
                          <a:spcPct val="107000"/>
                        </a:lnSpc>
                        <a:spcAft>
                          <a:spcPts val="0"/>
                        </a:spcAft>
                      </a:pPr>
                      <a:r>
                        <a:rPr lang="es-EC" sz="1200" b="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ht</a:t>
                      </a:r>
                      <a:endParaRPr lang="en-US"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chemeClr val="tx2"/>
                    </a:solid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0.188***</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1.032**</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0.521***</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0.104</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-0.313***</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-0.254</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-0.02</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-0.187***</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-0.046*</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-0.215***</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-0.067**</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-0.083***</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0.06</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-0.01</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-0.154***</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r>
              <a:tr h="373891">
                <a:tc>
                  <a:txBody>
                    <a:bodyPr/>
                    <a:lstStyle/>
                    <a:p>
                      <a:pPr algn="ctr">
                        <a:lnSpc>
                          <a:spcPct val="107000"/>
                        </a:lnSpc>
                        <a:spcAft>
                          <a:spcPts val="0"/>
                        </a:spcAft>
                      </a:pPr>
                      <a:r>
                        <a:rPr lang="es-EC" sz="1200" b="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exp</a:t>
                      </a:r>
                      <a:endParaRPr lang="en-US"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304" marR="44304" marT="0" marB="0" anchor="b">
                    <a:solidFill>
                      <a:schemeClr val="tx2"/>
                    </a:solid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-0.054***</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-0.051</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-0.063**</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-0.083</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-0.070***</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-0.158*</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-0.285***</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-0.150***</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0.004</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-0.117***</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-0.026*</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-0.149***</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-0.016</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a:solidFill>
                            <a:srgbClr val="000000"/>
                          </a:solidFill>
                          <a:effectLst/>
                          <a:latin typeface="Times New Roman" panose="02020603050405020304" pitchFamily="18" charset="0"/>
                          <a:ea typeface="Times New Roman" panose="02020603050405020304" pitchFamily="18" charset="0"/>
                        </a:rPr>
                        <a:t>-0.012</a:t>
                      </a:r>
                      <a:endParaRPr lang="en-US" sz="850">
                        <a:effectLst/>
                        <a:latin typeface="Times New Roman" panose="02020603050405020304" pitchFamily="18" charset="0"/>
                        <a:ea typeface="Calibri" panose="020F0502020204030204" pitchFamily="34" charset="0"/>
                      </a:endParaRPr>
                    </a:p>
                  </a:txBody>
                  <a:tcPr marL="68580" marR="68580" marT="0" marB="0" anchor="b">
                    <a:noFill/>
                  </a:tcPr>
                </a:tc>
                <a:tc>
                  <a:txBody>
                    <a:bodyPr/>
                    <a:lstStyle/>
                    <a:p>
                      <a:pPr algn="ctr">
                        <a:lnSpc>
                          <a:spcPct val="150000"/>
                        </a:lnSpc>
                        <a:spcAft>
                          <a:spcPts val="0"/>
                        </a:spcAft>
                      </a:pPr>
                      <a:r>
                        <a:rPr lang="en-US" sz="850" dirty="0">
                          <a:solidFill>
                            <a:srgbClr val="000000"/>
                          </a:solidFill>
                          <a:effectLst/>
                          <a:latin typeface="Times New Roman" panose="02020603050405020304" pitchFamily="18" charset="0"/>
                          <a:ea typeface="Times New Roman" panose="02020603050405020304" pitchFamily="18" charset="0"/>
                        </a:rPr>
                        <a:t>-0.150***</a:t>
                      </a:r>
                      <a:endParaRPr lang="en-US" sz="850" dirty="0">
                        <a:effectLst/>
                        <a:latin typeface="Times New Roman" panose="02020603050405020304" pitchFamily="18" charset="0"/>
                        <a:ea typeface="Calibri" panose="020F0502020204030204" pitchFamily="34" charset="0"/>
                      </a:endParaRPr>
                    </a:p>
                  </a:txBody>
                  <a:tcPr marL="68580" marR="68580" marT="0" marB="0" anchor="b">
                    <a:noFill/>
                  </a:tcPr>
                </a:tc>
              </a:tr>
              <a:tr h="373891">
                <a:tc>
                  <a:txBody>
                    <a:bodyPr/>
                    <a:lstStyle/>
                    <a:p>
                      <a:pPr algn="ctr">
                        <a:lnSpc>
                          <a:spcPct val="150000"/>
                        </a:lnSpc>
                        <a:spcAft>
                          <a:spcPts val="0"/>
                        </a:spcAft>
                      </a:pPr>
                      <a:r>
                        <a:rPr lang="en-US" sz="1200" b="0" dirty="0" err="1">
                          <a:solidFill>
                            <a:schemeClr val="bg1"/>
                          </a:solidFill>
                          <a:effectLst/>
                          <a:latin typeface="Times New Roman" panose="02020603050405020304" pitchFamily="18" charset="0"/>
                          <a:cs typeface="Times New Roman" panose="02020603050405020304" pitchFamily="18" charset="0"/>
                        </a:rPr>
                        <a:t>rdint</a:t>
                      </a:r>
                      <a:endParaRPr lang="en-US"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ctr">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0.034*</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-0.193**</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0.109***</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0.074*</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-0.018**</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-0.027</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0.004</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-0.047**</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0.066***</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-0.018***</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0.128***</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0.031***</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0.121</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-0.027</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-0.150***</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r>
              <a:tr h="457629">
                <a:tc>
                  <a:txBody>
                    <a:bodyPr/>
                    <a:lstStyle/>
                    <a:p>
                      <a:pPr algn="ctr">
                        <a:lnSpc>
                          <a:spcPct val="150000"/>
                        </a:lnSpc>
                        <a:spcAft>
                          <a:spcPts val="0"/>
                        </a:spcAft>
                      </a:pPr>
                      <a:r>
                        <a:rPr lang="en-US" sz="1200" b="0" dirty="0">
                          <a:solidFill>
                            <a:schemeClr val="bg1"/>
                          </a:solidFill>
                          <a:effectLst/>
                          <a:latin typeface="Times New Roman" panose="02020603050405020304" pitchFamily="18" charset="0"/>
                          <a:cs typeface="Times New Roman" panose="02020603050405020304" pitchFamily="18" charset="0"/>
                        </a:rPr>
                        <a:t>l1rdint</a:t>
                      </a:r>
                      <a:endParaRPr lang="en-US"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ctr">
                    <a:solidFill>
                      <a:srgbClr val="CCCCFF">
                        <a:alpha val="44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-0.003***</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-0.003**</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-0.040***</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-0.004</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0.071***</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0.053</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-0.015***</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-0.004**</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-0.004</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0.171***</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0.002</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-0.003***</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-0.001</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-0.016***</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0.171***</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r>
              <a:tr h="457629">
                <a:tc>
                  <a:txBody>
                    <a:bodyPr/>
                    <a:lstStyle/>
                    <a:p>
                      <a:pPr algn="ctr">
                        <a:lnSpc>
                          <a:spcPct val="150000"/>
                        </a:lnSpc>
                        <a:spcAft>
                          <a:spcPts val="0"/>
                        </a:spcAft>
                      </a:pPr>
                      <a:r>
                        <a:rPr lang="en-US" sz="1200" b="0" dirty="0" err="1">
                          <a:solidFill>
                            <a:schemeClr val="bg1"/>
                          </a:solidFill>
                          <a:effectLst/>
                          <a:latin typeface="Times New Roman" panose="02020603050405020304" pitchFamily="18" charset="0"/>
                          <a:cs typeface="Times New Roman" panose="02020603050405020304" pitchFamily="18" charset="0"/>
                        </a:rPr>
                        <a:t>inno</a:t>
                      </a:r>
                      <a:endParaRPr lang="en-US"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ctr">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0.015</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-0.028</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-0.044***</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-0.006</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-0.049***</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0.105</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0.047***</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0.030***</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0.019**</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-0.032***</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-0.051**</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0.039***</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0.006</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0.044***</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r>
              <a:tr h="373891">
                <a:tc>
                  <a:txBody>
                    <a:bodyPr/>
                    <a:lstStyle/>
                    <a:p>
                      <a:pPr algn="ctr">
                        <a:lnSpc>
                          <a:spcPct val="150000"/>
                        </a:lnSpc>
                        <a:spcAft>
                          <a:spcPts val="0"/>
                        </a:spcAft>
                      </a:pPr>
                      <a:r>
                        <a:rPr lang="en-US" sz="1200" b="0" dirty="0">
                          <a:solidFill>
                            <a:schemeClr val="bg1"/>
                          </a:solidFill>
                          <a:effectLst/>
                          <a:latin typeface="Times New Roman" panose="02020603050405020304" pitchFamily="18" charset="0"/>
                          <a:cs typeface="Times New Roman" panose="02020603050405020304" pitchFamily="18" charset="0"/>
                        </a:rPr>
                        <a:t>l1inno</a:t>
                      </a:r>
                      <a:endParaRPr lang="en-US"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ctr">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(-0.006</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0.008</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a:solidFill>
                            <a:schemeClr val="bg1"/>
                          </a:solidFill>
                          <a:effectLst/>
                          <a:latin typeface="Times New Roman" panose="02020603050405020304" pitchFamily="18" charset="0"/>
                          <a:cs typeface="Times New Roman" panose="02020603050405020304" pitchFamily="18" charset="0"/>
                        </a:rPr>
                        <a:t>-0.068</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0.048***</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-0.215</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-0.052***</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-0.025***</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-0.001</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0.051***</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0.047***</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-0.022***</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0.029</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0.02</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c>
                  <a:txBody>
                    <a:bodyPr/>
                    <a:lstStyle/>
                    <a:p>
                      <a:pPr algn="ctr">
                        <a:lnSpc>
                          <a:spcPct val="150000"/>
                        </a:lnSpc>
                        <a:spcAft>
                          <a:spcPts val="0"/>
                        </a:spcAft>
                      </a:pPr>
                      <a:r>
                        <a:rPr lang="en-US" sz="1000" dirty="0">
                          <a:solidFill>
                            <a:schemeClr val="bg1"/>
                          </a:solidFill>
                          <a:effectLst/>
                          <a:latin typeface="Times New Roman" panose="02020603050405020304" pitchFamily="18" charset="0"/>
                          <a:cs typeface="Times New Roman" panose="02020603050405020304" pitchFamily="18" charset="0"/>
                        </a:rPr>
                        <a:t>0.049***</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030" marR="31030" marT="0" marB="0" anchor="b">
                    <a:solidFill>
                      <a:srgbClr val="CCCCFF">
                        <a:alpha val="44000"/>
                      </a:srgbClr>
                    </a:solidFill>
                  </a:tcPr>
                </a:tc>
              </a:tr>
            </a:tbl>
          </a:graphicData>
        </a:graphic>
      </p:graphicFrame>
    </p:spTree>
    <p:extLst>
      <p:ext uri="{BB962C8B-B14F-4D97-AF65-F5344CB8AC3E}">
        <p14:creationId xmlns:p14="http://schemas.microsoft.com/office/powerpoint/2010/main" val="1328079943"/>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ppt_x"/>
                                          </p:val>
                                        </p:tav>
                                        <p:tav tm="100000">
                                          <p:val>
                                            <p:strVal val="#ppt_x"/>
                                          </p:val>
                                        </p:tav>
                                      </p:tavLst>
                                    </p:anim>
                                    <p:anim calcmode="lin" valueType="num">
                                      <p:cBhvr additive="base">
                                        <p:cTn id="2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43" grpId="0" animBg="1"/>
      <p:bldP spid="39" grpId="0" animBg="1"/>
      <p:bldP spid="40" grpId="0" animBg="1"/>
      <p:bldP spid="37" grpId="0" animBg="1"/>
      <p:bldP spid="44" grpId="0" animBg="1"/>
      <p:bldP spid="41" grpId="0" animBg="1"/>
      <p:bldP spid="27" grpId="0" animBg="1"/>
      <p:bldP spid="33" grpId="0" animBg="1"/>
      <p:bldP spid="46" grpId="0" animBg="1"/>
      <p:bldP spid="50" grpId="0"/>
      <p:bldP spid="51" grpId="0"/>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Rectángulo 2"/>
          <p:cNvSpPr/>
          <p:nvPr/>
        </p:nvSpPr>
        <p:spPr>
          <a:xfrm>
            <a:off x="0" y="0"/>
            <a:ext cx="1570444" cy="6858000"/>
          </a:xfrm>
          <a:prstGeom prst="rect">
            <a:avLst/>
          </a:prstGeom>
          <a:gradFill>
            <a:gsLst>
              <a:gs pos="0">
                <a:srgbClr val="8AB833">
                  <a:lumMod val="60000"/>
                  <a:lumOff val="40000"/>
                </a:srgbClr>
              </a:gs>
              <a:gs pos="60000">
                <a:sysClr val="window" lastClr="FFFFFF">
                  <a:shade val="90000"/>
                  <a:satMod val="375000"/>
                  <a:alpha val="0"/>
                </a:sysClr>
              </a:gs>
              <a:gs pos="100000">
                <a:srgbClr val="E3DED1">
                  <a:tint val="88000"/>
                  <a:satMod val="400000"/>
                </a:srgbClr>
              </a:gs>
            </a:gsLst>
            <a:lin ang="5400000" scaled="0"/>
          </a:gradFill>
          <a:ln w="25400" cap="flat" cmpd="sng" algn="ctr">
            <a:noFill/>
            <a:prstDash val="solid"/>
          </a:ln>
          <a:effectLst/>
        </p:spPr>
        <p:txBody>
          <a:bodyPr rtlCol="0" anchor="ctr"/>
          <a:lstStyle/>
          <a:p>
            <a:pPr algn="ctr"/>
            <a:endParaRPr lang="en-US" kern="0">
              <a:solidFill>
                <a:prstClr val="white"/>
              </a:solidFill>
            </a:endParaRPr>
          </a:p>
        </p:txBody>
      </p:sp>
      <p:sp>
        <p:nvSpPr>
          <p:cNvPr id="4" name="Rectángulo redondeado 3"/>
          <p:cNvSpPr/>
          <p:nvPr/>
        </p:nvSpPr>
        <p:spPr>
          <a:xfrm rot="16200000">
            <a:off x="2077891" y="-1585394"/>
            <a:ext cx="614654" cy="4085541"/>
          </a:xfrm>
          <a:prstGeom prst="roundRect">
            <a:avLst/>
          </a:prstGeom>
          <a:solidFill>
            <a:srgbClr val="FF0066"/>
          </a:solidFill>
          <a:ln w="25400" cap="flat" cmpd="sng" algn="ctr">
            <a:solidFill>
              <a:srgbClr val="FF0066"/>
            </a:solidFill>
            <a:prstDash val="solid"/>
          </a:ln>
          <a:effectLst/>
        </p:spPr>
        <p:txBody>
          <a:bodyPr vert="vert" rtlCol="0" anchor="ctr"/>
          <a:lstStyle/>
          <a:p>
            <a:pPr algn="ct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RESULTADOS EMPÍRICOS</a:t>
            </a:r>
            <a:endParaRPr lang="en-US"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5" name="Rectángulo 4"/>
          <p:cNvSpPr/>
          <p:nvPr/>
        </p:nvSpPr>
        <p:spPr>
          <a:xfrm rot="16200000">
            <a:off x="511768" y="880935"/>
            <a:ext cx="432047" cy="1639747"/>
          </a:xfrm>
          <a:prstGeom prst="rect">
            <a:avLst/>
          </a:prstGeom>
          <a:noFill/>
          <a:ln w="25400" cap="flat" cmpd="sng" algn="ctr">
            <a:noFill/>
            <a:prstDash val="solid"/>
          </a:ln>
          <a:effectLst/>
        </p:spPr>
        <p:txBody>
          <a:bodyPr vert="vert" rtlCol="0" anchor="ctr"/>
          <a:lstStyle/>
          <a:p>
            <a:pPr algn="ctr"/>
            <a:r>
              <a:rPr lang="es-EC"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INTRODUCCIÓN</a:t>
            </a:r>
            <a:endParaRPr lang="en-US"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6" name="Rectángulo 5"/>
          <p:cNvSpPr/>
          <p:nvPr/>
        </p:nvSpPr>
        <p:spPr>
          <a:xfrm rot="16200000">
            <a:off x="478937" y="1529003"/>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 name="Rectángulo 7"/>
          <p:cNvSpPr/>
          <p:nvPr/>
        </p:nvSpPr>
        <p:spPr>
          <a:xfrm rot="16200000">
            <a:off x="537409" y="3343975"/>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IV</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 name="Rectángulo 8"/>
          <p:cNvSpPr/>
          <p:nvPr/>
        </p:nvSpPr>
        <p:spPr>
          <a:xfrm rot="16200000">
            <a:off x="478936" y="2112794"/>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10"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479376" y="5229458"/>
            <a:ext cx="948958" cy="935846"/>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redondeado 6"/>
          <p:cNvSpPr/>
          <p:nvPr/>
        </p:nvSpPr>
        <p:spPr>
          <a:xfrm rot="16200000">
            <a:off x="569199" y="2712304"/>
            <a:ext cx="432047" cy="1606955"/>
          </a:xfrm>
          <a:prstGeom prst="roundRect">
            <a:avLst/>
          </a:prstGeom>
          <a:solidFill>
            <a:srgbClr val="C0CF3A">
              <a:lumMod val="40000"/>
              <a:lumOff val="60000"/>
            </a:srgbClr>
          </a:solidFill>
          <a:ln w="57150" cap="flat" cmpd="sng" algn="ctr">
            <a:solidFill>
              <a:srgbClr val="FF0066"/>
            </a:solid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20" name="CuadroTexto 19"/>
          <p:cNvSpPr txBox="1"/>
          <p:nvPr/>
        </p:nvSpPr>
        <p:spPr>
          <a:xfrm>
            <a:off x="5656161" y="59948"/>
            <a:ext cx="7064575" cy="523220"/>
          </a:xfrm>
          <a:prstGeom prst="rect">
            <a:avLst/>
          </a:prstGeom>
          <a:noFill/>
        </p:spPr>
        <p:txBody>
          <a:bodyPr wrap="square" rtlCol="0">
            <a:spAutoFit/>
          </a:bodyPr>
          <a:lstStyle/>
          <a:p>
            <a:pPr algn="ctr"/>
            <a:r>
              <a:rPr lang="en-US" sz="2800" b="1" dirty="0" smtClean="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rPr>
              <a:t>Bondades de ajuste</a:t>
            </a:r>
            <a:endParaRPr lang="en-US" sz="2800" b="1" dirty="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21" name="Conector recto 20"/>
          <p:cNvCxnSpPr/>
          <p:nvPr/>
        </p:nvCxnSpPr>
        <p:spPr>
          <a:xfrm flipH="1">
            <a:off x="5783030" y="496952"/>
            <a:ext cx="6406403" cy="14914"/>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flipH="1">
            <a:off x="6669497" y="586606"/>
            <a:ext cx="5519936"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ángulo redondeado 13"/>
          <p:cNvSpPr/>
          <p:nvPr/>
        </p:nvSpPr>
        <p:spPr>
          <a:xfrm>
            <a:off x="7210215" y="678551"/>
            <a:ext cx="3832807" cy="702268"/>
          </a:xfrm>
          <a:prstGeom prst="roundRect">
            <a:avLst/>
          </a:prstGeom>
          <a:solidFill>
            <a:srgbClr val="FF0066">
              <a:alpha val="52000"/>
            </a:srgb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2000" b="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Roboto Condensed" panose="020B0604020202020204" charset="0"/>
                <a:cs typeface="Times New Roman" panose="02020603050405020304" pitchFamily="18" charset="0"/>
              </a:rPr>
              <a:t>REGRESIÓN</a:t>
            </a:r>
            <a:r>
              <a:rPr lang="es-ES" sz="2000" b="1" u="sng"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Roboto Condensed" panose="020B0604020202020204" charset="0"/>
                <a:cs typeface="Times New Roman" panose="02020603050405020304" pitchFamily="18" charset="0"/>
              </a:rPr>
              <a:t> </a:t>
            </a:r>
            <a:r>
              <a:rPr lang="es-ES" sz="2000" b="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Roboto Condensed" panose="020B0604020202020204" charset="0"/>
                <a:cs typeface="Times New Roman" panose="02020603050405020304" pitchFamily="18" charset="0"/>
              </a:rPr>
              <a:t>CUANTÍLICA</a:t>
            </a:r>
            <a:endParaRPr lang="es-ES" sz="2000" b="1" dirty="0">
              <a:solidFill>
                <a:prstClr val="black"/>
              </a:solidFill>
              <a:effectLst>
                <a:outerShdw blurRad="38100" dist="38100" dir="2700000" algn="tl">
                  <a:srgbClr val="000000">
                    <a:alpha val="43137"/>
                  </a:srgbClr>
                </a:outerShdw>
              </a:effectLst>
              <a:latin typeface="Times New Roman" panose="02020603050405020304" pitchFamily="18" charset="0"/>
              <a:ea typeface="Roboto Condensed" panose="020B0604020202020204" charset="0"/>
              <a:cs typeface="Times New Roman" panose="02020603050405020304" pitchFamily="18" charset="0"/>
            </a:endParaRPr>
          </a:p>
        </p:txBody>
      </p:sp>
      <p:sp>
        <p:nvSpPr>
          <p:cNvPr id="15" name="Rectángulo 14"/>
          <p:cNvSpPr/>
          <p:nvPr/>
        </p:nvSpPr>
        <p:spPr>
          <a:xfrm>
            <a:off x="2318284" y="914753"/>
            <a:ext cx="2597710" cy="505947"/>
          </a:xfrm>
          <a:prstGeom prst="rect">
            <a:avLst/>
          </a:prstGeom>
          <a:solidFill>
            <a:srgbClr val="7030A0">
              <a:alpha val="3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Determinación de efectos fijos o variables</a:t>
            </a:r>
            <a:endParaRPr lang="es-ES" b="1"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8" name="Rectángulo 17"/>
          <p:cNvSpPr/>
          <p:nvPr/>
        </p:nvSpPr>
        <p:spPr>
          <a:xfrm>
            <a:off x="2016164" y="2993842"/>
            <a:ext cx="3151061" cy="787324"/>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latin typeface="Times New Roman" panose="02020603050405020304" pitchFamily="18" charset="0"/>
                <a:cs typeface="Times New Roman" panose="02020603050405020304" pitchFamily="18" charset="0"/>
              </a:rPr>
              <a:t>Verifica </a:t>
            </a:r>
            <a:r>
              <a:rPr lang="es-ES" dirty="0">
                <a:latin typeface="Times New Roman" panose="02020603050405020304" pitchFamily="18" charset="0"/>
                <a:cs typeface="Times New Roman" panose="02020603050405020304" pitchFamily="18" charset="0"/>
              </a:rPr>
              <a:t>la utilización de los efectos adecuados en la estimación</a:t>
            </a:r>
            <a:endParaRPr lang="es-E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45" name="Rectángulo 44"/>
          <p:cNvSpPr/>
          <p:nvPr/>
        </p:nvSpPr>
        <p:spPr>
          <a:xfrm>
            <a:off x="2016163" y="4306101"/>
            <a:ext cx="3151061" cy="787324"/>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Ch</a:t>
            </a:r>
            <a:r>
              <a:rPr lang="es-ES" dirty="0" smtClean="0">
                <a:solidFill>
                  <a:prstClr val="black"/>
                </a:solidFill>
                <a:latin typeface="Times New Roman" panose="02020603050405020304" pitchFamily="18" charset="0"/>
                <a:cs typeface="Times New Roman" panose="02020603050405020304" pitchFamily="18" charset="0"/>
              </a:rPr>
              <a:t>i</a:t>
            </a:r>
            <a:r>
              <a:rPr lang="es-ES" baseline="30000" dirty="0" smtClean="0">
                <a:solidFill>
                  <a:prstClr val="black"/>
                </a:solidFill>
                <a:latin typeface="Times New Roman" panose="02020603050405020304" pitchFamily="18" charset="0"/>
                <a:cs typeface="Times New Roman" panose="02020603050405020304" pitchFamily="18" charset="0"/>
              </a:rPr>
              <a:t>2</a:t>
            </a:r>
            <a:r>
              <a:rPr lang="es-ES" dirty="0">
                <a:solidFill>
                  <a:prstClr val="black"/>
                </a:solidFill>
                <a:latin typeface="Times New Roman" panose="02020603050405020304" pitchFamily="18" charset="0"/>
                <a:cs typeface="Times New Roman" panose="02020603050405020304" pitchFamily="18" charset="0"/>
              </a:rPr>
              <a:t> </a:t>
            </a:r>
            <a:r>
              <a:rPr lang="es-ES" dirty="0" smtClean="0">
                <a:solidFill>
                  <a:prstClr val="black"/>
                </a:solidFill>
                <a:latin typeface="Times New Roman" panose="02020603050405020304" pitchFamily="18" charset="0"/>
                <a:cs typeface="Times New Roman" panose="02020603050405020304" pitchFamily="18" charset="0"/>
              </a:rPr>
              <a:t>(ventas)= </a:t>
            </a:r>
            <a:r>
              <a:rPr lang="es-EC" dirty="0">
                <a:solidFill>
                  <a:prstClr val="black"/>
                </a:solidFill>
                <a:latin typeface="Times New Roman" panose="02020603050405020304" pitchFamily="18" charset="0"/>
                <a:cs typeface="Times New Roman" panose="02020603050405020304" pitchFamily="18" charset="0"/>
              </a:rPr>
              <a:t>0,000 </a:t>
            </a:r>
            <a:endParaRPr lang="es-ES" dirty="0" smtClean="0">
              <a:solidFill>
                <a:prstClr val="black"/>
              </a:solidFill>
              <a:latin typeface="Times New Roman" panose="02020603050405020304" pitchFamily="18" charset="0"/>
              <a:cs typeface="Times New Roman" panose="02020603050405020304" pitchFamily="18" charset="0"/>
            </a:endParaRPr>
          </a:p>
          <a:p>
            <a:pPr algn="ctr"/>
            <a:r>
              <a:rPr lang="es-EC" dirty="0">
                <a:solidFill>
                  <a:prstClr val="black"/>
                </a:solidFill>
                <a:latin typeface="Times New Roman" panose="02020603050405020304" pitchFamily="18" charset="0"/>
                <a:cs typeface="Times New Roman" panose="02020603050405020304" pitchFamily="18" charset="0"/>
              </a:rPr>
              <a:t>Ch</a:t>
            </a:r>
            <a:r>
              <a:rPr lang="es-ES" dirty="0">
                <a:solidFill>
                  <a:prstClr val="black"/>
                </a:solidFill>
                <a:latin typeface="Times New Roman" panose="02020603050405020304" pitchFamily="18" charset="0"/>
                <a:cs typeface="Times New Roman" panose="02020603050405020304" pitchFamily="18" charset="0"/>
              </a:rPr>
              <a:t>i</a:t>
            </a:r>
            <a:r>
              <a:rPr lang="es-ES" baseline="30000" dirty="0">
                <a:solidFill>
                  <a:prstClr val="black"/>
                </a:solidFill>
                <a:latin typeface="Times New Roman" panose="02020603050405020304" pitchFamily="18" charset="0"/>
                <a:cs typeface="Times New Roman" panose="02020603050405020304" pitchFamily="18" charset="0"/>
              </a:rPr>
              <a:t>2</a:t>
            </a:r>
            <a:r>
              <a:rPr lang="es-ES" dirty="0">
                <a:solidFill>
                  <a:prstClr val="black"/>
                </a:solidFill>
                <a:latin typeface="Times New Roman" panose="02020603050405020304" pitchFamily="18" charset="0"/>
                <a:cs typeface="Times New Roman" panose="02020603050405020304" pitchFamily="18" charset="0"/>
              </a:rPr>
              <a:t> </a:t>
            </a:r>
            <a:r>
              <a:rPr lang="es-ES" dirty="0" smtClean="0">
                <a:solidFill>
                  <a:prstClr val="black"/>
                </a:solidFill>
                <a:latin typeface="Times New Roman" panose="02020603050405020304" pitchFamily="18" charset="0"/>
                <a:cs typeface="Times New Roman" panose="02020603050405020304" pitchFamily="18" charset="0"/>
              </a:rPr>
              <a:t>(empleo)= </a:t>
            </a:r>
            <a:r>
              <a:rPr lang="es-EC" dirty="0">
                <a:solidFill>
                  <a:prstClr val="black"/>
                </a:solidFill>
                <a:latin typeface="Times New Roman" panose="02020603050405020304" pitchFamily="18" charset="0"/>
                <a:cs typeface="Times New Roman" panose="02020603050405020304" pitchFamily="18" charset="0"/>
              </a:rPr>
              <a:t>-2616,38 </a:t>
            </a:r>
            <a:endParaRPr lang="es-ES" baseline="30000" dirty="0" smtClean="0">
              <a:solidFill>
                <a:prstClr val="black"/>
              </a:solidFill>
              <a:latin typeface="Times New Roman" panose="02020603050405020304" pitchFamily="18" charset="0"/>
              <a:cs typeface="Times New Roman" panose="02020603050405020304" pitchFamily="18" charset="0"/>
            </a:endParaRPr>
          </a:p>
        </p:txBody>
      </p:sp>
      <p:sp>
        <p:nvSpPr>
          <p:cNvPr id="12" name="Rectángulo 11"/>
          <p:cNvSpPr/>
          <p:nvPr/>
        </p:nvSpPr>
        <p:spPr>
          <a:xfrm>
            <a:off x="4041354" y="4018795"/>
            <a:ext cx="1928733" cy="369332"/>
          </a:xfrm>
          <a:prstGeom prst="rect">
            <a:avLst/>
          </a:prstGeom>
          <a:ln>
            <a:solidFill>
              <a:srgbClr val="9933FF"/>
            </a:solidFill>
          </a:ln>
        </p:spPr>
        <p:style>
          <a:lnRef idx="2">
            <a:schemeClr val="accent3"/>
          </a:lnRef>
          <a:fillRef idx="1">
            <a:schemeClr val="lt1"/>
          </a:fillRef>
          <a:effectRef idx="0">
            <a:schemeClr val="accent3"/>
          </a:effectRef>
          <a:fontRef idx="minor">
            <a:schemeClr val="dk1"/>
          </a:fontRef>
        </p:style>
        <p:txBody>
          <a:bodyPr wrap="none">
            <a:spAutoFit/>
          </a:bodyPr>
          <a:lstStyle/>
          <a:p>
            <a:r>
              <a:rPr lang="es-EC" dirty="0" smtClean="0">
                <a:solidFill>
                  <a:srgbClr val="000000"/>
                </a:solidFill>
                <a:latin typeface="Times New Roman" panose="02020603050405020304" pitchFamily="18" charset="0"/>
              </a:rPr>
              <a:t>(</a:t>
            </a:r>
            <a:r>
              <a:rPr lang="es-EC" dirty="0" err="1" smtClean="0">
                <a:solidFill>
                  <a:srgbClr val="000000"/>
                </a:solidFill>
                <a:latin typeface="Times New Roman" panose="02020603050405020304" pitchFamily="18" charset="0"/>
              </a:rPr>
              <a:t>Prob</a:t>
            </a:r>
            <a:r>
              <a:rPr lang="es-EC" dirty="0" smtClean="0">
                <a:solidFill>
                  <a:srgbClr val="000000"/>
                </a:solidFill>
                <a:latin typeface="Times New Roman" panose="02020603050405020304" pitchFamily="18" charset="0"/>
              </a:rPr>
              <a:t>&gt;chi2</a:t>
            </a:r>
            <a:r>
              <a:rPr lang="es-EC" sz="1100" dirty="0" smtClean="0">
                <a:solidFill>
                  <a:srgbClr val="000000"/>
                </a:solidFill>
                <a:latin typeface="Times New Roman" panose="02020603050405020304" pitchFamily="18" charset="0"/>
              </a:rPr>
              <a:t> </a:t>
            </a:r>
            <a:r>
              <a:rPr lang="es-EC" dirty="0">
                <a:solidFill>
                  <a:srgbClr val="000000"/>
                </a:solidFill>
                <a:latin typeface="Times New Roman" panose="02020603050405020304" pitchFamily="18" charset="0"/>
              </a:rPr>
              <a:t>&lt;</a:t>
            </a:r>
            <a:r>
              <a:rPr lang="es-EC" dirty="0" smtClean="0">
                <a:solidFill>
                  <a:srgbClr val="000000"/>
                </a:solidFill>
                <a:latin typeface="Times New Roman" panose="02020603050405020304" pitchFamily="18" charset="0"/>
              </a:rPr>
              <a:t>0,05) </a:t>
            </a:r>
            <a:endParaRPr lang="es-EC" dirty="0">
              <a:solidFill>
                <a:prstClr val="black"/>
              </a:solidFill>
            </a:endParaRPr>
          </a:p>
        </p:txBody>
      </p:sp>
      <p:sp>
        <p:nvSpPr>
          <p:cNvPr id="57" name="Rectángulo 56"/>
          <p:cNvSpPr/>
          <p:nvPr/>
        </p:nvSpPr>
        <p:spPr>
          <a:xfrm>
            <a:off x="2148760" y="5588235"/>
            <a:ext cx="2885865" cy="720807"/>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Confirma </a:t>
            </a:r>
            <a:r>
              <a:rPr lang="es-EC" dirty="0">
                <a:solidFill>
                  <a:prstClr val="black"/>
                </a:solidFill>
                <a:latin typeface="Times New Roman" panose="02020603050405020304" pitchFamily="18" charset="0"/>
                <a:cs typeface="Times New Roman" panose="02020603050405020304" pitchFamily="18" charset="0"/>
              </a:rPr>
              <a:t>la utilización estadística de efectos fijos </a:t>
            </a:r>
            <a:endParaRPr lang="es-E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17" name="Conector recto de flecha 16"/>
          <p:cNvCxnSpPr/>
          <p:nvPr/>
        </p:nvCxnSpPr>
        <p:spPr>
          <a:xfrm>
            <a:off x="9109055" y="1353128"/>
            <a:ext cx="8782" cy="354223"/>
          </a:xfrm>
          <a:prstGeom prst="straightConnector1">
            <a:avLst/>
          </a:prstGeom>
          <a:ln w="76200">
            <a:solidFill>
              <a:srgbClr val="FF7C8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ector recto de flecha 76"/>
          <p:cNvCxnSpPr/>
          <p:nvPr/>
        </p:nvCxnSpPr>
        <p:spPr>
          <a:xfrm flipH="1">
            <a:off x="3689785" y="5093425"/>
            <a:ext cx="2" cy="49481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ector recto de flecha 77"/>
          <p:cNvCxnSpPr/>
          <p:nvPr/>
        </p:nvCxnSpPr>
        <p:spPr>
          <a:xfrm flipH="1">
            <a:off x="3652171" y="1450421"/>
            <a:ext cx="1" cy="496561"/>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1" name="Rectángulo 80"/>
          <p:cNvSpPr/>
          <p:nvPr/>
        </p:nvSpPr>
        <p:spPr>
          <a:xfrm>
            <a:off x="7967894" y="1653423"/>
            <a:ext cx="2282322" cy="505947"/>
          </a:xfrm>
          <a:prstGeom prst="rect">
            <a:avLst/>
          </a:prstGeom>
          <a:ln>
            <a:solidFill>
              <a:srgbClr val="FF66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P SEUDO</a:t>
            </a:r>
            <a:r>
              <a:rPr lang="es-ES" dirty="0" smtClean="0">
                <a:solidFill>
                  <a:prstClr val="black"/>
                </a:solidFill>
                <a:latin typeface="Times New Roman" panose="02020603050405020304" pitchFamily="18" charset="0"/>
                <a:ea typeface="Calibri" panose="020F0502020204030204" pitchFamily="34" charset="0"/>
              </a:rPr>
              <a:t> </a:t>
            </a:r>
            <a:r>
              <a:rPr lang="es-ES" dirty="0">
                <a:solidFill>
                  <a:prstClr val="black"/>
                </a:solidFill>
                <a:latin typeface="Times New Roman" panose="02020603050405020304" pitchFamily="18" charset="0"/>
                <a:ea typeface="Calibri" panose="020F0502020204030204" pitchFamily="34" charset="0"/>
              </a:rPr>
              <a:t>R</a:t>
            </a:r>
            <a:r>
              <a:rPr lang="es-ES" baseline="30000" dirty="0">
                <a:solidFill>
                  <a:prstClr val="black"/>
                </a:solidFill>
                <a:latin typeface="Times New Roman" panose="02020603050405020304" pitchFamily="18" charset="0"/>
                <a:cs typeface="Times New Roman" panose="02020603050405020304" pitchFamily="18" charset="0"/>
              </a:rPr>
              <a:t>2</a:t>
            </a:r>
            <a:endParaRPr lang="es-E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8" name="Rectángulo 87"/>
          <p:cNvSpPr/>
          <p:nvPr/>
        </p:nvSpPr>
        <p:spPr>
          <a:xfrm>
            <a:off x="7551089" y="2529147"/>
            <a:ext cx="3151061" cy="787324"/>
          </a:xfrm>
          <a:prstGeom prst="rect">
            <a:avLst/>
          </a:prstGeom>
          <a:ln>
            <a:solidFill>
              <a:srgbClr val="FF66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smtClean="0">
                <a:solidFill>
                  <a:schemeClr val="bg1"/>
                </a:solidFill>
                <a:latin typeface="Times New Roman" panose="02020603050405020304" pitchFamily="18" charset="0"/>
                <a:cs typeface="Times New Roman" panose="02020603050405020304" pitchFamily="18" charset="0"/>
              </a:rPr>
              <a:t>Comprobar la validez y la credibilidad del modelo de RQ</a:t>
            </a:r>
            <a:endParaRPr lang="es-ES" dirty="0">
              <a:solidFill>
                <a:schemeClr val="bg1"/>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6" name="Rectángulo 95"/>
          <p:cNvSpPr/>
          <p:nvPr/>
        </p:nvSpPr>
        <p:spPr>
          <a:xfrm>
            <a:off x="7638135" y="3639213"/>
            <a:ext cx="3151061" cy="1949022"/>
          </a:xfrm>
          <a:prstGeom prst="rect">
            <a:avLst/>
          </a:prstGeom>
          <a:ln>
            <a:solidFill>
              <a:srgbClr val="FF66C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baseline="30000" dirty="0" smtClean="0">
              <a:solidFill>
                <a:prstClr val="black"/>
              </a:solidFill>
              <a:latin typeface="Times New Roman" panose="02020603050405020304" pitchFamily="18" charset="0"/>
              <a:cs typeface="Times New Roman" panose="02020603050405020304" pitchFamily="18" charset="0"/>
            </a:endParaRPr>
          </a:p>
        </p:txBody>
      </p:sp>
      <p:sp>
        <p:nvSpPr>
          <p:cNvPr id="108" name="Rectángulo 107"/>
          <p:cNvSpPr/>
          <p:nvPr/>
        </p:nvSpPr>
        <p:spPr>
          <a:xfrm>
            <a:off x="9429465" y="3480996"/>
            <a:ext cx="1822935" cy="369332"/>
          </a:xfrm>
          <a:prstGeom prst="rect">
            <a:avLst/>
          </a:prstGeom>
          <a:ln>
            <a:solidFill>
              <a:srgbClr val="9933FF"/>
            </a:solidFill>
          </a:ln>
        </p:spPr>
        <p:style>
          <a:lnRef idx="2">
            <a:schemeClr val="accent3"/>
          </a:lnRef>
          <a:fillRef idx="1">
            <a:schemeClr val="lt1"/>
          </a:fillRef>
          <a:effectRef idx="0">
            <a:schemeClr val="accent3"/>
          </a:effectRef>
          <a:fontRef idx="minor">
            <a:schemeClr val="dk1"/>
          </a:fontRef>
        </p:style>
        <p:txBody>
          <a:bodyPr wrap="none">
            <a:spAutoFit/>
          </a:bodyPr>
          <a:lstStyle/>
          <a:p>
            <a:r>
              <a:rPr lang="es-ES" dirty="0">
                <a:solidFill>
                  <a:prstClr val="black"/>
                </a:solidFill>
                <a:latin typeface="Times New Roman" panose="02020603050405020304" pitchFamily="18" charset="0"/>
                <a:ea typeface="Calibri" panose="020F0502020204030204" pitchFamily="34" charset="0"/>
              </a:rPr>
              <a:t>(</a:t>
            </a:r>
            <a:r>
              <a:rPr lang="es-ES" dirty="0" smtClean="0">
                <a:solidFill>
                  <a:prstClr val="black"/>
                </a:solidFill>
                <a:latin typeface="Times New Roman" panose="02020603050405020304" pitchFamily="18" charset="0"/>
                <a:ea typeface="Calibri" panose="020F0502020204030204" pitchFamily="34" charset="0"/>
              </a:rPr>
              <a:t>0&gt;Pseudo R</a:t>
            </a:r>
            <a:r>
              <a:rPr lang="es-ES" baseline="30000" dirty="0" smtClean="0">
                <a:solidFill>
                  <a:prstClr val="black"/>
                </a:solidFill>
                <a:latin typeface="Times New Roman" panose="02020603050405020304" pitchFamily="18" charset="0"/>
                <a:cs typeface="Times New Roman" panose="02020603050405020304" pitchFamily="18" charset="0"/>
              </a:rPr>
              <a:t>2 </a:t>
            </a:r>
            <a:r>
              <a:rPr lang="es-ES" dirty="0" smtClean="0">
                <a:solidFill>
                  <a:prstClr val="black"/>
                </a:solidFill>
                <a:latin typeface="Times New Roman" panose="02020603050405020304" pitchFamily="18" charset="0"/>
                <a:ea typeface="Calibri" panose="020F0502020204030204" pitchFamily="34" charset="0"/>
              </a:rPr>
              <a:t>&lt;1)</a:t>
            </a:r>
            <a:endParaRPr lang="es-EC" dirty="0">
              <a:solidFill>
                <a:prstClr val="black"/>
              </a:solidFill>
            </a:endParaRPr>
          </a:p>
        </p:txBody>
      </p:sp>
      <p:sp>
        <p:nvSpPr>
          <p:cNvPr id="109" name="Rectángulo 108"/>
          <p:cNvSpPr/>
          <p:nvPr/>
        </p:nvSpPr>
        <p:spPr>
          <a:xfrm>
            <a:off x="7746639" y="6020561"/>
            <a:ext cx="2885865" cy="720807"/>
          </a:xfrm>
          <a:prstGeom prst="rect">
            <a:avLst/>
          </a:prstGeom>
          <a:ln>
            <a:solidFill>
              <a:srgbClr val="FF66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a:solidFill>
                  <a:prstClr val="black"/>
                </a:solidFill>
                <a:latin typeface="Times New Roman" panose="02020603050405020304" pitchFamily="18" charset="0"/>
                <a:cs typeface="Times New Roman" panose="02020603050405020304" pitchFamily="18" charset="0"/>
              </a:rPr>
              <a:t>El modelo está ajustado a las variables </a:t>
            </a:r>
            <a:endParaRPr lang="es-E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110" name="Conector recto de flecha 109"/>
          <p:cNvCxnSpPr/>
          <p:nvPr/>
        </p:nvCxnSpPr>
        <p:spPr>
          <a:xfrm>
            <a:off x="9109055" y="2143151"/>
            <a:ext cx="17565" cy="347173"/>
          </a:xfrm>
          <a:prstGeom prst="straightConnector1">
            <a:avLst/>
          </a:prstGeom>
          <a:ln w="76200">
            <a:solidFill>
              <a:srgbClr val="FF7C80"/>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Conector recto de flecha 110"/>
          <p:cNvCxnSpPr/>
          <p:nvPr/>
        </p:nvCxnSpPr>
        <p:spPr>
          <a:xfrm flipH="1">
            <a:off x="9109055" y="5659729"/>
            <a:ext cx="1" cy="361559"/>
          </a:xfrm>
          <a:prstGeom prst="straightConnector1">
            <a:avLst/>
          </a:prstGeom>
          <a:ln w="76200">
            <a:solidFill>
              <a:srgbClr val="FF7C80"/>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Conector recto de flecha 111"/>
          <p:cNvCxnSpPr/>
          <p:nvPr/>
        </p:nvCxnSpPr>
        <p:spPr>
          <a:xfrm>
            <a:off x="9109057" y="3322780"/>
            <a:ext cx="17562" cy="316433"/>
          </a:xfrm>
          <a:prstGeom prst="straightConnector1">
            <a:avLst/>
          </a:prstGeom>
          <a:ln w="76200">
            <a:solidFill>
              <a:srgbClr val="FF7C8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0" name="Tabla 29"/>
          <p:cNvGraphicFramePr>
            <a:graphicFrameLocks noGrp="1"/>
          </p:cNvGraphicFramePr>
          <p:nvPr>
            <p:extLst>
              <p:ext uri="{D42A27DB-BD31-4B8C-83A1-F6EECF244321}">
                <p14:modId xmlns:p14="http://schemas.microsoft.com/office/powerpoint/2010/main" val="1365670374"/>
              </p:ext>
            </p:extLst>
          </p:nvPr>
        </p:nvGraphicFramePr>
        <p:xfrm>
          <a:off x="7739608" y="4008545"/>
          <a:ext cx="2962542" cy="1556160"/>
        </p:xfrm>
        <a:graphic>
          <a:graphicData uri="http://schemas.openxmlformats.org/drawingml/2006/table">
            <a:tbl>
              <a:tblPr firstRow="1" bandRow="1">
                <a:tableStyleId>{93296810-A885-4BE3-A3E7-6D5BEEA58F35}</a:tableStyleId>
              </a:tblPr>
              <a:tblGrid>
                <a:gridCol w="983800"/>
                <a:gridCol w="1009142"/>
                <a:gridCol w="969600"/>
              </a:tblGrid>
              <a:tr h="259360">
                <a:tc>
                  <a:txBody>
                    <a:bodyPr/>
                    <a:lstStyle/>
                    <a:p>
                      <a:pPr algn="ctr"/>
                      <a:r>
                        <a:rPr lang="es-EC" sz="1000" dirty="0" smtClean="0">
                          <a:solidFill>
                            <a:schemeClr val="bg1"/>
                          </a:solidFill>
                          <a:latin typeface="Times New Roman" panose="02020603050405020304" pitchFamily="18" charset="0"/>
                          <a:cs typeface="Times New Roman" panose="02020603050405020304" pitchFamily="18" charset="0"/>
                        </a:rPr>
                        <a:t>Q</a:t>
                      </a:r>
                      <a:endParaRPr lang="en-US" sz="1000" dirty="0">
                        <a:solidFill>
                          <a:schemeClr val="bg1"/>
                        </a:solidFill>
                        <a:latin typeface="Times New Roman" panose="02020603050405020304" pitchFamily="18" charset="0"/>
                        <a:cs typeface="Times New Roman" panose="02020603050405020304" pitchFamily="18" charset="0"/>
                      </a:endParaRPr>
                    </a:p>
                  </a:txBody>
                  <a:tcPr>
                    <a:solidFill>
                      <a:srgbClr val="FFCCCC">
                        <a:alpha val="70000"/>
                      </a:srgbClr>
                    </a:solidFill>
                  </a:tcPr>
                </a:tc>
                <a:tc>
                  <a:txBody>
                    <a:bodyPr/>
                    <a:lstStyle/>
                    <a:p>
                      <a:pPr algn="ctr"/>
                      <a:r>
                        <a:rPr lang="es-EC" sz="1000" dirty="0" smtClean="0">
                          <a:solidFill>
                            <a:schemeClr val="bg1"/>
                          </a:solidFill>
                          <a:latin typeface="Times New Roman" panose="02020603050405020304" pitchFamily="18" charset="0"/>
                          <a:cs typeface="Times New Roman" panose="02020603050405020304" pitchFamily="18" charset="0"/>
                        </a:rPr>
                        <a:t>Ventas</a:t>
                      </a:r>
                      <a:endParaRPr lang="en-US" sz="1000" dirty="0">
                        <a:solidFill>
                          <a:schemeClr val="bg1"/>
                        </a:solidFill>
                        <a:latin typeface="Times New Roman" panose="02020603050405020304" pitchFamily="18" charset="0"/>
                        <a:cs typeface="Times New Roman" panose="02020603050405020304" pitchFamily="18" charset="0"/>
                      </a:endParaRPr>
                    </a:p>
                  </a:txBody>
                  <a:tcPr>
                    <a:solidFill>
                      <a:srgbClr val="FFCCCC">
                        <a:alpha val="70000"/>
                      </a:srgbClr>
                    </a:solidFill>
                  </a:tcPr>
                </a:tc>
                <a:tc>
                  <a:txBody>
                    <a:bodyPr/>
                    <a:lstStyle/>
                    <a:p>
                      <a:pPr algn="ctr"/>
                      <a:r>
                        <a:rPr lang="es-EC" sz="1000" dirty="0" smtClean="0">
                          <a:solidFill>
                            <a:schemeClr val="bg1"/>
                          </a:solidFill>
                          <a:latin typeface="Times New Roman" panose="02020603050405020304" pitchFamily="18" charset="0"/>
                          <a:cs typeface="Times New Roman" panose="02020603050405020304" pitchFamily="18" charset="0"/>
                        </a:rPr>
                        <a:t>Empleo</a:t>
                      </a:r>
                      <a:endParaRPr lang="en-US" sz="1000" dirty="0">
                        <a:solidFill>
                          <a:schemeClr val="bg1"/>
                        </a:solidFill>
                        <a:latin typeface="Times New Roman" panose="02020603050405020304" pitchFamily="18" charset="0"/>
                        <a:cs typeface="Times New Roman" panose="02020603050405020304" pitchFamily="18" charset="0"/>
                      </a:endParaRPr>
                    </a:p>
                  </a:txBody>
                  <a:tcPr>
                    <a:solidFill>
                      <a:srgbClr val="FFCCCC">
                        <a:alpha val="70000"/>
                      </a:srgbClr>
                    </a:solidFill>
                  </a:tcPr>
                </a:tc>
              </a:tr>
              <a:tr h="259360">
                <a:tc>
                  <a:txBody>
                    <a:bodyPr/>
                    <a:lstStyle/>
                    <a:p>
                      <a:pPr algn="ctr"/>
                      <a:r>
                        <a:rPr lang="es-EC" sz="1000" dirty="0" smtClean="0">
                          <a:latin typeface="Times New Roman" panose="02020603050405020304" pitchFamily="18" charset="0"/>
                          <a:cs typeface="Times New Roman" panose="02020603050405020304" pitchFamily="18" charset="0"/>
                        </a:rPr>
                        <a:t>Q10</a:t>
                      </a:r>
                      <a:endParaRPr lang="en-US" sz="1000" dirty="0">
                        <a:latin typeface="Times New Roman" panose="02020603050405020304" pitchFamily="18" charset="0"/>
                        <a:cs typeface="Times New Roman" panose="02020603050405020304" pitchFamily="18" charset="0"/>
                      </a:endParaRPr>
                    </a:p>
                  </a:txBody>
                  <a:tcPr>
                    <a:solidFill>
                      <a:srgbClr val="FF7C80">
                        <a:alpha val="13000"/>
                      </a:srgbClr>
                    </a:solidFill>
                  </a:tcPr>
                </a:tc>
                <a:tc>
                  <a:txBody>
                    <a:bodyPr/>
                    <a:lstStyle/>
                    <a:p>
                      <a:pPr algn="ctr"/>
                      <a:r>
                        <a:rPr lang="es-EC" sz="1000" dirty="0" smtClean="0">
                          <a:latin typeface="Times New Roman" panose="02020603050405020304" pitchFamily="18" charset="0"/>
                          <a:cs typeface="Times New Roman" panose="02020603050405020304" pitchFamily="18" charset="0"/>
                        </a:rPr>
                        <a:t>0.0874</a:t>
                      </a:r>
                      <a:endParaRPr lang="en-US" sz="1000" dirty="0">
                        <a:latin typeface="Times New Roman" panose="02020603050405020304" pitchFamily="18" charset="0"/>
                        <a:cs typeface="Times New Roman" panose="02020603050405020304" pitchFamily="18" charset="0"/>
                      </a:endParaRPr>
                    </a:p>
                  </a:txBody>
                  <a:tcPr>
                    <a:solidFill>
                      <a:srgbClr val="FF7C80">
                        <a:alpha val="13000"/>
                      </a:srgbClr>
                    </a:solidFill>
                  </a:tcPr>
                </a:tc>
                <a:tc>
                  <a:txBody>
                    <a:bodyPr/>
                    <a:lstStyle/>
                    <a:p>
                      <a:pPr algn="ctr"/>
                      <a:r>
                        <a:rPr lang="es-EC" sz="1000" dirty="0" smtClean="0">
                          <a:latin typeface="Times New Roman" panose="02020603050405020304" pitchFamily="18" charset="0"/>
                          <a:cs typeface="Times New Roman" panose="02020603050405020304" pitchFamily="18" charset="0"/>
                        </a:rPr>
                        <a:t>0.1199</a:t>
                      </a:r>
                      <a:endParaRPr lang="en-US" sz="1000" dirty="0">
                        <a:latin typeface="Times New Roman" panose="02020603050405020304" pitchFamily="18" charset="0"/>
                        <a:cs typeface="Times New Roman" panose="02020603050405020304" pitchFamily="18" charset="0"/>
                      </a:endParaRPr>
                    </a:p>
                  </a:txBody>
                  <a:tcPr>
                    <a:solidFill>
                      <a:srgbClr val="FF7C80">
                        <a:alpha val="13000"/>
                      </a:srgbClr>
                    </a:solidFill>
                  </a:tcPr>
                </a:tc>
              </a:tr>
              <a:tr h="259360">
                <a:tc>
                  <a:txBody>
                    <a:bodyPr/>
                    <a:lstStyle/>
                    <a:p>
                      <a:pPr algn="ctr"/>
                      <a:r>
                        <a:rPr lang="es-EC" sz="1000" dirty="0" smtClean="0">
                          <a:latin typeface="Times New Roman" panose="02020603050405020304" pitchFamily="18" charset="0"/>
                          <a:cs typeface="Times New Roman" panose="02020603050405020304" pitchFamily="18" charset="0"/>
                        </a:rPr>
                        <a:t>Q25</a:t>
                      </a:r>
                      <a:endParaRPr lang="en-US" sz="1000" dirty="0">
                        <a:latin typeface="Times New Roman" panose="02020603050405020304" pitchFamily="18" charset="0"/>
                        <a:cs typeface="Times New Roman" panose="02020603050405020304" pitchFamily="18" charset="0"/>
                      </a:endParaRPr>
                    </a:p>
                  </a:txBody>
                  <a:tcPr/>
                </a:tc>
                <a:tc>
                  <a:txBody>
                    <a:bodyPr/>
                    <a:lstStyle/>
                    <a:p>
                      <a:pPr algn="ctr"/>
                      <a:r>
                        <a:rPr lang="es-EC" sz="1000" dirty="0" smtClean="0">
                          <a:latin typeface="Times New Roman" panose="02020603050405020304" pitchFamily="18" charset="0"/>
                          <a:cs typeface="Times New Roman" panose="02020603050405020304" pitchFamily="18" charset="0"/>
                        </a:rPr>
                        <a:t>0.0575</a:t>
                      </a:r>
                      <a:endParaRPr lang="en-US" sz="1000" dirty="0">
                        <a:latin typeface="Times New Roman" panose="02020603050405020304" pitchFamily="18" charset="0"/>
                        <a:cs typeface="Times New Roman" panose="02020603050405020304" pitchFamily="18" charset="0"/>
                      </a:endParaRPr>
                    </a:p>
                  </a:txBody>
                  <a:tcPr/>
                </a:tc>
                <a:tc>
                  <a:txBody>
                    <a:bodyPr/>
                    <a:lstStyle/>
                    <a:p>
                      <a:pPr algn="ctr"/>
                      <a:r>
                        <a:rPr lang="es-EC" sz="1000" dirty="0" smtClean="0">
                          <a:latin typeface="Times New Roman" panose="02020603050405020304" pitchFamily="18" charset="0"/>
                          <a:cs typeface="Times New Roman" panose="02020603050405020304" pitchFamily="18" charset="0"/>
                        </a:rPr>
                        <a:t>0.0561</a:t>
                      </a:r>
                      <a:endParaRPr lang="en-US" sz="1000" dirty="0">
                        <a:latin typeface="Times New Roman" panose="02020603050405020304" pitchFamily="18" charset="0"/>
                        <a:cs typeface="Times New Roman" panose="02020603050405020304" pitchFamily="18" charset="0"/>
                      </a:endParaRPr>
                    </a:p>
                  </a:txBody>
                  <a:tcPr/>
                </a:tc>
              </a:tr>
              <a:tr h="259360">
                <a:tc>
                  <a:txBody>
                    <a:bodyPr/>
                    <a:lstStyle/>
                    <a:p>
                      <a:pPr algn="ctr"/>
                      <a:r>
                        <a:rPr lang="es-EC" sz="1000" dirty="0" smtClean="0">
                          <a:latin typeface="Times New Roman" panose="02020603050405020304" pitchFamily="18" charset="0"/>
                          <a:cs typeface="Times New Roman" panose="02020603050405020304" pitchFamily="18" charset="0"/>
                        </a:rPr>
                        <a:t>Q50</a:t>
                      </a:r>
                      <a:endParaRPr lang="en-US" sz="1000" dirty="0">
                        <a:latin typeface="Times New Roman" panose="02020603050405020304" pitchFamily="18" charset="0"/>
                        <a:cs typeface="Times New Roman" panose="02020603050405020304" pitchFamily="18" charset="0"/>
                      </a:endParaRPr>
                    </a:p>
                  </a:txBody>
                  <a:tcPr>
                    <a:solidFill>
                      <a:srgbClr val="FF7C80">
                        <a:alpha val="14000"/>
                      </a:srgbClr>
                    </a:solidFill>
                  </a:tcPr>
                </a:tc>
                <a:tc>
                  <a:txBody>
                    <a:bodyPr/>
                    <a:lstStyle/>
                    <a:p>
                      <a:pPr algn="ctr"/>
                      <a:r>
                        <a:rPr lang="es-EC" sz="1000" dirty="0" smtClean="0">
                          <a:latin typeface="Times New Roman" panose="02020603050405020304" pitchFamily="18" charset="0"/>
                          <a:cs typeface="Times New Roman" panose="02020603050405020304" pitchFamily="18" charset="0"/>
                        </a:rPr>
                        <a:t>0.0523</a:t>
                      </a:r>
                      <a:endParaRPr lang="en-US" sz="1000" dirty="0">
                        <a:latin typeface="Times New Roman" panose="02020603050405020304" pitchFamily="18" charset="0"/>
                        <a:cs typeface="Times New Roman" panose="02020603050405020304" pitchFamily="18" charset="0"/>
                      </a:endParaRPr>
                    </a:p>
                  </a:txBody>
                  <a:tcPr>
                    <a:solidFill>
                      <a:srgbClr val="FF7C80">
                        <a:alpha val="14000"/>
                      </a:srgbClr>
                    </a:solidFill>
                  </a:tcPr>
                </a:tc>
                <a:tc>
                  <a:txBody>
                    <a:bodyPr/>
                    <a:lstStyle/>
                    <a:p>
                      <a:pPr algn="ctr"/>
                      <a:r>
                        <a:rPr lang="es-EC" sz="1000" dirty="0" smtClean="0">
                          <a:latin typeface="Times New Roman" panose="02020603050405020304" pitchFamily="18" charset="0"/>
                          <a:cs typeface="Times New Roman" panose="02020603050405020304" pitchFamily="18" charset="0"/>
                        </a:rPr>
                        <a:t>0.0132</a:t>
                      </a:r>
                      <a:endParaRPr lang="en-US" sz="1000" dirty="0">
                        <a:latin typeface="Times New Roman" panose="02020603050405020304" pitchFamily="18" charset="0"/>
                        <a:cs typeface="Times New Roman" panose="02020603050405020304" pitchFamily="18" charset="0"/>
                      </a:endParaRPr>
                    </a:p>
                  </a:txBody>
                  <a:tcPr>
                    <a:solidFill>
                      <a:srgbClr val="FF7C80">
                        <a:alpha val="14000"/>
                      </a:srgbClr>
                    </a:solidFill>
                  </a:tcPr>
                </a:tc>
              </a:tr>
              <a:tr h="259360">
                <a:tc>
                  <a:txBody>
                    <a:bodyPr/>
                    <a:lstStyle/>
                    <a:p>
                      <a:pPr algn="ctr"/>
                      <a:r>
                        <a:rPr lang="es-EC" sz="1000" dirty="0" smtClean="0">
                          <a:latin typeface="Times New Roman" panose="02020603050405020304" pitchFamily="18" charset="0"/>
                          <a:cs typeface="Times New Roman" panose="02020603050405020304" pitchFamily="18" charset="0"/>
                        </a:rPr>
                        <a:t>Q75</a:t>
                      </a:r>
                      <a:endParaRPr lang="en-US" sz="1000" dirty="0">
                        <a:latin typeface="Times New Roman" panose="02020603050405020304" pitchFamily="18" charset="0"/>
                        <a:cs typeface="Times New Roman" panose="02020603050405020304" pitchFamily="18" charset="0"/>
                      </a:endParaRPr>
                    </a:p>
                  </a:txBody>
                  <a:tcPr/>
                </a:tc>
                <a:tc>
                  <a:txBody>
                    <a:bodyPr/>
                    <a:lstStyle/>
                    <a:p>
                      <a:pPr algn="ctr"/>
                      <a:r>
                        <a:rPr lang="es-EC" sz="1000" dirty="0" smtClean="0">
                          <a:latin typeface="Times New Roman" panose="02020603050405020304" pitchFamily="18" charset="0"/>
                          <a:cs typeface="Times New Roman" panose="02020603050405020304" pitchFamily="18" charset="0"/>
                        </a:rPr>
                        <a:t>0.0767</a:t>
                      </a:r>
                      <a:endParaRPr lang="en-US" sz="1000" dirty="0">
                        <a:latin typeface="Times New Roman" panose="02020603050405020304" pitchFamily="18" charset="0"/>
                        <a:cs typeface="Times New Roman" panose="02020603050405020304" pitchFamily="18" charset="0"/>
                      </a:endParaRPr>
                    </a:p>
                  </a:txBody>
                  <a:tcPr/>
                </a:tc>
                <a:tc>
                  <a:txBody>
                    <a:bodyPr/>
                    <a:lstStyle/>
                    <a:p>
                      <a:pPr algn="ctr"/>
                      <a:r>
                        <a:rPr lang="es-EC" sz="1000" dirty="0" smtClean="0">
                          <a:latin typeface="Times New Roman" panose="02020603050405020304" pitchFamily="18" charset="0"/>
                          <a:cs typeface="Times New Roman" panose="02020603050405020304" pitchFamily="18" charset="0"/>
                        </a:rPr>
                        <a:t>0.068</a:t>
                      </a:r>
                      <a:endParaRPr lang="en-US" sz="1000" dirty="0">
                        <a:latin typeface="Times New Roman" panose="02020603050405020304" pitchFamily="18" charset="0"/>
                        <a:cs typeface="Times New Roman" panose="02020603050405020304" pitchFamily="18" charset="0"/>
                      </a:endParaRPr>
                    </a:p>
                  </a:txBody>
                  <a:tcPr/>
                </a:tc>
              </a:tr>
              <a:tr h="259360">
                <a:tc>
                  <a:txBody>
                    <a:bodyPr/>
                    <a:lstStyle/>
                    <a:p>
                      <a:pPr algn="ctr"/>
                      <a:r>
                        <a:rPr lang="es-EC" sz="1000" dirty="0" smtClean="0">
                          <a:latin typeface="Times New Roman" panose="02020603050405020304" pitchFamily="18" charset="0"/>
                          <a:cs typeface="Times New Roman" panose="02020603050405020304" pitchFamily="18" charset="0"/>
                        </a:rPr>
                        <a:t>Q90</a:t>
                      </a:r>
                      <a:endParaRPr lang="en-US" sz="1000" dirty="0">
                        <a:latin typeface="Times New Roman" panose="02020603050405020304" pitchFamily="18" charset="0"/>
                        <a:cs typeface="Times New Roman" panose="02020603050405020304" pitchFamily="18" charset="0"/>
                      </a:endParaRPr>
                    </a:p>
                  </a:txBody>
                  <a:tcPr>
                    <a:solidFill>
                      <a:srgbClr val="FF7C80">
                        <a:alpha val="22000"/>
                      </a:srgbClr>
                    </a:solidFill>
                  </a:tcPr>
                </a:tc>
                <a:tc>
                  <a:txBody>
                    <a:bodyPr/>
                    <a:lstStyle/>
                    <a:p>
                      <a:pPr algn="ctr"/>
                      <a:r>
                        <a:rPr lang="es-EC" sz="1000" dirty="0" smtClean="0">
                          <a:latin typeface="Times New Roman" panose="02020603050405020304" pitchFamily="18" charset="0"/>
                          <a:cs typeface="Times New Roman" panose="02020603050405020304" pitchFamily="18" charset="0"/>
                        </a:rPr>
                        <a:t>0.1437</a:t>
                      </a:r>
                      <a:endParaRPr lang="en-US" sz="1000" dirty="0">
                        <a:latin typeface="Times New Roman" panose="02020603050405020304" pitchFamily="18" charset="0"/>
                        <a:cs typeface="Times New Roman" panose="02020603050405020304" pitchFamily="18" charset="0"/>
                      </a:endParaRPr>
                    </a:p>
                  </a:txBody>
                  <a:tcPr>
                    <a:solidFill>
                      <a:srgbClr val="FF7C80">
                        <a:alpha val="22000"/>
                      </a:srgbClr>
                    </a:solidFill>
                  </a:tcPr>
                </a:tc>
                <a:tc>
                  <a:txBody>
                    <a:bodyPr/>
                    <a:lstStyle/>
                    <a:p>
                      <a:pPr algn="ctr"/>
                      <a:r>
                        <a:rPr lang="es-EC" sz="1000" dirty="0" smtClean="0">
                          <a:latin typeface="Times New Roman" panose="02020603050405020304" pitchFamily="18" charset="0"/>
                          <a:cs typeface="Times New Roman" panose="02020603050405020304" pitchFamily="18" charset="0"/>
                        </a:rPr>
                        <a:t>0.1118</a:t>
                      </a:r>
                      <a:endParaRPr lang="en-US" sz="1000" dirty="0">
                        <a:latin typeface="Times New Roman" panose="02020603050405020304" pitchFamily="18" charset="0"/>
                        <a:cs typeface="Times New Roman" panose="02020603050405020304" pitchFamily="18" charset="0"/>
                      </a:endParaRPr>
                    </a:p>
                  </a:txBody>
                  <a:tcPr>
                    <a:solidFill>
                      <a:srgbClr val="FF7C80">
                        <a:alpha val="22000"/>
                      </a:srgbClr>
                    </a:solidFill>
                  </a:tcPr>
                </a:tc>
              </a:tr>
            </a:tbl>
          </a:graphicData>
        </a:graphic>
      </p:graphicFrame>
      <p:sp>
        <p:nvSpPr>
          <p:cNvPr id="90" name="Rectángulo 89"/>
          <p:cNvSpPr/>
          <p:nvPr/>
        </p:nvSpPr>
        <p:spPr>
          <a:xfrm>
            <a:off x="2450533" y="1974039"/>
            <a:ext cx="2282322" cy="505947"/>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TEST HAUSMAN</a:t>
            </a:r>
            <a:endParaRPr lang="es-E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91" name="Conector recto de flecha 90"/>
          <p:cNvCxnSpPr/>
          <p:nvPr/>
        </p:nvCxnSpPr>
        <p:spPr>
          <a:xfrm flipH="1">
            <a:off x="3652171" y="2506183"/>
            <a:ext cx="1" cy="496561"/>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Conector recto de flecha 96"/>
          <p:cNvCxnSpPr/>
          <p:nvPr/>
        </p:nvCxnSpPr>
        <p:spPr>
          <a:xfrm flipH="1">
            <a:off x="3689785" y="3785694"/>
            <a:ext cx="1" cy="496561"/>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Conector recto de flecha 101"/>
          <p:cNvCxnSpPr/>
          <p:nvPr/>
        </p:nvCxnSpPr>
        <p:spPr>
          <a:xfrm flipH="1">
            <a:off x="5518126" y="4196564"/>
            <a:ext cx="1" cy="496561"/>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3" name="Rectángulo redondeado 102"/>
          <p:cNvSpPr/>
          <p:nvPr/>
        </p:nvSpPr>
        <p:spPr>
          <a:xfrm>
            <a:off x="2900038" y="914753"/>
            <a:ext cx="2473245" cy="702268"/>
          </a:xfrm>
          <a:prstGeom prst="roundRect">
            <a:avLst/>
          </a:prstGeom>
          <a:solidFill>
            <a:srgbClr val="0070C0">
              <a:alpha val="28000"/>
            </a:srgbClr>
          </a:solidFill>
          <a:ln>
            <a:solidFill>
              <a:srgbClr val="0070C0">
                <a:alpha val="28000"/>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2000" b="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Roboto Condensed" panose="020B0604020202020204" charset="0"/>
                <a:cs typeface="Times New Roman" panose="02020603050405020304" pitchFamily="18" charset="0"/>
              </a:rPr>
              <a:t>GMM</a:t>
            </a:r>
            <a:endParaRPr lang="es-ES" sz="2000" b="1" dirty="0">
              <a:solidFill>
                <a:prstClr val="black"/>
              </a:solidFill>
              <a:effectLst>
                <a:outerShdw blurRad="38100" dist="38100" dir="2700000" algn="tl">
                  <a:srgbClr val="000000">
                    <a:alpha val="43137"/>
                  </a:srgbClr>
                </a:outerShdw>
              </a:effectLst>
              <a:latin typeface="Times New Roman" panose="02020603050405020304" pitchFamily="18" charset="0"/>
              <a:ea typeface="Roboto Condensed" panose="020B0604020202020204" charset="0"/>
              <a:cs typeface="Times New Roman" panose="02020603050405020304" pitchFamily="18" charset="0"/>
            </a:endParaRPr>
          </a:p>
        </p:txBody>
      </p:sp>
      <p:sp>
        <p:nvSpPr>
          <p:cNvPr id="104" name="Rectángulo 103"/>
          <p:cNvSpPr/>
          <p:nvPr/>
        </p:nvSpPr>
        <p:spPr>
          <a:xfrm>
            <a:off x="1904972" y="2231787"/>
            <a:ext cx="2202975" cy="553782"/>
          </a:xfrm>
          <a:prstGeom prst="rect">
            <a:avLst/>
          </a:prstGeom>
          <a:ln>
            <a:solidFill>
              <a:srgbClr val="0070C0">
                <a:alpha val="28000"/>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TEST SARGAN/HANSEN</a:t>
            </a:r>
            <a:endParaRPr lang="es-E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05" name="Rectángulo 104"/>
          <p:cNvSpPr/>
          <p:nvPr/>
        </p:nvSpPr>
        <p:spPr>
          <a:xfrm>
            <a:off x="1689183" y="3294250"/>
            <a:ext cx="2447477" cy="821487"/>
          </a:xfrm>
          <a:prstGeom prst="rect">
            <a:avLst/>
          </a:prstGeom>
          <a:ln>
            <a:solidFill>
              <a:srgbClr val="0070C0">
                <a:alpha val="28000"/>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solidFill>
                  <a:prstClr val="black"/>
                </a:solidFill>
                <a:latin typeface="Times New Roman" panose="02020603050405020304" pitchFamily="18" charset="0"/>
                <a:cs typeface="Times New Roman" panose="02020603050405020304" pitchFamily="18" charset="0"/>
              </a:rPr>
              <a:t>Verifica </a:t>
            </a:r>
            <a:r>
              <a:rPr lang="es-ES" dirty="0">
                <a:solidFill>
                  <a:prstClr val="black"/>
                </a:solidFill>
                <a:latin typeface="Times New Roman" panose="02020603050405020304" pitchFamily="18" charset="0"/>
                <a:cs typeface="Times New Roman" panose="02020603050405020304" pitchFamily="18" charset="0"/>
              </a:rPr>
              <a:t>la </a:t>
            </a:r>
            <a:r>
              <a:rPr lang="es-ES" dirty="0" smtClean="0">
                <a:solidFill>
                  <a:prstClr val="black"/>
                </a:solidFill>
                <a:latin typeface="Times New Roman" panose="02020603050405020304" pitchFamily="18" charset="0"/>
                <a:cs typeface="Times New Roman" panose="02020603050405020304" pitchFamily="18" charset="0"/>
              </a:rPr>
              <a:t>validez </a:t>
            </a:r>
            <a:r>
              <a:rPr lang="es-ES" dirty="0">
                <a:solidFill>
                  <a:prstClr val="black"/>
                </a:solidFill>
                <a:latin typeface="Times New Roman" panose="02020603050405020304" pitchFamily="18" charset="0"/>
                <a:cs typeface="Times New Roman" panose="02020603050405020304" pitchFamily="18" charset="0"/>
              </a:rPr>
              <a:t>de los instrumentos para </a:t>
            </a:r>
            <a:r>
              <a:rPr lang="es-ES" dirty="0" smtClean="0">
                <a:solidFill>
                  <a:prstClr val="black"/>
                </a:solidFill>
                <a:latin typeface="Times New Roman" panose="02020603050405020304" pitchFamily="18" charset="0"/>
                <a:cs typeface="Times New Roman" panose="02020603050405020304" pitchFamily="18" charset="0"/>
              </a:rPr>
              <a:t>las tasas </a:t>
            </a:r>
            <a:r>
              <a:rPr lang="es-ES" dirty="0">
                <a:solidFill>
                  <a:prstClr val="black"/>
                </a:solidFill>
                <a:latin typeface="Times New Roman" panose="02020603050405020304" pitchFamily="18" charset="0"/>
                <a:cs typeface="Times New Roman" panose="02020603050405020304" pitchFamily="18" charset="0"/>
              </a:rPr>
              <a:t>de crecimiento</a:t>
            </a:r>
            <a:endParaRPr lang="es-E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06" name="Rectángulo 105"/>
          <p:cNvSpPr/>
          <p:nvPr/>
        </p:nvSpPr>
        <p:spPr>
          <a:xfrm>
            <a:off x="4418235" y="2188303"/>
            <a:ext cx="1916351" cy="553783"/>
          </a:xfrm>
          <a:prstGeom prst="rect">
            <a:avLst/>
          </a:prstGeom>
          <a:ln>
            <a:solidFill>
              <a:srgbClr val="0070C0">
                <a:alpha val="28000"/>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solidFill>
                  <a:prstClr val="black"/>
                </a:solidFill>
                <a:latin typeface="Times New Roman" panose="02020603050405020304" pitchFamily="18" charset="0"/>
                <a:cs typeface="Times New Roman" panose="02020603050405020304" pitchFamily="18" charset="0"/>
              </a:rPr>
              <a:t>ARELLANO </a:t>
            </a:r>
            <a:r>
              <a:rPr lang="es-ES" dirty="0" smtClean="0">
                <a:solidFill>
                  <a:prstClr val="black"/>
                </a:solidFill>
                <a:latin typeface="Times New Roman" panose="02020603050405020304" pitchFamily="18" charset="0"/>
                <a:cs typeface="Times New Roman" panose="02020603050405020304" pitchFamily="18" charset="0"/>
              </a:rPr>
              <a:t>Y BOND (AR)</a:t>
            </a:r>
            <a:endParaRPr lang="es-E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07" name="Rectángulo 106"/>
          <p:cNvSpPr/>
          <p:nvPr/>
        </p:nvSpPr>
        <p:spPr>
          <a:xfrm>
            <a:off x="4326368" y="3261628"/>
            <a:ext cx="2314296" cy="830859"/>
          </a:xfrm>
          <a:prstGeom prst="rect">
            <a:avLst/>
          </a:prstGeom>
          <a:ln>
            <a:solidFill>
              <a:srgbClr val="0070C0">
                <a:alpha val="28000"/>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a:solidFill>
                  <a:prstClr val="black"/>
                </a:solidFill>
                <a:latin typeface="Times New Roman" panose="02020603050405020304" pitchFamily="18" charset="0"/>
                <a:cs typeface="Times New Roman" panose="02020603050405020304" pitchFamily="18" charset="0"/>
              </a:rPr>
              <a:t>C</a:t>
            </a:r>
            <a:r>
              <a:rPr lang="es-EC" dirty="0" smtClean="0">
                <a:solidFill>
                  <a:prstClr val="black"/>
                </a:solidFill>
                <a:latin typeface="Times New Roman" panose="02020603050405020304" pitchFamily="18" charset="0"/>
                <a:cs typeface="Times New Roman" panose="02020603050405020304" pitchFamily="18" charset="0"/>
              </a:rPr>
              <a:t>ontrola </a:t>
            </a:r>
            <a:r>
              <a:rPr lang="es-EC" dirty="0">
                <a:solidFill>
                  <a:prstClr val="black"/>
                </a:solidFill>
                <a:latin typeface="Times New Roman" panose="02020603050405020304" pitchFamily="18" charset="0"/>
                <a:cs typeface="Times New Roman" panose="02020603050405020304" pitchFamily="18" charset="0"/>
              </a:rPr>
              <a:t>la presencia de </a:t>
            </a:r>
            <a:r>
              <a:rPr lang="es-EC" dirty="0" err="1" smtClean="0">
                <a:solidFill>
                  <a:prstClr val="black"/>
                </a:solidFill>
                <a:latin typeface="Times New Roman" panose="02020603050405020304" pitchFamily="18" charset="0"/>
                <a:cs typeface="Times New Roman" panose="02020603050405020304" pitchFamily="18" charset="0"/>
              </a:rPr>
              <a:t>autocorrelación</a:t>
            </a:r>
            <a:r>
              <a:rPr lang="es-EC" dirty="0" smtClean="0">
                <a:solidFill>
                  <a:prstClr val="black"/>
                </a:solidFill>
                <a:latin typeface="Times New Roman" panose="02020603050405020304" pitchFamily="18" charset="0"/>
                <a:cs typeface="Times New Roman" panose="02020603050405020304" pitchFamily="18" charset="0"/>
              </a:rPr>
              <a:t> </a:t>
            </a:r>
            <a:endParaRPr lang="es-E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65" name="Rectángulo 164"/>
          <p:cNvSpPr/>
          <p:nvPr/>
        </p:nvSpPr>
        <p:spPr>
          <a:xfrm>
            <a:off x="2216706" y="4835847"/>
            <a:ext cx="1804156" cy="734107"/>
          </a:xfrm>
          <a:prstGeom prst="rect">
            <a:avLst/>
          </a:prstGeom>
          <a:ln>
            <a:solidFill>
              <a:srgbClr val="0070C0">
                <a:alpha val="28000"/>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solidFill>
                  <a:prstClr val="black"/>
                </a:solidFill>
                <a:latin typeface="Times New Roman" panose="02020603050405020304" pitchFamily="18" charset="0"/>
                <a:cs typeface="Times New Roman" panose="02020603050405020304" pitchFamily="18" charset="0"/>
              </a:rPr>
              <a:t>Chi</a:t>
            </a:r>
            <a:r>
              <a:rPr lang="es-ES" baseline="30000" dirty="0" smtClean="0">
                <a:solidFill>
                  <a:prstClr val="black"/>
                </a:solidFill>
                <a:latin typeface="Times New Roman" panose="02020603050405020304" pitchFamily="18" charset="0"/>
                <a:cs typeface="Times New Roman" panose="02020603050405020304" pitchFamily="18" charset="0"/>
              </a:rPr>
              <a:t>2</a:t>
            </a:r>
            <a:r>
              <a:rPr lang="es-ES" dirty="0" smtClean="0">
                <a:solidFill>
                  <a:prstClr val="black"/>
                </a:solidFill>
                <a:latin typeface="Times New Roman" panose="02020603050405020304" pitchFamily="18" charset="0"/>
                <a:cs typeface="Times New Roman" panose="02020603050405020304" pitchFamily="18" charset="0"/>
              </a:rPr>
              <a:t> =0,000</a:t>
            </a:r>
            <a:endParaRPr lang="es-EC" dirty="0">
              <a:solidFill>
                <a:prstClr val="black"/>
              </a:solidFill>
              <a:latin typeface="Times New Roman" panose="02020603050405020304" pitchFamily="18" charset="0"/>
              <a:cs typeface="Times New Roman" panose="02020603050405020304" pitchFamily="18" charset="0"/>
            </a:endParaRPr>
          </a:p>
        </p:txBody>
      </p:sp>
      <p:sp>
        <p:nvSpPr>
          <p:cNvPr id="166" name="Rectángulo 165"/>
          <p:cNvSpPr/>
          <p:nvPr/>
        </p:nvSpPr>
        <p:spPr>
          <a:xfrm>
            <a:off x="4244927" y="4877345"/>
            <a:ext cx="2226710" cy="692628"/>
          </a:xfrm>
          <a:prstGeom prst="rect">
            <a:avLst/>
          </a:prstGeom>
          <a:ln>
            <a:solidFill>
              <a:srgbClr val="0070C0">
                <a:alpha val="28000"/>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a:solidFill>
                  <a:prstClr val="black"/>
                </a:solidFill>
                <a:latin typeface="Times New Roman" panose="02020603050405020304" pitchFamily="18" charset="0"/>
                <a:cs typeface="Times New Roman" panose="02020603050405020304" pitchFamily="18" charset="0"/>
              </a:rPr>
              <a:t>Ch</a:t>
            </a:r>
            <a:r>
              <a:rPr lang="es-ES" dirty="0">
                <a:solidFill>
                  <a:prstClr val="black"/>
                </a:solidFill>
                <a:latin typeface="Times New Roman" panose="02020603050405020304" pitchFamily="18" charset="0"/>
                <a:cs typeface="Times New Roman" panose="02020603050405020304" pitchFamily="18" charset="0"/>
              </a:rPr>
              <a:t>i</a:t>
            </a:r>
            <a:r>
              <a:rPr lang="es-ES" baseline="30000" dirty="0">
                <a:solidFill>
                  <a:prstClr val="black"/>
                </a:solidFill>
                <a:latin typeface="Times New Roman" panose="02020603050405020304" pitchFamily="18" charset="0"/>
                <a:cs typeface="Times New Roman" panose="02020603050405020304" pitchFamily="18" charset="0"/>
              </a:rPr>
              <a:t>2</a:t>
            </a:r>
            <a:r>
              <a:rPr lang="es-ES" dirty="0">
                <a:solidFill>
                  <a:prstClr val="black"/>
                </a:solidFill>
                <a:latin typeface="Times New Roman" panose="02020603050405020304" pitchFamily="18" charset="0"/>
                <a:cs typeface="Times New Roman" panose="02020603050405020304" pitchFamily="18" charset="0"/>
              </a:rPr>
              <a:t> (ventas)= </a:t>
            </a:r>
            <a:r>
              <a:rPr lang="es-EC" dirty="0" smtClean="0">
                <a:solidFill>
                  <a:prstClr val="black"/>
                </a:solidFill>
                <a:latin typeface="Times New Roman" panose="02020603050405020304" pitchFamily="18" charset="0"/>
                <a:cs typeface="Times New Roman" panose="02020603050405020304" pitchFamily="18" charset="0"/>
              </a:rPr>
              <a:t>0,001 </a:t>
            </a:r>
            <a:endParaRPr lang="es-ES" dirty="0">
              <a:solidFill>
                <a:prstClr val="black"/>
              </a:solidFill>
              <a:latin typeface="Times New Roman" panose="02020603050405020304" pitchFamily="18" charset="0"/>
              <a:cs typeface="Times New Roman" panose="02020603050405020304" pitchFamily="18" charset="0"/>
            </a:endParaRPr>
          </a:p>
          <a:p>
            <a:pPr algn="ctr"/>
            <a:r>
              <a:rPr lang="es-EC" dirty="0">
                <a:solidFill>
                  <a:prstClr val="black"/>
                </a:solidFill>
                <a:latin typeface="Times New Roman" panose="02020603050405020304" pitchFamily="18" charset="0"/>
                <a:cs typeface="Times New Roman" panose="02020603050405020304" pitchFamily="18" charset="0"/>
              </a:rPr>
              <a:t>Ch</a:t>
            </a:r>
            <a:r>
              <a:rPr lang="es-ES" dirty="0">
                <a:solidFill>
                  <a:prstClr val="black"/>
                </a:solidFill>
                <a:latin typeface="Times New Roman" panose="02020603050405020304" pitchFamily="18" charset="0"/>
                <a:cs typeface="Times New Roman" panose="02020603050405020304" pitchFamily="18" charset="0"/>
              </a:rPr>
              <a:t>i</a:t>
            </a:r>
            <a:r>
              <a:rPr lang="es-ES" baseline="30000" dirty="0">
                <a:solidFill>
                  <a:prstClr val="black"/>
                </a:solidFill>
                <a:latin typeface="Times New Roman" panose="02020603050405020304" pitchFamily="18" charset="0"/>
                <a:cs typeface="Times New Roman" panose="02020603050405020304" pitchFamily="18" charset="0"/>
              </a:rPr>
              <a:t>2</a:t>
            </a:r>
            <a:r>
              <a:rPr lang="es-ES" dirty="0">
                <a:solidFill>
                  <a:prstClr val="black"/>
                </a:solidFill>
                <a:latin typeface="Times New Roman" panose="02020603050405020304" pitchFamily="18" charset="0"/>
                <a:cs typeface="Times New Roman" panose="02020603050405020304" pitchFamily="18" charset="0"/>
              </a:rPr>
              <a:t> (empleo)= 0</a:t>
            </a:r>
            <a:r>
              <a:rPr lang="es-EC" dirty="0" smtClean="0">
                <a:solidFill>
                  <a:prstClr val="black"/>
                </a:solidFill>
                <a:latin typeface="Times New Roman" panose="02020603050405020304" pitchFamily="18" charset="0"/>
                <a:cs typeface="Times New Roman" panose="02020603050405020304" pitchFamily="18" charset="0"/>
              </a:rPr>
              <a:t>,000 </a:t>
            </a:r>
            <a:endParaRPr lang="es-ES" baseline="30000" dirty="0">
              <a:solidFill>
                <a:prstClr val="black"/>
              </a:solidFill>
              <a:latin typeface="Times New Roman" panose="02020603050405020304" pitchFamily="18" charset="0"/>
              <a:cs typeface="Times New Roman" panose="02020603050405020304" pitchFamily="18" charset="0"/>
            </a:endParaRPr>
          </a:p>
        </p:txBody>
      </p:sp>
      <p:sp>
        <p:nvSpPr>
          <p:cNvPr id="167" name="Rectángulo 166"/>
          <p:cNvSpPr/>
          <p:nvPr/>
        </p:nvSpPr>
        <p:spPr>
          <a:xfrm>
            <a:off x="1629061" y="4663183"/>
            <a:ext cx="1835759" cy="369332"/>
          </a:xfrm>
          <a:prstGeom prst="rect">
            <a:avLst/>
          </a:prstGeom>
          <a:ln>
            <a:solidFill>
              <a:srgbClr val="9933FF"/>
            </a:solidFill>
          </a:ln>
        </p:spPr>
        <p:style>
          <a:lnRef idx="2">
            <a:schemeClr val="accent3"/>
          </a:lnRef>
          <a:fillRef idx="1">
            <a:schemeClr val="lt1"/>
          </a:fillRef>
          <a:effectRef idx="0">
            <a:schemeClr val="accent3"/>
          </a:effectRef>
          <a:fontRef idx="minor">
            <a:schemeClr val="dk1"/>
          </a:fontRef>
        </p:style>
        <p:txBody>
          <a:bodyPr wrap="none">
            <a:spAutoFit/>
          </a:bodyPr>
          <a:lstStyle/>
          <a:p>
            <a:r>
              <a:rPr lang="es-ES" dirty="0" smtClean="0">
                <a:solidFill>
                  <a:prstClr val="black"/>
                </a:solidFill>
                <a:latin typeface="Times New Roman" panose="02020603050405020304" pitchFamily="18" charset="0"/>
                <a:ea typeface="Calibri" panose="020F0502020204030204" pitchFamily="34" charset="0"/>
              </a:rPr>
              <a:t>(</a:t>
            </a:r>
            <a:r>
              <a:rPr lang="es-ES" dirty="0" err="1" smtClean="0">
                <a:solidFill>
                  <a:prstClr val="black"/>
                </a:solidFill>
                <a:latin typeface="Times New Roman" panose="02020603050405020304" pitchFamily="18" charset="0"/>
                <a:ea typeface="Calibri" panose="020F0502020204030204" pitchFamily="34" charset="0"/>
              </a:rPr>
              <a:t>Prob</a:t>
            </a:r>
            <a:r>
              <a:rPr lang="es-ES" dirty="0" smtClean="0">
                <a:solidFill>
                  <a:prstClr val="black"/>
                </a:solidFill>
                <a:latin typeface="Times New Roman" panose="02020603050405020304" pitchFamily="18" charset="0"/>
                <a:ea typeface="Calibri" panose="020F0502020204030204" pitchFamily="34" charset="0"/>
              </a:rPr>
              <a:t>&gt;chi2&gt;0,05</a:t>
            </a:r>
            <a:r>
              <a:rPr lang="es-ES" dirty="0">
                <a:solidFill>
                  <a:prstClr val="black"/>
                </a:solidFill>
                <a:latin typeface="Times New Roman" panose="02020603050405020304" pitchFamily="18" charset="0"/>
                <a:ea typeface="Calibri" panose="020F0502020204030204" pitchFamily="34" charset="0"/>
              </a:rPr>
              <a:t>)</a:t>
            </a:r>
            <a:endParaRPr lang="es-EC" dirty="0">
              <a:solidFill>
                <a:prstClr val="black"/>
              </a:solidFill>
            </a:endParaRPr>
          </a:p>
        </p:txBody>
      </p:sp>
      <p:sp>
        <p:nvSpPr>
          <p:cNvPr id="168" name="Rectángulo 167"/>
          <p:cNvSpPr/>
          <p:nvPr/>
        </p:nvSpPr>
        <p:spPr>
          <a:xfrm>
            <a:off x="4959927" y="4630071"/>
            <a:ext cx="1844547" cy="369332"/>
          </a:xfrm>
          <a:prstGeom prst="rect">
            <a:avLst/>
          </a:prstGeom>
          <a:ln>
            <a:solidFill>
              <a:srgbClr val="9933FF"/>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es-EC" dirty="0">
                <a:solidFill>
                  <a:srgbClr val="000000"/>
                </a:solidFill>
                <a:latin typeface="Times New Roman" panose="02020603050405020304" pitchFamily="18" charset="0"/>
              </a:rPr>
              <a:t>AR(1) </a:t>
            </a:r>
            <a:r>
              <a:rPr lang="es-EC" dirty="0" err="1" smtClean="0">
                <a:solidFill>
                  <a:srgbClr val="000000"/>
                </a:solidFill>
                <a:latin typeface="Times New Roman" panose="02020603050405020304" pitchFamily="18" charset="0"/>
              </a:rPr>
              <a:t>pr</a:t>
            </a:r>
            <a:r>
              <a:rPr lang="es-EC" dirty="0" smtClean="0">
                <a:solidFill>
                  <a:srgbClr val="000000"/>
                </a:solidFill>
                <a:latin typeface="Times New Roman" panose="02020603050405020304" pitchFamily="18" charset="0"/>
              </a:rPr>
              <a:t>&gt;z&gt;0.05 </a:t>
            </a:r>
            <a:endParaRPr lang="es-EC" dirty="0">
              <a:solidFill>
                <a:prstClr val="black"/>
              </a:solidFill>
            </a:endParaRPr>
          </a:p>
        </p:txBody>
      </p:sp>
      <p:sp>
        <p:nvSpPr>
          <p:cNvPr id="169" name="Rectángulo 168"/>
          <p:cNvSpPr/>
          <p:nvPr/>
        </p:nvSpPr>
        <p:spPr>
          <a:xfrm>
            <a:off x="1690056" y="5949293"/>
            <a:ext cx="2311129" cy="646251"/>
          </a:xfrm>
          <a:prstGeom prst="rect">
            <a:avLst/>
          </a:prstGeom>
          <a:ln>
            <a:solidFill>
              <a:srgbClr val="0070C0">
                <a:alpha val="28000"/>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Existe sobreidentificación</a:t>
            </a:r>
            <a:endParaRPr lang="es-E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70" name="Rectángulo 169"/>
          <p:cNvSpPr/>
          <p:nvPr/>
        </p:nvSpPr>
        <p:spPr>
          <a:xfrm>
            <a:off x="4326368" y="5899276"/>
            <a:ext cx="2391933" cy="646251"/>
          </a:xfrm>
          <a:prstGeom prst="rect">
            <a:avLst/>
          </a:prstGeom>
          <a:ln>
            <a:solidFill>
              <a:srgbClr val="0070C0">
                <a:alpha val="28000"/>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Existe correlación serial</a:t>
            </a:r>
            <a:endParaRPr lang="es-E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171" name="Conector recto de flecha 170"/>
          <p:cNvCxnSpPr/>
          <p:nvPr/>
        </p:nvCxnSpPr>
        <p:spPr>
          <a:xfrm flipH="1">
            <a:off x="2927956" y="5612186"/>
            <a:ext cx="1" cy="361559"/>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Conector recto de flecha 171"/>
          <p:cNvCxnSpPr/>
          <p:nvPr/>
        </p:nvCxnSpPr>
        <p:spPr>
          <a:xfrm flipH="1">
            <a:off x="5585727" y="5572266"/>
            <a:ext cx="1" cy="361559"/>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Conector recto de flecha 172"/>
          <p:cNvCxnSpPr/>
          <p:nvPr/>
        </p:nvCxnSpPr>
        <p:spPr>
          <a:xfrm flipH="1">
            <a:off x="3031972" y="1657562"/>
            <a:ext cx="432050" cy="558342"/>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Conector recto de flecha 173"/>
          <p:cNvCxnSpPr/>
          <p:nvPr/>
        </p:nvCxnSpPr>
        <p:spPr>
          <a:xfrm>
            <a:off x="4846968" y="1665166"/>
            <a:ext cx="318578" cy="491992"/>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Conector recto de flecha 174"/>
          <p:cNvCxnSpPr/>
          <p:nvPr/>
        </p:nvCxnSpPr>
        <p:spPr>
          <a:xfrm flipH="1">
            <a:off x="3033098" y="2796637"/>
            <a:ext cx="1" cy="496561"/>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Conector recto de flecha 175"/>
          <p:cNvCxnSpPr/>
          <p:nvPr/>
        </p:nvCxnSpPr>
        <p:spPr>
          <a:xfrm flipH="1">
            <a:off x="3030236" y="4196564"/>
            <a:ext cx="1" cy="496561"/>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Conector recto de flecha 176"/>
          <p:cNvCxnSpPr/>
          <p:nvPr/>
        </p:nvCxnSpPr>
        <p:spPr>
          <a:xfrm flipH="1">
            <a:off x="5413669" y="2785569"/>
            <a:ext cx="1" cy="496561"/>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8" name="Rectángulo redondeado 177"/>
          <p:cNvSpPr/>
          <p:nvPr/>
        </p:nvSpPr>
        <p:spPr>
          <a:xfrm>
            <a:off x="8388993" y="895037"/>
            <a:ext cx="2446649" cy="765224"/>
          </a:xfrm>
          <a:prstGeom prst="roundRect">
            <a:avLst/>
          </a:prstGeom>
          <a:solidFill>
            <a:schemeClr val="accent3">
              <a:alpha val="52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2000" b="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Roboto Condensed" panose="020B0604020202020204" charset="0"/>
                <a:cs typeface="Times New Roman" panose="02020603050405020304" pitchFamily="18" charset="0"/>
              </a:rPr>
              <a:t>MCO</a:t>
            </a:r>
            <a:endParaRPr lang="es-ES" sz="2000" b="1" dirty="0">
              <a:solidFill>
                <a:prstClr val="black"/>
              </a:solidFill>
              <a:effectLst>
                <a:outerShdw blurRad="38100" dist="38100" dir="2700000" algn="tl">
                  <a:srgbClr val="000000">
                    <a:alpha val="43137"/>
                  </a:srgbClr>
                </a:outerShdw>
              </a:effectLst>
              <a:latin typeface="Times New Roman" panose="02020603050405020304" pitchFamily="18" charset="0"/>
              <a:ea typeface="Roboto Condensed" panose="020B0604020202020204" charset="0"/>
              <a:cs typeface="Times New Roman" panose="02020603050405020304" pitchFamily="18" charset="0"/>
            </a:endParaRPr>
          </a:p>
        </p:txBody>
      </p:sp>
      <p:sp>
        <p:nvSpPr>
          <p:cNvPr id="179" name="Rectángulo 178"/>
          <p:cNvSpPr/>
          <p:nvPr/>
        </p:nvSpPr>
        <p:spPr>
          <a:xfrm>
            <a:off x="7254474" y="2221512"/>
            <a:ext cx="2179286" cy="480334"/>
          </a:xfrm>
          <a:prstGeom prst="rect">
            <a:avLst/>
          </a:prstGeom>
          <a:ln>
            <a:solidFill>
              <a:srgbClr val="0070C0">
                <a:alpha val="36000"/>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F SNEDECOR</a:t>
            </a:r>
            <a:endParaRPr lang="es-E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80" name="Rectángulo 179"/>
          <p:cNvSpPr/>
          <p:nvPr/>
        </p:nvSpPr>
        <p:spPr>
          <a:xfrm>
            <a:off x="7144467" y="3336621"/>
            <a:ext cx="2421158" cy="712534"/>
          </a:xfrm>
          <a:prstGeom prst="rect">
            <a:avLst/>
          </a:prstGeom>
          <a:ln>
            <a:solidFill>
              <a:srgbClr val="0070C0">
                <a:alpha val="36000"/>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solidFill>
                  <a:prstClr val="black"/>
                </a:solidFill>
                <a:latin typeface="Times New Roman" panose="02020603050405020304" pitchFamily="18" charset="0"/>
                <a:cs typeface="Times New Roman" panose="02020603050405020304" pitchFamily="18" charset="0"/>
              </a:rPr>
              <a:t>Verifica la validez </a:t>
            </a:r>
            <a:r>
              <a:rPr lang="es-ES" dirty="0" smtClean="0">
                <a:solidFill>
                  <a:prstClr val="black"/>
                </a:solidFill>
                <a:latin typeface="Times New Roman" panose="02020603050405020304" pitchFamily="18" charset="0"/>
                <a:cs typeface="Times New Roman" panose="02020603050405020304" pitchFamily="18" charset="0"/>
              </a:rPr>
              <a:t>del instrumento </a:t>
            </a:r>
            <a:r>
              <a:rPr lang="es-ES" dirty="0">
                <a:solidFill>
                  <a:prstClr val="black"/>
                </a:solidFill>
                <a:latin typeface="Times New Roman" panose="02020603050405020304" pitchFamily="18" charset="0"/>
                <a:cs typeface="Times New Roman" panose="02020603050405020304" pitchFamily="18" charset="0"/>
              </a:rPr>
              <a:t>para </a:t>
            </a:r>
            <a:r>
              <a:rPr lang="es-ES" dirty="0" smtClean="0">
                <a:solidFill>
                  <a:prstClr val="black"/>
                </a:solidFill>
                <a:latin typeface="Times New Roman" panose="02020603050405020304" pitchFamily="18" charset="0"/>
                <a:cs typeface="Times New Roman" panose="02020603050405020304" pitchFamily="18" charset="0"/>
              </a:rPr>
              <a:t>las tasas </a:t>
            </a:r>
            <a:r>
              <a:rPr lang="es-ES" dirty="0">
                <a:solidFill>
                  <a:prstClr val="black"/>
                </a:solidFill>
                <a:latin typeface="Times New Roman" panose="02020603050405020304" pitchFamily="18" charset="0"/>
                <a:cs typeface="Times New Roman" panose="02020603050405020304" pitchFamily="18" charset="0"/>
              </a:rPr>
              <a:t>de crecimiento</a:t>
            </a:r>
            <a:endParaRPr lang="es-E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81" name="Rectángulo 180"/>
          <p:cNvSpPr/>
          <p:nvPr/>
        </p:nvSpPr>
        <p:spPr>
          <a:xfrm>
            <a:off x="10028032" y="2221511"/>
            <a:ext cx="2050741" cy="480335"/>
          </a:xfrm>
          <a:prstGeom prst="rect">
            <a:avLst/>
          </a:prstGeom>
          <a:ln>
            <a:solidFill>
              <a:srgbClr val="0070C0">
                <a:alpha val="36000"/>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solidFill>
                  <a:prstClr val="black"/>
                </a:solidFill>
                <a:latin typeface="Times New Roman" panose="02020603050405020304" pitchFamily="18" charset="0"/>
                <a:cs typeface="Times New Roman" panose="02020603050405020304" pitchFamily="18" charset="0"/>
              </a:rPr>
              <a:t>R CUADRADO</a:t>
            </a:r>
            <a:endParaRPr lang="es-E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82" name="Rectángulo 181"/>
          <p:cNvSpPr/>
          <p:nvPr/>
        </p:nvSpPr>
        <p:spPr>
          <a:xfrm>
            <a:off x="9832544" y="3338042"/>
            <a:ext cx="2476593" cy="720663"/>
          </a:xfrm>
          <a:prstGeom prst="rect">
            <a:avLst/>
          </a:prstGeom>
          <a:ln>
            <a:solidFill>
              <a:srgbClr val="0070C0">
                <a:alpha val="36000"/>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Determina </a:t>
            </a:r>
            <a:r>
              <a:rPr lang="es-EC" dirty="0">
                <a:solidFill>
                  <a:prstClr val="black"/>
                </a:solidFill>
                <a:latin typeface="Times New Roman" panose="02020603050405020304" pitchFamily="18" charset="0"/>
                <a:cs typeface="Times New Roman" panose="02020603050405020304" pitchFamily="18" charset="0"/>
              </a:rPr>
              <a:t>el porcentaje de variabilidad de la variable </a:t>
            </a:r>
            <a:r>
              <a:rPr lang="es-EC" dirty="0" smtClean="0">
                <a:solidFill>
                  <a:prstClr val="black"/>
                </a:solidFill>
                <a:latin typeface="Times New Roman" panose="02020603050405020304" pitchFamily="18" charset="0"/>
                <a:cs typeface="Times New Roman" panose="02020603050405020304" pitchFamily="18" charset="0"/>
              </a:rPr>
              <a:t>dependiente</a:t>
            </a:r>
            <a:endParaRPr lang="es-E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83" name="Rectángulo 182"/>
          <p:cNvSpPr/>
          <p:nvPr/>
        </p:nvSpPr>
        <p:spPr>
          <a:xfrm>
            <a:off x="7178414" y="4836894"/>
            <a:ext cx="2421158" cy="712534"/>
          </a:xfrm>
          <a:prstGeom prst="rect">
            <a:avLst/>
          </a:prstGeom>
          <a:ln>
            <a:solidFill>
              <a:schemeClr val="accent3">
                <a:alpha val="36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Prob</a:t>
            </a:r>
            <a:r>
              <a:rPr lang="es-E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F= 0,000 </a:t>
            </a:r>
            <a:endParaRPr lang="es-E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84" name="Rectángulo 183"/>
          <p:cNvSpPr/>
          <p:nvPr/>
        </p:nvSpPr>
        <p:spPr>
          <a:xfrm>
            <a:off x="9727388" y="4805407"/>
            <a:ext cx="2575606" cy="720663"/>
          </a:xfrm>
          <a:prstGeom prst="rect">
            <a:avLst/>
          </a:prstGeom>
          <a:ln>
            <a:solidFill>
              <a:schemeClr val="accent3">
                <a:alpha val="36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es-ES" dirty="0" smtClean="0">
                <a:solidFill>
                  <a:prstClr val="black"/>
                </a:solidFill>
                <a:latin typeface="Times New Roman" panose="02020603050405020304" pitchFamily="18" charset="0"/>
                <a:cs typeface="Times New Roman" panose="02020603050405020304" pitchFamily="18" charset="0"/>
              </a:rPr>
              <a:t>R</a:t>
            </a:r>
            <a:r>
              <a:rPr lang="es-ES" baseline="30000" dirty="0" smtClean="0">
                <a:solidFill>
                  <a:prstClr val="black"/>
                </a:solidFill>
                <a:latin typeface="Times New Roman" panose="02020603050405020304" pitchFamily="18" charset="0"/>
                <a:cs typeface="Times New Roman" panose="02020603050405020304" pitchFamily="18" charset="0"/>
              </a:rPr>
              <a:t>2 </a:t>
            </a:r>
            <a:r>
              <a:rPr lang="es-ES" dirty="0" smtClean="0">
                <a:solidFill>
                  <a:prstClr val="black"/>
                </a:solidFill>
                <a:latin typeface="Times New Roman" panose="02020603050405020304" pitchFamily="18" charset="0"/>
                <a:cs typeface="Times New Roman" panose="02020603050405020304" pitchFamily="18" charset="0"/>
              </a:rPr>
              <a:t>(ventas)= 0,568 </a:t>
            </a:r>
          </a:p>
          <a:p>
            <a:r>
              <a:rPr lang="es-ES" dirty="0">
                <a:solidFill>
                  <a:prstClr val="black"/>
                </a:solidFill>
                <a:latin typeface="Times New Roman" panose="02020603050405020304" pitchFamily="18" charset="0"/>
                <a:cs typeface="Times New Roman" panose="02020603050405020304" pitchFamily="18" charset="0"/>
              </a:rPr>
              <a:t>R</a:t>
            </a:r>
            <a:r>
              <a:rPr lang="es-ES" baseline="30000" dirty="0">
                <a:solidFill>
                  <a:prstClr val="black"/>
                </a:solidFill>
                <a:latin typeface="Times New Roman" panose="02020603050405020304" pitchFamily="18" charset="0"/>
                <a:cs typeface="Times New Roman" panose="02020603050405020304" pitchFamily="18" charset="0"/>
              </a:rPr>
              <a:t>2 </a:t>
            </a:r>
            <a:r>
              <a:rPr lang="es-ES" dirty="0" smtClean="0">
                <a:solidFill>
                  <a:prstClr val="black"/>
                </a:solidFill>
                <a:latin typeface="Times New Roman" panose="02020603050405020304" pitchFamily="18" charset="0"/>
                <a:cs typeface="Times New Roman" panose="02020603050405020304" pitchFamily="18" charset="0"/>
              </a:rPr>
              <a:t>(empleo)= 0,484</a:t>
            </a:r>
            <a:endParaRPr lang="es-E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185" name="Conector recto de flecha 184"/>
          <p:cNvCxnSpPr/>
          <p:nvPr/>
        </p:nvCxnSpPr>
        <p:spPr>
          <a:xfrm flipH="1">
            <a:off x="8417672" y="1663169"/>
            <a:ext cx="389570" cy="457585"/>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Conector recto de flecha 185"/>
          <p:cNvCxnSpPr/>
          <p:nvPr/>
        </p:nvCxnSpPr>
        <p:spPr>
          <a:xfrm>
            <a:off x="10443365" y="1670773"/>
            <a:ext cx="400716" cy="449981"/>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Conector recto de flecha 186"/>
          <p:cNvCxnSpPr/>
          <p:nvPr/>
        </p:nvCxnSpPr>
        <p:spPr>
          <a:xfrm>
            <a:off x="8376320" y="2802244"/>
            <a:ext cx="0" cy="430703"/>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Conector recto de flecha 187"/>
          <p:cNvCxnSpPr/>
          <p:nvPr/>
        </p:nvCxnSpPr>
        <p:spPr>
          <a:xfrm>
            <a:off x="8360955" y="4144141"/>
            <a:ext cx="0" cy="430703"/>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Conector recto de flecha 188"/>
          <p:cNvCxnSpPr/>
          <p:nvPr/>
        </p:nvCxnSpPr>
        <p:spPr>
          <a:xfrm>
            <a:off x="11019430" y="2802244"/>
            <a:ext cx="0" cy="430703"/>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0" name="Rectángulo 189"/>
          <p:cNvSpPr/>
          <p:nvPr/>
        </p:nvSpPr>
        <p:spPr>
          <a:xfrm>
            <a:off x="7158718" y="5973745"/>
            <a:ext cx="2392592" cy="560539"/>
          </a:xfrm>
          <a:prstGeom prst="rect">
            <a:avLst/>
          </a:prstGeom>
          <a:ln>
            <a:solidFill>
              <a:schemeClr val="accent3">
                <a:alpha val="36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El modelo es correcto </a:t>
            </a:r>
            <a:endParaRPr lang="es-E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91" name="Rectángulo 190"/>
          <p:cNvSpPr/>
          <p:nvPr/>
        </p:nvSpPr>
        <p:spPr>
          <a:xfrm>
            <a:off x="9770626" y="5999379"/>
            <a:ext cx="2529801" cy="560539"/>
          </a:xfrm>
          <a:prstGeom prst="rect">
            <a:avLst/>
          </a:prstGeom>
          <a:ln>
            <a:solidFill>
              <a:schemeClr val="accent3">
                <a:alpha val="36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El </a:t>
            </a:r>
            <a:r>
              <a:rPr lang="es-EC" dirty="0">
                <a:solidFill>
                  <a:prstClr val="black"/>
                </a:solidFill>
                <a:latin typeface="Times New Roman" panose="02020603050405020304" pitchFamily="18" charset="0"/>
                <a:cs typeface="Times New Roman" panose="02020603050405020304" pitchFamily="18" charset="0"/>
              </a:rPr>
              <a:t>modelo está ajustado a las variables </a:t>
            </a:r>
            <a:endParaRPr lang="es-E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92" name="Rectángulo 191"/>
          <p:cNvSpPr/>
          <p:nvPr/>
        </p:nvSpPr>
        <p:spPr>
          <a:xfrm>
            <a:off x="10904221" y="4578289"/>
            <a:ext cx="1329464" cy="369332"/>
          </a:xfrm>
          <a:prstGeom prst="rect">
            <a:avLst/>
          </a:prstGeom>
          <a:ln>
            <a:solidFill>
              <a:srgbClr val="9933FF"/>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es-ES" dirty="0" smtClean="0">
                <a:solidFill>
                  <a:prstClr val="black"/>
                </a:solidFill>
                <a:latin typeface="Times New Roman" panose="02020603050405020304" pitchFamily="18" charset="0"/>
                <a:ea typeface="Calibri" panose="020F0502020204030204" pitchFamily="34" charset="0"/>
              </a:rPr>
              <a:t>(0&lt; R</a:t>
            </a:r>
            <a:r>
              <a:rPr lang="es-ES" baseline="30000" dirty="0" smtClean="0">
                <a:solidFill>
                  <a:prstClr val="black"/>
                </a:solidFill>
                <a:latin typeface="Times New Roman" panose="02020603050405020304" pitchFamily="18" charset="0"/>
                <a:cs typeface="Times New Roman" panose="02020603050405020304" pitchFamily="18" charset="0"/>
              </a:rPr>
              <a:t>2 </a:t>
            </a:r>
            <a:r>
              <a:rPr lang="es-ES" dirty="0" smtClean="0">
                <a:solidFill>
                  <a:prstClr val="black"/>
                </a:solidFill>
                <a:latin typeface="Times New Roman" panose="02020603050405020304" pitchFamily="18" charset="0"/>
                <a:ea typeface="Calibri" panose="020F0502020204030204" pitchFamily="34" charset="0"/>
              </a:rPr>
              <a:t>&lt;1)</a:t>
            </a:r>
            <a:endParaRPr lang="es-EC" dirty="0">
              <a:solidFill>
                <a:prstClr val="black"/>
              </a:solidFill>
            </a:endParaRPr>
          </a:p>
        </p:txBody>
      </p:sp>
      <p:sp>
        <p:nvSpPr>
          <p:cNvPr id="193" name="Rectángulo 192"/>
          <p:cNvSpPr/>
          <p:nvPr/>
        </p:nvSpPr>
        <p:spPr>
          <a:xfrm>
            <a:off x="6917805" y="4639740"/>
            <a:ext cx="1835047" cy="369332"/>
          </a:xfrm>
          <a:prstGeom prst="rect">
            <a:avLst/>
          </a:prstGeom>
          <a:ln>
            <a:solidFill>
              <a:srgbClr val="9933FF"/>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S" dirty="0" smtClean="0">
                <a:solidFill>
                  <a:prstClr val="black"/>
                </a:solidFill>
                <a:latin typeface="Times New Roman" panose="02020603050405020304" pitchFamily="18" charset="0"/>
                <a:ea typeface="Calibri" panose="020F0502020204030204" pitchFamily="34" charset="0"/>
              </a:rPr>
              <a:t>(</a:t>
            </a:r>
            <a:r>
              <a:rPr lang="es-ES" dirty="0" err="1" smtClean="0">
                <a:solidFill>
                  <a:prstClr val="black"/>
                </a:solidFill>
                <a:latin typeface="Times New Roman" panose="02020603050405020304" pitchFamily="18" charset="0"/>
                <a:ea typeface="Calibri" panose="020F0502020204030204" pitchFamily="34" charset="0"/>
              </a:rPr>
              <a:t>Prob</a:t>
            </a:r>
            <a:r>
              <a:rPr lang="es-ES" dirty="0">
                <a:solidFill>
                  <a:prstClr val="black"/>
                </a:solidFill>
                <a:latin typeface="Times New Roman" panose="02020603050405020304" pitchFamily="18" charset="0"/>
                <a:ea typeface="Calibri" panose="020F0502020204030204" pitchFamily="34" charset="0"/>
              </a:rPr>
              <a:t>&gt;</a:t>
            </a:r>
            <a:r>
              <a:rPr lang="es-ES" dirty="0" smtClean="0">
                <a:solidFill>
                  <a:prstClr val="black"/>
                </a:solidFill>
                <a:latin typeface="Times New Roman" panose="02020603050405020304" pitchFamily="18" charset="0"/>
                <a:ea typeface="Calibri" panose="020F0502020204030204" pitchFamily="34" charset="0"/>
              </a:rPr>
              <a:t>F&lt;0,05) </a:t>
            </a:r>
            <a:endParaRPr lang="es-EC" dirty="0">
              <a:solidFill>
                <a:prstClr val="black"/>
              </a:solidFill>
            </a:endParaRPr>
          </a:p>
        </p:txBody>
      </p:sp>
      <p:sp>
        <p:nvSpPr>
          <p:cNvPr id="194" name="Rectángulo 193"/>
          <p:cNvSpPr/>
          <p:nvPr/>
        </p:nvSpPr>
        <p:spPr>
          <a:xfrm>
            <a:off x="7254474" y="2220219"/>
            <a:ext cx="2179286" cy="480334"/>
          </a:xfrm>
          <a:prstGeom prst="rect">
            <a:avLst/>
          </a:prstGeom>
          <a:ln>
            <a:solidFill>
              <a:schemeClr val="accent3">
                <a:alpha val="36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F SNEDECOR</a:t>
            </a:r>
            <a:endParaRPr lang="es-E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95" name="Rectángulo 194"/>
          <p:cNvSpPr/>
          <p:nvPr/>
        </p:nvSpPr>
        <p:spPr>
          <a:xfrm>
            <a:off x="7144467" y="3335328"/>
            <a:ext cx="2421158" cy="712534"/>
          </a:xfrm>
          <a:prstGeom prst="rect">
            <a:avLst/>
          </a:prstGeom>
          <a:ln>
            <a:solidFill>
              <a:schemeClr val="accent3">
                <a:alpha val="36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solidFill>
                  <a:prstClr val="black"/>
                </a:solidFill>
                <a:latin typeface="Times New Roman" panose="02020603050405020304" pitchFamily="18" charset="0"/>
                <a:cs typeface="Times New Roman" panose="02020603050405020304" pitchFamily="18" charset="0"/>
              </a:rPr>
              <a:t>Verifica la validez </a:t>
            </a:r>
            <a:r>
              <a:rPr lang="es-ES" dirty="0" smtClean="0">
                <a:solidFill>
                  <a:prstClr val="black"/>
                </a:solidFill>
                <a:latin typeface="Times New Roman" panose="02020603050405020304" pitchFamily="18" charset="0"/>
                <a:cs typeface="Times New Roman" panose="02020603050405020304" pitchFamily="18" charset="0"/>
              </a:rPr>
              <a:t>de las </a:t>
            </a:r>
            <a:r>
              <a:rPr lang="es-ES" smtClean="0">
                <a:solidFill>
                  <a:prstClr val="black"/>
                </a:solidFill>
                <a:latin typeface="Times New Roman" panose="02020603050405020304" pitchFamily="18" charset="0"/>
                <a:cs typeface="Times New Roman" panose="02020603050405020304" pitchFamily="18" charset="0"/>
              </a:rPr>
              <a:t>varianzas de las </a:t>
            </a:r>
            <a:r>
              <a:rPr lang="es-ES" dirty="0" smtClean="0">
                <a:solidFill>
                  <a:prstClr val="black"/>
                </a:solidFill>
                <a:latin typeface="Times New Roman" panose="02020603050405020304" pitchFamily="18" charset="0"/>
                <a:cs typeface="Times New Roman" panose="02020603050405020304" pitchFamily="18" charset="0"/>
              </a:rPr>
              <a:t>tasas </a:t>
            </a:r>
            <a:r>
              <a:rPr lang="es-ES" dirty="0">
                <a:solidFill>
                  <a:prstClr val="black"/>
                </a:solidFill>
                <a:latin typeface="Times New Roman" panose="02020603050405020304" pitchFamily="18" charset="0"/>
                <a:cs typeface="Times New Roman" panose="02020603050405020304" pitchFamily="18" charset="0"/>
              </a:rPr>
              <a:t>de crecimiento</a:t>
            </a:r>
            <a:endParaRPr lang="es-E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96" name="Rectángulo 195"/>
          <p:cNvSpPr/>
          <p:nvPr/>
        </p:nvSpPr>
        <p:spPr>
          <a:xfrm>
            <a:off x="10028032" y="2220218"/>
            <a:ext cx="2050741" cy="480335"/>
          </a:xfrm>
          <a:prstGeom prst="rect">
            <a:avLst/>
          </a:prstGeom>
          <a:ln>
            <a:solidFill>
              <a:schemeClr val="accent3">
                <a:alpha val="36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solidFill>
                  <a:prstClr val="black"/>
                </a:solidFill>
                <a:latin typeface="Times New Roman" panose="02020603050405020304" pitchFamily="18" charset="0"/>
                <a:cs typeface="Times New Roman" panose="02020603050405020304" pitchFamily="18" charset="0"/>
              </a:rPr>
              <a:t>R CUADRADO</a:t>
            </a:r>
            <a:endParaRPr lang="es-E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97" name="Rectángulo 196"/>
          <p:cNvSpPr/>
          <p:nvPr/>
        </p:nvSpPr>
        <p:spPr>
          <a:xfrm>
            <a:off x="9832544" y="3336749"/>
            <a:ext cx="2476593" cy="720663"/>
          </a:xfrm>
          <a:prstGeom prst="rect">
            <a:avLst/>
          </a:prstGeom>
          <a:ln>
            <a:solidFill>
              <a:schemeClr val="accent3">
                <a:alpha val="36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Determina </a:t>
            </a:r>
            <a:r>
              <a:rPr lang="es-EC" dirty="0">
                <a:solidFill>
                  <a:prstClr val="black"/>
                </a:solidFill>
                <a:latin typeface="Times New Roman" panose="02020603050405020304" pitchFamily="18" charset="0"/>
                <a:cs typeface="Times New Roman" panose="02020603050405020304" pitchFamily="18" charset="0"/>
              </a:rPr>
              <a:t>el porcentaje de variabilidad de la variable </a:t>
            </a:r>
            <a:r>
              <a:rPr lang="es-EC" dirty="0" smtClean="0">
                <a:solidFill>
                  <a:prstClr val="black"/>
                </a:solidFill>
                <a:latin typeface="Times New Roman" panose="02020603050405020304" pitchFamily="18" charset="0"/>
                <a:cs typeface="Times New Roman" panose="02020603050405020304" pitchFamily="18" charset="0"/>
              </a:rPr>
              <a:t>dependiente</a:t>
            </a:r>
            <a:endParaRPr lang="es-E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198" name="Conector recto de flecha 197"/>
          <p:cNvCxnSpPr/>
          <p:nvPr/>
        </p:nvCxnSpPr>
        <p:spPr>
          <a:xfrm flipH="1">
            <a:off x="8417672" y="1661876"/>
            <a:ext cx="389570" cy="457585"/>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Conector recto de flecha 198"/>
          <p:cNvCxnSpPr/>
          <p:nvPr/>
        </p:nvCxnSpPr>
        <p:spPr>
          <a:xfrm>
            <a:off x="10443365" y="1669480"/>
            <a:ext cx="400716" cy="449981"/>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Conector recto de flecha 199"/>
          <p:cNvCxnSpPr/>
          <p:nvPr/>
        </p:nvCxnSpPr>
        <p:spPr>
          <a:xfrm flipH="1">
            <a:off x="8417672" y="1661715"/>
            <a:ext cx="389570" cy="457585"/>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Conector recto de flecha 200"/>
          <p:cNvCxnSpPr/>
          <p:nvPr/>
        </p:nvCxnSpPr>
        <p:spPr>
          <a:xfrm>
            <a:off x="10443365" y="1669319"/>
            <a:ext cx="400716" cy="449981"/>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Conector recto de flecha 201"/>
          <p:cNvCxnSpPr/>
          <p:nvPr/>
        </p:nvCxnSpPr>
        <p:spPr>
          <a:xfrm flipH="1">
            <a:off x="8368837" y="5545411"/>
            <a:ext cx="14966" cy="399795"/>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Conector recto de flecha 202"/>
          <p:cNvCxnSpPr/>
          <p:nvPr/>
        </p:nvCxnSpPr>
        <p:spPr>
          <a:xfrm>
            <a:off x="11070840" y="4115737"/>
            <a:ext cx="0" cy="430703"/>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Conector recto de flecha 203"/>
          <p:cNvCxnSpPr/>
          <p:nvPr/>
        </p:nvCxnSpPr>
        <p:spPr>
          <a:xfrm>
            <a:off x="8375609" y="2802244"/>
            <a:ext cx="0" cy="430703"/>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Conector recto de flecha 204"/>
          <p:cNvCxnSpPr/>
          <p:nvPr/>
        </p:nvCxnSpPr>
        <p:spPr>
          <a:xfrm>
            <a:off x="8360244" y="4144141"/>
            <a:ext cx="0" cy="430703"/>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Conector recto de flecha 205"/>
          <p:cNvCxnSpPr/>
          <p:nvPr/>
        </p:nvCxnSpPr>
        <p:spPr>
          <a:xfrm>
            <a:off x="11018719" y="2802244"/>
            <a:ext cx="0" cy="430703"/>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Conector recto de flecha 206"/>
          <p:cNvCxnSpPr/>
          <p:nvPr/>
        </p:nvCxnSpPr>
        <p:spPr>
          <a:xfrm flipH="1">
            <a:off x="11163449" y="5602595"/>
            <a:ext cx="3463" cy="381402"/>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Conector recto de flecha 207"/>
          <p:cNvCxnSpPr/>
          <p:nvPr/>
        </p:nvCxnSpPr>
        <p:spPr>
          <a:xfrm flipH="1">
            <a:off x="8416961" y="1661715"/>
            <a:ext cx="389570" cy="457585"/>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Conector recto de flecha 208"/>
          <p:cNvCxnSpPr/>
          <p:nvPr/>
        </p:nvCxnSpPr>
        <p:spPr>
          <a:xfrm>
            <a:off x="10442654" y="1669319"/>
            <a:ext cx="400716" cy="449981"/>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6607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ppt_x"/>
                                          </p:val>
                                        </p:tav>
                                        <p:tav tm="100000">
                                          <p:val>
                                            <p:strVal val="#ppt_x"/>
                                          </p:val>
                                        </p:tav>
                                      </p:tavLst>
                                    </p:anim>
                                    <p:anim calcmode="lin" valueType="num">
                                      <p:cBhvr additive="base">
                                        <p:cTn id="24" dur="500" fill="hold"/>
                                        <p:tgtEl>
                                          <p:spTgt spid="5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7"/>
                                        </p:tgtEl>
                                        <p:attrNameLst>
                                          <p:attrName>style.visibility</p:attrName>
                                        </p:attrNameLst>
                                      </p:cBhvr>
                                      <p:to>
                                        <p:strVal val="visible"/>
                                      </p:to>
                                    </p:set>
                                    <p:anim calcmode="lin" valueType="num">
                                      <p:cBhvr additive="base">
                                        <p:cTn id="27" dur="500" fill="hold"/>
                                        <p:tgtEl>
                                          <p:spTgt spid="77"/>
                                        </p:tgtEl>
                                        <p:attrNameLst>
                                          <p:attrName>ppt_x</p:attrName>
                                        </p:attrNameLst>
                                      </p:cBhvr>
                                      <p:tavLst>
                                        <p:tav tm="0">
                                          <p:val>
                                            <p:strVal val="#ppt_x"/>
                                          </p:val>
                                        </p:tav>
                                        <p:tav tm="100000">
                                          <p:val>
                                            <p:strVal val="#ppt_x"/>
                                          </p:val>
                                        </p:tav>
                                      </p:tavLst>
                                    </p:anim>
                                    <p:anim calcmode="lin" valueType="num">
                                      <p:cBhvr additive="base">
                                        <p:cTn id="28" dur="500" fill="hold"/>
                                        <p:tgtEl>
                                          <p:spTgt spid="7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additive="base">
                                        <p:cTn id="31" dur="500" fill="hold"/>
                                        <p:tgtEl>
                                          <p:spTgt spid="78"/>
                                        </p:tgtEl>
                                        <p:attrNameLst>
                                          <p:attrName>ppt_x</p:attrName>
                                        </p:attrNameLst>
                                      </p:cBhvr>
                                      <p:tavLst>
                                        <p:tav tm="0">
                                          <p:val>
                                            <p:strVal val="#ppt_x"/>
                                          </p:val>
                                        </p:tav>
                                        <p:tav tm="100000">
                                          <p:val>
                                            <p:strVal val="#ppt_x"/>
                                          </p:val>
                                        </p:tav>
                                      </p:tavLst>
                                    </p:anim>
                                    <p:anim calcmode="lin" valueType="num">
                                      <p:cBhvr additive="base">
                                        <p:cTn id="32" dur="500" fill="hold"/>
                                        <p:tgtEl>
                                          <p:spTgt spid="7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0"/>
                                        </p:tgtEl>
                                        <p:attrNameLst>
                                          <p:attrName>style.visibility</p:attrName>
                                        </p:attrNameLst>
                                      </p:cBhvr>
                                      <p:to>
                                        <p:strVal val="visible"/>
                                      </p:to>
                                    </p:set>
                                    <p:anim calcmode="lin" valueType="num">
                                      <p:cBhvr additive="base">
                                        <p:cTn id="35" dur="500" fill="hold"/>
                                        <p:tgtEl>
                                          <p:spTgt spid="90"/>
                                        </p:tgtEl>
                                        <p:attrNameLst>
                                          <p:attrName>ppt_x</p:attrName>
                                        </p:attrNameLst>
                                      </p:cBhvr>
                                      <p:tavLst>
                                        <p:tav tm="0">
                                          <p:val>
                                            <p:strVal val="#ppt_x"/>
                                          </p:val>
                                        </p:tav>
                                        <p:tav tm="100000">
                                          <p:val>
                                            <p:strVal val="#ppt_x"/>
                                          </p:val>
                                        </p:tav>
                                      </p:tavLst>
                                    </p:anim>
                                    <p:anim calcmode="lin" valueType="num">
                                      <p:cBhvr additive="base">
                                        <p:cTn id="36" dur="500" fill="hold"/>
                                        <p:tgtEl>
                                          <p:spTgt spid="9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1"/>
                                        </p:tgtEl>
                                        <p:attrNameLst>
                                          <p:attrName>style.visibility</p:attrName>
                                        </p:attrNameLst>
                                      </p:cBhvr>
                                      <p:to>
                                        <p:strVal val="visible"/>
                                      </p:to>
                                    </p:set>
                                    <p:anim calcmode="lin" valueType="num">
                                      <p:cBhvr additive="base">
                                        <p:cTn id="39" dur="500" fill="hold"/>
                                        <p:tgtEl>
                                          <p:spTgt spid="91"/>
                                        </p:tgtEl>
                                        <p:attrNameLst>
                                          <p:attrName>ppt_x</p:attrName>
                                        </p:attrNameLst>
                                      </p:cBhvr>
                                      <p:tavLst>
                                        <p:tav tm="0">
                                          <p:val>
                                            <p:strVal val="#ppt_x"/>
                                          </p:val>
                                        </p:tav>
                                        <p:tav tm="100000">
                                          <p:val>
                                            <p:strVal val="#ppt_x"/>
                                          </p:val>
                                        </p:tav>
                                      </p:tavLst>
                                    </p:anim>
                                    <p:anim calcmode="lin" valueType="num">
                                      <p:cBhvr additive="base">
                                        <p:cTn id="40" dur="500" fill="hold"/>
                                        <p:tgtEl>
                                          <p:spTgt spid="9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additive="base">
                                        <p:cTn id="43" dur="500" fill="hold"/>
                                        <p:tgtEl>
                                          <p:spTgt spid="97"/>
                                        </p:tgtEl>
                                        <p:attrNameLst>
                                          <p:attrName>ppt_x</p:attrName>
                                        </p:attrNameLst>
                                      </p:cBhvr>
                                      <p:tavLst>
                                        <p:tav tm="0">
                                          <p:val>
                                            <p:strVal val="#ppt_x"/>
                                          </p:val>
                                        </p:tav>
                                        <p:tav tm="100000">
                                          <p:val>
                                            <p:strVal val="#ppt_x"/>
                                          </p:val>
                                        </p:tav>
                                      </p:tavLst>
                                    </p:anim>
                                    <p:anim calcmode="lin" valueType="num">
                                      <p:cBhvr additive="base">
                                        <p:cTn id="44"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additive="base">
                                        <p:cTn id="69" dur="500" fill="hold"/>
                                        <p:tgtEl>
                                          <p:spTgt spid="81"/>
                                        </p:tgtEl>
                                        <p:attrNameLst>
                                          <p:attrName>ppt_x</p:attrName>
                                        </p:attrNameLst>
                                      </p:cBhvr>
                                      <p:tavLst>
                                        <p:tav tm="0">
                                          <p:val>
                                            <p:strVal val="#ppt_x"/>
                                          </p:val>
                                        </p:tav>
                                        <p:tav tm="100000">
                                          <p:val>
                                            <p:strVal val="#ppt_x"/>
                                          </p:val>
                                        </p:tav>
                                      </p:tavLst>
                                    </p:anim>
                                    <p:anim calcmode="lin" valueType="num">
                                      <p:cBhvr additive="base">
                                        <p:cTn id="70" dur="500" fill="hold"/>
                                        <p:tgtEl>
                                          <p:spTgt spid="8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ppt_x"/>
                                          </p:val>
                                        </p:tav>
                                        <p:tav tm="100000">
                                          <p:val>
                                            <p:strVal val="#ppt_x"/>
                                          </p:val>
                                        </p:tav>
                                      </p:tavLst>
                                    </p:anim>
                                    <p:anim calcmode="lin" valueType="num">
                                      <p:cBhvr additive="base">
                                        <p:cTn id="74" dur="500" fill="hold"/>
                                        <p:tgtEl>
                                          <p:spTgt spid="88"/>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96"/>
                                        </p:tgtEl>
                                        <p:attrNameLst>
                                          <p:attrName>style.visibility</p:attrName>
                                        </p:attrNameLst>
                                      </p:cBhvr>
                                      <p:to>
                                        <p:strVal val="visible"/>
                                      </p:to>
                                    </p:set>
                                    <p:anim calcmode="lin" valueType="num">
                                      <p:cBhvr additive="base">
                                        <p:cTn id="77" dur="500" fill="hold"/>
                                        <p:tgtEl>
                                          <p:spTgt spid="96"/>
                                        </p:tgtEl>
                                        <p:attrNameLst>
                                          <p:attrName>ppt_x</p:attrName>
                                        </p:attrNameLst>
                                      </p:cBhvr>
                                      <p:tavLst>
                                        <p:tav tm="0">
                                          <p:val>
                                            <p:strVal val="#ppt_x"/>
                                          </p:val>
                                        </p:tav>
                                        <p:tav tm="100000">
                                          <p:val>
                                            <p:strVal val="#ppt_x"/>
                                          </p:val>
                                        </p:tav>
                                      </p:tavLst>
                                    </p:anim>
                                    <p:anim calcmode="lin" valueType="num">
                                      <p:cBhvr additive="base">
                                        <p:cTn id="78" dur="500" fill="hold"/>
                                        <p:tgtEl>
                                          <p:spTgt spid="9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08"/>
                                        </p:tgtEl>
                                        <p:attrNameLst>
                                          <p:attrName>style.visibility</p:attrName>
                                        </p:attrNameLst>
                                      </p:cBhvr>
                                      <p:to>
                                        <p:strVal val="visible"/>
                                      </p:to>
                                    </p:set>
                                    <p:anim calcmode="lin" valueType="num">
                                      <p:cBhvr additive="base">
                                        <p:cTn id="81" dur="500" fill="hold"/>
                                        <p:tgtEl>
                                          <p:spTgt spid="108"/>
                                        </p:tgtEl>
                                        <p:attrNameLst>
                                          <p:attrName>ppt_x</p:attrName>
                                        </p:attrNameLst>
                                      </p:cBhvr>
                                      <p:tavLst>
                                        <p:tav tm="0">
                                          <p:val>
                                            <p:strVal val="#ppt_x"/>
                                          </p:val>
                                        </p:tav>
                                        <p:tav tm="100000">
                                          <p:val>
                                            <p:strVal val="#ppt_x"/>
                                          </p:val>
                                        </p:tav>
                                      </p:tavLst>
                                    </p:anim>
                                    <p:anim calcmode="lin" valueType="num">
                                      <p:cBhvr additive="base">
                                        <p:cTn id="82" dur="500" fill="hold"/>
                                        <p:tgtEl>
                                          <p:spTgt spid="108"/>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 calcmode="lin" valueType="num">
                                      <p:cBhvr additive="base">
                                        <p:cTn id="85" dur="500" fill="hold"/>
                                        <p:tgtEl>
                                          <p:spTgt spid="109"/>
                                        </p:tgtEl>
                                        <p:attrNameLst>
                                          <p:attrName>ppt_x</p:attrName>
                                        </p:attrNameLst>
                                      </p:cBhvr>
                                      <p:tavLst>
                                        <p:tav tm="0">
                                          <p:val>
                                            <p:strVal val="#ppt_x"/>
                                          </p:val>
                                        </p:tav>
                                        <p:tav tm="100000">
                                          <p:val>
                                            <p:strVal val="#ppt_x"/>
                                          </p:val>
                                        </p:tav>
                                      </p:tavLst>
                                    </p:anim>
                                    <p:anim calcmode="lin" valueType="num">
                                      <p:cBhvr additive="base">
                                        <p:cTn id="86" dur="500" fill="hold"/>
                                        <p:tgtEl>
                                          <p:spTgt spid="109"/>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110"/>
                                        </p:tgtEl>
                                        <p:attrNameLst>
                                          <p:attrName>style.visibility</p:attrName>
                                        </p:attrNameLst>
                                      </p:cBhvr>
                                      <p:to>
                                        <p:strVal val="visible"/>
                                      </p:to>
                                    </p:set>
                                    <p:anim calcmode="lin" valueType="num">
                                      <p:cBhvr additive="base">
                                        <p:cTn id="89" dur="500" fill="hold"/>
                                        <p:tgtEl>
                                          <p:spTgt spid="110"/>
                                        </p:tgtEl>
                                        <p:attrNameLst>
                                          <p:attrName>ppt_x</p:attrName>
                                        </p:attrNameLst>
                                      </p:cBhvr>
                                      <p:tavLst>
                                        <p:tav tm="0">
                                          <p:val>
                                            <p:strVal val="#ppt_x"/>
                                          </p:val>
                                        </p:tav>
                                        <p:tav tm="100000">
                                          <p:val>
                                            <p:strVal val="#ppt_x"/>
                                          </p:val>
                                        </p:tav>
                                      </p:tavLst>
                                    </p:anim>
                                    <p:anim calcmode="lin" valueType="num">
                                      <p:cBhvr additive="base">
                                        <p:cTn id="90" dur="500" fill="hold"/>
                                        <p:tgtEl>
                                          <p:spTgt spid="110"/>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111"/>
                                        </p:tgtEl>
                                        <p:attrNameLst>
                                          <p:attrName>style.visibility</p:attrName>
                                        </p:attrNameLst>
                                      </p:cBhvr>
                                      <p:to>
                                        <p:strVal val="visible"/>
                                      </p:to>
                                    </p:set>
                                    <p:anim calcmode="lin" valueType="num">
                                      <p:cBhvr additive="base">
                                        <p:cTn id="93" dur="500" fill="hold"/>
                                        <p:tgtEl>
                                          <p:spTgt spid="111"/>
                                        </p:tgtEl>
                                        <p:attrNameLst>
                                          <p:attrName>ppt_x</p:attrName>
                                        </p:attrNameLst>
                                      </p:cBhvr>
                                      <p:tavLst>
                                        <p:tav tm="0">
                                          <p:val>
                                            <p:strVal val="#ppt_x"/>
                                          </p:val>
                                        </p:tav>
                                        <p:tav tm="100000">
                                          <p:val>
                                            <p:strVal val="#ppt_x"/>
                                          </p:val>
                                        </p:tav>
                                      </p:tavLst>
                                    </p:anim>
                                    <p:anim calcmode="lin" valueType="num">
                                      <p:cBhvr additive="base">
                                        <p:cTn id="94" dur="500" fill="hold"/>
                                        <p:tgtEl>
                                          <p:spTgt spid="111"/>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112"/>
                                        </p:tgtEl>
                                        <p:attrNameLst>
                                          <p:attrName>style.visibility</p:attrName>
                                        </p:attrNameLst>
                                      </p:cBhvr>
                                      <p:to>
                                        <p:strVal val="visible"/>
                                      </p:to>
                                    </p:set>
                                    <p:anim calcmode="lin" valueType="num">
                                      <p:cBhvr additive="base">
                                        <p:cTn id="97" dur="500" fill="hold"/>
                                        <p:tgtEl>
                                          <p:spTgt spid="112"/>
                                        </p:tgtEl>
                                        <p:attrNameLst>
                                          <p:attrName>ppt_x</p:attrName>
                                        </p:attrNameLst>
                                      </p:cBhvr>
                                      <p:tavLst>
                                        <p:tav tm="0">
                                          <p:val>
                                            <p:strVal val="#ppt_x"/>
                                          </p:val>
                                        </p:tav>
                                        <p:tav tm="100000">
                                          <p:val>
                                            <p:strVal val="#ppt_x"/>
                                          </p:val>
                                        </p:tav>
                                      </p:tavLst>
                                    </p:anim>
                                    <p:anim calcmode="lin" valueType="num">
                                      <p:cBhvr additive="base">
                                        <p:cTn id="98" dur="500" fill="hold"/>
                                        <p:tgtEl>
                                          <p:spTgt spid="112"/>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additive="base">
                                        <p:cTn id="101" dur="500" fill="hold"/>
                                        <p:tgtEl>
                                          <p:spTgt spid="30"/>
                                        </p:tgtEl>
                                        <p:attrNameLst>
                                          <p:attrName>ppt_x</p:attrName>
                                        </p:attrNameLst>
                                      </p:cBhvr>
                                      <p:tavLst>
                                        <p:tav tm="0">
                                          <p:val>
                                            <p:strVal val="#ppt_x"/>
                                          </p:val>
                                        </p:tav>
                                        <p:tav tm="100000">
                                          <p:val>
                                            <p:strVal val="#ppt_x"/>
                                          </p:val>
                                        </p:tav>
                                      </p:tavLst>
                                    </p:anim>
                                    <p:anim calcmode="lin" valueType="num">
                                      <p:cBhvr additive="base">
                                        <p:cTn id="10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15"/>
                                        </p:tgtEl>
                                      </p:cBhvr>
                                    </p:animEffect>
                                    <p:set>
                                      <p:cBhvr>
                                        <p:cTn id="107" dur="1" fill="hold">
                                          <p:stCondLst>
                                            <p:cond delay="499"/>
                                          </p:stCondLst>
                                        </p:cTn>
                                        <p:tgtEl>
                                          <p:spTgt spid="15"/>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18"/>
                                        </p:tgtEl>
                                      </p:cBhvr>
                                    </p:animEffect>
                                    <p:set>
                                      <p:cBhvr>
                                        <p:cTn id="110" dur="1" fill="hold">
                                          <p:stCondLst>
                                            <p:cond delay="499"/>
                                          </p:stCondLst>
                                        </p:cTn>
                                        <p:tgtEl>
                                          <p:spTgt spid="18"/>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45"/>
                                        </p:tgtEl>
                                      </p:cBhvr>
                                    </p:animEffect>
                                    <p:set>
                                      <p:cBhvr>
                                        <p:cTn id="113" dur="1" fill="hold">
                                          <p:stCondLst>
                                            <p:cond delay="499"/>
                                          </p:stCondLst>
                                        </p:cTn>
                                        <p:tgtEl>
                                          <p:spTgt spid="45"/>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12"/>
                                        </p:tgtEl>
                                      </p:cBhvr>
                                    </p:animEffect>
                                    <p:set>
                                      <p:cBhvr>
                                        <p:cTn id="116" dur="1" fill="hold">
                                          <p:stCondLst>
                                            <p:cond delay="499"/>
                                          </p:stCondLst>
                                        </p:cTn>
                                        <p:tgtEl>
                                          <p:spTgt spid="12"/>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57"/>
                                        </p:tgtEl>
                                      </p:cBhvr>
                                    </p:animEffect>
                                    <p:set>
                                      <p:cBhvr>
                                        <p:cTn id="119" dur="1" fill="hold">
                                          <p:stCondLst>
                                            <p:cond delay="499"/>
                                          </p:stCondLst>
                                        </p:cTn>
                                        <p:tgtEl>
                                          <p:spTgt spid="57"/>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77"/>
                                        </p:tgtEl>
                                      </p:cBhvr>
                                    </p:animEffect>
                                    <p:set>
                                      <p:cBhvr>
                                        <p:cTn id="122" dur="1" fill="hold">
                                          <p:stCondLst>
                                            <p:cond delay="499"/>
                                          </p:stCondLst>
                                        </p:cTn>
                                        <p:tgtEl>
                                          <p:spTgt spid="77"/>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78"/>
                                        </p:tgtEl>
                                      </p:cBhvr>
                                    </p:animEffect>
                                    <p:set>
                                      <p:cBhvr>
                                        <p:cTn id="125" dur="1" fill="hold">
                                          <p:stCondLst>
                                            <p:cond delay="499"/>
                                          </p:stCondLst>
                                        </p:cTn>
                                        <p:tgtEl>
                                          <p:spTgt spid="78"/>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90"/>
                                        </p:tgtEl>
                                      </p:cBhvr>
                                    </p:animEffect>
                                    <p:set>
                                      <p:cBhvr>
                                        <p:cTn id="128" dur="1" fill="hold">
                                          <p:stCondLst>
                                            <p:cond delay="499"/>
                                          </p:stCondLst>
                                        </p:cTn>
                                        <p:tgtEl>
                                          <p:spTgt spid="90"/>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91"/>
                                        </p:tgtEl>
                                      </p:cBhvr>
                                    </p:animEffect>
                                    <p:set>
                                      <p:cBhvr>
                                        <p:cTn id="131" dur="1" fill="hold">
                                          <p:stCondLst>
                                            <p:cond delay="499"/>
                                          </p:stCondLst>
                                        </p:cTn>
                                        <p:tgtEl>
                                          <p:spTgt spid="91"/>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97"/>
                                        </p:tgtEl>
                                      </p:cBhvr>
                                    </p:animEffect>
                                    <p:set>
                                      <p:cBhvr>
                                        <p:cTn id="134" dur="1" fill="hold">
                                          <p:stCondLst>
                                            <p:cond delay="499"/>
                                          </p:stCondLst>
                                        </p:cTn>
                                        <p:tgtEl>
                                          <p:spTgt spid="97"/>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14"/>
                                        </p:tgtEl>
                                      </p:cBhvr>
                                    </p:animEffect>
                                    <p:set>
                                      <p:cBhvr>
                                        <p:cTn id="137" dur="1" fill="hold">
                                          <p:stCondLst>
                                            <p:cond delay="499"/>
                                          </p:stCondLst>
                                        </p:cTn>
                                        <p:tgtEl>
                                          <p:spTgt spid="14"/>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17"/>
                                        </p:tgtEl>
                                      </p:cBhvr>
                                    </p:animEffect>
                                    <p:set>
                                      <p:cBhvr>
                                        <p:cTn id="140" dur="1" fill="hold">
                                          <p:stCondLst>
                                            <p:cond delay="499"/>
                                          </p:stCondLst>
                                        </p:cTn>
                                        <p:tgtEl>
                                          <p:spTgt spid="17"/>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81"/>
                                        </p:tgtEl>
                                      </p:cBhvr>
                                    </p:animEffect>
                                    <p:set>
                                      <p:cBhvr>
                                        <p:cTn id="143" dur="1" fill="hold">
                                          <p:stCondLst>
                                            <p:cond delay="499"/>
                                          </p:stCondLst>
                                        </p:cTn>
                                        <p:tgtEl>
                                          <p:spTgt spid="81"/>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88"/>
                                        </p:tgtEl>
                                      </p:cBhvr>
                                    </p:animEffect>
                                    <p:set>
                                      <p:cBhvr>
                                        <p:cTn id="146" dur="1" fill="hold">
                                          <p:stCondLst>
                                            <p:cond delay="499"/>
                                          </p:stCondLst>
                                        </p:cTn>
                                        <p:tgtEl>
                                          <p:spTgt spid="88"/>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96"/>
                                        </p:tgtEl>
                                      </p:cBhvr>
                                    </p:animEffect>
                                    <p:set>
                                      <p:cBhvr>
                                        <p:cTn id="149" dur="1" fill="hold">
                                          <p:stCondLst>
                                            <p:cond delay="499"/>
                                          </p:stCondLst>
                                        </p:cTn>
                                        <p:tgtEl>
                                          <p:spTgt spid="96"/>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500"/>
                                        <p:tgtEl>
                                          <p:spTgt spid="108"/>
                                        </p:tgtEl>
                                      </p:cBhvr>
                                    </p:animEffect>
                                    <p:set>
                                      <p:cBhvr>
                                        <p:cTn id="152" dur="1" fill="hold">
                                          <p:stCondLst>
                                            <p:cond delay="499"/>
                                          </p:stCondLst>
                                        </p:cTn>
                                        <p:tgtEl>
                                          <p:spTgt spid="108"/>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500"/>
                                        <p:tgtEl>
                                          <p:spTgt spid="109"/>
                                        </p:tgtEl>
                                      </p:cBhvr>
                                    </p:animEffect>
                                    <p:set>
                                      <p:cBhvr>
                                        <p:cTn id="155" dur="1" fill="hold">
                                          <p:stCondLst>
                                            <p:cond delay="499"/>
                                          </p:stCondLst>
                                        </p:cTn>
                                        <p:tgtEl>
                                          <p:spTgt spid="109"/>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110"/>
                                        </p:tgtEl>
                                      </p:cBhvr>
                                    </p:animEffect>
                                    <p:set>
                                      <p:cBhvr>
                                        <p:cTn id="158" dur="1" fill="hold">
                                          <p:stCondLst>
                                            <p:cond delay="499"/>
                                          </p:stCondLst>
                                        </p:cTn>
                                        <p:tgtEl>
                                          <p:spTgt spid="110"/>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111"/>
                                        </p:tgtEl>
                                      </p:cBhvr>
                                    </p:animEffect>
                                    <p:set>
                                      <p:cBhvr>
                                        <p:cTn id="161" dur="1" fill="hold">
                                          <p:stCondLst>
                                            <p:cond delay="499"/>
                                          </p:stCondLst>
                                        </p:cTn>
                                        <p:tgtEl>
                                          <p:spTgt spid="111"/>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112"/>
                                        </p:tgtEl>
                                      </p:cBhvr>
                                    </p:animEffect>
                                    <p:set>
                                      <p:cBhvr>
                                        <p:cTn id="164" dur="1" fill="hold">
                                          <p:stCondLst>
                                            <p:cond delay="499"/>
                                          </p:stCondLst>
                                        </p:cTn>
                                        <p:tgtEl>
                                          <p:spTgt spid="112"/>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30"/>
                                        </p:tgtEl>
                                      </p:cBhvr>
                                    </p:animEffect>
                                    <p:set>
                                      <p:cBhvr>
                                        <p:cTn id="167" dur="1" fill="hold">
                                          <p:stCondLst>
                                            <p:cond delay="499"/>
                                          </p:stCondLst>
                                        </p:cTn>
                                        <p:tgtEl>
                                          <p:spTgt spid="30"/>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2" presetClass="entr" presetSubtype="4" fill="hold" grpId="0" nodeType="click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ppt_x"/>
                                          </p:val>
                                        </p:tav>
                                        <p:tav tm="100000">
                                          <p:val>
                                            <p:strVal val="#ppt_x"/>
                                          </p:val>
                                        </p:tav>
                                      </p:tavLst>
                                    </p:anim>
                                    <p:anim calcmode="lin" valueType="num">
                                      <p:cBhvr additive="base">
                                        <p:cTn id="173" dur="500" fill="hold"/>
                                        <p:tgtEl>
                                          <p:spTgt spid="103"/>
                                        </p:tgtEl>
                                        <p:attrNameLst>
                                          <p:attrName>ppt_y</p:attrName>
                                        </p:attrNameLst>
                                      </p:cBhvr>
                                      <p:tavLst>
                                        <p:tav tm="0">
                                          <p:val>
                                            <p:strVal val="1+#ppt_h/2"/>
                                          </p:val>
                                        </p:tav>
                                        <p:tav tm="100000">
                                          <p:val>
                                            <p:strVal val="#ppt_y"/>
                                          </p:val>
                                        </p:tav>
                                      </p:tavLst>
                                    </p:anim>
                                  </p:childTnLst>
                                </p:cTn>
                              </p:par>
                              <p:par>
                                <p:cTn id="174" presetID="2" presetClass="entr" presetSubtype="4" fill="hold" nodeType="withEffect">
                                  <p:stCondLst>
                                    <p:cond delay="0"/>
                                  </p:stCondLst>
                                  <p:childTnLst>
                                    <p:set>
                                      <p:cBhvr>
                                        <p:cTn id="175" dur="1" fill="hold">
                                          <p:stCondLst>
                                            <p:cond delay="0"/>
                                          </p:stCondLst>
                                        </p:cTn>
                                        <p:tgtEl>
                                          <p:spTgt spid="173"/>
                                        </p:tgtEl>
                                        <p:attrNameLst>
                                          <p:attrName>style.visibility</p:attrName>
                                        </p:attrNameLst>
                                      </p:cBhvr>
                                      <p:to>
                                        <p:strVal val="visible"/>
                                      </p:to>
                                    </p:set>
                                    <p:anim calcmode="lin" valueType="num">
                                      <p:cBhvr additive="base">
                                        <p:cTn id="176" dur="500" fill="hold"/>
                                        <p:tgtEl>
                                          <p:spTgt spid="173"/>
                                        </p:tgtEl>
                                        <p:attrNameLst>
                                          <p:attrName>ppt_x</p:attrName>
                                        </p:attrNameLst>
                                      </p:cBhvr>
                                      <p:tavLst>
                                        <p:tav tm="0">
                                          <p:val>
                                            <p:strVal val="#ppt_x"/>
                                          </p:val>
                                        </p:tav>
                                        <p:tav tm="100000">
                                          <p:val>
                                            <p:strVal val="#ppt_x"/>
                                          </p:val>
                                        </p:tav>
                                      </p:tavLst>
                                    </p:anim>
                                    <p:anim calcmode="lin" valueType="num">
                                      <p:cBhvr additive="base">
                                        <p:cTn id="177" dur="500" fill="hold"/>
                                        <p:tgtEl>
                                          <p:spTgt spid="173"/>
                                        </p:tgtEl>
                                        <p:attrNameLst>
                                          <p:attrName>ppt_y</p:attrName>
                                        </p:attrNameLst>
                                      </p:cBhvr>
                                      <p:tavLst>
                                        <p:tav tm="0">
                                          <p:val>
                                            <p:strVal val="1+#ppt_h/2"/>
                                          </p:val>
                                        </p:tav>
                                        <p:tav tm="100000">
                                          <p:val>
                                            <p:strVal val="#ppt_y"/>
                                          </p:val>
                                        </p:tav>
                                      </p:tavLst>
                                    </p:anim>
                                  </p:childTnLst>
                                </p:cTn>
                              </p:par>
                              <p:par>
                                <p:cTn id="178" presetID="2" presetClass="entr" presetSubtype="4" fill="hold" nodeType="withEffect">
                                  <p:stCondLst>
                                    <p:cond delay="0"/>
                                  </p:stCondLst>
                                  <p:childTnLst>
                                    <p:set>
                                      <p:cBhvr>
                                        <p:cTn id="179" dur="1" fill="hold">
                                          <p:stCondLst>
                                            <p:cond delay="0"/>
                                          </p:stCondLst>
                                        </p:cTn>
                                        <p:tgtEl>
                                          <p:spTgt spid="174"/>
                                        </p:tgtEl>
                                        <p:attrNameLst>
                                          <p:attrName>style.visibility</p:attrName>
                                        </p:attrNameLst>
                                      </p:cBhvr>
                                      <p:to>
                                        <p:strVal val="visible"/>
                                      </p:to>
                                    </p:set>
                                    <p:anim calcmode="lin" valueType="num">
                                      <p:cBhvr additive="base">
                                        <p:cTn id="180" dur="500" fill="hold"/>
                                        <p:tgtEl>
                                          <p:spTgt spid="174"/>
                                        </p:tgtEl>
                                        <p:attrNameLst>
                                          <p:attrName>ppt_x</p:attrName>
                                        </p:attrNameLst>
                                      </p:cBhvr>
                                      <p:tavLst>
                                        <p:tav tm="0">
                                          <p:val>
                                            <p:strVal val="#ppt_x"/>
                                          </p:val>
                                        </p:tav>
                                        <p:tav tm="100000">
                                          <p:val>
                                            <p:strVal val="#ppt_x"/>
                                          </p:val>
                                        </p:tav>
                                      </p:tavLst>
                                    </p:anim>
                                    <p:anim calcmode="lin" valueType="num">
                                      <p:cBhvr additive="base">
                                        <p:cTn id="181" dur="500" fill="hold"/>
                                        <p:tgtEl>
                                          <p:spTgt spid="174"/>
                                        </p:tgtEl>
                                        <p:attrNameLst>
                                          <p:attrName>ppt_y</p:attrName>
                                        </p:attrNameLst>
                                      </p:cBhvr>
                                      <p:tavLst>
                                        <p:tav tm="0">
                                          <p:val>
                                            <p:strVal val="1+#ppt_h/2"/>
                                          </p:val>
                                        </p:tav>
                                        <p:tav tm="100000">
                                          <p:val>
                                            <p:strVal val="#ppt_y"/>
                                          </p:val>
                                        </p:tav>
                                      </p:tavLst>
                                    </p:anim>
                                  </p:childTnLst>
                                </p:cTn>
                              </p:par>
                              <p:par>
                                <p:cTn id="182" presetID="2" presetClass="entr" presetSubtype="4" fill="hold" grpId="0" nodeType="withEffect">
                                  <p:stCondLst>
                                    <p:cond delay="0"/>
                                  </p:stCondLst>
                                  <p:childTnLst>
                                    <p:set>
                                      <p:cBhvr>
                                        <p:cTn id="183" dur="1" fill="hold">
                                          <p:stCondLst>
                                            <p:cond delay="0"/>
                                          </p:stCondLst>
                                        </p:cTn>
                                        <p:tgtEl>
                                          <p:spTgt spid="104"/>
                                        </p:tgtEl>
                                        <p:attrNameLst>
                                          <p:attrName>style.visibility</p:attrName>
                                        </p:attrNameLst>
                                      </p:cBhvr>
                                      <p:to>
                                        <p:strVal val="visible"/>
                                      </p:to>
                                    </p:set>
                                    <p:anim calcmode="lin" valueType="num">
                                      <p:cBhvr additive="base">
                                        <p:cTn id="184" dur="500" fill="hold"/>
                                        <p:tgtEl>
                                          <p:spTgt spid="104"/>
                                        </p:tgtEl>
                                        <p:attrNameLst>
                                          <p:attrName>ppt_x</p:attrName>
                                        </p:attrNameLst>
                                      </p:cBhvr>
                                      <p:tavLst>
                                        <p:tav tm="0">
                                          <p:val>
                                            <p:strVal val="#ppt_x"/>
                                          </p:val>
                                        </p:tav>
                                        <p:tav tm="100000">
                                          <p:val>
                                            <p:strVal val="#ppt_x"/>
                                          </p:val>
                                        </p:tav>
                                      </p:tavLst>
                                    </p:anim>
                                    <p:anim calcmode="lin" valueType="num">
                                      <p:cBhvr additive="base">
                                        <p:cTn id="185" dur="500" fill="hold"/>
                                        <p:tgtEl>
                                          <p:spTgt spid="104"/>
                                        </p:tgtEl>
                                        <p:attrNameLst>
                                          <p:attrName>ppt_y</p:attrName>
                                        </p:attrNameLst>
                                      </p:cBhvr>
                                      <p:tavLst>
                                        <p:tav tm="0">
                                          <p:val>
                                            <p:strVal val="1+#ppt_h/2"/>
                                          </p:val>
                                        </p:tav>
                                        <p:tav tm="100000">
                                          <p:val>
                                            <p:strVal val="#ppt_y"/>
                                          </p:val>
                                        </p:tav>
                                      </p:tavLst>
                                    </p:anim>
                                  </p:childTnLst>
                                </p:cTn>
                              </p:par>
                              <p:par>
                                <p:cTn id="186" presetID="2" presetClass="entr" presetSubtype="4" fill="hold" grpId="0" nodeType="withEffect">
                                  <p:stCondLst>
                                    <p:cond delay="0"/>
                                  </p:stCondLst>
                                  <p:childTnLst>
                                    <p:set>
                                      <p:cBhvr>
                                        <p:cTn id="187" dur="1" fill="hold">
                                          <p:stCondLst>
                                            <p:cond delay="0"/>
                                          </p:stCondLst>
                                        </p:cTn>
                                        <p:tgtEl>
                                          <p:spTgt spid="106"/>
                                        </p:tgtEl>
                                        <p:attrNameLst>
                                          <p:attrName>style.visibility</p:attrName>
                                        </p:attrNameLst>
                                      </p:cBhvr>
                                      <p:to>
                                        <p:strVal val="visible"/>
                                      </p:to>
                                    </p:set>
                                    <p:anim calcmode="lin" valueType="num">
                                      <p:cBhvr additive="base">
                                        <p:cTn id="188" dur="500" fill="hold"/>
                                        <p:tgtEl>
                                          <p:spTgt spid="106"/>
                                        </p:tgtEl>
                                        <p:attrNameLst>
                                          <p:attrName>ppt_x</p:attrName>
                                        </p:attrNameLst>
                                      </p:cBhvr>
                                      <p:tavLst>
                                        <p:tav tm="0">
                                          <p:val>
                                            <p:strVal val="#ppt_x"/>
                                          </p:val>
                                        </p:tav>
                                        <p:tav tm="100000">
                                          <p:val>
                                            <p:strVal val="#ppt_x"/>
                                          </p:val>
                                        </p:tav>
                                      </p:tavLst>
                                    </p:anim>
                                    <p:anim calcmode="lin" valueType="num">
                                      <p:cBhvr additive="base">
                                        <p:cTn id="189" dur="500" fill="hold"/>
                                        <p:tgtEl>
                                          <p:spTgt spid="106"/>
                                        </p:tgtEl>
                                        <p:attrNameLst>
                                          <p:attrName>ppt_y</p:attrName>
                                        </p:attrNameLst>
                                      </p:cBhvr>
                                      <p:tavLst>
                                        <p:tav tm="0">
                                          <p:val>
                                            <p:strVal val="1+#ppt_h/2"/>
                                          </p:val>
                                        </p:tav>
                                        <p:tav tm="100000">
                                          <p:val>
                                            <p:strVal val="#ppt_y"/>
                                          </p:val>
                                        </p:tav>
                                      </p:tavLst>
                                    </p:anim>
                                  </p:childTnLst>
                                </p:cTn>
                              </p:par>
                              <p:par>
                                <p:cTn id="190" presetID="2" presetClass="entr" presetSubtype="4" fill="hold" nodeType="withEffect">
                                  <p:stCondLst>
                                    <p:cond delay="0"/>
                                  </p:stCondLst>
                                  <p:childTnLst>
                                    <p:set>
                                      <p:cBhvr>
                                        <p:cTn id="191" dur="1" fill="hold">
                                          <p:stCondLst>
                                            <p:cond delay="0"/>
                                          </p:stCondLst>
                                        </p:cTn>
                                        <p:tgtEl>
                                          <p:spTgt spid="177"/>
                                        </p:tgtEl>
                                        <p:attrNameLst>
                                          <p:attrName>style.visibility</p:attrName>
                                        </p:attrNameLst>
                                      </p:cBhvr>
                                      <p:to>
                                        <p:strVal val="visible"/>
                                      </p:to>
                                    </p:set>
                                    <p:anim calcmode="lin" valueType="num">
                                      <p:cBhvr additive="base">
                                        <p:cTn id="192" dur="500" fill="hold"/>
                                        <p:tgtEl>
                                          <p:spTgt spid="177"/>
                                        </p:tgtEl>
                                        <p:attrNameLst>
                                          <p:attrName>ppt_x</p:attrName>
                                        </p:attrNameLst>
                                      </p:cBhvr>
                                      <p:tavLst>
                                        <p:tav tm="0">
                                          <p:val>
                                            <p:strVal val="#ppt_x"/>
                                          </p:val>
                                        </p:tav>
                                        <p:tav tm="100000">
                                          <p:val>
                                            <p:strVal val="#ppt_x"/>
                                          </p:val>
                                        </p:tav>
                                      </p:tavLst>
                                    </p:anim>
                                    <p:anim calcmode="lin" valueType="num">
                                      <p:cBhvr additive="base">
                                        <p:cTn id="193" dur="500" fill="hold"/>
                                        <p:tgtEl>
                                          <p:spTgt spid="177"/>
                                        </p:tgtEl>
                                        <p:attrNameLst>
                                          <p:attrName>ppt_y</p:attrName>
                                        </p:attrNameLst>
                                      </p:cBhvr>
                                      <p:tavLst>
                                        <p:tav tm="0">
                                          <p:val>
                                            <p:strVal val="1+#ppt_h/2"/>
                                          </p:val>
                                        </p:tav>
                                        <p:tav tm="100000">
                                          <p:val>
                                            <p:strVal val="#ppt_y"/>
                                          </p:val>
                                        </p:tav>
                                      </p:tavLst>
                                    </p:anim>
                                  </p:childTnLst>
                                </p:cTn>
                              </p:par>
                              <p:par>
                                <p:cTn id="194" presetID="2" presetClass="entr" presetSubtype="4" fill="hold" grpId="0" nodeType="withEffect">
                                  <p:stCondLst>
                                    <p:cond delay="0"/>
                                  </p:stCondLst>
                                  <p:childTnLst>
                                    <p:set>
                                      <p:cBhvr>
                                        <p:cTn id="195" dur="1" fill="hold">
                                          <p:stCondLst>
                                            <p:cond delay="0"/>
                                          </p:stCondLst>
                                        </p:cTn>
                                        <p:tgtEl>
                                          <p:spTgt spid="107"/>
                                        </p:tgtEl>
                                        <p:attrNameLst>
                                          <p:attrName>style.visibility</p:attrName>
                                        </p:attrNameLst>
                                      </p:cBhvr>
                                      <p:to>
                                        <p:strVal val="visible"/>
                                      </p:to>
                                    </p:set>
                                    <p:anim calcmode="lin" valueType="num">
                                      <p:cBhvr additive="base">
                                        <p:cTn id="196" dur="500" fill="hold"/>
                                        <p:tgtEl>
                                          <p:spTgt spid="107"/>
                                        </p:tgtEl>
                                        <p:attrNameLst>
                                          <p:attrName>ppt_x</p:attrName>
                                        </p:attrNameLst>
                                      </p:cBhvr>
                                      <p:tavLst>
                                        <p:tav tm="0">
                                          <p:val>
                                            <p:strVal val="#ppt_x"/>
                                          </p:val>
                                        </p:tav>
                                        <p:tav tm="100000">
                                          <p:val>
                                            <p:strVal val="#ppt_x"/>
                                          </p:val>
                                        </p:tav>
                                      </p:tavLst>
                                    </p:anim>
                                    <p:anim calcmode="lin" valueType="num">
                                      <p:cBhvr additive="base">
                                        <p:cTn id="197" dur="500" fill="hold"/>
                                        <p:tgtEl>
                                          <p:spTgt spid="107"/>
                                        </p:tgtEl>
                                        <p:attrNameLst>
                                          <p:attrName>ppt_y</p:attrName>
                                        </p:attrNameLst>
                                      </p:cBhvr>
                                      <p:tavLst>
                                        <p:tav tm="0">
                                          <p:val>
                                            <p:strVal val="1+#ppt_h/2"/>
                                          </p:val>
                                        </p:tav>
                                        <p:tav tm="100000">
                                          <p:val>
                                            <p:strVal val="#ppt_y"/>
                                          </p:val>
                                        </p:tav>
                                      </p:tavLst>
                                    </p:anim>
                                  </p:childTnLst>
                                </p:cTn>
                              </p:par>
                              <p:par>
                                <p:cTn id="198" presetID="2" presetClass="entr" presetSubtype="4" fill="hold" grpId="0" nodeType="withEffect">
                                  <p:stCondLst>
                                    <p:cond delay="0"/>
                                  </p:stCondLst>
                                  <p:childTnLst>
                                    <p:set>
                                      <p:cBhvr>
                                        <p:cTn id="199" dur="1" fill="hold">
                                          <p:stCondLst>
                                            <p:cond delay="0"/>
                                          </p:stCondLst>
                                        </p:cTn>
                                        <p:tgtEl>
                                          <p:spTgt spid="105"/>
                                        </p:tgtEl>
                                        <p:attrNameLst>
                                          <p:attrName>style.visibility</p:attrName>
                                        </p:attrNameLst>
                                      </p:cBhvr>
                                      <p:to>
                                        <p:strVal val="visible"/>
                                      </p:to>
                                    </p:set>
                                    <p:anim calcmode="lin" valueType="num">
                                      <p:cBhvr additive="base">
                                        <p:cTn id="200" dur="500" fill="hold"/>
                                        <p:tgtEl>
                                          <p:spTgt spid="105"/>
                                        </p:tgtEl>
                                        <p:attrNameLst>
                                          <p:attrName>ppt_x</p:attrName>
                                        </p:attrNameLst>
                                      </p:cBhvr>
                                      <p:tavLst>
                                        <p:tav tm="0">
                                          <p:val>
                                            <p:strVal val="#ppt_x"/>
                                          </p:val>
                                        </p:tav>
                                        <p:tav tm="100000">
                                          <p:val>
                                            <p:strVal val="#ppt_x"/>
                                          </p:val>
                                        </p:tav>
                                      </p:tavLst>
                                    </p:anim>
                                    <p:anim calcmode="lin" valueType="num">
                                      <p:cBhvr additive="base">
                                        <p:cTn id="201" dur="500" fill="hold"/>
                                        <p:tgtEl>
                                          <p:spTgt spid="105"/>
                                        </p:tgtEl>
                                        <p:attrNameLst>
                                          <p:attrName>ppt_y</p:attrName>
                                        </p:attrNameLst>
                                      </p:cBhvr>
                                      <p:tavLst>
                                        <p:tav tm="0">
                                          <p:val>
                                            <p:strVal val="1+#ppt_h/2"/>
                                          </p:val>
                                        </p:tav>
                                        <p:tav tm="100000">
                                          <p:val>
                                            <p:strVal val="#ppt_y"/>
                                          </p:val>
                                        </p:tav>
                                      </p:tavLst>
                                    </p:anim>
                                  </p:childTnLst>
                                </p:cTn>
                              </p:par>
                              <p:par>
                                <p:cTn id="202" presetID="2" presetClass="entr" presetSubtype="4" fill="hold" nodeType="withEffect">
                                  <p:stCondLst>
                                    <p:cond delay="0"/>
                                  </p:stCondLst>
                                  <p:childTnLst>
                                    <p:set>
                                      <p:cBhvr>
                                        <p:cTn id="203" dur="1" fill="hold">
                                          <p:stCondLst>
                                            <p:cond delay="0"/>
                                          </p:stCondLst>
                                        </p:cTn>
                                        <p:tgtEl>
                                          <p:spTgt spid="176"/>
                                        </p:tgtEl>
                                        <p:attrNameLst>
                                          <p:attrName>style.visibility</p:attrName>
                                        </p:attrNameLst>
                                      </p:cBhvr>
                                      <p:to>
                                        <p:strVal val="visible"/>
                                      </p:to>
                                    </p:set>
                                    <p:anim calcmode="lin" valueType="num">
                                      <p:cBhvr additive="base">
                                        <p:cTn id="204" dur="500" fill="hold"/>
                                        <p:tgtEl>
                                          <p:spTgt spid="176"/>
                                        </p:tgtEl>
                                        <p:attrNameLst>
                                          <p:attrName>ppt_x</p:attrName>
                                        </p:attrNameLst>
                                      </p:cBhvr>
                                      <p:tavLst>
                                        <p:tav tm="0">
                                          <p:val>
                                            <p:strVal val="#ppt_x"/>
                                          </p:val>
                                        </p:tav>
                                        <p:tav tm="100000">
                                          <p:val>
                                            <p:strVal val="#ppt_x"/>
                                          </p:val>
                                        </p:tav>
                                      </p:tavLst>
                                    </p:anim>
                                    <p:anim calcmode="lin" valueType="num">
                                      <p:cBhvr additive="base">
                                        <p:cTn id="205" dur="500" fill="hold"/>
                                        <p:tgtEl>
                                          <p:spTgt spid="176"/>
                                        </p:tgtEl>
                                        <p:attrNameLst>
                                          <p:attrName>ppt_y</p:attrName>
                                        </p:attrNameLst>
                                      </p:cBhvr>
                                      <p:tavLst>
                                        <p:tav tm="0">
                                          <p:val>
                                            <p:strVal val="1+#ppt_h/2"/>
                                          </p:val>
                                        </p:tav>
                                        <p:tav tm="100000">
                                          <p:val>
                                            <p:strVal val="#ppt_y"/>
                                          </p:val>
                                        </p:tav>
                                      </p:tavLst>
                                    </p:anim>
                                  </p:childTnLst>
                                </p:cTn>
                              </p:par>
                              <p:par>
                                <p:cTn id="206" presetID="2" presetClass="entr" presetSubtype="4" fill="hold" grpId="0" nodeType="withEffect">
                                  <p:stCondLst>
                                    <p:cond delay="0"/>
                                  </p:stCondLst>
                                  <p:childTnLst>
                                    <p:set>
                                      <p:cBhvr>
                                        <p:cTn id="207" dur="1" fill="hold">
                                          <p:stCondLst>
                                            <p:cond delay="0"/>
                                          </p:stCondLst>
                                        </p:cTn>
                                        <p:tgtEl>
                                          <p:spTgt spid="167"/>
                                        </p:tgtEl>
                                        <p:attrNameLst>
                                          <p:attrName>style.visibility</p:attrName>
                                        </p:attrNameLst>
                                      </p:cBhvr>
                                      <p:to>
                                        <p:strVal val="visible"/>
                                      </p:to>
                                    </p:set>
                                    <p:anim calcmode="lin" valueType="num">
                                      <p:cBhvr additive="base">
                                        <p:cTn id="208" dur="500" fill="hold"/>
                                        <p:tgtEl>
                                          <p:spTgt spid="167"/>
                                        </p:tgtEl>
                                        <p:attrNameLst>
                                          <p:attrName>ppt_x</p:attrName>
                                        </p:attrNameLst>
                                      </p:cBhvr>
                                      <p:tavLst>
                                        <p:tav tm="0">
                                          <p:val>
                                            <p:strVal val="#ppt_x"/>
                                          </p:val>
                                        </p:tav>
                                        <p:tav tm="100000">
                                          <p:val>
                                            <p:strVal val="#ppt_x"/>
                                          </p:val>
                                        </p:tav>
                                      </p:tavLst>
                                    </p:anim>
                                    <p:anim calcmode="lin" valueType="num">
                                      <p:cBhvr additive="base">
                                        <p:cTn id="209" dur="500" fill="hold"/>
                                        <p:tgtEl>
                                          <p:spTgt spid="167"/>
                                        </p:tgtEl>
                                        <p:attrNameLst>
                                          <p:attrName>ppt_y</p:attrName>
                                        </p:attrNameLst>
                                      </p:cBhvr>
                                      <p:tavLst>
                                        <p:tav tm="0">
                                          <p:val>
                                            <p:strVal val="1+#ppt_h/2"/>
                                          </p:val>
                                        </p:tav>
                                        <p:tav tm="100000">
                                          <p:val>
                                            <p:strVal val="#ppt_y"/>
                                          </p:val>
                                        </p:tav>
                                      </p:tavLst>
                                    </p:anim>
                                  </p:childTnLst>
                                </p:cTn>
                              </p:par>
                              <p:par>
                                <p:cTn id="210" presetID="2" presetClass="entr" presetSubtype="4" fill="hold" grpId="0" nodeType="withEffect">
                                  <p:stCondLst>
                                    <p:cond delay="0"/>
                                  </p:stCondLst>
                                  <p:childTnLst>
                                    <p:set>
                                      <p:cBhvr>
                                        <p:cTn id="211" dur="1" fill="hold">
                                          <p:stCondLst>
                                            <p:cond delay="0"/>
                                          </p:stCondLst>
                                        </p:cTn>
                                        <p:tgtEl>
                                          <p:spTgt spid="165"/>
                                        </p:tgtEl>
                                        <p:attrNameLst>
                                          <p:attrName>style.visibility</p:attrName>
                                        </p:attrNameLst>
                                      </p:cBhvr>
                                      <p:to>
                                        <p:strVal val="visible"/>
                                      </p:to>
                                    </p:set>
                                    <p:anim calcmode="lin" valueType="num">
                                      <p:cBhvr additive="base">
                                        <p:cTn id="212" dur="500" fill="hold"/>
                                        <p:tgtEl>
                                          <p:spTgt spid="165"/>
                                        </p:tgtEl>
                                        <p:attrNameLst>
                                          <p:attrName>ppt_x</p:attrName>
                                        </p:attrNameLst>
                                      </p:cBhvr>
                                      <p:tavLst>
                                        <p:tav tm="0">
                                          <p:val>
                                            <p:strVal val="#ppt_x"/>
                                          </p:val>
                                        </p:tav>
                                        <p:tav tm="100000">
                                          <p:val>
                                            <p:strVal val="#ppt_x"/>
                                          </p:val>
                                        </p:tav>
                                      </p:tavLst>
                                    </p:anim>
                                    <p:anim calcmode="lin" valueType="num">
                                      <p:cBhvr additive="base">
                                        <p:cTn id="213" dur="500" fill="hold"/>
                                        <p:tgtEl>
                                          <p:spTgt spid="165"/>
                                        </p:tgtEl>
                                        <p:attrNameLst>
                                          <p:attrName>ppt_y</p:attrName>
                                        </p:attrNameLst>
                                      </p:cBhvr>
                                      <p:tavLst>
                                        <p:tav tm="0">
                                          <p:val>
                                            <p:strVal val="1+#ppt_h/2"/>
                                          </p:val>
                                        </p:tav>
                                        <p:tav tm="100000">
                                          <p:val>
                                            <p:strVal val="#ppt_y"/>
                                          </p:val>
                                        </p:tav>
                                      </p:tavLst>
                                    </p:anim>
                                  </p:childTnLst>
                                </p:cTn>
                              </p:par>
                              <p:par>
                                <p:cTn id="214" presetID="2" presetClass="entr" presetSubtype="4" fill="hold" nodeType="withEffect">
                                  <p:stCondLst>
                                    <p:cond delay="0"/>
                                  </p:stCondLst>
                                  <p:childTnLst>
                                    <p:set>
                                      <p:cBhvr>
                                        <p:cTn id="215" dur="1" fill="hold">
                                          <p:stCondLst>
                                            <p:cond delay="0"/>
                                          </p:stCondLst>
                                        </p:cTn>
                                        <p:tgtEl>
                                          <p:spTgt spid="171"/>
                                        </p:tgtEl>
                                        <p:attrNameLst>
                                          <p:attrName>style.visibility</p:attrName>
                                        </p:attrNameLst>
                                      </p:cBhvr>
                                      <p:to>
                                        <p:strVal val="visible"/>
                                      </p:to>
                                    </p:set>
                                    <p:anim calcmode="lin" valueType="num">
                                      <p:cBhvr additive="base">
                                        <p:cTn id="216" dur="500" fill="hold"/>
                                        <p:tgtEl>
                                          <p:spTgt spid="171"/>
                                        </p:tgtEl>
                                        <p:attrNameLst>
                                          <p:attrName>ppt_x</p:attrName>
                                        </p:attrNameLst>
                                      </p:cBhvr>
                                      <p:tavLst>
                                        <p:tav tm="0">
                                          <p:val>
                                            <p:strVal val="#ppt_x"/>
                                          </p:val>
                                        </p:tav>
                                        <p:tav tm="100000">
                                          <p:val>
                                            <p:strVal val="#ppt_x"/>
                                          </p:val>
                                        </p:tav>
                                      </p:tavLst>
                                    </p:anim>
                                    <p:anim calcmode="lin" valueType="num">
                                      <p:cBhvr additive="base">
                                        <p:cTn id="217" dur="500" fill="hold"/>
                                        <p:tgtEl>
                                          <p:spTgt spid="171"/>
                                        </p:tgtEl>
                                        <p:attrNameLst>
                                          <p:attrName>ppt_y</p:attrName>
                                        </p:attrNameLst>
                                      </p:cBhvr>
                                      <p:tavLst>
                                        <p:tav tm="0">
                                          <p:val>
                                            <p:strVal val="1+#ppt_h/2"/>
                                          </p:val>
                                        </p:tav>
                                        <p:tav tm="100000">
                                          <p:val>
                                            <p:strVal val="#ppt_y"/>
                                          </p:val>
                                        </p:tav>
                                      </p:tavLst>
                                    </p:anim>
                                  </p:childTnLst>
                                </p:cTn>
                              </p:par>
                              <p:par>
                                <p:cTn id="218" presetID="2" presetClass="entr" presetSubtype="4" fill="hold" grpId="0" nodeType="withEffect">
                                  <p:stCondLst>
                                    <p:cond delay="0"/>
                                  </p:stCondLst>
                                  <p:childTnLst>
                                    <p:set>
                                      <p:cBhvr>
                                        <p:cTn id="219" dur="1" fill="hold">
                                          <p:stCondLst>
                                            <p:cond delay="0"/>
                                          </p:stCondLst>
                                        </p:cTn>
                                        <p:tgtEl>
                                          <p:spTgt spid="169"/>
                                        </p:tgtEl>
                                        <p:attrNameLst>
                                          <p:attrName>style.visibility</p:attrName>
                                        </p:attrNameLst>
                                      </p:cBhvr>
                                      <p:to>
                                        <p:strVal val="visible"/>
                                      </p:to>
                                    </p:set>
                                    <p:anim calcmode="lin" valueType="num">
                                      <p:cBhvr additive="base">
                                        <p:cTn id="220" dur="500" fill="hold"/>
                                        <p:tgtEl>
                                          <p:spTgt spid="169"/>
                                        </p:tgtEl>
                                        <p:attrNameLst>
                                          <p:attrName>ppt_x</p:attrName>
                                        </p:attrNameLst>
                                      </p:cBhvr>
                                      <p:tavLst>
                                        <p:tav tm="0">
                                          <p:val>
                                            <p:strVal val="#ppt_x"/>
                                          </p:val>
                                        </p:tav>
                                        <p:tav tm="100000">
                                          <p:val>
                                            <p:strVal val="#ppt_x"/>
                                          </p:val>
                                        </p:tav>
                                      </p:tavLst>
                                    </p:anim>
                                    <p:anim calcmode="lin" valueType="num">
                                      <p:cBhvr additive="base">
                                        <p:cTn id="221" dur="500" fill="hold"/>
                                        <p:tgtEl>
                                          <p:spTgt spid="169"/>
                                        </p:tgtEl>
                                        <p:attrNameLst>
                                          <p:attrName>ppt_y</p:attrName>
                                        </p:attrNameLst>
                                      </p:cBhvr>
                                      <p:tavLst>
                                        <p:tav tm="0">
                                          <p:val>
                                            <p:strVal val="1+#ppt_h/2"/>
                                          </p:val>
                                        </p:tav>
                                        <p:tav tm="100000">
                                          <p:val>
                                            <p:strVal val="#ppt_y"/>
                                          </p:val>
                                        </p:tav>
                                      </p:tavLst>
                                    </p:anim>
                                  </p:childTnLst>
                                </p:cTn>
                              </p:par>
                              <p:par>
                                <p:cTn id="222" presetID="2" presetClass="entr" presetSubtype="4" fill="hold" grpId="0" nodeType="withEffect">
                                  <p:stCondLst>
                                    <p:cond delay="0"/>
                                  </p:stCondLst>
                                  <p:childTnLst>
                                    <p:set>
                                      <p:cBhvr>
                                        <p:cTn id="223" dur="1" fill="hold">
                                          <p:stCondLst>
                                            <p:cond delay="0"/>
                                          </p:stCondLst>
                                        </p:cTn>
                                        <p:tgtEl>
                                          <p:spTgt spid="170"/>
                                        </p:tgtEl>
                                        <p:attrNameLst>
                                          <p:attrName>style.visibility</p:attrName>
                                        </p:attrNameLst>
                                      </p:cBhvr>
                                      <p:to>
                                        <p:strVal val="visible"/>
                                      </p:to>
                                    </p:set>
                                    <p:anim calcmode="lin" valueType="num">
                                      <p:cBhvr additive="base">
                                        <p:cTn id="224" dur="500" fill="hold"/>
                                        <p:tgtEl>
                                          <p:spTgt spid="170"/>
                                        </p:tgtEl>
                                        <p:attrNameLst>
                                          <p:attrName>ppt_x</p:attrName>
                                        </p:attrNameLst>
                                      </p:cBhvr>
                                      <p:tavLst>
                                        <p:tav tm="0">
                                          <p:val>
                                            <p:strVal val="#ppt_x"/>
                                          </p:val>
                                        </p:tav>
                                        <p:tav tm="100000">
                                          <p:val>
                                            <p:strVal val="#ppt_x"/>
                                          </p:val>
                                        </p:tav>
                                      </p:tavLst>
                                    </p:anim>
                                    <p:anim calcmode="lin" valueType="num">
                                      <p:cBhvr additive="base">
                                        <p:cTn id="225" dur="500" fill="hold"/>
                                        <p:tgtEl>
                                          <p:spTgt spid="170"/>
                                        </p:tgtEl>
                                        <p:attrNameLst>
                                          <p:attrName>ppt_y</p:attrName>
                                        </p:attrNameLst>
                                      </p:cBhvr>
                                      <p:tavLst>
                                        <p:tav tm="0">
                                          <p:val>
                                            <p:strVal val="1+#ppt_h/2"/>
                                          </p:val>
                                        </p:tav>
                                        <p:tav tm="100000">
                                          <p:val>
                                            <p:strVal val="#ppt_y"/>
                                          </p:val>
                                        </p:tav>
                                      </p:tavLst>
                                    </p:anim>
                                  </p:childTnLst>
                                </p:cTn>
                              </p:par>
                              <p:par>
                                <p:cTn id="226" presetID="2" presetClass="entr" presetSubtype="4" fill="hold" nodeType="withEffect">
                                  <p:stCondLst>
                                    <p:cond delay="0"/>
                                  </p:stCondLst>
                                  <p:childTnLst>
                                    <p:set>
                                      <p:cBhvr>
                                        <p:cTn id="227" dur="1" fill="hold">
                                          <p:stCondLst>
                                            <p:cond delay="0"/>
                                          </p:stCondLst>
                                        </p:cTn>
                                        <p:tgtEl>
                                          <p:spTgt spid="172"/>
                                        </p:tgtEl>
                                        <p:attrNameLst>
                                          <p:attrName>style.visibility</p:attrName>
                                        </p:attrNameLst>
                                      </p:cBhvr>
                                      <p:to>
                                        <p:strVal val="visible"/>
                                      </p:to>
                                    </p:set>
                                    <p:anim calcmode="lin" valueType="num">
                                      <p:cBhvr additive="base">
                                        <p:cTn id="228" dur="500" fill="hold"/>
                                        <p:tgtEl>
                                          <p:spTgt spid="172"/>
                                        </p:tgtEl>
                                        <p:attrNameLst>
                                          <p:attrName>ppt_x</p:attrName>
                                        </p:attrNameLst>
                                      </p:cBhvr>
                                      <p:tavLst>
                                        <p:tav tm="0">
                                          <p:val>
                                            <p:strVal val="#ppt_x"/>
                                          </p:val>
                                        </p:tav>
                                        <p:tav tm="100000">
                                          <p:val>
                                            <p:strVal val="#ppt_x"/>
                                          </p:val>
                                        </p:tav>
                                      </p:tavLst>
                                    </p:anim>
                                    <p:anim calcmode="lin" valueType="num">
                                      <p:cBhvr additive="base">
                                        <p:cTn id="229" dur="500" fill="hold"/>
                                        <p:tgtEl>
                                          <p:spTgt spid="172"/>
                                        </p:tgtEl>
                                        <p:attrNameLst>
                                          <p:attrName>ppt_y</p:attrName>
                                        </p:attrNameLst>
                                      </p:cBhvr>
                                      <p:tavLst>
                                        <p:tav tm="0">
                                          <p:val>
                                            <p:strVal val="1+#ppt_h/2"/>
                                          </p:val>
                                        </p:tav>
                                        <p:tav tm="100000">
                                          <p:val>
                                            <p:strVal val="#ppt_y"/>
                                          </p:val>
                                        </p:tav>
                                      </p:tavLst>
                                    </p:anim>
                                  </p:childTnLst>
                                </p:cTn>
                              </p:par>
                              <p:par>
                                <p:cTn id="230" presetID="2" presetClass="entr" presetSubtype="4" fill="hold" grpId="0" nodeType="withEffect">
                                  <p:stCondLst>
                                    <p:cond delay="0"/>
                                  </p:stCondLst>
                                  <p:childTnLst>
                                    <p:set>
                                      <p:cBhvr>
                                        <p:cTn id="231" dur="1" fill="hold">
                                          <p:stCondLst>
                                            <p:cond delay="0"/>
                                          </p:stCondLst>
                                        </p:cTn>
                                        <p:tgtEl>
                                          <p:spTgt spid="166"/>
                                        </p:tgtEl>
                                        <p:attrNameLst>
                                          <p:attrName>style.visibility</p:attrName>
                                        </p:attrNameLst>
                                      </p:cBhvr>
                                      <p:to>
                                        <p:strVal val="visible"/>
                                      </p:to>
                                    </p:set>
                                    <p:anim calcmode="lin" valueType="num">
                                      <p:cBhvr additive="base">
                                        <p:cTn id="232" dur="500" fill="hold"/>
                                        <p:tgtEl>
                                          <p:spTgt spid="166"/>
                                        </p:tgtEl>
                                        <p:attrNameLst>
                                          <p:attrName>ppt_x</p:attrName>
                                        </p:attrNameLst>
                                      </p:cBhvr>
                                      <p:tavLst>
                                        <p:tav tm="0">
                                          <p:val>
                                            <p:strVal val="#ppt_x"/>
                                          </p:val>
                                        </p:tav>
                                        <p:tav tm="100000">
                                          <p:val>
                                            <p:strVal val="#ppt_x"/>
                                          </p:val>
                                        </p:tav>
                                      </p:tavLst>
                                    </p:anim>
                                    <p:anim calcmode="lin" valueType="num">
                                      <p:cBhvr additive="base">
                                        <p:cTn id="233" dur="500" fill="hold"/>
                                        <p:tgtEl>
                                          <p:spTgt spid="166"/>
                                        </p:tgtEl>
                                        <p:attrNameLst>
                                          <p:attrName>ppt_y</p:attrName>
                                        </p:attrNameLst>
                                      </p:cBhvr>
                                      <p:tavLst>
                                        <p:tav tm="0">
                                          <p:val>
                                            <p:strVal val="1+#ppt_h/2"/>
                                          </p:val>
                                        </p:tav>
                                        <p:tav tm="100000">
                                          <p:val>
                                            <p:strVal val="#ppt_y"/>
                                          </p:val>
                                        </p:tav>
                                      </p:tavLst>
                                    </p:anim>
                                  </p:childTnLst>
                                </p:cTn>
                              </p:par>
                              <p:par>
                                <p:cTn id="234" presetID="2" presetClass="entr" presetSubtype="4" fill="hold" nodeType="withEffect">
                                  <p:stCondLst>
                                    <p:cond delay="0"/>
                                  </p:stCondLst>
                                  <p:childTnLst>
                                    <p:set>
                                      <p:cBhvr>
                                        <p:cTn id="235" dur="1" fill="hold">
                                          <p:stCondLst>
                                            <p:cond delay="0"/>
                                          </p:stCondLst>
                                        </p:cTn>
                                        <p:tgtEl>
                                          <p:spTgt spid="102"/>
                                        </p:tgtEl>
                                        <p:attrNameLst>
                                          <p:attrName>style.visibility</p:attrName>
                                        </p:attrNameLst>
                                      </p:cBhvr>
                                      <p:to>
                                        <p:strVal val="visible"/>
                                      </p:to>
                                    </p:set>
                                    <p:anim calcmode="lin" valueType="num">
                                      <p:cBhvr additive="base">
                                        <p:cTn id="236" dur="500" fill="hold"/>
                                        <p:tgtEl>
                                          <p:spTgt spid="102"/>
                                        </p:tgtEl>
                                        <p:attrNameLst>
                                          <p:attrName>ppt_x</p:attrName>
                                        </p:attrNameLst>
                                      </p:cBhvr>
                                      <p:tavLst>
                                        <p:tav tm="0">
                                          <p:val>
                                            <p:strVal val="#ppt_x"/>
                                          </p:val>
                                        </p:tav>
                                        <p:tav tm="100000">
                                          <p:val>
                                            <p:strVal val="#ppt_x"/>
                                          </p:val>
                                        </p:tav>
                                      </p:tavLst>
                                    </p:anim>
                                    <p:anim calcmode="lin" valueType="num">
                                      <p:cBhvr additive="base">
                                        <p:cTn id="237" dur="500" fill="hold"/>
                                        <p:tgtEl>
                                          <p:spTgt spid="102"/>
                                        </p:tgtEl>
                                        <p:attrNameLst>
                                          <p:attrName>ppt_y</p:attrName>
                                        </p:attrNameLst>
                                      </p:cBhvr>
                                      <p:tavLst>
                                        <p:tav tm="0">
                                          <p:val>
                                            <p:strVal val="1+#ppt_h/2"/>
                                          </p:val>
                                        </p:tav>
                                        <p:tav tm="100000">
                                          <p:val>
                                            <p:strVal val="#ppt_y"/>
                                          </p:val>
                                        </p:tav>
                                      </p:tavLst>
                                    </p:anim>
                                  </p:childTnLst>
                                </p:cTn>
                              </p:par>
                              <p:par>
                                <p:cTn id="238" presetID="2" presetClass="entr" presetSubtype="4" fill="hold" grpId="0" nodeType="withEffect">
                                  <p:stCondLst>
                                    <p:cond delay="0"/>
                                  </p:stCondLst>
                                  <p:childTnLst>
                                    <p:set>
                                      <p:cBhvr>
                                        <p:cTn id="239" dur="1" fill="hold">
                                          <p:stCondLst>
                                            <p:cond delay="0"/>
                                          </p:stCondLst>
                                        </p:cTn>
                                        <p:tgtEl>
                                          <p:spTgt spid="168"/>
                                        </p:tgtEl>
                                        <p:attrNameLst>
                                          <p:attrName>style.visibility</p:attrName>
                                        </p:attrNameLst>
                                      </p:cBhvr>
                                      <p:to>
                                        <p:strVal val="visible"/>
                                      </p:to>
                                    </p:set>
                                    <p:anim calcmode="lin" valueType="num">
                                      <p:cBhvr additive="base">
                                        <p:cTn id="240" dur="500" fill="hold"/>
                                        <p:tgtEl>
                                          <p:spTgt spid="168"/>
                                        </p:tgtEl>
                                        <p:attrNameLst>
                                          <p:attrName>ppt_x</p:attrName>
                                        </p:attrNameLst>
                                      </p:cBhvr>
                                      <p:tavLst>
                                        <p:tav tm="0">
                                          <p:val>
                                            <p:strVal val="#ppt_x"/>
                                          </p:val>
                                        </p:tav>
                                        <p:tav tm="100000">
                                          <p:val>
                                            <p:strVal val="#ppt_x"/>
                                          </p:val>
                                        </p:tav>
                                      </p:tavLst>
                                    </p:anim>
                                    <p:anim calcmode="lin" valueType="num">
                                      <p:cBhvr additive="base">
                                        <p:cTn id="241" dur="500" fill="hold"/>
                                        <p:tgtEl>
                                          <p:spTgt spid="168"/>
                                        </p:tgtEl>
                                        <p:attrNameLst>
                                          <p:attrName>ppt_y</p:attrName>
                                        </p:attrNameLst>
                                      </p:cBhvr>
                                      <p:tavLst>
                                        <p:tav tm="0">
                                          <p:val>
                                            <p:strVal val="1+#ppt_h/2"/>
                                          </p:val>
                                        </p:tav>
                                        <p:tav tm="100000">
                                          <p:val>
                                            <p:strVal val="#ppt_y"/>
                                          </p:val>
                                        </p:tav>
                                      </p:tavLst>
                                    </p:anim>
                                  </p:childTnLst>
                                </p:cTn>
                              </p:par>
                              <p:par>
                                <p:cTn id="242" presetID="2" presetClass="entr" presetSubtype="4" fill="hold" nodeType="withEffect">
                                  <p:stCondLst>
                                    <p:cond delay="0"/>
                                  </p:stCondLst>
                                  <p:childTnLst>
                                    <p:set>
                                      <p:cBhvr>
                                        <p:cTn id="243" dur="1" fill="hold">
                                          <p:stCondLst>
                                            <p:cond delay="0"/>
                                          </p:stCondLst>
                                        </p:cTn>
                                        <p:tgtEl>
                                          <p:spTgt spid="175"/>
                                        </p:tgtEl>
                                        <p:attrNameLst>
                                          <p:attrName>style.visibility</p:attrName>
                                        </p:attrNameLst>
                                      </p:cBhvr>
                                      <p:to>
                                        <p:strVal val="visible"/>
                                      </p:to>
                                    </p:set>
                                    <p:anim calcmode="lin" valueType="num">
                                      <p:cBhvr additive="base">
                                        <p:cTn id="244" dur="500" fill="hold"/>
                                        <p:tgtEl>
                                          <p:spTgt spid="175"/>
                                        </p:tgtEl>
                                        <p:attrNameLst>
                                          <p:attrName>ppt_x</p:attrName>
                                        </p:attrNameLst>
                                      </p:cBhvr>
                                      <p:tavLst>
                                        <p:tav tm="0">
                                          <p:val>
                                            <p:strVal val="#ppt_x"/>
                                          </p:val>
                                        </p:tav>
                                        <p:tav tm="100000">
                                          <p:val>
                                            <p:strVal val="#ppt_x"/>
                                          </p:val>
                                        </p:tav>
                                      </p:tavLst>
                                    </p:anim>
                                    <p:anim calcmode="lin" valueType="num">
                                      <p:cBhvr additive="base">
                                        <p:cTn id="245" dur="500" fill="hold"/>
                                        <p:tgtEl>
                                          <p:spTgt spid="175"/>
                                        </p:tgtEl>
                                        <p:attrNameLst>
                                          <p:attrName>ppt_y</p:attrName>
                                        </p:attrNameLst>
                                      </p:cBhvr>
                                      <p:tavLst>
                                        <p:tav tm="0">
                                          <p:val>
                                            <p:strVal val="1+#ppt_h/2"/>
                                          </p:val>
                                        </p:tav>
                                        <p:tav tm="100000">
                                          <p:val>
                                            <p:strVal val="#ppt_y"/>
                                          </p:val>
                                        </p:tav>
                                      </p:tavLst>
                                    </p:anim>
                                  </p:childTnLst>
                                </p:cTn>
                              </p:par>
                            </p:childTnLst>
                          </p:cTn>
                        </p:par>
                      </p:childTnLst>
                    </p:cTn>
                  </p:par>
                  <p:par>
                    <p:cTn id="246" fill="hold">
                      <p:stCondLst>
                        <p:cond delay="indefinite"/>
                      </p:stCondLst>
                      <p:childTnLst>
                        <p:par>
                          <p:cTn id="247" fill="hold">
                            <p:stCondLst>
                              <p:cond delay="0"/>
                            </p:stCondLst>
                            <p:childTnLst>
                              <p:par>
                                <p:cTn id="248" presetID="2" presetClass="entr" presetSubtype="4" fill="hold" grpId="0" nodeType="clickEffect">
                                  <p:stCondLst>
                                    <p:cond delay="0"/>
                                  </p:stCondLst>
                                  <p:childTnLst>
                                    <p:set>
                                      <p:cBhvr>
                                        <p:cTn id="249" dur="1" fill="hold">
                                          <p:stCondLst>
                                            <p:cond delay="0"/>
                                          </p:stCondLst>
                                        </p:cTn>
                                        <p:tgtEl>
                                          <p:spTgt spid="183"/>
                                        </p:tgtEl>
                                        <p:attrNameLst>
                                          <p:attrName>style.visibility</p:attrName>
                                        </p:attrNameLst>
                                      </p:cBhvr>
                                      <p:to>
                                        <p:strVal val="visible"/>
                                      </p:to>
                                    </p:set>
                                    <p:anim calcmode="lin" valueType="num">
                                      <p:cBhvr additive="base">
                                        <p:cTn id="250" dur="500" fill="hold"/>
                                        <p:tgtEl>
                                          <p:spTgt spid="183"/>
                                        </p:tgtEl>
                                        <p:attrNameLst>
                                          <p:attrName>ppt_x</p:attrName>
                                        </p:attrNameLst>
                                      </p:cBhvr>
                                      <p:tavLst>
                                        <p:tav tm="0">
                                          <p:val>
                                            <p:strVal val="#ppt_x"/>
                                          </p:val>
                                        </p:tav>
                                        <p:tav tm="100000">
                                          <p:val>
                                            <p:strVal val="#ppt_x"/>
                                          </p:val>
                                        </p:tav>
                                      </p:tavLst>
                                    </p:anim>
                                    <p:anim calcmode="lin" valueType="num">
                                      <p:cBhvr additive="base">
                                        <p:cTn id="251" dur="500" fill="hold"/>
                                        <p:tgtEl>
                                          <p:spTgt spid="183"/>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193"/>
                                        </p:tgtEl>
                                        <p:attrNameLst>
                                          <p:attrName>style.visibility</p:attrName>
                                        </p:attrNameLst>
                                      </p:cBhvr>
                                      <p:to>
                                        <p:strVal val="visible"/>
                                      </p:to>
                                    </p:set>
                                    <p:anim calcmode="lin" valueType="num">
                                      <p:cBhvr additive="base">
                                        <p:cTn id="254" dur="500" fill="hold"/>
                                        <p:tgtEl>
                                          <p:spTgt spid="193"/>
                                        </p:tgtEl>
                                        <p:attrNameLst>
                                          <p:attrName>ppt_x</p:attrName>
                                        </p:attrNameLst>
                                      </p:cBhvr>
                                      <p:tavLst>
                                        <p:tav tm="0">
                                          <p:val>
                                            <p:strVal val="#ppt_x"/>
                                          </p:val>
                                        </p:tav>
                                        <p:tav tm="100000">
                                          <p:val>
                                            <p:strVal val="#ppt_x"/>
                                          </p:val>
                                        </p:tav>
                                      </p:tavLst>
                                    </p:anim>
                                    <p:anim calcmode="lin" valueType="num">
                                      <p:cBhvr additive="base">
                                        <p:cTn id="255" dur="500" fill="hold"/>
                                        <p:tgtEl>
                                          <p:spTgt spid="193"/>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180"/>
                                        </p:tgtEl>
                                        <p:attrNameLst>
                                          <p:attrName>style.visibility</p:attrName>
                                        </p:attrNameLst>
                                      </p:cBhvr>
                                      <p:to>
                                        <p:strVal val="visible"/>
                                      </p:to>
                                    </p:set>
                                    <p:anim calcmode="lin" valueType="num">
                                      <p:cBhvr additive="base">
                                        <p:cTn id="258" dur="500" fill="hold"/>
                                        <p:tgtEl>
                                          <p:spTgt spid="180"/>
                                        </p:tgtEl>
                                        <p:attrNameLst>
                                          <p:attrName>ppt_x</p:attrName>
                                        </p:attrNameLst>
                                      </p:cBhvr>
                                      <p:tavLst>
                                        <p:tav tm="0">
                                          <p:val>
                                            <p:strVal val="#ppt_x"/>
                                          </p:val>
                                        </p:tav>
                                        <p:tav tm="100000">
                                          <p:val>
                                            <p:strVal val="#ppt_x"/>
                                          </p:val>
                                        </p:tav>
                                      </p:tavLst>
                                    </p:anim>
                                    <p:anim calcmode="lin" valueType="num">
                                      <p:cBhvr additive="base">
                                        <p:cTn id="259" dur="500" fill="hold"/>
                                        <p:tgtEl>
                                          <p:spTgt spid="180"/>
                                        </p:tgtEl>
                                        <p:attrNameLst>
                                          <p:attrName>ppt_y</p:attrName>
                                        </p:attrNameLst>
                                      </p:cBhvr>
                                      <p:tavLst>
                                        <p:tav tm="0">
                                          <p:val>
                                            <p:strVal val="1+#ppt_h/2"/>
                                          </p:val>
                                        </p:tav>
                                        <p:tav tm="100000">
                                          <p:val>
                                            <p:strVal val="#ppt_y"/>
                                          </p:val>
                                        </p:tav>
                                      </p:tavLst>
                                    </p:anim>
                                  </p:childTnLst>
                                </p:cTn>
                              </p:par>
                              <p:par>
                                <p:cTn id="260" presetID="2" presetClass="entr" presetSubtype="4" fill="hold" nodeType="withEffect">
                                  <p:stCondLst>
                                    <p:cond delay="0"/>
                                  </p:stCondLst>
                                  <p:childTnLst>
                                    <p:set>
                                      <p:cBhvr>
                                        <p:cTn id="261" dur="1" fill="hold">
                                          <p:stCondLst>
                                            <p:cond delay="0"/>
                                          </p:stCondLst>
                                        </p:cTn>
                                        <p:tgtEl>
                                          <p:spTgt spid="187"/>
                                        </p:tgtEl>
                                        <p:attrNameLst>
                                          <p:attrName>style.visibility</p:attrName>
                                        </p:attrNameLst>
                                      </p:cBhvr>
                                      <p:to>
                                        <p:strVal val="visible"/>
                                      </p:to>
                                    </p:set>
                                    <p:anim calcmode="lin" valueType="num">
                                      <p:cBhvr additive="base">
                                        <p:cTn id="262" dur="500" fill="hold"/>
                                        <p:tgtEl>
                                          <p:spTgt spid="187"/>
                                        </p:tgtEl>
                                        <p:attrNameLst>
                                          <p:attrName>ppt_x</p:attrName>
                                        </p:attrNameLst>
                                      </p:cBhvr>
                                      <p:tavLst>
                                        <p:tav tm="0">
                                          <p:val>
                                            <p:strVal val="#ppt_x"/>
                                          </p:val>
                                        </p:tav>
                                        <p:tav tm="100000">
                                          <p:val>
                                            <p:strVal val="#ppt_x"/>
                                          </p:val>
                                        </p:tav>
                                      </p:tavLst>
                                    </p:anim>
                                    <p:anim calcmode="lin" valueType="num">
                                      <p:cBhvr additive="base">
                                        <p:cTn id="263" dur="500" fill="hold"/>
                                        <p:tgtEl>
                                          <p:spTgt spid="187"/>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179"/>
                                        </p:tgtEl>
                                        <p:attrNameLst>
                                          <p:attrName>style.visibility</p:attrName>
                                        </p:attrNameLst>
                                      </p:cBhvr>
                                      <p:to>
                                        <p:strVal val="visible"/>
                                      </p:to>
                                    </p:set>
                                    <p:anim calcmode="lin" valueType="num">
                                      <p:cBhvr additive="base">
                                        <p:cTn id="266" dur="500" fill="hold"/>
                                        <p:tgtEl>
                                          <p:spTgt spid="179"/>
                                        </p:tgtEl>
                                        <p:attrNameLst>
                                          <p:attrName>ppt_x</p:attrName>
                                        </p:attrNameLst>
                                      </p:cBhvr>
                                      <p:tavLst>
                                        <p:tav tm="0">
                                          <p:val>
                                            <p:strVal val="#ppt_x"/>
                                          </p:val>
                                        </p:tav>
                                        <p:tav tm="100000">
                                          <p:val>
                                            <p:strVal val="#ppt_x"/>
                                          </p:val>
                                        </p:tav>
                                      </p:tavLst>
                                    </p:anim>
                                    <p:anim calcmode="lin" valueType="num">
                                      <p:cBhvr additive="base">
                                        <p:cTn id="267" dur="500" fill="hold"/>
                                        <p:tgtEl>
                                          <p:spTgt spid="179"/>
                                        </p:tgtEl>
                                        <p:attrNameLst>
                                          <p:attrName>ppt_y</p:attrName>
                                        </p:attrNameLst>
                                      </p:cBhvr>
                                      <p:tavLst>
                                        <p:tav tm="0">
                                          <p:val>
                                            <p:strVal val="1+#ppt_h/2"/>
                                          </p:val>
                                        </p:tav>
                                        <p:tav tm="100000">
                                          <p:val>
                                            <p:strVal val="#ppt_y"/>
                                          </p:val>
                                        </p:tav>
                                      </p:tavLst>
                                    </p:anim>
                                  </p:childTnLst>
                                </p:cTn>
                              </p:par>
                              <p:par>
                                <p:cTn id="268" presetID="2" presetClass="entr" presetSubtype="4" fill="hold" nodeType="withEffect">
                                  <p:stCondLst>
                                    <p:cond delay="0"/>
                                  </p:stCondLst>
                                  <p:childTnLst>
                                    <p:set>
                                      <p:cBhvr>
                                        <p:cTn id="269" dur="1" fill="hold">
                                          <p:stCondLst>
                                            <p:cond delay="0"/>
                                          </p:stCondLst>
                                        </p:cTn>
                                        <p:tgtEl>
                                          <p:spTgt spid="185"/>
                                        </p:tgtEl>
                                        <p:attrNameLst>
                                          <p:attrName>style.visibility</p:attrName>
                                        </p:attrNameLst>
                                      </p:cBhvr>
                                      <p:to>
                                        <p:strVal val="visible"/>
                                      </p:to>
                                    </p:set>
                                    <p:anim calcmode="lin" valueType="num">
                                      <p:cBhvr additive="base">
                                        <p:cTn id="270" dur="500" fill="hold"/>
                                        <p:tgtEl>
                                          <p:spTgt spid="185"/>
                                        </p:tgtEl>
                                        <p:attrNameLst>
                                          <p:attrName>ppt_x</p:attrName>
                                        </p:attrNameLst>
                                      </p:cBhvr>
                                      <p:tavLst>
                                        <p:tav tm="0">
                                          <p:val>
                                            <p:strVal val="#ppt_x"/>
                                          </p:val>
                                        </p:tav>
                                        <p:tav tm="100000">
                                          <p:val>
                                            <p:strVal val="#ppt_x"/>
                                          </p:val>
                                        </p:tav>
                                      </p:tavLst>
                                    </p:anim>
                                    <p:anim calcmode="lin" valueType="num">
                                      <p:cBhvr additive="base">
                                        <p:cTn id="271" dur="500" fill="hold"/>
                                        <p:tgtEl>
                                          <p:spTgt spid="1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178"/>
                                        </p:tgtEl>
                                        <p:attrNameLst>
                                          <p:attrName>style.visibility</p:attrName>
                                        </p:attrNameLst>
                                      </p:cBhvr>
                                      <p:to>
                                        <p:strVal val="visible"/>
                                      </p:to>
                                    </p:set>
                                    <p:anim calcmode="lin" valueType="num">
                                      <p:cBhvr additive="base">
                                        <p:cTn id="274" dur="500" fill="hold"/>
                                        <p:tgtEl>
                                          <p:spTgt spid="178"/>
                                        </p:tgtEl>
                                        <p:attrNameLst>
                                          <p:attrName>ppt_x</p:attrName>
                                        </p:attrNameLst>
                                      </p:cBhvr>
                                      <p:tavLst>
                                        <p:tav tm="0">
                                          <p:val>
                                            <p:strVal val="#ppt_x"/>
                                          </p:val>
                                        </p:tav>
                                        <p:tav tm="100000">
                                          <p:val>
                                            <p:strVal val="#ppt_x"/>
                                          </p:val>
                                        </p:tav>
                                      </p:tavLst>
                                    </p:anim>
                                    <p:anim calcmode="lin" valueType="num">
                                      <p:cBhvr additive="base">
                                        <p:cTn id="275" dur="500" fill="hold"/>
                                        <p:tgtEl>
                                          <p:spTgt spid="178"/>
                                        </p:tgtEl>
                                        <p:attrNameLst>
                                          <p:attrName>ppt_y</p:attrName>
                                        </p:attrNameLst>
                                      </p:cBhvr>
                                      <p:tavLst>
                                        <p:tav tm="0">
                                          <p:val>
                                            <p:strVal val="1+#ppt_h/2"/>
                                          </p:val>
                                        </p:tav>
                                        <p:tav tm="100000">
                                          <p:val>
                                            <p:strVal val="#ppt_y"/>
                                          </p:val>
                                        </p:tav>
                                      </p:tavLst>
                                    </p:anim>
                                  </p:childTnLst>
                                </p:cTn>
                              </p:par>
                              <p:par>
                                <p:cTn id="276" presetID="2" presetClass="entr" presetSubtype="4" fill="hold" nodeType="withEffect">
                                  <p:stCondLst>
                                    <p:cond delay="0"/>
                                  </p:stCondLst>
                                  <p:childTnLst>
                                    <p:set>
                                      <p:cBhvr>
                                        <p:cTn id="277" dur="1" fill="hold">
                                          <p:stCondLst>
                                            <p:cond delay="0"/>
                                          </p:stCondLst>
                                        </p:cTn>
                                        <p:tgtEl>
                                          <p:spTgt spid="186"/>
                                        </p:tgtEl>
                                        <p:attrNameLst>
                                          <p:attrName>style.visibility</p:attrName>
                                        </p:attrNameLst>
                                      </p:cBhvr>
                                      <p:to>
                                        <p:strVal val="visible"/>
                                      </p:to>
                                    </p:set>
                                    <p:anim calcmode="lin" valueType="num">
                                      <p:cBhvr additive="base">
                                        <p:cTn id="278" dur="500" fill="hold"/>
                                        <p:tgtEl>
                                          <p:spTgt spid="186"/>
                                        </p:tgtEl>
                                        <p:attrNameLst>
                                          <p:attrName>ppt_x</p:attrName>
                                        </p:attrNameLst>
                                      </p:cBhvr>
                                      <p:tavLst>
                                        <p:tav tm="0">
                                          <p:val>
                                            <p:strVal val="#ppt_x"/>
                                          </p:val>
                                        </p:tav>
                                        <p:tav tm="100000">
                                          <p:val>
                                            <p:strVal val="#ppt_x"/>
                                          </p:val>
                                        </p:tav>
                                      </p:tavLst>
                                    </p:anim>
                                    <p:anim calcmode="lin" valueType="num">
                                      <p:cBhvr additive="base">
                                        <p:cTn id="279" dur="500" fill="hold"/>
                                        <p:tgtEl>
                                          <p:spTgt spid="186"/>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181"/>
                                        </p:tgtEl>
                                        <p:attrNameLst>
                                          <p:attrName>style.visibility</p:attrName>
                                        </p:attrNameLst>
                                      </p:cBhvr>
                                      <p:to>
                                        <p:strVal val="visible"/>
                                      </p:to>
                                    </p:set>
                                    <p:anim calcmode="lin" valueType="num">
                                      <p:cBhvr additive="base">
                                        <p:cTn id="282" dur="500" fill="hold"/>
                                        <p:tgtEl>
                                          <p:spTgt spid="181"/>
                                        </p:tgtEl>
                                        <p:attrNameLst>
                                          <p:attrName>ppt_x</p:attrName>
                                        </p:attrNameLst>
                                      </p:cBhvr>
                                      <p:tavLst>
                                        <p:tav tm="0">
                                          <p:val>
                                            <p:strVal val="#ppt_x"/>
                                          </p:val>
                                        </p:tav>
                                        <p:tav tm="100000">
                                          <p:val>
                                            <p:strVal val="#ppt_x"/>
                                          </p:val>
                                        </p:tav>
                                      </p:tavLst>
                                    </p:anim>
                                    <p:anim calcmode="lin" valueType="num">
                                      <p:cBhvr additive="base">
                                        <p:cTn id="283" dur="500" fill="hold"/>
                                        <p:tgtEl>
                                          <p:spTgt spid="181"/>
                                        </p:tgtEl>
                                        <p:attrNameLst>
                                          <p:attrName>ppt_y</p:attrName>
                                        </p:attrNameLst>
                                      </p:cBhvr>
                                      <p:tavLst>
                                        <p:tav tm="0">
                                          <p:val>
                                            <p:strVal val="1+#ppt_h/2"/>
                                          </p:val>
                                        </p:tav>
                                        <p:tav tm="100000">
                                          <p:val>
                                            <p:strVal val="#ppt_y"/>
                                          </p:val>
                                        </p:tav>
                                      </p:tavLst>
                                    </p:anim>
                                  </p:childTnLst>
                                </p:cTn>
                              </p:par>
                              <p:par>
                                <p:cTn id="284" presetID="2" presetClass="entr" presetSubtype="4" fill="hold" nodeType="withEffect">
                                  <p:stCondLst>
                                    <p:cond delay="0"/>
                                  </p:stCondLst>
                                  <p:childTnLst>
                                    <p:set>
                                      <p:cBhvr>
                                        <p:cTn id="285" dur="1" fill="hold">
                                          <p:stCondLst>
                                            <p:cond delay="0"/>
                                          </p:stCondLst>
                                        </p:cTn>
                                        <p:tgtEl>
                                          <p:spTgt spid="189"/>
                                        </p:tgtEl>
                                        <p:attrNameLst>
                                          <p:attrName>style.visibility</p:attrName>
                                        </p:attrNameLst>
                                      </p:cBhvr>
                                      <p:to>
                                        <p:strVal val="visible"/>
                                      </p:to>
                                    </p:set>
                                    <p:anim calcmode="lin" valueType="num">
                                      <p:cBhvr additive="base">
                                        <p:cTn id="286" dur="500" fill="hold"/>
                                        <p:tgtEl>
                                          <p:spTgt spid="189"/>
                                        </p:tgtEl>
                                        <p:attrNameLst>
                                          <p:attrName>ppt_x</p:attrName>
                                        </p:attrNameLst>
                                      </p:cBhvr>
                                      <p:tavLst>
                                        <p:tav tm="0">
                                          <p:val>
                                            <p:strVal val="#ppt_x"/>
                                          </p:val>
                                        </p:tav>
                                        <p:tav tm="100000">
                                          <p:val>
                                            <p:strVal val="#ppt_x"/>
                                          </p:val>
                                        </p:tav>
                                      </p:tavLst>
                                    </p:anim>
                                    <p:anim calcmode="lin" valueType="num">
                                      <p:cBhvr additive="base">
                                        <p:cTn id="287" dur="500" fill="hold"/>
                                        <p:tgtEl>
                                          <p:spTgt spid="1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182"/>
                                        </p:tgtEl>
                                        <p:attrNameLst>
                                          <p:attrName>style.visibility</p:attrName>
                                        </p:attrNameLst>
                                      </p:cBhvr>
                                      <p:to>
                                        <p:strVal val="visible"/>
                                      </p:to>
                                    </p:set>
                                    <p:anim calcmode="lin" valueType="num">
                                      <p:cBhvr additive="base">
                                        <p:cTn id="290" dur="500" fill="hold"/>
                                        <p:tgtEl>
                                          <p:spTgt spid="182"/>
                                        </p:tgtEl>
                                        <p:attrNameLst>
                                          <p:attrName>ppt_x</p:attrName>
                                        </p:attrNameLst>
                                      </p:cBhvr>
                                      <p:tavLst>
                                        <p:tav tm="0">
                                          <p:val>
                                            <p:strVal val="#ppt_x"/>
                                          </p:val>
                                        </p:tav>
                                        <p:tav tm="100000">
                                          <p:val>
                                            <p:strVal val="#ppt_x"/>
                                          </p:val>
                                        </p:tav>
                                      </p:tavLst>
                                    </p:anim>
                                    <p:anim calcmode="lin" valueType="num">
                                      <p:cBhvr additive="base">
                                        <p:cTn id="291" dur="500" fill="hold"/>
                                        <p:tgtEl>
                                          <p:spTgt spid="182"/>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192"/>
                                        </p:tgtEl>
                                        <p:attrNameLst>
                                          <p:attrName>style.visibility</p:attrName>
                                        </p:attrNameLst>
                                      </p:cBhvr>
                                      <p:to>
                                        <p:strVal val="visible"/>
                                      </p:to>
                                    </p:set>
                                    <p:anim calcmode="lin" valueType="num">
                                      <p:cBhvr additive="base">
                                        <p:cTn id="294" dur="500" fill="hold"/>
                                        <p:tgtEl>
                                          <p:spTgt spid="192"/>
                                        </p:tgtEl>
                                        <p:attrNameLst>
                                          <p:attrName>ppt_x</p:attrName>
                                        </p:attrNameLst>
                                      </p:cBhvr>
                                      <p:tavLst>
                                        <p:tav tm="0">
                                          <p:val>
                                            <p:strVal val="#ppt_x"/>
                                          </p:val>
                                        </p:tav>
                                        <p:tav tm="100000">
                                          <p:val>
                                            <p:strVal val="#ppt_x"/>
                                          </p:val>
                                        </p:tav>
                                      </p:tavLst>
                                    </p:anim>
                                    <p:anim calcmode="lin" valueType="num">
                                      <p:cBhvr additive="base">
                                        <p:cTn id="295" dur="500" fill="hold"/>
                                        <p:tgtEl>
                                          <p:spTgt spid="19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184"/>
                                        </p:tgtEl>
                                        <p:attrNameLst>
                                          <p:attrName>style.visibility</p:attrName>
                                        </p:attrNameLst>
                                      </p:cBhvr>
                                      <p:to>
                                        <p:strVal val="visible"/>
                                      </p:to>
                                    </p:set>
                                    <p:anim calcmode="lin" valueType="num">
                                      <p:cBhvr additive="base">
                                        <p:cTn id="298" dur="500" fill="hold"/>
                                        <p:tgtEl>
                                          <p:spTgt spid="184"/>
                                        </p:tgtEl>
                                        <p:attrNameLst>
                                          <p:attrName>ppt_x</p:attrName>
                                        </p:attrNameLst>
                                      </p:cBhvr>
                                      <p:tavLst>
                                        <p:tav tm="0">
                                          <p:val>
                                            <p:strVal val="#ppt_x"/>
                                          </p:val>
                                        </p:tav>
                                        <p:tav tm="100000">
                                          <p:val>
                                            <p:strVal val="#ppt_x"/>
                                          </p:val>
                                        </p:tav>
                                      </p:tavLst>
                                    </p:anim>
                                    <p:anim calcmode="lin" valueType="num">
                                      <p:cBhvr additive="base">
                                        <p:cTn id="299" dur="500" fill="hold"/>
                                        <p:tgtEl>
                                          <p:spTgt spid="184"/>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190"/>
                                        </p:tgtEl>
                                        <p:attrNameLst>
                                          <p:attrName>style.visibility</p:attrName>
                                        </p:attrNameLst>
                                      </p:cBhvr>
                                      <p:to>
                                        <p:strVal val="visible"/>
                                      </p:to>
                                    </p:set>
                                    <p:anim calcmode="lin" valueType="num">
                                      <p:cBhvr additive="base">
                                        <p:cTn id="302" dur="500" fill="hold"/>
                                        <p:tgtEl>
                                          <p:spTgt spid="190"/>
                                        </p:tgtEl>
                                        <p:attrNameLst>
                                          <p:attrName>ppt_x</p:attrName>
                                        </p:attrNameLst>
                                      </p:cBhvr>
                                      <p:tavLst>
                                        <p:tav tm="0">
                                          <p:val>
                                            <p:strVal val="#ppt_x"/>
                                          </p:val>
                                        </p:tav>
                                        <p:tav tm="100000">
                                          <p:val>
                                            <p:strVal val="#ppt_x"/>
                                          </p:val>
                                        </p:tav>
                                      </p:tavLst>
                                    </p:anim>
                                    <p:anim calcmode="lin" valueType="num">
                                      <p:cBhvr additive="base">
                                        <p:cTn id="303" dur="500" fill="hold"/>
                                        <p:tgtEl>
                                          <p:spTgt spid="190"/>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191"/>
                                        </p:tgtEl>
                                        <p:attrNameLst>
                                          <p:attrName>style.visibility</p:attrName>
                                        </p:attrNameLst>
                                      </p:cBhvr>
                                      <p:to>
                                        <p:strVal val="visible"/>
                                      </p:to>
                                    </p:set>
                                    <p:anim calcmode="lin" valueType="num">
                                      <p:cBhvr additive="base">
                                        <p:cTn id="306" dur="500" fill="hold"/>
                                        <p:tgtEl>
                                          <p:spTgt spid="191"/>
                                        </p:tgtEl>
                                        <p:attrNameLst>
                                          <p:attrName>ppt_x</p:attrName>
                                        </p:attrNameLst>
                                      </p:cBhvr>
                                      <p:tavLst>
                                        <p:tav tm="0">
                                          <p:val>
                                            <p:strVal val="#ppt_x"/>
                                          </p:val>
                                        </p:tav>
                                        <p:tav tm="100000">
                                          <p:val>
                                            <p:strVal val="#ppt_x"/>
                                          </p:val>
                                        </p:tav>
                                      </p:tavLst>
                                    </p:anim>
                                    <p:anim calcmode="lin" valueType="num">
                                      <p:cBhvr additive="base">
                                        <p:cTn id="307" dur="500" fill="hold"/>
                                        <p:tgtEl>
                                          <p:spTgt spid="191"/>
                                        </p:tgtEl>
                                        <p:attrNameLst>
                                          <p:attrName>ppt_y</p:attrName>
                                        </p:attrNameLst>
                                      </p:cBhvr>
                                      <p:tavLst>
                                        <p:tav tm="0">
                                          <p:val>
                                            <p:strVal val="1+#ppt_h/2"/>
                                          </p:val>
                                        </p:tav>
                                        <p:tav tm="100000">
                                          <p:val>
                                            <p:strVal val="#ppt_y"/>
                                          </p:val>
                                        </p:tav>
                                      </p:tavLst>
                                    </p:anim>
                                  </p:childTnLst>
                                </p:cTn>
                              </p:par>
                              <p:par>
                                <p:cTn id="308" presetID="2" presetClass="entr" presetSubtype="4" fill="hold" nodeType="withEffect">
                                  <p:stCondLst>
                                    <p:cond delay="0"/>
                                  </p:stCondLst>
                                  <p:childTnLst>
                                    <p:set>
                                      <p:cBhvr>
                                        <p:cTn id="309" dur="1" fill="hold">
                                          <p:stCondLst>
                                            <p:cond delay="0"/>
                                          </p:stCondLst>
                                        </p:cTn>
                                        <p:tgtEl>
                                          <p:spTgt spid="188"/>
                                        </p:tgtEl>
                                        <p:attrNameLst>
                                          <p:attrName>style.visibility</p:attrName>
                                        </p:attrNameLst>
                                      </p:cBhvr>
                                      <p:to>
                                        <p:strVal val="visible"/>
                                      </p:to>
                                    </p:set>
                                    <p:anim calcmode="lin" valueType="num">
                                      <p:cBhvr additive="base">
                                        <p:cTn id="310" dur="500" fill="hold"/>
                                        <p:tgtEl>
                                          <p:spTgt spid="188"/>
                                        </p:tgtEl>
                                        <p:attrNameLst>
                                          <p:attrName>ppt_x</p:attrName>
                                        </p:attrNameLst>
                                      </p:cBhvr>
                                      <p:tavLst>
                                        <p:tav tm="0">
                                          <p:val>
                                            <p:strVal val="#ppt_x"/>
                                          </p:val>
                                        </p:tav>
                                        <p:tav tm="100000">
                                          <p:val>
                                            <p:strVal val="#ppt_x"/>
                                          </p:val>
                                        </p:tav>
                                      </p:tavLst>
                                    </p:anim>
                                    <p:anim calcmode="lin" valueType="num">
                                      <p:cBhvr additive="base">
                                        <p:cTn id="311" dur="500" fill="hold"/>
                                        <p:tgtEl>
                                          <p:spTgt spid="188"/>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195"/>
                                        </p:tgtEl>
                                        <p:attrNameLst>
                                          <p:attrName>style.visibility</p:attrName>
                                        </p:attrNameLst>
                                      </p:cBhvr>
                                      <p:to>
                                        <p:strVal val="visible"/>
                                      </p:to>
                                    </p:set>
                                    <p:anim calcmode="lin" valueType="num">
                                      <p:cBhvr additive="base">
                                        <p:cTn id="314" dur="500" fill="hold"/>
                                        <p:tgtEl>
                                          <p:spTgt spid="195"/>
                                        </p:tgtEl>
                                        <p:attrNameLst>
                                          <p:attrName>ppt_x</p:attrName>
                                        </p:attrNameLst>
                                      </p:cBhvr>
                                      <p:tavLst>
                                        <p:tav tm="0">
                                          <p:val>
                                            <p:strVal val="#ppt_x"/>
                                          </p:val>
                                        </p:tav>
                                        <p:tav tm="100000">
                                          <p:val>
                                            <p:strVal val="#ppt_x"/>
                                          </p:val>
                                        </p:tav>
                                      </p:tavLst>
                                    </p:anim>
                                    <p:anim calcmode="lin" valueType="num">
                                      <p:cBhvr additive="base">
                                        <p:cTn id="315" dur="500" fill="hold"/>
                                        <p:tgtEl>
                                          <p:spTgt spid="195"/>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194"/>
                                        </p:tgtEl>
                                        <p:attrNameLst>
                                          <p:attrName>style.visibility</p:attrName>
                                        </p:attrNameLst>
                                      </p:cBhvr>
                                      <p:to>
                                        <p:strVal val="visible"/>
                                      </p:to>
                                    </p:set>
                                    <p:anim calcmode="lin" valueType="num">
                                      <p:cBhvr additive="base">
                                        <p:cTn id="318" dur="500" fill="hold"/>
                                        <p:tgtEl>
                                          <p:spTgt spid="194"/>
                                        </p:tgtEl>
                                        <p:attrNameLst>
                                          <p:attrName>ppt_x</p:attrName>
                                        </p:attrNameLst>
                                      </p:cBhvr>
                                      <p:tavLst>
                                        <p:tav tm="0">
                                          <p:val>
                                            <p:strVal val="#ppt_x"/>
                                          </p:val>
                                        </p:tav>
                                        <p:tav tm="100000">
                                          <p:val>
                                            <p:strVal val="#ppt_x"/>
                                          </p:val>
                                        </p:tav>
                                      </p:tavLst>
                                    </p:anim>
                                    <p:anim calcmode="lin" valueType="num">
                                      <p:cBhvr additive="base">
                                        <p:cTn id="319" dur="500" fill="hold"/>
                                        <p:tgtEl>
                                          <p:spTgt spid="194"/>
                                        </p:tgtEl>
                                        <p:attrNameLst>
                                          <p:attrName>ppt_y</p:attrName>
                                        </p:attrNameLst>
                                      </p:cBhvr>
                                      <p:tavLst>
                                        <p:tav tm="0">
                                          <p:val>
                                            <p:strVal val="1+#ppt_h/2"/>
                                          </p:val>
                                        </p:tav>
                                        <p:tav tm="100000">
                                          <p:val>
                                            <p:strVal val="#ppt_y"/>
                                          </p:val>
                                        </p:tav>
                                      </p:tavLst>
                                    </p:anim>
                                  </p:childTnLst>
                                </p:cTn>
                              </p:par>
                              <p:par>
                                <p:cTn id="320" presetID="2" presetClass="entr" presetSubtype="4" fill="hold" nodeType="withEffect">
                                  <p:stCondLst>
                                    <p:cond delay="0"/>
                                  </p:stCondLst>
                                  <p:childTnLst>
                                    <p:set>
                                      <p:cBhvr>
                                        <p:cTn id="321" dur="1" fill="hold">
                                          <p:stCondLst>
                                            <p:cond delay="0"/>
                                          </p:stCondLst>
                                        </p:cTn>
                                        <p:tgtEl>
                                          <p:spTgt spid="198"/>
                                        </p:tgtEl>
                                        <p:attrNameLst>
                                          <p:attrName>style.visibility</p:attrName>
                                        </p:attrNameLst>
                                      </p:cBhvr>
                                      <p:to>
                                        <p:strVal val="visible"/>
                                      </p:to>
                                    </p:set>
                                    <p:anim calcmode="lin" valueType="num">
                                      <p:cBhvr additive="base">
                                        <p:cTn id="322" dur="500" fill="hold"/>
                                        <p:tgtEl>
                                          <p:spTgt spid="198"/>
                                        </p:tgtEl>
                                        <p:attrNameLst>
                                          <p:attrName>ppt_x</p:attrName>
                                        </p:attrNameLst>
                                      </p:cBhvr>
                                      <p:tavLst>
                                        <p:tav tm="0">
                                          <p:val>
                                            <p:strVal val="#ppt_x"/>
                                          </p:val>
                                        </p:tav>
                                        <p:tav tm="100000">
                                          <p:val>
                                            <p:strVal val="#ppt_x"/>
                                          </p:val>
                                        </p:tav>
                                      </p:tavLst>
                                    </p:anim>
                                    <p:anim calcmode="lin" valueType="num">
                                      <p:cBhvr additive="base">
                                        <p:cTn id="323" dur="500" fill="hold"/>
                                        <p:tgtEl>
                                          <p:spTgt spid="198"/>
                                        </p:tgtEl>
                                        <p:attrNameLst>
                                          <p:attrName>ppt_y</p:attrName>
                                        </p:attrNameLst>
                                      </p:cBhvr>
                                      <p:tavLst>
                                        <p:tav tm="0">
                                          <p:val>
                                            <p:strVal val="1+#ppt_h/2"/>
                                          </p:val>
                                        </p:tav>
                                        <p:tav tm="100000">
                                          <p:val>
                                            <p:strVal val="#ppt_y"/>
                                          </p:val>
                                        </p:tav>
                                      </p:tavLst>
                                    </p:anim>
                                  </p:childTnLst>
                                </p:cTn>
                              </p:par>
                              <p:par>
                                <p:cTn id="324" presetID="2" presetClass="entr" presetSubtype="4" fill="hold" nodeType="withEffect">
                                  <p:stCondLst>
                                    <p:cond delay="0"/>
                                  </p:stCondLst>
                                  <p:childTnLst>
                                    <p:set>
                                      <p:cBhvr>
                                        <p:cTn id="325" dur="1" fill="hold">
                                          <p:stCondLst>
                                            <p:cond delay="0"/>
                                          </p:stCondLst>
                                        </p:cTn>
                                        <p:tgtEl>
                                          <p:spTgt spid="199"/>
                                        </p:tgtEl>
                                        <p:attrNameLst>
                                          <p:attrName>style.visibility</p:attrName>
                                        </p:attrNameLst>
                                      </p:cBhvr>
                                      <p:to>
                                        <p:strVal val="visible"/>
                                      </p:to>
                                    </p:set>
                                    <p:anim calcmode="lin" valueType="num">
                                      <p:cBhvr additive="base">
                                        <p:cTn id="326" dur="500" fill="hold"/>
                                        <p:tgtEl>
                                          <p:spTgt spid="199"/>
                                        </p:tgtEl>
                                        <p:attrNameLst>
                                          <p:attrName>ppt_x</p:attrName>
                                        </p:attrNameLst>
                                      </p:cBhvr>
                                      <p:tavLst>
                                        <p:tav tm="0">
                                          <p:val>
                                            <p:strVal val="#ppt_x"/>
                                          </p:val>
                                        </p:tav>
                                        <p:tav tm="100000">
                                          <p:val>
                                            <p:strVal val="#ppt_x"/>
                                          </p:val>
                                        </p:tav>
                                      </p:tavLst>
                                    </p:anim>
                                    <p:anim calcmode="lin" valueType="num">
                                      <p:cBhvr additive="base">
                                        <p:cTn id="327" dur="500" fill="hold"/>
                                        <p:tgtEl>
                                          <p:spTgt spid="1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96"/>
                                        </p:tgtEl>
                                        <p:attrNameLst>
                                          <p:attrName>style.visibility</p:attrName>
                                        </p:attrNameLst>
                                      </p:cBhvr>
                                      <p:to>
                                        <p:strVal val="visible"/>
                                      </p:to>
                                    </p:set>
                                    <p:anim calcmode="lin" valueType="num">
                                      <p:cBhvr additive="base">
                                        <p:cTn id="330" dur="500" fill="hold"/>
                                        <p:tgtEl>
                                          <p:spTgt spid="196"/>
                                        </p:tgtEl>
                                        <p:attrNameLst>
                                          <p:attrName>ppt_x</p:attrName>
                                        </p:attrNameLst>
                                      </p:cBhvr>
                                      <p:tavLst>
                                        <p:tav tm="0">
                                          <p:val>
                                            <p:strVal val="#ppt_x"/>
                                          </p:val>
                                        </p:tav>
                                        <p:tav tm="100000">
                                          <p:val>
                                            <p:strVal val="#ppt_x"/>
                                          </p:val>
                                        </p:tav>
                                      </p:tavLst>
                                    </p:anim>
                                    <p:anim calcmode="lin" valueType="num">
                                      <p:cBhvr additive="base">
                                        <p:cTn id="331" dur="500" fill="hold"/>
                                        <p:tgtEl>
                                          <p:spTgt spid="196"/>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97"/>
                                        </p:tgtEl>
                                        <p:attrNameLst>
                                          <p:attrName>style.visibility</p:attrName>
                                        </p:attrNameLst>
                                      </p:cBhvr>
                                      <p:to>
                                        <p:strVal val="visible"/>
                                      </p:to>
                                    </p:set>
                                    <p:anim calcmode="lin" valueType="num">
                                      <p:cBhvr additive="base">
                                        <p:cTn id="334" dur="500" fill="hold"/>
                                        <p:tgtEl>
                                          <p:spTgt spid="197"/>
                                        </p:tgtEl>
                                        <p:attrNameLst>
                                          <p:attrName>ppt_x</p:attrName>
                                        </p:attrNameLst>
                                      </p:cBhvr>
                                      <p:tavLst>
                                        <p:tav tm="0">
                                          <p:val>
                                            <p:strVal val="#ppt_x"/>
                                          </p:val>
                                        </p:tav>
                                        <p:tav tm="100000">
                                          <p:val>
                                            <p:strVal val="#ppt_x"/>
                                          </p:val>
                                        </p:tav>
                                      </p:tavLst>
                                    </p:anim>
                                    <p:anim calcmode="lin" valueType="num">
                                      <p:cBhvr additive="base">
                                        <p:cTn id="335" dur="500" fill="hold"/>
                                        <p:tgtEl>
                                          <p:spTgt spid="197"/>
                                        </p:tgtEl>
                                        <p:attrNameLst>
                                          <p:attrName>ppt_y</p:attrName>
                                        </p:attrNameLst>
                                      </p:cBhvr>
                                      <p:tavLst>
                                        <p:tav tm="0">
                                          <p:val>
                                            <p:strVal val="1+#ppt_h/2"/>
                                          </p:val>
                                        </p:tav>
                                        <p:tav tm="100000">
                                          <p:val>
                                            <p:strVal val="#ppt_y"/>
                                          </p:val>
                                        </p:tav>
                                      </p:tavLst>
                                    </p:anim>
                                  </p:childTnLst>
                                </p:cTn>
                              </p:par>
                              <p:par>
                                <p:cTn id="336" presetID="2" presetClass="entr" presetSubtype="4" fill="hold" nodeType="withEffect">
                                  <p:stCondLst>
                                    <p:cond delay="0"/>
                                  </p:stCondLst>
                                  <p:childTnLst>
                                    <p:set>
                                      <p:cBhvr>
                                        <p:cTn id="337" dur="1" fill="hold">
                                          <p:stCondLst>
                                            <p:cond delay="0"/>
                                          </p:stCondLst>
                                        </p:cTn>
                                        <p:tgtEl>
                                          <p:spTgt spid="200"/>
                                        </p:tgtEl>
                                        <p:attrNameLst>
                                          <p:attrName>style.visibility</p:attrName>
                                        </p:attrNameLst>
                                      </p:cBhvr>
                                      <p:to>
                                        <p:strVal val="visible"/>
                                      </p:to>
                                    </p:set>
                                    <p:anim calcmode="lin" valueType="num">
                                      <p:cBhvr additive="base">
                                        <p:cTn id="338" dur="500" fill="hold"/>
                                        <p:tgtEl>
                                          <p:spTgt spid="200"/>
                                        </p:tgtEl>
                                        <p:attrNameLst>
                                          <p:attrName>ppt_x</p:attrName>
                                        </p:attrNameLst>
                                      </p:cBhvr>
                                      <p:tavLst>
                                        <p:tav tm="0">
                                          <p:val>
                                            <p:strVal val="#ppt_x"/>
                                          </p:val>
                                        </p:tav>
                                        <p:tav tm="100000">
                                          <p:val>
                                            <p:strVal val="#ppt_x"/>
                                          </p:val>
                                        </p:tav>
                                      </p:tavLst>
                                    </p:anim>
                                    <p:anim calcmode="lin" valueType="num">
                                      <p:cBhvr additive="base">
                                        <p:cTn id="339" dur="500" fill="hold"/>
                                        <p:tgtEl>
                                          <p:spTgt spid="200"/>
                                        </p:tgtEl>
                                        <p:attrNameLst>
                                          <p:attrName>ppt_y</p:attrName>
                                        </p:attrNameLst>
                                      </p:cBhvr>
                                      <p:tavLst>
                                        <p:tav tm="0">
                                          <p:val>
                                            <p:strVal val="1+#ppt_h/2"/>
                                          </p:val>
                                        </p:tav>
                                        <p:tav tm="100000">
                                          <p:val>
                                            <p:strVal val="#ppt_y"/>
                                          </p:val>
                                        </p:tav>
                                      </p:tavLst>
                                    </p:anim>
                                  </p:childTnLst>
                                </p:cTn>
                              </p:par>
                              <p:par>
                                <p:cTn id="340" presetID="2" presetClass="entr" presetSubtype="4" fill="hold" nodeType="withEffect">
                                  <p:stCondLst>
                                    <p:cond delay="0"/>
                                  </p:stCondLst>
                                  <p:childTnLst>
                                    <p:set>
                                      <p:cBhvr>
                                        <p:cTn id="341" dur="1" fill="hold">
                                          <p:stCondLst>
                                            <p:cond delay="0"/>
                                          </p:stCondLst>
                                        </p:cTn>
                                        <p:tgtEl>
                                          <p:spTgt spid="201"/>
                                        </p:tgtEl>
                                        <p:attrNameLst>
                                          <p:attrName>style.visibility</p:attrName>
                                        </p:attrNameLst>
                                      </p:cBhvr>
                                      <p:to>
                                        <p:strVal val="visible"/>
                                      </p:to>
                                    </p:set>
                                    <p:anim calcmode="lin" valueType="num">
                                      <p:cBhvr additive="base">
                                        <p:cTn id="342" dur="500" fill="hold"/>
                                        <p:tgtEl>
                                          <p:spTgt spid="201"/>
                                        </p:tgtEl>
                                        <p:attrNameLst>
                                          <p:attrName>ppt_x</p:attrName>
                                        </p:attrNameLst>
                                      </p:cBhvr>
                                      <p:tavLst>
                                        <p:tav tm="0">
                                          <p:val>
                                            <p:strVal val="#ppt_x"/>
                                          </p:val>
                                        </p:tav>
                                        <p:tav tm="100000">
                                          <p:val>
                                            <p:strVal val="#ppt_x"/>
                                          </p:val>
                                        </p:tav>
                                      </p:tavLst>
                                    </p:anim>
                                    <p:anim calcmode="lin" valueType="num">
                                      <p:cBhvr additive="base">
                                        <p:cTn id="343" dur="500" fill="hold"/>
                                        <p:tgtEl>
                                          <p:spTgt spid="201"/>
                                        </p:tgtEl>
                                        <p:attrNameLst>
                                          <p:attrName>ppt_y</p:attrName>
                                        </p:attrNameLst>
                                      </p:cBhvr>
                                      <p:tavLst>
                                        <p:tav tm="0">
                                          <p:val>
                                            <p:strVal val="1+#ppt_h/2"/>
                                          </p:val>
                                        </p:tav>
                                        <p:tav tm="100000">
                                          <p:val>
                                            <p:strVal val="#ppt_y"/>
                                          </p:val>
                                        </p:tav>
                                      </p:tavLst>
                                    </p:anim>
                                  </p:childTnLst>
                                </p:cTn>
                              </p:par>
                              <p:par>
                                <p:cTn id="344" presetID="2" presetClass="entr" presetSubtype="4" fill="hold" nodeType="withEffect">
                                  <p:stCondLst>
                                    <p:cond delay="0"/>
                                  </p:stCondLst>
                                  <p:childTnLst>
                                    <p:set>
                                      <p:cBhvr>
                                        <p:cTn id="345" dur="1" fill="hold">
                                          <p:stCondLst>
                                            <p:cond delay="0"/>
                                          </p:stCondLst>
                                        </p:cTn>
                                        <p:tgtEl>
                                          <p:spTgt spid="204"/>
                                        </p:tgtEl>
                                        <p:attrNameLst>
                                          <p:attrName>style.visibility</p:attrName>
                                        </p:attrNameLst>
                                      </p:cBhvr>
                                      <p:to>
                                        <p:strVal val="visible"/>
                                      </p:to>
                                    </p:set>
                                    <p:anim calcmode="lin" valueType="num">
                                      <p:cBhvr additive="base">
                                        <p:cTn id="346" dur="500" fill="hold"/>
                                        <p:tgtEl>
                                          <p:spTgt spid="204"/>
                                        </p:tgtEl>
                                        <p:attrNameLst>
                                          <p:attrName>ppt_x</p:attrName>
                                        </p:attrNameLst>
                                      </p:cBhvr>
                                      <p:tavLst>
                                        <p:tav tm="0">
                                          <p:val>
                                            <p:strVal val="#ppt_x"/>
                                          </p:val>
                                        </p:tav>
                                        <p:tav tm="100000">
                                          <p:val>
                                            <p:strVal val="#ppt_x"/>
                                          </p:val>
                                        </p:tav>
                                      </p:tavLst>
                                    </p:anim>
                                    <p:anim calcmode="lin" valueType="num">
                                      <p:cBhvr additive="base">
                                        <p:cTn id="347" dur="500" fill="hold"/>
                                        <p:tgtEl>
                                          <p:spTgt spid="204"/>
                                        </p:tgtEl>
                                        <p:attrNameLst>
                                          <p:attrName>ppt_y</p:attrName>
                                        </p:attrNameLst>
                                      </p:cBhvr>
                                      <p:tavLst>
                                        <p:tav tm="0">
                                          <p:val>
                                            <p:strVal val="1+#ppt_h/2"/>
                                          </p:val>
                                        </p:tav>
                                        <p:tav tm="100000">
                                          <p:val>
                                            <p:strVal val="#ppt_y"/>
                                          </p:val>
                                        </p:tav>
                                      </p:tavLst>
                                    </p:anim>
                                  </p:childTnLst>
                                </p:cTn>
                              </p:par>
                              <p:par>
                                <p:cTn id="348" presetID="2" presetClass="entr" presetSubtype="4" fill="hold" nodeType="withEffect">
                                  <p:stCondLst>
                                    <p:cond delay="0"/>
                                  </p:stCondLst>
                                  <p:childTnLst>
                                    <p:set>
                                      <p:cBhvr>
                                        <p:cTn id="349" dur="1" fill="hold">
                                          <p:stCondLst>
                                            <p:cond delay="0"/>
                                          </p:stCondLst>
                                        </p:cTn>
                                        <p:tgtEl>
                                          <p:spTgt spid="206"/>
                                        </p:tgtEl>
                                        <p:attrNameLst>
                                          <p:attrName>style.visibility</p:attrName>
                                        </p:attrNameLst>
                                      </p:cBhvr>
                                      <p:to>
                                        <p:strVal val="visible"/>
                                      </p:to>
                                    </p:set>
                                    <p:anim calcmode="lin" valueType="num">
                                      <p:cBhvr additive="base">
                                        <p:cTn id="350" dur="500" fill="hold"/>
                                        <p:tgtEl>
                                          <p:spTgt spid="206"/>
                                        </p:tgtEl>
                                        <p:attrNameLst>
                                          <p:attrName>ppt_x</p:attrName>
                                        </p:attrNameLst>
                                      </p:cBhvr>
                                      <p:tavLst>
                                        <p:tav tm="0">
                                          <p:val>
                                            <p:strVal val="#ppt_x"/>
                                          </p:val>
                                        </p:tav>
                                        <p:tav tm="100000">
                                          <p:val>
                                            <p:strVal val="#ppt_x"/>
                                          </p:val>
                                        </p:tav>
                                      </p:tavLst>
                                    </p:anim>
                                    <p:anim calcmode="lin" valueType="num">
                                      <p:cBhvr additive="base">
                                        <p:cTn id="351" dur="500" fill="hold"/>
                                        <p:tgtEl>
                                          <p:spTgt spid="206"/>
                                        </p:tgtEl>
                                        <p:attrNameLst>
                                          <p:attrName>ppt_y</p:attrName>
                                        </p:attrNameLst>
                                      </p:cBhvr>
                                      <p:tavLst>
                                        <p:tav tm="0">
                                          <p:val>
                                            <p:strVal val="1+#ppt_h/2"/>
                                          </p:val>
                                        </p:tav>
                                        <p:tav tm="100000">
                                          <p:val>
                                            <p:strVal val="#ppt_y"/>
                                          </p:val>
                                        </p:tav>
                                      </p:tavLst>
                                    </p:anim>
                                  </p:childTnLst>
                                </p:cTn>
                              </p:par>
                              <p:par>
                                <p:cTn id="352" presetID="2" presetClass="entr" presetSubtype="4" fill="hold" nodeType="withEffect">
                                  <p:stCondLst>
                                    <p:cond delay="0"/>
                                  </p:stCondLst>
                                  <p:childTnLst>
                                    <p:set>
                                      <p:cBhvr>
                                        <p:cTn id="353" dur="1" fill="hold">
                                          <p:stCondLst>
                                            <p:cond delay="0"/>
                                          </p:stCondLst>
                                        </p:cTn>
                                        <p:tgtEl>
                                          <p:spTgt spid="203"/>
                                        </p:tgtEl>
                                        <p:attrNameLst>
                                          <p:attrName>style.visibility</p:attrName>
                                        </p:attrNameLst>
                                      </p:cBhvr>
                                      <p:to>
                                        <p:strVal val="visible"/>
                                      </p:to>
                                    </p:set>
                                    <p:anim calcmode="lin" valueType="num">
                                      <p:cBhvr additive="base">
                                        <p:cTn id="354" dur="500" fill="hold"/>
                                        <p:tgtEl>
                                          <p:spTgt spid="203"/>
                                        </p:tgtEl>
                                        <p:attrNameLst>
                                          <p:attrName>ppt_x</p:attrName>
                                        </p:attrNameLst>
                                      </p:cBhvr>
                                      <p:tavLst>
                                        <p:tav tm="0">
                                          <p:val>
                                            <p:strVal val="#ppt_x"/>
                                          </p:val>
                                        </p:tav>
                                        <p:tav tm="100000">
                                          <p:val>
                                            <p:strVal val="#ppt_x"/>
                                          </p:val>
                                        </p:tav>
                                      </p:tavLst>
                                    </p:anim>
                                    <p:anim calcmode="lin" valueType="num">
                                      <p:cBhvr additive="base">
                                        <p:cTn id="355" dur="500" fill="hold"/>
                                        <p:tgtEl>
                                          <p:spTgt spid="203"/>
                                        </p:tgtEl>
                                        <p:attrNameLst>
                                          <p:attrName>ppt_y</p:attrName>
                                        </p:attrNameLst>
                                      </p:cBhvr>
                                      <p:tavLst>
                                        <p:tav tm="0">
                                          <p:val>
                                            <p:strVal val="1+#ppt_h/2"/>
                                          </p:val>
                                        </p:tav>
                                        <p:tav tm="100000">
                                          <p:val>
                                            <p:strVal val="#ppt_y"/>
                                          </p:val>
                                        </p:tav>
                                      </p:tavLst>
                                    </p:anim>
                                  </p:childTnLst>
                                </p:cTn>
                              </p:par>
                              <p:par>
                                <p:cTn id="356" presetID="2" presetClass="entr" presetSubtype="4" fill="hold" nodeType="withEffect">
                                  <p:stCondLst>
                                    <p:cond delay="0"/>
                                  </p:stCondLst>
                                  <p:childTnLst>
                                    <p:set>
                                      <p:cBhvr>
                                        <p:cTn id="357" dur="1" fill="hold">
                                          <p:stCondLst>
                                            <p:cond delay="0"/>
                                          </p:stCondLst>
                                        </p:cTn>
                                        <p:tgtEl>
                                          <p:spTgt spid="202"/>
                                        </p:tgtEl>
                                        <p:attrNameLst>
                                          <p:attrName>style.visibility</p:attrName>
                                        </p:attrNameLst>
                                      </p:cBhvr>
                                      <p:to>
                                        <p:strVal val="visible"/>
                                      </p:to>
                                    </p:set>
                                    <p:anim calcmode="lin" valueType="num">
                                      <p:cBhvr additive="base">
                                        <p:cTn id="358" dur="500" fill="hold"/>
                                        <p:tgtEl>
                                          <p:spTgt spid="202"/>
                                        </p:tgtEl>
                                        <p:attrNameLst>
                                          <p:attrName>ppt_x</p:attrName>
                                        </p:attrNameLst>
                                      </p:cBhvr>
                                      <p:tavLst>
                                        <p:tav tm="0">
                                          <p:val>
                                            <p:strVal val="#ppt_x"/>
                                          </p:val>
                                        </p:tav>
                                        <p:tav tm="100000">
                                          <p:val>
                                            <p:strVal val="#ppt_x"/>
                                          </p:val>
                                        </p:tav>
                                      </p:tavLst>
                                    </p:anim>
                                    <p:anim calcmode="lin" valueType="num">
                                      <p:cBhvr additive="base">
                                        <p:cTn id="359" dur="500" fill="hold"/>
                                        <p:tgtEl>
                                          <p:spTgt spid="202"/>
                                        </p:tgtEl>
                                        <p:attrNameLst>
                                          <p:attrName>ppt_y</p:attrName>
                                        </p:attrNameLst>
                                      </p:cBhvr>
                                      <p:tavLst>
                                        <p:tav tm="0">
                                          <p:val>
                                            <p:strVal val="1+#ppt_h/2"/>
                                          </p:val>
                                        </p:tav>
                                        <p:tav tm="100000">
                                          <p:val>
                                            <p:strVal val="#ppt_y"/>
                                          </p:val>
                                        </p:tav>
                                      </p:tavLst>
                                    </p:anim>
                                  </p:childTnLst>
                                </p:cTn>
                              </p:par>
                              <p:par>
                                <p:cTn id="360" presetID="2" presetClass="entr" presetSubtype="4" fill="hold" nodeType="withEffect">
                                  <p:stCondLst>
                                    <p:cond delay="0"/>
                                  </p:stCondLst>
                                  <p:childTnLst>
                                    <p:set>
                                      <p:cBhvr>
                                        <p:cTn id="361" dur="1" fill="hold">
                                          <p:stCondLst>
                                            <p:cond delay="0"/>
                                          </p:stCondLst>
                                        </p:cTn>
                                        <p:tgtEl>
                                          <p:spTgt spid="207"/>
                                        </p:tgtEl>
                                        <p:attrNameLst>
                                          <p:attrName>style.visibility</p:attrName>
                                        </p:attrNameLst>
                                      </p:cBhvr>
                                      <p:to>
                                        <p:strVal val="visible"/>
                                      </p:to>
                                    </p:set>
                                    <p:anim calcmode="lin" valueType="num">
                                      <p:cBhvr additive="base">
                                        <p:cTn id="362" dur="500" fill="hold"/>
                                        <p:tgtEl>
                                          <p:spTgt spid="207"/>
                                        </p:tgtEl>
                                        <p:attrNameLst>
                                          <p:attrName>ppt_x</p:attrName>
                                        </p:attrNameLst>
                                      </p:cBhvr>
                                      <p:tavLst>
                                        <p:tav tm="0">
                                          <p:val>
                                            <p:strVal val="#ppt_x"/>
                                          </p:val>
                                        </p:tav>
                                        <p:tav tm="100000">
                                          <p:val>
                                            <p:strVal val="#ppt_x"/>
                                          </p:val>
                                        </p:tav>
                                      </p:tavLst>
                                    </p:anim>
                                    <p:anim calcmode="lin" valueType="num">
                                      <p:cBhvr additive="base">
                                        <p:cTn id="363" dur="500" fill="hold"/>
                                        <p:tgtEl>
                                          <p:spTgt spid="207"/>
                                        </p:tgtEl>
                                        <p:attrNameLst>
                                          <p:attrName>ppt_y</p:attrName>
                                        </p:attrNameLst>
                                      </p:cBhvr>
                                      <p:tavLst>
                                        <p:tav tm="0">
                                          <p:val>
                                            <p:strVal val="1+#ppt_h/2"/>
                                          </p:val>
                                        </p:tav>
                                        <p:tav tm="100000">
                                          <p:val>
                                            <p:strVal val="#ppt_y"/>
                                          </p:val>
                                        </p:tav>
                                      </p:tavLst>
                                    </p:anim>
                                  </p:childTnLst>
                                </p:cTn>
                              </p:par>
                              <p:par>
                                <p:cTn id="364" presetID="2" presetClass="entr" presetSubtype="4" fill="hold" nodeType="withEffect">
                                  <p:stCondLst>
                                    <p:cond delay="0"/>
                                  </p:stCondLst>
                                  <p:childTnLst>
                                    <p:set>
                                      <p:cBhvr>
                                        <p:cTn id="365" dur="1" fill="hold">
                                          <p:stCondLst>
                                            <p:cond delay="0"/>
                                          </p:stCondLst>
                                        </p:cTn>
                                        <p:tgtEl>
                                          <p:spTgt spid="205"/>
                                        </p:tgtEl>
                                        <p:attrNameLst>
                                          <p:attrName>style.visibility</p:attrName>
                                        </p:attrNameLst>
                                      </p:cBhvr>
                                      <p:to>
                                        <p:strVal val="visible"/>
                                      </p:to>
                                    </p:set>
                                    <p:anim calcmode="lin" valueType="num">
                                      <p:cBhvr additive="base">
                                        <p:cTn id="366" dur="500" fill="hold"/>
                                        <p:tgtEl>
                                          <p:spTgt spid="205"/>
                                        </p:tgtEl>
                                        <p:attrNameLst>
                                          <p:attrName>ppt_x</p:attrName>
                                        </p:attrNameLst>
                                      </p:cBhvr>
                                      <p:tavLst>
                                        <p:tav tm="0">
                                          <p:val>
                                            <p:strVal val="#ppt_x"/>
                                          </p:val>
                                        </p:tav>
                                        <p:tav tm="100000">
                                          <p:val>
                                            <p:strVal val="#ppt_x"/>
                                          </p:val>
                                        </p:tav>
                                      </p:tavLst>
                                    </p:anim>
                                    <p:anim calcmode="lin" valueType="num">
                                      <p:cBhvr additive="base">
                                        <p:cTn id="367" dur="500" fill="hold"/>
                                        <p:tgtEl>
                                          <p:spTgt spid="205"/>
                                        </p:tgtEl>
                                        <p:attrNameLst>
                                          <p:attrName>ppt_y</p:attrName>
                                        </p:attrNameLst>
                                      </p:cBhvr>
                                      <p:tavLst>
                                        <p:tav tm="0">
                                          <p:val>
                                            <p:strVal val="1+#ppt_h/2"/>
                                          </p:val>
                                        </p:tav>
                                        <p:tav tm="100000">
                                          <p:val>
                                            <p:strVal val="#ppt_y"/>
                                          </p:val>
                                        </p:tav>
                                      </p:tavLst>
                                    </p:anim>
                                  </p:childTnLst>
                                </p:cTn>
                              </p:par>
                              <p:par>
                                <p:cTn id="368" presetID="2" presetClass="entr" presetSubtype="4" fill="hold" nodeType="withEffect">
                                  <p:stCondLst>
                                    <p:cond delay="0"/>
                                  </p:stCondLst>
                                  <p:childTnLst>
                                    <p:set>
                                      <p:cBhvr>
                                        <p:cTn id="369" dur="1" fill="hold">
                                          <p:stCondLst>
                                            <p:cond delay="0"/>
                                          </p:stCondLst>
                                        </p:cTn>
                                        <p:tgtEl>
                                          <p:spTgt spid="208"/>
                                        </p:tgtEl>
                                        <p:attrNameLst>
                                          <p:attrName>style.visibility</p:attrName>
                                        </p:attrNameLst>
                                      </p:cBhvr>
                                      <p:to>
                                        <p:strVal val="visible"/>
                                      </p:to>
                                    </p:set>
                                    <p:anim calcmode="lin" valueType="num">
                                      <p:cBhvr additive="base">
                                        <p:cTn id="370" dur="500" fill="hold"/>
                                        <p:tgtEl>
                                          <p:spTgt spid="208"/>
                                        </p:tgtEl>
                                        <p:attrNameLst>
                                          <p:attrName>ppt_x</p:attrName>
                                        </p:attrNameLst>
                                      </p:cBhvr>
                                      <p:tavLst>
                                        <p:tav tm="0">
                                          <p:val>
                                            <p:strVal val="#ppt_x"/>
                                          </p:val>
                                        </p:tav>
                                        <p:tav tm="100000">
                                          <p:val>
                                            <p:strVal val="#ppt_x"/>
                                          </p:val>
                                        </p:tav>
                                      </p:tavLst>
                                    </p:anim>
                                    <p:anim calcmode="lin" valueType="num">
                                      <p:cBhvr additive="base">
                                        <p:cTn id="371" dur="500" fill="hold"/>
                                        <p:tgtEl>
                                          <p:spTgt spid="208"/>
                                        </p:tgtEl>
                                        <p:attrNameLst>
                                          <p:attrName>ppt_y</p:attrName>
                                        </p:attrNameLst>
                                      </p:cBhvr>
                                      <p:tavLst>
                                        <p:tav tm="0">
                                          <p:val>
                                            <p:strVal val="1+#ppt_h/2"/>
                                          </p:val>
                                        </p:tav>
                                        <p:tav tm="100000">
                                          <p:val>
                                            <p:strVal val="#ppt_y"/>
                                          </p:val>
                                        </p:tav>
                                      </p:tavLst>
                                    </p:anim>
                                  </p:childTnLst>
                                </p:cTn>
                              </p:par>
                              <p:par>
                                <p:cTn id="372" presetID="2" presetClass="entr" presetSubtype="4" fill="hold" nodeType="withEffect">
                                  <p:stCondLst>
                                    <p:cond delay="0"/>
                                  </p:stCondLst>
                                  <p:childTnLst>
                                    <p:set>
                                      <p:cBhvr>
                                        <p:cTn id="373" dur="1" fill="hold">
                                          <p:stCondLst>
                                            <p:cond delay="0"/>
                                          </p:stCondLst>
                                        </p:cTn>
                                        <p:tgtEl>
                                          <p:spTgt spid="209"/>
                                        </p:tgtEl>
                                        <p:attrNameLst>
                                          <p:attrName>style.visibility</p:attrName>
                                        </p:attrNameLst>
                                      </p:cBhvr>
                                      <p:to>
                                        <p:strVal val="visible"/>
                                      </p:to>
                                    </p:set>
                                    <p:anim calcmode="lin" valueType="num">
                                      <p:cBhvr additive="base">
                                        <p:cTn id="374" dur="500" fill="hold"/>
                                        <p:tgtEl>
                                          <p:spTgt spid="209"/>
                                        </p:tgtEl>
                                        <p:attrNameLst>
                                          <p:attrName>ppt_x</p:attrName>
                                        </p:attrNameLst>
                                      </p:cBhvr>
                                      <p:tavLst>
                                        <p:tav tm="0">
                                          <p:val>
                                            <p:strVal val="#ppt_x"/>
                                          </p:val>
                                        </p:tav>
                                        <p:tav tm="100000">
                                          <p:val>
                                            <p:strVal val="#ppt_x"/>
                                          </p:val>
                                        </p:tav>
                                      </p:tavLst>
                                    </p:anim>
                                    <p:anim calcmode="lin" valueType="num">
                                      <p:cBhvr additive="base">
                                        <p:cTn id="375" dur="500" fill="hold"/>
                                        <p:tgtEl>
                                          <p:spTgt spid="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animBg="1"/>
      <p:bldP spid="14" grpId="1" animBg="1"/>
      <p:bldP spid="15" grpId="0" animBg="1"/>
      <p:bldP spid="15" grpId="1" animBg="1"/>
      <p:bldP spid="18" grpId="0" animBg="1"/>
      <p:bldP spid="18" grpId="1" animBg="1"/>
      <p:bldP spid="45" grpId="0" animBg="1"/>
      <p:bldP spid="45" grpId="1" animBg="1"/>
      <p:bldP spid="12" grpId="0" animBg="1"/>
      <p:bldP spid="12" grpId="1" animBg="1"/>
      <p:bldP spid="57" grpId="0" animBg="1"/>
      <p:bldP spid="57" grpId="1" animBg="1"/>
      <p:bldP spid="81" grpId="0" animBg="1"/>
      <p:bldP spid="81" grpId="1" animBg="1"/>
      <p:bldP spid="88" grpId="0" animBg="1"/>
      <p:bldP spid="88" grpId="1" animBg="1"/>
      <p:bldP spid="96" grpId="0" animBg="1"/>
      <p:bldP spid="96" grpId="1" animBg="1"/>
      <p:bldP spid="108" grpId="0" animBg="1"/>
      <p:bldP spid="108" grpId="1" animBg="1"/>
      <p:bldP spid="109" grpId="0" animBg="1"/>
      <p:bldP spid="109" grpId="1" animBg="1"/>
      <p:bldP spid="90" grpId="0" animBg="1"/>
      <p:bldP spid="90" grpId="1" animBg="1"/>
      <p:bldP spid="103" grpId="0" animBg="1"/>
      <p:bldP spid="104" grpId="0" animBg="1"/>
      <p:bldP spid="105" grpId="0" animBg="1"/>
      <p:bldP spid="106" grpId="0" animBg="1"/>
      <p:bldP spid="107" grpId="0" animBg="1"/>
      <p:bldP spid="165" grpId="0" animBg="1"/>
      <p:bldP spid="166" grpId="0" animBg="1"/>
      <p:bldP spid="167" grpId="0" animBg="1"/>
      <p:bldP spid="168" grpId="0" animBg="1"/>
      <p:bldP spid="169" grpId="0" animBg="1"/>
      <p:bldP spid="170" grpId="0" animBg="1"/>
      <p:bldP spid="178" grpId="0" animBg="1"/>
      <p:bldP spid="179" grpId="0" animBg="1"/>
      <p:bldP spid="180" grpId="0" animBg="1"/>
      <p:bldP spid="181" grpId="0" animBg="1"/>
      <p:bldP spid="182" grpId="0" animBg="1"/>
      <p:bldP spid="183" grpId="0" animBg="1"/>
      <p:bldP spid="184" grpId="0" animBg="1"/>
      <p:bldP spid="190" grpId="0" animBg="1"/>
      <p:bldP spid="191" grpId="0" animBg="1"/>
      <p:bldP spid="192" grpId="0" animBg="1"/>
      <p:bldP spid="193" grpId="0" animBg="1"/>
      <p:bldP spid="194" grpId="0" animBg="1"/>
      <p:bldP spid="195" grpId="0" animBg="1"/>
      <p:bldP spid="196" grpId="0" animBg="1"/>
      <p:bldP spid="19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9" name="Rectángulo redondeado 28"/>
          <p:cNvSpPr/>
          <p:nvPr/>
        </p:nvSpPr>
        <p:spPr>
          <a:xfrm>
            <a:off x="5425716" y="1201914"/>
            <a:ext cx="3123019" cy="5596590"/>
          </a:xfrm>
          <a:prstGeom prst="roundRect">
            <a:avLst/>
          </a:prstGeom>
          <a:noFill/>
          <a:ln w="38100">
            <a:solidFill>
              <a:schemeClr val="tx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solidFill>
                <a:prstClr val="white"/>
              </a:solidFill>
            </a:endParaRPr>
          </a:p>
        </p:txBody>
      </p:sp>
      <p:sp>
        <p:nvSpPr>
          <p:cNvPr id="33" name="Rectángulo redondeado 32"/>
          <p:cNvSpPr/>
          <p:nvPr/>
        </p:nvSpPr>
        <p:spPr>
          <a:xfrm>
            <a:off x="8779024" y="2116457"/>
            <a:ext cx="3293727" cy="4683047"/>
          </a:xfrm>
          <a:prstGeom prst="round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 name="Rectángulo 2"/>
          <p:cNvSpPr/>
          <p:nvPr/>
        </p:nvSpPr>
        <p:spPr>
          <a:xfrm>
            <a:off x="0" y="0"/>
            <a:ext cx="1570444" cy="6858000"/>
          </a:xfrm>
          <a:prstGeom prst="rect">
            <a:avLst/>
          </a:prstGeom>
          <a:gradFill>
            <a:gsLst>
              <a:gs pos="0">
                <a:srgbClr val="8AB833">
                  <a:lumMod val="60000"/>
                  <a:lumOff val="40000"/>
                </a:srgbClr>
              </a:gs>
              <a:gs pos="60000">
                <a:sysClr val="window" lastClr="FFFFFF">
                  <a:shade val="90000"/>
                  <a:satMod val="375000"/>
                  <a:alpha val="0"/>
                </a:sysClr>
              </a:gs>
              <a:gs pos="100000">
                <a:srgbClr val="E3DED1">
                  <a:tint val="88000"/>
                  <a:satMod val="400000"/>
                </a:srgbClr>
              </a:gs>
            </a:gsLst>
            <a:lin ang="5400000" scaled="0"/>
          </a:gradFill>
          <a:ln w="25400" cap="flat" cmpd="sng" algn="ctr">
            <a:noFill/>
            <a:prstDash val="solid"/>
          </a:ln>
          <a:effectLst/>
        </p:spPr>
        <p:txBody>
          <a:bodyPr rtlCol="0" anchor="ctr"/>
          <a:lstStyle/>
          <a:p>
            <a:pPr algn="ctr"/>
            <a:endParaRPr lang="en-US" kern="0">
              <a:solidFill>
                <a:prstClr val="white"/>
              </a:solidFill>
            </a:endParaRPr>
          </a:p>
        </p:txBody>
      </p:sp>
      <p:sp>
        <p:nvSpPr>
          <p:cNvPr id="4" name="Rectángulo redondeado 3"/>
          <p:cNvSpPr/>
          <p:nvPr/>
        </p:nvSpPr>
        <p:spPr>
          <a:xfrm rot="16200000">
            <a:off x="2077891" y="-1585394"/>
            <a:ext cx="614654" cy="4085541"/>
          </a:xfrm>
          <a:prstGeom prst="roundRect">
            <a:avLst/>
          </a:prstGeom>
          <a:solidFill>
            <a:srgbClr val="FF0066"/>
          </a:solidFill>
          <a:ln w="25400" cap="flat" cmpd="sng" algn="ctr">
            <a:solidFill>
              <a:srgbClr val="FF0066"/>
            </a:solidFill>
            <a:prstDash val="solid"/>
          </a:ln>
          <a:effectLst/>
        </p:spPr>
        <p:txBody>
          <a:bodyPr vert="vert" rtlCol="0" anchor="ctr"/>
          <a:lstStyle/>
          <a:p>
            <a:pPr algn="ct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RESULTADOS EMPÍRICOS</a:t>
            </a:r>
            <a:endParaRPr lang="en-US"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5" name="Rectángulo 4"/>
          <p:cNvSpPr/>
          <p:nvPr/>
        </p:nvSpPr>
        <p:spPr>
          <a:xfrm rot="16200000">
            <a:off x="511768" y="880935"/>
            <a:ext cx="432047" cy="1639747"/>
          </a:xfrm>
          <a:prstGeom prst="rect">
            <a:avLst/>
          </a:prstGeom>
          <a:noFill/>
          <a:ln w="25400" cap="flat" cmpd="sng" algn="ctr">
            <a:noFill/>
            <a:prstDash val="solid"/>
          </a:ln>
          <a:effectLst/>
        </p:spPr>
        <p:txBody>
          <a:bodyPr vert="vert" rtlCol="0" anchor="ctr"/>
          <a:lstStyle/>
          <a:p>
            <a:pPr algn="ctr"/>
            <a:r>
              <a:rPr lang="es-EC"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INTRODUCCIÓN</a:t>
            </a:r>
            <a:endParaRPr lang="en-US"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6" name="Rectángulo 5"/>
          <p:cNvSpPr/>
          <p:nvPr/>
        </p:nvSpPr>
        <p:spPr>
          <a:xfrm rot="16200000">
            <a:off x="478937" y="1529003"/>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 name="Rectángulo 7"/>
          <p:cNvSpPr/>
          <p:nvPr/>
        </p:nvSpPr>
        <p:spPr>
          <a:xfrm rot="16200000">
            <a:off x="537409" y="3343975"/>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IV</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 name="Rectángulo 8"/>
          <p:cNvSpPr/>
          <p:nvPr/>
        </p:nvSpPr>
        <p:spPr>
          <a:xfrm rot="16200000">
            <a:off x="478936" y="2112794"/>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10"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479376" y="5229458"/>
            <a:ext cx="948958" cy="935846"/>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redondeado 6"/>
          <p:cNvSpPr/>
          <p:nvPr/>
        </p:nvSpPr>
        <p:spPr>
          <a:xfrm rot="16200000">
            <a:off x="569199" y="2712304"/>
            <a:ext cx="432047" cy="1606955"/>
          </a:xfrm>
          <a:prstGeom prst="roundRect">
            <a:avLst/>
          </a:prstGeom>
          <a:solidFill>
            <a:srgbClr val="C0CF3A">
              <a:lumMod val="40000"/>
              <a:lumOff val="60000"/>
            </a:srgbClr>
          </a:solidFill>
          <a:ln w="57150" cap="flat" cmpd="sng" algn="ctr">
            <a:solidFill>
              <a:srgbClr val="FF0066"/>
            </a:solid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20" name="CuadroTexto 19"/>
          <p:cNvSpPr txBox="1"/>
          <p:nvPr/>
        </p:nvSpPr>
        <p:spPr>
          <a:xfrm>
            <a:off x="5555940" y="-26268"/>
            <a:ext cx="6957530" cy="523220"/>
          </a:xfrm>
          <a:prstGeom prst="rect">
            <a:avLst/>
          </a:prstGeom>
          <a:noFill/>
        </p:spPr>
        <p:txBody>
          <a:bodyPr wrap="square" rtlCol="0">
            <a:spAutoFit/>
          </a:bodyPr>
          <a:lstStyle/>
          <a:p>
            <a:pPr algn="ctr"/>
            <a:r>
              <a:rPr lang="es-EC" sz="2800" b="1" dirty="0" smtClean="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rPr>
              <a:t>Hipótesis variables de persistencia</a:t>
            </a:r>
            <a:endParaRPr lang="en-US" sz="2800" b="1" dirty="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21" name="Conector recto 20"/>
          <p:cNvCxnSpPr/>
          <p:nvPr/>
        </p:nvCxnSpPr>
        <p:spPr>
          <a:xfrm flipH="1">
            <a:off x="5879976" y="496952"/>
            <a:ext cx="6309458"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flipH="1" flipV="1">
            <a:off x="6384663" y="548680"/>
            <a:ext cx="5807968" cy="1704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ángulo redondeado 17"/>
          <p:cNvSpPr/>
          <p:nvPr/>
        </p:nvSpPr>
        <p:spPr>
          <a:xfrm>
            <a:off x="5720851" y="1912807"/>
            <a:ext cx="2721738" cy="1353378"/>
          </a:xfrm>
          <a:prstGeom prst="roundRect">
            <a:avLst/>
          </a:prstGeom>
          <a:solidFill>
            <a:srgbClr val="C00000">
              <a:alpha val="39000"/>
            </a:srgb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A</a:t>
            </a:r>
            <a:r>
              <a:rPr lang="es-EC" dirty="0">
                <a:solidFill>
                  <a:prstClr val="black"/>
                </a:solidFill>
                <a:latin typeface="Times New Roman" panose="02020603050405020304" pitchFamily="18" charset="0"/>
                <a:cs typeface="Times New Roman" panose="02020603050405020304" pitchFamily="18" charset="0"/>
              </a:rPr>
              <a:t>l</a:t>
            </a:r>
            <a:r>
              <a:rPr lang="es-EC" dirty="0" smtClean="0">
                <a:solidFill>
                  <a:prstClr val="black"/>
                </a:solidFill>
                <a:latin typeface="Times New Roman" panose="02020603050405020304" pitchFamily="18" charset="0"/>
                <a:cs typeface="Times New Roman" panose="02020603050405020304" pitchFamily="18" charset="0"/>
              </a:rPr>
              <a:t>ta </a:t>
            </a:r>
            <a:r>
              <a:rPr lang="es-EC" dirty="0">
                <a:solidFill>
                  <a:prstClr val="black"/>
                </a:solidFill>
                <a:latin typeface="Times New Roman" panose="02020603050405020304" pitchFamily="18" charset="0"/>
                <a:cs typeface="Times New Roman" panose="02020603050405020304" pitchFamily="18" charset="0"/>
              </a:rPr>
              <a:t>demanda de los consumidores, </a:t>
            </a:r>
            <a:r>
              <a:rPr lang="es-EC" dirty="0" smtClean="0">
                <a:solidFill>
                  <a:prstClr val="black"/>
                </a:solidFill>
                <a:latin typeface="Times New Roman" panose="02020603050405020304" pitchFamily="18" charset="0"/>
                <a:cs typeface="Times New Roman" panose="02020603050405020304" pitchFamily="18" charset="0"/>
              </a:rPr>
              <a:t>generando una </a:t>
            </a:r>
            <a:r>
              <a:rPr lang="es-EC" dirty="0">
                <a:solidFill>
                  <a:prstClr val="black"/>
                </a:solidFill>
                <a:latin typeface="Times New Roman" panose="02020603050405020304" pitchFamily="18" charset="0"/>
                <a:cs typeface="Times New Roman" panose="02020603050405020304" pitchFamily="18" charset="0"/>
              </a:rPr>
              <a:t>desaceleración de la necesidad de </a:t>
            </a:r>
            <a:r>
              <a:rPr lang="es-EC" dirty="0" smtClean="0">
                <a:solidFill>
                  <a:prstClr val="black"/>
                </a:solidFill>
                <a:latin typeface="Times New Roman" panose="02020603050405020304" pitchFamily="18" charset="0"/>
                <a:cs typeface="Times New Roman" panose="02020603050405020304" pitchFamily="18" charset="0"/>
              </a:rPr>
              <a:t>innovar. </a:t>
            </a:r>
            <a:endParaRPr lang="es-EC" dirty="0">
              <a:solidFill>
                <a:prstClr val="black"/>
              </a:solidFill>
              <a:latin typeface="Times New Roman" panose="02020603050405020304" pitchFamily="18" charset="0"/>
              <a:cs typeface="Times New Roman" panose="02020603050405020304" pitchFamily="18" charset="0"/>
            </a:endParaRPr>
          </a:p>
        </p:txBody>
      </p:sp>
      <p:sp>
        <p:nvSpPr>
          <p:cNvPr id="14" name="Rectángulo redondeado 13"/>
          <p:cNvSpPr/>
          <p:nvPr/>
        </p:nvSpPr>
        <p:spPr>
          <a:xfrm>
            <a:off x="8996619" y="2935094"/>
            <a:ext cx="2974280" cy="983246"/>
          </a:xfrm>
          <a:prstGeom prst="roundRect">
            <a:avLst/>
          </a:prstGeom>
          <a:solidFill>
            <a:schemeClr val="tx2">
              <a:lumMod val="90000"/>
              <a:alpha val="24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700" dirty="0" smtClean="0">
                <a:solidFill>
                  <a:prstClr val="black"/>
                </a:solidFill>
                <a:latin typeface="Times New Roman" panose="02020603050405020304" pitchFamily="18" charset="0"/>
                <a:cs typeface="Times New Roman" panose="02020603050405020304" pitchFamily="18" charset="0"/>
              </a:rPr>
              <a:t>Crear un plan para mitigar y controlar </a:t>
            </a:r>
            <a:r>
              <a:rPr lang="es-EC" sz="1700" dirty="0">
                <a:solidFill>
                  <a:prstClr val="black"/>
                </a:solidFill>
                <a:latin typeface="Times New Roman" panose="02020603050405020304" pitchFamily="18" charset="0"/>
                <a:cs typeface="Times New Roman" panose="02020603050405020304" pitchFamily="18" charset="0"/>
              </a:rPr>
              <a:t>las externalidades negativas </a:t>
            </a:r>
            <a:r>
              <a:rPr lang="es-EC" sz="1700" dirty="0" smtClean="0">
                <a:solidFill>
                  <a:prstClr val="black"/>
                </a:solidFill>
                <a:latin typeface="Times New Roman" panose="02020603050405020304" pitchFamily="18" charset="0"/>
                <a:cs typeface="Times New Roman" panose="02020603050405020304" pitchFamily="18" charset="0"/>
              </a:rPr>
              <a:t>de la inversión </a:t>
            </a:r>
            <a:r>
              <a:rPr lang="es-EC" sz="1700" dirty="0">
                <a:solidFill>
                  <a:prstClr val="black"/>
                </a:solidFill>
                <a:latin typeface="Times New Roman" panose="02020603050405020304" pitchFamily="18" charset="0"/>
                <a:cs typeface="Times New Roman" panose="02020603050405020304" pitchFamily="18" charset="0"/>
              </a:rPr>
              <a:t>de I+D</a:t>
            </a:r>
            <a:endParaRPr lang="en-US" sz="1700" b="1" dirty="0">
              <a:solidFill>
                <a:prstClr val="black"/>
              </a:solidFill>
              <a:latin typeface="Times New Roman" panose="02020603050405020304" pitchFamily="18" charset="0"/>
              <a:cs typeface="Times New Roman" panose="02020603050405020304" pitchFamily="18" charset="0"/>
            </a:endParaRPr>
          </a:p>
        </p:txBody>
      </p:sp>
      <p:sp>
        <p:nvSpPr>
          <p:cNvPr id="25" name="Rectángulo redondeado 24"/>
          <p:cNvSpPr/>
          <p:nvPr/>
        </p:nvSpPr>
        <p:spPr>
          <a:xfrm>
            <a:off x="8996618" y="5396182"/>
            <a:ext cx="2952197" cy="966133"/>
          </a:xfrm>
          <a:prstGeom prst="roundRect">
            <a:avLst/>
          </a:prstGeom>
          <a:solidFill>
            <a:schemeClr val="tx2">
              <a:lumMod val="90000"/>
              <a:alpha val="24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700" dirty="0" smtClean="0">
                <a:solidFill>
                  <a:prstClr val="black"/>
                </a:solidFill>
                <a:latin typeface="Times New Roman" panose="02020603050405020304" pitchFamily="18" charset="0"/>
                <a:cs typeface="Times New Roman" panose="02020603050405020304" pitchFamily="18" charset="0"/>
              </a:rPr>
              <a:t>Capacitar constantemente al personal sobre los avances de las actividades de innovación</a:t>
            </a:r>
            <a:endParaRPr lang="en-US" sz="1700" dirty="0">
              <a:solidFill>
                <a:prstClr val="black"/>
              </a:solidFill>
              <a:latin typeface="Times New Roman" panose="02020603050405020304" pitchFamily="18" charset="0"/>
              <a:cs typeface="Times New Roman" panose="02020603050405020304" pitchFamily="18" charset="0"/>
            </a:endParaRPr>
          </a:p>
        </p:txBody>
      </p:sp>
      <p:pic>
        <p:nvPicPr>
          <p:cNvPr id="26" name="Picture 4" descr="Resultado de imagen para negativo"/>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0547" t="2405" r="537" b="-236"/>
          <a:stretch/>
        </p:blipFill>
        <p:spPr bwMode="auto">
          <a:xfrm>
            <a:off x="5574405" y="1554404"/>
            <a:ext cx="485750" cy="485750"/>
          </a:xfrm>
          <a:prstGeom prst="rect">
            <a:avLst/>
          </a:prstGeom>
          <a:noFill/>
          <a:extLst>
            <a:ext uri="{909E8E84-426E-40DD-AFC4-6F175D3DCCD1}">
              <a14:hiddenFill xmlns:a14="http://schemas.microsoft.com/office/drawing/2010/main">
                <a:solidFill>
                  <a:srgbClr val="FFFFFF"/>
                </a:solidFill>
              </a14:hiddenFill>
            </a:ext>
          </a:extLst>
        </p:spPr>
      </p:pic>
      <p:sp>
        <p:nvSpPr>
          <p:cNvPr id="36" name="Elipse 35"/>
          <p:cNvSpPr/>
          <p:nvPr/>
        </p:nvSpPr>
        <p:spPr>
          <a:xfrm>
            <a:off x="2093042" y="1336607"/>
            <a:ext cx="2989642" cy="1720367"/>
          </a:xfrm>
          <a:prstGeom prst="roundRect">
            <a:avLst/>
          </a:prstGeom>
          <a:solidFill>
            <a:srgbClr val="FF9999">
              <a:alpha val="32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endParaRPr lang="es-EC" sz="2000" dirty="0" smtClean="0">
              <a:solidFill>
                <a:prstClr val="black"/>
              </a:solidFill>
              <a:latin typeface="Times New Roman" panose="02020603050405020304" pitchFamily="18" charset="0"/>
              <a:cs typeface="Times New Roman" panose="02020603050405020304" pitchFamily="18" charset="0"/>
            </a:endParaRPr>
          </a:p>
          <a:p>
            <a:pPr algn="ctr"/>
            <a:r>
              <a:rPr lang="es-EC" sz="2000" dirty="0" smtClean="0">
                <a:solidFill>
                  <a:prstClr val="black"/>
                </a:solidFill>
                <a:latin typeface="Times New Roman" panose="02020603050405020304" pitchFamily="18" charset="0"/>
                <a:cs typeface="Times New Roman" panose="02020603050405020304" pitchFamily="18" charset="0"/>
              </a:rPr>
              <a:t>Existe </a:t>
            </a:r>
            <a:r>
              <a:rPr lang="es-EC" sz="2000" dirty="0">
                <a:solidFill>
                  <a:prstClr val="black"/>
                </a:solidFill>
                <a:latin typeface="Times New Roman" panose="02020603050405020304" pitchFamily="18" charset="0"/>
                <a:cs typeface="Times New Roman" panose="02020603050405020304" pitchFamily="18" charset="0"/>
              </a:rPr>
              <a:t>persistencia de la innovación sobre el crecimiento empresarial</a:t>
            </a:r>
          </a:p>
          <a:p>
            <a:pPr algn="ctr"/>
            <a:endParaRPr lang="es-EC" sz="2000" dirty="0">
              <a:solidFill>
                <a:prstClr val="white"/>
              </a:solidFill>
            </a:endParaRPr>
          </a:p>
        </p:txBody>
      </p:sp>
      <p:sp>
        <p:nvSpPr>
          <p:cNvPr id="31" name="Elipse 30"/>
          <p:cNvSpPr/>
          <p:nvPr/>
        </p:nvSpPr>
        <p:spPr>
          <a:xfrm>
            <a:off x="2140407" y="5879249"/>
            <a:ext cx="2822044" cy="763254"/>
          </a:xfrm>
          <a:prstGeom prst="roundRect">
            <a:avLst/>
          </a:prstGeom>
          <a:solidFill>
            <a:srgbClr val="FFFF99">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defTabSz="844550">
              <a:lnSpc>
                <a:spcPct val="90000"/>
              </a:lnSpc>
              <a:spcBef>
                <a:spcPct val="0"/>
              </a:spcBef>
              <a:spcAft>
                <a:spcPct val="35000"/>
              </a:spcAft>
            </a:pPr>
            <a:r>
              <a:rPr lang="es-EC" sz="2000" dirty="0" smtClean="0">
                <a:solidFill>
                  <a:prstClr val="black"/>
                </a:solidFill>
                <a:latin typeface="Times New Roman" panose="02020603050405020304" pitchFamily="18" charset="0"/>
                <a:cs typeface="Times New Roman" panose="02020603050405020304" pitchFamily="18" charset="0"/>
              </a:rPr>
              <a:t>SE </a:t>
            </a:r>
            <a:r>
              <a:rPr lang="es-EC" sz="2000" dirty="0">
                <a:solidFill>
                  <a:prstClr val="black"/>
                </a:solidFill>
                <a:latin typeface="Times New Roman" panose="02020603050405020304" pitchFamily="18" charset="0"/>
                <a:cs typeface="Times New Roman" panose="02020603050405020304" pitchFamily="18" charset="0"/>
              </a:rPr>
              <a:t>ACEPTA </a:t>
            </a:r>
            <a:endParaRPr lang="es-EC" sz="2000" dirty="0" smtClean="0">
              <a:solidFill>
                <a:prstClr val="black"/>
              </a:solidFill>
              <a:latin typeface="Times New Roman" panose="02020603050405020304" pitchFamily="18" charset="0"/>
              <a:cs typeface="Times New Roman" panose="02020603050405020304" pitchFamily="18" charset="0"/>
            </a:endParaRPr>
          </a:p>
          <a:p>
            <a:pPr algn="ctr" defTabSz="844550">
              <a:lnSpc>
                <a:spcPct val="90000"/>
              </a:lnSpc>
              <a:spcBef>
                <a:spcPct val="0"/>
              </a:spcBef>
              <a:spcAft>
                <a:spcPct val="35000"/>
              </a:spcAft>
            </a:pPr>
            <a:r>
              <a:rPr lang="es-EC" sz="2000" dirty="0" smtClean="0">
                <a:solidFill>
                  <a:prstClr val="black"/>
                </a:solidFill>
                <a:latin typeface="Times New Roman" panose="02020603050405020304" pitchFamily="18" charset="0"/>
                <a:cs typeface="Times New Roman" panose="02020603050405020304" pitchFamily="18" charset="0"/>
              </a:rPr>
              <a:t>parcialmente</a:t>
            </a:r>
            <a:endParaRPr lang="es-EC" sz="2000" dirty="0">
              <a:solidFill>
                <a:prstClr val="black"/>
              </a:solidFill>
              <a:latin typeface="Times New Roman" panose="02020603050405020304" pitchFamily="18" charset="0"/>
              <a:cs typeface="Times New Roman" panose="02020603050405020304" pitchFamily="18" charset="0"/>
            </a:endParaRPr>
          </a:p>
          <a:p>
            <a:endParaRPr lang="es-EC" sz="2000" dirty="0">
              <a:solidFill>
                <a:prstClr val="white"/>
              </a:solidFill>
            </a:endParaRPr>
          </a:p>
        </p:txBody>
      </p:sp>
      <p:sp>
        <p:nvSpPr>
          <p:cNvPr id="11" name="Rectángulo redondeado 10"/>
          <p:cNvSpPr/>
          <p:nvPr/>
        </p:nvSpPr>
        <p:spPr>
          <a:xfrm>
            <a:off x="1851384" y="1040009"/>
            <a:ext cx="2664296" cy="4320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prstClr val="black"/>
                </a:solidFill>
                <a:latin typeface="Times New Roman" panose="02020603050405020304" pitchFamily="18" charset="0"/>
                <a:cs typeface="Times New Roman" panose="02020603050405020304" pitchFamily="18" charset="0"/>
              </a:rPr>
              <a:t>HIPÓTESIS 1</a:t>
            </a:r>
            <a:endParaRPr lang="es-EC" sz="2400" b="1" dirty="0">
              <a:solidFill>
                <a:prstClr val="black"/>
              </a:solidFill>
              <a:latin typeface="Times New Roman" panose="02020603050405020304" pitchFamily="18" charset="0"/>
              <a:cs typeface="Times New Roman" panose="02020603050405020304" pitchFamily="18" charset="0"/>
            </a:endParaRPr>
          </a:p>
        </p:txBody>
      </p:sp>
      <p:pic>
        <p:nvPicPr>
          <p:cNvPr id="35" name="Imagen 34"/>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192889" y="5844511"/>
            <a:ext cx="792088" cy="792088"/>
          </a:xfrm>
          <a:prstGeom prst="rect">
            <a:avLst/>
          </a:prstGeom>
        </p:spPr>
      </p:pic>
      <p:sp>
        <p:nvSpPr>
          <p:cNvPr id="39" name="Elipse 32"/>
          <p:cNvSpPr/>
          <p:nvPr/>
        </p:nvSpPr>
        <p:spPr>
          <a:xfrm>
            <a:off x="2093042" y="3588638"/>
            <a:ext cx="2989642" cy="1711487"/>
          </a:xfrm>
          <a:prstGeom prst="roundRect">
            <a:avLst/>
          </a:prstGeom>
          <a:solidFill>
            <a:srgbClr val="FFCC99">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defTabSz="977900">
              <a:lnSpc>
                <a:spcPct val="90000"/>
              </a:lnSpc>
              <a:spcBef>
                <a:spcPct val="0"/>
              </a:spcBef>
              <a:spcAft>
                <a:spcPct val="35000"/>
              </a:spcAft>
            </a:pPr>
            <a:r>
              <a:rPr lang="es-EC" sz="2000" dirty="0" smtClean="0">
                <a:solidFill>
                  <a:prstClr val="black"/>
                </a:solidFill>
                <a:latin typeface="Times New Roman" panose="02020603050405020304" pitchFamily="18" charset="0"/>
                <a:cs typeface="Times New Roman" panose="02020603050405020304" pitchFamily="18" charset="0"/>
              </a:rPr>
              <a:t>Se evidencia </a:t>
            </a:r>
            <a:r>
              <a:rPr lang="es-EC" sz="2000" dirty="0">
                <a:solidFill>
                  <a:prstClr val="black"/>
                </a:solidFill>
                <a:latin typeface="Times New Roman" panose="02020603050405020304" pitchFamily="18" charset="0"/>
                <a:cs typeface="Times New Roman" panose="02020603050405020304" pitchFamily="18" charset="0"/>
              </a:rPr>
              <a:t>una persistencia de la innovación en ciertos cuantiles de las tasas de crecimiento</a:t>
            </a:r>
            <a:endParaRPr lang="es-EC" sz="2000" dirty="0">
              <a:solidFill>
                <a:prstClr val="white"/>
              </a:solidFill>
            </a:endParaRPr>
          </a:p>
        </p:txBody>
      </p:sp>
      <p:sp>
        <p:nvSpPr>
          <p:cNvPr id="40" name="Rectángulo redondeado 39"/>
          <p:cNvSpPr/>
          <p:nvPr/>
        </p:nvSpPr>
        <p:spPr>
          <a:xfrm>
            <a:off x="1871216" y="3179830"/>
            <a:ext cx="1874516" cy="461240"/>
          </a:xfrm>
          <a:prstGeom prst="roundRect">
            <a:avLst/>
          </a:prstGeom>
          <a:noFill/>
          <a:ln w="571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prstClr val="black"/>
                </a:solidFill>
                <a:latin typeface="Times New Roman" panose="02020603050405020304" pitchFamily="18" charset="0"/>
                <a:cs typeface="Times New Roman" panose="02020603050405020304" pitchFamily="18" charset="0"/>
              </a:rPr>
              <a:t>RESULTADO</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30" name="Rectángulo redondeado 29"/>
          <p:cNvSpPr/>
          <p:nvPr/>
        </p:nvSpPr>
        <p:spPr>
          <a:xfrm>
            <a:off x="1919134" y="5433132"/>
            <a:ext cx="1874516" cy="461240"/>
          </a:xfrm>
          <a:prstGeom prst="roundRect">
            <a:avLst/>
          </a:prstGeom>
          <a:noFill/>
          <a:ln w="571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prstClr val="black"/>
                </a:solidFill>
                <a:latin typeface="Times New Roman" panose="02020603050405020304" pitchFamily="18" charset="0"/>
                <a:cs typeface="Times New Roman" panose="02020603050405020304" pitchFamily="18" charset="0"/>
              </a:rPr>
              <a:t>CONCLUSIÓN</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32" name="Rectángulo redondeado 31"/>
          <p:cNvSpPr/>
          <p:nvPr/>
        </p:nvSpPr>
        <p:spPr>
          <a:xfrm>
            <a:off x="1718298" y="822810"/>
            <a:ext cx="3554500" cy="6035190"/>
          </a:xfrm>
          <a:prstGeom prst="roundRect">
            <a:avLst/>
          </a:prstGeom>
          <a:noFill/>
          <a:ln w="381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4" name="Rectángulo redondeado 33"/>
          <p:cNvSpPr/>
          <p:nvPr/>
        </p:nvSpPr>
        <p:spPr>
          <a:xfrm>
            <a:off x="6143055" y="1317754"/>
            <a:ext cx="1874516" cy="461240"/>
          </a:xfrm>
          <a:prstGeom prst="roundRect">
            <a:avLst/>
          </a:prstGeom>
          <a:noFill/>
          <a:ln w="571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prstClr val="black"/>
                </a:solidFill>
                <a:latin typeface="Times New Roman" panose="02020603050405020304" pitchFamily="18" charset="0"/>
                <a:cs typeface="Times New Roman" panose="02020603050405020304" pitchFamily="18" charset="0"/>
              </a:rPr>
              <a:t>CAUSAS</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37" name="Rectángulo redondeado 36"/>
          <p:cNvSpPr/>
          <p:nvPr/>
        </p:nvSpPr>
        <p:spPr>
          <a:xfrm>
            <a:off x="9102764" y="2383662"/>
            <a:ext cx="2751519" cy="399622"/>
          </a:xfrm>
          <a:prstGeom prst="roundRect">
            <a:avLst/>
          </a:prstGeom>
          <a:solidFill>
            <a:schemeClr val="tx2">
              <a:lumMod val="90000"/>
              <a:alpha val="24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prstClr val="black"/>
                </a:solidFill>
                <a:latin typeface="Times New Roman" panose="02020603050405020304" pitchFamily="18" charset="0"/>
                <a:cs typeface="Times New Roman" panose="02020603050405020304" pitchFamily="18" charset="0"/>
              </a:rPr>
              <a:t>RECOMENDACIONES</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38" name="Rectángulo redondeado 37"/>
          <p:cNvSpPr/>
          <p:nvPr/>
        </p:nvSpPr>
        <p:spPr>
          <a:xfrm>
            <a:off x="10015057" y="745117"/>
            <a:ext cx="2081180" cy="1237737"/>
          </a:xfrm>
          <a:prstGeom prst="roundRect">
            <a:avLst/>
          </a:prstGeom>
          <a:gradFill>
            <a:gsLst>
              <a:gs pos="0">
                <a:schemeClr val="accent1">
                  <a:lumMod val="5000"/>
                  <a:lumOff val="95000"/>
                </a:schemeClr>
              </a:gs>
              <a:gs pos="74000">
                <a:srgbClr val="FFCCCC"/>
              </a:gs>
              <a:gs pos="100000">
                <a:srgbClr val="FFCCCC"/>
              </a:gs>
            </a:gsLst>
            <a:lin ang="5400000" scaled="1"/>
          </a:gra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700" dirty="0">
                <a:solidFill>
                  <a:prstClr val="black"/>
                </a:solidFill>
                <a:latin typeface="Times New Roman" panose="02020603050405020304" pitchFamily="18" charset="0"/>
                <a:cs typeface="Times New Roman" panose="02020603050405020304" pitchFamily="18" charset="0"/>
              </a:rPr>
              <a:t>F</a:t>
            </a:r>
            <a:r>
              <a:rPr lang="es-EC" sz="1700" dirty="0" smtClean="0">
                <a:solidFill>
                  <a:prstClr val="black"/>
                </a:solidFill>
                <a:latin typeface="Times New Roman" panose="02020603050405020304" pitchFamily="18" charset="0"/>
                <a:cs typeface="Times New Roman" panose="02020603050405020304" pitchFamily="18" charset="0"/>
              </a:rPr>
              <a:t>alta </a:t>
            </a:r>
            <a:r>
              <a:rPr lang="es-EC" sz="1700" dirty="0">
                <a:solidFill>
                  <a:prstClr val="black"/>
                </a:solidFill>
                <a:latin typeface="Times New Roman" panose="02020603050405020304" pitchFamily="18" charset="0"/>
                <a:cs typeface="Times New Roman" panose="02020603050405020304" pitchFamily="18" charset="0"/>
              </a:rPr>
              <a:t>de recursos humanos </a:t>
            </a:r>
            <a:r>
              <a:rPr lang="es-EC" sz="1700" dirty="0" smtClean="0">
                <a:solidFill>
                  <a:prstClr val="black"/>
                </a:solidFill>
                <a:latin typeface="Times New Roman" panose="02020603050405020304" pitchFamily="18" charset="0"/>
                <a:cs typeface="Times New Roman" panose="02020603050405020304" pitchFamily="18" charset="0"/>
              </a:rPr>
              <a:t>capacitado para manejo de innovaciones.</a:t>
            </a:r>
            <a:endParaRPr lang="es-EC" sz="1700" dirty="0">
              <a:solidFill>
                <a:prstClr val="black"/>
              </a:solidFill>
              <a:latin typeface="Times New Roman" panose="02020603050405020304" pitchFamily="18" charset="0"/>
              <a:cs typeface="Times New Roman" panose="02020603050405020304" pitchFamily="18" charset="0"/>
            </a:endParaRPr>
          </a:p>
        </p:txBody>
      </p:sp>
      <p:sp>
        <p:nvSpPr>
          <p:cNvPr id="41" name="Elipse 40"/>
          <p:cNvSpPr/>
          <p:nvPr/>
        </p:nvSpPr>
        <p:spPr>
          <a:xfrm>
            <a:off x="8382890" y="583666"/>
            <a:ext cx="1152751" cy="822091"/>
          </a:xfrm>
          <a:prstGeom prst="ellipse">
            <a:avLst/>
          </a:prstGeom>
          <a:solidFill>
            <a:srgbClr val="D4167A">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prstClr val="black"/>
                </a:solidFill>
                <a:latin typeface="Times New Roman" panose="02020603050405020304" pitchFamily="18" charset="0"/>
                <a:cs typeface="Times New Roman" panose="02020603050405020304" pitchFamily="18" charset="0"/>
              </a:rPr>
              <a:t>16% </a:t>
            </a:r>
            <a:r>
              <a:rPr lang="es-EC" b="1" dirty="0" smtClean="0">
                <a:solidFill>
                  <a:prstClr val="black"/>
                </a:solidFill>
                <a:latin typeface="Times New Roman" panose="02020603050405020304" pitchFamily="18" charset="0"/>
                <a:cs typeface="Times New Roman" panose="02020603050405020304" pitchFamily="18" charset="0"/>
              </a:rPr>
              <a:t>pymes</a:t>
            </a:r>
            <a:endParaRPr lang="es-EC" b="1" dirty="0">
              <a:solidFill>
                <a:prstClr val="white"/>
              </a:solidFill>
            </a:endParaRPr>
          </a:p>
        </p:txBody>
      </p:sp>
      <p:sp>
        <p:nvSpPr>
          <p:cNvPr id="42" name="Rectángulo redondeado 41"/>
          <p:cNvSpPr/>
          <p:nvPr/>
        </p:nvSpPr>
        <p:spPr>
          <a:xfrm>
            <a:off x="5754052" y="3762059"/>
            <a:ext cx="2652522" cy="799309"/>
          </a:xfrm>
          <a:prstGeom prst="roundRect">
            <a:avLst/>
          </a:prstGeom>
          <a:solidFill>
            <a:srgbClr val="C00000">
              <a:alpha val="39000"/>
            </a:srgb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La inversión en I+D es riesgosa e implica altos costos de inversión</a:t>
            </a:r>
            <a:endParaRPr lang="es-EC" dirty="0">
              <a:solidFill>
                <a:prstClr val="black"/>
              </a:solidFill>
              <a:latin typeface="Times New Roman" panose="02020603050405020304" pitchFamily="18" charset="0"/>
              <a:cs typeface="Times New Roman" panose="02020603050405020304" pitchFamily="18" charset="0"/>
            </a:endParaRPr>
          </a:p>
        </p:txBody>
      </p:sp>
      <p:pic>
        <p:nvPicPr>
          <p:cNvPr id="43" name="Picture 4" descr="Resultado de imagen para negativo"/>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0547" t="2405" r="537" b="-236"/>
          <a:stretch/>
        </p:blipFill>
        <p:spPr bwMode="auto">
          <a:xfrm>
            <a:off x="5566513" y="3314378"/>
            <a:ext cx="506305" cy="485750"/>
          </a:xfrm>
          <a:prstGeom prst="rect">
            <a:avLst/>
          </a:prstGeom>
          <a:noFill/>
          <a:extLst>
            <a:ext uri="{909E8E84-426E-40DD-AFC4-6F175D3DCCD1}">
              <a14:hiddenFill xmlns:a14="http://schemas.microsoft.com/office/drawing/2010/main">
                <a:solidFill>
                  <a:srgbClr val="FFFFFF"/>
                </a:solidFill>
              </a14:hiddenFill>
            </a:ext>
          </a:extLst>
        </p:spPr>
      </p:pic>
      <p:sp>
        <p:nvSpPr>
          <p:cNvPr id="44" name="Rectángulo redondeado 43"/>
          <p:cNvSpPr/>
          <p:nvPr/>
        </p:nvSpPr>
        <p:spPr>
          <a:xfrm>
            <a:off x="5720851" y="5057242"/>
            <a:ext cx="2721738" cy="1422769"/>
          </a:xfrm>
          <a:prstGeom prst="roundRect">
            <a:avLst/>
          </a:prstGeom>
          <a:solidFill>
            <a:schemeClr val="accent3">
              <a:alpha val="47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Empresas más competitivas y cercanas a la frontera tecnológica innovan persistentemente </a:t>
            </a:r>
            <a:endParaRPr lang="es-EC" dirty="0">
              <a:solidFill>
                <a:prstClr val="black"/>
              </a:solidFill>
              <a:latin typeface="Times New Roman" panose="02020603050405020304" pitchFamily="18" charset="0"/>
              <a:cs typeface="Times New Roman" panose="02020603050405020304" pitchFamily="18" charset="0"/>
            </a:endParaRPr>
          </a:p>
        </p:txBody>
      </p:sp>
      <p:pic>
        <p:nvPicPr>
          <p:cNvPr id="45" name="Picture 6" descr="Resultado de imagen para negativo"/>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562" r="50459"/>
          <a:stretch/>
        </p:blipFill>
        <p:spPr bwMode="auto">
          <a:xfrm>
            <a:off x="5532921" y="4660687"/>
            <a:ext cx="486993" cy="488744"/>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Conector recto de flecha 45"/>
          <p:cNvCxnSpPr/>
          <p:nvPr/>
        </p:nvCxnSpPr>
        <p:spPr>
          <a:xfrm>
            <a:off x="9535641" y="1210094"/>
            <a:ext cx="335224" cy="338213"/>
          </a:xfrm>
          <a:prstGeom prst="straightConnector1">
            <a:avLst/>
          </a:prstGeom>
          <a:ln w="76200">
            <a:solidFill>
              <a:srgbClr val="FF7C80"/>
            </a:solidFill>
            <a:tailEnd type="triangle"/>
          </a:ln>
        </p:spPr>
        <p:style>
          <a:lnRef idx="1">
            <a:schemeClr val="accent1"/>
          </a:lnRef>
          <a:fillRef idx="0">
            <a:schemeClr val="accent1"/>
          </a:fillRef>
          <a:effectRef idx="0">
            <a:schemeClr val="accent1"/>
          </a:effectRef>
          <a:fontRef idx="minor">
            <a:schemeClr val="tx1"/>
          </a:fontRef>
        </p:style>
      </p:cxnSp>
      <p:sp>
        <p:nvSpPr>
          <p:cNvPr id="48" name="Rectángulo redondeado 47"/>
          <p:cNvSpPr/>
          <p:nvPr/>
        </p:nvSpPr>
        <p:spPr>
          <a:xfrm>
            <a:off x="9018702" y="4174194"/>
            <a:ext cx="2952197" cy="966133"/>
          </a:xfrm>
          <a:prstGeom prst="roundRect">
            <a:avLst/>
          </a:prstGeom>
          <a:solidFill>
            <a:schemeClr val="tx2">
              <a:lumMod val="90000"/>
              <a:alpha val="24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700" dirty="0" smtClean="0">
                <a:solidFill>
                  <a:prstClr val="black"/>
                </a:solidFill>
                <a:latin typeface="Times New Roman" panose="02020603050405020304" pitchFamily="18" charset="0"/>
                <a:cs typeface="Times New Roman" panose="02020603050405020304" pitchFamily="18" charset="0"/>
              </a:rPr>
              <a:t>Destinar recursos para financiar de manera eficiente y efectiva la inversión en I+D</a:t>
            </a:r>
            <a:endParaRPr lang="en-US" sz="1700" dirty="0">
              <a:solidFill>
                <a:prstClr val="black"/>
              </a:solidFill>
              <a:latin typeface="Times New Roman" panose="02020603050405020304" pitchFamily="18" charset="0"/>
              <a:cs typeface="Times New Roman" panose="02020603050405020304" pitchFamily="18" charset="0"/>
            </a:endParaRPr>
          </a:p>
        </p:txBody>
      </p:sp>
      <p:pic>
        <p:nvPicPr>
          <p:cNvPr id="2052" name="Picture 4" descr="Resultado de imagen para deloit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5603" y="669226"/>
            <a:ext cx="2056986" cy="815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507243"/>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ppt_x"/>
                                          </p:val>
                                        </p:tav>
                                        <p:tav tm="100000">
                                          <p:val>
                                            <p:strVal val="#ppt_x"/>
                                          </p:val>
                                        </p:tav>
                                      </p:tavLst>
                                    </p:anim>
                                    <p:anim calcmode="lin" valueType="num">
                                      <p:cBhvr additive="base">
                                        <p:cTn id="24" dur="500" fill="hold"/>
                                        <p:tgtEl>
                                          <p:spTgt spid="3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ppt_x"/>
                                          </p:val>
                                        </p:tav>
                                        <p:tav tm="100000">
                                          <p:val>
                                            <p:strVal val="#ppt_x"/>
                                          </p:val>
                                        </p:tav>
                                      </p:tavLst>
                                    </p:anim>
                                    <p:anim calcmode="lin" valueType="num">
                                      <p:cBhvr additive="base">
                                        <p:cTn id="54" dur="500" fill="hold"/>
                                        <p:tgtEl>
                                          <p:spTgt spid="3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500" fill="hold"/>
                                        <p:tgtEl>
                                          <p:spTgt spid="42"/>
                                        </p:tgtEl>
                                        <p:attrNameLst>
                                          <p:attrName>ppt_x</p:attrName>
                                        </p:attrNameLst>
                                      </p:cBhvr>
                                      <p:tavLst>
                                        <p:tav tm="0">
                                          <p:val>
                                            <p:strVal val="#ppt_x"/>
                                          </p:val>
                                        </p:tav>
                                        <p:tav tm="100000">
                                          <p:val>
                                            <p:strVal val="#ppt_x"/>
                                          </p:val>
                                        </p:tav>
                                      </p:tavLst>
                                    </p:anim>
                                    <p:anim calcmode="lin" valueType="num">
                                      <p:cBhvr additive="base">
                                        <p:cTn id="58" dur="500" fill="hold"/>
                                        <p:tgtEl>
                                          <p:spTgt spid="42"/>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fill="hold"/>
                                        <p:tgtEl>
                                          <p:spTgt spid="43"/>
                                        </p:tgtEl>
                                        <p:attrNameLst>
                                          <p:attrName>ppt_x</p:attrName>
                                        </p:attrNameLst>
                                      </p:cBhvr>
                                      <p:tavLst>
                                        <p:tav tm="0">
                                          <p:val>
                                            <p:strVal val="#ppt_x"/>
                                          </p:val>
                                        </p:tav>
                                        <p:tav tm="100000">
                                          <p:val>
                                            <p:strVal val="#ppt_x"/>
                                          </p:val>
                                        </p:tav>
                                      </p:tavLst>
                                    </p:anim>
                                    <p:anim calcmode="lin" valueType="num">
                                      <p:cBhvr additive="base">
                                        <p:cTn id="62" dur="500" fill="hold"/>
                                        <p:tgtEl>
                                          <p:spTgt spid="4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additive="base">
                                        <p:cTn id="65" dur="500" fill="hold"/>
                                        <p:tgtEl>
                                          <p:spTgt spid="44"/>
                                        </p:tgtEl>
                                        <p:attrNameLst>
                                          <p:attrName>ppt_x</p:attrName>
                                        </p:attrNameLst>
                                      </p:cBhvr>
                                      <p:tavLst>
                                        <p:tav tm="0">
                                          <p:val>
                                            <p:strVal val="#ppt_x"/>
                                          </p:val>
                                        </p:tav>
                                        <p:tav tm="100000">
                                          <p:val>
                                            <p:strVal val="#ppt_x"/>
                                          </p:val>
                                        </p:tav>
                                      </p:tavLst>
                                    </p:anim>
                                    <p:anim calcmode="lin" valueType="num">
                                      <p:cBhvr additive="base">
                                        <p:cTn id="66" dur="500" fill="hold"/>
                                        <p:tgtEl>
                                          <p:spTgt spid="44"/>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5"/>
                                        </p:tgtEl>
                                        <p:attrNameLst>
                                          <p:attrName>style.visibility</p:attrName>
                                        </p:attrNameLst>
                                      </p:cBhvr>
                                      <p:to>
                                        <p:strVal val="visible"/>
                                      </p:to>
                                    </p:set>
                                    <p:anim calcmode="lin" valueType="num">
                                      <p:cBhvr additive="base">
                                        <p:cTn id="69" dur="500" fill="hold"/>
                                        <p:tgtEl>
                                          <p:spTgt spid="45"/>
                                        </p:tgtEl>
                                        <p:attrNameLst>
                                          <p:attrName>ppt_x</p:attrName>
                                        </p:attrNameLst>
                                      </p:cBhvr>
                                      <p:tavLst>
                                        <p:tav tm="0">
                                          <p:val>
                                            <p:strVal val="#ppt_x"/>
                                          </p:val>
                                        </p:tav>
                                        <p:tav tm="100000">
                                          <p:val>
                                            <p:strVal val="#ppt_x"/>
                                          </p:val>
                                        </p:tav>
                                      </p:tavLst>
                                    </p:anim>
                                    <p:anim calcmode="lin" valueType="num">
                                      <p:cBhvr additive="base">
                                        <p:cTn id="7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052"/>
                                        </p:tgtEl>
                                        <p:attrNameLst>
                                          <p:attrName>style.visibility</p:attrName>
                                        </p:attrNameLst>
                                      </p:cBhvr>
                                      <p:to>
                                        <p:strVal val="visible"/>
                                      </p:to>
                                    </p:set>
                                    <p:anim calcmode="lin" valueType="num">
                                      <p:cBhvr additive="base">
                                        <p:cTn id="75" dur="500" fill="hold"/>
                                        <p:tgtEl>
                                          <p:spTgt spid="2052"/>
                                        </p:tgtEl>
                                        <p:attrNameLst>
                                          <p:attrName>ppt_x</p:attrName>
                                        </p:attrNameLst>
                                      </p:cBhvr>
                                      <p:tavLst>
                                        <p:tav tm="0">
                                          <p:val>
                                            <p:strVal val="#ppt_x"/>
                                          </p:val>
                                        </p:tav>
                                        <p:tav tm="100000">
                                          <p:val>
                                            <p:strVal val="#ppt_x"/>
                                          </p:val>
                                        </p:tav>
                                      </p:tavLst>
                                    </p:anim>
                                    <p:anim calcmode="lin" valueType="num">
                                      <p:cBhvr additive="base">
                                        <p:cTn id="76" dur="500" fill="hold"/>
                                        <p:tgtEl>
                                          <p:spTgt spid="205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additive="base">
                                        <p:cTn id="79" dur="500" fill="hold"/>
                                        <p:tgtEl>
                                          <p:spTgt spid="41"/>
                                        </p:tgtEl>
                                        <p:attrNameLst>
                                          <p:attrName>ppt_x</p:attrName>
                                        </p:attrNameLst>
                                      </p:cBhvr>
                                      <p:tavLst>
                                        <p:tav tm="0">
                                          <p:val>
                                            <p:strVal val="#ppt_x"/>
                                          </p:val>
                                        </p:tav>
                                        <p:tav tm="100000">
                                          <p:val>
                                            <p:strVal val="#ppt_x"/>
                                          </p:val>
                                        </p:tav>
                                      </p:tavLst>
                                    </p:anim>
                                    <p:anim calcmode="lin" valueType="num">
                                      <p:cBhvr additive="base">
                                        <p:cTn id="80" dur="500" fill="hold"/>
                                        <p:tgtEl>
                                          <p:spTgt spid="4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500" fill="hold"/>
                                        <p:tgtEl>
                                          <p:spTgt spid="38"/>
                                        </p:tgtEl>
                                        <p:attrNameLst>
                                          <p:attrName>ppt_x</p:attrName>
                                        </p:attrNameLst>
                                      </p:cBhvr>
                                      <p:tavLst>
                                        <p:tav tm="0">
                                          <p:val>
                                            <p:strVal val="#ppt_x"/>
                                          </p:val>
                                        </p:tav>
                                        <p:tav tm="100000">
                                          <p:val>
                                            <p:strVal val="#ppt_x"/>
                                          </p:val>
                                        </p:tav>
                                      </p:tavLst>
                                    </p:anim>
                                    <p:anim calcmode="lin" valueType="num">
                                      <p:cBhvr additive="base">
                                        <p:cTn id="84" dur="500" fill="hold"/>
                                        <p:tgtEl>
                                          <p:spTgt spid="38"/>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additive="base">
                                        <p:cTn id="87" dur="500" fill="hold"/>
                                        <p:tgtEl>
                                          <p:spTgt spid="46"/>
                                        </p:tgtEl>
                                        <p:attrNameLst>
                                          <p:attrName>ppt_x</p:attrName>
                                        </p:attrNameLst>
                                      </p:cBhvr>
                                      <p:tavLst>
                                        <p:tav tm="0">
                                          <p:val>
                                            <p:strVal val="#ppt_x"/>
                                          </p:val>
                                        </p:tav>
                                        <p:tav tm="100000">
                                          <p:val>
                                            <p:strVal val="#ppt_x"/>
                                          </p:val>
                                        </p:tav>
                                      </p:tavLst>
                                    </p:anim>
                                    <p:anim calcmode="lin" valueType="num">
                                      <p:cBhvr additive="base">
                                        <p:cTn id="8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additive="base">
                                        <p:cTn id="93" dur="500" fill="hold"/>
                                        <p:tgtEl>
                                          <p:spTgt spid="33"/>
                                        </p:tgtEl>
                                        <p:attrNameLst>
                                          <p:attrName>ppt_x</p:attrName>
                                        </p:attrNameLst>
                                      </p:cBhvr>
                                      <p:tavLst>
                                        <p:tav tm="0">
                                          <p:val>
                                            <p:strVal val="#ppt_x"/>
                                          </p:val>
                                        </p:tav>
                                        <p:tav tm="100000">
                                          <p:val>
                                            <p:strVal val="#ppt_x"/>
                                          </p:val>
                                        </p:tav>
                                      </p:tavLst>
                                    </p:anim>
                                    <p:anim calcmode="lin" valueType="num">
                                      <p:cBhvr additive="base">
                                        <p:cTn id="94" dur="500" fill="hold"/>
                                        <p:tgtEl>
                                          <p:spTgt spid="33"/>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additive="base">
                                        <p:cTn id="97" dur="500" fill="hold"/>
                                        <p:tgtEl>
                                          <p:spTgt spid="37"/>
                                        </p:tgtEl>
                                        <p:attrNameLst>
                                          <p:attrName>ppt_x</p:attrName>
                                        </p:attrNameLst>
                                      </p:cBhvr>
                                      <p:tavLst>
                                        <p:tav tm="0">
                                          <p:val>
                                            <p:strVal val="#ppt_x"/>
                                          </p:val>
                                        </p:tav>
                                        <p:tav tm="100000">
                                          <p:val>
                                            <p:strVal val="#ppt_x"/>
                                          </p:val>
                                        </p:tav>
                                      </p:tavLst>
                                    </p:anim>
                                    <p:anim calcmode="lin" valueType="num">
                                      <p:cBhvr additive="base">
                                        <p:cTn id="98" dur="500" fill="hold"/>
                                        <p:tgtEl>
                                          <p:spTgt spid="37"/>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ppt_x"/>
                                          </p:val>
                                        </p:tav>
                                        <p:tav tm="100000">
                                          <p:val>
                                            <p:strVal val="#ppt_x"/>
                                          </p:val>
                                        </p:tav>
                                      </p:tavLst>
                                    </p:anim>
                                    <p:anim calcmode="lin" valueType="num">
                                      <p:cBhvr additive="base">
                                        <p:cTn id="102" dur="500" fill="hold"/>
                                        <p:tgtEl>
                                          <p:spTgt spid="14"/>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48"/>
                                        </p:tgtEl>
                                        <p:attrNameLst>
                                          <p:attrName>style.visibility</p:attrName>
                                        </p:attrNameLst>
                                      </p:cBhvr>
                                      <p:to>
                                        <p:strVal val="visible"/>
                                      </p:to>
                                    </p:set>
                                    <p:anim calcmode="lin" valueType="num">
                                      <p:cBhvr additive="base">
                                        <p:cTn id="105" dur="500" fill="hold"/>
                                        <p:tgtEl>
                                          <p:spTgt spid="48"/>
                                        </p:tgtEl>
                                        <p:attrNameLst>
                                          <p:attrName>ppt_x</p:attrName>
                                        </p:attrNameLst>
                                      </p:cBhvr>
                                      <p:tavLst>
                                        <p:tav tm="0">
                                          <p:val>
                                            <p:strVal val="#ppt_x"/>
                                          </p:val>
                                        </p:tav>
                                        <p:tav tm="100000">
                                          <p:val>
                                            <p:strVal val="#ppt_x"/>
                                          </p:val>
                                        </p:tav>
                                      </p:tavLst>
                                    </p:anim>
                                    <p:anim calcmode="lin" valueType="num">
                                      <p:cBhvr additive="base">
                                        <p:cTn id="106" dur="500" fill="hold"/>
                                        <p:tgtEl>
                                          <p:spTgt spid="48"/>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anim calcmode="lin" valueType="num">
                                      <p:cBhvr additive="base">
                                        <p:cTn id="109" dur="500" fill="hold"/>
                                        <p:tgtEl>
                                          <p:spTgt spid="25"/>
                                        </p:tgtEl>
                                        <p:attrNameLst>
                                          <p:attrName>ppt_x</p:attrName>
                                        </p:attrNameLst>
                                      </p:cBhvr>
                                      <p:tavLst>
                                        <p:tav tm="0">
                                          <p:val>
                                            <p:strVal val="#ppt_x"/>
                                          </p:val>
                                        </p:tav>
                                        <p:tav tm="100000">
                                          <p:val>
                                            <p:strVal val="#ppt_x"/>
                                          </p:val>
                                        </p:tav>
                                      </p:tavLst>
                                    </p:anim>
                                    <p:anim calcmode="lin" valueType="num">
                                      <p:cBhvr additive="base">
                                        <p:cTn id="11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18" grpId="0" animBg="1"/>
      <p:bldP spid="14" grpId="0" animBg="1"/>
      <p:bldP spid="25" grpId="0" animBg="1"/>
      <p:bldP spid="36" grpId="0" animBg="1"/>
      <p:bldP spid="31" grpId="0" animBg="1"/>
      <p:bldP spid="11" grpId="0" animBg="1"/>
      <p:bldP spid="39" grpId="0" animBg="1"/>
      <p:bldP spid="40" grpId="0" animBg="1"/>
      <p:bldP spid="30" grpId="0" animBg="1"/>
      <p:bldP spid="32" grpId="0" animBg="1"/>
      <p:bldP spid="34" grpId="0" animBg="1"/>
      <p:bldP spid="37" grpId="0" animBg="1"/>
      <p:bldP spid="38" grpId="0" animBg="1"/>
      <p:bldP spid="41" grpId="0" animBg="1"/>
      <p:bldP spid="42" grpId="0" animBg="1"/>
      <p:bldP spid="44" grpId="0" animBg="1"/>
      <p:bldP spid="4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9" name="Rectángulo redondeado 28"/>
          <p:cNvSpPr/>
          <p:nvPr/>
        </p:nvSpPr>
        <p:spPr>
          <a:xfrm>
            <a:off x="5398662" y="1782229"/>
            <a:ext cx="3151264" cy="5075771"/>
          </a:xfrm>
          <a:prstGeom prst="roundRect">
            <a:avLst/>
          </a:prstGeom>
          <a:noFill/>
          <a:ln w="38100">
            <a:solidFill>
              <a:schemeClr val="tx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solidFill>
                <a:prstClr val="white"/>
              </a:solidFill>
            </a:endParaRPr>
          </a:p>
        </p:txBody>
      </p:sp>
      <p:sp>
        <p:nvSpPr>
          <p:cNvPr id="33" name="Rectángulo redondeado 32"/>
          <p:cNvSpPr/>
          <p:nvPr/>
        </p:nvSpPr>
        <p:spPr>
          <a:xfrm>
            <a:off x="8743997" y="2054167"/>
            <a:ext cx="3293727" cy="4756578"/>
          </a:xfrm>
          <a:prstGeom prst="round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 name="Rectángulo 2"/>
          <p:cNvSpPr/>
          <p:nvPr/>
        </p:nvSpPr>
        <p:spPr>
          <a:xfrm>
            <a:off x="0" y="0"/>
            <a:ext cx="1570444" cy="6858000"/>
          </a:xfrm>
          <a:prstGeom prst="rect">
            <a:avLst/>
          </a:prstGeom>
          <a:gradFill>
            <a:gsLst>
              <a:gs pos="0">
                <a:srgbClr val="8AB833">
                  <a:lumMod val="60000"/>
                  <a:lumOff val="40000"/>
                </a:srgbClr>
              </a:gs>
              <a:gs pos="60000">
                <a:sysClr val="window" lastClr="FFFFFF">
                  <a:shade val="90000"/>
                  <a:satMod val="375000"/>
                  <a:alpha val="0"/>
                </a:sysClr>
              </a:gs>
              <a:gs pos="100000">
                <a:srgbClr val="E3DED1">
                  <a:tint val="88000"/>
                  <a:satMod val="400000"/>
                </a:srgbClr>
              </a:gs>
            </a:gsLst>
            <a:lin ang="5400000" scaled="0"/>
          </a:gradFill>
          <a:ln w="25400" cap="flat" cmpd="sng" algn="ctr">
            <a:noFill/>
            <a:prstDash val="solid"/>
          </a:ln>
          <a:effectLst/>
        </p:spPr>
        <p:txBody>
          <a:bodyPr rtlCol="0" anchor="ctr"/>
          <a:lstStyle/>
          <a:p>
            <a:pPr algn="ctr"/>
            <a:endParaRPr lang="en-US" kern="0">
              <a:solidFill>
                <a:prstClr val="white"/>
              </a:solidFill>
            </a:endParaRPr>
          </a:p>
        </p:txBody>
      </p:sp>
      <p:sp>
        <p:nvSpPr>
          <p:cNvPr id="4" name="Rectángulo redondeado 3"/>
          <p:cNvSpPr/>
          <p:nvPr/>
        </p:nvSpPr>
        <p:spPr>
          <a:xfrm rot="16200000">
            <a:off x="2077891" y="-1585394"/>
            <a:ext cx="614654" cy="4085541"/>
          </a:xfrm>
          <a:prstGeom prst="roundRect">
            <a:avLst/>
          </a:prstGeom>
          <a:solidFill>
            <a:srgbClr val="FF0066"/>
          </a:solidFill>
          <a:ln w="25400" cap="flat" cmpd="sng" algn="ctr">
            <a:solidFill>
              <a:srgbClr val="FF0066"/>
            </a:solidFill>
            <a:prstDash val="solid"/>
          </a:ln>
          <a:effectLst/>
        </p:spPr>
        <p:txBody>
          <a:bodyPr vert="vert" rtlCol="0" anchor="ctr"/>
          <a:lstStyle/>
          <a:p>
            <a:pPr algn="ct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RESULTADOS EMPÍRICOS</a:t>
            </a:r>
            <a:endParaRPr lang="en-US"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5" name="Rectángulo 4"/>
          <p:cNvSpPr/>
          <p:nvPr/>
        </p:nvSpPr>
        <p:spPr>
          <a:xfrm rot="16200000">
            <a:off x="511768" y="880935"/>
            <a:ext cx="432047" cy="1639747"/>
          </a:xfrm>
          <a:prstGeom prst="rect">
            <a:avLst/>
          </a:prstGeom>
          <a:noFill/>
          <a:ln w="25400" cap="flat" cmpd="sng" algn="ctr">
            <a:noFill/>
            <a:prstDash val="solid"/>
          </a:ln>
          <a:effectLst/>
        </p:spPr>
        <p:txBody>
          <a:bodyPr vert="vert" rtlCol="0" anchor="ctr"/>
          <a:lstStyle/>
          <a:p>
            <a:pPr algn="ctr"/>
            <a:r>
              <a:rPr lang="es-EC"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INTRODUCCIÓN</a:t>
            </a:r>
            <a:endParaRPr lang="en-US"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6" name="Rectángulo 5"/>
          <p:cNvSpPr/>
          <p:nvPr/>
        </p:nvSpPr>
        <p:spPr>
          <a:xfrm rot="16200000">
            <a:off x="478937" y="1529003"/>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 name="Rectángulo 7"/>
          <p:cNvSpPr/>
          <p:nvPr/>
        </p:nvSpPr>
        <p:spPr>
          <a:xfrm rot="16200000">
            <a:off x="537409" y="3343975"/>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IV</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 name="Rectángulo 8"/>
          <p:cNvSpPr/>
          <p:nvPr/>
        </p:nvSpPr>
        <p:spPr>
          <a:xfrm rot="16200000">
            <a:off x="478936" y="2112794"/>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10"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479376" y="5229458"/>
            <a:ext cx="948958" cy="935846"/>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redondeado 6"/>
          <p:cNvSpPr/>
          <p:nvPr/>
        </p:nvSpPr>
        <p:spPr>
          <a:xfrm rot="16200000">
            <a:off x="569199" y="2712304"/>
            <a:ext cx="432047" cy="1606955"/>
          </a:xfrm>
          <a:prstGeom prst="roundRect">
            <a:avLst/>
          </a:prstGeom>
          <a:solidFill>
            <a:srgbClr val="C0CF3A">
              <a:lumMod val="40000"/>
              <a:lumOff val="60000"/>
            </a:srgbClr>
          </a:solidFill>
          <a:ln w="57150" cap="flat" cmpd="sng" algn="ctr">
            <a:solidFill>
              <a:srgbClr val="FF0066"/>
            </a:solid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20" name="CuadroTexto 19"/>
          <p:cNvSpPr txBox="1"/>
          <p:nvPr/>
        </p:nvSpPr>
        <p:spPr>
          <a:xfrm>
            <a:off x="5555940" y="-26268"/>
            <a:ext cx="6957530" cy="523220"/>
          </a:xfrm>
          <a:prstGeom prst="rect">
            <a:avLst/>
          </a:prstGeom>
          <a:noFill/>
        </p:spPr>
        <p:txBody>
          <a:bodyPr wrap="square" rtlCol="0">
            <a:spAutoFit/>
          </a:bodyPr>
          <a:lstStyle/>
          <a:p>
            <a:pPr algn="ctr"/>
            <a:r>
              <a:rPr lang="es-EC" sz="2800" b="1" dirty="0" smtClean="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rPr>
              <a:t>Hipótesis variables de persistencia</a:t>
            </a:r>
            <a:endParaRPr lang="en-US" sz="2800" b="1" dirty="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21" name="Conector recto 20"/>
          <p:cNvCxnSpPr/>
          <p:nvPr/>
        </p:nvCxnSpPr>
        <p:spPr>
          <a:xfrm flipH="1">
            <a:off x="5879976" y="496952"/>
            <a:ext cx="6309458"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flipH="1" flipV="1">
            <a:off x="6384663" y="548680"/>
            <a:ext cx="5807968" cy="1704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ángulo redondeado 11"/>
          <p:cNvSpPr/>
          <p:nvPr/>
        </p:nvSpPr>
        <p:spPr>
          <a:xfrm>
            <a:off x="5614409" y="3090589"/>
            <a:ext cx="2721738" cy="1473347"/>
          </a:xfrm>
          <a:prstGeom prst="roundRect">
            <a:avLst/>
          </a:prstGeom>
          <a:solidFill>
            <a:schemeClr val="accent3">
              <a:alpha val="47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Intensidad en I+D necesita </a:t>
            </a:r>
            <a:r>
              <a:rPr lang="es-EC" dirty="0">
                <a:solidFill>
                  <a:prstClr val="black"/>
                </a:solidFill>
                <a:latin typeface="Times New Roman" panose="02020603050405020304" pitchFamily="18" charset="0"/>
                <a:cs typeface="Times New Roman" panose="02020603050405020304" pitchFamily="18" charset="0"/>
              </a:rPr>
              <a:t>de un tiempo para desarrollarse y gestionarse de forma eficiente</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18" name="Rectángulo redondeado 17"/>
          <p:cNvSpPr/>
          <p:nvPr/>
        </p:nvSpPr>
        <p:spPr>
          <a:xfrm>
            <a:off x="5614409" y="5171667"/>
            <a:ext cx="2721738" cy="1126166"/>
          </a:xfrm>
          <a:prstGeom prst="roundRect">
            <a:avLst/>
          </a:prstGeom>
          <a:solidFill>
            <a:srgbClr val="C00000">
              <a:alpha val="39000"/>
            </a:srgb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prstClr val="black"/>
                </a:solidFill>
                <a:latin typeface="Times New Roman" panose="02020603050405020304" pitchFamily="18" charset="0"/>
                <a:cs typeface="Times New Roman" panose="02020603050405020304" pitchFamily="18" charset="0"/>
              </a:rPr>
              <a:t>Innovaciones no tuvieron éxito, generando pérdida de recursos</a:t>
            </a:r>
          </a:p>
        </p:txBody>
      </p:sp>
      <p:sp>
        <p:nvSpPr>
          <p:cNvPr id="14" name="Rectángulo redondeado 13"/>
          <p:cNvSpPr/>
          <p:nvPr/>
        </p:nvSpPr>
        <p:spPr>
          <a:xfrm>
            <a:off x="9056494" y="3336125"/>
            <a:ext cx="2751519" cy="1555539"/>
          </a:xfrm>
          <a:prstGeom prst="roundRect">
            <a:avLst/>
          </a:prstGeom>
          <a:solidFill>
            <a:schemeClr val="tx2">
              <a:lumMod val="90000"/>
              <a:alpha val="24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prstClr val="black"/>
                </a:solidFill>
                <a:latin typeface="Times New Roman" panose="02020603050405020304" pitchFamily="18" charset="0"/>
                <a:cs typeface="Times New Roman" panose="02020603050405020304" pitchFamily="18" charset="0"/>
              </a:rPr>
              <a:t>Implementar </a:t>
            </a:r>
            <a:r>
              <a:rPr lang="es-EC" dirty="0" smtClean="0">
                <a:solidFill>
                  <a:prstClr val="black"/>
                </a:solidFill>
                <a:latin typeface="Times New Roman" panose="02020603050405020304" pitchFamily="18" charset="0"/>
                <a:cs typeface="Times New Roman" panose="02020603050405020304" pitchFamily="18" charset="0"/>
              </a:rPr>
              <a:t>estrategias de innovación, </a:t>
            </a:r>
            <a:r>
              <a:rPr lang="es-EC" dirty="0">
                <a:solidFill>
                  <a:prstClr val="black"/>
                </a:solidFill>
                <a:latin typeface="Times New Roman" panose="02020603050405020304" pitchFamily="18" charset="0"/>
                <a:cs typeface="Times New Roman" panose="02020603050405020304" pitchFamily="18" charset="0"/>
              </a:rPr>
              <a:t>dirigidas a la inversión en </a:t>
            </a:r>
            <a:r>
              <a:rPr lang="es-EC" dirty="0" smtClean="0">
                <a:solidFill>
                  <a:prstClr val="black"/>
                </a:solidFill>
                <a:latin typeface="Times New Roman" panose="02020603050405020304" pitchFamily="18" charset="0"/>
                <a:cs typeface="Times New Roman" panose="02020603050405020304" pitchFamily="18" charset="0"/>
              </a:rPr>
              <a:t>I+D</a:t>
            </a:r>
            <a:endParaRPr lang="en-US" b="1" dirty="0">
              <a:solidFill>
                <a:prstClr val="black"/>
              </a:solidFill>
              <a:latin typeface="Times New Roman" panose="02020603050405020304" pitchFamily="18" charset="0"/>
              <a:cs typeface="Times New Roman" panose="02020603050405020304" pitchFamily="18" charset="0"/>
            </a:endParaRPr>
          </a:p>
        </p:txBody>
      </p:sp>
      <p:pic>
        <p:nvPicPr>
          <p:cNvPr id="26" name="Picture 4" descr="Resultado de imagen para negativo"/>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0547" t="2405" r="537" b="-236"/>
          <a:stretch/>
        </p:blipFill>
        <p:spPr bwMode="auto">
          <a:xfrm>
            <a:off x="5505924" y="4829777"/>
            <a:ext cx="485750" cy="4857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Resultado de imagen para negativo"/>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562" r="50459"/>
          <a:stretch/>
        </p:blipFill>
        <p:spPr bwMode="auto">
          <a:xfrm>
            <a:off x="5532899" y="2739405"/>
            <a:ext cx="486993" cy="488744"/>
          </a:xfrm>
          <a:prstGeom prst="rect">
            <a:avLst/>
          </a:prstGeom>
          <a:noFill/>
          <a:extLst>
            <a:ext uri="{909E8E84-426E-40DD-AFC4-6F175D3DCCD1}">
              <a14:hiddenFill xmlns:a14="http://schemas.microsoft.com/office/drawing/2010/main">
                <a:solidFill>
                  <a:srgbClr val="FFFFFF"/>
                </a:solidFill>
              </a14:hiddenFill>
            </a:ext>
          </a:extLst>
        </p:spPr>
      </p:pic>
      <p:sp>
        <p:nvSpPr>
          <p:cNvPr id="36" name="Elipse 35"/>
          <p:cNvSpPr/>
          <p:nvPr/>
        </p:nvSpPr>
        <p:spPr>
          <a:xfrm>
            <a:off x="2093042" y="1336607"/>
            <a:ext cx="2989642" cy="1720367"/>
          </a:xfrm>
          <a:prstGeom prst="roundRect">
            <a:avLst/>
          </a:prstGeom>
          <a:solidFill>
            <a:srgbClr val="99CCFF">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defTabSz="1066800">
              <a:lnSpc>
                <a:spcPct val="90000"/>
              </a:lnSpc>
              <a:spcBef>
                <a:spcPct val="0"/>
              </a:spcBef>
              <a:spcAft>
                <a:spcPct val="35000"/>
              </a:spcAft>
            </a:pPr>
            <a:r>
              <a:rPr lang="es-EC" sz="2000" dirty="0">
                <a:solidFill>
                  <a:prstClr val="black"/>
                </a:solidFill>
                <a:latin typeface="Times New Roman" panose="02020603050405020304" pitchFamily="18" charset="0"/>
                <a:cs typeface="Times New Roman" panose="02020603050405020304" pitchFamily="18" charset="0"/>
              </a:rPr>
              <a:t>La persistencia de la innovación tiene una relación positiva sobre la tasa de crecimiento empresarial</a:t>
            </a:r>
          </a:p>
          <a:p>
            <a:pPr algn="ctr"/>
            <a:endParaRPr lang="es-EC" sz="1600" dirty="0">
              <a:solidFill>
                <a:prstClr val="white"/>
              </a:solidFill>
            </a:endParaRPr>
          </a:p>
        </p:txBody>
      </p:sp>
      <p:sp>
        <p:nvSpPr>
          <p:cNvPr id="31" name="Elipse 30"/>
          <p:cNvSpPr/>
          <p:nvPr/>
        </p:nvSpPr>
        <p:spPr>
          <a:xfrm>
            <a:off x="2140407" y="5834098"/>
            <a:ext cx="2822044" cy="763254"/>
          </a:xfrm>
          <a:prstGeom prst="roundRect">
            <a:avLst/>
          </a:prstGeom>
          <a:solidFill>
            <a:srgbClr val="FFFF99">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defTabSz="844550">
              <a:lnSpc>
                <a:spcPct val="90000"/>
              </a:lnSpc>
              <a:spcBef>
                <a:spcPct val="0"/>
              </a:spcBef>
              <a:spcAft>
                <a:spcPct val="35000"/>
              </a:spcAft>
            </a:pPr>
            <a:r>
              <a:rPr lang="es-EC" sz="2000" dirty="0" smtClean="0">
                <a:solidFill>
                  <a:prstClr val="black"/>
                </a:solidFill>
                <a:latin typeface="Times New Roman" panose="02020603050405020304" pitchFamily="18" charset="0"/>
                <a:cs typeface="Times New Roman" panose="02020603050405020304" pitchFamily="18" charset="0"/>
              </a:rPr>
              <a:t>SE </a:t>
            </a:r>
            <a:r>
              <a:rPr lang="es-EC" sz="2000" dirty="0">
                <a:solidFill>
                  <a:prstClr val="black"/>
                </a:solidFill>
                <a:latin typeface="Times New Roman" panose="02020603050405020304" pitchFamily="18" charset="0"/>
                <a:cs typeface="Times New Roman" panose="02020603050405020304" pitchFamily="18" charset="0"/>
              </a:rPr>
              <a:t>ACEPTA </a:t>
            </a:r>
            <a:endParaRPr lang="es-EC" sz="2000" dirty="0" smtClean="0">
              <a:solidFill>
                <a:prstClr val="black"/>
              </a:solidFill>
              <a:latin typeface="Times New Roman" panose="02020603050405020304" pitchFamily="18" charset="0"/>
              <a:cs typeface="Times New Roman" panose="02020603050405020304" pitchFamily="18" charset="0"/>
            </a:endParaRPr>
          </a:p>
          <a:p>
            <a:pPr algn="ctr" defTabSz="844550">
              <a:lnSpc>
                <a:spcPct val="90000"/>
              </a:lnSpc>
              <a:spcBef>
                <a:spcPct val="0"/>
              </a:spcBef>
              <a:spcAft>
                <a:spcPct val="35000"/>
              </a:spcAft>
            </a:pPr>
            <a:r>
              <a:rPr lang="es-EC" sz="2000" dirty="0" smtClean="0">
                <a:solidFill>
                  <a:prstClr val="black"/>
                </a:solidFill>
                <a:latin typeface="Times New Roman" panose="02020603050405020304" pitchFamily="18" charset="0"/>
                <a:cs typeface="Times New Roman" panose="02020603050405020304" pitchFamily="18" charset="0"/>
              </a:rPr>
              <a:t>parcialmente</a:t>
            </a:r>
            <a:endParaRPr lang="es-EC" sz="2000" dirty="0">
              <a:solidFill>
                <a:prstClr val="black"/>
              </a:solidFill>
              <a:latin typeface="Times New Roman" panose="02020603050405020304" pitchFamily="18" charset="0"/>
              <a:cs typeface="Times New Roman" panose="02020603050405020304" pitchFamily="18" charset="0"/>
            </a:endParaRPr>
          </a:p>
          <a:p>
            <a:endParaRPr lang="es-EC" sz="2000" dirty="0">
              <a:solidFill>
                <a:prstClr val="white"/>
              </a:solidFill>
            </a:endParaRPr>
          </a:p>
        </p:txBody>
      </p:sp>
      <p:pic>
        <p:nvPicPr>
          <p:cNvPr id="35" name="Imagen 34"/>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192889" y="5844511"/>
            <a:ext cx="792088" cy="792088"/>
          </a:xfrm>
          <a:prstGeom prst="rect">
            <a:avLst/>
          </a:prstGeom>
        </p:spPr>
      </p:pic>
      <p:sp>
        <p:nvSpPr>
          <p:cNvPr id="39" name="Elipse 32"/>
          <p:cNvSpPr/>
          <p:nvPr/>
        </p:nvSpPr>
        <p:spPr>
          <a:xfrm>
            <a:off x="2093042" y="3588638"/>
            <a:ext cx="2989642" cy="1711487"/>
          </a:xfrm>
          <a:prstGeom prst="roundRect">
            <a:avLst/>
          </a:prstGeom>
          <a:solidFill>
            <a:schemeClr val="accent6">
              <a:lumMod val="20000"/>
              <a:lumOff val="80000"/>
              <a:alpha val="49804"/>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lvl="0" algn="ctr"/>
            <a:r>
              <a:rPr lang="es-EC" sz="2000" dirty="0">
                <a:solidFill>
                  <a:schemeClr val="bg1"/>
                </a:solidFill>
                <a:latin typeface="Times New Roman" panose="02020603050405020304" pitchFamily="18" charset="0"/>
                <a:cs typeface="Times New Roman" panose="02020603050405020304" pitchFamily="18" charset="0"/>
              </a:rPr>
              <a:t>Existe una persistencia negativa de la innovación, excepto para las empresas de alto crecimiento</a:t>
            </a:r>
            <a:endParaRPr lang="es-EC" sz="2000" b="1" dirty="0">
              <a:solidFill>
                <a:schemeClr val="bg1"/>
              </a:solidFill>
              <a:latin typeface="Times New Roman" panose="02020603050405020304" pitchFamily="18" charset="0"/>
              <a:cs typeface="Times New Roman" panose="02020603050405020304" pitchFamily="18" charset="0"/>
            </a:endParaRPr>
          </a:p>
        </p:txBody>
      </p:sp>
      <p:sp>
        <p:nvSpPr>
          <p:cNvPr id="40" name="Rectángulo redondeado 39"/>
          <p:cNvSpPr/>
          <p:nvPr/>
        </p:nvSpPr>
        <p:spPr>
          <a:xfrm>
            <a:off x="1871216" y="3179830"/>
            <a:ext cx="1874516" cy="461240"/>
          </a:xfrm>
          <a:prstGeom prst="round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prstClr val="black"/>
                </a:solidFill>
                <a:latin typeface="Times New Roman" panose="02020603050405020304" pitchFamily="18" charset="0"/>
                <a:cs typeface="Times New Roman" panose="02020603050405020304" pitchFamily="18" charset="0"/>
              </a:rPr>
              <a:t>RESULTADO</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30" name="Rectángulo redondeado 29"/>
          <p:cNvSpPr/>
          <p:nvPr/>
        </p:nvSpPr>
        <p:spPr>
          <a:xfrm>
            <a:off x="1919134" y="5433132"/>
            <a:ext cx="1874516" cy="461240"/>
          </a:xfrm>
          <a:prstGeom prst="round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prstClr val="black"/>
                </a:solidFill>
                <a:latin typeface="Times New Roman" panose="02020603050405020304" pitchFamily="18" charset="0"/>
                <a:cs typeface="Times New Roman" panose="02020603050405020304" pitchFamily="18" charset="0"/>
              </a:rPr>
              <a:t>CONCLUSIÓN</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32" name="Rectángulo redondeado 31"/>
          <p:cNvSpPr/>
          <p:nvPr/>
        </p:nvSpPr>
        <p:spPr>
          <a:xfrm>
            <a:off x="1718298" y="822810"/>
            <a:ext cx="3554500" cy="5987935"/>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4" name="Rectángulo redondeado 33"/>
          <p:cNvSpPr/>
          <p:nvPr/>
        </p:nvSpPr>
        <p:spPr>
          <a:xfrm>
            <a:off x="6089940" y="2188757"/>
            <a:ext cx="1874516" cy="461240"/>
          </a:xfrm>
          <a:prstGeom prst="roundRect">
            <a:avLst/>
          </a:prstGeom>
          <a:noFill/>
          <a:ln w="571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prstClr val="black"/>
                </a:solidFill>
                <a:latin typeface="Times New Roman" panose="02020603050405020304" pitchFamily="18" charset="0"/>
                <a:cs typeface="Times New Roman" panose="02020603050405020304" pitchFamily="18" charset="0"/>
              </a:rPr>
              <a:t>CAUSAS</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37" name="Rectángulo redondeado 36"/>
          <p:cNvSpPr/>
          <p:nvPr/>
        </p:nvSpPr>
        <p:spPr>
          <a:xfrm>
            <a:off x="9056495" y="2501581"/>
            <a:ext cx="2751519" cy="526436"/>
          </a:xfrm>
          <a:prstGeom prst="roundRect">
            <a:avLst/>
          </a:prstGeom>
          <a:solidFill>
            <a:schemeClr val="tx2">
              <a:lumMod val="90000"/>
              <a:alpha val="24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prstClr val="black"/>
                </a:solidFill>
                <a:latin typeface="Times New Roman" panose="02020603050405020304" pitchFamily="18" charset="0"/>
                <a:cs typeface="Times New Roman" panose="02020603050405020304" pitchFamily="18" charset="0"/>
              </a:rPr>
              <a:t>RECOMENDACIONES</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38" name="Rectángulo redondeado 37"/>
          <p:cNvSpPr/>
          <p:nvPr/>
        </p:nvSpPr>
        <p:spPr>
          <a:xfrm>
            <a:off x="1919134" y="1035106"/>
            <a:ext cx="2664296" cy="43204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prstClr val="black"/>
                </a:solidFill>
                <a:latin typeface="Times New Roman" panose="02020603050405020304" pitchFamily="18" charset="0"/>
                <a:cs typeface="Times New Roman" panose="02020603050405020304" pitchFamily="18" charset="0"/>
              </a:rPr>
              <a:t>HIPÓTESIS 2</a:t>
            </a:r>
            <a:endParaRPr lang="es-EC" sz="2400" b="1" dirty="0">
              <a:solidFill>
                <a:prstClr val="black"/>
              </a:solidFill>
              <a:latin typeface="Times New Roman" panose="02020603050405020304" pitchFamily="18" charset="0"/>
              <a:cs typeface="Times New Roman" panose="02020603050405020304" pitchFamily="18" charset="0"/>
            </a:endParaRPr>
          </a:p>
        </p:txBody>
      </p:sp>
      <p:sp>
        <p:nvSpPr>
          <p:cNvPr id="46" name="Rectángulo redondeado 45"/>
          <p:cNvSpPr/>
          <p:nvPr/>
        </p:nvSpPr>
        <p:spPr>
          <a:xfrm>
            <a:off x="5698925" y="712722"/>
            <a:ext cx="2721738" cy="922505"/>
          </a:xfrm>
          <a:prstGeom prst="roundRect">
            <a:avLst/>
          </a:prstGeom>
          <a:solidFill>
            <a:schemeClr val="accent5">
              <a:alpha val="39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prstClr val="black"/>
                </a:solidFill>
                <a:latin typeface="Times New Roman" panose="02020603050405020304" pitchFamily="18" charset="0"/>
                <a:cs typeface="Times New Roman" panose="02020603050405020304" pitchFamily="18" charset="0"/>
              </a:rPr>
              <a:t>Condiciones económicas y de </a:t>
            </a:r>
            <a:r>
              <a:rPr lang="es-EC" dirty="0" smtClean="0">
                <a:solidFill>
                  <a:prstClr val="black"/>
                </a:solidFill>
                <a:latin typeface="Times New Roman" panose="02020603050405020304" pitchFamily="18" charset="0"/>
                <a:cs typeface="Times New Roman" panose="02020603050405020304" pitchFamily="18" charset="0"/>
              </a:rPr>
              <a:t>mercado del Ecuador.</a:t>
            </a:r>
            <a:endParaRPr lang="es-EC" dirty="0">
              <a:solidFill>
                <a:prstClr val="black"/>
              </a:solidFill>
              <a:latin typeface="Times New Roman" panose="02020603050405020304" pitchFamily="18" charset="0"/>
              <a:cs typeface="Times New Roman" panose="02020603050405020304" pitchFamily="18" charset="0"/>
            </a:endParaRPr>
          </a:p>
        </p:txBody>
      </p:sp>
      <p:cxnSp>
        <p:nvCxnSpPr>
          <p:cNvPr id="48" name="Conector recto de flecha 47"/>
          <p:cNvCxnSpPr/>
          <p:nvPr/>
        </p:nvCxnSpPr>
        <p:spPr>
          <a:xfrm>
            <a:off x="8633885" y="1118662"/>
            <a:ext cx="577280" cy="3888"/>
          </a:xfrm>
          <a:prstGeom prst="straightConnector1">
            <a:avLst/>
          </a:prstGeom>
          <a:ln w="76200">
            <a:solidFill>
              <a:schemeClr val="accent6">
                <a:lumMod val="50000"/>
                <a:alpha val="72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Rectángulo redondeado 48"/>
          <p:cNvSpPr/>
          <p:nvPr/>
        </p:nvSpPr>
        <p:spPr>
          <a:xfrm>
            <a:off x="9346360" y="743875"/>
            <a:ext cx="2448272" cy="757350"/>
          </a:xfrm>
          <a:prstGeom prst="roundRect">
            <a:avLst/>
          </a:prstGeom>
          <a:solidFill>
            <a:schemeClr val="accent5">
              <a:lumMod val="40000"/>
              <a:lumOff val="60000"/>
              <a:alpha val="6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prstClr val="black"/>
                </a:solidFill>
                <a:latin typeface="Times New Roman" panose="02020603050405020304" pitchFamily="18" charset="0"/>
                <a:cs typeface="Times New Roman" panose="02020603050405020304" pitchFamily="18" charset="0"/>
              </a:rPr>
              <a:t>La innovación no se convierta en una ventaja competitiva.</a:t>
            </a:r>
            <a:endParaRPr lang="es-EC" sz="1600" dirty="0">
              <a:solidFill>
                <a:prstClr val="black"/>
              </a:solidFill>
              <a:latin typeface="Times New Roman" panose="02020603050405020304" pitchFamily="18" charset="0"/>
              <a:cs typeface="Times New Roman" panose="02020603050405020304" pitchFamily="18" charset="0"/>
            </a:endParaRPr>
          </a:p>
        </p:txBody>
      </p:sp>
      <p:sp>
        <p:nvSpPr>
          <p:cNvPr id="2" name="Rectángulo redondeado 1"/>
          <p:cNvSpPr/>
          <p:nvPr/>
        </p:nvSpPr>
        <p:spPr>
          <a:xfrm>
            <a:off x="8980402" y="3483951"/>
            <a:ext cx="2903701" cy="1032513"/>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700" dirty="0" smtClean="0">
                <a:solidFill>
                  <a:schemeClr val="bg1"/>
                </a:solidFill>
                <a:latin typeface="Times New Roman" panose="02020603050405020304" pitchFamily="18" charset="0"/>
                <a:cs typeface="Times New Roman" panose="02020603050405020304" pitchFamily="18" charset="0"/>
              </a:rPr>
              <a:t>Crear programas incentivos para el fortalecimiento de la I+D de nuevos productos, procesos y servicios</a:t>
            </a:r>
            <a:endParaRPr lang="es-EC" sz="1700" dirty="0">
              <a:solidFill>
                <a:schemeClr val="bg1"/>
              </a:solidFill>
              <a:latin typeface="Times New Roman" panose="02020603050405020304" pitchFamily="18" charset="0"/>
              <a:cs typeface="Times New Roman" panose="02020603050405020304" pitchFamily="18" charset="0"/>
            </a:endParaRPr>
          </a:p>
        </p:txBody>
      </p:sp>
      <p:sp>
        <p:nvSpPr>
          <p:cNvPr id="41" name="Rectángulo redondeado 40"/>
          <p:cNvSpPr/>
          <p:nvPr/>
        </p:nvSpPr>
        <p:spPr>
          <a:xfrm>
            <a:off x="8980402" y="4818691"/>
            <a:ext cx="2903701" cy="1032513"/>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700" dirty="0" smtClean="0">
                <a:solidFill>
                  <a:schemeClr val="bg1"/>
                </a:solidFill>
                <a:latin typeface="Times New Roman" panose="02020603050405020304" pitchFamily="18" charset="0"/>
                <a:cs typeface="Times New Roman" panose="02020603050405020304" pitchFamily="18" charset="0"/>
              </a:rPr>
              <a:t>Realizar un seguimiento continuo a los procesos de innovación desarrollados por las empresas</a:t>
            </a:r>
            <a:endParaRPr lang="es-EC" sz="17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2653306"/>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ppt_x"/>
                                          </p:val>
                                        </p:tav>
                                        <p:tav tm="100000">
                                          <p:val>
                                            <p:strVal val="#ppt_x"/>
                                          </p:val>
                                        </p:tav>
                                      </p:tavLst>
                                    </p:anim>
                                    <p:anim calcmode="lin" valueType="num">
                                      <p:cBhvr additive="base">
                                        <p:cTn id="6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500" fill="hold"/>
                                        <p:tgtEl>
                                          <p:spTgt spid="46"/>
                                        </p:tgtEl>
                                        <p:attrNameLst>
                                          <p:attrName>ppt_x</p:attrName>
                                        </p:attrNameLst>
                                      </p:cBhvr>
                                      <p:tavLst>
                                        <p:tav tm="0">
                                          <p:val>
                                            <p:strVal val="#ppt_x"/>
                                          </p:val>
                                        </p:tav>
                                        <p:tav tm="100000">
                                          <p:val>
                                            <p:strVal val="#ppt_x"/>
                                          </p:val>
                                        </p:tav>
                                      </p:tavLst>
                                    </p:anim>
                                    <p:anim calcmode="lin" valueType="num">
                                      <p:cBhvr additive="base">
                                        <p:cTn id="68" dur="500" fill="hold"/>
                                        <p:tgtEl>
                                          <p:spTgt spid="46"/>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additive="base">
                                        <p:cTn id="75" dur="500" fill="hold"/>
                                        <p:tgtEl>
                                          <p:spTgt spid="49"/>
                                        </p:tgtEl>
                                        <p:attrNameLst>
                                          <p:attrName>ppt_x</p:attrName>
                                        </p:attrNameLst>
                                      </p:cBhvr>
                                      <p:tavLst>
                                        <p:tav tm="0">
                                          <p:val>
                                            <p:strVal val="#ppt_x"/>
                                          </p:val>
                                        </p:tav>
                                        <p:tav tm="100000">
                                          <p:val>
                                            <p:strVal val="#ppt_x"/>
                                          </p:val>
                                        </p:tav>
                                      </p:tavLst>
                                    </p:anim>
                                    <p:anim calcmode="lin" valueType="num">
                                      <p:cBhvr additive="base">
                                        <p:cTn id="7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500" fill="hold"/>
                                        <p:tgtEl>
                                          <p:spTgt spid="33"/>
                                        </p:tgtEl>
                                        <p:attrNameLst>
                                          <p:attrName>ppt_x</p:attrName>
                                        </p:attrNameLst>
                                      </p:cBhvr>
                                      <p:tavLst>
                                        <p:tav tm="0">
                                          <p:val>
                                            <p:strVal val="#ppt_x"/>
                                          </p:val>
                                        </p:tav>
                                        <p:tav tm="100000">
                                          <p:val>
                                            <p:strVal val="#ppt_x"/>
                                          </p:val>
                                        </p:tav>
                                      </p:tavLst>
                                    </p:anim>
                                    <p:anim calcmode="lin" valueType="num">
                                      <p:cBhvr additive="base">
                                        <p:cTn id="82" dur="500" fill="hold"/>
                                        <p:tgtEl>
                                          <p:spTgt spid="33"/>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additive="base">
                                        <p:cTn id="85" dur="500" fill="hold"/>
                                        <p:tgtEl>
                                          <p:spTgt spid="37"/>
                                        </p:tgtEl>
                                        <p:attrNameLst>
                                          <p:attrName>ppt_x</p:attrName>
                                        </p:attrNameLst>
                                      </p:cBhvr>
                                      <p:tavLst>
                                        <p:tav tm="0">
                                          <p:val>
                                            <p:strVal val="#ppt_x"/>
                                          </p:val>
                                        </p:tav>
                                        <p:tav tm="100000">
                                          <p:val>
                                            <p:strVal val="#ppt_x"/>
                                          </p:val>
                                        </p:tav>
                                      </p:tavLst>
                                    </p:anim>
                                    <p:anim calcmode="lin" valueType="num">
                                      <p:cBhvr additive="base">
                                        <p:cTn id="86" dur="500" fill="hold"/>
                                        <p:tgtEl>
                                          <p:spTgt spid="37"/>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additive="base">
                                        <p:cTn id="89" dur="500" fill="hold"/>
                                        <p:tgtEl>
                                          <p:spTgt spid="14"/>
                                        </p:tgtEl>
                                        <p:attrNameLst>
                                          <p:attrName>ppt_x</p:attrName>
                                        </p:attrNameLst>
                                      </p:cBhvr>
                                      <p:tavLst>
                                        <p:tav tm="0">
                                          <p:val>
                                            <p:strVal val="#ppt_x"/>
                                          </p:val>
                                        </p:tav>
                                        <p:tav tm="100000">
                                          <p:val>
                                            <p:strVal val="#ppt_x"/>
                                          </p:val>
                                        </p:tav>
                                      </p:tavLst>
                                    </p:anim>
                                    <p:anim calcmode="lin" valueType="num">
                                      <p:cBhvr additive="base">
                                        <p:cTn id="9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1" nodeType="clickEffect">
                                  <p:stCondLst>
                                    <p:cond delay="0"/>
                                  </p:stCondLst>
                                  <p:childTnLst>
                                    <p:animEffect transition="out" filter="fade">
                                      <p:cBhvr>
                                        <p:cTn id="94" dur="500"/>
                                        <p:tgtEl>
                                          <p:spTgt spid="14"/>
                                        </p:tgtEl>
                                      </p:cBhvr>
                                    </p:animEffect>
                                    <p:set>
                                      <p:cBhvr>
                                        <p:cTn id="95" dur="1" fill="hold">
                                          <p:stCondLst>
                                            <p:cond delay="499"/>
                                          </p:stCondLst>
                                        </p:cTn>
                                        <p:tgtEl>
                                          <p:spTgt spid="14"/>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2"/>
                                        </p:tgtEl>
                                        <p:attrNameLst>
                                          <p:attrName>style.visibility</p:attrName>
                                        </p:attrNameLst>
                                      </p:cBhvr>
                                      <p:to>
                                        <p:strVal val="visible"/>
                                      </p:to>
                                    </p:set>
                                    <p:anim calcmode="lin" valueType="num">
                                      <p:cBhvr additive="base">
                                        <p:cTn id="100" dur="500" fill="hold"/>
                                        <p:tgtEl>
                                          <p:spTgt spid="2"/>
                                        </p:tgtEl>
                                        <p:attrNameLst>
                                          <p:attrName>ppt_x</p:attrName>
                                        </p:attrNameLst>
                                      </p:cBhvr>
                                      <p:tavLst>
                                        <p:tav tm="0">
                                          <p:val>
                                            <p:strVal val="#ppt_x"/>
                                          </p:val>
                                        </p:tav>
                                        <p:tav tm="100000">
                                          <p:val>
                                            <p:strVal val="#ppt_x"/>
                                          </p:val>
                                        </p:tav>
                                      </p:tavLst>
                                    </p:anim>
                                    <p:anim calcmode="lin" valueType="num">
                                      <p:cBhvr additive="base">
                                        <p:cTn id="101" dur="500" fill="hold"/>
                                        <p:tgtEl>
                                          <p:spTgt spid="2"/>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additive="base">
                                        <p:cTn id="104" dur="500" fill="hold"/>
                                        <p:tgtEl>
                                          <p:spTgt spid="41"/>
                                        </p:tgtEl>
                                        <p:attrNameLst>
                                          <p:attrName>ppt_x</p:attrName>
                                        </p:attrNameLst>
                                      </p:cBhvr>
                                      <p:tavLst>
                                        <p:tav tm="0">
                                          <p:val>
                                            <p:strVal val="#ppt_x"/>
                                          </p:val>
                                        </p:tav>
                                        <p:tav tm="100000">
                                          <p:val>
                                            <p:strVal val="#ppt_x"/>
                                          </p:val>
                                        </p:tav>
                                      </p:tavLst>
                                    </p:anim>
                                    <p:anim calcmode="lin" valueType="num">
                                      <p:cBhvr additive="base">
                                        <p:cTn id="105"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12" grpId="0" animBg="1"/>
      <p:bldP spid="18" grpId="0" animBg="1"/>
      <p:bldP spid="14" grpId="0" animBg="1"/>
      <p:bldP spid="14" grpId="1" animBg="1"/>
      <p:bldP spid="36" grpId="0" animBg="1"/>
      <p:bldP spid="31" grpId="0" animBg="1"/>
      <p:bldP spid="39" grpId="0" animBg="1"/>
      <p:bldP spid="40" grpId="0" animBg="1"/>
      <p:bldP spid="30" grpId="0" animBg="1"/>
      <p:bldP spid="32" grpId="0" animBg="1"/>
      <p:bldP spid="34" grpId="0" animBg="1"/>
      <p:bldP spid="37" grpId="0" animBg="1"/>
      <p:bldP spid="38" grpId="0" animBg="1"/>
      <p:bldP spid="46" grpId="0" animBg="1"/>
      <p:bldP spid="49" grpId="0" animBg="1"/>
      <p:bldP spid="2" grpId="0" animBg="1"/>
      <p:bldP spid="4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9" name="Rectángulo redondeado 28"/>
          <p:cNvSpPr/>
          <p:nvPr/>
        </p:nvSpPr>
        <p:spPr>
          <a:xfrm>
            <a:off x="5468465" y="1939289"/>
            <a:ext cx="3123020" cy="4918711"/>
          </a:xfrm>
          <a:prstGeom prst="roundRect">
            <a:avLst/>
          </a:prstGeom>
          <a:noFill/>
          <a:ln w="38100">
            <a:solidFill>
              <a:schemeClr val="tx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solidFill>
                <a:prstClr val="white"/>
              </a:solidFill>
            </a:endParaRPr>
          </a:p>
        </p:txBody>
      </p:sp>
      <p:sp>
        <p:nvSpPr>
          <p:cNvPr id="33" name="Rectángulo redondeado 32"/>
          <p:cNvSpPr/>
          <p:nvPr/>
        </p:nvSpPr>
        <p:spPr>
          <a:xfrm>
            <a:off x="8780183" y="2348880"/>
            <a:ext cx="3293727" cy="4509120"/>
          </a:xfrm>
          <a:prstGeom prst="round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 name="Rectángulo 2"/>
          <p:cNvSpPr/>
          <p:nvPr/>
        </p:nvSpPr>
        <p:spPr>
          <a:xfrm>
            <a:off x="0" y="0"/>
            <a:ext cx="1570444" cy="6858000"/>
          </a:xfrm>
          <a:prstGeom prst="rect">
            <a:avLst/>
          </a:prstGeom>
          <a:gradFill>
            <a:gsLst>
              <a:gs pos="0">
                <a:srgbClr val="8AB833">
                  <a:lumMod val="60000"/>
                  <a:lumOff val="40000"/>
                </a:srgbClr>
              </a:gs>
              <a:gs pos="60000">
                <a:sysClr val="window" lastClr="FFFFFF">
                  <a:shade val="90000"/>
                  <a:satMod val="375000"/>
                  <a:alpha val="0"/>
                </a:sysClr>
              </a:gs>
              <a:gs pos="100000">
                <a:srgbClr val="E3DED1">
                  <a:tint val="88000"/>
                  <a:satMod val="400000"/>
                </a:srgbClr>
              </a:gs>
            </a:gsLst>
            <a:lin ang="5400000" scaled="0"/>
          </a:gradFill>
          <a:ln w="25400" cap="flat" cmpd="sng" algn="ctr">
            <a:noFill/>
            <a:prstDash val="solid"/>
          </a:ln>
          <a:effectLst/>
        </p:spPr>
        <p:txBody>
          <a:bodyPr rtlCol="0" anchor="ctr"/>
          <a:lstStyle/>
          <a:p>
            <a:pPr algn="ctr"/>
            <a:endParaRPr lang="en-US" kern="0">
              <a:solidFill>
                <a:prstClr val="white"/>
              </a:solidFill>
            </a:endParaRPr>
          </a:p>
        </p:txBody>
      </p:sp>
      <p:sp>
        <p:nvSpPr>
          <p:cNvPr id="4" name="Rectángulo redondeado 3"/>
          <p:cNvSpPr/>
          <p:nvPr/>
        </p:nvSpPr>
        <p:spPr>
          <a:xfrm rot="16200000">
            <a:off x="2077891" y="-1585394"/>
            <a:ext cx="614654" cy="4085541"/>
          </a:xfrm>
          <a:prstGeom prst="roundRect">
            <a:avLst/>
          </a:prstGeom>
          <a:solidFill>
            <a:srgbClr val="FF0066"/>
          </a:solidFill>
          <a:ln w="25400" cap="flat" cmpd="sng" algn="ctr">
            <a:solidFill>
              <a:srgbClr val="FF0066"/>
            </a:solidFill>
            <a:prstDash val="solid"/>
          </a:ln>
          <a:effectLst/>
        </p:spPr>
        <p:txBody>
          <a:bodyPr vert="vert" rtlCol="0" anchor="ctr"/>
          <a:lstStyle/>
          <a:p>
            <a:pPr algn="ct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RESULTADOS EMPÍRICOS</a:t>
            </a:r>
            <a:endParaRPr lang="en-US"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5" name="Rectángulo 4"/>
          <p:cNvSpPr/>
          <p:nvPr/>
        </p:nvSpPr>
        <p:spPr>
          <a:xfrm rot="16200000">
            <a:off x="511768" y="880935"/>
            <a:ext cx="432047" cy="1639747"/>
          </a:xfrm>
          <a:prstGeom prst="rect">
            <a:avLst/>
          </a:prstGeom>
          <a:noFill/>
          <a:ln w="25400" cap="flat" cmpd="sng" algn="ctr">
            <a:noFill/>
            <a:prstDash val="solid"/>
          </a:ln>
          <a:effectLst/>
        </p:spPr>
        <p:txBody>
          <a:bodyPr vert="vert" rtlCol="0" anchor="ctr"/>
          <a:lstStyle/>
          <a:p>
            <a:pPr algn="ctr"/>
            <a:r>
              <a:rPr lang="es-EC"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INTRODUCCIÓN</a:t>
            </a:r>
            <a:endParaRPr lang="en-US"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6" name="Rectángulo 5"/>
          <p:cNvSpPr/>
          <p:nvPr/>
        </p:nvSpPr>
        <p:spPr>
          <a:xfrm rot="16200000">
            <a:off x="478937" y="1529003"/>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 name="Rectángulo 7"/>
          <p:cNvSpPr/>
          <p:nvPr/>
        </p:nvSpPr>
        <p:spPr>
          <a:xfrm rot="16200000">
            <a:off x="537409" y="3343975"/>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IV</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 name="Rectángulo 8"/>
          <p:cNvSpPr/>
          <p:nvPr/>
        </p:nvSpPr>
        <p:spPr>
          <a:xfrm rot="16200000">
            <a:off x="478936" y="2112794"/>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10"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479376" y="5229458"/>
            <a:ext cx="948958" cy="935846"/>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redondeado 6"/>
          <p:cNvSpPr/>
          <p:nvPr/>
        </p:nvSpPr>
        <p:spPr>
          <a:xfrm rot="16200000">
            <a:off x="569199" y="2712304"/>
            <a:ext cx="432047" cy="1606955"/>
          </a:xfrm>
          <a:prstGeom prst="roundRect">
            <a:avLst/>
          </a:prstGeom>
          <a:solidFill>
            <a:srgbClr val="C0CF3A">
              <a:lumMod val="40000"/>
              <a:lumOff val="60000"/>
            </a:srgbClr>
          </a:solidFill>
          <a:ln w="57150" cap="flat" cmpd="sng" algn="ctr">
            <a:solidFill>
              <a:srgbClr val="FF0066"/>
            </a:solid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20" name="CuadroTexto 19"/>
          <p:cNvSpPr txBox="1"/>
          <p:nvPr/>
        </p:nvSpPr>
        <p:spPr>
          <a:xfrm>
            <a:off x="5555940" y="-26268"/>
            <a:ext cx="6957530" cy="523220"/>
          </a:xfrm>
          <a:prstGeom prst="rect">
            <a:avLst/>
          </a:prstGeom>
          <a:noFill/>
        </p:spPr>
        <p:txBody>
          <a:bodyPr wrap="square" rtlCol="0">
            <a:spAutoFit/>
          </a:bodyPr>
          <a:lstStyle/>
          <a:p>
            <a:pPr algn="ctr"/>
            <a:r>
              <a:rPr lang="es-EC" sz="2800" b="1" dirty="0" smtClean="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rPr>
              <a:t>Hipótesis variables de persistencia</a:t>
            </a:r>
            <a:endParaRPr lang="en-US" sz="2800" b="1" dirty="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21" name="Conector recto 20"/>
          <p:cNvCxnSpPr/>
          <p:nvPr/>
        </p:nvCxnSpPr>
        <p:spPr>
          <a:xfrm flipH="1">
            <a:off x="5879976" y="496952"/>
            <a:ext cx="6309458"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flipH="1" flipV="1">
            <a:off x="6384663" y="548680"/>
            <a:ext cx="5807968" cy="1704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ángulo redondeado 11"/>
          <p:cNvSpPr/>
          <p:nvPr/>
        </p:nvSpPr>
        <p:spPr>
          <a:xfrm>
            <a:off x="5722597" y="3360751"/>
            <a:ext cx="2668296" cy="2156482"/>
          </a:xfrm>
          <a:prstGeom prst="roundRect">
            <a:avLst/>
          </a:prstGeom>
          <a:solidFill>
            <a:schemeClr val="accent3">
              <a:alpha val="47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prstClr val="black"/>
                </a:solidFill>
                <a:latin typeface="Times New Roman" panose="02020603050405020304" pitchFamily="18" charset="0"/>
                <a:cs typeface="Times New Roman" panose="02020603050405020304" pitchFamily="18" charset="0"/>
              </a:rPr>
              <a:t>Empresas pequeña se ajustan de mejor manera a los requerimientos del mercado y de los clientes</a:t>
            </a:r>
          </a:p>
        </p:txBody>
      </p:sp>
      <p:sp>
        <p:nvSpPr>
          <p:cNvPr id="14" name="Rectángulo redondeado 13"/>
          <p:cNvSpPr/>
          <p:nvPr/>
        </p:nvSpPr>
        <p:spPr>
          <a:xfrm>
            <a:off x="9100292" y="3707685"/>
            <a:ext cx="2751519" cy="1969372"/>
          </a:xfrm>
          <a:prstGeom prst="roundRect">
            <a:avLst/>
          </a:prstGeom>
          <a:solidFill>
            <a:schemeClr val="tx2">
              <a:lumMod val="90000"/>
              <a:alpha val="24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Generar nuevas estrategias competitivas, a fin de elevar el nivel de desempeño empresarial</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36" name="Elipse 35"/>
          <p:cNvSpPr/>
          <p:nvPr/>
        </p:nvSpPr>
        <p:spPr>
          <a:xfrm>
            <a:off x="2093042" y="1336607"/>
            <a:ext cx="2989642" cy="1720367"/>
          </a:xfrm>
          <a:prstGeom prst="roundRect">
            <a:avLst/>
          </a:prstGeom>
          <a:solidFill>
            <a:srgbClr val="33CC33">
              <a:alpha val="27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endParaRPr lang="es-EC" sz="2000" dirty="0" smtClean="0">
              <a:solidFill>
                <a:prstClr val="black"/>
              </a:solidFill>
              <a:latin typeface="Times New Roman" panose="02020603050405020304" pitchFamily="18" charset="0"/>
              <a:cs typeface="Times New Roman" panose="02020603050405020304" pitchFamily="18" charset="0"/>
            </a:endParaRPr>
          </a:p>
          <a:p>
            <a:pPr algn="ctr"/>
            <a:r>
              <a:rPr lang="es-EC" sz="2000" dirty="0" smtClean="0">
                <a:solidFill>
                  <a:prstClr val="black"/>
                </a:solidFill>
                <a:latin typeface="Times New Roman" panose="02020603050405020304" pitchFamily="18" charset="0"/>
                <a:cs typeface="Times New Roman" panose="02020603050405020304" pitchFamily="18" charset="0"/>
              </a:rPr>
              <a:t>El </a:t>
            </a:r>
            <a:r>
              <a:rPr lang="es-EC" sz="2000" dirty="0">
                <a:solidFill>
                  <a:prstClr val="black"/>
                </a:solidFill>
                <a:latin typeface="Times New Roman" panose="02020603050405020304" pitchFamily="18" charset="0"/>
                <a:cs typeface="Times New Roman" panose="02020603050405020304" pitchFamily="18" charset="0"/>
              </a:rPr>
              <a:t>tamaño de la empresa es independiente del crecimiento </a:t>
            </a:r>
            <a:r>
              <a:rPr lang="es-EC" sz="2000" dirty="0" smtClean="0">
                <a:solidFill>
                  <a:prstClr val="black"/>
                </a:solidFill>
                <a:latin typeface="Times New Roman" panose="02020603050405020304" pitchFamily="18" charset="0"/>
                <a:cs typeface="Times New Roman" panose="02020603050405020304" pitchFamily="18" charset="0"/>
              </a:rPr>
              <a:t>empresarial</a:t>
            </a:r>
            <a:endParaRPr lang="es-EC" sz="2000" dirty="0">
              <a:solidFill>
                <a:prstClr val="black"/>
              </a:solidFill>
              <a:latin typeface="Times New Roman" panose="02020603050405020304" pitchFamily="18" charset="0"/>
              <a:cs typeface="Times New Roman" panose="02020603050405020304" pitchFamily="18" charset="0"/>
            </a:endParaRPr>
          </a:p>
        </p:txBody>
      </p:sp>
      <p:sp>
        <p:nvSpPr>
          <p:cNvPr id="31" name="Elipse 30"/>
          <p:cNvSpPr/>
          <p:nvPr/>
        </p:nvSpPr>
        <p:spPr>
          <a:xfrm>
            <a:off x="2140407" y="5879249"/>
            <a:ext cx="2822044" cy="631665"/>
          </a:xfrm>
          <a:prstGeom prst="roundRect">
            <a:avLst/>
          </a:prstGeom>
          <a:solidFill>
            <a:srgbClr val="FFFF99">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defTabSz="844550">
              <a:lnSpc>
                <a:spcPct val="90000"/>
              </a:lnSpc>
              <a:spcBef>
                <a:spcPct val="0"/>
              </a:spcBef>
              <a:spcAft>
                <a:spcPct val="35000"/>
              </a:spcAft>
            </a:pPr>
            <a:r>
              <a:rPr lang="es-EC" sz="2000" dirty="0" smtClean="0">
                <a:solidFill>
                  <a:prstClr val="black"/>
                </a:solidFill>
                <a:latin typeface="Times New Roman" panose="02020603050405020304" pitchFamily="18" charset="0"/>
                <a:cs typeface="Times New Roman" panose="02020603050405020304" pitchFamily="18" charset="0"/>
              </a:rPr>
              <a:t>SE RECHAZA</a:t>
            </a:r>
            <a:endParaRPr lang="es-EC" sz="2000" dirty="0">
              <a:solidFill>
                <a:prstClr val="white"/>
              </a:solidFill>
            </a:endParaRPr>
          </a:p>
        </p:txBody>
      </p:sp>
      <p:sp>
        <p:nvSpPr>
          <p:cNvPr id="39" name="Elipse 32"/>
          <p:cNvSpPr/>
          <p:nvPr/>
        </p:nvSpPr>
        <p:spPr>
          <a:xfrm>
            <a:off x="2093042" y="3588638"/>
            <a:ext cx="2989642" cy="1765108"/>
          </a:xfrm>
          <a:prstGeom prst="roundRect">
            <a:avLst/>
          </a:prstGeom>
          <a:solidFill>
            <a:schemeClr val="accent3">
              <a:lumMod val="40000"/>
              <a:lumOff val="60000"/>
              <a:alpha val="49804"/>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endParaRPr lang="es-EC" dirty="0" smtClean="0">
              <a:solidFill>
                <a:prstClr val="black"/>
              </a:solidFill>
              <a:latin typeface="Times New Roman" panose="02020603050405020304" pitchFamily="18" charset="0"/>
              <a:cs typeface="Times New Roman" panose="02020603050405020304" pitchFamily="18" charset="0"/>
            </a:endParaRPr>
          </a:p>
          <a:p>
            <a:pPr algn="ctr"/>
            <a:r>
              <a:rPr lang="es-EC" dirty="0" smtClean="0">
                <a:solidFill>
                  <a:prstClr val="black"/>
                </a:solidFill>
                <a:latin typeface="Times New Roman" panose="02020603050405020304" pitchFamily="18" charset="0"/>
                <a:cs typeface="Times New Roman" panose="02020603050405020304" pitchFamily="18" charset="0"/>
              </a:rPr>
              <a:t>Los </a:t>
            </a:r>
            <a:r>
              <a:rPr lang="es-EC" dirty="0">
                <a:solidFill>
                  <a:prstClr val="black"/>
                </a:solidFill>
                <a:latin typeface="Times New Roman" panose="02020603050405020304" pitchFamily="18" charset="0"/>
                <a:cs typeface="Times New Roman" panose="02020603050405020304" pitchFamily="18" charset="0"/>
              </a:rPr>
              <a:t>betas de la variable tamaño son negativos y menores a </a:t>
            </a:r>
            <a:r>
              <a:rPr lang="es-EC" dirty="0" smtClean="0">
                <a:solidFill>
                  <a:prstClr val="black"/>
                </a:solidFill>
                <a:latin typeface="Times New Roman" panose="02020603050405020304" pitchFamily="18" charset="0"/>
                <a:cs typeface="Times New Roman" panose="02020603050405020304" pitchFamily="18" charset="0"/>
              </a:rPr>
              <a:t>0; Las empresas pequeñas crecen más que sus contrapartes</a:t>
            </a:r>
            <a:endParaRPr lang="en-US" dirty="0">
              <a:solidFill>
                <a:prstClr val="white"/>
              </a:solidFill>
            </a:endParaRPr>
          </a:p>
        </p:txBody>
      </p:sp>
      <p:sp>
        <p:nvSpPr>
          <p:cNvPr id="40" name="Rectángulo redondeado 39"/>
          <p:cNvSpPr/>
          <p:nvPr/>
        </p:nvSpPr>
        <p:spPr>
          <a:xfrm>
            <a:off x="1871216" y="3179830"/>
            <a:ext cx="1874516" cy="461240"/>
          </a:xfrm>
          <a:prstGeom prst="roundRect">
            <a:avLst/>
          </a:prstGeom>
          <a:noFill/>
          <a:ln w="571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prstClr val="black"/>
                </a:solidFill>
                <a:latin typeface="Times New Roman" panose="02020603050405020304" pitchFamily="18" charset="0"/>
                <a:cs typeface="Times New Roman" panose="02020603050405020304" pitchFamily="18" charset="0"/>
              </a:rPr>
              <a:t>RESULTADO</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30" name="Rectángulo redondeado 29"/>
          <p:cNvSpPr/>
          <p:nvPr/>
        </p:nvSpPr>
        <p:spPr>
          <a:xfrm>
            <a:off x="1919134" y="5433132"/>
            <a:ext cx="1874516" cy="461240"/>
          </a:xfrm>
          <a:prstGeom prst="roundRect">
            <a:avLst/>
          </a:prstGeom>
          <a:noFill/>
          <a:ln w="571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prstClr val="black"/>
                </a:solidFill>
                <a:latin typeface="Times New Roman" panose="02020603050405020304" pitchFamily="18" charset="0"/>
                <a:cs typeface="Times New Roman" panose="02020603050405020304" pitchFamily="18" charset="0"/>
              </a:rPr>
              <a:t>CONCLUSIÓN</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32" name="Rectángulo redondeado 31"/>
          <p:cNvSpPr/>
          <p:nvPr/>
        </p:nvSpPr>
        <p:spPr>
          <a:xfrm>
            <a:off x="1718298" y="822810"/>
            <a:ext cx="3554500" cy="6035190"/>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4" name="Rectángulo redondeado 33"/>
          <p:cNvSpPr/>
          <p:nvPr/>
        </p:nvSpPr>
        <p:spPr>
          <a:xfrm>
            <a:off x="6105733" y="2409954"/>
            <a:ext cx="1848484" cy="529278"/>
          </a:xfrm>
          <a:prstGeom prst="roundRect">
            <a:avLst/>
          </a:prstGeom>
          <a:noFill/>
          <a:ln w="571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prstClr val="black"/>
                </a:solidFill>
                <a:latin typeface="Times New Roman" panose="02020603050405020304" pitchFamily="18" charset="0"/>
                <a:cs typeface="Times New Roman" panose="02020603050405020304" pitchFamily="18" charset="0"/>
              </a:rPr>
              <a:t>CAUSA</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37" name="Rectángulo redondeado 36"/>
          <p:cNvSpPr/>
          <p:nvPr/>
        </p:nvSpPr>
        <p:spPr>
          <a:xfrm>
            <a:off x="9126714" y="2782538"/>
            <a:ext cx="2751519" cy="526436"/>
          </a:xfrm>
          <a:prstGeom prst="roundRect">
            <a:avLst/>
          </a:prstGeom>
          <a:solidFill>
            <a:schemeClr val="tx2">
              <a:lumMod val="90000"/>
              <a:alpha val="24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prstClr val="black"/>
                </a:solidFill>
                <a:latin typeface="Times New Roman" panose="02020603050405020304" pitchFamily="18" charset="0"/>
                <a:cs typeface="Times New Roman" panose="02020603050405020304" pitchFamily="18" charset="0"/>
              </a:rPr>
              <a:t>RECOMENDACIONES</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38" name="Rectángulo redondeado 37"/>
          <p:cNvSpPr/>
          <p:nvPr/>
        </p:nvSpPr>
        <p:spPr>
          <a:xfrm>
            <a:off x="1919134" y="1035106"/>
            <a:ext cx="2664296" cy="432048"/>
          </a:xfrm>
          <a:prstGeom prst="round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prstClr val="black"/>
                </a:solidFill>
                <a:latin typeface="Times New Roman" panose="02020603050405020304" pitchFamily="18" charset="0"/>
                <a:cs typeface="Times New Roman" panose="02020603050405020304" pitchFamily="18" charset="0"/>
              </a:rPr>
              <a:t>HIPÓTESIS 3</a:t>
            </a:r>
            <a:endParaRPr lang="es-EC" sz="2400" b="1" dirty="0">
              <a:solidFill>
                <a:prstClr val="black"/>
              </a:solidFill>
              <a:latin typeface="Times New Roman" panose="02020603050405020304" pitchFamily="18" charset="0"/>
              <a:cs typeface="Times New Roman" panose="02020603050405020304" pitchFamily="18" charset="0"/>
            </a:endParaRPr>
          </a:p>
        </p:txBody>
      </p:sp>
      <p:sp>
        <p:nvSpPr>
          <p:cNvPr id="43" name="Rectángulo 42"/>
          <p:cNvSpPr/>
          <p:nvPr/>
        </p:nvSpPr>
        <p:spPr>
          <a:xfrm>
            <a:off x="4294868" y="5924901"/>
            <a:ext cx="577123" cy="540359"/>
          </a:xfrm>
          <a:prstGeom prst="rect">
            <a:avLst/>
          </a:prstGeom>
          <a:noFill/>
          <a:ln w="38100">
            <a:solidFill>
              <a:schemeClr val="accent1">
                <a:lumMod val="20000"/>
                <a:lumOff val="80000"/>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b="1" dirty="0" smtClean="0">
                <a:solidFill>
                  <a:srgbClr val="C00000"/>
                </a:solidFill>
                <a:latin typeface="Times New Roman" panose="02020603050405020304" pitchFamily="18" charset="0"/>
                <a:ea typeface="Roboto Condensed" panose="020B0604020202020204" charset="0"/>
                <a:cs typeface="Times New Roman" panose="02020603050405020304" pitchFamily="18" charset="0"/>
              </a:rPr>
              <a:t>X</a:t>
            </a:r>
            <a:endParaRPr lang="en-US" b="1" dirty="0">
              <a:solidFill>
                <a:srgbClr val="C00000"/>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35" name="Rectángulo 34"/>
          <p:cNvSpPr/>
          <p:nvPr/>
        </p:nvSpPr>
        <p:spPr>
          <a:xfrm>
            <a:off x="6599574" y="1043893"/>
            <a:ext cx="1184940"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C" dirty="0">
                <a:solidFill>
                  <a:prstClr val="black"/>
                </a:solidFill>
                <a:latin typeface="Times New Roman" panose="02020603050405020304" pitchFamily="18" charset="0"/>
                <a:ea typeface="Calibri" panose="020F0502020204030204" pitchFamily="34" charset="0"/>
              </a:rPr>
              <a:t>2012-2016</a:t>
            </a:r>
            <a:endParaRPr lang="es-EC" dirty="0">
              <a:solidFill>
                <a:prstClr val="black"/>
              </a:solidFill>
            </a:endParaRPr>
          </a:p>
        </p:txBody>
      </p:sp>
      <p:sp>
        <p:nvSpPr>
          <p:cNvPr id="41" name="Rectángulo 40"/>
          <p:cNvSpPr/>
          <p:nvPr/>
        </p:nvSpPr>
        <p:spPr>
          <a:xfrm>
            <a:off x="8160478" y="690739"/>
            <a:ext cx="1056700" cy="369332"/>
          </a:xfrm>
          <a:prstGeom prst="rect">
            <a:avLst/>
          </a:prstGeom>
          <a:solidFill>
            <a:schemeClr val="accent2">
              <a:lumMod val="60000"/>
              <a:lumOff val="40000"/>
            </a:schemeClr>
          </a:solidFill>
        </p:spPr>
        <p:style>
          <a:lnRef idx="3">
            <a:schemeClr val="lt1"/>
          </a:lnRef>
          <a:fillRef idx="1">
            <a:schemeClr val="accent5"/>
          </a:fillRef>
          <a:effectRef idx="1">
            <a:schemeClr val="accent5"/>
          </a:effectRef>
          <a:fontRef idx="minor">
            <a:schemeClr val="lt1"/>
          </a:fontRef>
        </p:style>
        <p:txBody>
          <a:bodyPr wrap="none">
            <a:spAutoFit/>
          </a:bodyPr>
          <a:lstStyle/>
          <a:p>
            <a:r>
              <a:rPr lang="es-EC" dirty="0" smtClean="0">
                <a:solidFill>
                  <a:prstClr val="black"/>
                </a:solidFill>
                <a:latin typeface="Times New Roman" panose="02020603050405020304" pitchFamily="18" charset="0"/>
                <a:ea typeface="Calibri" panose="020F0502020204030204" pitchFamily="34" charset="0"/>
              </a:rPr>
              <a:t>Pequeñas</a:t>
            </a:r>
            <a:endParaRPr lang="es-EC" dirty="0">
              <a:solidFill>
                <a:prstClr val="black"/>
              </a:solidFill>
            </a:endParaRPr>
          </a:p>
        </p:txBody>
      </p:sp>
      <p:sp>
        <p:nvSpPr>
          <p:cNvPr id="42" name="Rectángulo 41"/>
          <p:cNvSpPr/>
          <p:nvPr/>
        </p:nvSpPr>
        <p:spPr>
          <a:xfrm>
            <a:off x="8179049" y="1380058"/>
            <a:ext cx="1082348" cy="369332"/>
          </a:xfrm>
          <a:prstGeom prst="rect">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wrap="none">
            <a:spAutoFit/>
          </a:bodyPr>
          <a:lstStyle/>
          <a:p>
            <a:r>
              <a:rPr lang="es-EC" dirty="0" smtClean="0">
                <a:solidFill>
                  <a:prstClr val="black"/>
                </a:solidFill>
                <a:latin typeface="Times New Roman" panose="02020603050405020304" pitchFamily="18" charset="0"/>
                <a:ea typeface="Calibri" panose="020F0502020204030204" pitchFamily="34" charset="0"/>
              </a:rPr>
              <a:t>Medianas</a:t>
            </a:r>
            <a:endParaRPr lang="es-EC" dirty="0">
              <a:solidFill>
                <a:prstClr val="black"/>
              </a:solidFill>
            </a:endParaRPr>
          </a:p>
        </p:txBody>
      </p:sp>
      <p:sp>
        <p:nvSpPr>
          <p:cNvPr id="44" name="Rectángulo 43"/>
          <p:cNvSpPr/>
          <p:nvPr/>
        </p:nvSpPr>
        <p:spPr>
          <a:xfrm>
            <a:off x="9649585" y="689432"/>
            <a:ext cx="838903" cy="369332"/>
          </a:xfrm>
          <a:prstGeom prst="rect">
            <a:avLst/>
          </a:prstGeom>
          <a:solidFill>
            <a:schemeClr val="accent3">
              <a:lumMod val="60000"/>
              <a:lumOff val="40000"/>
            </a:schemeClr>
          </a:solidFill>
          <a:ln>
            <a:noFill/>
          </a:ln>
        </p:spPr>
        <p:style>
          <a:lnRef idx="1">
            <a:schemeClr val="accent5"/>
          </a:lnRef>
          <a:fillRef idx="3">
            <a:schemeClr val="accent5"/>
          </a:fillRef>
          <a:effectRef idx="2">
            <a:schemeClr val="accent5"/>
          </a:effectRef>
          <a:fontRef idx="minor">
            <a:schemeClr val="lt1"/>
          </a:fontRef>
        </p:style>
        <p:txBody>
          <a:bodyPr wrap="square">
            <a:spAutoFit/>
          </a:bodyPr>
          <a:lstStyle/>
          <a:p>
            <a:r>
              <a:rPr lang="es-EC" dirty="0" smtClean="0">
                <a:solidFill>
                  <a:prstClr val="black"/>
                </a:solidFill>
                <a:latin typeface="Times New Roman" panose="02020603050405020304" pitchFamily="18" charset="0"/>
                <a:cs typeface="Times New Roman" panose="02020603050405020304" pitchFamily="18" charset="0"/>
              </a:rPr>
              <a:t>4,46%</a:t>
            </a:r>
            <a:endParaRPr lang="es-EC" dirty="0">
              <a:solidFill>
                <a:prstClr val="black"/>
              </a:solidFill>
              <a:latin typeface="Times New Roman" panose="02020603050405020304" pitchFamily="18" charset="0"/>
              <a:cs typeface="Times New Roman" panose="02020603050405020304" pitchFamily="18" charset="0"/>
            </a:endParaRPr>
          </a:p>
        </p:txBody>
      </p:sp>
      <p:sp>
        <p:nvSpPr>
          <p:cNvPr id="45" name="Rectángulo 44"/>
          <p:cNvSpPr/>
          <p:nvPr/>
        </p:nvSpPr>
        <p:spPr>
          <a:xfrm>
            <a:off x="9689865" y="1386578"/>
            <a:ext cx="851127" cy="369332"/>
          </a:xfrm>
          <a:prstGeom prst="rect">
            <a:avLst/>
          </a:prstGeom>
          <a:solidFill>
            <a:schemeClr val="accent2">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es-EC" dirty="0" smtClean="0">
                <a:solidFill>
                  <a:prstClr val="black"/>
                </a:solidFill>
                <a:latin typeface="Times New Roman" panose="02020603050405020304" pitchFamily="18" charset="0"/>
                <a:ea typeface="Calibri" panose="020F0502020204030204" pitchFamily="34" charset="0"/>
              </a:rPr>
              <a:t>3,04%</a:t>
            </a:r>
            <a:endParaRPr lang="es-EC" dirty="0">
              <a:solidFill>
                <a:prstClr val="black"/>
              </a:solidFill>
            </a:endParaRPr>
          </a:p>
        </p:txBody>
      </p:sp>
      <p:pic>
        <p:nvPicPr>
          <p:cNvPr id="2050"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3319" y="5300125"/>
            <a:ext cx="1886265" cy="10598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93055" y="5464617"/>
            <a:ext cx="1965994" cy="1179596"/>
          </a:xfrm>
          <a:prstGeom prst="rect">
            <a:avLst/>
          </a:prstGeom>
          <a:noFill/>
          <a:extLst>
            <a:ext uri="{909E8E84-426E-40DD-AFC4-6F175D3DCCD1}">
              <a14:hiddenFill xmlns:a14="http://schemas.microsoft.com/office/drawing/2010/main">
                <a:solidFill>
                  <a:srgbClr val="FFFFFF"/>
                </a:solidFill>
              </a14:hiddenFill>
            </a:ext>
          </a:extLst>
        </p:spPr>
      </p:pic>
      <p:sp>
        <p:nvSpPr>
          <p:cNvPr id="47" name="Rectángulo redondeado 46"/>
          <p:cNvSpPr/>
          <p:nvPr/>
        </p:nvSpPr>
        <p:spPr>
          <a:xfrm>
            <a:off x="8980402" y="3483951"/>
            <a:ext cx="2897831" cy="1054403"/>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700" dirty="0" smtClean="0">
                <a:solidFill>
                  <a:schemeClr val="bg1"/>
                </a:solidFill>
                <a:latin typeface="Times New Roman" panose="02020603050405020304" pitchFamily="18" charset="0"/>
                <a:cs typeface="Times New Roman" panose="02020603050405020304" pitchFamily="18" charset="0"/>
              </a:rPr>
              <a:t>Añadir nuevas características de diferenciación para el producto o servicio</a:t>
            </a:r>
            <a:endParaRPr lang="es-EC" sz="1700" dirty="0">
              <a:solidFill>
                <a:schemeClr val="bg1"/>
              </a:solidFill>
              <a:latin typeface="Times New Roman" panose="02020603050405020304" pitchFamily="18" charset="0"/>
              <a:cs typeface="Times New Roman" panose="02020603050405020304" pitchFamily="18" charset="0"/>
            </a:endParaRPr>
          </a:p>
        </p:txBody>
      </p:sp>
      <p:sp>
        <p:nvSpPr>
          <p:cNvPr id="48" name="Rectángulo redondeado 47"/>
          <p:cNvSpPr/>
          <p:nvPr/>
        </p:nvSpPr>
        <p:spPr>
          <a:xfrm>
            <a:off x="9005747" y="4949799"/>
            <a:ext cx="2897831" cy="1282969"/>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700" dirty="0" smtClean="0">
                <a:solidFill>
                  <a:schemeClr val="bg1"/>
                </a:solidFill>
                <a:latin typeface="Times New Roman" panose="02020603050405020304" pitchFamily="18" charset="0"/>
                <a:cs typeface="Times New Roman" panose="02020603050405020304" pitchFamily="18" charset="0"/>
              </a:rPr>
              <a:t>Ofrecer un producto o servicio enfocado a las necesidades del cliente, los cuales deben superar sus gustos y requerimientos</a:t>
            </a:r>
            <a:endParaRPr lang="es-EC" sz="1700"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Resultado de imagen para EKOS revista"/>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7747" y="386915"/>
            <a:ext cx="1056924" cy="10034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ector recto de flecha 10"/>
          <p:cNvCxnSpPr>
            <a:stCxn id="35" idx="3"/>
            <a:endCxn id="41" idx="1"/>
          </p:cNvCxnSpPr>
          <p:nvPr/>
        </p:nvCxnSpPr>
        <p:spPr>
          <a:xfrm flipV="1">
            <a:off x="7784514" y="875405"/>
            <a:ext cx="375964" cy="353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p:cNvCxnSpPr>
            <a:endCxn id="42" idx="1"/>
          </p:cNvCxnSpPr>
          <p:nvPr/>
        </p:nvCxnSpPr>
        <p:spPr>
          <a:xfrm>
            <a:off x="7776473" y="1256536"/>
            <a:ext cx="402576" cy="308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p:cNvCxnSpPr>
            <a:stCxn id="41" idx="3"/>
            <a:endCxn id="44" idx="1"/>
          </p:cNvCxnSpPr>
          <p:nvPr/>
        </p:nvCxnSpPr>
        <p:spPr>
          <a:xfrm flipV="1">
            <a:off x="9217178" y="874098"/>
            <a:ext cx="432407" cy="1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p:cNvCxnSpPr/>
          <p:nvPr/>
        </p:nvCxnSpPr>
        <p:spPr>
          <a:xfrm flipV="1">
            <a:off x="9272885" y="1560007"/>
            <a:ext cx="432407" cy="1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200513"/>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050"/>
                                        </p:tgtEl>
                                        <p:attrNameLst>
                                          <p:attrName>style.visibility</p:attrName>
                                        </p:attrNameLst>
                                      </p:cBhvr>
                                      <p:to>
                                        <p:strVal val="visible"/>
                                      </p:to>
                                    </p:set>
                                    <p:anim calcmode="lin" valueType="num">
                                      <p:cBhvr additive="base">
                                        <p:cTn id="49" dur="500" fill="hold"/>
                                        <p:tgtEl>
                                          <p:spTgt spid="2050"/>
                                        </p:tgtEl>
                                        <p:attrNameLst>
                                          <p:attrName>ppt_x</p:attrName>
                                        </p:attrNameLst>
                                      </p:cBhvr>
                                      <p:tavLst>
                                        <p:tav tm="0">
                                          <p:val>
                                            <p:strVal val="#ppt_x"/>
                                          </p:val>
                                        </p:tav>
                                        <p:tav tm="100000">
                                          <p:val>
                                            <p:strVal val="#ppt_x"/>
                                          </p:val>
                                        </p:tav>
                                      </p:tavLst>
                                    </p:anim>
                                    <p:anim calcmode="lin" valueType="num">
                                      <p:cBhvr additive="base">
                                        <p:cTn id="50" dur="500" fill="hold"/>
                                        <p:tgtEl>
                                          <p:spTgt spid="205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ppt_x"/>
                                          </p:val>
                                        </p:tav>
                                        <p:tav tm="100000">
                                          <p:val>
                                            <p:strVal val="#ppt_x"/>
                                          </p:val>
                                        </p:tav>
                                      </p:tavLst>
                                    </p:anim>
                                    <p:anim calcmode="lin" valueType="num">
                                      <p:cBhvr additive="base">
                                        <p:cTn id="5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500" fill="hold"/>
                                        <p:tgtEl>
                                          <p:spTgt spid="35"/>
                                        </p:tgtEl>
                                        <p:attrNameLst>
                                          <p:attrName>ppt_x</p:attrName>
                                        </p:attrNameLst>
                                      </p:cBhvr>
                                      <p:tavLst>
                                        <p:tav tm="0">
                                          <p:val>
                                            <p:strVal val="#ppt_x"/>
                                          </p:val>
                                        </p:tav>
                                        <p:tav tm="100000">
                                          <p:val>
                                            <p:strVal val="#ppt_x"/>
                                          </p:val>
                                        </p:tav>
                                      </p:tavLst>
                                    </p:anim>
                                    <p:anim calcmode="lin" valueType="num">
                                      <p:cBhvr additive="base">
                                        <p:cTn id="60" dur="500" fill="hold"/>
                                        <p:tgtEl>
                                          <p:spTgt spid="3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fill="hold"/>
                                        <p:tgtEl>
                                          <p:spTgt spid="41"/>
                                        </p:tgtEl>
                                        <p:attrNameLst>
                                          <p:attrName>ppt_x</p:attrName>
                                        </p:attrNameLst>
                                      </p:cBhvr>
                                      <p:tavLst>
                                        <p:tav tm="0">
                                          <p:val>
                                            <p:strVal val="#ppt_x"/>
                                          </p:val>
                                        </p:tav>
                                        <p:tav tm="100000">
                                          <p:val>
                                            <p:strVal val="#ppt_x"/>
                                          </p:val>
                                        </p:tav>
                                      </p:tavLst>
                                    </p:anim>
                                    <p:anim calcmode="lin" valueType="num">
                                      <p:cBhvr additive="base">
                                        <p:cTn id="64" dur="500" fill="hold"/>
                                        <p:tgtEl>
                                          <p:spTgt spid="4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500" fill="hold"/>
                                        <p:tgtEl>
                                          <p:spTgt spid="44"/>
                                        </p:tgtEl>
                                        <p:attrNameLst>
                                          <p:attrName>ppt_x</p:attrName>
                                        </p:attrNameLst>
                                      </p:cBhvr>
                                      <p:tavLst>
                                        <p:tav tm="0">
                                          <p:val>
                                            <p:strVal val="#ppt_x"/>
                                          </p:val>
                                        </p:tav>
                                        <p:tav tm="100000">
                                          <p:val>
                                            <p:strVal val="#ppt_x"/>
                                          </p:val>
                                        </p:tav>
                                      </p:tavLst>
                                    </p:anim>
                                    <p:anim calcmode="lin" valueType="num">
                                      <p:cBhvr additive="base">
                                        <p:cTn id="68" dur="500" fill="hold"/>
                                        <p:tgtEl>
                                          <p:spTgt spid="4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026"/>
                                        </p:tgtEl>
                                        <p:attrNameLst>
                                          <p:attrName>style.visibility</p:attrName>
                                        </p:attrNameLst>
                                      </p:cBhvr>
                                      <p:to>
                                        <p:strVal val="visible"/>
                                      </p:to>
                                    </p:set>
                                    <p:anim calcmode="lin" valueType="num">
                                      <p:cBhvr additive="base">
                                        <p:cTn id="71" dur="500" fill="hold"/>
                                        <p:tgtEl>
                                          <p:spTgt spid="1026"/>
                                        </p:tgtEl>
                                        <p:attrNameLst>
                                          <p:attrName>ppt_x</p:attrName>
                                        </p:attrNameLst>
                                      </p:cBhvr>
                                      <p:tavLst>
                                        <p:tav tm="0">
                                          <p:val>
                                            <p:strVal val="#ppt_x"/>
                                          </p:val>
                                        </p:tav>
                                        <p:tav tm="100000">
                                          <p:val>
                                            <p:strVal val="#ppt_x"/>
                                          </p:val>
                                        </p:tav>
                                      </p:tavLst>
                                    </p:anim>
                                    <p:anim calcmode="lin" valueType="num">
                                      <p:cBhvr additive="base">
                                        <p:cTn id="72" dur="500" fill="hold"/>
                                        <p:tgtEl>
                                          <p:spTgt spid="1026"/>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additive="base">
                                        <p:cTn id="75" dur="500" fill="hold"/>
                                        <p:tgtEl>
                                          <p:spTgt spid="11"/>
                                        </p:tgtEl>
                                        <p:attrNameLst>
                                          <p:attrName>ppt_x</p:attrName>
                                        </p:attrNameLst>
                                      </p:cBhvr>
                                      <p:tavLst>
                                        <p:tav tm="0">
                                          <p:val>
                                            <p:strVal val="#ppt_x"/>
                                          </p:val>
                                        </p:tav>
                                        <p:tav tm="100000">
                                          <p:val>
                                            <p:strVal val="#ppt_x"/>
                                          </p:val>
                                        </p:tav>
                                      </p:tavLst>
                                    </p:anim>
                                    <p:anim calcmode="lin" valueType="num">
                                      <p:cBhvr additive="base">
                                        <p:cTn id="76" dur="500" fill="hold"/>
                                        <p:tgtEl>
                                          <p:spTgt spid="11"/>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ppt_x"/>
                                          </p:val>
                                        </p:tav>
                                        <p:tav tm="100000">
                                          <p:val>
                                            <p:strVal val="#ppt_x"/>
                                          </p:val>
                                        </p:tav>
                                      </p:tavLst>
                                    </p:anim>
                                    <p:anim calcmode="lin" valueType="num">
                                      <p:cBhvr additive="base">
                                        <p:cTn id="80" dur="500" fill="hold"/>
                                        <p:tgtEl>
                                          <p:spTgt spid="46"/>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9"/>
                                        </p:tgtEl>
                                        <p:attrNameLst>
                                          <p:attrName>style.visibility</p:attrName>
                                        </p:attrNameLst>
                                      </p:cBhvr>
                                      <p:to>
                                        <p:strVal val="visible"/>
                                      </p:to>
                                    </p:set>
                                    <p:anim calcmode="lin" valueType="num">
                                      <p:cBhvr additive="base">
                                        <p:cTn id="83" dur="500" fill="hold"/>
                                        <p:tgtEl>
                                          <p:spTgt spid="49"/>
                                        </p:tgtEl>
                                        <p:attrNameLst>
                                          <p:attrName>ppt_x</p:attrName>
                                        </p:attrNameLst>
                                      </p:cBhvr>
                                      <p:tavLst>
                                        <p:tav tm="0">
                                          <p:val>
                                            <p:strVal val="#ppt_x"/>
                                          </p:val>
                                        </p:tav>
                                        <p:tav tm="100000">
                                          <p:val>
                                            <p:strVal val="#ppt_x"/>
                                          </p:val>
                                        </p:tav>
                                      </p:tavLst>
                                    </p:anim>
                                    <p:anim calcmode="lin" valueType="num">
                                      <p:cBhvr additive="base">
                                        <p:cTn id="84" dur="500" fill="hold"/>
                                        <p:tgtEl>
                                          <p:spTgt spid="49"/>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50"/>
                                        </p:tgtEl>
                                        <p:attrNameLst>
                                          <p:attrName>style.visibility</p:attrName>
                                        </p:attrNameLst>
                                      </p:cBhvr>
                                      <p:to>
                                        <p:strVal val="visible"/>
                                      </p:to>
                                    </p:set>
                                    <p:anim calcmode="lin" valueType="num">
                                      <p:cBhvr additive="base">
                                        <p:cTn id="87" dur="500" fill="hold"/>
                                        <p:tgtEl>
                                          <p:spTgt spid="50"/>
                                        </p:tgtEl>
                                        <p:attrNameLst>
                                          <p:attrName>ppt_x</p:attrName>
                                        </p:attrNameLst>
                                      </p:cBhvr>
                                      <p:tavLst>
                                        <p:tav tm="0">
                                          <p:val>
                                            <p:strVal val="#ppt_x"/>
                                          </p:val>
                                        </p:tav>
                                        <p:tav tm="100000">
                                          <p:val>
                                            <p:strVal val="#ppt_x"/>
                                          </p:val>
                                        </p:tav>
                                      </p:tavLst>
                                    </p:anim>
                                    <p:anim calcmode="lin" valueType="num">
                                      <p:cBhvr additive="base">
                                        <p:cTn id="88" dur="500" fill="hold"/>
                                        <p:tgtEl>
                                          <p:spTgt spid="5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5"/>
                                        </p:tgtEl>
                                        <p:attrNameLst>
                                          <p:attrName>style.visibility</p:attrName>
                                        </p:attrNameLst>
                                      </p:cBhvr>
                                      <p:to>
                                        <p:strVal val="visible"/>
                                      </p:to>
                                    </p:set>
                                    <p:anim calcmode="lin" valueType="num">
                                      <p:cBhvr additive="base">
                                        <p:cTn id="95" dur="500" fill="hold"/>
                                        <p:tgtEl>
                                          <p:spTgt spid="45"/>
                                        </p:tgtEl>
                                        <p:attrNameLst>
                                          <p:attrName>ppt_x</p:attrName>
                                        </p:attrNameLst>
                                      </p:cBhvr>
                                      <p:tavLst>
                                        <p:tav tm="0">
                                          <p:val>
                                            <p:strVal val="#ppt_x"/>
                                          </p:val>
                                        </p:tav>
                                        <p:tav tm="100000">
                                          <p:val>
                                            <p:strVal val="#ppt_x"/>
                                          </p:val>
                                        </p:tav>
                                      </p:tavLst>
                                    </p:anim>
                                    <p:anim calcmode="lin" valueType="num">
                                      <p:cBhvr additive="base">
                                        <p:cTn id="9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ppt_x"/>
                                          </p:val>
                                        </p:tav>
                                        <p:tav tm="100000">
                                          <p:val>
                                            <p:strVal val="#ppt_x"/>
                                          </p:val>
                                        </p:tav>
                                      </p:tavLst>
                                    </p:anim>
                                    <p:anim calcmode="lin" valueType="num">
                                      <p:cBhvr additive="base">
                                        <p:cTn id="102" dur="500" fill="hold"/>
                                        <p:tgtEl>
                                          <p:spTgt spid="14"/>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ppt_x"/>
                                          </p:val>
                                        </p:tav>
                                        <p:tav tm="100000">
                                          <p:val>
                                            <p:strVal val="#ppt_x"/>
                                          </p:val>
                                        </p:tav>
                                      </p:tavLst>
                                    </p:anim>
                                    <p:anim calcmode="lin" valueType="num">
                                      <p:cBhvr additive="base">
                                        <p:cTn id="106" dur="500" fill="hold"/>
                                        <p:tgtEl>
                                          <p:spTgt spid="37"/>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2052"/>
                                        </p:tgtEl>
                                        <p:attrNameLst>
                                          <p:attrName>style.visibility</p:attrName>
                                        </p:attrNameLst>
                                      </p:cBhvr>
                                      <p:to>
                                        <p:strVal val="visible"/>
                                      </p:to>
                                    </p:set>
                                    <p:anim calcmode="lin" valueType="num">
                                      <p:cBhvr additive="base">
                                        <p:cTn id="109" dur="500" fill="hold"/>
                                        <p:tgtEl>
                                          <p:spTgt spid="2052"/>
                                        </p:tgtEl>
                                        <p:attrNameLst>
                                          <p:attrName>ppt_x</p:attrName>
                                        </p:attrNameLst>
                                      </p:cBhvr>
                                      <p:tavLst>
                                        <p:tav tm="0">
                                          <p:val>
                                            <p:strVal val="#ppt_x"/>
                                          </p:val>
                                        </p:tav>
                                        <p:tav tm="100000">
                                          <p:val>
                                            <p:strVal val="#ppt_x"/>
                                          </p:val>
                                        </p:tav>
                                      </p:tavLst>
                                    </p:anim>
                                    <p:anim calcmode="lin" valueType="num">
                                      <p:cBhvr additive="base">
                                        <p:cTn id="110" dur="500" fill="hold"/>
                                        <p:tgtEl>
                                          <p:spTgt spid="2052"/>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 calcmode="lin" valueType="num">
                                      <p:cBhvr additive="base">
                                        <p:cTn id="113" dur="500" fill="hold"/>
                                        <p:tgtEl>
                                          <p:spTgt spid="33"/>
                                        </p:tgtEl>
                                        <p:attrNameLst>
                                          <p:attrName>ppt_x</p:attrName>
                                        </p:attrNameLst>
                                      </p:cBhvr>
                                      <p:tavLst>
                                        <p:tav tm="0">
                                          <p:val>
                                            <p:strVal val="#ppt_x"/>
                                          </p:val>
                                        </p:tav>
                                        <p:tav tm="100000">
                                          <p:val>
                                            <p:strVal val="#ppt_x"/>
                                          </p:val>
                                        </p:tav>
                                      </p:tavLst>
                                    </p:anim>
                                    <p:anim calcmode="lin" valueType="num">
                                      <p:cBhvr additive="base">
                                        <p:cTn id="1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1" nodeType="clickEffect">
                                  <p:stCondLst>
                                    <p:cond delay="0"/>
                                  </p:stCondLst>
                                  <p:childTnLst>
                                    <p:animEffect transition="out" filter="fade">
                                      <p:cBhvr>
                                        <p:cTn id="118" dur="500"/>
                                        <p:tgtEl>
                                          <p:spTgt spid="14"/>
                                        </p:tgtEl>
                                      </p:cBhvr>
                                    </p:animEffect>
                                    <p:set>
                                      <p:cBhvr>
                                        <p:cTn id="119" dur="1" fill="hold">
                                          <p:stCondLst>
                                            <p:cond delay="499"/>
                                          </p:stCondLst>
                                        </p:cTn>
                                        <p:tgtEl>
                                          <p:spTgt spid="14"/>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2052"/>
                                        </p:tgtEl>
                                      </p:cBhvr>
                                    </p:animEffect>
                                    <p:set>
                                      <p:cBhvr>
                                        <p:cTn id="122" dur="1" fill="hold">
                                          <p:stCondLst>
                                            <p:cond delay="499"/>
                                          </p:stCondLst>
                                        </p:cTn>
                                        <p:tgtEl>
                                          <p:spTgt spid="2052"/>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500" fill="hold"/>
                                        <p:tgtEl>
                                          <p:spTgt spid="47"/>
                                        </p:tgtEl>
                                        <p:attrNameLst>
                                          <p:attrName>ppt_x</p:attrName>
                                        </p:attrNameLst>
                                      </p:cBhvr>
                                      <p:tavLst>
                                        <p:tav tm="0">
                                          <p:val>
                                            <p:strVal val="#ppt_x"/>
                                          </p:val>
                                        </p:tav>
                                        <p:tav tm="100000">
                                          <p:val>
                                            <p:strVal val="#ppt_x"/>
                                          </p:val>
                                        </p:tav>
                                      </p:tavLst>
                                    </p:anim>
                                    <p:anim calcmode="lin" valueType="num">
                                      <p:cBhvr additive="base">
                                        <p:cTn id="12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48"/>
                                        </p:tgtEl>
                                        <p:attrNameLst>
                                          <p:attrName>style.visibility</p:attrName>
                                        </p:attrNameLst>
                                      </p:cBhvr>
                                      <p:to>
                                        <p:strVal val="visible"/>
                                      </p:to>
                                    </p:set>
                                    <p:anim calcmode="lin" valueType="num">
                                      <p:cBhvr additive="base">
                                        <p:cTn id="133" dur="500" fill="hold"/>
                                        <p:tgtEl>
                                          <p:spTgt spid="48"/>
                                        </p:tgtEl>
                                        <p:attrNameLst>
                                          <p:attrName>ppt_x</p:attrName>
                                        </p:attrNameLst>
                                      </p:cBhvr>
                                      <p:tavLst>
                                        <p:tav tm="0">
                                          <p:val>
                                            <p:strVal val="#ppt_x"/>
                                          </p:val>
                                        </p:tav>
                                        <p:tav tm="100000">
                                          <p:val>
                                            <p:strVal val="#ppt_x"/>
                                          </p:val>
                                        </p:tav>
                                      </p:tavLst>
                                    </p:anim>
                                    <p:anim calcmode="lin" valueType="num">
                                      <p:cBhvr additive="base">
                                        <p:cTn id="13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12" grpId="0" animBg="1"/>
      <p:bldP spid="14" grpId="0" animBg="1"/>
      <p:bldP spid="14" grpId="1" animBg="1"/>
      <p:bldP spid="36" grpId="0" animBg="1"/>
      <p:bldP spid="31" grpId="0" animBg="1"/>
      <p:bldP spid="39" grpId="0" animBg="1"/>
      <p:bldP spid="40" grpId="0" animBg="1"/>
      <p:bldP spid="30" grpId="0" animBg="1"/>
      <p:bldP spid="32" grpId="0" animBg="1"/>
      <p:bldP spid="34" grpId="0" animBg="1"/>
      <p:bldP spid="37" grpId="0" animBg="1"/>
      <p:bldP spid="38" grpId="0" animBg="1"/>
      <p:bldP spid="43" grpId="0" animBg="1"/>
      <p:bldP spid="35" grpId="0" animBg="1"/>
      <p:bldP spid="41" grpId="0" animBg="1"/>
      <p:bldP spid="42" grpId="0" animBg="1"/>
      <p:bldP spid="44" grpId="0" animBg="1"/>
      <p:bldP spid="45" grpId="0" animBg="1"/>
      <p:bldP spid="47" grpId="0" animBg="1"/>
      <p:bldP spid="4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0"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10956150" y="5448436"/>
            <a:ext cx="1235850" cy="1218774"/>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2999656" y="-12878"/>
            <a:ext cx="5943114" cy="523220"/>
          </a:xfrm>
          <a:prstGeom prst="rect">
            <a:avLst/>
          </a:prstGeom>
          <a:noFill/>
        </p:spPr>
        <p:txBody>
          <a:bodyPr wrap="square" rtlCol="0">
            <a:spAutoFit/>
          </a:bodyPr>
          <a:lstStyle/>
          <a:p>
            <a:pPr algn="ctr"/>
            <a:r>
              <a:rPr lang="es-EC" sz="2800" b="1" dirty="0" smtClean="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rPr>
              <a:t>ÍNDICE</a:t>
            </a:r>
            <a:endParaRPr lang="en-US" sz="2800" b="1" dirty="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14" name="Conector recto 13"/>
          <p:cNvCxnSpPr/>
          <p:nvPr/>
        </p:nvCxnSpPr>
        <p:spPr>
          <a:xfrm flipH="1">
            <a:off x="2999656" y="448787"/>
            <a:ext cx="5807968"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flipH="1">
            <a:off x="3287688" y="538441"/>
            <a:ext cx="5519936"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ángulo 32"/>
          <p:cNvSpPr/>
          <p:nvPr/>
        </p:nvSpPr>
        <p:spPr>
          <a:xfrm>
            <a:off x="915262" y="1190025"/>
            <a:ext cx="3628221" cy="1015663"/>
          </a:xfrm>
          <a:prstGeom prst="rect">
            <a:avLst/>
          </a:prstGeom>
        </p:spPr>
        <p:txBody>
          <a:bodyPr wrap="square">
            <a:spAutoFit/>
          </a:bodyPr>
          <a:lstStyle/>
          <a:p>
            <a:pPr marL="457200" indent="-457200">
              <a:buFont typeface="Wingdings" panose="05000000000000000000" pitchFamily="2" charset="2"/>
              <a:buChar char="Ø"/>
            </a:pPr>
            <a:r>
              <a:rPr lang="es-CO" sz="2000" dirty="0" smtClean="0">
                <a:solidFill>
                  <a:prstClr val="black"/>
                </a:solidFill>
                <a:latin typeface="Times New Roman" panose="02020603050405020304" pitchFamily="18" charset="0"/>
                <a:cs typeface="Times New Roman" panose="02020603050405020304" pitchFamily="18" charset="0"/>
              </a:rPr>
              <a:t>Antecedentes</a:t>
            </a:r>
          </a:p>
          <a:p>
            <a:pPr marL="457200" indent="-457200">
              <a:buFont typeface="Wingdings" panose="05000000000000000000" pitchFamily="2" charset="2"/>
              <a:buChar char="Ø"/>
            </a:pPr>
            <a:r>
              <a:rPr lang="es-CO" sz="2000" dirty="0" smtClean="0">
                <a:solidFill>
                  <a:prstClr val="black"/>
                </a:solidFill>
                <a:latin typeface="Times New Roman" panose="02020603050405020304" pitchFamily="18" charset="0"/>
                <a:cs typeface="Times New Roman" panose="02020603050405020304" pitchFamily="18" charset="0"/>
              </a:rPr>
              <a:t>Justificación</a:t>
            </a:r>
          </a:p>
          <a:p>
            <a:pPr marL="457200" indent="-457200">
              <a:buFont typeface="Wingdings" panose="05000000000000000000" pitchFamily="2" charset="2"/>
              <a:buChar char="Ø"/>
            </a:pPr>
            <a:r>
              <a:rPr lang="es-CO" sz="2000" dirty="0" smtClean="0">
                <a:solidFill>
                  <a:prstClr val="black"/>
                </a:solidFill>
                <a:latin typeface="Times New Roman" panose="02020603050405020304" pitchFamily="18" charset="0"/>
                <a:cs typeface="Times New Roman" panose="02020603050405020304" pitchFamily="18" charset="0"/>
              </a:rPr>
              <a:t>Tejido empresarial</a:t>
            </a:r>
            <a:endParaRPr lang="es-CO" sz="1600" dirty="0">
              <a:solidFill>
                <a:prstClr val="black"/>
              </a:solidFill>
              <a:latin typeface="Times New Roman" panose="02020603050405020304" pitchFamily="18" charset="0"/>
              <a:cs typeface="Times New Roman" panose="02020603050405020304" pitchFamily="18" charset="0"/>
            </a:endParaRPr>
          </a:p>
        </p:txBody>
      </p:sp>
      <p:sp>
        <p:nvSpPr>
          <p:cNvPr id="17" name="Rectángulo 52"/>
          <p:cNvSpPr/>
          <p:nvPr/>
        </p:nvSpPr>
        <p:spPr>
          <a:xfrm>
            <a:off x="966900" y="2961140"/>
            <a:ext cx="3509294" cy="1323439"/>
          </a:xfrm>
          <a:prstGeom prst="rect">
            <a:avLst/>
          </a:prstGeom>
        </p:spPr>
        <p:txBody>
          <a:bodyPr wrap="none">
            <a:spAutoFit/>
          </a:bodyPr>
          <a:lstStyle/>
          <a:p>
            <a:pPr marL="342900" indent="-342900">
              <a:buFont typeface="Wingdings" panose="05000000000000000000" pitchFamily="2" charset="2"/>
              <a:buChar char="Ø"/>
            </a:pPr>
            <a:r>
              <a:rPr lang="es-CO" sz="2000" dirty="0" smtClean="0">
                <a:solidFill>
                  <a:prstClr val="black"/>
                </a:solidFill>
                <a:latin typeface="Times New Roman" panose="02020603050405020304" pitchFamily="18" charset="0"/>
                <a:cs typeface="Times New Roman" panose="02020603050405020304" pitchFamily="18" charset="0"/>
              </a:rPr>
              <a:t>Conceptos</a:t>
            </a:r>
          </a:p>
          <a:p>
            <a:pPr marL="342900" indent="-342900">
              <a:buFont typeface="Wingdings" panose="05000000000000000000" pitchFamily="2" charset="2"/>
              <a:buChar char="Ø"/>
            </a:pPr>
            <a:r>
              <a:rPr lang="es-CO" sz="2000" dirty="0" smtClean="0">
                <a:solidFill>
                  <a:prstClr val="black"/>
                </a:solidFill>
                <a:latin typeface="Times New Roman" panose="02020603050405020304" pitchFamily="18" charset="0"/>
                <a:cs typeface="Times New Roman" panose="02020603050405020304" pitchFamily="18" charset="0"/>
              </a:rPr>
              <a:t>Teorías </a:t>
            </a:r>
          </a:p>
          <a:p>
            <a:pPr marL="342900" indent="-342900">
              <a:buFont typeface="Wingdings" panose="05000000000000000000" pitchFamily="2" charset="2"/>
              <a:buChar char="Ø"/>
            </a:pPr>
            <a:r>
              <a:rPr lang="es-CO" sz="2000" dirty="0" smtClean="0">
                <a:solidFill>
                  <a:prstClr val="black"/>
                </a:solidFill>
                <a:latin typeface="Times New Roman" panose="02020603050405020304" pitchFamily="18" charset="0"/>
                <a:cs typeface="Times New Roman" panose="02020603050405020304" pitchFamily="18" charset="0"/>
              </a:rPr>
              <a:t>Persistencia de la innovación</a:t>
            </a:r>
            <a:endParaRPr lang="es-CO" sz="2000" dirty="0">
              <a:solidFill>
                <a:prstClr val="black"/>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s-CO" sz="2000" dirty="0" smtClean="0">
                <a:solidFill>
                  <a:prstClr val="black"/>
                </a:solidFill>
                <a:latin typeface="Times New Roman" panose="02020603050405020304" pitchFamily="18" charset="0"/>
                <a:cs typeface="Times New Roman" panose="02020603050405020304" pitchFamily="18" charset="0"/>
              </a:rPr>
              <a:t>Variables utilizadas</a:t>
            </a:r>
          </a:p>
        </p:txBody>
      </p:sp>
      <p:sp>
        <p:nvSpPr>
          <p:cNvPr id="19" name="Rectángulo 52"/>
          <p:cNvSpPr/>
          <p:nvPr/>
        </p:nvSpPr>
        <p:spPr>
          <a:xfrm>
            <a:off x="7450839" y="1758795"/>
            <a:ext cx="4456669" cy="1323439"/>
          </a:xfrm>
          <a:prstGeom prst="rect">
            <a:avLst/>
          </a:prstGeom>
        </p:spPr>
        <p:txBody>
          <a:bodyPr wrap="square">
            <a:spAutoFit/>
          </a:bodyPr>
          <a:lstStyle/>
          <a:p>
            <a:pPr marL="457200" indent="-457200">
              <a:buFont typeface="Wingdings" panose="05000000000000000000" pitchFamily="2" charset="2"/>
              <a:buChar char="Ø"/>
            </a:pPr>
            <a:r>
              <a:rPr lang="es-CO" sz="2000" dirty="0" smtClean="0">
                <a:solidFill>
                  <a:prstClr val="black"/>
                </a:solidFill>
                <a:latin typeface="Times New Roman" panose="02020603050405020304" pitchFamily="18" charset="0"/>
                <a:cs typeface="Times New Roman" panose="02020603050405020304" pitchFamily="18" charset="0"/>
              </a:rPr>
              <a:t>Análisis </a:t>
            </a:r>
            <a:r>
              <a:rPr lang="es-CO" sz="2000" dirty="0" err="1" smtClean="0">
                <a:solidFill>
                  <a:prstClr val="black"/>
                </a:solidFill>
                <a:latin typeface="Times New Roman" panose="02020603050405020304" pitchFamily="18" charset="0"/>
                <a:cs typeface="Times New Roman" panose="02020603050405020304" pitchFamily="18" charset="0"/>
              </a:rPr>
              <a:t>univariante</a:t>
            </a:r>
            <a:endParaRPr lang="es-CO" sz="2000" dirty="0" smtClean="0">
              <a:solidFill>
                <a:prstClr val="black"/>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s-CO" sz="2000" dirty="0" smtClean="0">
                <a:solidFill>
                  <a:prstClr val="black"/>
                </a:solidFill>
                <a:latin typeface="Times New Roman" panose="02020603050405020304" pitchFamily="18" charset="0"/>
                <a:cs typeface="Times New Roman" panose="02020603050405020304" pitchFamily="18" charset="0"/>
              </a:rPr>
              <a:t>Evolución de variables</a:t>
            </a:r>
          </a:p>
          <a:p>
            <a:pPr marL="457200" indent="-457200">
              <a:buFont typeface="Wingdings" panose="05000000000000000000" pitchFamily="2" charset="2"/>
              <a:buChar char="Ø"/>
            </a:pPr>
            <a:r>
              <a:rPr lang="es-CO" sz="2000" dirty="0" smtClean="0">
                <a:solidFill>
                  <a:prstClr val="black"/>
                </a:solidFill>
                <a:latin typeface="Times New Roman" panose="02020603050405020304" pitchFamily="18" charset="0"/>
                <a:cs typeface="Times New Roman" panose="02020603050405020304" pitchFamily="18" charset="0"/>
              </a:rPr>
              <a:t>Análisis </a:t>
            </a:r>
            <a:r>
              <a:rPr lang="es-CO" sz="2000" dirty="0" err="1" smtClean="0">
                <a:solidFill>
                  <a:prstClr val="black"/>
                </a:solidFill>
                <a:latin typeface="Times New Roman" panose="02020603050405020304" pitchFamily="18" charset="0"/>
                <a:cs typeface="Times New Roman" panose="02020603050405020304" pitchFamily="18" charset="0"/>
              </a:rPr>
              <a:t>multivariable</a:t>
            </a:r>
            <a:endParaRPr lang="es-CO" sz="2000" dirty="0" smtClean="0">
              <a:solidFill>
                <a:prstClr val="black"/>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s-CO" sz="2000" dirty="0" smtClean="0">
                <a:solidFill>
                  <a:prstClr val="black"/>
                </a:solidFill>
                <a:latin typeface="Times New Roman" panose="02020603050405020304" pitchFamily="18" charset="0"/>
                <a:cs typeface="Times New Roman" panose="02020603050405020304" pitchFamily="18" charset="0"/>
              </a:rPr>
              <a:t>Hipótesis de estudio</a:t>
            </a:r>
          </a:p>
        </p:txBody>
      </p:sp>
      <p:sp>
        <p:nvSpPr>
          <p:cNvPr id="20" name="Rectángulo 52"/>
          <p:cNvSpPr/>
          <p:nvPr/>
        </p:nvSpPr>
        <p:spPr>
          <a:xfrm>
            <a:off x="1999015" y="5280082"/>
            <a:ext cx="4456669" cy="1323439"/>
          </a:xfrm>
          <a:prstGeom prst="rect">
            <a:avLst/>
          </a:prstGeom>
        </p:spPr>
        <p:txBody>
          <a:bodyPr wrap="none">
            <a:spAutoFit/>
          </a:bodyPr>
          <a:lstStyle/>
          <a:p>
            <a:pPr marL="457200" indent="-457200">
              <a:buFont typeface="Wingdings" panose="05000000000000000000" pitchFamily="2" charset="2"/>
              <a:buChar char="Ø"/>
            </a:pPr>
            <a:r>
              <a:rPr lang="es-CO" sz="2000" dirty="0" smtClean="0">
                <a:solidFill>
                  <a:prstClr val="black"/>
                </a:solidFill>
                <a:latin typeface="Times New Roman" panose="02020603050405020304" pitchFamily="18" charset="0"/>
                <a:cs typeface="Times New Roman" panose="02020603050405020304" pitchFamily="18" charset="0"/>
              </a:rPr>
              <a:t>Datos y muestra</a:t>
            </a:r>
          </a:p>
          <a:p>
            <a:pPr marL="457200" indent="-457200">
              <a:buFont typeface="Wingdings" panose="05000000000000000000" pitchFamily="2" charset="2"/>
              <a:buChar char="Ø"/>
            </a:pPr>
            <a:r>
              <a:rPr lang="es-CO" sz="2000" dirty="0" smtClean="0">
                <a:solidFill>
                  <a:prstClr val="black"/>
                </a:solidFill>
                <a:latin typeface="Times New Roman" panose="02020603050405020304" pitchFamily="18" charset="0"/>
                <a:cs typeface="Times New Roman" panose="02020603050405020304" pitchFamily="18" charset="0"/>
              </a:rPr>
              <a:t>Definición y medida de las variables </a:t>
            </a:r>
          </a:p>
          <a:p>
            <a:pPr marL="457200" indent="-457200">
              <a:buFont typeface="Wingdings" panose="05000000000000000000" pitchFamily="2" charset="2"/>
              <a:buChar char="Ø"/>
            </a:pPr>
            <a:r>
              <a:rPr lang="es-CO" sz="2000" dirty="0" smtClean="0">
                <a:solidFill>
                  <a:prstClr val="black"/>
                </a:solidFill>
                <a:latin typeface="Times New Roman" panose="02020603050405020304" pitchFamily="18" charset="0"/>
                <a:cs typeface="Times New Roman" panose="02020603050405020304" pitchFamily="18" charset="0"/>
              </a:rPr>
              <a:t>Estrategia de estimación</a:t>
            </a:r>
          </a:p>
          <a:p>
            <a:pPr marL="457200" indent="-457200">
              <a:buFont typeface="Wingdings" panose="05000000000000000000" pitchFamily="2" charset="2"/>
              <a:buChar char="Ø"/>
            </a:pPr>
            <a:r>
              <a:rPr lang="es-CO" sz="2000" dirty="0" smtClean="0">
                <a:solidFill>
                  <a:prstClr val="black"/>
                </a:solidFill>
                <a:latin typeface="Times New Roman" panose="02020603050405020304" pitchFamily="18" charset="0"/>
                <a:cs typeface="Times New Roman" panose="02020603050405020304" pitchFamily="18" charset="0"/>
              </a:rPr>
              <a:t>Modelo</a:t>
            </a:r>
          </a:p>
        </p:txBody>
      </p:sp>
      <p:sp>
        <p:nvSpPr>
          <p:cNvPr id="2" name="Rectángulo 1"/>
          <p:cNvSpPr/>
          <p:nvPr/>
        </p:nvSpPr>
        <p:spPr>
          <a:xfrm flipV="1">
            <a:off x="754167" y="1082750"/>
            <a:ext cx="3286825" cy="10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uadroTexto 2"/>
          <p:cNvSpPr txBox="1"/>
          <p:nvPr/>
        </p:nvSpPr>
        <p:spPr>
          <a:xfrm>
            <a:off x="751736" y="721666"/>
            <a:ext cx="2141933" cy="400110"/>
          </a:xfrm>
          <a:prstGeom prst="rect">
            <a:avLst/>
          </a:prstGeom>
          <a:noFill/>
        </p:spPr>
        <p:txBody>
          <a:bodyPr wrap="none" rtlCol="0">
            <a:spAutoFit/>
          </a:bodyPr>
          <a:lstStyle/>
          <a:p>
            <a:r>
              <a:rPr lang="es-EC" sz="2000" dirty="0" smtClean="0">
                <a:solidFill>
                  <a:srgbClr val="0989B1"/>
                </a:solidFill>
                <a:latin typeface="Times New Roman" panose="02020603050405020304" pitchFamily="18" charset="0"/>
                <a:cs typeface="Times New Roman" panose="02020603050405020304" pitchFamily="18" charset="0"/>
              </a:rPr>
              <a:t>INTRODUCCIÓN</a:t>
            </a:r>
            <a:endParaRPr lang="en-US" sz="2000" dirty="0">
              <a:solidFill>
                <a:srgbClr val="0989B1"/>
              </a:solidFill>
              <a:latin typeface="Times New Roman" panose="02020603050405020304" pitchFamily="18" charset="0"/>
              <a:cs typeface="Times New Roman" panose="02020603050405020304" pitchFamily="18" charset="0"/>
            </a:endParaRPr>
          </a:p>
        </p:txBody>
      </p:sp>
      <p:sp>
        <p:nvSpPr>
          <p:cNvPr id="22" name="Rectángulo 21"/>
          <p:cNvSpPr/>
          <p:nvPr/>
        </p:nvSpPr>
        <p:spPr>
          <a:xfrm>
            <a:off x="760121" y="2934446"/>
            <a:ext cx="3716074" cy="860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CuadroTexto 22"/>
          <p:cNvSpPr txBox="1"/>
          <p:nvPr/>
        </p:nvSpPr>
        <p:spPr>
          <a:xfrm>
            <a:off x="701255" y="2499120"/>
            <a:ext cx="3833806" cy="400110"/>
          </a:xfrm>
          <a:prstGeom prst="rect">
            <a:avLst/>
          </a:prstGeom>
          <a:noFill/>
        </p:spPr>
        <p:txBody>
          <a:bodyPr wrap="none" rtlCol="0">
            <a:spAutoFit/>
          </a:bodyPr>
          <a:lstStyle/>
          <a:p>
            <a:r>
              <a:rPr lang="es-EC" sz="2000" dirty="0" smtClean="0">
                <a:solidFill>
                  <a:srgbClr val="0989B1"/>
                </a:solidFill>
                <a:latin typeface="Times New Roman" panose="02020603050405020304" pitchFamily="18" charset="0"/>
                <a:cs typeface="Times New Roman" panose="02020603050405020304" pitchFamily="18" charset="0"/>
              </a:rPr>
              <a:t>REVISIÓN DE LA LITERATURA</a:t>
            </a:r>
            <a:endParaRPr lang="en-US" sz="2000" dirty="0">
              <a:solidFill>
                <a:srgbClr val="0989B1"/>
              </a:solidFill>
              <a:latin typeface="Times New Roman" panose="02020603050405020304" pitchFamily="18" charset="0"/>
              <a:cs typeface="Times New Roman" panose="02020603050405020304" pitchFamily="18" charset="0"/>
            </a:endParaRPr>
          </a:p>
        </p:txBody>
      </p:sp>
      <p:sp>
        <p:nvSpPr>
          <p:cNvPr id="25" name="Rectángulo 24"/>
          <p:cNvSpPr/>
          <p:nvPr/>
        </p:nvSpPr>
        <p:spPr>
          <a:xfrm flipV="1">
            <a:off x="2125600" y="5217342"/>
            <a:ext cx="3944176" cy="917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CuadroTexto 25"/>
          <p:cNvSpPr txBox="1"/>
          <p:nvPr/>
        </p:nvSpPr>
        <p:spPr>
          <a:xfrm>
            <a:off x="2125599" y="4789132"/>
            <a:ext cx="2079608" cy="400110"/>
          </a:xfrm>
          <a:prstGeom prst="rect">
            <a:avLst/>
          </a:prstGeom>
          <a:noFill/>
        </p:spPr>
        <p:txBody>
          <a:bodyPr wrap="none" rtlCol="0">
            <a:spAutoFit/>
          </a:bodyPr>
          <a:lstStyle/>
          <a:p>
            <a:r>
              <a:rPr lang="es-EC" sz="2000" dirty="0" smtClean="0">
                <a:solidFill>
                  <a:srgbClr val="8AB833"/>
                </a:solidFill>
                <a:latin typeface="Times New Roman" panose="02020603050405020304" pitchFamily="18" charset="0"/>
                <a:cs typeface="Times New Roman" panose="02020603050405020304" pitchFamily="18" charset="0"/>
              </a:rPr>
              <a:t>METODOLOGÍA</a:t>
            </a:r>
            <a:endParaRPr lang="en-US" sz="2000" dirty="0">
              <a:solidFill>
                <a:srgbClr val="8AB833"/>
              </a:solidFill>
              <a:latin typeface="Times New Roman" panose="02020603050405020304" pitchFamily="18" charset="0"/>
              <a:cs typeface="Times New Roman" panose="02020603050405020304" pitchFamily="18" charset="0"/>
            </a:endParaRPr>
          </a:p>
        </p:txBody>
      </p:sp>
      <p:sp>
        <p:nvSpPr>
          <p:cNvPr id="31" name="Rectángulo 30"/>
          <p:cNvSpPr/>
          <p:nvPr/>
        </p:nvSpPr>
        <p:spPr>
          <a:xfrm>
            <a:off x="7828270" y="1641041"/>
            <a:ext cx="4075639" cy="88586"/>
          </a:xfrm>
          <a:prstGeom prst="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66FF"/>
              </a:solidFill>
            </a:endParaRPr>
          </a:p>
        </p:txBody>
      </p:sp>
      <p:sp>
        <p:nvSpPr>
          <p:cNvPr id="32" name="CuadroTexto 31"/>
          <p:cNvSpPr txBox="1"/>
          <p:nvPr/>
        </p:nvSpPr>
        <p:spPr>
          <a:xfrm>
            <a:off x="7821088" y="1247595"/>
            <a:ext cx="3245632" cy="400110"/>
          </a:xfrm>
          <a:prstGeom prst="rect">
            <a:avLst/>
          </a:prstGeom>
          <a:noFill/>
        </p:spPr>
        <p:txBody>
          <a:bodyPr wrap="none" rtlCol="0">
            <a:spAutoFit/>
          </a:bodyPr>
          <a:lstStyle/>
          <a:p>
            <a:r>
              <a:rPr lang="es-EC" sz="2000" dirty="0" smtClean="0">
                <a:solidFill>
                  <a:srgbClr val="FF66FF"/>
                </a:solidFill>
                <a:latin typeface="Times New Roman" panose="02020603050405020304" pitchFamily="18" charset="0"/>
                <a:cs typeface="Times New Roman" panose="02020603050405020304" pitchFamily="18" charset="0"/>
              </a:rPr>
              <a:t>RESULTADOS EMPÍRICOS</a:t>
            </a:r>
            <a:endParaRPr lang="en-US" sz="2000" dirty="0">
              <a:solidFill>
                <a:srgbClr val="FF66FF"/>
              </a:solidFill>
              <a:latin typeface="Times New Roman" panose="02020603050405020304" pitchFamily="18" charset="0"/>
              <a:cs typeface="Times New Roman" panose="02020603050405020304" pitchFamily="18" charset="0"/>
            </a:endParaRPr>
          </a:p>
        </p:txBody>
      </p:sp>
      <p:pic>
        <p:nvPicPr>
          <p:cNvPr id="38" name="Picture 2" descr="Resultado de imagen para FOCO CON IDEA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29362" y="601182"/>
            <a:ext cx="4175116" cy="4370706"/>
          </a:xfrm>
          <a:prstGeom prst="rect">
            <a:avLst/>
          </a:prstGeom>
          <a:noFill/>
          <a:extLst>
            <a:ext uri="{909E8E84-426E-40DD-AFC4-6F175D3DCCD1}">
              <a14:hiddenFill xmlns:a14="http://schemas.microsoft.com/office/drawing/2010/main">
                <a:solidFill>
                  <a:srgbClr val="FFFFFF"/>
                </a:solidFill>
              </a14:hiddenFill>
            </a:ext>
          </a:extLst>
        </p:spPr>
      </p:pic>
      <p:sp>
        <p:nvSpPr>
          <p:cNvPr id="4" name="Elipse 3"/>
          <p:cNvSpPr/>
          <p:nvPr/>
        </p:nvSpPr>
        <p:spPr>
          <a:xfrm>
            <a:off x="122064" y="2464898"/>
            <a:ext cx="575670" cy="576447"/>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chemeClr val="accent5"/>
                </a:solidFill>
                <a:latin typeface="Times New Roman" panose="02020603050405020304" pitchFamily="18" charset="0"/>
                <a:cs typeface="Times New Roman" panose="02020603050405020304" pitchFamily="18" charset="0"/>
              </a:rPr>
              <a:t>1</a:t>
            </a:r>
            <a:endParaRPr lang="en-US" b="1" dirty="0">
              <a:solidFill>
                <a:schemeClr val="accent5"/>
              </a:solidFill>
              <a:latin typeface="Times New Roman" panose="02020603050405020304" pitchFamily="18" charset="0"/>
              <a:cs typeface="Times New Roman" panose="02020603050405020304" pitchFamily="18" charset="0"/>
            </a:endParaRPr>
          </a:p>
        </p:txBody>
      </p:sp>
      <p:sp>
        <p:nvSpPr>
          <p:cNvPr id="24" name="Elipse 23"/>
          <p:cNvSpPr/>
          <p:nvPr/>
        </p:nvSpPr>
        <p:spPr>
          <a:xfrm>
            <a:off x="1294255" y="4797407"/>
            <a:ext cx="575670" cy="576447"/>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chemeClr val="accent2"/>
                </a:solidFill>
                <a:latin typeface="Times New Roman" panose="02020603050405020304" pitchFamily="18" charset="0"/>
                <a:cs typeface="Times New Roman" panose="02020603050405020304" pitchFamily="18" charset="0"/>
              </a:rPr>
              <a:t>2</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27" name="Elipse 26"/>
          <p:cNvSpPr/>
          <p:nvPr/>
        </p:nvSpPr>
        <p:spPr>
          <a:xfrm>
            <a:off x="7037662" y="1159426"/>
            <a:ext cx="575670" cy="576447"/>
          </a:xfrm>
          <a:prstGeom prst="ellipse">
            <a:avLst/>
          </a:prstGeom>
          <a:no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rgbClr val="FF6699"/>
                </a:solidFill>
                <a:latin typeface="Times New Roman" panose="02020603050405020304" pitchFamily="18" charset="0"/>
                <a:cs typeface="Times New Roman" panose="02020603050405020304" pitchFamily="18" charset="0"/>
              </a:rPr>
              <a:t>3</a:t>
            </a:r>
            <a:endParaRPr lang="en-US" b="1" dirty="0">
              <a:solidFill>
                <a:srgbClr val="FF6699"/>
              </a:solidFill>
              <a:latin typeface="Times New Roman" panose="02020603050405020304" pitchFamily="18" charset="0"/>
              <a:cs typeface="Times New Roman" panose="02020603050405020304" pitchFamily="18" charset="0"/>
            </a:endParaRPr>
          </a:p>
        </p:txBody>
      </p:sp>
      <p:sp>
        <p:nvSpPr>
          <p:cNvPr id="29" name="Rectángulo 52"/>
          <p:cNvSpPr/>
          <p:nvPr/>
        </p:nvSpPr>
        <p:spPr>
          <a:xfrm>
            <a:off x="7548665" y="4029439"/>
            <a:ext cx="4332975" cy="1631216"/>
          </a:xfrm>
          <a:prstGeom prst="rect">
            <a:avLst/>
          </a:prstGeom>
        </p:spPr>
        <p:txBody>
          <a:bodyPr wrap="square">
            <a:spAutoFit/>
          </a:bodyPr>
          <a:lstStyle/>
          <a:p>
            <a:pPr marL="342900" indent="-342900">
              <a:buFont typeface="Wingdings" panose="05000000000000000000" pitchFamily="2" charset="2"/>
              <a:buChar char="Ø"/>
            </a:pPr>
            <a:r>
              <a:rPr lang="es-CO" sz="2000" dirty="0" smtClean="0">
                <a:solidFill>
                  <a:prstClr val="black"/>
                </a:solidFill>
                <a:latin typeface="Times New Roman" panose="02020603050405020304" pitchFamily="18" charset="0"/>
                <a:cs typeface="Times New Roman" panose="02020603050405020304" pitchFamily="18" charset="0"/>
              </a:rPr>
              <a:t>Conclusiones</a:t>
            </a:r>
          </a:p>
          <a:p>
            <a:pPr marL="342900" indent="-342900">
              <a:buFont typeface="Wingdings" panose="05000000000000000000" pitchFamily="2" charset="2"/>
              <a:buChar char="Ø"/>
            </a:pPr>
            <a:r>
              <a:rPr lang="es-CO" sz="2000" dirty="0" smtClean="0">
                <a:solidFill>
                  <a:prstClr val="black"/>
                </a:solidFill>
                <a:latin typeface="Times New Roman" panose="02020603050405020304" pitchFamily="18" charset="0"/>
                <a:cs typeface="Times New Roman" panose="02020603050405020304" pitchFamily="18" charset="0"/>
              </a:rPr>
              <a:t>Recomendaciones</a:t>
            </a:r>
          </a:p>
          <a:p>
            <a:pPr marL="342900" indent="-342900">
              <a:buFont typeface="Wingdings" panose="05000000000000000000" pitchFamily="2" charset="2"/>
              <a:buChar char="Ø"/>
            </a:pPr>
            <a:r>
              <a:rPr lang="es-CO" sz="2000" dirty="0" smtClean="0">
                <a:solidFill>
                  <a:prstClr val="black"/>
                </a:solidFill>
                <a:latin typeface="Times New Roman" panose="02020603050405020304" pitchFamily="18" charset="0"/>
                <a:cs typeface="Times New Roman" panose="02020603050405020304" pitchFamily="18" charset="0"/>
              </a:rPr>
              <a:t>Aportes</a:t>
            </a:r>
          </a:p>
          <a:p>
            <a:pPr marL="342900" indent="-342900">
              <a:buFont typeface="Wingdings" panose="05000000000000000000" pitchFamily="2" charset="2"/>
              <a:buChar char="Ø"/>
            </a:pPr>
            <a:r>
              <a:rPr lang="es-CO" sz="2000" dirty="0" smtClean="0">
                <a:solidFill>
                  <a:prstClr val="black"/>
                </a:solidFill>
                <a:latin typeface="Times New Roman" panose="02020603050405020304" pitchFamily="18" charset="0"/>
                <a:cs typeface="Times New Roman" panose="02020603050405020304" pitchFamily="18" charset="0"/>
              </a:rPr>
              <a:t>Limitaciones</a:t>
            </a:r>
          </a:p>
          <a:p>
            <a:pPr marL="342900" indent="-342900">
              <a:buFont typeface="Wingdings" panose="05000000000000000000" pitchFamily="2" charset="2"/>
              <a:buChar char="Ø"/>
            </a:pPr>
            <a:r>
              <a:rPr lang="es-CO" sz="2000" dirty="0" smtClean="0">
                <a:solidFill>
                  <a:prstClr val="black"/>
                </a:solidFill>
                <a:latin typeface="Times New Roman" panose="02020603050405020304" pitchFamily="18" charset="0"/>
                <a:cs typeface="Times New Roman" panose="02020603050405020304" pitchFamily="18" charset="0"/>
              </a:rPr>
              <a:t>Futuras líneas de investigación</a:t>
            </a:r>
          </a:p>
        </p:txBody>
      </p:sp>
      <p:sp>
        <p:nvSpPr>
          <p:cNvPr id="30" name="Rectángulo 29"/>
          <p:cNvSpPr/>
          <p:nvPr/>
        </p:nvSpPr>
        <p:spPr>
          <a:xfrm>
            <a:off x="7802403" y="3793173"/>
            <a:ext cx="4100378" cy="1289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CuadroTexto 32"/>
          <p:cNvSpPr txBox="1"/>
          <p:nvPr/>
        </p:nvSpPr>
        <p:spPr>
          <a:xfrm>
            <a:off x="7675819" y="3415224"/>
            <a:ext cx="4502002" cy="369332"/>
          </a:xfrm>
          <a:prstGeom prst="rect">
            <a:avLst/>
          </a:prstGeom>
          <a:noFill/>
        </p:spPr>
        <p:txBody>
          <a:bodyPr wrap="none" rtlCol="0">
            <a:spAutoFit/>
          </a:bodyPr>
          <a:lstStyle/>
          <a:p>
            <a:r>
              <a:rPr lang="es-EC" dirty="0" smtClean="0">
                <a:solidFill>
                  <a:srgbClr val="7030A0"/>
                </a:solidFill>
                <a:latin typeface="Times New Roman" panose="02020603050405020304" pitchFamily="18" charset="0"/>
                <a:cs typeface="Times New Roman" panose="02020603050405020304" pitchFamily="18" charset="0"/>
              </a:rPr>
              <a:t>CONCLUSIONES Y RECOMENDACIONES</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36" name="Elipse 35"/>
          <p:cNvSpPr/>
          <p:nvPr/>
        </p:nvSpPr>
        <p:spPr>
          <a:xfrm>
            <a:off x="6991193" y="3455602"/>
            <a:ext cx="575670" cy="576447"/>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rgbClr val="7030A0"/>
                </a:solidFill>
                <a:latin typeface="Times New Roman" panose="02020603050405020304" pitchFamily="18" charset="0"/>
                <a:cs typeface="Times New Roman" panose="02020603050405020304" pitchFamily="18" charset="0"/>
              </a:rPr>
              <a:t>4</a:t>
            </a:r>
            <a:endParaRPr lang="en-US"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9835352"/>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9" name="Rectángulo redondeado 28"/>
          <p:cNvSpPr/>
          <p:nvPr/>
        </p:nvSpPr>
        <p:spPr>
          <a:xfrm>
            <a:off x="5370505" y="1916834"/>
            <a:ext cx="3233551" cy="4904358"/>
          </a:xfrm>
          <a:prstGeom prst="roundRect">
            <a:avLst/>
          </a:prstGeom>
          <a:noFill/>
          <a:ln w="38100">
            <a:solidFill>
              <a:schemeClr val="tx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solidFill>
                <a:prstClr val="white"/>
              </a:solidFill>
            </a:endParaRPr>
          </a:p>
        </p:txBody>
      </p:sp>
      <p:sp>
        <p:nvSpPr>
          <p:cNvPr id="33" name="Rectángulo redondeado 32"/>
          <p:cNvSpPr/>
          <p:nvPr/>
        </p:nvSpPr>
        <p:spPr>
          <a:xfrm>
            <a:off x="8695753" y="2348879"/>
            <a:ext cx="3293727" cy="4509189"/>
          </a:xfrm>
          <a:prstGeom prst="round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 name="Rectángulo 2"/>
          <p:cNvSpPr/>
          <p:nvPr/>
        </p:nvSpPr>
        <p:spPr>
          <a:xfrm>
            <a:off x="0" y="0"/>
            <a:ext cx="1570444" cy="6858000"/>
          </a:xfrm>
          <a:prstGeom prst="rect">
            <a:avLst/>
          </a:prstGeom>
          <a:gradFill>
            <a:gsLst>
              <a:gs pos="0">
                <a:srgbClr val="8AB833">
                  <a:lumMod val="60000"/>
                  <a:lumOff val="40000"/>
                </a:srgbClr>
              </a:gs>
              <a:gs pos="60000">
                <a:sysClr val="window" lastClr="FFFFFF">
                  <a:shade val="90000"/>
                  <a:satMod val="375000"/>
                  <a:alpha val="0"/>
                </a:sysClr>
              </a:gs>
              <a:gs pos="100000">
                <a:srgbClr val="E3DED1">
                  <a:tint val="88000"/>
                  <a:satMod val="400000"/>
                </a:srgbClr>
              </a:gs>
            </a:gsLst>
            <a:lin ang="5400000" scaled="0"/>
          </a:gradFill>
          <a:ln w="25400" cap="flat" cmpd="sng" algn="ctr">
            <a:noFill/>
            <a:prstDash val="solid"/>
          </a:ln>
          <a:effectLst/>
        </p:spPr>
        <p:txBody>
          <a:bodyPr rtlCol="0" anchor="ctr"/>
          <a:lstStyle/>
          <a:p>
            <a:pPr algn="ctr"/>
            <a:endParaRPr lang="en-US" kern="0">
              <a:solidFill>
                <a:prstClr val="white"/>
              </a:solidFill>
            </a:endParaRPr>
          </a:p>
        </p:txBody>
      </p:sp>
      <p:sp>
        <p:nvSpPr>
          <p:cNvPr id="4" name="Rectángulo redondeado 3"/>
          <p:cNvSpPr/>
          <p:nvPr/>
        </p:nvSpPr>
        <p:spPr>
          <a:xfrm rot="16200000">
            <a:off x="2077891" y="-1585394"/>
            <a:ext cx="614654" cy="4085541"/>
          </a:xfrm>
          <a:prstGeom prst="roundRect">
            <a:avLst/>
          </a:prstGeom>
          <a:solidFill>
            <a:srgbClr val="FF0066"/>
          </a:solidFill>
          <a:ln w="25400" cap="flat" cmpd="sng" algn="ctr">
            <a:solidFill>
              <a:srgbClr val="FF0066"/>
            </a:solidFill>
            <a:prstDash val="solid"/>
          </a:ln>
          <a:effectLst/>
        </p:spPr>
        <p:txBody>
          <a:bodyPr vert="vert" rtlCol="0" anchor="ctr"/>
          <a:lstStyle/>
          <a:p>
            <a:pPr algn="ct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RESULTADOS EMPÍRICOS</a:t>
            </a:r>
            <a:endParaRPr lang="en-US"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5" name="Rectángulo 4"/>
          <p:cNvSpPr/>
          <p:nvPr/>
        </p:nvSpPr>
        <p:spPr>
          <a:xfrm rot="16200000">
            <a:off x="511768" y="880935"/>
            <a:ext cx="432047" cy="1639747"/>
          </a:xfrm>
          <a:prstGeom prst="rect">
            <a:avLst/>
          </a:prstGeom>
          <a:noFill/>
          <a:ln w="25400" cap="flat" cmpd="sng" algn="ctr">
            <a:noFill/>
            <a:prstDash val="solid"/>
          </a:ln>
          <a:effectLst/>
        </p:spPr>
        <p:txBody>
          <a:bodyPr vert="vert" rtlCol="0" anchor="ctr"/>
          <a:lstStyle/>
          <a:p>
            <a:pPr algn="ctr"/>
            <a:r>
              <a:rPr lang="es-EC"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INTRODUCCIÓN</a:t>
            </a:r>
            <a:endParaRPr lang="en-US"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6" name="Rectángulo 5"/>
          <p:cNvSpPr/>
          <p:nvPr/>
        </p:nvSpPr>
        <p:spPr>
          <a:xfrm rot="16200000">
            <a:off x="478937" y="1529003"/>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 name="Rectángulo 7"/>
          <p:cNvSpPr/>
          <p:nvPr/>
        </p:nvSpPr>
        <p:spPr>
          <a:xfrm rot="16200000">
            <a:off x="537409" y="3343975"/>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IV</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 name="Rectángulo 8"/>
          <p:cNvSpPr/>
          <p:nvPr/>
        </p:nvSpPr>
        <p:spPr>
          <a:xfrm rot="16200000">
            <a:off x="478936" y="2112794"/>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10"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479376" y="5229458"/>
            <a:ext cx="948958" cy="935846"/>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redondeado 6"/>
          <p:cNvSpPr/>
          <p:nvPr/>
        </p:nvSpPr>
        <p:spPr>
          <a:xfrm rot="16200000">
            <a:off x="569199" y="2712304"/>
            <a:ext cx="432047" cy="1606955"/>
          </a:xfrm>
          <a:prstGeom prst="roundRect">
            <a:avLst/>
          </a:prstGeom>
          <a:solidFill>
            <a:srgbClr val="C0CF3A">
              <a:lumMod val="40000"/>
              <a:lumOff val="60000"/>
            </a:srgbClr>
          </a:solidFill>
          <a:ln w="57150" cap="flat" cmpd="sng" algn="ctr">
            <a:solidFill>
              <a:srgbClr val="FF0066"/>
            </a:solid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20" name="CuadroTexto 19"/>
          <p:cNvSpPr txBox="1"/>
          <p:nvPr/>
        </p:nvSpPr>
        <p:spPr>
          <a:xfrm>
            <a:off x="5555940" y="-26268"/>
            <a:ext cx="6957530" cy="523220"/>
          </a:xfrm>
          <a:prstGeom prst="rect">
            <a:avLst/>
          </a:prstGeom>
          <a:noFill/>
        </p:spPr>
        <p:txBody>
          <a:bodyPr wrap="square" rtlCol="0">
            <a:spAutoFit/>
          </a:bodyPr>
          <a:lstStyle/>
          <a:p>
            <a:pPr algn="ctr"/>
            <a:r>
              <a:rPr lang="es-EC" sz="2800" b="1" dirty="0" smtClean="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rPr>
              <a:t>Hipótesis variables de persistencia</a:t>
            </a:r>
            <a:endParaRPr lang="en-US" sz="2800" b="1" dirty="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21" name="Conector recto 20"/>
          <p:cNvCxnSpPr/>
          <p:nvPr/>
        </p:nvCxnSpPr>
        <p:spPr>
          <a:xfrm flipH="1">
            <a:off x="5879976" y="496952"/>
            <a:ext cx="6309458"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flipH="1" flipV="1">
            <a:off x="6384663" y="548680"/>
            <a:ext cx="5807968" cy="1704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ángulo redondeado 24"/>
          <p:cNvSpPr/>
          <p:nvPr/>
        </p:nvSpPr>
        <p:spPr>
          <a:xfrm>
            <a:off x="8950974" y="3573986"/>
            <a:ext cx="2783284" cy="2017504"/>
          </a:xfrm>
          <a:prstGeom prst="roundRect">
            <a:avLst/>
          </a:prstGeom>
          <a:solidFill>
            <a:schemeClr val="tx2">
              <a:lumMod val="90000"/>
              <a:alpha val="24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latin typeface="Times New Roman" panose="02020603050405020304" pitchFamily="18" charset="0"/>
                <a:cs typeface="Times New Roman" panose="02020603050405020304" pitchFamily="18" charset="0"/>
              </a:rPr>
              <a:t>Implementar </a:t>
            </a:r>
            <a:r>
              <a:rPr lang="en-US" dirty="0" err="1" smtClean="0">
                <a:solidFill>
                  <a:prstClr val="black"/>
                </a:solidFill>
                <a:latin typeface="Times New Roman" panose="02020603050405020304" pitchFamily="18" charset="0"/>
                <a:cs typeface="Times New Roman" panose="02020603050405020304" pitchFamily="18" charset="0"/>
              </a:rPr>
              <a:t>programas</a:t>
            </a:r>
            <a:r>
              <a:rPr lang="en-US" dirty="0" smtClean="0">
                <a:solidFill>
                  <a:prstClr val="black"/>
                </a:solidFill>
                <a:latin typeface="Times New Roman" panose="02020603050405020304" pitchFamily="18" charset="0"/>
                <a:cs typeface="Times New Roman" panose="02020603050405020304" pitchFamily="18" charset="0"/>
              </a:rPr>
              <a:t> de </a:t>
            </a:r>
            <a:r>
              <a:rPr lang="en-US" dirty="0" err="1" smtClean="0">
                <a:solidFill>
                  <a:prstClr val="black"/>
                </a:solidFill>
                <a:latin typeface="Times New Roman" panose="02020603050405020304" pitchFamily="18" charset="0"/>
                <a:cs typeface="Times New Roman" panose="02020603050405020304" pitchFamily="18" charset="0"/>
              </a:rPr>
              <a:t>asesoramiento</a:t>
            </a:r>
            <a:r>
              <a:rPr lang="en-US" dirty="0" smtClean="0">
                <a:solidFill>
                  <a:prstClr val="black"/>
                </a:solidFill>
                <a:latin typeface="Times New Roman" panose="02020603050405020304" pitchFamily="18" charset="0"/>
                <a:cs typeface="Times New Roman" panose="02020603050405020304" pitchFamily="18" charset="0"/>
              </a:rPr>
              <a:t> y </a:t>
            </a:r>
            <a:r>
              <a:rPr lang="en-US" dirty="0" err="1" smtClean="0">
                <a:solidFill>
                  <a:prstClr val="black"/>
                </a:solidFill>
                <a:latin typeface="Times New Roman" panose="02020603050405020304" pitchFamily="18" charset="0"/>
                <a:cs typeface="Times New Roman" panose="02020603050405020304" pitchFamily="18" charset="0"/>
              </a:rPr>
              <a:t>capacitación</a:t>
            </a:r>
            <a:r>
              <a:rPr lang="en-US" dirty="0" smtClean="0">
                <a:solidFill>
                  <a:prstClr val="black"/>
                </a:solidFill>
                <a:latin typeface="Times New Roman" panose="02020603050405020304" pitchFamily="18" charset="0"/>
                <a:cs typeface="Times New Roman" panose="02020603050405020304" pitchFamily="18" charset="0"/>
              </a:rPr>
              <a:t> para </a:t>
            </a:r>
            <a:r>
              <a:rPr lang="en-US" dirty="0" err="1" smtClean="0">
                <a:solidFill>
                  <a:prstClr val="black"/>
                </a:solidFill>
                <a:latin typeface="Times New Roman" panose="02020603050405020304" pitchFamily="18" charset="0"/>
                <a:cs typeface="Times New Roman" panose="02020603050405020304" pitchFamily="18" charset="0"/>
              </a:rPr>
              <a:t>empresas</a:t>
            </a:r>
            <a:r>
              <a:rPr lang="en-US" dirty="0" smtClean="0">
                <a:solidFill>
                  <a:prstClr val="black"/>
                </a:solidFill>
                <a:latin typeface="Times New Roman" panose="02020603050405020304" pitchFamily="18" charset="0"/>
                <a:cs typeface="Times New Roman" panose="02020603050405020304" pitchFamily="18" charset="0"/>
              </a:rPr>
              <a:t> que </a:t>
            </a:r>
            <a:r>
              <a:rPr lang="en-US" dirty="0" err="1" smtClean="0">
                <a:solidFill>
                  <a:prstClr val="black"/>
                </a:solidFill>
                <a:latin typeface="Times New Roman" panose="02020603050405020304" pitchFamily="18" charset="0"/>
                <a:cs typeface="Times New Roman" panose="02020603050405020304" pitchFamily="18" charset="0"/>
              </a:rPr>
              <a:t>recién</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inician</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sus</a:t>
            </a:r>
            <a:r>
              <a:rPr lang="en-US" dirty="0" smtClean="0">
                <a:solidFill>
                  <a:prstClr val="black"/>
                </a:solidFill>
                <a:latin typeface="Times New Roman" panose="02020603050405020304" pitchFamily="18" charset="0"/>
                <a:cs typeface="Times New Roman" panose="02020603050405020304" pitchFamily="18" charset="0"/>
              </a:rPr>
              <a:t> actividades</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36" name="Elipse 35"/>
          <p:cNvSpPr/>
          <p:nvPr/>
        </p:nvSpPr>
        <p:spPr>
          <a:xfrm>
            <a:off x="2093042" y="1336607"/>
            <a:ext cx="2989642" cy="1720367"/>
          </a:xfrm>
          <a:prstGeom prst="roundRect">
            <a:avLst/>
          </a:prstGeom>
          <a:solidFill>
            <a:srgbClr val="FFCC99">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s-EC" sz="2000" dirty="0" smtClean="0">
              <a:solidFill>
                <a:prstClr val="black"/>
              </a:solidFill>
              <a:latin typeface="Times New Roman" panose="02020603050405020304" pitchFamily="18" charset="0"/>
              <a:cs typeface="Times New Roman" panose="02020603050405020304" pitchFamily="18" charset="0"/>
            </a:endParaRPr>
          </a:p>
          <a:p>
            <a:pPr algn="ctr"/>
            <a:r>
              <a:rPr lang="es-EC" sz="2000" dirty="0" smtClean="0">
                <a:solidFill>
                  <a:prstClr val="black"/>
                </a:solidFill>
                <a:latin typeface="Times New Roman" panose="02020603050405020304" pitchFamily="18" charset="0"/>
                <a:cs typeface="Times New Roman" panose="02020603050405020304" pitchFamily="18" charset="0"/>
              </a:rPr>
              <a:t>La </a:t>
            </a:r>
            <a:r>
              <a:rPr lang="es-EC" sz="2000" dirty="0">
                <a:solidFill>
                  <a:prstClr val="black"/>
                </a:solidFill>
                <a:latin typeface="Times New Roman" panose="02020603050405020304" pitchFamily="18" charset="0"/>
                <a:cs typeface="Times New Roman" panose="02020603050405020304" pitchFamily="18" charset="0"/>
              </a:rPr>
              <a:t>edad tiene una relación negativa sobre el crecimiento empresarial</a:t>
            </a:r>
          </a:p>
          <a:p>
            <a:pPr algn="ctr"/>
            <a:endParaRPr lang="es-EC" sz="1600" dirty="0">
              <a:solidFill>
                <a:prstClr val="white"/>
              </a:solidFill>
            </a:endParaRPr>
          </a:p>
        </p:txBody>
      </p:sp>
      <p:sp>
        <p:nvSpPr>
          <p:cNvPr id="31" name="Elipse 30"/>
          <p:cNvSpPr/>
          <p:nvPr/>
        </p:nvSpPr>
        <p:spPr>
          <a:xfrm>
            <a:off x="2140407" y="5879249"/>
            <a:ext cx="2822044" cy="763254"/>
          </a:xfrm>
          <a:prstGeom prst="roundRect">
            <a:avLst/>
          </a:prstGeom>
          <a:solidFill>
            <a:srgbClr val="FFFF99">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defTabSz="844550">
              <a:lnSpc>
                <a:spcPct val="90000"/>
              </a:lnSpc>
              <a:spcBef>
                <a:spcPct val="0"/>
              </a:spcBef>
              <a:spcAft>
                <a:spcPct val="35000"/>
              </a:spcAft>
            </a:pPr>
            <a:r>
              <a:rPr lang="es-EC" sz="2000" dirty="0" smtClean="0">
                <a:solidFill>
                  <a:prstClr val="black"/>
                </a:solidFill>
                <a:latin typeface="Times New Roman" panose="02020603050405020304" pitchFamily="18" charset="0"/>
                <a:cs typeface="Times New Roman" panose="02020603050405020304" pitchFamily="18" charset="0"/>
              </a:rPr>
              <a:t>SE </a:t>
            </a:r>
            <a:r>
              <a:rPr lang="es-EC" sz="2000" dirty="0">
                <a:solidFill>
                  <a:prstClr val="black"/>
                </a:solidFill>
                <a:latin typeface="Times New Roman" panose="02020603050405020304" pitchFamily="18" charset="0"/>
                <a:cs typeface="Times New Roman" panose="02020603050405020304" pitchFamily="18" charset="0"/>
              </a:rPr>
              <a:t>ACEPTA </a:t>
            </a:r>
            <a:endParaRPr lang="es-EC" sz="2000" dirty="0" smtClean="0">
              <a:solidFill>
                <a:prstClr val="black"/>
              </a:solidFill>
              <a:latin typeface="Times New Roman" panose="02020603050405020304" pitchFamily="18" charset="0"/>
              <a:cs typeface="Times New Roman" panose="02020603050405020304" pitchFamily="18" charset="0"/>
            </a:endParaRPr>
          </a:p>
        </p:txBody>
      </p:sp>
      <p:pic>
        <p:nvPicPr>
          <p:cNvPr id="35" name="Imagen 34"/>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192889" y="5844511"/>
            <a:ext cx="792088" cy="792088"/>
          </a:xfrm>
          <a:prstGeom prst="rect">
            <a:avLst/>
          </a:prstGeom>
        </p:spPr>
      </p:pic>
      <p:sp>
        <p:nvSpPr>
          <p:cNvPr id="39" name="Elipse 32"/>
          <p:cNvSpPr/>
          <p:nvPr/>
        </p:nvSpPr>
        <p:spPr>
          <a:xfrm>
            <a:off x="2093042" y="3588638"/>
            <a:ext cx="2989642" cy="1711487"/>
          </a:xfrm>
          <a:prstGeom prst="roundRect">
            <a:avLst/>
          </a:prstGeom>
          <a:solidFill>
            <a:srgbClr val="FFCCCC">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EC" sz="2000" dirty="0" smtClean="0">
                <a:solidFill>
                  <a:prstClr val="black"/>
                </a:solidFill>
                <a:latin typeface="Times New Roman" panose="02020603050405020304" pitchFamily="18" charset="0"/>
                <a:cs typeface="Times New Roman" panose="02020603050405020304" pitchFamily="18" charset="0"/>
              </a:rPr>
              <a:t>Existe </a:t>
            </a:r>
            <a:r>
              <a:rPr lang="es-EC" sz="2000" dirty="0">
                <a:solidFill>
                  <a:prstClr val="black"/>
                </a:solidFill>
                <a:latin typeface="Times New Roman" panose="02020603050405020304" pitchFamily="18" charset="0"/>
                <a:cs typeface="Times New Roman" panose="02020603050405020304" pitchFamily="18" charset="0"/>
              </a:rPr>
              <a:t>una relación negativa de los betas de la variable </a:t>
            </a:r>
            <a:r>
              <a:rPr lang="es-EC" sz="2000" dirty="0" smtClean="0">
                <a:solidFill>
                  <a:prstClr val="black"/>
                </a:solidFill>
                <a:latin typeface="Times New Roman" panose="02020603050405020304" pitchFamily="18" charset="0"/>
                <a:cs typeface="Times New Roman" panose="02020603050405020304" pitchFamily="18" charset="0"/>
              </a:rPr>
              <a:t>edad sobre el crecimiento empresarial</a:t>
            </a:r>
            <a:endParaRPr lang="es-EC" sz="2000" b="1" dirty="0">
              <a:solidFill>
                <a:prstClr val="black"/>
              </a:solidFill>
              <a:latin typeface="Times New Roman" panose="02020603050405020304" pitchFamily="18" charset="0"/>
              <a:cs typeface="Times New Roman" panose="02020603050405020304" pitchFamily="18" charset="0"/>
            </a:endParaRPr>
          </a:p>
        </p:txBody>
      </p:sp>
      <p:sp>
        <p:nvSpPr>
          <p:cNvPr id="40" name="Rectángulo redondeado 39"/>
          <p:cNvSpPr/>
          <p:nvPr/>
        </p:nvSpPr>
        <p:spPr>
          <a:xfrm>
            <a:off x="1871216" y="3179830"/>
            <a:ext cx="1874516" cy="46124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prstClr val="black"/>
                </a:solidFill>
                <a:latin typeface="Times New Roman" panose="02020603050405020304" pitchFamily="18" charset="0"/>
                <a:cs typeface="Times New Roman" panose="02020603050405020304" pitchFamily="18" charset="0"/>
              </a:rPr>
              <a:t>RESULTADO</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30" name="Rectángulo redondeado 29"/>
          <p:cNvSpPr/>
          <p:nvPr/>
        </p:nvSpPr>
        <p:spPr>
          <a:xfrm>
            <a:off x="1919134" y="5433132"/>
            <a:ext cx="1874516" cy="46124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prstClr val="black"/>
                </a:solidFill>
                <a:latin typeface="Times New Roman" panose="02020603050405020304" pitchFamily="18" charset="0"/>
                <a:cs typeface="Times New Roman" panose="02020603050405020304" pitchFamily="18" charset="0"/>
              </a:rPr>
              <a:t>CONCLUSIÓN</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32" name="Rectángulo redondeado 31"/>
          <p:cNvSpPr/>
          <p:nvPr/>
        </p:nvSpPr>
        <p:spPr>
          <a:xfrm>
            <a:off x="1718298" y="822810"/>
            <a:ext cx="3554500" cy="603519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4" name="Rectángulo redondeado 33"/>
          <p:cNvSpPr/>
          <p:nvPr/>
        </p:nvSpPr>
        <p:spPr>
          <a:xfrm>
            <a:off x="6075093" y="2322995"/>
            <a:ext cx="1874516" cy="461240"/>
          </a:xfrm>
          <a:prstGeom prst="roundRect">
            <a:avLst/>
          </a:prstGeom>
          <a:noFill/>
          <a:ln w="571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prstClr val="black"/>
                </a:solidFill>
                <a:latin typeface="Times New Roman" panose="02020603050405020304" pitchFamily="18" charset="0"/>
                <a:cs typeface="Times New Roman" panose="02020603050405020304" pitchFamily="18" charset="0"/>
              </a:rPr>
              <a:t>CAUSAS</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37" name="Rectángulo redondeado 36"/>
          <p:cNvSpPr/>
          <p:nvPr/>
        </p:nvSpPr>
        <p:spPr>
          <a:xfrm>
            <a:off x="8966519" y="2827543"/>
            <a:ext cx="2751519" cy="526436"/>
          </a:xfrm>
          <a:prstGeom prst="roundRect">
            <a:avLst/>
          </a:prstGeom>
          <a:solidFill>
            <a:schemeClr val="tx2">
              <a:lumMod val="90000"/>
              <a:alpha val="24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prstClr val="black"/>
                </a:solidFill>
                <a:latin typeface="Times New Roman" panose="02020603050405020304" pitchFamily="18" charset="0"/>
                <a:cs typeface="Times New Roman" panose="02020603050405020304" pitchFamily="18" charset="0"/>
              </a:rPr>
              <a:t>RECOMENDACIONES</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38" name="Rectángulo redondeado 37"/>
          <p:cNvSpPr/>
          <p:nvPr/>
        </p:nvSpPr>
        <p:spPr>
          <a:xfrm>
            <a:off x="1919134" y="1035106"/>
            <a:ext cx="2664296" cy="43204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prstClr val="black"/>
                </a:solidFill>
                <a:latin typeface="Times New Roman" panose="02020603050405020304" pitchFamily="18" charset="0"/>
                <a:cs typeface="Times New Roman" panose="02020603050405020304" pitchFamily="18" charset="0"/>
              </a:rPr>
              <a:t>HIPÓTESIS 4</a:t>
            </a:r>
            <a:endParaRPr lang="es-EC" sz="2400" b="1" dirty="0">
              <a:solidFill>
                <a:prstClr val="black"/>
              </a:solidFill>
              <a:latin typeface="Times New Roman" panose="02020603050405020304" pitchFamily="18" charset="0"/>
              <a:cs typeface="Times New Roman" panose="02020603050405020304" pitchFamily="18" charset="0"/>
            </a:endParaRPr>
          </a:p>
        </p:txBody>
      </p:sp>
      <p:sp>
        <p:nvSpPr>
          <p:cNvPr id="42" name="Rectángulo redondeado 41"/>
          <p:cNvSpPr/>
          <p:nvPr/>
        </p:nvSpPr>
        <p:spPr>
          <a:xfrm>
            <a:off x="5687702" y="3082589"/>
            <a:ext cx="2709184" cy="477657"/>
          </a:xfrm>
          <a:prstGeom prst="roundRect">
            <a:avLst/>
          </a:prstGeom>
          <a:solidFill>
            <a:schemeClr val="accent3">
              <a:alpha val="80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700" dirty="0">
                <a:solidFill>
                  <a:prstClr val="black"/>
                </a:solidFill>
                <a:latin typeface="Times New Roman" panose="02020603050405020304" pitchFamily="18" charset="0"/>
                <a:cs typeface="Times New Roman" panose="02020603050405020304" pitchFamily="18" charset="0"/>
              </a:rPr>
              <a:t>“</a:t>
            </a:r>
            <a:r>
              <a:rPr lang="es-EC" sz="1700" dirty="0" smtClean="0">
                <a:solidFill>
                  <a:prstClr val="black"/>
                </a:solidFill>
                <a:latin typeface="Times New Roman" panose="02020603050405020304" pitchFamily="18" charset="0"/>
                <a:cs typeface="Times New Roman" panose="02020603050405020304" pitchFamily="18" charset="0"/>
              </a:rPr>
              <a:t>Responsabilidad </a:t>
            </a:r>
            <a:r>
              <a:rPr lang="es-EC" sz="1700" dirty="0">
                <a:solidFill>
                  <a:prstClr val="black"/>
                </a:solidFill>
                <a:latin typeface="Times New Roman" panose="02020603050405020304" pitchFamily="18" charset="0"/>
                <a:cs typeface="Times New Roman" panose="02020603050405020304" pitchFamily="18" charset="0"/>
              </a:rPr>
              <a:t>de la novedad”</a:t>
            </a:r>
          </a:p>
        </p:txBody>
      </p:sp>
      <p:sp>
        <p:nvSpPr>
          <p:cNvPr id="41" name="Elipse 40"/>
          <p:cNvSpPr/>
          <p:nvPr/>
        </p:nvSpPr>
        <p:spPr>
          <a:xfrm>
            <a:off x="5640791" y="892418"/>
            <a:ext cx="1456570" cy="441752"/>
          </a:xfrm>
          <a:prstGeom prst="ellipse">
            <a:avLst/>
          </a:prstGeom>
          <a:solidFill>
            <a:srgbClr val="FFC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Jóvenes</a:t>
            </a:r>
            <a:endParaRPr lang="es-EC" dirty="0">
              <a:solidFill>
                <a:prstClr val="black"/>
              </a:solidFill>
              <a:latin typeface="Times New Roman" panose="02020603050405020304" pitchFamily="18" charset="0"/>
              <a:cs typeface="Times New Roman" panose="02020603050405020304" pitchFamily="18" charset="0"/>
            </a:endParaRPr>
          </a:p>
        </p:txBody>
      </p:sp>
      <p:sp>
        <p:nvSpPr>
          <p:cNvPr id="43" name="Elipse 42"/>
          <p:cNvSpPr/>
          <p:nvPr/>
        </p:nvSpPr>
        <p:spPr>
          <a:xfrm>
            <a:off x="8832742" y="937230"/>
            <a:ext cx="1545666" cy="424577"/>
          </a:xfrm>
          <a:prstGeom prst="ellipse">
            <a:avLst/>
          </a:prstGeom>
          <a:solidFill>
            <a:srgbClr val="CC99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Maduras</a:t>
            </a:r>
            <a:endParaRPr lang="es-EC" dirty="0">
              <a:solidFill>
                <a:prstClr val="black"/>
              </a:solidFill>
              <a:latin typeface="Times New Roman" panose="02020603050405020304" pitchFamily="18" charset="0"/>
              <a:cs typeface="Times New Roman" panose="02020603050405020304" pitchFamily="18" charset="0"/>
            </a:endParaRPr>
          </a:p>
        </p:txBody>
      </p:sp>
      <p:sp>
        <p:nvSpPr>
          <p:cNvPr id="2" name="Rectángulo redondeado 1"/>
          <p:cNvSpPr/>
          <p:nvPr/>
        </p:nvSpPr>
        <p:spPr>
          <a:xfrm>
            <a:off x="7464152" y="640464"/>
            <a:ext cx="720080" cy="394641"/>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1%</a:t>
            </a:r>
            <a:endParaRPr lang="es-EC" dirty="0">
              <a:solidFill>
                <a:prstClr val="black"/>
              </a:solidFill>
              <a:latin typeface="Times New Roman" panose="02020603050405020304" pitchFamily="18" charset="0"/>
              <a:cs typeface="Times New Roman" panose="02020603050405020304" pitchFamily="18" charset="0"/>
            </a:endParaRPr>
          </a:p>
        </p:txBody>
      </p:sp>
      <p:sp>
        <p:nvSpPr>
          <p:cNvPr id="45" name="Rectángulo redondeado 44"/>
          <p:cNvSpPr/>
          <p:nvPr/>
        </p:nvSpPr>
        <p:spPr>
          <a:xfrm>
            <a:off x="10666878" y="683971"/>
            <a:ext cx="720080" cy="394641"/>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24%</a:t>
            </a:r>
            <a:endParaRPr lang="es-EC" dirty="0">
              <a:solidFill>
                <a:prstClr val="black"/>
              </a:solidFill>
              <a:latin typeface="Times New Roman" panose="02020603050405020304" pitchFamily="18" charset="0"/>
              <a:cs typeface="Times New Roman" panose="02020603050405020304" pitchFamily="18" charset="0"/>
            </a:endParaRPr>
          </a:p>
        </p:txBody>
      </p:sp>
      <p:sp>
        <p:nvSpPr>
          <p:cNvPr id="46" name="Rectángulo redondeado 45"/>
          <p:cNvSpPr/>
          <p:nvPr/>
        </p:nvSpPr>
        <p:spPr>
          <a:xfrm>
            <a:off x="10653277" y="1385400"/>
            <a:ext cx="720080" cy="341586"/>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15%</a:t>
            </a:r>
            <a:endParaRPr lang="es-EC" dirty="0">
              <a:solidFill>
                <a:prstClr val="black"/>
              </a:solidFill>
              <a:latin typeface="Times New Roman" panose="02020603050405020304" pitchFamily="18" charset="0"/>
              <a:cs typeface="Times New Roman" panose="02020603050405020304" pitchFamily="18" charset="0"/>
            </a:endParaRPr>
          </a:p>
        </p:txBody>
      </p:sp>
      <p:pic>
        <p:nvPicPr>
          <p:cNvPr id="49" name="Picture 4" descr="Resultado de imagen para VENTAS"/>
          <p:cNvPicPr>
            <a:picLocks noChangeAspect="1" noChangeArrowheads="1"/>
          </p:cNvPicPr>
          <p:nvPr/>
        </p:nvPicPr>
        <p:blipFill>
          <a:blip r:embed="rId5" cstate="print">
            <a:clrChange>
              <a:clrFrom>
                <a:srgbClr val="F6F6F6"/>
              </a:clrFrom>
              <a:clrTo>
                <a:srgbClr val="F6F6F6">
                  <a:alpha val="0"/>
                </a:srgbClr>
              </a:clrTo>
            </a:clrChange>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1359701" y="665247"/>
            <a:ext cx="629779" cy="32167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Resultado de imagen para EMPLEO"/>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34287" y="1224906"/>
            <a:ext cx="614711" cy="5526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asesoramient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27100" y="5446153"/>
            <a:ext cx="2031031" cy="1136557"/>
          </a:xfrm>
          <a:prstGeom prst="rect">
            <a:avLst/>
          </a:prstGeom>
          <a:noFill/>
          <a:extLst>
            <a:ext uri="{909E8E84-426E-40DD-AFC4-6F175D3DCCD1}">
              <a14:hiddenFill xmlns:a14="http://schemas.microsoft.com/office/drawing/2010/main">
                <a:solidFill>
                  <a:srgbClr val="FFFFFF"/>
                </a:solidFill>
              </a14:hiddenFill>
            </a:ext>
          </a:extLst>
        </p:spPr>
      </p:pic>
      <p:sp>
        <p:nvSpPr>
          <p:cNvPr id="55" name="Rectángulo redondeado 54"/>
          <p:cNvSpPr/>
          <p:nvPr/>
        </p:nvSpPr>
        <p:spPr>
          <a:xfrm>
            <a:off x="7449349" y="1357316"/>
            <a:ext cx="720080" cy="341586"/>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20%</a:t>
            </a:r>
            <a:endParaRPr lang="es-EC" dirty="0">
              <a:solidFill>
                <a:prstClr val="black"/>
              </a:solidFill>
              <a:latin typeface="Times New Roman" panose="02020603050405020304" pitchFamily="18" charset="0"/>
              <a:cs typeface="Times New Roman" panose="02020603050405020304" pitchFamily="18" charset="0"/>
            </a:endParaRPr>
          </a:p>
        </p:txBody>
      </p:sp>
      <p:pic>
        <p:nvPicPr>
          <p:cNvPr id="56" name="Picture 4" descr="Resultado de imagen para VENTAS"/>
          <p:cNvPicPr>
            <a:picLocks noChangeAspect="1" noChangeArrowheads="1"/>
          </p:cNvPicPr>
          <p:nvPr/>
        </p:nvPicPr>
        <p:blipFill>
          <a:blip r:embed="rId5" cstate="print">
            <a:clrChange>
              <a:clrFrom>
                <a:srgbClr val="F6F6F6"/>
              </a:clrFrom>
              <a:clrTo>
                <a:srgbClr val="F6F6F6">
                  <a:alpha val="0"/>
                </a:srgbClr>
              </a:clrTo>
            </a:clrChange>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55094" y="665247"/>
            <a:ext cx="629779" cy="32167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Resultado de imagen para EMPLEO"/>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7605" y="1229517"/>
            <a:ext cx="614711" cy="552614"/>
          </a:xfrm>
          <a:prstGeom prst="rect">
            <a:avLst/>
          </a:prstGeom>
          <a:noFill/>
          <a:extLst>
            <a:ext uri="{909E8E84-426E-40DD-AFC4-6F175D3DCCD1}">
              <a14:hiddenFill xmlns:a14="http://schemas.microsoft.com/office/drawing/2010/main">
                <a:solidFill>
                  <a:srgbClr val="FFFFFF"/>
                </a:solidFill>
              </a14:hiddenFill>
            </a:ext>
          </a:extLst>
        </p:spPr>
      </p:pic>
      <p:sp>
        <p:nvSpPr>
          <p:cNvPr id="47" name="Rectángulo redondeado 46"/>
          <p:cNvSpPr/>
          <p:nvPr/>
        </p:nvSpPr>
        <p:spPr>
          <a:xfrm>
            <a:off x="5700256" y="3835121"/>
            <a:ext cx="2696630" cy="2484072"/>
          </a:xfrm>
          <a:prstGeom prst="roundRect">
            <a:avLst/>
          </a:prstGeom>
          <a:solidFill>
            <a:schemeClr val="accent3">
              <a:alpha val="47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dirty="0" smtClean="0">
                <a:solidFill>
                  <a:schemeClr val="bg1"/>
                </a:solidFill>
                <a:latin typeface="Times New Roman" panose="02020603050405020304" pitchFamily="18" charset="0"/>
                <a:cs typeface="Times New Roman" panose="02020603050405020304" pitchFamily="18" charset="0"/>
              </a:rPr>
              <a:t>Inician sus actividades </a:t>
            </a:r>
            <a:r>
              <a:rPr lang="es-EC" sz="1600" dirty="0">
                <a:solidFill>
                  <a:schemeClr val="bg1"/>
                </a:solidFill>
                <a:latin typeface="Times New Roman" panose="02020603050405020304" pitchFamily="18" charset="0"/>
                <a:cs typeface="Times New Roman" panose="02020603050405020304" pitchFamily="18" charset="0"/>
              </a:rPr>
              <a:t>sin rutinas ni </a:t>
            </a:r>
            <a:r>
              <a:rPr lang="es-EC" sz="1600" dirty="0" smtClean="0">
                <a:solidFill>
                  <a:schemeClr val="bg1"/>
                </a:solidFill>
                <a:latin typeface="Times New Roman" panose="02020603050405020304" pitchFamily="18" charset="0"/>
                <a:cs typeface="Times New Roman" panose="02020603050405020304" pitchFamily="18" charset="0"/>
              </a:rPr>
              <a:t>capacidades, lo cual implica que para desarrollar nuevos roles, las empresas requieren mayores costos en capacitación e inversión</a:t>
            </a:r>
            <a:endParaRPr lang="es-EC" sz="1700" dirty="0">
              <a:solidFill>
                <a:schemeClr val="bg1"/>
              </a:solidFill>
              <a:latin typeface="Times New Roman" panose="02020603050405020304" pitchFamily="18" charset="0"/>
              <a:cs typeface="Times New Roman" panose="02020603050405020304" pitchFamily="18" charset="0"/>
            </a:endParaRPr>
          </a:p>
        </p:txBody>
      </p:sp>
      <p:sp>
        <p:nvSpPr>
          <p:cNvPr id="11" name="Rectángulo redondeado 10"/>
          <p:cNvSpPr/>
          <p:nvPr/>
        </p:nvSpPr>
        <p:spPr>
          <a:xfrm>
            <a:off x="10972762" y="1005643"/>
            <a:ext cx="828392" cy="233064"/>
          </a:xfrm>
          <a:prstGeom prst="roundRect">
            <a:avLst/>
          </a:prstGeom>
          <a:ln>
            <a:solidFill>
              <a:srgbClr val="D4167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b="1" dirty="0" smtClean="0"/>
              <a:t>VENTAS</a:t>
            </a:r>
            <a:endParaRPr lang="es-EC" sz="1200" b="1" dirty="0"/>
          </a:p>
        </p:txBody>
      </p:sp>
      <p:sp>
        <p:nvSpPr>
          <p:cNvPr id="44" name="Rectángulo redondeado 43"/>
          <p:cNvSpPr/>
          <p:nvPr/>
        </p:nvSpPr>
        <p:spPr>
          <a:xfrm>
            <a:off x="7718292" y="974406"/>
            <a:ext cx="828392" cy="233064"/>
          </a:xfrm>
          <a:prstGeom prst="roundRect">
            <a:avLst/>
          </a:prstGeom>
          <a:ln>
            <a:solidFill>
              <a:srgbClr val="D4167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b="1" dirty="0" smtClean="0"/>
              <a:t>VENTAS</a:t>
            </a:r>
            <a:endParaRPr lang="es-EC" sz="1200" b="1" dirty="0"/>
          </a:p>
        </p:txBody>
      </p:sp>
      <p:sp>
        <p:nvSpPr>
          <p:cNvPr id="48" name="Rectángulo redondeado 47"/>
          <p:cNvSpPr/>
          <p:nvPr/>
        </p:nvSpPr>
        <p:spPr>
          <a:xfrm>
            <a:off x="7820120" y="1636104"/>
            <a:ext cx="828392" cy="233064"/>
          </a:xfrm>
          <a:prstGeom prst="roundRect">
            <a:avLst/>
          </a:prstGeom>
          <a:ln>
            <a:solidFill>
              <a:srgbClr val="D4167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b="1" dirty="0" smtClean="0"/>
              <a:t>EMPLEO</a:t>
            </a:r>
            <a:endParaRPr lang="es-EC" sz="1200" b="1" dirty="0"/>
          </a:p>
        </p:txBody>
      </p:sp>
      <p:sp>
        <p:nvSpPr>
          <p:cNvPr id="51" name="Rectángulo redondeado 50"/>
          <p:cNvSpPr/>
          <p:nvPr/>
        </p:nvSpPr>
        <p:spPr>
          <a:xfrm>
            <a:off x="11011658" y="1668029"/>
            <a:ext cx="828392" cy="233064"/>
          </a:xfrm>
          <a:prstGeom prst="roundRect">
            <a:avLst/>
          </a:prstGeom>
          <a:ln>
            <a:solidFill>
              <a:srgbClr val="D4167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b="1" dirty="0" smtClean="0"/>
              <a:t>EMPLEO</a:t>
            </a:r>
            <a:endParaRPr lang="es-EC" sz="1200" b="1" dirty="0"/>
          </a:p>
        </p:txBody>
      </p:sp>
      <p:cxnSp>
        <p:nvCxnSpPr>
          <p:cNvPr id="13" name="Conector recto de flecha 12"/>
          <p:cNvCxnSpPr>
            <a:stCxn id="41" idx="7"/>
          </p:cNvCxnSpPr>
          <p:nvPr/>
        </p:nvCxnSpPr>
        <p:spPr>
          <a:xfrm flipV="1">
            <a:off x="6884051" y="764704"/>
            <a:ext cx="565298" cy="192407"/>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52" name="Conector recto de flecha 51"/>
          <p:cNvCxnSpPr/>
          <p:nvPr/>
        </p:nvCxnSpPr>
        <p:spPr>
          <a:xfrm flipV="1">
            <a:off x="10110287" y="781121"/>
            <a:ext cx="565298" cy="192407"/>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53" name="Conector recto de flecha 52"/>
          <p:cNvCxnSpPr>
            <a:stCxn id="41" idx="5"/>
            <a:endCxn id="55" idx="1"/>
          </p:cNvCxnSpPr>
          <p:nvPr/>
        </p:nvCxnSpPr>
        <p:spPr>
          <a:xfrm>
            <a:off x="6884051" y="1269477"/>
            <a:ext cx="565298" cy="25863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54" name="Conector recto de flecha 53"/>
          <p:cNvCxnSpPr/>
          <p:nvPr/>
        </p:nvCxnSpPr>
        <p:spPr>
          <a:xfrm>
            <a:off x="10081158" y="1326465"/>
            <a:ext cx="565298" cy="25863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113813281"/>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fill="hold"/>
                                        <p:tgtEl>
                                          <p:spTgt spid="42"/>
                                        </p:tgtEl>
                                        <p:attrNameLst>
                                          <p:attrName>ppt_x</p:attrName>
                                        </p:attrNameLst>
                                      </p:cBhvr>
                                      <p:tavLst>
                                        <p:tav tm="0">
                                          <p:val>
                                            <p:strVal val="#ppt_x"/>
                                          </p:val>
                                        </p:tav>
                                        <p:tav tm="100000">
                                          <p:val>
                                            <p:strVal val="#ppt_x"/>
                                          </p:val>
                                        </p:tav>
                                      </p:tavLst>
                                    </p:anim>
                                    <p:anim calcmode="lin" valueType="num">
                                      <p:cBhvr additive="base">
                                        <p:cTn id="50" dur="500" fill="hold"/>
                                        <p:tgtEl>
                                          <p:spTgt spid="4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 calcmode="lin" valueType="num">
                                      <p:cBhvr additive="base">
                                        <p:cTn id="53" dur="500" fill="hold"/>
                                        <p:tgtEl>
                                          <p:spTgt spid="47"/>
                                        </p:tgtEl>
                                        <p:attrNameLst>
                                          <p:attrName>ppt_x</p:attrName>
                                        </p:attrNameLst>
                                      </p:cBhvr>
                                      <p:tavLst>
                                        <p:tav tm="0">
                                          <p:val>
                                            <p:strVal val="#ppt_x"/>
                                          </p:val>
                                        </p:tav>
                                        <p:tav tm="100000">
                                          <p:val>
                                            <p:strVal val="#ppt_x"/>
                                          </p:val>
                                        </p:tav>
                                      </p:tavLst>
                                    </p:anim>
                                    <p:anim calcmode="lin" valueType="num">
                                      <p:cBhvr additive="base">
                                        <p:cTn id="5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fill="hold"/>
                                        <p:tgtEl>
                                          <p:spTgt spid="2"/>
                                        </p:tgtEl>
                                        <p:attrNameLst>
                                          <p:attrName>ppt_x</p:attrName>
                                        </p:attrNameLst>
                                      </p:cBhvr>
                                      <p:tavLst>
                                        <p:tav tm="0">
                                          <p:val>
                                            <p:strVal val="#ppt_x"/>
                                          </p:val>
                                        </p:tav>
                                        <p:tav tm="100000">
                                          <p:val>
                                            <p:strVal val="#ppt_x"/>
                                          </p:val>
                                        </p:tav>
                                      </p:tavLst>
                                    </p:anim>
                                    <p:anim calcmode="lin" valueType="num">
                                      <p:cBhvr additive="base">
                                        <p:cTn id="68" dur="500" fill="hold"/>
                                        <p:tgtEl>
                                          <p:spTgt spid="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ppt_x"/>
                                          </p:val>
                                        </p:tav>
                                        <p:tav tm="100000">
                                          <p:val>
                                            <p:strVal val="#ppt_x"/>
                                          </p:val>
                                        </p:tav>
                                      </p:tavLst>
                                    </p:anim>
                                    <p:anim calcmode="lin" valueType="num">
                                      <p:cBhvr additive="base">
                                        <p:cTn id="72" dur="500" fill="hold"/>
                                        <p:tgtEl>
                                          <p:spTgt spid="4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additive="base">
                                        <p:cTn id="75" dur="500" fill="hold"/>
                                        <p:tgtEl>
                                          <p:spTgt spid="46"/>
                                        </p:tgtEl>
                                        <p:attrNameLst>
                                          <p:attrName>ppt_x</p:attrName>
                                        </p:attrNameLst>
                                      </p:cBhvr>
                                      <p:tavLst>
                                        <p:tav tm="0">
                                          <p:val>
                                            <p:strVal val="#ppt_x"/>
                                          </p:val>
                                        </p:tav>
                                        <p:tav tm="100000">
                                          <p:val>
                                            <p:strVal val="#ppt_x"/>
                                          </p:val>
                                        </p:tav>
                                      </p:tavLst>
                                    </p:anim>
                                    <p:anim calcmode="lin" valueType="num">
                                      <p:cBhvr additive="base">
                                        <p:cTn id="76" dur="500" fill="hold"/>
                                        <p:tgtEl>
                                          <p:spTgt spid="46"/>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additive="base">
                                        <p:cTn id="79" dur="500" fill="hold"/>
                                        <p:tgtEl>
                                          <p:spTgt spid="49"/>
                                        </p:tgtEl>
                                        <p:attrNameLst>
                                          <p:attrName>ppt_x</p:attrName>
                                        </p:attrNameLst>
                                      </p:cBhvr>
                                      <p:tavLst>
                                        <p:tav tm="0">
                                          <p:val>
                                            <p:strVal val="#ppt_x"/>
                                          </p:val>
                                        </p:tav>
                                        <p:tav tm="100000">
                                          <p:val>
                                            <p:strVal val="#ppt_x"/>
                                          </p:val>
                                        </p:tav>
                                      </p:tavLst>
                                    </p:anim>
                                    <p:anim calcmode="lin" valueType="num">
                                      <p:cBhvr additive="base">
                                        <p:cTn id="80" dur="500" fill="hold"/>
                                        <p:tgtEl>
                                          <p:spTgt spid="49"/>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500" fill="hold"/>
                                        <p:tgtEl>
                                          <p:spTgt spid="50"/>
                                        </p:tgtEl>
                                        <p:attrNameLst>
                                          <p:attrName>ppt_x</p:attrName>
                                        </p:attrNameLst>
                                      </p:cBhvr>
                                      <p:tavLst>
                                        <p:tav tm="0">
                                          <p:val>
                                            <p:strVal val="#ppt_x"/>
                                          </p:val>
                                        </p:tav>
                                        <p:tav tm="100000">
                                          <p:val>
                                            <p:strVal val="#ppt_x"/>
                                          </p:val>
                                        </p:tav>
                                      </p:tavLst>
                                    </p:anim>
                                    <p:anim calcmode="lin" valueType="num">
                                      <p:cBhvr additive="base">
                                        <p:cTn id="84" dur="500" fill="hold"/>
                                        <p:tgtEl>
                                          <p:spTgt spid="5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anim calcmode="lin" valueType="num">
                                      <p:cBhvr additive="base">
                                        <p:cTn id="87" dur="500" fill="hold"/>
                                        <p:tgtEl>
                                          <p:spTgt spid="55"/>
                                        </p:tgtEl>
                                        <p:attrNameLst>
                                          <p:attrName>ppt_x</p:attrName>
                                        </p:attrNameLst>
                                      </p:cBhvr>
                                      <p:tavLst>
                                        <p:tav tm="0">
                                          <p:val>
                                            <p:strVal val="#ppt_x"/>
                                          </p:val>
                                        </p:tav>
                                        <p:tav tm="100000">
                                          <p:val>
                                            <p:strVal val="#ppt_x"/>
                                          </p:val>
                                        </p:tav>
                                      </p:tavLst>
                                    </p:anim>
                                    <p:anim calcmode="lin" valueType="num">
                                      <p:cBhvr additive="base">
                                        <p:cTn id="88" dur="500" fill="hold"/>
                                        <p:tgtEl>
                                          <p:spTgt spid="55"/>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additive="base">
                                        <p:cTn id="91" dur="500" fill="hold"/>
                                        <p:tgtEl>
                                          <p:spTgt spid="56"/>
                                        </p:tgtEl>
                                        <p:attrNameLst>
                                          <p:attrName>ppt_x</p:attrName>
                                        </p:attrNameLst>
                                      </p:cBhvr>
                                      <p:tavLst>
                                        <p:tav tm="0">
                                          <p:val>
                                            <p:strVal val="#ppt_x"/>
                                          </p:val>
                                        </p:tav>
                                        <p:tav tm="100000">
                                          <p:val>
                                            <p:strVal val="#ppt_x"/>
                                          </p:val>
                                        </p:tav>
                                      </p:tavLst>
                                    </p:anim>
                                    <p:anim calcmode="lin" valueType="num">
                                      <p:cBhvr additive="base">
                                        <p:cTn id="92" dur="500" fill="hold"/>
                                        <p:tgtEl>
                                          <p:spTgt spid="56"/>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1"/>
                                        </p:tgtEl>
                                        <p:attrNameLst>
                                          <p:attrName>style.visibility</p:attrName>
                                        </p:attrNameLst>
                                      </p:cBhvr>
                                      <p:to>
                                        <p:strVal val="visible"/>
                                      </p:to>
                                    </p:set>
                                    <p:anim calcmode="lin" valueType="num">
                                      <p:cBhvr additive="base">
                                        <p:cTn id="99" dur="500" fill="hold"/>
                                        <p:tgtEl>
                                          <p:spTgt spid="11"/>
                                        </p:tgtEl>
                                        <p:attrNameLst>
                                          <p:attrName>ppt_x</p:attrName>
                                        </p:attrNameLst>
                                      </p:cBhvr>
                                      <p:tavLst>
                                        <p:tav tm="0">
                                          <p:val>
                                            <p:strVal val="#ppt_x"/>
                                          </p:val>
                                        </p:tav>
                                        <p:tav tm="100000">
                                          <p:val>
                                            <p:strVal val="#ppt_x"/>
                                          </p:val>
                                        </p:tav>
                                      </p:tavLst>
                                    </p:anim>
                                    <p:anim calcmode="lin" valueType="num">
                                      <p:cBhvr additive="base">
                                        <p:cTn id="100" dur="500" fill="hold"/>
                                        <p:tgtEl>
                                          <p:spTgt spid="11"/>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500" fill="hold"/>
                                        <p:tgtEl>
                                          <p:spTgt spid="44"/>
                                        </p:tgtEl>
                                        <p:attrNameLst>
                                          <p:attrName>ppt_x</p:attrName>
                                        </p:attrNameLst>
                                      </p:cBhvr>
                                      <p:tavLst>
                                        <p:tav tm="0">
                                          <p:val>
                                            <p:strVal val="#ppt_x"/>
                                          </p:val>
                                        </p:tav>
                                        <p:tav tm="100000">
                                          <p:val>
                                            <p:strVal val="#ppt_x"/>
                                          </p:val>
                                        </p:tav>
                                      </p:tavLst>
                                    </p:anim>
                                    <p:anim calcmode="lin" valueType="num">
                                      <p:cBhvr additive="base">
                                        <p:cTn id="104" dur="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 calcmode="lin" valueType="num">
                                      <p:cBhvr additive="base">
                                        <p:cTn id="107" dur="500" fill="hold"/>
                                        <p:tgtEl>
                                          <p:spTgt spid="48"/>
                                        </p:tgtEl>
                                        <p:attrNameLst>
                                          <p:attrName>ppt_x</p:attrName>
                                        </p:attrNameLst>
                                      </p:cBhvr>
                                      <p:tavLst>
                                        <p:tav tm="0">
                                          <p:val>
                                            <p:strVal val="#ppt_x"/>
                                          </p:val>
                                        </p:tav>
                                        <p:tav tm="100000">
                                          <p:val>
                                            <p:strVal val="#ppt_x"/>
                                          </p:val>
                                        </p:tav>
                                      </p:tavLst>
                                    </p:anim>
                                    <p:anim calcmode="lin" valueType="num">
                                      <p:cBhvr additive="base">
                                        <p:cTn id="108" dur="500" fill="hold"/>
                                        <p:tgtEl>
                                          <p:spTgt spid="48"/>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51"/>
                                        </p:tgtEl>
                                        <p:attrNameLst>
                                          <p:attrName>style.visibility</p:attrName>
                                        </p:attrNameLst>
                                      </p:cBhvr>
                                      <p:to>
                                        <p:strVal val="visible"/>
                                      </p:to>
                                    </p:set>
                                    <p:anim calcmode="lin" valueType="num">
                                      <p:cBhvr additive="base">
                                        <p:cTn id="111" dur="500" fill="hold"/>
                                        <p:tgtEl>
                                          <p:spTgt spid="51"/>
                                        </p:tgtEl>
                                        <p:attrNameLst>
                                          <p:attrName>ppt_x</p:attrName>
                                        </p:attrNameLst>
                                      </p:cBhvr>
                                      <p:tavLst>
                                        <p:tav tm="0">
                                          <p:val>
                                            <p:strVal val="#ppt_x"/>
                                          </p:val>
                                        </p:tav>
                                        <p:tav tm="100000">
                                          <p:val>
                                            <p:strVal val="#ppt_x"/>
                                          </p:val>
                                        </p:tav>
                                      </p:tavLst>
                                    </p:anim>
                                    <p:anim calcmode="lin" valueType="num">
                                      <p:cBhvr additive="base">
                                        <p:cTn id="112" dur="500" fill="hold"/>
                                        <p:tgtEl>
                                          <p:spTgt spid="51"/>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13"/>
                                        </p:tgtEl>
                                        <p:attrNameLst>
                                          <p:attrName>style.visibility</p:attrName>
                                        </p:attrNameLst>
                                      </p:cBhvr>
                                      <p:to>
                                        <p:strVal val="visible"/>
                                      </p:to>
                                    </p:set>
                                    <p:anim calcmode="lin" valueType="num">
                                      <p:cBhvr additive="base">
                                        <p:cTn id="115" dur="500" fill="hold"/>
                                        <p:tgtEl>
                                          <p:spTgt spid="13"/>
                                        </p:tgtEl>
                                        <p:attrNameLst>
                                          <p:attrName>ppt_x</p:attrName>
                                        </p:attrNameLst>
                                      </p:cBhvr>
                                      <p:tavLst>
                                        <p:tav tm="0">
                                          <p:val>
                                            <p:strVal val="#ppt_x"/>
                                          </p:val>
                                        </p:tav>
                                        <p:tav tm="100000">
                                          <p:val>
                                            <p:strVal val="#ppt_x"/>
                                          </p:val>
                                        </p:tav>
                                      </p:tavLst>
                                    </p:anim>
                                    <p:anim calcmode="lin" valueType="num">
                                      <p:cBhvr additive="base">
                                        <p:cTn id="116" dur="500" fill="hold"/>
                                        <p:tgtEl>
                                          <p:spTgt spid="13"/>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52"/>
                                        </p:tgtEl>
                                        <p:attrNameLst>
                                          <p:attrName>style.visibility</p:attrName>
                                        </p:attrNameLst>
                                      </p:cBhvr>
                                      <p:to>
                                        <p:strVal val="visible"/>
                                      </p:to>
                                    </p:set>
                                    <p:anim calcmode="lin" valueType="num">
                                      <p:cBhvr additive="base">
                                        <p:cTn id="119" dur="500" fill="hold"/>
                                        <p:tgtEl>
                                          <p:spTgt spid="52"/>
                                        </p:tgtEl>
                                        <p:attrNameLst>
                                          <p:attrName>ppt_x</p:attrName>
                                        </p:attrNameLst>
                                      </p:cBhvr>
                                      <p:tavLst>
                                        <p:tav tm="0">
                                          <p:val>
                                            <p:strVal val="#ppt_x"/>
                                          </p:val>
                                        </p:tav>
                                        <p:tav tm="100000">
                                          <p:val>
                                            <p:strVal val="#ppt_x"/>
                                          </p:val>
                                        </p:tav>
                                      </p:tavLst>
                                    </p:anim>
                                    <p:anim calcmode="lin" valueType="num">
                                      <p:cBhvr additive="base">
                                        <p:cTn id="120" dur="500" fill="hold"/>
                                        <p:tgtEl>
                                          <p:spTgt spid="52"/>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53"/>
                                        </p:tgtEl>
                                        <p:attrNameLst>
                                          <p:attrName>style.visibility</p:attrName>
                                        </p:attrNameLst>
                                      </p:cBhvr>
                                      <p:to>
                                        <p:strVal val="visible"/>
                                      </p:to>
                                    </p:set>
                                    <p:anim calcmode="lin" valueType="num">
                                      <p:cBhvr additive="base">
                                        <p:cTn id="123" dur="500" fill="hold"/>
                                        <p:tgtEl>
                                          <p:spTgt spid="53"/>
                                        </p:tgtEl>
                                        <p:attrNameLst>
                                          <p:attrName>ppt_x</p:attrName>
                                        </p:attrNameLst>
                                      </p:cBhvr>
                                      <p:tavLst>
                                        <p:tav tm="0">
                                          <p:val>
                                            <p:strVal val="#ppt_x"/>
                                          </p:val>
                                        </p:tav>
                                        <p:tav tm="100000">
                                          <p:val>
                                            <p:strVal val="#ppt_x"/>
                                          </p:val>
                                        </p:tav>
                                      </p:tavLst>
                                    </p:anim>
                                    <p:anim calcmode="lin" valueType="num">
                                      <p:cBhvr additive="base">
                                        <p:cTn id="124" dur="500" fill="hold"/>
                                        <p:tgtEl>
                                          <p:spTgt spid="53"/>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additive="base">
                                        <p:cTn id="127" dur="500" fill="hold"/>
                                        <p:tgtEl>
                                          <p:spTgt spid="54"/>
                                        </p:tgtEl>
                                        <p:attrNameLst>
                                          <p:attrName>ppt_x</p:attrName>
                                        </p:attrNameLst>
                                      </p:cBhvr>
                                      <p:tavLst>
                                        <p:tav tm="0">
                                          <p:val>
                                            <p:strVal val="#ppt_x"/>
                                          </p:val>
                                        </p:tav>
                                        <p:tav tm="100000">
                                          <p:val>
                                            <p:strVal val="#ppt_x"/>
                                          </p:val>
                                        </p:tav>
                                      </p:tavLst>
                                    </p:anim>
                                    <p:anim calcmode="lin" valueType="num">
                                      <p:cBhvr additive="base">
                                        <p:cTn id="12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additive="base">
                                        <p:cTn id="133" dur="500" fill="hold"/>
                                        <p:tgtEl>
                                          <p:spTgt spid="33"/>
                                        </p:tgtEl>
                                        <p:attrNameLst>
                                          <p:attrName>ppt_x</p:attrName>
                                        </p:attrNameLst>
                                      </p:cBhvr>
                                      <p:tavLst>
                                        <p:tav tm="0">
                                          <p:val>
                                            <p:strVal val="#ppt_x"/>
                                          </p:val>
                                        </p:tav>
                                        <p:tav tm="100000">
                                          <p:val>
                                            <p:strVal val="#ppt_x"/>
                                          </p:val>
                                        </p:tav>
                                      </p:tavLst>
                                    </p:anim>
                                    <p:anim calcmode="lin" valueType="num">
                                      <p:cBhvr additive="base">
                                        <p:cTn id="134" dur="500" fill="hold"/>
                                        <p:tgtEl>
                                          <p:spTgt spid="33"/>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37"/>
                                        </p:tgtEl>
                                        <p:attrNameLst>
                                          <p:attrName>style.visibility</p:attrName>
                                        </p:attrNameLst>
                                      </p:cBhvr>
                                      <p:to>
                                        <p:strVal val="visible"/>
                                      </p:to>
                                    </p:set>
                                    <p:anim calcmode="lin" valueType="num">
                                      <p:cBhvr additive="base">
                                        <p:cTn id="137" dur="500" fill="hold"/>
                                        <p:tgtEl>
                                          <p:spTgt spid="37"/>
                                        </p:tgtEl>
                                        <p:attrNameLst>
                                          <p:attrName>ppt_x</p:attrName>
                                        </p:attrNameLst>
                                      </p:cBhvr>
                                      <p:tavLst>
                                        <p:tav tm="0">
                                          <p:val>
                                            <p:strVal val="#ppt_x"/>
                                          </p:val>
                                        </p:tav>
                                        <p:tav tm="100000">
                                          <p:val>
                                            <p:strVal val="#ppt_x"/>
                                          </p:val>
                                        </p:tav>
                                      </p:tavLst>
                                    </p:anim>
                                    <p:anim calcmode="lin" valueType="num">
                                      <p:cBhvr additive="base">
                                        <p:cTn id="138" dur="500" fill="hold"/>
                                        <p:tgtEl>
                                          <p:spTgt spid="37"/>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additive="base">
                                        <p:cTn id="141" dur="500" fill="hold"/>
                                        <p:tgtEl>
                                          <p:spTgt spid="25"/>
                                        </p:tgtEl>
                                        <p:attrNameLst>
                                          <p:attrName>ppt_x</p:attrName>
                                        </p:attrNameLst>
                                      </p:cBhvr>
                                      <p:tavLst>
                                        <p:tav tm="0">
                                          <p:val>
                                            <p:strVal val="#ppt_x"/>
                                          </p:val>
                                        </p:tav>
                                        <p:tav tm="100000">
                                          <p:val>
                                            <p:strVal val="#ppt_x"/>
                                          </p:val>
                                        </p:tav>
                                      </p:tavLst>
                                    </p:anim>
                                    <p:anim calcmode="lin" valueType="num">
                                      <p:cBhvr additive="base">
                                        <p:cTn id="142" dur="500" fill="hold"/>
                                        <p:tgtEl>
                                          <p:spTgt spid="25"/>
                                        </p:tgtEl>
                                        <p:attrNameLst>
                                          <p:attrName>ppt_y</p:attrName>
                                        </p:attrNameLst>
                                      </p:cBhvr>
                                      <p:tavLst>
                                        <p:tav tm="0">
                                          <p:val>
                                            <p:strVal val="1+#ppt_h/2"/>
                                          </p:val>
                                        </p:tav>
                                        <p:tav tm="100000">
                                          <p:val>
                                            <p:strVal val="#ppt_y"/>
                                          </p:val>
                                        </p:tav>
                                      </p:tavLst>
                                    </p:anim>
                                  </p:childTnLst>
                                </p:cTn>
                              </p:par>
                              <p:par>
                                <p:cTn id="143" presetID="2" presetClass="entr" presetSubtype="4" fill="hold" nodeType="withEffect">
                                  <p:stCondLst>
                                    <p:cond delay="0"/>
                                  </p:stCondLst>
                                  <p:childTnLst>
                                    <p:set>
                                      <p:cBhvr>
                                        <p:cTn id="144" dur="1" fill="hold">
                                          <p:stCondLst>
                                            <p:cond delay="0"/>
                                          </p:stCondLst>
                                        </p:cTn>
                                        <p:tgtEl>
                                          <p:spTgt spid="1028"/>
                                        </p:tgtEl>
                                        <p:attrNameLst>
                                          <p:attrName>style.visibility</p:attrName>
                                        </p:attrNameLst>
                                      </p:cBhvr>
                                      <p:to>
                                        <p:strVal val="visible"/>
                                      </p:to>
                                    </p:set>
                                    <p:anim calcmode="lin" valueType="num">
                                      <p:cBhvr additive="base">
                                        <p:cTn id="145" dur="500" fill="hold"/>
                                        <p:tgtEl>
                                          <p:spTgt spid="1028"/>
                                        </p:tgtEl>
                                        <p:attrNameLst>
                                          <p:attrName>ppt_x</p:attrName>
                                        </p:attrNameLst>
                                      </p:cBhvr>
                                      <p:tavLst>
                                        <p:tav tm="0">
                                          <p:val>
                                            <p:strVal val="#ppt_x"/>
                                          </p:val>
                                        </p:tav>
                                        <p:tav tm="100000">
                                          <p:val>
                                            <p:strVal val="#ppt_x"/>
                                          </p:val>
                                        </p:tav>
                                      </p:tavLst>
                                    </p:anim>
                                    <p:anim calcmode="lin" valueType="num">
                                      <p:cBhvr additive="base">
                                        <p:cTn id="14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25" grpId="0" animBg="1"/>
      <p:bldP spid="36" grpId="0" animBg="1"/>
      <p:bldP spid="31" grpId="0" animBg="1"/>
      <p:bldP spid="39" grpId="0" animBg="1"/>
      <p:bldP spid="40" grpId="0" animBg="1"/>
      <p:bldP spid="30" grpId="0" animBg="1"/>
      <p:bldP spid="32" grpId="0" animBg="1"/>
      <p:bldP spid="34" grpId="0" animBg="1"/>
      <p:bldP spid="37" grpId="0" animBg="1"/>
      <p:bldP spid="38" grpId="0" animBg="1"/>
      <p:bldP spid="42" grpId="0" animBg="1"/>
      <p:bldP spid="41" grpId="0" animBg="1"/>
      <p:bldP spid="43" grpId="0" animBg="1"/>
      <p:bldP spid="2" grpId="0" animBg="1"/>
      <p:bldP spid="45" grpId="0" animBg="1"/>
      <p:bldP spid="46" grpId="0" animBg="1"/>
      <p:bldP spid="55" grpId="0" animBg="1"/>
      <p:bldP spid="47" grpId="0" animBg="1"/>
      <p:bldP spid="11" grpId="0" animBg="1"/>
      <p:bldP spid="44" grpId="0" animBg="1"/>
      <p:bldP spid="48" grpId="0" animBg="1"/>
      <p:bldP spid="5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9" name="Rectángulo redondeado 28"/>
          <p:cNvSpPr/>
          <p:nvPr/>
        </p:nvSpPr>
        <p:spPr>
          <a:xfrm>
            <a:off x="5421837" y="1993585"/>
            <a:ext cx="3151264" cy="4797074"/>
          </a:xfrm>
          <a:prstGeom prst="roundRect">
            <a:avLst/>
          </a:prstGeom>
          <a:noFill/>
          <a:ln w="38100">
            <a:solidFill>
              <a:schemeClr val="tx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solidFill>
                <a:prstClr val="white"/>
              </a:solidFill>
            </a:endParaRPr>
          </a:p>
        </p:txBody>
      </p:sp>
      <p:sp>
        <p:nvSpPr>
          <p:cNvPr id="33" name="Rectángulo redondeado 32"/>
          <p:cNvSpPr/>
          <p:nvPr/>
        </p:nvSpPr>
        <p:spPr>
          <a:xfrm>
            <a:off x="8798806" y="2276871"/>
            <a:ext cx="3293727" cy="4513787"/>
          </a:xfrm>
          <a:prstGeom prst="round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 name="Rectángulo 2"/>
          <p:cNvSpPr/>
          <p:nvPr/>
        </p:nvSpPr>
        <p:spPr>
          <a:xfrm>
            <a:off x="0" y="0"/>
            <a:ext cx="1570444" cy="6858000"/>
          </a:xfrm>
          <a:prstGeom prst="rect">
            <a:avLst/>
          </a:prstGeom>
          <a:gradFill>
            <a:gsLst>
              <a:gs pos="0">
                <a:srgbClr val="8AB833">
                  <a:lumMod val="60000"/>
                  <a:lumOff val="40000"/>
                </a:srgbClr>
              </a:gs>
              <a:gs pos="60000">
                <a:sysClr val="window" lastClr="FFFFFF">
                  <a:shade val="90000"/>
                  <a:satMod val="375000"/>
                  <a:alpha val="0"/>
                </a:sysClr>
              </a:gs>
              <a:gs pos="100000">
                <a:srgbClr val="E3DED1">
                  <a:tint val="88000"/>
                  <a:satMod val="400000"/>
                </a:srgbClr>
              </a:gs>
            </a:gsLst>
            <a:lin ang="5400000" scaled="0"/>
          </a:gradFill>
          <a:ln w="25400" cap="flat" cmpd="sng" algn="ctr">
            <a:noFill/>
            <a:prstDash val="solid"/>
          </a:ln>
          <a:effectLst/>
        </p:spPr>
        <p:txBody>
          <a:bodyPr rtlCol="0" anchor="ctr"/>
          <a:lstStyle/>
          <a:p>
            <a:pPr algn="ctr"/>
            <a:endParaRPr lang="en-US" kern="0">
              <a:solidFill>
                <a:prstClr val="white"/>
              </a:solidFill>
            </a:endParaRPr>
          </a:p>
        </p:txBody>
      </p:sp>
      <p:sp>
        <p:nvSpPr>
          <p:cNvPr id="4" name="Rectángulo redondeado 3"/>
          <p:cNvSpPr/>
          <p:nvPr/>
        </p:nvSpPr>
        <p:spPr>
          <a:xfrm rot="16200000">
            <a:off x="2077891" y="-1585394"/>
            <a:ext cx="614654" cy="4085541"/>
          </a:xfrm>
          <a:prstGeom prst="roundRect">
            <a:avLst/>
          </a:prstGeom>
          <a:solidFill>
            <a:srgbClr val="FF0066"/>
          </a:solidFill>
          <a:ln w="25400" cap="flat" cmpd="sng" algn="ctr">
            <a:solidFill>
              <a:srgbClr val="FF0066"/>
            </a:solidFill>
            <a:prstDash val="solid"/>
          </a:ln>
          <a:effectLst/>
        </p:spPr>
        <p:txBody>
          <a:bodyPr vert="vert" rtlCol="0" anchor="ctr"/>
          <a:lstStyle/>
          <a:p>
            <a:pPr algn="ct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RESULTADOS EMPÍRICOS</a:t>
            </a:r>
            <a:endParaRPr lang="en-US"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5" name="Rectángulo 4"/>
          <p:cNvSpPr/>
          <p:nvPr/>
        </p:nvSpPr>
        <p:spPr>
          <a:xfrm rot="16200000">
            <a:off x="511768" y="880935"/>
            <a:ext cx="432047" cy="1639747"/>
          </a:xfrm>
          <a:prstGeom prst="rect">
            <a:avLst/>
          </a:prstGeom>
          <a:noFill/>
          <a:ln w="25400" cap="flat" cmpd="sng" algn="ctr">
            <a:noFill/>
            <a:prstDash val="solid"/>
          </a:ln>
          <a:effectLst/>
        </p:spPr>
        <p:txBody>
          <a:bodyPr vert="vert" rtlCol="0" anchor="ctr"/>
          <a:lstStyle/>
          <a:p>
            <a:pPr algn="ctr"/>
            <a:r>
              <a:rPr lang="es-EC"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INTRODUCCIÓN</a:t>
            </a:r>
            <a:endParaRPr lang="en-US"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6" name="Rectángulo 5"/>
          <p:cNvSpPr/>
          <p:nvPr/>
        </p:nvSpPr>
        <p:spPr>
          <a:xfrm rot="16200000">
            <a:off x="478937" y="1529003"/>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 name="Rectángulo 7"/>
          <p:cNvSpPr/>
          <p:nvPr/>
        </p:nvSpPr>
        <p:spPr>
          <a:xfrm rot="16200000">
            <a:off x="537409" y="3343975"/>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IV</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 name="Rectángulo 8"/>
          <p:cNvSpPr/>
          <p:nvPr/>
        </p:nvSpPr>
        <p:spPr>
          <a:xfrm rot="16200000">
            <a:off x="478936" y="2112794"/>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10"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479376" y="5229458"/>
            <a:ext cx="948958" cy="935846"/>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redondeado 6"/>
          <p:cNvSpPr/>
          <p:nvPr/>
        </p:nvSpPr>
        <p:spPr>
          <a:xfrm rot="16200000">
            <a:off x="569199" y="2712304"/>
            <a:ext cx="432047" cy="1606955"/>
          </a:xfrm>
          <a:prstGeom prst="roundRect">
            <a:avLst/>
          </a:prstGeom>
          <a:solidFill>
            <a:srgbClr val="C0CF3A">
              <a:lumMod val="40000"/>
              <a:lumOff val="60000"/>
            </a:srgbClr>
          </a:solidFill>
          <a:ln w="57150" cap="flat" cmpd="sng" algn="ctr">
            <a:solidFill>
              <a:srgbClr val="FF0066"/>
            </a:solid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20" name="CuadroTexto 19"/>
          <p:cNvSpPr txBox="1"/>
          <p:nvPr/>
        </p:nvSpPr>
        <p:spPr>
          <a:xfrm>
            <a:off x="5555940" y="-26268"/>
            <a:ext cx="6957530" cy="523220"/>
          </a:xfrm>
          <a:prstGeom prst="rect">
            <a:avLst/>
          </a:prstGeom>
          <a:noFill/>
        </p:spPr>
        <p:txBody>
          <a:bodyPr wrap="square" rtlCol="0">
            <a:spAutoFit/>
          </a:bodyPr>
          <a:lstStyle/>
          <a:p>
            <a:pPr algn="ctr"/>
            <a:r>
              <a:rPr lang="es-EC" sz="2800" b="1" dirty="0" smtClean="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rPr>
              <a:t>Hipótesis variables de persistencia</a:t>
            </a:r>
            <a:endParaRPr lang="en-US" sz="2800" b="1" dirty="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21" name="Conector recto 20"/>
          <p:cNvCxnSpPr/>
          <p:nvPr/>
        </p:nvCxnSpPr>
        <p:spPr>
          <a:xfrm flipH="1">
            <a:off x="5879976" y="496952"/>
            <a:ext cx="6309458"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flipH="1" flipV="1">
            <a:off x="6384663" y="548680"/>
            <a:ext cx="5807968" cy="1704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ángulo redondeado 11"/>
          <p:cNvSpPr/>
          <p:nvPr/>
        </p:nvSpPr>
        <p:spPr>
          <a:xfrm>
            <a:off x="5647542" y="3154471"/>
            <a:ext cx="2721738" cy="1449632"/>
          </a:xfrm>
          <a:prstGeom prst="roundRect">
            <a:avLst/>
          </a:prstGeom>
          <a:solidFill>
            <a:schemeClr val="accent3">
              <a:alpha val="47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Los avances tecnológicos no son manejados adecuadamente</a:t>
            </a:r>
            <a:endParaRPr lang="es-EC" dirty="0">
              <a:solidFill>
                <a:prstClr val="black"/>
              </a:solidFill>
              <a:latin typeface="Times New Roman" panose="02020603050405020304" pitchFamily="18" charset="0"/>
              <a:cs typeface="Times New Roman" panose="02020603050405020304" pitchFamily="18" charset="0"/>
            </a:endParaRPr>
          </a:p>
        </p:txBody>
      </p:sp>
      <p:sp>
        <p:nvSpPr>
          <p:cNvPr id="18" name="Rectángulo redondeado 17"/>
          <p:cNvSpPr/>
          <p:nvPr/>
        </p:nvSpPr>
        <p:spPr>
          <a:xfrm>
            <a:off x="5694907" y="4913202"/>
            <a:ext cx="2721738" cy="1501100"/>
          </a:xfrm>
          <a:prstGeom prst="roundRect">
            <a:avLst/>
          </a:prstGeom>
          <a:solidFill>
            <a:schemeClr val="accent3">
              <a:alpha val="39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El conocimiento que posee el personal es obsoleto</a:t>
            </a:r>
            <a:endParaRPr lang="es-EC" dirty="0">
              <a:solidFill>
                <a:prstClr val="black"/>
              </a:solidFill>
              <a:latin typeface="Times New Roman" panose="02020603050405020304" pitchFamily="18" charset="0"/>
              <a:cs typeface="Times New Roman" panose="02020603050405020304" pitchFamily="18" charset="0"/>
            </a:endParaRPr>
          </a:p>
        </p:txBody>
      </p:sp>
      <p:sp>
        <p:nvSpPr>
          <p:cNvPr id="14" name="Rectángulo redondeado 13"/>
          <p:cNvSpPr/>
          <p:nvPr/>
        </p:nvSpPr>
        <p:spPr>
          <a:xfrm>
            <a:off x="9122545" y="5085184"/>
            <a:ext cx="2751519" cy="1346111"/>
          </a:xfrm>
          <a:prstGeom prst="roundRect">
            <a:avLst/>
          </a:prstGeom>
          <a:solidFill>
            <a:schemeClr val="tx2">
              <a:lumMod val="90000"/>
              <a:alpha val="24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latin typeface="Times New Roman" panose="02020603050405020304" pitchFamily="18" charset="0"/>
                <a:cs typeface="Times New Roman" panose="02020603050405020304" pitchFamily="18" charset="0"/>
              </a:rPr>
              <a:t>Capacitaciones constantes enfocadas a la nueva tecnología adquirida</a:t>
            </a: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25" name="Rectángulo redondeado 24"/>
          <p:cNvSpPr/>
          <p:nvPr/>
        </p:nvSpPr>
        <p:spPr>
          <a:xfrm>
            <a:off x="9110085" y="3223460"/>
            <a:ext cx="2751519" cy="1502361"/>
          </a:xfrm>
          <a:prstGeom prst="roundRect">
            <a:avLst/>
          </a:prstGeom>
          <a:solidFill>
            <a:schemeClr val="tx2">
              <a:lumMod val="90000"/>
              <a:alpha val="24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a:solidFill>
                  <a:schemeClr val="bg1"/>
                </a:solidFill>
                <a:latin typeface="Times New Roman" panose="02020603050405020304" pitchFamily="18" charset="0"/>
                <a:cs typeface="Times New Roman" panose="02020603050405020304" pitchFamily="18" charset="0"/>
              </a:rPr>
              <a:t>Crear </a:t>
            </a:r>
            <a:r>
              <a:rPr lang="es-EC" dirty="0" smtClean="0">
                <a:solidFill>
                  <a:schemeClr val="bg1"/>
                </a:solidFill>
                <a:latin typeface="Times New Roman" panose="02020603050405020304" pitchFamily="18" charset="0"/>
                <a:cs typeface="Times New Roman" panose="02020603050405020304" pitchFamily="18" charset="0"/>
              </a:rPr>
              <a:t>programas de capacitación al </a:t>
            </a:r>
            <a:r>
              <a:rPr lang="es-EC" dirty="0">
                <a:solidFill>
                  <a:schemeClr val="bg1"/>
                </a:solidFill>
                <a:latin typeface="Times New Roman" panose="02020603050405020304" pitchFamily="18" charset="0"/>
                <a:cs typeface="Times New Roman" panose="02020603050405020304" pitchFamily="18" charset="0"/>
              </a:rPr>
              <a:t>talento </a:t>
            </a:r>
            <a:r>
              <a:rPr lang="es-EC" dirty="0" smtClean="0">
                <a:solidFill>
                  <a:schemeClr val="bg1"/>
                </a:solidFill>
                <a:latin typeface="Times New Roman" panose="02020603050405020304" pitchFamily="18" charset="0"/>
                <a:cs typeface="Times New Roman" panose="02020603050405020304" pitchFamily="18" charset="0"/>
              </a:rPr>
              <a:t>humano para fomentar sus conocimientos sobre la tecnología</a:t>
            </a:r>
            <a:endParaRPr lang="es-EC" dirty="0">
              <a:solidFill>
                <a:schemeClr val="bg1"/>
              </a:solidFill>
              <a:latin typeface="Times New Roman" panose="02020603050405020304" pitchFamily="18" charset="0"/>
              <a:cs typeface="Times New Roman" panose="02020603050405020304" pitchFamily="18" charset="0"/>
            </a:endParaRPr>
          </a:p>
        </p:txBody>
      </p:sp>
      <p:sp>
        <p:nvSpPr>
          <p:cNvPr id="36" name="Elipse 35"/>
          <p:cNvSpPr/>
          <p:nvPr/>
        </p:nvSpPr>
        <p:spPr>
          <a:xfrm>
            <a:off x="2093042" y="1336606"/>
            <a:ext cx="2989642" cy="2231447"/>
          </a:xfrm>
          <a:prstGeom prst="roundRect">
            <a:avLst/>
          </a:prstGeom>
          <a:solidFill>
            <a:schemeClr val="tx2">
              <a:lumMod val="90000"/>
              <a:alpha val="49804"/>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lvl="0" algn="ctr"/>
            <a:r>
              <a:rPr lang="es-EC" sz="2000" dirty="0">
                <a:solidFill>
                  <a:prstClr val="black"/>
                </a:solidFill>
                <a:latin typeface="Times New Roman" panose="02020603050405020304" pitchFamily="18" charset="0"/>
                <a:cs typeface="Times New Roman" panose="02020603050405020304" pitchFamily="18" charset="0"/>
              </a:rPr>
              <a:t>La característica de desempeñarse en sectores de la alta tecnología genera un impacto negativo sobre el crecimiento empresarial</a:t>
            </a:r>
            <a:endParaRPr lang="es-EC" sz="2000" dirty="0">
              <a:solidFill>
                <a:schemeClr val="bg1"/>
              </a:solidFill>
              <a:latin typeface="Times New Roman" panose="02020603050405020304" pitchFamily="18" charset="0"/>
              <a:cs typeface="Times New Roman" panose="02020603050405020304" pitchFamily="18" charset="0"/>
            </a:endParaRPr>
          </a:p>
          <a:p>
            <a:pPr algn="ctr"/>
            <a:endParaRPr lang="es-EC" sz="1600" dirty="0">
              <a:solidFill>
                <a:prstClr val="white"/>
              </a:solidFill>
            </a:endParaRPr>
          </a:p>
        </p:txBody>
      </p:sp>
      <p:sp>
        <p:nvSpPr>
          <p:cNvPr id="31" name="Elipse 30"/>
          <p:cNvSpPr/>
          <p:nvPr/>
        </p:nvSpPr>
        <p:spPr>
          <a:xfrm>
            <a:off x="2140407" y="5879249"/>
            <a:ext cx="2822044" cy="763254"/>
          </a:xfrm>
          <a:prstGeom prst="roundRect">
            <a:avLst/>
          </a:prstGeom>
          <a:solidFill>
            <a:srgbClr val="FFFF99">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defTabSz="844550">
              <a:lnSpc>
                <a:spcPct val="90000"/>
              </a:lnSpc>
              <a:spcBef>
                <a:spcPct val="0"/>
              </a:spcBef>
              <a:spcAft>
                <a:spcPct val="35000"/>
              </a:spcAft>
            </a:pPr>
            <a:r>
              <a:rPr lang="es-EC" sz="2000" dirty="0" smtClean="0">
                <a:solidFill>
                  <a:prstClr val="black"/>
                </a:solidFill>
                <a:latin typeface="Times New Roman" panose="02020603050405020304" pitchFamily="18" charset="0"/>
                <a:cs typeface="Times New Roman" panose="02020603050405020304" pitchFamily="18" charset="0"/>
              </a:rPr>
              <a:t>SE </a:t>
            </a:r>
            <a:r>
              <a:rPr lang="es-EC" sz="2000" dirty="0">
                <a:solidFill>
                  <a:prstClr val="black"/>
                </a:solidFill>
                <a:latin typeface="Times New Roman" panose="02020603050405020304" pitchFamily="18" charset="0"/>
                <a:cs typeface="Times New Roman" panose="02020603050405020304" pitchFamily="18" charset="0"/>
              </a:rPr>
              <a:t>ACEPTA </a:t>
            </a:r>
            <a:endParaRPr lang="es-EC" sz="2000" dirty="0" smtClean="0">
              <a:solidFill>
                <a:prstClr val="black"/>
              </a:solidFill>
              <a:latin typeface="Times New Roman" panose="02020603050405020304" pitchFamily="18" charset="0"/>
              <a:cs typeface="Times New Roman" panose="02020603050405020304" pitchFamily="18" charset="0"/>
            </a:endParaRPr>
          </a:p>
        </p:txBody>
      </p:sp>
      <p:pic>
        <p:nvPicPr>
          <p:cNvPr id="35" name="Imagen 34"/>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192889" y="5844511"/>
            <a:ext cx="792088" cy="792088"/>
          </a:xfrm>
          <a:prstGeom prst="rect">
            <a:avLst/>
          </a:prstGeom>
        </p:spPr>
      </p:pic>
      <p:sp>
        <p:nvSpPr>
          <p:cNvPr id="39" name="Elipse 32"/>
          <p:cNvSpPr/>
          <p:nvPr/>
        </p:nvSpPr>
        <p:spPr>
          <a:xfrm>
            <a:off x="2054836" y="4012702"/>
            <a:ext cx="3027847" cy="1216755"/>
          </a:xfrm>
          <a:prstGeom prst="roundRect">
            <a:avLst/>
          </a:prstGeom>
          <a:solidFill>
            <a:schemeClr val="accent5">
              <a:lumMod val="20000"/>
              <a:lumOff val="80000"/>
              <a:alpha val="49804"/>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lvl="0" algn="ctr"/>
            <a:r>
              <a:rPr lang="es-EC" dirty="0" smtClean="0">
                <a:solidFill>
                  <a:schemeClr val="bg1"/>
                </a:solidFill>
                <a:latin typeface="Times New Roman" panose="02020603050405020304" pitchFamily="18" charset="0"/>
                <a:cs typeface="Times New Roman" panose="02020603050405020304" pitchFamily="18" charset="0"/>
              </a:rPr>
              <a:t>Existe </a:t>
            </a:r>
            <a:r>
              <a:rPr lang="es-EC" dirty="0">
                <a:solidFill>
                  <a:schemeClr val="bg1"/>
                </a:solidFill>
                <a:latin typeface="Times New Roman" panose="02020603050405020304" pitchFamily="18" charset="0"/>
                <a:cs typeface="Times New Roman" panose="02020603050405020304" pitchFamily="18" charset="0"/>
              </a:rPr>
              <a:t>relación negativa de los betas de la variable alta </a:t>
            </a:r>
            <a:r>
              <a:rPr lang="es-EC" dirty="0" smtClean="0">
                <a:solidFill>
                  <a:schemeClr val="bg1"/>
                </a:solidFill>
                <a:latin typeface="Times New Roman" panose="02020603050405020304" pitchFamily="18" charset="0"/>
                <a:cs typeface="Times New Roman" panose="02020603050405020304" pitchFamily="18" charset="0"/>
              </a:rPr>
              <a:t>tecnología sobre el crecimiento empresarial</a:t>
            </a:r>
            <a:endParaRPr lang="es-EC" dirty="0">
              <a:solidFill>
                <a:schemeClr val="bg1"/>
              </a:solidFill>
              <a:latin typeface="Times New Roman" panose="02020603050405020304" pitchFamily="18" charset="0"/>
              <a:cs typeface="Times New Roman" panose="02020603050405020304" pitchFamily="18" charset="0"/>
            </a:endParaRPr>
          </a:p>
        </p:txBody>
      </p:sp>
      <p:sp>
        <p:nvSpPr>
          <p:cNvPr id="40" name="Rectángulo redondeado 39"/>
          <p:cNvSpPr/>
          <p:nvPr/>
        </p:nvSpPr>
        <p:spPr>
          <a:xfrm>
            <a:off x="1908705" y="3620609"/>
            <a:ext cx="1874516" cy="461240"/>
          </a:xfrm>
          <a:prstGeom prst="roundRect">
            <a:avLst/>
          </a:prstGeom>
          <a:no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prstClr val="black"/>
                </a:solidFill>
                <a:latin typeface="Times New Roman" panose="02020603050405020304" pitchFamily="18" charset="0"/>
                <a:cs typeface="Times New Roman" panose="02020603050405020304" pitchFamily="18" charset="0"/>
              </a:rPr>
              <a:t>RESULTADO</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30" name="Rectángulo redondeado 29"/>
          <p:cNvSpPr/>
          <p:nvPr/>
        </p:nvSpPr>
        <p:spPr>
          <a:xfrm>
            <a:off x="1919134" y="5433132"/>
            <a:ext cx="1874516" cy="461240"/>
          </a:xfrm>
          <a:prstGeom prst="roundRect">
            <a:avLst/>
          </a:prstGeom>
          <a:no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prstClr val="black"/>
                </a:solidFill>
                <a:latin typeface="Times New Roman" panose="02020603050405020304" pitchFamily="18" charset="0"/>
                <a:cs typeface="Times New Roman" panose="02020603050405020304" pitchFamily="18" charset="0"/>
              </a:rPr>
              <a:t>CONCLUSIÓN</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32" name="Rectángulo redondeado 31"/>
          <p:cNvSpPr/>
          <p:nvPr/>
        </p:nvSpPr>
        <p:spPr>
          <a:xfrm>
            <a:off x="1718298" y="822810"/>
            <a:ext cx="3554500" cy="6035190"/>
          </a:xfrm>
          <a:prstGeom prst="round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4" name="Rectángulo redondeado 33"/>
          <p:cNvSpPr/>
          <p:nvPr/>
        </p:nvSpPr>
        <p:spPr>
          <a:xfrm>
            <a:off x="6095943" y="2432439"/>
            <a:ext cx="1874516" cy="461240"/>
          </a:xfrm>
          <a:prstGeom prst="roundRect">
            <a:avLst/>
          </a:prstGeom>
          <a:noFill/>
          <a:ln w="571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prstClr val="black"/>
                </a:solidFill>
                <a:latin typeface="Times New Roman" panose="02020603050405020304" pitchFamily="18" charset="0"/>
                <a:cs typeface="Times New Roman" panose="02020603050405020304" pitchFamily="18" charset="0"/>
              </a:rPr>
              <a:t>CAUSAS</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37" name="Rectángulo redondeado 36"/>
          <p:cNvSpPr/>
          <p:nvPr/>
        </p:nvSpPr>
        <p:spPr>
          <a:xfrm>
            <a:off x="9122545" y="2485039"/>
            <a:ext cx="2751519" cy="526436"/>
          </a:xfrm>
          <a:prstGeom prst="roundRect">
            <a:avLst/>
          </a:prstGeom>
          <a:solidFill>
            <a:schemeClr val="tx2">
              <a:lumMod val="90000"/>
              <a:alpha val="24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prstClr val="black"/>
                </a:solidFill>
                <a:latin typeface="Times New Roman" panose="02020603050405020304" pitchFamily="18" charset="0"/>
                <a:cs typeface="Times New Roman" panose="02020603050405020304" pitchFamily="18" charset="0"/>
              </a:rPr>
              <a:t>RECOMENDACIONES</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38" name="Rectángulo redondeado 37"/>
          <p:cNvSpPr/>
          <p:nvPr/>
        </p:nvSpPr>
        <p:spPr>
          <a:xfrm>
            <a:off x="1919134" y="1035106"/>
            <a:ext cx="2664296" cy="432048"/>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prstClr val="black"/>
                </a:solidFill>
                <a:latin typeface="Times New Roman" panose="02020603050405020304" pitchFamily="18" charset="0"/>
                <a:cs typeface="Times New Roman" panose="02020603050405020304" pitchFamily="18" charset="0"/>
              </a:rPr>
              <a:t>HIPÓTESIS 5</a:t>
            </a:r>
            <a:endParaRPr lang="es-EC" sz="2400" b="1" dirty="0">
              <a:solidFill>
                <a:prstClr val="black"/>
              </a:solidFill>
              <a:latin typeface="Times New Roman" panose="02020603050405020304" pitchFamily="18" charset="0"/>
              <a:cs typeface="Times New Roman" panose="02020603050405020304" pitchFamily="18" charset="0"/>
            </a:endParaRPr>
          </a:p>
        </p:txBody>
      </p:sp>
      <p:sp>
        <p:nvSpPr>
          <p:cNvPr id="2" name="Rectángulo redondeado 1"/>
          <p:cNvSpPr/>
          <p:nvPr/>
        </p:nvSpPr>
        <p:spPr>
          <a:xfrm>
            <a:off x="6600056" y="649179"/>
            <a:ext cx="3291691" cy="348013"/>
          </a:xfrm>
          <a:prstGeom prst="roundRect">
            <a:avLst/>
          </a:prstGeom>
          <a:solidFill>
            <a:schemeClr val="tx2">
              <a:lumMod val="9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latin typeface="Times New Roman" panose="02020603050405020304" pitchFamily="18" charset="0"/>
                <a:cs typeface="Times New Roman" panose="02020603050405020304" pitchFamily="18" charset="0"/>
              </a:rPr>
              <a:t>Altos costos de implementación</a:t>
            </a:r>
            <a:endParaRPr lang="es-EC" dirty="0">
              <a:solidFill>
                <a:schemeClr val="bg1"/>
              </a:solidFill>
              <a:latin typeface="Times New Roman" panose="02020603050405020304" pitchFamily="18" charset="0"/>
              <a:cs typeface="Times New Roman" panose="02020603050405020304" pitchFamily="18" charset="0"/>
            </a:endParaRPr>
          </a:p>
        </p:txBody>
      </p:sp>
      <p:sp>
        <p:nvSpPr>
          <p:cNvPr id="41" name="Rectángulo redondeado 40"/>
          <p:cNvSpPr/>
          <p:nvPr/>
        </p:nvSpPr>
        <p:spPr>
          <a:xfrm>
            <a:off x="7033201" y="1096230"/>
            <a:ext cx="3505108" cy="350098"/>
          </a:xfrm>
          <a:prstGeom prst="roundRect">
            <a:avLst/>
          </a:prstGeom>
          <a:solidFill>
            <a:schemeClr val="accent5">
              <a:lumMod val="40000"/>
              <a:lumOff val="6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latin typeface="Times New Roman" panose="02020603050405020304" pitchFamily="18" charset="0"/>
                <a:cs typeface="Times New Roman" panose="02020603050405020304" pitchFamily="18" charset="0"/>
              </a:rPr>
              <a:t>Escaso conocimiento tecnológico</a:t>
            </a:r>
            <a:endParaRPr lang="es-EC" dirty="0">
              <a:solidFill>
                <a:schemeClr val="bg1"/>
              </a:solidFill>
              <a:latin typeface="Times New Roman" panose="02020603050405020304" pitchFamily="18" charset="0"/>
              <a:cs typeface="Times New Roman" panose="02020603050405020304" pitchFamily="18" charset="0"/>
            </a:endParaRPr>
          </a:p>
        </p:txBody>
      </p:sp>
      <p:sp>
        <p:nvSpPr>
          <p:cNvPr id="42" name="Rectángulo redondeado 41"/>
          <p:cNvSpPr/>
          <p:nvPr/>
        </p:nvSpPr>
        <p:spPr>
          <a:xfrm>
            <a:off x="7555269" y="1544449"/>
            <a:ext cx="3509283" cy="340733"/>
          </a:xfrm>
          <a:prstGeom prst="roundRect">
            <a:avLst/>
          </a:prstGeom>
          <a:solidFill>
            <a:srgbClr val="CC99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latin typeface="Times New Roman" panose="02020603050405020304" pitchFamily="18" charset="0"/>
                <a:cs typeface="Times New Roman" panose="02020603050405020304" pitchFamily="18" charset="0"/>
              </a:rPr>
              <a:t>Personal poco capacitado</a:t>
            </a:r>
            <a:endParaRPr lang="es-EC" dirty="0">
              <a:solidFill>
                <a:schemeClr val="bg1"/>
              </a:solidFill>
              <a:latin typeface="Times New Roman" panose="02020603050405020304" pitchFamily="18" charset="0"/>
              <a:cs typeface="Times New Roman" panose="02020603050405020304" pitchFamily="18" charset="0"/>
            </a:endParaRPr>
          </a:p>
        </p:txBody>
      </p:sp>
      <p:pic>
        <p:nvPicPr>
          <p:cNvPr id="45" name="Picture 2" descr="Resultado de imagen para ecuad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06743" y="627787"/>
            <a:ext cx="1059122" cy="1167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628382"/>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fill="hold"/>
                                        <p:tgtEl>
                                          <p:spTgt spid="45"/>
                                        </p:tgtEl>
                                        <p:attrNameLst>
                                          <p:attrName>ppt_x</p:attrName>
                                        </p:attrNameLst>
                                      </p:cBhvr>
                                      <p:tavLst>
                                        <p:tav tm="0">
                                          <p:val>
                                            <p:strVal val="#ppt_x"/>
                                          </p:val>
                                        </p:tav>
                                        <p:tav tm="100000">
                                          <p:val>
                                            <p:strVal val="#ppt_x"/>
                                          </p:val>
                                        </p:tav>
                                      </p:tavLst>
                                    </p:anim>
                                    <p:anim calcmode="lin" valueType="num">
                                      <p:cBhvr additive="base">
                                        <p:cTn id="60" dur="500" fill="hold"/>
                                        <p:tgtEl>
                                          <p:spTgt spid="4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500" fill="hold"/>
                                        <p:tgtEl>
                                          <p:spTgt spid="2"/>
                                        </p:tgtEl>
                                        <p:attrNameLst>
                                          <p:attrName>ppt_x</p:attrName>
                                        </p:attrNameLst>
                                      </p:cBhvr>
                                      <p:tavLst>
                                        <p:tav tm="0">
                                          <p:val>
                                            <p:strVal val="#ppt_x"/>
                                          </p:val>
                                        </p:tav>
                                        <p:tav tm="100000">
                                          <p:val>
                                            <p:strVal val="#ppt_x"/>
                                          </p:val>
                                        </p:tav>
                                      </p:tavLst>
                                    </p:anim>
                                    <p:anim calcmode="lin" valueType="num">
                                      <p:cBhvr additive="base">
                                        <p:cTn id="64" dur="500" fill="hold"/>
                                        <p:tgtEl>
                                          <p:spTgt spid="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ppt_x"/>
                                          </p:val>
                                        </p:tav>
                                        <p:tav tm="100000">
                                          <p:val>
                                            <p:strVal val="#ppt_x"/>
                                          </p:val>
                                        </p:tav>
                                      </p:tavLst>
                                    </p:anim>
                                    <p:anim calcmode="lin" valueType="num">
                                      <p:cBhvr additive="base">
                                        <p:cTn id="68" dur="500" fill="hold"/>
                                        <p:tgtEl>
                                          <p:spTgt spid="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additive="base">
                                        <p:cTn id="71" dur="500" fill="hold"/>
                                        <p:tgtEl>
                                          <p:spTgt spid="42"/>
                                        </p:tgtEl>
                                        <p:attrNameLst>
                                          <p:attrName>ppt_x</p:attrName>
                                        </p:attrNameLst>
                                      </p:cBhvr>
                                      <p:tavLst>
                                        <p:tav tm="0">
                                          <p:val>
                                            <p:strVal val="#ppt_x"/>
                                          </p:val>
                                        </p:tav>
                                        <p:tav tm="100000">
                                          <p:val>
                                            <p:strVal val="#ppt_x"/>
                                          </p:val>
                                        </p:tav>
                                      </p:tavLst>
                                    </p:anim>
                                    <p:anim calcmode="lin" valueType="num">
                                      <p:cBhvr additive="base">
                                        <p:cTn id="7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ppt_x"/>
                                          </p:val>
                                        </p:tav>
                                        <p:tav tm="100000">
                                          <p:val>
                                            <p:strVal val="#ppt_x"/>
                                          </p:val>
                                        </p:tav>
                                      </p:tavLst>
                                    </p:anim>
                                    <p:anim calcmode="lin" valueType="num">
                                      <p:cBhvr additive="base">
                                        <p:cTn id="78" dur="500" fill="hold"/>
                                        <p:tgtEl>
                                          <p:spTgt spid="1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ppt_x"/>
                                          </p:val>
                                        </p:tav>
                                        <p:tav tm="100000">
                                          <p:val>
                                            <p:strVal val="#ppt_x"/>
                                          </p:val>
                                        </p:tav>
                                      </p:tavLst>
                                    </p:anim>
                                    <p:anim calcmode="lin" valueType="num">
                                      <p:cBhvr additive="base">
                                        <p:cTn id="82" dur="500" fill="hold"/>
                                        <p:tgtEl>
                                          <p:spTgt spid="25"/>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additive="base">
                                        <p:cTn id="85" dur="500" fill="hold"/>
                                        <p:tgtEl>
                                          <p:spTgt spid="37"/>
                                        </p:tgtEl>
                                        <p:attrNameLst>
                                          <p:attrName>ppt_x</p:attrName>
                                        </p:attrNameLst>
                                      </p:cBhvr>
                                      <p:tavLst>
                                        <p:tav tm="0">
                                          <p:val>
                                            <p:strVal val="#ppt_x"/>
                                          </p:val>
                                        </p:tav>
                                        <p:tav tm="100000">
                                          <p:val>
                                            <p:strVal val="#ppt_x"/>
                                          </p:val>
                                        </p:tav>
                                      </p:tavLst>
                                    </p:anim>
                                    <p:anim calcmode="lin" valueType="num">
                                      <p:cBhvr additive="base">
                                        <p:cTn id="86" dur="500" fill="hold"/>
                                        <p:tgtEl>
                                          <p:spTgt spid="37"/>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additive="base">
                                        <p:cTn id="89" dur="500" fill="hold"/>
                                        <p:tgtEl>
                                          <p:spTgt spid="33"/>
                                        </p:tgtEl>
                                        <p:attrNameLst>
                                          <p:attrName>ppt_x</p:attrName>
                                        </p:attrNameLst>
                                      </p:cBhvr>
                                      <p:tavLst>
                                        <p:tav tm="0">
                                          <p:val>
                                            <p:strVal val="#ppt_x"/>
                                          </p:val>
                                        </p:tav>
                                        <p:tav tm="100000">
                                          <p:val>
                                            <p:strVal val="#ppt_x"/>
                                          </p:val>
                                        </p:tav>
                                      </p:tavLst>
                                    </p:anim>
                                    <p:anim calcmode="lin" valueType="num">
                                      <p:cBhvr additive="base">
                                        <p:cTn id="9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12" grpId="0" animBg="1"/>
      <p:bldP spid="18" grpId="0" animBg="1"/>
      <p:bldP spid="14" grpId="0" animBg="1"/>
      <p:bldP spid="25" grpId="0" animBg="1"/>
      <p:bldP spid="36" grpId="0" animBg="1"/>
      <p:bldP spid="31" grpId="0" animBg="1"/>
      <p:bldP spid="39" grpId="0" animBg="1"/>
      <p:bldP spid="40" grpId="0" animBg="1"/>
      <p:bldP spid="30" grpId="0" animBg="1"/>
      <p:bldP spid="32" grpId="0" animBg="1"/>
      <p:bldP spid="34" grpId="0" animBg="1"/>
      <p:bldP spid="37" grpId="0" animBg="1"/>
      <p:bldP spid="38" grpId="0" animBg="1"/>
      <p:bldP spid="2" grpId="0" animBg="1"/>
      <p:bldP spid="41" grpId="0" animBg="1"/>
      <p:bldP spid="4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9" name="Rectángulo redondeado 28"/>
          <p:cNvSpPr/>
          <p:nvPr/>
        </p:nvSpPr>
        <p:spPr>
          <a:xfrm>
            <a:off x="5494071" y="1807720"/>
            <a:ext cx="3151264" cy="5050280"/>
          </a:xfrm>
          <a:prstGeom prst="roundRect">
            <a:avLst/>
          </a:prstGeom>
          <a:noFill/>
          <a:ln w="38100">
            <a:solidFill>
              <a:schemeClr val="tx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solidFill>
                <a:prstClr val="white"/>
              </a:solidFill>
            </a:endParaRPr>
          </a:p>
        </p:txBody>
      </p:sp>
      <p:sp>
        <p:nvSpPr>
          <p:cNvPr id="33" name="Rectángulo redondeado 32"/>
          <p:cNvSpPr/>
          <p:nvPr/>
        </p:nvSpPr>
        <p:spPr>
          <a:xfrm>
            <a:off x="8779793" y="2038888"/>
            <a:ext cx="3293727" cy="4819112"/>
          </a:xfrm>
          <a:prstGeom prst="round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 name="Rectángulo 2"/>
          <p:cNvSpPr/>
          <p:nvPr/>
        </p:nvSpPr>
        <p:spPr>
          <a:xfrm>
            <a:off x="0" y="0"/>
            <a:ext cx="1570444" cy="6858000"/>
          </a:xfrm>
          <a:prstGeom prst="rect">
            <a:avLst/>
          </a:prstGeom>
          <a:gradFill>
            <a:gsLst>
              <a:gs pos="0">
                <a:srgbClr val="8AB833">
                  <a:lumMod val="60000"/>
                  <a:lumOff val="40000"/>
                </a:srgbClr>
              </a:gs>
              <a:gs pos="60000">
                <a:sysClr val="window" lastClr="FFFFFF">
                  <a:shade val="90000"/>
                  <a:satMod val="375000"/>
                  <a:alpha val="0"/>
                </a:sysClr>
              </a:gs>
              <a:gs pos="100000">
                <a:srgbClr val="E3DED1">
                  <a:tint val="88000"/>
                  <a:satMod val="400000"/>
                </a:srgbClr>
              </a:gs>
            </a:gsLst>
            <a:lin ang="5400000" scaled="0"/>
          </a:gradFill>
          <a:ln w="25400" cap="flat" cmpd="sng" algn="ctr">
            <a:noFill/>
            <a:prstDash val="solid"/>
          </a:ln>
          <a:effectLst/>
        </p:spPr>
        <p:txBody>
          <a:bodyPr rtlCol="0" anchor="ctr"/>
          <a:lstStyle/>
          <a:p>
            <a:pPr algn="ctr"/>
            <a:endParaRPr lang="en-US" kern="0">
              <a:solidFill>
                <a:prstClr val="white"/>
              </a:solidFill>
            </a:endParaRPr>
          </a:p>
        </p:txBody>
      </p:sp>
      <p:sp>
        <p:nvSpPr>
          <p:cNvPr id="4" name="Rectángulo redondeado 3"/>
          <p:cNvSpPr/>
          <p:nvPr/>
        </p:nvSpPr>
        <p:spPr>
          <a:xfrm rot="16200000">
            <a:off x="2077891" y="-1585394"/>
            <a:ext cx="614654" cy="4085541"/>
          </a:xfrm>
          <a:prstGeom prst="roundRect">
            <a:avLst/>
          </a:prstGeom>
          <a:solidFill>
            <a:srgbClr val="FF0066"/>
          </a:solidFill>
          <a:ln w="25400" cap="flat" cmpd="sng" algn="ctr">
            <a:solidFill>
              <a:srgbClr val="FF0066"/>
            </a:solidFill>
            <a:prstDash val="solid"/>
          </a:ln>
          <a:effectLst/>
        </p:spPr>
        <p:txBody>
          <a:bodyPr vert="vert" rtlCol="0" anchor="ctr"/>
          <a:lstStyle/>
          <a:p>
            <a:pPr algn="ct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RESULTADOS EMPÍRICOS</a:t>
            </a:r>
            <a:endParaRPr lang="en-US"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5" name="Rectángulo 4"/>
          <p:cNvSpPr/>
          <p:nvPr/>
        </p:nvSpPr>
        <p:spPr>
          <a:xfrm rot="16200000">
            <a:off x="511768" y="880935"/>
            <a:ext cx="432047" cy="1639747"/>
          </a:xfrm>
          <a:prstGeom prst="rect">
            <a:avLst/>
          </a:prstGeom>
          <a:noFill/>
          <a:ln w="25400" cap="flat" cmpd="sng" algn="ctr">
            <a:noFill/>
            <a:prstDash val="solid"/>
          </a:ln>
          <a:effectLst/>
        </p:spPr>
        <p:txBody>
          <a:bodyPr vert="vert" rtlCol="0" anchor="ctr"/>
          <a:lstStyle/>
          <a:p>
            <a:pPr algn="ctr"/>
            <a:r>
              <a:rPr lang="es-EC"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INTRODUCCIÓN</a:t>
            </a:r>
            <a:endParaRPr lang="en-US"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6" name="Rectángulo 5"/>
          <p:cNvSpPr/>
          <p:nvPr/>
        </p:nvSpPr>
        <p:spPr>
          <a:xfrm rot="16200000">
            <a:off x="478937" y="1529003"/>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 name="Rectángulo 7"/>
          <p:cNvSpPr/>
          <p:nvPr/>
        </p:nvSpPr>
        <p:spPr>
          <a:xfrm rot="16200000">
            <a:off x="537409" y="3343975"/>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IV</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 name="Rectángulo 8"/>
          <p:cNvSpPr/>
          <p:nvPr/>
        </p:nvSpPr>
        <p:spPr>
          <a:xfrm rot="16200000">
            <a:off x="478936" y="2112794"/>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10"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479376" y="5229458"/>
            <a:ext cx="948958" cy="935846"/>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redondeado 6"/>
          <p:cNvSpPr/>
          <p:nvPr/>
        </p:nvSpPr>
        <p:spPr>
          <a:xfrm rot="16200000">
            <a:off x="569199" y="2712304"/>
            <a:ext cx="432047" cy="1606955"/>
          </a:xfrm>
          <a:prstGeom prst="roundRect">
            <a:avLst/>
          </a:prstGeom>
          <a:solidFill>
            <a:srgbClr val="C0CF3A">
              <a:lumMod val="40000"/>
              <a:lumOff val="60000"/>
            </a:srgbClr>
          </a:solidFill>
          <a:ln w="57150" cap="flat" cmpd="sng" algn="ctr">
            <a:solidFill>
              <a:srgbClr val="FF0066"/>
            </a:solid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20" name="CuadroTexto 19"/>
          <p:cNvSpPr txBox="1"/>
          <p:nvPr/>
        </p:nvSpPr>
        <p:spPr>
          <a:xfrm>
            <a:off x="5555940" y="-26268"/>
            <a:ext cx="6957530" cy="523220"/>
          </a:xfrm>
          <a:prstGeom prst="rect">
            <a:avLst/>
          </a:prstGeom>
          <a:noFill/>
        </p:spPr>
        <p:txBody>
          <a:bodyPr wrap="square" rtlCol="0">
            <a:spAutoFit/>
          </a:bodyPr>
          <a:lstStyle/>
          <a:p>
            <a:pPr algn="ctr"/>
            <a:r>
              <a:rPr lang="es-EC" sz="2800" b="1" dirty="0" smtClean="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rPr>
              <a:t>Hipótesis variables de persistencia</a:t>
            </a:r>
            <a:endParaRPr lang="en-US" sz="2800" b="1" dirty="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21" name="Conector recto 20"/>
          <p:cNvCxnSpPr/>
          <p:nvPr/>
        </p:nvCxnSpPr>
        <p:spPr>
          <a:xfrm flipH="1">
            <a:off x="5879976" y="496952"/>
            <a:ext cx="6309458"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flipH="1" flipV="1">
            <a:off x="6384663" y="548680"/>
            <a:ext cx="5807968" cy="1704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ángulo redondeado 11"/>
          <p:cNvSpPr/>
          <p:nvPr/>
        </p:nvSpPr>
        <p:spPr>
          <a:xfrm>
            <a:off x="5708834" y="2838950"/>
            <a:ext cx="2721738" cy="1422769"/>
          </a:xfrm>
          <a:prstGeom prst="roundRect">
            <a:avLst/>
          </a:prstGeom>
          <a:solidFill>
            <a:schemeClr val="accent3">
              <a:alpha val="47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Las empresas poseen productos con </a:t>
            </a:r>
            <a:r>
              <a:rPr lang="es-EC" smtClean="0">
                <a:solidFill>
                  <a:prstClr val="black"/>
                </a:solidFill>
                <a:latin typeface="Times New Roman" panose="02020603050405020304" pitchFamily="18" charset="0"/>
                <a:cs typeface="Times New Roman" panose="02020603050405020304" pitchFamily="18" charset="0"/>
              </a:rPr>
              <a:t>altos estándares </a:t>
            </a:r>
            <a:r>
              <a:rPr lang="es-EC" dirty="0" smtClean="0">
                <a:solidFill>
                  <a:prstClr val="black"/>
                </a:solidFill>
                <a:latin typeface="Times New Roman" panose="02020603050405020304" pitchFamily="18" charset="0"/>
                <a:cs typeface="Times New Roman" panose="02020603050405020304" pitchFamily="18" charset="0"/>
              </a:rPr>
              <a:t>para ser exportados</a:t>
            </a:r>
            <a:endParaRPr lang="es-EC" dirty="0">
              <a:solidFill>
                <a:prstClr val="black"/>
              </a:solidFill>
              <a:latin typeface="Times New Roman" panose="02020603050405020304" pitchFamily="18" charset="0"/>
              <a:cs typeface="Times New Roman" panose="02020603050405020304" pitchFamily="18" charset="0"/>
            </a:endParaRPr>
          </a:p>
        </p:txBody>
      </p:sp>
      <p:sp>
        <p:nvSpPr>
          <p:cNvPr id="18" name="Rectángulo redondeado 17"/>
          <p:cNvSpPr/>
          <p:nvPr/>
        </p:nvSpPr>
        <p:spPr>
          <a:xfrm>
            <a:off x="5765899" y="4838863"/>
            <a:ext cx="2699151" cy="1613730"/>
          </a:xfrm>
          <a:prstGeom prst="roundRect">
            <a:avLst/>
          </a:prstGeom>
          <a:solidFill>
            <a:srgbClr val="C00000">
              <a:alpha val="39000"/>
            </a:srgb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solidFill>
                <a:latin typeface="Times New Roman" panose="02020603050405020304" pitchFamily="18" charset="0"/>
                <a:cs typeface="Times New Roman" panose="02020603050405020304" pitchFamily="18" charset="0"/>
              </a:rPr>
              <a:t>Altos costos por la adquisición de mano de obra cualificada, para gestionar correctamente la comercialización</a:t>
            </a:r>
            <a:endParaRPr lang="es-EC" dirty="0">
              <a:solidFill>
                <a:schemeClr val="bg1"/>
              </a:solidFill>
              <a:latin typeface="Times New Roman" panose="02020603050405020304" pitchFamily="18" charset="0"/>
              <a:cs typeface="Times New Roman" panose="02020603050405020304" pitchFamily="18" charset="0"/>
            </a:endParaRPr>
          </a:p>
        </p:txBody>
      </p:sp>
      <p:sp>
        <p:nvSpPr>
          <p:cNvPr id="14" name="Rectángulo redondeado 13"/>
          <p:cNvSpPr/>
          <p:nvPr/>
        </p:nvSpPr>
        <p:spPr>
          <a:xfrm>
            <a:off x="9088216" y="3940996"/>
            <a:ext cx="2751519" cy="1555539"/>
          </a:xfrm>
          <a:prstGeom prst="roundRect">
            <a:avLst/>
          </a:prstGeom>
          <a:solidFill>
            <a:schemeClr val="tx2">
              <a:lumMod val="90000"/>
              <a:alpha val="24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latin typeface="Times New Roman" panose="02020603050405020304" pitchFamily="18" charset="0"/>
                <a:cs typeface="Times New Roman" panose="02020603050405020304" pitchFamily="18" charset="0"/>
              </a:rPr>
              <a:t>Realizar programas de asesoría que incentiven las actividades de exportación</a:t>
            </a:r>
            <a:endParaRPr lang="es-EC" dirty="0">
              <a:solidFill>
                <a:schemeClr val="bg1"/>
              </a:solidFill>
              <a:latin typeface="Times New Roman" panose="02020603050405020304" pitchFamily="18" charset="0"/>
              <a:cs typeface="Times New Roman" panose="02020603050405020304" pitchFamily="18" charset="0"/>
            </a:endParaRPr>
          </a:p>
        </p:txBody>
      </p:sp>
      <p:sp>
        <p:nvSpPr>
          <p:cNvPr id="25" name="Rectángulo redondeado 24"/>
          <p:cNvSpPr/>
          <p:nvPr/>
        </p:nvSpPr>
        <p:spPr>
          <a:xfrm>
            <a:off x="9115502" y="3074735"/>
            <a:ext cx="2751519" cy="1631477"/>
          </a:xfrm>
          <a:prstGeom prst="roundRect">
            <a:avLst/>
          </a:prstGeom>
          <a:solidFill>
            <a:schemeClr val="tx2">
              <a:lumMod val="90000"/>
              <a:alpha val="24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latin typeface="Times New Roman" panose="02020603050405020304" pitchFamily="18" charset="0"/>
                <a:cs typeface="Times New Roman" panose="02020603050405020304" pitchFamily="18" charset="0"/>
              </a:rPr>
              <a:t>Desarrollar políticas de financiamiento para las empresas que realizan exportaciones</a:t>
            </a:r>
            <a:endParaRPr lang="es-EC" dirty="0">
              <a:solidFill>
                <a:schemeClr val="bg1"/>
              </a:solidFill>
              <a:latin typeface="Times New Roman" panose="02020603050405020304" pitchFamily="18" charset="0"/>
              <a:cs typeface="Times New Roman" panose="02020603050405020304" pitchFamily="18" charset="0"/>
            </a:endParaRPr>
          </a:p>
        </p:txBody>
      </p:sp>
      <p:pic>
        <p:nvPicPr>
          <p:cNvPr id="26" name="Picture 4" descr="Resultado de imagen para negativo"/>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0547" t="2405" r="537" b="-236"/>
          <a:stretch/>
        </p:blipFill>
        <p:spPr bwMode="auto">
          <a:xfrm>
            <a:off x="5564848" y="4463337"/>
            <a:ext cx="485750" cy="4857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Resultado de imagen para negativo"/>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562" r="50459"/>
          <a:stretch/>
        </p:blipFill>
        <p:spPr bwMode="auto">
          <a:xfrm>
            <a:off x="5574376" y="2444790"/>
            <a:ext cx="486993" cy="488744"/>
          </a:xfrm>
          <a:prstGeom prst="rect">
            <a:avLst/>
          </a:prstGeom>
          <a:noFill/>
          <a:extLst>
            <a:ext uri="{909E8E84-426E-40DD-AFC4-6F175D3DCCD1}">
              <a14:hiddenFill xmlns:a14="http://schemas.microsoft.com/office/drawing/2010/main">
                <a:solidFill>
                  <a:srgbClr val="FFFFFF"/>
                </a:solidFill>
              </a14:hiddenFill>
            </a:ext>
          </a:extLst>
        </p:spPr>
      </p:pic>
      <p:sp>
        <p:nvSpPr>
          <p:cNvPr id="36" name="Elipse 35"/>
          <p:cNvSpPr/>
          <p:nvPr/>
        </p:nvSpPr>
        <p:spPr>
          <a:xfrm>
            <a:off x="2093042" y="1336607"/>
            <a:ext cx="2989642" cy="1720367"/>
          </a:xfrm>
          <a:prstGeom prst="roundRect">
            <a:avLst/>
          </a:prstGeom>
          <a:solidFill>
            <a:srgbClr val="CC9900">
              <a:alpha val="21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lvl="0" algn="ctr"/>
            <a:r>
              <a:rPr lang="es-EC" sz="2000" dirty="0" smtClean="0">
                <a:solidFill>
                  <a:prstClr val="black"/>
                </a:solidFill>
                <a:latin typeface="Times New Roman" panose="02020603050405020304" pitchFamily="18" charset="0"/>
                <a:cs typeface="Times New Roman" panose="02020603050405020304" pitchFamily="18" charset="0"/>
              </a:rPr>
              <a:t>La </a:t>
            </a:r>
            <a:r>
              <a:rPr lang="es-EC" sz="2000" dirty="0">
                <a:solidFill>
                  <a:prstClr val="black"/>
                </a:solidFill>
                <a:latin typeface="Times New Roman" panose="02020603050405020304" pitchFamily="18" charset="0"/>
                <a:cs typeface="Times New Roman" panose="02020603050405020304" pitchFamily="18" charset="0"/>
              </a:rPr>
              <a:t>característica exportadora de las empresas tienen una relación positiva sobre el crecimiento empresarial</a:t>
            </a:r>
            <a:endParaRPr lang="es-EC" sz="2000" dirty="0">
              <a:solidFill>
                <a:schemeClr val="bg1"/>
              </a:solidFill>
              <a:latin typeface="Times New Roman" panose="02020603050405020304" pitchFamily="18" charset="0"/>
              <a:cs typeface="Times New Roman" panose="02020603050405020304" pitchFamily="18" charset="0"/>
            </a:endParaRPr>
          </a:p>
          <a:p>
            <a:pPr algn="ctr"/>
            <a:endParaRPr lang="es-EC" sz="2000" dirty="0">
              <a:solidFill>
                <a:prstClr val="white"/>
              </a:solidFill>
            </a:endParaRPr>
          </a:p>
        </p:txBody>
      </p:sp>
      <p:sp>
        <p:nvSpPr>
          <p:cNvPr id="31" name="Elipse 30"/>
          <p:cNvSpPr/>
          <p:nvPr/>
        </p:nvSpPr>
        <p:spPr>
          <a:xfrm>
            <a:off x="2140407" y="5879249"/>
            <a:ext cx="2822044" cy="763254"/>
          </a:xfrm>
          <a:prstGeom prst="roundRect">
            <a:avLst/>
          </a:prstGeom>
          <a:solidFill>
            <a:srgbClr val="FFFF99">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defTabSz="844550">
              <a:lnSpc>
                <a:spcPct val="90000"/>
              </a:lnSpc>
              <a:spcBef>
                <a:spcPct val="0"/>
              </a:spcBef>
              <a:spcAft>
                <a:spcPct val="35000"/>
              </a:spcAft>
            </a:pPr>
            <a:r>
              <a:rPr lang="es-EC" sz="2000" dirty="0" smtClean="0">
                <a:solidFill>
                  <a:prstClr val="black"/>
                </a:solidFill>
                <a:latin typeface="Times New Roman" panose="02020603050405020304" pitchFamily="18" charset="0"/>
                <a:cs typeface="Times New Roman" panose="02020603050405020304" pitchFamily="18" charset="0"/>
              </a:rPr>
              <a:t>SE </a:t>
            </a:r>
            <a:r>
              <a:rPr lang="es-EC" sz="2000" dirty="0">
                <a:solidFill>
                  <a:prstClr val="black"/>
                </a:solidFill>
                <a:latin typeface="Times New Roman" panose="02020603050405020304" pitchFamily="18" charset="0"/>
                <a:cs typeface="Times New Roman" panose="02020603050405020304" pitchFamily="18" charset="0"/>
              </a:rPr>
              <a:t>ACEPTA </a:t>
            </a:r>
            <a:endParaRPr lang="es-EC" sz="2000" dirty="0" smtClean="0">
              <a:solidFill>
                <a:prstClr val="black"/>
              </a:solidFill>
              <a:latin typeface="Times New Roman" panose="02020603050405020304" pitchFamily="18" charset="0"/>
              <a:cs typeface="Times New Roman" panose="02020603050405020304" pitchFamily="18" charset="0"/>
            </a:endParaRPr>
          </a:p>
          <a:p>
            <a:pPr algn="ctr" defTabSz="844550">
              <a:lnSpc>
                <a:spcPct val="90000"/>
              </a:lnSpc>
              <a:spcBef>
                <a:spcPct val="0"/>
              </a:spcBef>
              <a:spcAft>
                <a:spcPct val="35000"/>
              </a:spcAft>
            </a:pPr>
            <a:r>
              <a:rPr lang="es-EC" sz="2000" dirty="0" smtClean="0">
                <a:solidFill>
                  <a:prstClr val="black"/>
                </a:solidFill>
                <a:latin typeface="Times New Roman" panose="02020603050405020304" pitchFamily="18" charset="0"/>
                <a:cs typeface="Times New Roman" panose="02020603050405020304" pitchFamily="18" charset="0"/>
              </a:rPr>
              <a:t>parcialmente</a:t>
            </a:r>
            <a:endParaRPr lang="es-EC" sz="2000" dirty="0">
              <a:solidFill>
                <a:prstClr val="black"/>
              </a:solidFill>
              <a:latin typeface="Times New Roman" panose="02020603050405020304" pitchFamily="18" charset="0"/>
              <a:cs typeface="Times New Roman" panose="02020603050405020304" pitchFamily="18" charset="0"/>
            </a:endParaRPr>
          </a:p>
          <a:p>
            <a:endParaRPr lang="es-EC" sz="2000" dirty="0">
              <a:solidFill>
                <a:prstClr val="white"/>
              </a:solidFill>
            </a:endParaRPr>
          </a:p>
        </p:txBody>
      </p:sp>
      <p:sp>
        <p:nvSpPr>
          <p:cNvPr id="11" name="Rectángulo redondeado 10"/>
          <p:cNvSpPr/>
          <p:nvPr/>
        </p:nvSpPr>
        <p:spPr>
          <a:xfrm>
            <a:off x="1851384" y="1040009"/>
            <a:ext cx="2664296" cy="432048"/>
          </a:xfrm>
          <a:prstGeom prst="roundRect">
            <a:avLst/>
          </a:prstGeom>
          <a:solidFill>
            <a:srgbClr val="CC99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prstClr val="black"/>
                </a:solidFill>
                <a:latin typeface="Times New Roman" panose="02020603050405020304" pitchFamily="18" charset="0"/>
                <a:cs typeface="Times New Roman" panose="02020603050405020304" pitchFamily="18" charset="0"/>
              </a:rPr>
              <a:t>HIPÓTESIS 6</a:t>
            </a:r>
            <a:endParaRPr lang="es-EC" sz="2400" b="1" dirty="0">
              <a:solidFill>
                <a:prstClr val="black"/>
              </a:solidFill>
              <a:latin typeface="Times New Roman" panose="02020603050405020304" pitchFamily="18" charset="0"/>
              <a:cs typeface="Times New Roman" panose="02020603050405020304" pitchFamily="18" charset="0"/>
            </a:endParaRPr>
          </a:p>
        </p:txBody>
      </p:sp>
      <p:pic>
        <p:nvPicPr>
          <p:cNvPr id="35" name="Imagen 34"/>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192889" y="5844511"/>
            <a:ext cx="792088" cy="792088"/>
          </a:xfrm>
          <a:prstGeom prst="rect">
            <a:avLst/>
          </a:prstGeom>
        </p:spPr>
      </p:pic>
      <p:sp>
        <p:nvSpPr>
          <p:cNvPr id="39" name="Elipse 32"/>
          <p:cNvSpPr/>
          <p:nvPr/>
        </p:nvSpPr>
        <p:spPr>
          <a:xfrm>
            <a:off x="2093042" y="3588638"/>
            <a:ext cx="2989642" cy="1760205"/>
          </a:xfrm>
          <a:prstGeom prst="roundRect">
            <a:avLst/>
          </a:prstGeom>
          <a:solidFill>
            <a:srgbClr val="FFCC99">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lvl="0" algn="ctr"/>
            <a:r>
              <a:rPr lang="es-EC" dirty="0">
                <a:solidFill>
                  <a:schemeClr val="bg1"/>
                </a:solidFill>
                <a:latin typeface="Times New Roman" panose="02020603050405020304" pitchFamily="18" charset="0"/>
                <a:cs typeface="Times New Roman" panose="02020603050405020304" pitchFamily="18" charset="0"/>
              </a:rPr>
              <a:t>Existe una relación positiva de la variable </a:t>
            </a:r>
            <a:r>
              <a:rPr lang="es-EC" dirty="0" smtClean="0">
                <a:solidFill>
                  <a:schemeClr val="bg1"/>
                </a:solidFill>
                <a:latin typeface="Times New Roman" panose="02020603050405020304" pitchFamily="18" charset="0"/>
                <a:cs typeface="Times New Roman" panose="02020603050405020304" pitchFamily="18" charset="0"/>
              </a:rPr>
              <a:t>exportaciones sobre el crecimiento empresarial, </a:t>
            </a:r>
            <a:r>
              <a:rPr lang="es-EC" dirty="0">
                <a:solidFill>
                  <a:schemeClr val="bg1"/>
                </a:solidFill>
                <a:latin typeface="Times New Roman" panose="02020603050405020304" pitchFamily="18" charset="0"/>
                <a:cs typeface="Times New Roman" panose="02020603050405020304" pitchFamily="18" charset="0"/>
              </a:rPr>
              <a:t>excepto para las empresas de alto </a:t>
            </a:r>
            <a:r>
              <a:rPr lang="es-EC" dirty="0" smtClean="0">
                <a:solidFill>
                  <a:schemeClr val="bg1"/>
                </a:solidFill>
                <a:latin typeface="Times New Roman" panose="02020603050405020304" pitchFamily="18" charset="0"/>
                <a:cs typeface="Times New Roman" panose="02020603050405020304" pitchFamily="18" charset="0"/>
              </a:rPr>
              <a:t>crecimiento.</a:t>
            </a:r>
            <a:endParaRPr lang="es-EC" b="1" dirty="0">
              <a:solidFill>
                <a:schemeClr val="bg1"/>
              </a:solidFill>
              <a:latin typeface="Times New Roman" panose="02020603050405020304" pitchFamily="18" charset="0"/>
              <a:cs typeface="Times New Roman" panose="02020603050405020304" pitchFamily="18" charset="0"/>
            </a:endParaRPr>
          </a:p>
        </p:txBody>
      </p:sp>
      <p:sp>
        <p:nvSpPr>
          <p:cNvPr id="40" name="Rectángulo redondeado 39"/>
          <p:cNvSpPr/>
          <p:nvPr/>
        </p:nvSpPr>
        <p:spPr>
          <a:xfrm>
            <a:off x="1871216" y="3179830"/>
            <a:ext cx="1874516" cy="461240"/>
          </a:xfrm>
          <a:prstGeom prst="roundRect">
            <a:avLst/>
          </a:prstGeom>
          <a:noFill/>
          <a:ln w="571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prstClr val="black"/>
                </a:solidFill>
                <a:latin typeface="Times New Roman" panose="02020603050405020304" pitchFamily="18" charset="0"/>
                <a:cs typeface="Times New Roman" panose="02020603050405020304" pitchFamily="18" charset="0"/>
              </a:rPr>
              <a:t>RESULTADO</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30" name="Rectángulo redondeado 29"/>
          <p:cNvSpPr/>
          <p:nvPr/>
        </p:nvSpPr>
        <p:spPr>
          <a:xfrm>
            <a:off x="1919134" y="5433132"/>
            <a:ext cx="1874516" cy="461240"/>
          </a:xfrm>
          <a:prstGeom prst="roundRect">
            <a:avLst/>
          </a:prstGeom>
          <a:noFill/>
          <a:ln w="571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prstClr val="black"/>
                </a:solidFill>
                <a:latin typeface="Times New Roman" panose="02020603050405020304" pitchFamily="18" charset="0"/>
                <a:cs typeface="Times New Roman" panose="02020603050405020304" pitchFamily="18" charset="0"/>
              </a:rPr>
              <a:t>CONCLUSIÓN</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32" name="Rectángulo redondeado 31"/>
          <p:cNvSpPr/>
          <p:nvPr/>
        </p:nvSpPr>
        <p:spPr>
          <a:xfrm>
            <a:off x="1718298" y="822810"/>
            <a:ext cx="3554500" cy="6035190"/>
          </a:xfrm>
          <a:prstGeom prst="roundRect">
            <a:avLst/>
          </a:prstGeom>
          <a:noFill/>
          <a:ln w="381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4" name="Rectángulo redondeado 33"/>
          <p:cNvSpPr/>
          <p:nvPr/>
        </p:nvSpPr>
        <p:spPr>
          <a:xfrm>
            <a:off x="6178216" y="2038888"/>
            <a:ext cx="1874516" cy="461240"/>
          </a:xfrm>
          <a:prstGeom prst="roundRect">
            <a:avLst/>
          </a:prstGeom>
          <a:noFill/>
          <a:ln w="571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prstClr val="black"/>
                </a:solidFill>
                <a:latin typeface="Times New Roman" panose="02020603050405020304" pitchFamily="18" charset="0"/>
                <a:cs typeface="Times New Roman" panose="02020603050405020304" pitchFamily="18" charset="0"/>
              </a:rPr>
              <a:t>CAUSAS</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37" name="Rectángulo redondeado 36"/>
          <p:cNvSpPr/>
          <p:nvPr/>
        </p:nvSpPr>
        <p:spPr>
          <a:xfrm>
            <a:off x="9130936" y="2285286"/>
            <a:ext cx="2751519" cy="526436"/>
          </a:xfrm>
          <a:prstGeom prst="roundRect">
            <a:avLst/>
          </a:prstGeom>
          <a:solidFill>
            <a:schemeClr val="tx2">
              <a:lumMod val="90000"/>
              <a:alpha val="24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prstClr val="black"/>
                </a:solidFill>
                <a:latin typeface="Times New Roman" panose="02020603050405020304" pitchFamily="18" charset="0"/>
                <a:cs typeface="Times New Roman" panose="02020603050405020304" pitchFamily="18" charset="0"/>
              </a:rPr>
              <a:t>RECOMENDACIONES</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13" name="Rectángulo 12"/>
          <p:cNvSpPr/>
          <p:nvPr/>
        </p:nvSpPr>
        <p:spPr>
          <a:xfrm>
            <a:off x="9499282" y="630764"/>
            <a:ext cx="877163"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s-EC" b="1" dirty="0" smtClean="0">
                <a:solidFill>
                  <a:srgbClr val="000000"/>
                </a:solidFill>
                <a:latin typeface="Times New Roman" panose="02020603050405020304" pitchFamily="18" charset="0"/>
              </a:rPr>
              <a:t>23,3% </a:t>
            </a:r>
            <a:endParaRPr lang="es-EC" b="1" dirty="0"/>
          </a:p>
        </p:txBody>
      </p:sp>
      <p:sp>
        <p:nvSpPr>
          <p:cNvPr id="15" name="Rectángulo 14"/>
          <p:cNvSpPr/>
          <p:nvPr/>
        </p:nvSpPr>
        <p:spPr>
          <a:xfrm>
            <a:off x="7425922" y="764704"/>
            <a:ext cx="1636339"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C" dirty="0" smtClean="0">
                <a:solidFill>
                  <a:srgbClr val="000000"/>
                </a:solidFill>
                <a:latin typeface="Times New Roman" panose="02020603050405020304" pitchFamily="18" charset="0"/>
              </a:rPr>
              <a:t>Exportaciones no petroleras </a:t>
            </a:r>
            <a:endParaRPr lang="es-EC" dirty="0"/>
          </a:p>
        </p:txBody>
      </p:sp>
      <p:sp>
        <p:nvSpPr>
          <p:cNvPr id="38" name="Rectángulo 37"/>
          <p:cNvSpPr/>
          <p:nvPr/>
        </p:nvSpPr>
        <p:spPr>
          <a:xfrm>
            <a:off x="9493995" y="1126670"/>
            <a:ext cx="877163"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s-EC" b="1" dirty="0" smtClean="0">
                <a:solidFill>
                  <a:srgbClr val="000000"/>
                </a:solidFill>
                <a:latin typeface="Times New Roman" panose="02020603050405020304" pitchFamily="18" charset="0"/>
              </a:rPr>
              <a:t>76,8% </a:t>
            </a:r>
            <a:endParaRPr lang="es-EC" b="1" dirty="0"/>
          </a:p>
        </p:txBody>
      </p:sp>
      <p:sp>
        <p:nvSpPr>
          <p:cNvPr id="41" name="Rectángulo 40"/>
          <p:cNvSpPr/>
          <p:nvPr/>
        </p:nvSpPr>
        <p:spPr>
          <a:xfrm>
            <a:off x="10779173" y="1127478"/>
            <a:ext cx="1313180" cy="369332"/>
          </a:xfrm>
          <a:prstGeom prst="rect">
            <a:avLst/>
          </a:prstGeom>
          <a:ln>
            <a:solidFill>
              <a:schemeClr val="dk1">
                <a:alpha val="46000"/>
              </a:schemeClr>
            </a:solidFill>
          </a:ln>
        </p:spPr>
        <p:style>
          <a:lnRef idx="2">
            <a:schemeClr val="dk1"/>
          </a:lnRef>
          <a:fillRef idx="1">
            <a:schemeClr val="lt1"/>
          </a:fillRef>
          <a:effectRef idx="0">
            <a:schemeClr val="dk1"/>
          </a:effectRef>
          <a:fontRef idx="minor">
            <a:schemeClr val="dk1"/>
          </a:fontRef>
        </p:style>
        <p:txBody>
          <a:bodyPr wrap="none">
            <a:spAutoFit/>
          </a:bodyPr>
          <a:lstStyle/>
          <a:p>
            <a:r>
              <a:rPr lang="es-EC" b="1" dirty="0" smtClean="0">
                <a:solidFill>
                  <a:srgbClr val="000000"/>
                </a:solidFill>
                <a:latin typeface="Times New Roman" panose="02020603050405020304" pitchFamily="18" charset="0"/>
              </a:rPr>
              <a:t>GRANDES</a:t>
            </a:r>
            <a:endParaRPr lang="es-EC" b="1" dirty="0"/>
          </a:p>
        </p:txBody>
      </p:sp>
      <p:sp>
        <p:nvSpPr>
          <p:cNvPr id="42" name="Rectángulo 41"/>
          <p:cNvSpPr/>
          <p:nvPr/>
        </p:nvSpPr>
        <p:spPr>
          <a:xfrm>
            <a:off x="10788726" y="633298"/>
            <a:ext cx="992579" cy="369332"/>
          </a:xfrm>
          <a:prstGeom prst="rect">
            <a:avLst/>
          </a:prstGeom>
          <a:ln>
            <a:solidFill>
              <a:schemeClr val="dk1">
                <a:alpha val="46000"/>
              </a:schemeClr>
            </a:solidFill>
          </a:ln>
        </p:spPr>
        <p:style>
          <a:lnRef idx="2">
            <a:schemeClr val="dk1"/>
          </a:lnRef>
          <a:fillRef idx="1">
            <a:schemeClr val="lt1"/>
          </a:fillRef>
          <a:effectRef idx="0">
            <a:schemeClr val="dk1"/>
          </a:effectRef>
          <a:fontRef idx="minor">
            <a:schemeClr val="dk1"/>
          </a:fontRef>
        </p:style>
        <p:txBody>
          <a:bodyPr wrap="none">
            <a:spAutoFit/>
          </a:bodyPr>
          <a:lstStyle/>
          <a:p>
            <a:r>
              <a:rPr lang="es-EC" b="1" dirty="0" smtClean="0">
                <a:solidFill>
                  <a:srgbClr val="000000"/>
                </a:solidFill>
                <a:latin typeface="Times New Roman" panose="02020603050405020304" pitchFamily="18" charset="0"/>
              </a:rPr>
              <a:t>PYMES</a:t>
            </a:r>
            <a:endParaRPr lang="es-EC" b="1" dirty="0"/>
          </a:p>
        </p:txBody>
      </p:sp>
      <p:sp>
        <p:nvSpPr>
          <p:cNvPr id="43" name="Rectángulo redondeado 42"/>
          <p:cNvSpPr/>
          <p:nvPr/>
        </p:nvSpPr>
        <p:spPr>
          <a:xfrm>
            <a:off x="9089622" y="4444381"/>
            <a:ext cx="2792225" cy="766476"/>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700" dirty="0" smtClean="0">
                <a:solidFill>
                  <a:schemeClr val="bg1"/>
                </a:solidFill>
                <a:latin typeface="Times New Roman" panose="02020603050405020304" pitchFamily="18" charset="0"/>
                <a:cs typeface="Times New Roman" panose="02020603050405020304" pitchFamily="18" charset="0"/>
              </a:rPr>
              <a:t>Mejorar las condiciones de los adelantos de fondos</a:t>
            </a:r>
            <a:endParaRPr lang="es-EC" sz="1700" dirty="0">
              <a:solidFill>
                <a:schemeClr val="bg1"/>
              </a:solidFill>
              <a:latin typeface="Times New Roman" panose="02020603050405020304" pitchFamily="18" charset="0"/>
              <a:cs typeface="Times New Roman" panose="02020603050405020304" pitchFamily="18" charset="0"/>
            </a:endParaRPr>
          </a:p>
        </p:txBody>
      </p:sp>
      <p:sp>
        <p:nvSpPr>
          <p:cNvPr id="44" name="Rectángulo redondeado 43"/>
          <p:cNvSpPr/>
          <p:nvPr/>
        </p:nvSpPr>
        <p:spPr>
          <a:xfrm>
            <a:off x="9076202" y="3157318"/>
            <a:ext cx="2792225" cy="784953"/>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700" dirty="0" smtClean="0">
                <a:solidFill>
                  <a:schemeClr val="bg1"/>
                </a:solidFill>
                <a:latin typeface="Times New Roman" panose="02020603050405020304" pitchFamily="18" charset="0"/>
                <a:cs typeface="Times New Roman" panose="02020603050405020304" pitchFamily="18" charset="0"/>
              </a:rPr>
              <a:t>Facilitar la obtención </a:t>
            </a:r>
            <a:r>
              <a:rPr lang="es-EC" sz="1700" dirty="0">
                <a:solidFill>
                  <a:schemeClr val="bg1"/>
                </a:solidFill>
                <a:latin typeface="Times New Roman" panose="02020603050405020304" pitchFamily="18" charset="0"/>
                <a:cs typeface="Times New Roman" panose="02020603050405020304" pitchFamily="18" charset="0"/>
              </a:rPr>
              <a:t>de créditos de </a:t>
            </a:r>
            <a:r>
              <a:rPr lang="es-EC" sz="1700" dirty="0" smtClean="0">
                <a:solidFill>
                  <a:schemeClr val="bg1"/>
                </a:solidFill>
                <a:latin typeface="Times New Roman" panose="02020603050405020304" pitchFamily="18" charset="0"/>
                <a:cs typeface="Times New Roman" panose="02020603050405020304" pitchFamily="18" charset="0"/>
              </a:rPr>
              <a:t>prefinanciación</a:t>
            </a:r>
          </a:p>
        </p:txBody>
      </p:sp>
      <p:pic>
        <p:nvPicPr>
          <p:cNvPr id="3074" name="Picture 2" descr="Resultado de imagen para fedexpo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22570" y="457376"/>
            <a:ext cx="2410320" cy="1312991"/>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Conector recto de flecha 44"/>
          <p:cNvCxnSpPr>
            <a:endCxn id="13" idx="1"/>
          </p:cNvCxnSpPr>
          <p:nvPr/>
        </p:nvCxnSpPr>
        <p:spPr>
          <a:xfrm flipV="1">
            <a:off x="9062261" y="815430"/>
            <a:ext cx="437021" cy="14193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46" name="Conector recto de flecha 45"/>
          <p:cNvCxnSpPr>
            <a:endCxn id="42" idx="1"/>
          </p:cNvCxnSpPr>
          <p:nvPr/>
        </p:nvCxnSpPr>
        <p:spPr>
          <a:xfrm flipV="1">
            <a:off x="10383618" y="817964"/>
            <a:ext cx="405108" cy="2977"/>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47" name="Conector recto de flecha 46"/>
          <p:cNvCxnSpPr>
            <a:endCxn id="38" idx="1"/>
          </p:cNvCxnSpPr>
          <p:nvPr/>
        </p:nvCxnSpPr>
        <p:spPr>
          <a:xfrm>
            <a:off x="9076202" y="1105044"/>
            <a:ext cx="417793" cy="20629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51" name="Conector recto de flecha 50"/>
          <p:cNvCxnSpPr/>
          <p:nvPr/>
        </p:nvCxnSpPr>
        <p:spPr>
          <a:xfrm flipV="1">
            <a:off x="10371158" y="1297838"/>
            <a:ext cx="405108" cy="2977"/>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913045323"/>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ppt_x"/>
                                          </p:val>
                                        </p:tav>
                                        <p:tav tm="100000">
                                          <p:val>
                                            <p:strVal val="#ppt_x"/>
                                          </p:val>
                                        </p:tav>
                                      </p:tavLst>
                                    </p:anim>
                                    <p:anim calcmode="lin" valueType="num">
                                      <p:cBhvr additive="base">
                                        <p:cTn id="24" dur="500" fill="hold"/>
                                        <p:tgtEl>
                                          <p:spTgt spid="3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additive="base">
                                        <p:cTn id="75" dur="500" fill="hold"/>
                                        <p:tgtEl>
                                          <p:spTgt spid="38"/>
                                        </p:tgtEl>
                                        <p:attrNameLst>
                                          <p:attrName>ppt_x</p:attrName>
                                        </p:attrNameLst>
                                      </p:cBhvr>
                                      <p:tavLst>
                                        <p:tav tm="0">
                                          <p:val>
                                            <p:strVal val="#ppt_x"/>
                                          </p:val>
                                        </p:tav>
                                        <p:tav tm="100000">
                                          <p:val>
                                            <p:strVal val="#ppt_x"/>
                                          </p:val>
                                        </p:tav>
                                      </p:tavLst>
                                    </p:anim>
                                    <p:anim calcmode="lin" valueType="num">
                                      <p:cBhvr additive="base">
                                        <p:cTn id="76" dur="500" fill="hold"/>
                                        <p:tgtEl>
                                          <p:spTgt spid="3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additive="base">
                                        <p:cTn id="79" dur="500" fill="hold"/>
                                        <p:tgtEl>
                                          <p:spTgt spid="41"/>
                                        </p:tgtEl>
                                        <p:attrNameLst>
                                          <p:attrName>ppt_x</p:attrName>
                                        </p:attrNameLst>
                                      </p:cBhvr>
                                      <p:tavLst>
                                        <p:tav tm="0">
                                          <p:val>
                                            <p:strVal val="#ppt_x"/>
                                          </p:val>
                                        </p:tav>
                                        <p:tav tm="100000">
                                          <p:val>
                                            <p:strVal val="#ppt_x"/>
                                          </p:val>
                                        </p:tav>
                                      </p:tavLst>
                                    </p:anim>
                                    <p:anim calcmode="lin" valueType="num">
                                      <p:cBhvr additive="base">
                                        <p:cTn id="80" dur="500" fill="hold"/>
                                        <p:tgtEl>
                                          <p:spTgt spid="4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additive="base">
                                        <p:cTn id="83" dur="500" fill="hold"/>
                                        <p:tgtEl>
                                          <p:spTgt spid="42"/>
                                        </p:tgtEl>
                                        <p:attrNameLst>
                                          <p:attrName>ppt_x</p:attrName>
                                        </p:attrNameLst>
                                      </p:cBhvr>
                                      <p:tavLst>
                                        <p:tav tm="0">
                                          <p:val>
                                            <p:strVal val="#ppt_x"/>
                                          </p:val>
                                        </p:tav>
                                        <p:tav tm="100000">
                                          <p:val>
                                            <p:strVal val="#ppt_x"/>
                                          </p:val>
                                        </p:tav>
                                      </p:tavLst>
                                    </p:anim>
                                    <p:anim calcmode="lin" valueType="num">
                                      <p:cBhvr additive="base">
                                        <p:cTn id="84" dur="500" fill="hold"/>
                                        <p:tgtEl>
                                          <p:spTgt spid="42"/>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additive="base">
                                        <p:cTn id="87" dur="500" fill="hold"/>
                                        <p:tgtEl>
                                          <p:spTgt spid="45"/>
                                        </p:tgtEl>
                                        <p:attrNameLst>
                                          <p:attrName>ppt_x</p:attrName>
                                        </p:attrNameLst>
                                      </p:cBhvr>
                                      <p:tavLst>
                                        <p:tav tm="0">
                                          <p:val>
                                            <p:strVal val="#ppt_x"/>
                                          </p:val>
                                        </p:tav>
                                        <p:tav tm="100000">
                                          <p:val>
                                            <p:strVal val="#ppt_x"/>
                                          </p:val>
                                        </p:tav>
                                      </p:tavLst>
                                    </p:anim>
                                    <p:anim calcmode="lin" valueType="num">
                                      <p:cBhvr additive="base">
                                        <p:cTn id="88" dur="500" fill="hold"/>
                                        <p:tgtEl>
                                          <p:spTgt spid="45"/>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additive="base">
                                        <p:cTn id="91" dur="500" fill="hold"/>
                                        <p:tgtEl>
                                          <p:spTgt spid="46"/>
                                        </p:tgtEl>
                                        <p:attrNameLst>
                                          <p:attrName>ppt_x</p:attrName>
                                        </p:attrNameLst>
                                      </p:cBhvr>
                                      <p:tavLst>
                                        <p:tav tm="0">
                                          <p:val>
                                            <p:strVal val="#ppt_x"/>
                                          </p:val>
                                        </p:tav>
                                        <p:tav tm="100000">
                                          <p:val>
                                            <p:strVal val="#ppt_x"/>
                                          </p:val>
                                        </p:tav>
                                      </p:tavLst>
                                    </p:anim>
                                    <p:anim calcmode="lin" valueType="num">
                                      <p:cBhvr additive="base">
                                        <p:cTn id="92" dur="500" fill="hold"/>
                                        <p:tgtEl>
                                          <p:spTgt spid="46"/>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7"/>
                                        </p:tgtEl>
                                        <p:attrNameLst>
                                          <p:attrName>style.visibility</p:attrName>
                                        </p:attrNameLst>
                                      </p:cBhvr>
                                      <p:to>
                                        <p:strVal val="visible"/>
                                      </p:to>
                                    </p:set>
                                    <p:anim calcmode="lin" valueType="num">
                                      <p:cBhvr additive="base">
                                        <p:cTn id="95" dur="500" fill="hold"/>
                                        <p:tgtEl>
                                          <p:spTgt spid="47"/>
                                        </p:tgtEl>
                                        <p:attrNameLst>
                                          <p:attrName>ppt_x</p:attrName>
                                        </p:attrNameLst>
                                      </p:cBhvr>
                                      <p:tavLst>
                                        <p:tav tm="0">
                                          <p:val>
                                            <p:strVal val="#ppt_x"/>
                                          </p:val>
                                        </p:tav>
                                        <p:tav tm="100000">
                                          <p:val>
                                            <p:strVal val="#ppt_x"/>
                                          </p:val>
                                        </p:tav>
                                      </p:tavLst>
                                    </p:anim>
                                    <p:anim calcmode="lin" valueType="num">
                                      <p:cBhvr additive="base">
                                        <p:cTn id="96" dur="500" fill="hold"/>
                                        <p:tgtEl>
                                          <p:spTgt spid="47"/>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51"/>
                                        </p:tgtEl>
                                        <p:attrNameLst>
                                          <p:attrName>style.visibility</p:attrName>
                                        </p:attrNameLst>
                                      </p:cBhvr>
                                      <p:to>
                                        <p:strVal val="visible"/>
                                      </p:to>
                                    </p:set>
                                    <p:anim calcmode="lin" valueType="num">
                                      <p:cBhvr additive="base">
                                        <p:cTn id="99" dur="500" fill="hold"/>
                                        <p:tgtEl>
                                          <p:spTgt spid="51"/>
                                        </p:tgtEl>
                                        <p:attrNameLst>
                                          <p:attrName>ppt_x</p:attrName>
                                        </p:attrNameLst>
                                      </p:cBhvr>
                                      <p:tavLst>
                                        <p:tav tm="0">
                                          <p:val>
                                            <p:strVal val="#ppt_x"/>
                                          </p:val>
                                        </p:tav>
                                        <p:tav tm="100000">
                                          <p:val>
                                            <p:strVal val="#ppt_x"/>
                                          </p:val>
                                        </p:tav>
                                      </p:tavLst>
                                    </p:anim>
                                    <p:anim calcmode="lin" valueType="num">
                                      <p:cBhvr additive="base">
                                        <p:cTn id="100" dur="500" fill="hold"/>
                                        <p:tgtEl>
                                          <p:spTgt spid="51"/>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3074"/>
                                        </p:tgtEl>
                                        <p:attrNameLst>
                                          <p:attrName>style.visibility</p:attrName>
                                        </p:attrNameLst>
                                      </p:cBhvr>
                                      <p:to>
                                        <p:strVal val="visible"/>
                                      </p:to>
                                    </p:set>
                                    <p:anim calcmode="lin" valueType="num">
                                      <p:cBhvr additive="base">
                                        <p:cTn id="103" dur="500" fill="hold"/>
                                        <p:tgtEl>
                                          <p:spTgt spid="3074"/>
                                        </p:tgtEl>
                                        <p:attrNameLst>
                                          <p:attrName>ppt_x</p:attrName>
                                        </p:attrNameLst>
                                      </p:cBhvr>
                                      <p:tavLst>
                                        <p:tav tm="0">
                                          <p:val>
                                            <p:strVal val="#ppt_x"/>
                                          </p:val>
                                        </p:tav>
                                        <p:tav tm="100000">
                                          <p:val>
                                            <p:strVal val="#ppt_x"/>
                                          </p:val>
                                        </p:tav>
                                      </p:tavLst>
                                    </p:anim>
                                    <p:anim calcmode="lin" valueType="num">
                                      <p:cBhvr additive="base">
                                        <p:cTn id="10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500" fill="hold"/>
                                        <p:tgtEl>
                                          <p:spTgt spid="33"/>
                                        </p:tgtEl>
                                        <p:attrNameLst>
                                          <p:attrName>ppt_x</p:attrName>
                                        </p:attrNameLst>
                                      </p:cBhvr>
                                      <p:tavLst>
                                        <p:tav tm="0">
                                          <p:val>
                                            <p:strVal val="#ppt_x"/>
                                          </p:val>
                                        </p:tav>
                                        <p:tav tm="100000">
                                          <p:val>
                                            <p:strVal val="#ppt_x"/>
                                          </p:val>
                                        </p:tav>
                                      </p:tavLst>
                                    </p:anim>
                                    <p:anim calcmode="lin" valueType="num">
                                      <p:cBhvr additive="base">
                                        <p:cTn id="110" dur="500" fill="hold"/>
                                        <p:tgtEl>
                                          <p:spTgt spid="33"/>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additive="base">
                                        <p:cTn id="113" dur="500" fill="hold"/>
                                        <p:tgtEl>
                                          <p:spTgt spid="37"/>
                                        </p:tgtEl>
                                        <p:attrNameLst>
                                          <p:attrName>ppt_x</p:attrName>
                                        </p:attrNameLst>
                                      </p:cBhvr>
                                      <p:tavLst>
                                        <p:tav tm="0">
                                          <p:val>
                                            <p:strVal val="#ppt_x"/>
                                          </p:val>
                                        </p:tav>
                                        <p:tav tm="100000">
                                          <p:val>
                                            <p:strVal val="#ppt_x"/>
                                          </p:val>
                                        </p:tav>
                                      </p:tavLst>
                                    </p:anim>
                                    <p:anim calcmode="lin" valueType="num">
                                      <p:cBhvr additive="base">
                                        <p:cTn id="114" dur="500" fill="hold"/>
                                        <p:tgtEl>
                                          <p:spTgt spid="37"/>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 calcmode="lin" valueType="num">
                                      <p:cBhvr additive="base">
                                        <p:cTn id="117" dur="500" fill="hold"/>
                                        <p:tgtEl>
                                          <p:spTgt spid="25"/>
                                        </p:tgtEl>
                                        <p:attrNameLst>
                                          <p:attrName>ppt_x</p:attrName>
                                        </p:attrNameLst>
                                      </p:cBhvr>
                                      <p:tavLst>
                                        <p:tav tm="0">
                                          <p:val>
                                            <p:strVal val="#ppt_x"/>
                                          </p:val>
                                        </p:tav>
                                        <p:tav tm="100000">
                                          <p:val>
                                            <p:strVal val="#ppt_x"/>
                                          </p:val>
                                        </p:tav>
                                      </p:tavLst>
                                    </p:anim>
                                    <p:anim calcmode="lin" valueType="num">
                                      <p:cBhvr additive="base">
                                        <p:cTn id="1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grpId="1" nodeType="clickEffect">
                                  <p:stCondLst>
                                    <p:cond delay="0"/>
                                  </p:stCondLst>
                                  <p:childTnLst>
                                    <p:animEffect transition="out" filter="fade">
                                      <p:cBhvr>
                                        <p:cTn id="122" dur="500"/>
                                        <p:tgtEl>
                                          <p:spTgt spid="25"/>
                                        </p:tgtEl>
                                      </p:cBhvr>
                                    </p:animEffect>
                                    <p:set>
                                      <p:cBhvr>
                                        <p:cTn id="123" dur="1" fill="hold">
                                          <p:stCondLst>
                                            <p:cond delay="499"/>
                                          </p:stCondLst>
                                        </p:cTn>
                                        <p:tgtEl>
                                          <p:spTgt spid="25"/>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43"/>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44"/>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1" nodeType="clickEffect">
                                  <p:stCondLst>
                                    <p:cond delay="0"/>
                                  </p:stCondLst>
                                  <p:childTnLst>
                                    <p:animEffect transition="out" filter="fade">
                                      <p:cBhvr>
                                        <p:cTn id="133" dur="500"/>
                                        <p:tgtEl>
                                          <p:spTgt spid="43"/>
                                        </p:tgtEl>
                                      </p:cBhvr>
                                    </p:animEffect>
                                    <p:set>
                                      <p:cBhvr>
                                        <p:cTn id="134" dur="1" fill="hold">
                                          <p:stCondLst>
                                            <p:cond delay="499"/>
                                          </p:stCondLst>
                                        </p:cTn>
                                        <p:tgtEl>
                                          <p:spTgt spid="43"/>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44"/>
                                        </p:tgtEl>
                                      </p:cBhvr>
                                    </p:animEffect>
                                    <p:set>
                                      <p:cBhvr>
                                        <p:cTn id="137" dur="1" fill="hold">
                                          <p:stCondLst>
                                            <p:cond delay="499"/>
                                          </p:stCondLst>
                                        </p:cTn>
                                        <p:tgtEl>
                                          <p:spTgt spid="44"/>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2" presetClass="entr" presetSubtype="4" fill="hold" grpId="0" nodeType="clickEffect">
                                  <p:stCondLst>
                                    <p:cond delay="0"/>
                                  </p:stCondLst>
                                  <p:childTnLst>
                                    <p:set>
                                      <p:cBhvr>
                                        <p:cTn id="141" dur="1" fill="hold">
                                          <p:stCondLst>
                                            <p:cond delay="0"/>
                                          </p:stCondLst>
                                        </p:cTn>
                                        <p:tgtEl>
                                          <p:spTgt spid="14"/>
                                        </p:tgtEl>
                                        <p:attrNameLst>
                                          <p:attrName>style.visibility</p:attrName>
                                        </p:attrNameLst>
                                      </p:cBhvr>
                                      <p:to>
                                        <p:strVal val="visible"/>
                                      </p:to>
                                    </p:set>
                                    <p:anim calcmode="lin" valueType="num">
                                      <p:cBhvr additive="base">
                                        <p:cTn id="142" dur="500" fill="hold"/>
                                        <p:tgtEl>
                                          <p:spTgt spid="14"/>
                                        </p:tgtEl>
                                        <p:attrNameLst>
                                          <p:attrName>ppt_x</p:attrName>
                                        </p:attrNameLst>
                                      </p:cBhvr>
                                      <p:tavLst>
                                        <p:tav tm="0">
                                          <p:val>
                                            <p:strVal val="#ppt_x"/>
                                          </p:val>
                                        </p:tav>
                                        <p:tav tm="100000">
                                          <p:val>
                                            <p:strVal val="#ppt_x"/>
                                          </p:val>
                                        </p:tav>
                                      </p:tavLst>
                                    </p:anim>
                                    <p:anim calcmode="lin" valueType="num">
                                      <p:cBhvr additive="base">
                                        <p:cTn id="1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12" grpId="0" animBg="1"/>
      <p:bldP spid="18" grpId="0" animBg="1"/>
      <p:bldP spid="14" grpId="0" animBg="1"/>
      <p:bldP spid="25" grpId="0" animBg="1"/>
      <p:bldP spid="25" grpId="1" animBg="1"/>
      <p:bldP spid="36" grpId="0" animBg="1"/>
      <p:bldP spid="31" grpId="0" animBg="1"/>
      <p:bldP spid="11" grpId="0" animBg="1"/>
      <p:bldP spid="39" grpId="0" animBg="1"/>
      <p:bldP spid="40" grpId="0" animBg="1"/>
      <p:bldP spid="30" grpId="0" animBg="1"/>
      <p:bldP spid="32" grpId="0" animBg="1"/>
      <p:bldP spid="34" grpId="0" animBg="1"/>
      <p:bldP spid="37" grpId="0" animBg="1"/>
      <p:bldP spid="13" grpId="0" animBg="1"/>
      <p:bldP spid="15" grpId="0" animBg="1"/>
      <p:bldP spid="38" grpId="0" animBg="1"/>
      <p:bldP spid="41" grpId="0" animBg="1"/>
      <p:bldP spid="42" grpId="0" animBg="1"/>
      <p:bldP spid="43" grpId="0" animBg="1"/>
      <p:bldP spid="43" grpId="1" animBg="1"/>
      <p:bldP spid="44" grpId="0" animBg="1"/>
      <p:bldP spid="44"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Rectángulo 2"/>
          <p:cNvSpPr/>
          <p:nvPr/>
        </p:nvSpPr>
        <p:spPr>
          <a:xfrm>
            <a:off x="0" y="0"/>
            <a:ext cx="1570444" cy="6858000"/>
          </a:xfrm>
          <a:prstGeom prst="rect">
            <a:avLst/>
          </a:prstGeom>
          <a:gradFill>
            <a:gsLst>
              <a:gs pos="0">
                <a:srgbClr val="8AB833">
                  <a:lumMod val="60000"/>
                  <a:lumOff val="40000"/>
                </a:srgbClr>
              </a:gs>
              <a:gs pos="60000">
                <a:sysClr val="window" lastClr="FFFFFF">
                  <a:shade val="90000"/>
                  <a:satMod val="375000"/>
                  <a:alpha val="0"/>
                </a:sysClr>
              </a:gs>
              <a:gs pos="100000">
                <a:srgbClr val="E3DED1">
                  <a:tint val="88000"/>
                  <a:satMod val="400000"/>
                </a:srgbClr>
              </a:gs>
            </a:gsLst>
            <a:lin ang="5400000" scaled="0"/>
          </a:gradFill>
          <a:ln w="25400" cap="flat" cmpd="sng" algn="ctr">
            <a:noFill/>
            <a:prstDash val="solid"/>
          </a:ln>
          <a:effectLst/>
        </p:spPr>
        <p:txBody>
          <a:bodyPr rtlCol="0" anchor="ctr"/>
          <a:lstStyle/>
          <a:p>
            <a:pPr algn="ctr"/>
            <a:endParaRPr lang="en-US" kern="0">
              <a:solidFill>
                <a:prstClr val="white"/>
              </a:solidFill>
              <a:latin typeface="Times New Roman" panose="02020603050405020304" pitchFamily="18" charset="0"/>
              <a:cs typeface="Times New Roman" panose="02020603050405020304" pitchFamily="18" charset="0"/>
            </a:endParaRPr>
          </a:p>
        </p:txBody>
      </p:sp>
      <p:sp>
        <p:nvSpPr>
          <p:cNvPr id="5" name="Rectángulo 4"/>
          <p:cNvSpPr/>
          <p:nvPr/>
        </p:nvSpPr>
        <p:spPr>
          <a:xfrm rot="16200000">
            <a:off x="511768" y="880935"/>
            <a:ext cx="432047" cy="1639747"/>
          </a:xfrm>
          <a:prstGeom prst="rect">
            <a:avLst/>
          </a:prstGeom>
          <a:noFill/>
          <a:ln w="25400" cap="flat" cmpd="sng" algn="ctr">
            <a:noFill/>
            <a:prstDash val="solid"/>
          </a:ln>
          <a:effectLst/>
        </p:spPr>
        <p:txBody>
          <a:bodyPr vert="vert" rtlCol="0" anchor="ctr"/>
          <a:lstStyle/>
          <a:p>
            <a:pPr algn="ctr"/>
            <a:r>
              <a:rPr lang="es-EC"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INTRODUCCIÓN</a:t>
            </a:r>
            <a:endParaRPr lang="en-US"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6" name="Rectángulo 5"/>
          <p:cNvSpPr/>
          <p:nvPr/>
        </p:nvSpPr>
        <p:spPr>
          <a:xfrm rot="16200000">
            <a:off x="478937" y="1529003"/>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7" name="Rectángulo redondeado 6"/>
          <p:cNvSpPr/>
          <p:nvPr/>
        </p:nvSpPr>
        <p:spPr>
          <a:xfrm rot="16200000">
            <a:off x="550944" y="3370605"/>
            <a:ext cx="432047" cy="1606955"/>
          </a:xfrm>
          <a:prstGeom prst="roundRect">
            <a:avLst/>
          </a:prstGeom>
          <a:solidFill>
            <a:srgbClr val="C0CF3A">
              <a:lumMod val="40000"/>
              <a:lumOff val="60000"/>
            </a:srgbClr>
          </a:solidFill>
          <a:ln w="57150" cap="flat" cmpd="sng" algn="ctr">
            <a:solidFill>
              <a:srgbClr val="660066"/>
            </a:solid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IV</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 name="Rectángulo 7"/>
          <p:cNvSpPr/>
          <p:nvPr/>
        </p:nvSpPr>
        <p:spPr>
          <a:xfrm rot="16200000">
            <a:off x="478936" y="2730666"/>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 name="Rectángulo 8"/>
          <p:cNvSpPr/>
          <p:nvPr/>
        </p:nvSpPr>
        <p:spPr>
          <a:xfrm rot="16200000">
            <a:off x="478936" y="2112794"/>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10" name="Picture 4" descr="Resultado de imagen para SELLO ESP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3811"/>
          <a:stretch/>
        </p:blipFill>
        <p:spPr bwMode="auto">
          <a:xfrm>
            <a:off x="538530" y="5215870"/>
            <a:ext cx="948958" cy="935846"/>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p:cNvPicPr>
            <a:picLocks noChangeAspect="1"/>
          </p:cNvPicPr>
          <p:nvPr/>
        </p:nvPicPr>
        <p:blipFill rotWithShape="1">
          <a:blip r:embed="rId3">
            <a:clrChange>
              <a:clrFrom>
                <a:srgbClr val="FFFFFF"/>
              </a:clrFrom>
              <a:clrTo>
                <a:srgbClr val="FFFFFF">
                  <a:alpha val="0"/>
                </a:srgbClr>
              </a:clrTo>
            </a:clrChange>
          </a:blip>
          <a:srcRect r="3438"/>
          <a:stretch/>
        </p:blipFill>
        <p:spPr>
          <a:xfrm>
            <a:off x="2021335" y="493621"/>
            <a:ext cx="4650728" cy="1430634"/>
          </a:xfrm>
          <a:prstGeom prst="rect">
            <a:avLst/>
          </a:prstGeom>
        </p:spPr>
      </p:pic>
      <p:pic>
        <p:nvPicPr>
          <p:cNvPr id="16" name="Imagen 15"/>
          <p:cNvPicPr>
            <a:picLocks noChangeAspect="1"/>
          </p:cNvPicPr>
          <p:nvPr/>
        </p:nvPicPr>
        <p:blipFill>
          <a:blip r:embed="rId4">
            <a:clrChange>
              <a:clrFrom>
                <a:srgbClr val="FFFFFF"/>
              </a:clrFrom>
              <a:clrTo>
                <a:srgbClr val="FFFFFF">
                  <a:alpha val="0"/>
                </a:srgbClr>
              </a:clrTo>
            </a:clrChange>
          </a:blip>
          <a:stretch>
            <a:fillRect/>
          </a:stretch>
        </p:blipFill>
        <p:spPr>
          <a:xfrm>
            <a:off x="7210194" y="421863"/>
            <a:ext cx="4646445" cy="1430634"/>
          </a:xfrm>
          <a:prstGeom prst="rect">
            <a:avLst/>
          </a:prstGeom>
          <a:solidFill>
            <a:schemeClr val="accent3">
              <a:lumMod val="60000"/>
              <a:lumOff val="40000"/>
              <a:alpha val="54000"/>
            </a:schemeClr>
          </a:solidFill>
        </p:spPr>
      </p:pic>
      <p:sp>
        <p:nvSpPr>
          <p:cNvPr id="18" name="CuadroTexto 17"/>
          <p:cNvSpPr txBox="1"/>
          <p:nvPr/>
        </p:nvSpPr>
        <p:spPr>
          <a:xfrm>
            <a:off x="2903338" y="1072100"/>
            <a:ext cx="2650084" cy="461665"/>
          </a:xfrm>
          <a:prstGeom prst="rect">
            <a:avLst/>
          </a:prstGeom>
          <a:noFill/>
        </p:spPr>
        <p:txBody>
          <a:bodyPr wrap="none" rtlCol="0">
            <a:spAutoFit/>
          </a:bodyPr>
          <a:lstStyle/>
          <a:p>
            <a:r>
              <a:rPr lang="es-EC" sz="2400" b="1"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CONCLUSIONES</a:t>
            </a:r>
            <a:endParaRPr lang="en-US" sz="2400" b="1"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9" name="CuadroTexto 18"/>
          <p:cNvSpPr txBox="1"/>
          <p:nvPr/>
        </p:nvSpPr>
        <p:spPr>
          <a:xfrm>
            <a:off x="7892705" y="1023120"/>
            <a:ext cx="3419526" cy="461665"/>
          </a:xfrm>
          <a:prstGeom prst="rect">
            <a:avLst/>
          </a:prstGeom>
          <a:noFill/>
        </p:spPr>
        <p:txBody>
          <a:bodyPr wrap="none" rtlCol="0">
            <a:spAutoFit/>
          </a:bodyPr>
          <a:lstStyle/>
          <a:p>
            <a:r>
              <a:rPr lang="es-EC" sz="2400" b="1"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RECOMENDACIONES</a:t>
            </a:r>
            <a:endParaRPr lang="en-US" sz="2400" b="1"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31" name="Rectángulo redondeado 30"/>
          <p:cNvSpPr/>
          <p:nvPr/>
        </p:nvSpPr>
        <p:spPr>
          <a:xfrm>
            <a:off x="2058055" y="3568533"/>
            <a:ext cx="4650728" cy="821573"/>
          </a:xfrm>
          <a:prstGeom prst="roundRect">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Las pequeñas y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medianas</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son más susceptibles a no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tener</a:t>
            </a:r>
            <a:r>
              <a:rPr lang="en-US" dirty="0">
                <a:solidFill>
                  <a:prstClr val="black"/>
                </a:solidFill>
                <a:latin typeface="Times New Roman" panose="02020603050405020304" pitchFamily="18" charset="0"/>
                <a:ea typeface="Roboto Condensed" panose="020B0604020202020204" charset="0"/>
                <a:cs typeface="Times New Roman" panose="02020603050405020304" pitchFamily="18" charset="0"/>
              </a:rPr>
              <a:t>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innovaciones</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exitosas</a:t>
            </a:r>
            <a:endParaRPr lang="en-U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32" name="Rectángulo redondeado 31"/>
          <p:cNvSpPr/>
          <p:nvPr/>
        </p:nvSpPr>
        <p:spPr>
          <a:xfrm>
            <a:off x="2060034" y="4683230"/>
            <a:ext cx="4632366" cy="732223"/>
          </a:xfrm>
          <a:prstGeom prst="round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Invertir</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en I+D implica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recurrir</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en altos costos de inversion,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además</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de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asumir</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un alto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riesgo</a:t>
            </a:r>
            <a:endParaRPr lang="en-U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33" name="Rectángulo redondeado 32"/>
          <p:cNvSpPr/>
          <p:nvPr/>
        </p:nvSpPr>
        <p:spPr>
          <a:xfrm>
            <a:off x="2022923" y="5635585"/>
            <a:ext cx="4649140" cy="1007766"/>
          </a:xfrm>
          <a:prstGeom prst="roundRect">
            <a:avLst/>
          </a:prstGeom>
          <a:solidFill>
            <a:schemeClr val="accent6">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Se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evidenció</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que los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trabajadores</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no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cuentan</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con la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capacitación</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suficiente</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para el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manejo</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de la tecnología</a:t>
            </a:r>
            <a:endParaRPr lang="en-U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35" name="Rectángulo redondeado 34"/>
          <p:cNvSpPr/>
          <p:nvPr/>
        </p:nvSpPr>
        <p:spPr>
          <a:xfrm>
            <a:off x="7182262" y="5716083"/>
            <a:ext cx="4895669" cy="964070"/>
          </a:xfrm>
          <a:prstGeom prst="roundRect">
            <a:avLst/>
          </a:prstGeom>
          <a:solidFill>
            <a:schemeClr val="accent3">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Crear</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programas</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de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formación</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continua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sobre</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los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nuevos</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avances</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tecnológicos</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a fin de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obtener</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un personal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altamente</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capacitado</a:t>
            </a:r>
            <a:endParaRPr lang="en-U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36" name="Rectángulo redondeado 35"/>
          <p:cNvSpPr/>
          <p:nvPr/>
        </p:nvSpPr>
        <p:spPr>
          <a:xfrm>
            <a:off x="7227579" y="4683230"/>
            <a:ext cx="4868460" cy="777791"/>
          </a:xfrm>
          <a:prstGeom prst="roundRect">
            <a:avLst/>
          </a:prstGeom>
          <a:solidFill>
            <a:schemeClr val="accent3">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Realizar un análisis de costo-beneficio, al momento de tomar la decisión de invertir en I+D</a:t>
            </a:r>
            <a:endParaRPr lang="en-U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37" name="Rectángulo redondeado 36"/>
          <p:cNvSpPr/>
          <p:nvPr/>
        </p:nvSpPr>
        <p:spPr>
          <a:xfrm>
            <a:off x="7215460" y="3454682"/>
            <a:ext cx="4862471" cy="1054437"/>
          </a:xfrm>
          <a:prstGeom prst="roundRect">
            <a:avLst/>
          </a:prstGeom>
          <a:solidFill>
            <a:schemeClr val="accent3">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Planificar</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e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implantar</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actividades</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de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seguimiento</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análisis</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y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evaluación</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a los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procesos</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de innovación para que se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lleven</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a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cabo</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correctamente</a:t>
            </a:r>
            <a:endPar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30" name="Rectángulo redondeado 29"/>
          <p:cNvSpPr/>
          <p:nvPr/>
        </p:nvSpPr>
        <p:spPr>
          <a:xfrm rot="16200000">
            <a:off x="1704651" y="-1288680"/>
            <a:ext cx="830676" cy="3509475"/>
          </a:xfrm>
          <a:prstGeom prst="roundRect">
            <a:avLst/>
          </a:prstGeom>
          <a:solidFill>
            <a:srgbClr val="660066"/>
          </a:solidFill>
          <a:ln w="25400" cap="flat" cmpd="sng" algn="ctr">
            <a:solidFill>
              <a:srgbClr val="660066"/>
            </a:solidFill>
            <a:prstDash val="solid"/>
          </a:ln>
          <a:effectLst/>
        </p:spPr>
        <p:txBody>
          <a:bodyPr vert="vert" rtlCol="0" anchor="ctr"/>
          <a:lstStyle/>
          <a:p>
            <a:pPr algn="ct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CONCLUSIONES Y RECOMENDACIONES</a:t>
            </a:r>
            <a:endParaRPr lang="en-US"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2" name="Pentágono 1"/>
          <p:cNvSpPr/>
          <p:nvPr/>
        </p:nvSpPr>
        <p:spPr>
          <a:xfrm>
            <a:off x="1667777" y="2651433"/>
            <a:ext cx="317059" cy="262829"/>
          </a:xfrm>
          <a:prstGeom prst="homePlate">
            <a:avLst/>
          </a:prstGeom>
          <a:solidFill>
            <a:srgbClr val="0070C0">
              <a:alpha val="68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48" name="Pentágono 47"/>
          <p:cNvSpPr/>
          <p:nvPr/>
        </p:nvSpPr>
        <p:spPr>
          <a:xfrm>
            <a:off x="1640829" y="3769871"/>
            <a:ext cx="317059" cy="262829"/>
          </a:xfrm>
          <a:prstGeom prst="homePlate">
            <a:avLst/>
          </a:prstGeom>
          <a:solidFill>
            <a:srgbClr val="0070C0">
              <a:alpha val="68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49" name="Pentágono 48"/>
          <p:cNvSpPr/>
          <p:nvPr/>
        </p:nvSpPr>
        <p:spPr>
          <a:xfrm>
            <a:off x="6789569" y="4935674"/>
            <a:ext cx="317059" cy="26282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latin typeface="Times New Roman" panose="02020603050405020304" pitchFamily="18" charset="0"/>
              <a:cs typeface="Times New Roman" panose="02020603050405020304" pitchFamily="18" charset="0"/>
            </a:endParaRPr>
          </a:p>
        </p:txBody>
      </p:sp>
      <p:sp>
        <p:nvSpPr>
          <p:cNvPr id="50" name="Pentágono 49"/>
          <p:cNvSpPr/>
          <p:nvPr/>
        </p:nvSpPr>
        <p:spPr>
          <a:xfrm>
            <a:off x="6794184" y="3781575"/>
            <a:ext cx="317059" cy="26282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latin typeface="Times New Roman" panose="02020603050405020304" pitchFamily="18" charset="0"/>
              <a:cs typeface="Times New Roman" panose="02020603050405020304" pitchFamily="18" charset="0"/>
            </a:endParaRPr>
          </a:p>
        </p:txBody>
      </p:sp>
      <p:sp>
        <p:nvSpPr>
          <p:cNvPr id="51" name="Pentágono 50"/>
          <p:cNvSpPr/>
          <p:nvPr/>
        </p:nvSpPr>
        <p:spPr>
          <a:xfrm>
            <a:off x="6763056" y="2656073"/>
            <a:ext cx="317059" cy="26282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latin typeface="Times New Roman" panose="02020603050405020304" pitchFamily="18" charset="0"/>
              <a:cs typeface="Times New Roman" panose="02020603050405020304" pitchFamily="18" charset="0"/>
            </a:endParaRPr>
          </a:p>
        </p:txBody>
      </p:sp>
      <p:sp>
        <p:nvSpPr>
          <p:cNvPr id="52" name="Pentágono 51"/>
          <p:cNvSpPr/>
          <p:nvPr/>
        </p:nvSpPr>
        <p:spPr>
          <a:xfrm>
            <a:off x="1638549" y="6105448"/>
            <a:ext cx="317807" cy="283087"/>
          </a:xfrm>
          <a:prstGeom prst="homePlate">
            <a:avLst/>
          </a:prstGeom>
          <a:solidFill>
            <a:srgbClr val="0070C0">
              <a:alpha val="68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53" name="Pentágono 52"/>
          <p:cNvSpPr/>
          <p:nvPr/>
        </p:nvSpPr>
        <p:spPr>
          <a:xfrm>
            <a:off x="1642195" y="4880475"/>
            <a:ext cx="317059" cy="262829"/>
          </a:xfrm>
          <a:prstGeom prst="homePlate">
            <a:avLst/>
          </a:prstGeom>
          <a:solidFill>
            <a:srgbClr val="0070C0">
              <a:alpha val="68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54" name="Pentágono 53"/>
          <p:cNvSpPr/>
          <p:nvPr/>
        </p:nvSpPr>
        <p:spPr>
          <a:xfrm>
            <a:off x="6755342" y="6128798"/>
            <a:ext cx="317807" cy="28308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latin typeface="Times New Roman" panose="02020603050405020304" pitchFamily="18" charset="0"/>
              <a:cs typeface="Times New Roman" panose="02020603050405020304" pitchFamily="18" charset="0"/>
            </a:endParaRPr>
          </a:p>
        </p:txBody>
      </p:sp>
      <p:sp>
        <p:nvSpPr>
          <p:cNvPr id="38" name="Rectángulo redondeado 37"/>
          <p:cNvSpPr/>
          <p:nvPr/>
        </p:nvSpPr>
        <p:spPr>
          <a:xfrm>
            <a:off x="2021335" y="2299629"/>
            <a:ext cx="4655492" cy="960664"/>
          </a:xfrm>
          <a:prstGeom prst="round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Las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actividades</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de innovación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realizadas</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por las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pymes</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no son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persistentes</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en el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tiempo</a:t>
            </a:r>
            <a:endParaRPr lang="en-U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39" name="Rectángulo redondeado 38"/>
          <p:cNvSpPr/>
          <p:nvPr/>
        </p:nvSpPr>
        <p:spPr>
          <a:xfrm>
            <a:off x="7184534" y="2186833"/>
            <a:ext cx="4868461" cy="1131287"/>
          </a:xfrm>
          <a:prstGeom prst="roundRect">
            <a:avLst/>
          </a:prstGeom>
          <a:solidFill>
            <a:srgbClr val="33CC33">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Incorporar</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las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actividades</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de innovación en los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lineamientos</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estratégicos</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de la empresa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misión</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visión</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valores</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y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principios</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a fin de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crear</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una </a:t>
            </a:r>
            <a:r>
              <a:rPr lang="en-US" dirty="0" err="1"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cultura</a:t>
            </a:r>
            <a:r>
              <a:rPr lang="en-US"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 innovadora</a:t>
            </a:r>
            <a:endParaRPr lang="en-US"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Tree>
    <p:extLst>
      <p:ext uri="{BB962C8B-B14F-4D97-AF65-F5344CB8AC3E}">
        <p14:creationId xmlns:p14="http://schemas.microsoft.com/office/powerpoint/2010/main" val="515324593"/>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animBg="1"/>
      <p:bldP spid="36" grpId="0" animBg="1"/>
      <p:bldP spid="37" grpId="0" animBg="1"/>
      <p:bldP spid="38" grpId="0" animBg="1"/>
      <p:bldP spid="3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5" name="Flecha circular 74"/>
          <p:cNvSpPr/>
          <p:nvPr/>
        </p:nvSpPr>
        <p:spPr>
          <a:xfrm rot="11109020">
            <a:off x="4129134" y="4813750"/>
            <a:ext cx="2030734" cy="2030734"/>
          </a:xfrm>
          <a:prstGeom prst="circularArrow">
            <a:avLst>
              <a:gd name="adj1" fmla="val 2749"/>
              <a:gd name="adj2" fmla="val 335066"/>
              <a:gd name="adj3" fmla="val 19476219"/>
              <a:gd name="adj4" fmla="val 12562306"/>
              <a:gd name="adj5" fmla="val 3207"/>
            </a:avLst>
          </a:prstGeom>
          <a:solidFill>
            <a:schemeClr val="tx2">
              <a:lumMod val="50000"/>
              <a:alpha val="60000"/>
            </a:schemeClr>
          </a:solidFill>
          <a:ln>
            <a:noFill/>
          </a:ln>
        </p:spPr>
        <p:style>
          <a:lnRef idx="0">
            <a:schemeClr val="lt1">
              <a:hueOff val="0"/>
              <a:satOff val="0"/>
              <a:lumOff val="0"/>
              <a:alphaOff val="0"/>
            </a:schemeClr>
          </a:lnRef>
          <a:fillRef idx="1">
            <a:schemeClr val="accent5">
              <a:hueOff val="414507"/>
              <a:satOff val="39495"/>
              <a:lumOff val="-16471"/>
              <a:alphaOff val="0"/>
            </a:schemeClr>
          </a:fillRef>
          <a:effectRef idx="0">
            <a:schemeClr val="accent5">
              <a:hueOff val="414507"/>
              <a:satOff val="39495"/>
              <a:lumOff val="-16471"/>
              <a:alphaOff val="0"/>
            </a:schemeClr>
          </a:effectRef>
          <a:fontRef idx="minor">
            <a:schemeClr val="lt1"/>
          </a:fontRef>
        </p:style>
      </p:sp>
      <p:sp>
        <p:nvSpPr>
          <p:cNvPr id="3" name="Rectángulo 2"/>
          <p:cNvSpPr/>
          <p:nvPr/>
        </p:nvSpPr>
        <p:spPr>
          <a:xfrm>
            <a:off x="0" y="0"/>
            <a:ext cx="1570444" cy="6858000"/>
          </a:xfrm>
          <a:prstGeom prst="rect">
            <a:avLst/>
          </a:prstGeom>
          <a:gradFill>
            <a:gsLst>
              <a:gs pos="0">
                <a:srgbClr val="8AB833">
                  <a:lumMod val="60000"/>
                  <a:lumOff val="40000"/>
                </a:srgbClr>
              </a:gs>
              <a:gs pos="60000">
                <a:sysClr val="window" lastClr="FFFFFF">
                  <a:shade val="90000"/>
                  <a:satMod val="375000"/>
                  <a:alpha val="0"/>
                </a:sysClr>
              </a:gs>
              <a:gs pos="100000">
                <a:srgbClr val="E3DED1">
                  <a:tint val="88000"/>
                  <a:satMod val="400000"/>
                </a:srgbClr>
              </a:gs>
            </a:gsLst>
            <a:lin ang="5400000" scaled="0"/>
          </a:gradFill>
          <a:ln w="25400" cap="flat" cmpd="sng" algn="ctr">
            <a:noFill/>
            <a:prstDash val="solid"/>
          </a:ln>
          <a:effectLst/>
        </p:spPr>
        <p:txBody>
          <a:bodyPr rtlCol="0" anchor="ctr"/>
          <a:lstStyle/>
          <a:p>
            <a:pPr algn="ctr"/>
            <a:endParaRPr lang="en-US" kern="0">
              <a:solidFill>
                <a:prstClr val="white"/>
              </a:solidFill>
              <a:latin typeface="Times New Roman" panose="02020603050405020304" pitchFamily="18" charset="0"/>
              <a:cs typeface="Times New Roman" panose="02020603050405020304" pitchFamily="18" charset="0"/>
            </a:endParaRPr>
          </a:p>
        </p:txBody>
      </p:sp>
      <p:sp>
        <p:nvSpPr>
          <p:cNvPr id="5" name="Rectángulo 4"/>
          <p:cNvSpPr/>
          <p:nvPr/>
        </p:nvSpPr>
        <p:spPr>
          <a:xfrm rot="16200000">
            <a:off x="511768" y="880935"/>
            <a:ext cx="432047" cy="1639747"/>
          </a:xfrm>
          <a:prstGeom prst="rect">
            <a:avLst/>
          </a:prstGeom>
          <a:noFill/>
          <a:ln w="25400" cap="flat" cmpd="sng" algn="ctr">
            <a:noFill/>
            <a:prstDash val="solid"/>
          </a:ln>
          <a:effectLst/>
        </p:spPr>
        <p:txBody>
          <a:bodyPr vert="vert" rtlCol="0" anchor="ctr"/>
          <a:lstStyle/>
          <a:p>
            <a:pPr algn="ctr"/>
            <a:r>
              <a:rPr lang="es-EC"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INTRODUCCIÓN</a:t>
            </a:r>
            <a:endParaRPr lang="en-US"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6" name="Rectángulo 5"/>
          <p:cNvSpPr/>
          <p:nvPr/>
        </p:nvSpPr>
        <p:spPr>
          <a:xfrm rot="16200000">
            <a:off x="478937" y="1529003"/>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7" name="Rectángulo redondeado 6"/>
          <p:cNvSpPr/>
          <p:nvPr/>
        </p:nvSpPr>
        <p:spPr>
          <a:xfrm rot="16200000">
            <a:off x="550944" y="3370605"/>
            <a:ext cx="432047" cy="1606955"/>
          </a:xfrm>
          <a:prstGeom prst="roundRect">
            <a:avLst/>
          </a:prstGeom>
          <a:solidFill>
            <a:srgbClr val="C0CF3A">
              <a:lumMod val="40000"/>
              <a:lumOff val="60000"/>
            </a:srgbClr>
          </a:solidFill>
          <a:ln w="57150" cap="flat" cmpd="sng" algn="ctr">
            <a:solidFill>
              <a:srgbClr val="660066"/>
            </a:solid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IV</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 name="Rectángulo 7"/>
          <p:cNvSpPr/>
          <p:nvPr/>
        </p:nvSpPr>
        <p:spPr>
          <a:xfrm rot="16200000">
            <a:off x="478936" y="2730666"/>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 name="Rectángulo 8"/>
          <p:cNvSpPr/>
          <p:nvPr/>
        </p:nvSpPr>
        <p:spPr>
          <a:xfrm rot="16200000">
            <a:off x="478936" y="2112794"/>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10"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538530" y="5215870"/>
            <a:ext cx="948958" cy="935846"/>
          </a:xfrm>
          <a:prstGeom prst="rect">
            <a:avLst/>
          </a:prstGeom>
          <a:noFill/>
          <a:extLst>
            <a:ext uri="{909E8E84-426E-40DD-AFC4-6F175D3DCCD1}">
              <a14:hiddenFill xmlns:a14="http://schemas.microsoft.com/office/drawing/2010/main">
                <a:solidFill>
                  <a:srgbClr val="FFFFFF"/>
                </a:solidFill>
              </a14:hiddenFill>
            </a:ext>
          </a:extLst>
        </p:spPr>
      </p:pic>
      <p:sp>
        <p:nvSpPr>
          <p:cNvPr id="30" name="Rectángulo redondeado 29"/>
          <p:cNvSpPr/>
          <p:nvPr/>
        </p:nvSpPr>
        <p:spPr>
          <a:xfrm rot="16200000">
            <a:off x="1704651" y="-1288680"/>
            <a:ext cx="830676" cy="3509475"/>
          </a:xfrm>
          <a:prstGeom prst="roundRect">
            <a:avLst/>
          </a:prstGeom>
          <a:solidFill>
            <a:srgbClr val="660066"/>
          </a:solidFill>
          <a:ln w="25400" cap="flat" cmpd="sng" algn="ctr">
            <a:solidFill>
              <a:srgbClr val="660066"/>
            </a:solidFill>
            <a:prstDash val="solid"/>
          </a:ln>
          <a:effectLst/>
        </p:spPr>
        <p:txBody>
          <a:bodyPr vert="vert" rtlCol="0" anchor="ctr"/>
          <a:lstStyle/>
          <a:p>
            <a:pPr algn="ct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CONCLUSIONES Y RECOMENDACIONES</a:t>
            </a:r>
            <a:endParaRPr lang="en-US"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1" name="CuadroTexto 10"/>
          <p:cNvSpPr txBox="1"/>
          <p:nvPr/>
        </p:nvSpPr>
        <p:spPr>
          <a:xfrm>
            <a:off x="6384032" y="82988"/>
            <a:ext cx="5805402" cy="523220"/>
          </a:xfrm>
          <a:prstGeom prst="rect">
            <a:avLst/>
          </a:prstGeom>
          <a:noFill/>
        </p:spPr>
        <p:txBody>
          <a:bodyPr wrap="square" rtlCol="0">
            <a:spAutoFit/>
          </a:bodyPr>
          <a:lstStyle/>
          <a:p>
            <a:pPr algn="ctr"/>
            <a:r>
              <a:rPr lang="es-EC" sz="2800" b="1" dirty="0" smtClean="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rPr>
              <a:t>Principales aportaciones</a:t>
            </a:r>
            <a:endParaRPr lang="en-US" sz="2800" b="1" dirty="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12" name="Conector recto 11"/>
          <p:cNvCxnSpPr/>
          <p:nvPr/>
        </p:nvCxnSpPr>
        <p:spPr>
          <a:xfrm flipH="1">
            <a:off x="6384032" y="496952"/>
            <a:ext cx="5805402" cy="47701"/>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flipH="1">
            <a:off x="6960096" y="586606"/>
            <a:ext cx="5229338" cy="34082"/>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51" name="Elipse 50"/>
          <p:cNvSpPr/>
          <p:nvPr/>
        </p:nvSpPr>
        <p:spPr>
          <a:xfrm>
            <a:off x="1678962" y="1083950"/>
            <a:ext cx="2730467" cy="2730467"/>
          </a:xfrm>
          <a:prstGeom prst="ellipse">
            <a:avLst/>
          </a:prstGeom>
          <a:solidFill>
            <a:srgbClr val="7030A0">
              <a:alpha val="48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s-ES_tradnl" dirty="0" smtClean="0">
              <a:solidFill>
                <a:prstClr val="black"/>
              </a:solidFill>
              <a:latin typeface="Times New Roman" panose="02020603050405020304" pitchFamily="18" charset="0"/>
              <a:cs typeface="Times New Roman" panose="02020603050405020304" pitchFamily="18" charset="0"/>
            </a:endParaRPr>
          </a:p>
          <a:p>
            <a:pPr algn="ctr"/>
            <a:r>
              <a:rPr lang="es-ES_tradnl" dirty="0" smtClean="0">
                <a:solidFill>
                  <a:prstClr val="black"/>
                </a:solidFill>
                <a:latin typeface="Times New Roman" panose="02020603050405020304" pitchFamily="18" charset="0"/>
                <a:cs typeface="Times New Roman" panose="02020603050405020304" pitchFamily="18" charset="0"/>
              </a:rPr>
              <a:t>Presentar </a:t>
            </a:r>
            <a:r>
              <a:rPr lang="es-ES_tradnl" dirty="0">
                <a:solidFill>
                  <a:prstClr val="black"/>
                </a:solidFill>
                <a:latin typeface="Times New Roman" panose="02020603050405020304" pitchFamily="18" charset="0"/>
                <a:cs typeface="Times New Roman" panose="02020603050405020304" pitchFamily="18" charset="0"/>
              </a:rPr>
              <a:t>una línea base relacionada a la </a:t>
            </a:r>
            <a:r>
              <a:rPr lang="es-ES_tradnl" dirty="0" smtClean="0">
                <a:solidFill>
                  <a:prstClr val="black"/>
                </a:solidFill>
                <a:latin typeface="Times New Roman" panose="02020603050405020304" pitchFamily="18" charset="0"/>
                <a:cs typeface="Times New Roman" panose="02020603050405020304" pitchFamily="18" charset="0"/>
              </a:rPr>
              <a:t>persistencia </a:t>
            </a:r>
            <a:r>
              <a:rPr lang="es-ES_tradnl" dirty="0">
                <a:solidFill>
                  <a:prstClr val="black"/>
                </a:solidFill>
                <a:latin typeface="Times New Roman" panose="02020603050405020304" pitchFamily="18" charset="0"/>
                <a:cs typeface="Times New Roman" panose="02020603050405020304" pitchFamily="18" charset="0"/>
              </a:rPr>
              <a:t>de </a:t>
            </a:r>
            <a:r>
              <a:rPr lang="es-ES_tradnl" dirty="0" smtClean="0">
                <a:solidFill>
                  <a:prstClr val="black"/>
                </a:solidFill>
                <a:latin typeface="Times New Roman" panose="02020603050405020304" pitchFamily="18" charset="0"/>
                <a:cs typeface="Times New Roman" panose="02020603050405020304" pitchFamily="18" charset="0"/>
              </a:rPr>
              <a:t>la innovación en las </a:t>
            </a:r>
            <a:r>
              <a:rPr lang="es-ES_tradnl" dirty="0">
                <a:solidFill>
                  <a:prstClr val="black"/>
                </a:solidFill>
                <a:latin typeface="Times New Roman" panose="02020603050405020304" pitchFamily="18" charset="0"/>
                <a:cs typeface="Times New Roman" panose="02020603050405020304" pitchFamily="18" charset="0"/>
              </a:rPr>
              <a:t>pymes.</a:t>
            </a:r>
            <a:endParaRPr lang="es-EC" dirty="0">
              <a:solidFill>
                <a:prstClr val="black"/>
              </a:solidFill>
              <a:latin typeface="Times New Roman" panose="02020603050405020304" pitchFamily="18" charset="0"/>
              <a:cs typeface="Times New Roman" panose="02020603050405020304" pitchFamily="18" charset="0"/>
            </a:endParaRPr>
          </a:p>
          <a:p>
            <a:endParaRPr lang="es-EC" dirty="0">
              <a:solidFill>
                <a:prstClr val="white"/>
              </a:solidFill>
            </a:endParaRPr>
          </a:p>
        </p:txBody>
      </p:sp>
      <p:sp>
        <p:nvSpPr>
          <p:cNvPr id="52" name="Elipse 51"/>
          <p:cNvSpPr/>
          <p:nvPr/>
        </p:nvSpPr>
        <p:spPr>
          <a:xfrm>
            <a:off x="4147938" y="1071831"/>
            <a:ext cx="2730467" cy="2730467"/>
          </a:xfrm>
          <a:prstGeom prst="ellipse">
            <a:avLst/>
          </a:prstGeom>
          <a:solidFill>
            <a:srgbClr val="CC0099">
              <a:alpha val="32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s-ES_tradnl" dirty="0" smtClean="0">
              <a:solidFill>
                <a:prstClr val="black"/>
              </a:solidFill>
              <a:latin typeface="Times New Roman" panose="02020603050405020304" pitchFamily="18" charset="0"/>
              <a:cs typeface="Times New Roman" panose="02020603050405020304" pitchFamily="18" charset="0"/>
            </a:endParaRPr>
          </a:p>
          <a:p>
            <a:pPr algn="ctr"/>
            <a:r>
              <a:rPr lang="es-ES_tradnl" dirty="0" smtClean="0">
                <a:solidFill>
                  <a:prstClr val="black"/>
                </a:solidFill>
                <a:latin typeface="Times New Roman" panose="02020603050405020304" pitchFamily="18" charset="0"/>
                <a:cs typeface="Times New Roman" panose="02020603050405020304" pitchFamily="18" charset="0"/>
              </a:rPr>
              <a:t>Descubrir </a:t>
            </a:r>
            <a:r>
              <a:rPr lang="es-ES_tradnl" dirty="0">
                <a:solidFill>
                  <a:prstClr val="black"/>
                </a:solidFill>
                <a:latin typeface="Times New Roman" panose="02020603050405020304" pitchFamily="18" charset="0"/>
                <a:cs typeface="Times New Roman" panose="02020603050405020304" pitchFamily="18" charset="0"/>
              </a:rPr>
              <a:t>que las pymes no tienen una persistencia de la inversión en I+D</a:t>
            </a:r>
            <a:endParaRPr lang="es-EC" dirty="0">
              <a:solidFill>
                <a:prstClr val="black"/>
              </a:solidFill>
              <a:latin typeface="Times New Roman" panose="02020603050405020304" pitchFamily="18" charset="0"/>
              <a:cs typeface="Times New Roman" panose="02020603050405020304" pitchFamily="18" charset="0"/>
            </a:endParaRPr>
          </a:p>
          <a:p>
            <a:endParaRPr lang="es-EC" dirty="0">
              <a:solidFill>
                <a:prstClr val="white"/>
              </a:solidFill>
            </a:endParaRPr>
          </a:p>
        </p:txBody>
      </p:sp>
      <p:sp>
        <p:nvSpPr>
          <p:cNvPr id="53" name="Elipse 52"/>
          <p:cNvSpPr/>
          <p:nvPr/>
        </p:nvSpPr>
        <p:spPr>
          <a:xfrm>
            <a:off x="6615527" y="1063425"/>
            <a:ext cx="2730467" cy="2730467"/>
          </a:xfrm>
          <a:prstGeom prst="ellipse">
            <a:avLst/>
          </a:prstGeom>
          <a:solidFill>
            <a:schemeClr val="tx2">
              <a:lumMod val="75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s-EC" dirty="0">
              <a:solidFill>
                <a:prstClr val="white"/>
              </a:solidFill>
            </a:endParaRPr>
          </a:p>
          <a:p>
            <a:pPr algn="ctr"/>
            <a:r>
              <a:rPr lang="es-ES_tradnl" dirty="0" smtClean="0">
                <a:solidFill>
                  <a:prstClr val="black"/>
                </a:solidFill>
                <a:latin typeface="Times New Roman" panose="02020603050405020304" pitchFamily="18" charset="0"/>
                <a:cs typeface="Times New Roman" panose="02020603050405020304" pitchFamily="18" charset="0"/>
              </a:rPr>
              <a:t>Conocer </a:t>
            </a:r>
            <a:r>
              <a:rPr lang="es-ES_tradnl" dirty="0">
                <a:solidFill>
                  <a:prstClr val="black"/>
                </a:solidFill>
                <a:latin typeface="Times New Roman" panose="02020603050405020304" pitchFamily="18" charset="0"/>
                <a:cs typeface="Times New Roman" panose="02020603050405020304" pitchFamily="18" charset="0"/>
              </a:rPr>
              <a:t>los obstáculos para seguir innovando </a:t>
            </a:r>
            <a:r>
              <a:rPr lang="es-ES_tradnl" dirty="0" smtClean="0">
                <a:solidFill>
                  <a:prstClr val="black"/>
                </a:solidFill>
                <a:latin typeface="Times New Roman" panose="02020603050405020304" pitchFamily="18" charset="0"/>
                <a:cs typeface="Times New Roman" panose="02020603050405020304" pitchFamily="18" charset="0"/>
              </a:rPr>
              <a:t>en periodos consecutivos. </a:t>
            </a:r>
            <a:endParaRPr lang="es-EC" dirty="0">
              <a:solidFill>
                <a:prstClr val="black"/>
              </a:solidFill>
              <a:latin typeface="Times New Roman" panose="02020603050405020304" pitchFamily="18" charset="0"/>
              <a:cs typeface="Times New Roman" panose="02020603050405020304" pitchFamily="18" charset="0"/>
            </a:endParaRPr>
          </a:p>
          <a:p>
            <a:endParaRPr lang="es-EC" dirty="0">
              <a:solidFill>
                <a:prstClr val="white"/>
              </a:solidFill>
            </a:endParaRPr>
          </a:p>
        </p:txBody>
      </p:sp>
      <p:sp>
        <p:nvSpPr>
          <p:cNvPr id="55" name="Elipse 54"/>
          <p:cNvSpPr/>
          <p:nvPr/>
        </p:nvSpPr>
        <p:spPr>
          <a:xfrm>
            <a:off x="9047782" y="1071406"/>
            <a:ext cx="3049257" cy="2768175"/>
          </a:xfrm>
          <a:prstGeom prst="ellipse">
            <a:avLst/>
          </a:prstGeom>
          <a:solidFill>
            <a:schemeClr val="bg2">
              <a:lumMod val="20000"/>
              <a:lumOff val="80000"/>
              <a:alpha val="34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lgn="ctr"/>
            <a:r>
              <a:rPr lang="es-ES_tradnl" sz="1600" dirty="0" smtClean="0">
                <a:solidFill>
                  <a:prstClr val="black"/>
                </a:solidFill>
                <a:latin typeface="Times New Roman" panose="02020603050405020304" pitchFamily="18" charset="0"/>
                <a:cs typeface="Times New Roman" panose="02020603050405020304" pitchFamily="18" charset="0"/>
              </a:rPr>
              <a:t>Evidencia </a:t>
            </a:r>
            <a:r>
              <a:rPr lang="es-ES_tradnl" sz="1600" dirty="0">
                <a:solidFill>
                  <a:prstClr val="black"/>
                </a:solidFill>
                <a:latin typeface="Times New Roman" panose="02020603050405020304" pitchFamily="18" charset="0"/>
                <a:cs typeface="Times New Roman" panose="02020603050405020304" pitchFamily="18" charset="0"/>
              </a:rPr>
              <a:t>que las empresas de alto crecimiento tienen una mayor probabilidad </a:t>
            </a:r>
            <a:r>
              <a:rPr lang="es-ES_tradnl" sz="1600" dirty="0" smtClean="0">
                <a:solidFill>
                  <a:prstClr val="black"/>
                </a:solidFill>
                <a:latin typeface="Times New Roman" panose="02020603050405020304" pitchFamily="18" charset="0"/>
                <a:cs typeface="Times New Roman" panose="02020603050405020304" pitchFamily="18" charset="0"/>
              </a:rPr>
              <a:t>tener una persistencia de la innovación positiva sobre el crecimiento empresarial</a:t>
            </a:r>
            <a:endParaRPr lang="es-EC" sz="1600" dirty="0">
              <a:solidFill>
                <a:prstClr val="white"/>
              </a:solidFill>
            </a:endParaRPr>
          </a:p>
        </p:txBody>
      </p:sp>
      <p:grpSp>
        <p:nvGrpSpPr>
          <p:cNvPr id="57" name="Grupo 56"/>
          <p:cNvGrpSpPr/>
          <p:nvPr/>
        </p:nvGrpSpPr>
        <p:grpSpPr>
          <a:xfrm>
            <a:off x="2828340" y="4313230"/>
            <a:ext cx="2292629" cy="2307646"/>
            <a:chOff x="-127125" y="1300126"/>
            <a:chExt cx="1772849" cy="2023107"/>
          </a:xfrm>
        </p:grpSpPr>
        <p:sp>
          <p:nvSpPr>
            <p:cNvPr id="59" name="Rectángulo redondeado 58"/>
            <p:cNvSpPr/>
            <p:nvPr/>
          </p:nvSpPr>
          <p:spPr>
            <a:xfrm>
              <a:off x="-127125" y="1300126"/>
              <a:ext cx="1772849" cy="2023107"/>
            </a:xfrm>
            <a:prstGeom prst="roundRect">
              <a:avLst>
                <a:gd name="adj" fmla="val 10000"/>
              </a:avLst>
            </a:prstGeom>
            <a:ln>
              <a:solidFill>
                <a:schemeClr val="tx2">
                  <a:lumMod val="50000"/>
                </a:schemeClr>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1" name="Rectángulo 60"/>
            <p:cNvSpPr/>
            <p:nvPr/>
          </p:nvSpPr>
          <p:spPr>
            <a:xfrm>
              <a:off x="-72061" y="1425347"/>
              <a:ext cx="1679735" cy="14964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2385" tIns="32385" rIns="32385" bIns="32385" numCol="1" spcCol="1270" anchor="t" anchorCtr="0">
              <a:noAutofit/>
            </a:bodyPr>
            <a:lstStyle/>
            <a:p>
              <a:pPr marL="171450" lvl="1" indent="-171450" defTabSz="755650">
                <a:lnSpc>
                  <a:spcPct val="90000"/>
                </a:lnSpc>
                <a:spcBef>
                  <a:spcPct val="0"/>
                </a:spcBef>
                <a:spcAft>
                  <a:spcPct val="15000"/>
                </a:spcAft>
                <a:buFontTx/>
                <a:buChar char="••"/>
              </a:pPr>
              <a:r>
                <a:rPr lang="es-EC" sz="1700" dirty="0">
                  <a:solidFill>
                    <a:prstClr val="black">
                      <a:hueOff val="0"/>
                      <a:satOff val="0"/>
                      <a:lumOff val="0"/>
                      <a:alphaOff val="0"/>
                    </a:prstClr>
                  </a:solidFill>
                  <a:latin typeface="Times New Roman" panose="02020603050405020304" pitchFamily="18" charset="0"/>
                  <a:cs typeface="Times New Roman" panose="02020603050405020304" pitchFamily="18" charset="0"/>
                </a:rPr>
                <a:t>Información relevante para desarrollar políticas de inversión en I+D</a:t>
              </a:r>
            </a:p>
          </p:txBody>
        </p:sp>
      </p:grpSp>
      <p:grpSp>
        <p:nvGrpSpPr>
          <p:cNvPr id="62" name="Grupo 61"/>
          <p:cNvGrpSpPr/>
          <p:nvPr/>
        </p:nvGrpSpPr>
        <p:grpSpPr>
          <a:xfrm>
            <a:off x="3321440" y="5955025"/>
            <a:ext cx="1276025" cy="507433"/>
            <a:chOff x="488434" y="2629345"/>
            <a:chExt cx="1276025" cy="507433"/>
          </a:xfrm>
          <a:solidFill>
            <a:schemeClr val="tx2">
              <a:lumMod val="25000"/>
              <a:alpha val="34000"/>
            </a:schemeClr>
          </a:solidFill>
        </p:grpSpPr>
        <p:sp>
          <p:nvSpPr>
            <p:cNvPr id="63" name="Rectángulo redondeado 62"/>
            <p:cNvSpPr/>
            <p:nvPr/>
          </p:nvSpPr>
          <p:spPr>
            <a:xfrm>
              <a:off x="488434" y="2629345"/>
              <a:ext cx="1276025" cy="507433"/>
            </a:xfrm>
            <a:prstGeom prst="roundRect">
              <a:avLst>
                <a:gd name="adj" fmla="val 10000"/>
              </a:avLst>
            </a:prstGeom>
            <a:grpFill/>
          </p:spPr>
          <p:style>
            <a:lnRef idx="2">
              <a:schemeClr val="lt1">
                <a:hueOff val="0"/>
                <a:satOff val="0"/>
                <a:lumOff val="0"/>
                <a:alphaOff val="0"/>
              </a:schemeClr>
            </a:lnRef>
            <a:fillRef idx="1001">
              <a:schemeClr val="lt2"/>
            </a:fillRef>
            <a:effectRef idx="0">
              <a:schemeClr val="accent5">
                <a:hueOff val="0"/>
                <a:satOff val="0"/>
                <a:lumOff val="0"/>
                <a:alphaOff val="0"/>
              </a:schemeClr>
            </a:effectRef>
            <a:fontRef idx="minor">
              <a:schemeClr val="lt1"/>
            </a:fontRef>
          </p:style>
        </p:sp>
        <p:sp>
          <p:nvSpPr>
            <p:cNvPr id="64" name="Rectángulo 63"/>
            <p:cNvSpPr/>
            <p:nvPr/>
          </p:nvSpPr>
          <p:spPr>
            <a:xfrm>
              <a:off x="503296" y="2644207"/>
              <a:ext cx="1246301" cy="477709"/>
            </a:xfrm>
            <a:prstGeom prst="rect">
              <a:avLst/>
            </a:prstGeom>
            <a:grpFill/>
          </p:spPr>
          <p:style>
            <a:lnRef idx="0">
              <a:scrgbClr r="0" g="0" b="0"/>
            </a:lnRef>
            <a:fillRef idx="1001">
              <a:schemeClr val="lt2"/>
            </a:fillRef>
            <a:effectRef idx="0">
              <a:scrgbClr r="0" g="0" b="0"/>
            </a:effectRef>
            <a:fontRef idx="minor">
              <a:schemeClr val="lt1"/>
            </a:fontRef>
          </p:style>
          <p:txBody>
            <a:bodyPr spcFirstLastPara="0" vert="horz" wrap="square" lIns="57150" tIns="38100" rIns="57150" bIns="38100" numCol="1" spcCol="1270" anchor="ctr" anchorCtr="0">
              <a:noAutofit/>
            </a:bodyPr>
            <a:lstStyle/>
            <a:p>
              <a:pPr algn="ctr" defTabSz="1333500">
                <a:lnSpc>
                  <a:spcPct val="90000"/>
                </a:lnSpc>
                <a:spcBef>
                  <a:spcPct val="0"/>
                </a:spcBef>
                <a:spcAft>
                  <a:spcPct val="35000"/>
                </a:spcAft>
              </a:pPr>
              <a:r>
                <a:rPr lang="es-EC" sz="3000" dirty="0" smtClean="0">
                  <a:solidFill>
                    <a:prstClr val="white"/>
                  </a:solidFill>
                  <a:latin typeface="Times New Roman" panose="02020603050405020304" pitchFamily="18" charset="0"/>
                  <a:cs typeface="Times New Roman" panose="02020603050405020304" pitchFamily="18" charset="0"/>
                </a:rPr>
                <a:t>1</a:t>
              </a:r>
              <a:endParaRPr lang="es-EC" sz="3000" dirty="0">
                <a:solidFill>
                  <a:prstClr val="white"/>
                </a:solidFill>
                <a:latin typeface="Times New Roman" panose="02020603050405020304" pitchFamily="18" charset="0"/>
                <a:cs typeface="Times New Roman" panose="02020603050405020304" pitchFamily="18" charset="0"/>
              </a:endParaRPr>
            </a:p>
          </p:txBody>
        </p:sp>
      </p:grpSp>
      <p:grpSp>
        <p:nvGrpSpPr>
          <p:cNvPr id="65" name="Grupo 64"/>
          <p:cNvGrpSpPr/>
          <p:nvPr/>
        </p:nvGrpSpPr>
        <p:grpSpPr>
          <a:xfrm>
            <a:off x="5465369" y="4294080"/>
            <a:ext cx="2151875" cy="2303272"/>
            <a:chOff x="2039427" y="1252436"/>
            <a:chExt cx="1853655" cy="2077240"/>
          </a:xfrm>
        </p:grpSpPr>
        <p:sp>
          <p:nvSpPr>
            <p:cNvPr id="66" name="Rectángulo redondeado 65"/>
            <p:cNvSpPr/>
            <p:nvPr/>
          </p:nvSpPr>
          <p:spPr>
            <a:xfrm>
              <a:off x="2039427" y="1252436"/>
              <a:ext cx="1853655" cy="2077240"/>
            </a:xfrm>
            <a:prstGeom prst="roundRect">
              <a:avLst>
                <a:gd name="adj" fmla="val 10000"/>
              </a:avLst>
            </a:prstGeom>
            <a:ln>
              <a:solidFill>
                <a:schemeClr val="accent5">
                  <a:lumMod val="75000"/>
                </a:schemeClr>
              </a:solidFill>
            </a:ln>
          </p:spPr>
          <p:style>
            <a:lnRef idx="2">
              <a:schemeClr val="accent5">
                <a:hueOff val="103627"/>
                <a:satOff val="9874"/>
                <a:lumOff val="-411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7" name="Rectángulo 66"/>
            <p:cNvSpPr/>
            <p:nvPr/>
          </p:nvSpPr>
          <p:spPr>
            <a:xfrm>
              <a:off x="2087230" y="1745362"/>
              <a:ext cx="1758049" cy="1536511"/>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2385" tIns="32385" rIns="32385" bIns="32385" numCol="1" spcCol="1270" anchor="t" anchorCtr="0">
              <a:noAutofit/>
            </a:bodyPr>
            <a:lstStyle/>
            <a:p>
              <a:pPr marL="171450" lvl="1" indent="-171450" defTabSz="755650">
                <a:lnSpc>
                  <a:spcPct val="90000"/>
                </a:lnSpc>
                <a:spcBef>
                  <a:spcPct val="0"/>
                </a:spcBef>
                <a:spcAft>
                  <a:spcPct val="15000"/>
                </a:spcAft>
                <a:buFontTx/>
                <a:buChar char="••"/>
              </a:pPr>
              <a:endParaRPr lang="es-EC" sz="17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a:p>
              <a:pPr marL="171450" lvl="1" indent="-171450" defTabSz="755650">
                <a:lnSpc>
                  <a:spcPct val="90000"/>
                </a:lnSpc>
                <a:spcBef>
                  <a:spcPct val="0"/>
                </a:spcBef>
                <a:spcAft>
                  <a:spcPct val="15000"/>
                </a:spcAft>
                <a:buFontTx/>
                <a:buChar char="••"/>
              </a:pPr>
              <a:r>
                <a:rPr lang="es-EC" sz="17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Establecer las principales variables que determinan la persistencia de la innovación</a:t>
              </a:r>
              <a:endParaRPr lang="es-EC" sz="17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grpSp>
      <p:sp>
        <p:nvSpPr>
          <p:cNvPr id="68" name="Flecha circular 67"/>
          <p:cNvSpPr/>
          <p:nvPr/>
        </p:nvSpPr>
        <p:spPr>
          <a:xfrm>
            <a:off x="6028801" y="3885915"/>
            <a:ext cx="2088752" cy="2088752"/>
          </a:xfrm>
          <a:prstGeom prst="circularArrow">
            <a:avLst>
              <a:gd name="adj1" fmla="val 2672"/>
              <a:gd name="adj2" fmla="val 325180"/>
              <a:gd name="adj3" fmla="val 19486885"/>
              <a:gd name="adj4" fmla="val 12563087"/>
              <a:gd name="adj5" fmla="val 3118"/>
            </a:avLst>
          </a:prstGeom>
          <a:solidFill>
            <a:schemeClr val="accent6">
              <a:alpha val="60000"/>
            </a:schemeClr>
          </a:solidFill>
          <a:ln>
            <a:noFill/>
          </a:ln>
        </p:spPr>
        <p:style>
          <a:lnRef idx="0">
            <a:schemeClr val="lt1">
              <a:hueOff val="0"/>
              <a:satOff val="0"/>
              <a:lumOff val="0"/>
              <a:alphaOff val="0"/>
            </a:schemeClr>
          </a:lnRef>
          <a:fillRef idx="1">
            <a:schemeClr val="accent5">
              <a:hueOff val="138169"/>
              <a:satOff val="13165"/>
              <a:lumOff val="-5490"/>
              <a:alphaOff val="0"/>
            </a:schemeClr>
          </a:fillRef>
          <a:effectRef idx="0">
            <a:schemeClr val="accent5">
              <a:hueOff val="138169"/>
              <a:satOff val="13165"/>
              <a:lumOff val="-5490"/>
              <a:alphaOff val="0"/>
            </a:schemeClr>
          </a:effectRef>
          <a:fontRef idx="minor">
            <a:schemeClr val="lt1"/>
          </a:fontRef>
        </p:style>
      </p:sp>
      <p:grpSp>
        <p:nvGrpSpPr>
          <p:cNvPr id="69" name="Grupo 68"/>
          <p:cNvGrpSpPr/>
          <p:nvPr/>
        </p:nvGrpSpPr>
        <p:grpSpPr>
          <a:xfrm>
            <a:off x="5977515" y="4485486"/>
            <a:ext cx="1276025" cy="507433"/>
            <a:chOff x="2567497" y="1445334"/>
            <a:chExt cx="1276025" cy="507433"/>
          </a:xfrm>
          <a:solidFill>
            <a:schemeClr val="accent5">
              <a:lumMod val="75000"/>
              <a:alpha val="34000"/>
            </a:schemeClr>
          </a:solidFill>
        </p:grpSpPr>
        <p:sp>
          <p:nvSpPr>
            <p:cNvPr id="70" name="Rectángulo redondeado 69"/>
            <p:cNvSpPr/>
            <p:nvPr/>
          </p:nvSpPr>
          <p:spPr>
            <a:xfrm>
              <a:off x="2567497" y="1445334"/>
              <a:ext cx="1276025" cy="507433"/>
            </a:xfrm>
            <a:prstGeom prst="roundRect">
              <a:avLst>
                <a:gd name="adj" fmla="val 10000"/>
              </a:avLst>
            </a:prstGeom>
            <a:grpFill/>
          </p:spPr>
          <p:style>
            <a:lnRef idx="2">
              <a:schemeClr val="lt1">
                <a:hueOff val="0"/>
                <a:satOff val="0"/>
                <a:lumOff val="0"/>
                <a:alphaOff val="0"/>
              </a:schemeClr>
            </a:lnRef>
            <a:fillRef idx="1">
              <a:schemeClr val="accent5">
                <a:hueOff val="103627"/>
                <a:satOff val="9874"/>
                <a:lumOff val="-4118"/>
                <a:alphaOff val="0"/>
              </a:schemeClr>
            </a:fillRef>
            <a:effectRef idx="0">
              <a:schemeClr val="accent5">
                <a:hueOff val="103627"/>
                <a:satOff val="9874"/>
                <a:lumOff val="-4118"/>
                <a:alphaOff val="0"/>
              </a:schemeClr>
            </a:effectRef>
            <a:fontRef idx="minor">
              <a:schemeClr val="lt1"/>
            </a:fontRef>
          </p:style>
        </p:sp>
        <p:sp>
          <p:nvSpPr>
            <p:cNvPr id="71" name="Rectángulo 70"/>
            <p:cNvSpPr/>
            <p:nvPr/>
          </p:nvSpPr>
          <p:spPr>
            <a:xfrm>
              <a:off x="2582359" y="1460196"/>
              <a:ext cx="1246301" cy="47770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38100" rIns="57150" bIns="38100" numCol="1" spcCol="1270" anchor="ctr" anchorCtr="0">
              <a:noAutofit/>
            </a:bodyPr>
            <a:lstStyle/>
            <a:p>
              <a:pPr algn="ctr" defTabSz="1333500">
                <a:lnSpc>
                  <a:spcPct val="90000"/>
                </a:lnSpc>
                <a:spcBef>
                  <a:spcPct val="0"/>
                </a:spcBef>
                <a:spcAft>
                  <a:spcPct val="35000"/>
                </a:spcAft>
              </a:pPr>
              <a:r>
                <a:rPr lang="es-EC" sz="3000" dirty="0" smtClean="0">
                  <a:solidFill>
                    <a:prstClr val="white"/>
                  </a:solidFill>
                  <a:latin typeface="Times New Roman" panose="02020603050405020304" pitchFamily="18" charset="0"/>
                  <a:cs typeface="Times New Roman" panose="02020603050405020304" pitchFamily="18" charset="0"/>
                </a:rPr>
                <a:t>2</a:t>
              </a:r>
              <a:endParaRPr lang="es-EC" sz="3000" dirty="0">
                <a:solidFill>
                  <a:prstClr val="white"/>
                </a:solidFill>
                <a:latin typeface="Times New Roman" panose="02020603050405020304" pitchFamily="18" charset="0"/>
                <a:cs typeface="Times New Roman" panose="02020603050405020304" pitchFamily="18" charset="0"/>
              </a:endParaRPr>
            </a:p>
          </p:txBody>
        </p:sp>
      </p:grpSp>
      <p:grpSp>
        <p:nvGrpSpPr>
          <p:cNvPr id="72" name="Grupo 71"/>
          <p:cNvGrpSpPr/>
          <p:nvPr/>
        </p:nvGrpSpPr>
        <p:grpSpPr>
          <a:xfrm>
            <a:off x="7911634" y="4267288"/>
            <a:ext cx="2072797" cy="2277059"/>
            <a:chOff x="6243247" y="1211531"/>
            <a:chExt cx="1759298" cy="2120105"/>
          </a:xfrm>
        </p:grpSpPr>
        <p:sp>
          <p:nvSpPr>
            <p:cNvPr id="73" name="Rectángulo redondeado 72"/>
            <p:cNvSpPr/>
            <p:nvPr/>
          </p:nvSpPr>
          <p:spPr>
            <a:xfrm>
              <a:off x="6243247" y="1250477"/>
              <a:ext cx="1759298" cy="2081159"/>
            </a:xfrm>
            <a:prstGeom prst="roundRect">
              <a:avLst>
                <a:gd name="adj" fmla="val 10000"/>
              </a:avLst>
            </a:prstGeom>
            <a:ln>
              <a:solidFill>
                <a:srgbClr val="660066">
                  <a:alpha val="46000"/>
                </a:srgbClr>
              </a:solidFill>
            </a:ln>
          </p:spPr>
          <p:style>
            <a:lnRef idx="2">
              <a:schemeClr val="accent5">
                <a:hueOff val="310880"/>
                <a:satOff val="29621"/>
                <a:lumOff val="-1235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4" name="Rectángulo 73"/>
            <p:cNvSpPr/>
            <p:nvPr/>
          </p:nvSpPr>
          <p:spPr>
            <a:xfrm>
              <a:off x="6291140" y="1211531"/>
              <a:ext cx="1663512" cy="1539411"/>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195" tIns="36195" rIns="36195" bIns="36195" numCol="1" spcCol="1270" anchor="t" anchorCtr="0">
              <a:noAutofit/>
            </a:bodyPr>
            <a:lstStyle/>
            <a:p>
              <a:pPr marL="0" lvl="1" defTabSz="711200">
                <a:lnSpc>
                  <a:spcPct val="90000"/>
                </a:lnSpc>
                <a:spcBef>
                  <a:spcPct val="0"/>
                </a:spcBef>
                <a:spcAft>
                  <a:spcPct val="15000"/>
                </a:spcAft>
              </a:pPr>
              <a:endParaRPr lang="es-EC" sz="16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a:p>
              <a:pPr marL="171450" lvl="1" indent="-171450" defTabSz="755650">
                <a:lnSpc>
                  <a:spcPct val="90000"/>
                </a:lnSpc>
                <a:spcBef>
                  <a:spcPct val="0"/>
                </a:spcBef>
                <a:spcAft>
                  <a:spcPct val="15000"/>
                </a:spcAft>
                <a:buFontTx/>
                <a:buChar char="••"/>
              </a:pPr>
              <a:r>
                <a:rPr lang="es-EC" sz="17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Utilización de estrategias de estimación que permitan controlar la heterogeneidad no observada</a:t>
              </a:r>
              <a:endParaRPr lang="es-EC" sz="17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grpSp>
      <p:grpSp>
        <p:nvGrpSpPr>
          <p:cNvPr id="76" name="Grupo 75"/>
          <p:cNvGrpSpPr/>
          <p:nvPr/>
        </p:nvGrpSpPr>
        <p:grpSpPr>
          <a:xfrm>
            <a:off x="8384765" y="5959356"/>
            <a:ext cx="1276025" cy="507433"/>
            <a:chOff x="4669407" y="2629345"/>
            <a:chExt cx="1276025" cy="507433"/>
          </a:xfrm>
          <a:solidFill>
            <a:srgbClr val="CC00FF">
              <a:alpha val="34000"/>
            </a:srgbClr>
          </a:solidFill>
        </p:grpSpPr>
        <p:sp>
          <p:nvSpPr>
            <p:cNvPr id="77" name="Rectángulo redondeado 76"/>
            <p:cNvSpPr/>
            <p:nvPr/>
          </p:nvSpPr>
          <p:spPr>
            <a:xfrm>
              <a:off x="4669407" y="2629345"/>
              <a:ext cx="1276025" cy="507433"/>
            </a:xfrm>
            <a:prstGeom prst="roundRect">
              <a:avLst>
                <a:gd name="adj" fmla="val 10000"/>
              </a:avLst>
            </a:prstGeom>
            <a:grpFill/>
          </p:spPr>
          <p:style>
            <a:lnRef idx="2">
              <a:schemeClr val="lt1">
                <a:hueOff val="0"/>
                <a:satOff val="0"/>
                <a:lumOff val="0"/>
                <a:alphaOff val="0"/>
              </a:schemeClr>
            </a:lnRef>
            <a:fillRef idx="1">
              <a:schemeClr val="accent5">
                <a:hueOff val="207253"/>
                <a:satOff val="19748"/>
                <a:lumOff val="-8236"/>
                <a:alphaOff val="0"/>
              </a:schemeClr>
            </a:fillRef>
            <a:effectRef idx="0">
              <a:schemeClr val="accent5">
                <a:hueOff val="207253"/>
                <a:satOff val="19748"/>
                <a:lumOff val="-8236"/>
                <a:alphaOff val="0"/>
              </a:schemeClr>
            </a:effectRef>
            <a:fontRef idx="minor">
              <a:schemeClr val="lt1"/>
            </a:fontRef>
          </p:style>
        </p:sp>
        <p:sp>
          <p:nvSpPr>
            <p:cNvPr id="78" name="Rectángulo 77"/>
            <p:cNvSpPr/>
            <p:nvPr/>
          </p:nvSpPr>
          <p:spPr>
            <a:xfrm>
              <a:off x="4684269" y="2644207"/>
              <a:ext cx="1246301" cy="47770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38100" rIns="57150" bIns="38100" numCol="1" spcCol="1270" anchor="ctr" anchorCtr="0">
              <a:noAutofit/>
            </a:bodyPr>
            <a:lstStyle/>
            <a:p>
              <a:pPr algn="ctr" defTabSz="1333500">
                <a:lnSpc>
                  <a:spcPct val="90000"/>
                </a:lnSpc>
                <a:spcBef>
                  <a:spcPct val="0"/>
                </a:spcBef>
                <a:spcAft>
                  <a:spcPct val="35000"/>
                </a:spcAft>
              </a:pPr>
              <a:r>
                <a:rPr lang="es-EC" sz="3000" dirty="0" smtClean="0">
                  <a:solidFill>
                    <a:prstClr val="white"/>
                  </a:solidFill>
                  <a:latin typeface="Times New Roman" panose="02020603050405020304" pitchFamily="18" charset="0"/>
                  <a:cs typeface="Times New Roman" panose="02020603050405020304" pitchFamily="18" charset="0"/>
                </a:rPr>
                <a:t>3</a:t>
              </a:r>
              <a:endParaRPr lang="es-EC" sz="3000" dirty="0">
                <a:solidFill>
                  <a:prstClr val="white"/>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68555846"/>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ppt_x"/>
                                          </p:val>
                                        </p:tav>
                                        <p:tav tm="100000">
                                          <p:val>
                                            <p:strVal val="#ppt_x"/>
                                          </p:val>
                                        </p:tav>
                                      </p:tavLst>
                                    </p:anim>
                                    <p:anim calcmode="lin" valueType="num">
                                      <p:cBhvr additive="base">
                                        <p:cTn id="24" dur="500" fill="hold"/>
                                        <p:tgtEl>
                                          <p:spTgt spid="5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500" fill="hold"/>
                                        <p:tgtEl>
                                          <p:spTgt spid="62"/>
                                        </p:tgtEl>
                                        <p:attrNameLst>
                                          <p:attrName>ppt_x</p:attrName>
                                        </p:attrNameLst>
                                      </p:cBhvr>
                                      <p:tavLst>
                                        <p:tav tm="0">
                                          <p:val>
                                            <p:strVal val="#ppt_x"/>
                                          </p:val>
                                        </p:tav>
                                        <p:tav tm="100000">
                                          <p:val>
                                            <p:strVal val="#ppt_x"/>
                                          </p:val>
                                        </p:tav>
                                      </p:tavLst>
                                    </p:anim>
                                    <p:anim calcmode="lin" valueType="num">
                                      <p:cBhvr additive="base">
                                        <p:cTn id="28" dur="500" fill="hold"/>
                                        <p:tgtEl>
                                          <p:spTgt spid="6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500" fill="hold"/>
                                        <p:tgtEl>
                                          <p:spTgt spid="65"/>
                                        </p:tgtEl>
                                        <p:attrNameLst>
                                          <p:attrName>ppt_x</p:attrName>
                                        </p:attrNameLst>
                                      </p:cBhvr>
                                      <p:tavLst>
                                        <p:tav tm="0">
                                          <p:val>
                                            <p:strVal val="#ppt_x"/>
                                          </p:val>
                                        </p:tav>
                                        <p:tav tm="100000">
                                          <p:val>
                                            <p:strVal val="#ppt_x"/>
                                          </p:val>
                                        </p:tav>
                                      </p:tavLst>
                                    </p:anim>
                                    <p:anim calcmode="lin" valueType="num">
                                      <p:cBhvr additive="base">
                                        <p:cTn id="32" dur="500" fill="hold"/>
                                        <p:tgtEl>
                                          <p:spTgt spid="6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500" fill="hold"/>
                                        <p:tgtEl>
                                          <p:spTgt spid="68"/>
                                        </p:tgtEl>
                                        <p:attrNameLst>
                                          <p:attrName>ppt_x</p:attrName>
                                        </p:attrNameLst>
                                      </p:cBhvr>
                                      <p:tavLst>
                                        <p:tav tm="0">
                                          <p:val>
                                            <p:strVal val="#ppt_x"/>
                                          </p:val>
                                        </p:tav>
                                        <p:tav tm="100000">
                                          <p:val>
                                            <p:strVal val="#ppt_x"/>
                                          </p:val>
                                        </p:tav>
                                      </p:tavLst>
                                    </p:anim>
                                    <p:anim calcmode="lin" valueType="num">
                                      <p:cBhvr additive="base">
                                        <p:cTn id="36" dur="500" fill="hold"/>
                                        <p:tgtEl>
                                          <p:spTgt spid="6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additive="base">
                                        <p:cTn id="39" dur="500" fill="hold"/>
                                        <p:tgtEl>
                                          <p:spTgt spid="69"/>
                                        </p:tgtEl>
                                        <p:attrNameLst>
                                          <p:attrName>ppt_x</p:attrName>
                                        </p:attrNameLst>
                                      </p:cBhvr>
                                      <p:tavLst>
                                        <p:tav tm="0">
                                          <p:val>
                                            <p:strVal val="#ppt_x"/>
                                          </p:val>
                                        </p:tav>
                                        <p:tav tm="100000">
                                          <p:val>
                                            <p:strVal val="#ppt_x"/>
                                          </p:val>
                                        </p:tav>
                                      </p:tavLst>
                                    </p:anim>
                                    <p:anim calcmode="lin" valueType="num">
                                      <p:cBhvr additive="base">
                                        <p:cTn id="40" dur="500" fill="hold"/>
                                        <p:tgtEl>
                                          <p:spTgt spid="6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additive="base">
                                        <p:cTn id="43" dur="500" fill="hold"/>
                                        <p:tgtEl>
                                          <p:spTgt spid="72"/>
                                        </p:tgtEl>
                                        <p:attrNameLst>
                                          <p:attrName>ppt_x</p:attrName>
                                        </p:attrNameLst>
                                      </p:cBhvr>
                                      <p:tavLst>
                                        <p:tav tm="0">
                                          <p:val>
                                            <p:strVal val="#ppt_x"/>
                                          </p:val>
                                        </p:tav>
                                        <p:tav tm="100000">
                                          <p:val>
                                            <p:strVal val="#ppt_x"/>
                                          </p:val>
                                        </p:tav>
                                      </p:tavLst>
                                    </p:anim>
                                    <p:anim calcmode="lin" valueType="num">
                                      <p:cBhvr additive="base">
                                        <p:cTn id="44" dur="500" fill="hold"/>
                                        <p:tgtEl>
                                          <p:spTgt spid="7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ppt_x"/>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ppt_x"/>
                                          </p:val>
                                        </p:tav>
                                        <p:tav tm="100000">
                                          <p:val>
                                            <p:strVal val="#ppt_x"/>
                                          </p:val>
                                        </p:tav>
                                      </p:tavLst>
                                    </p:anim>
                                    <p:anim calcmode="lin" valueType="num">
                                      <p:cBhvr additive="base">
                                        <p:cTn id="52"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Rectángulo 2"/>
          <p:cNvSpPr/>
          <p:nvPr/>
        </p:nvSpPr>
        <p:spPr>
          <a:xfrm>
            <a:off x="0" y="0"/>
            <a:ext cx="1570444" cy="6858000"/>
          </a:xfrm>
          <a:prstGeom prst="rect">
            <a:avLst/>
          </a:prstGeom>
          <a:gradFill>
            <a:gsLst>
              <a:gs pos="0">
                <a:srgbClr val="8AB833">
                  <a:lumMod val="60000"/>
                  <a:lumOff val="40000"/>
                </a:srgbClr>
              </a:gs>
              <a:gs pos="60000">
                <a:sysClr val="window" lastClr="FFFFFF">
                  <a:shade val="90000"/>
                  <a:satMod val="375000"/>
                  <a:alpha val="0"/>
                </a:sysClr>
              </a:gs>
              <a:gs pos="100000">
                <a:srgbClr val="E3DED1">
                  <a:tint val="88000"/>
                  <a:satMod val="400000"/>
                </a:srgbClr>
              </a:gs>
            </a:gsLst>
            <a:lin ang="5400000" scaled="0"/>
          </a:gradFill>
          <a:ln w="25400" cap="flat" cmpd="sng" algn="ctr">
            <a:noFill/>
            <a:prstDash val="solid"/>
          </a:ln>
          <a:effectLst/>
        </p:spPr>
        <p:txBody>
          <a:bodyPr rtlCol="0" anchor="ctr"/>
          <a:lstStyle/>
          <a:p>
            <a:pPr algn="ctr"/>
            <a:endParaRPr lang="en-US" kern="0">
              <a:solidFill>
                <a:prstClr val="white"/>
              </a:solidFill>
              <a:latin typeface="Times New Roman" panose="02020603050405020304" pitchFamily="18" charset="0"/>
              <a:cs typeface="Times New Roman" panose="02020603050405020304" pitchFamily="18" charset="0"/>
            </a:endParaRPr>
          </a:p>
        </p:txBody>
      </p:sp>
      <p:sp>
        <p:nvSpPr>
          <p:cNvPr id="5" name="Rectángulo 4"/>
          <p:cNvSpPr/>
          <p:nvPr/>
        </p:nvSpPr>
        <p:spPr>
          <a:xfrm rot="16200000">
            <a:off x="511768" y="880935"/>
            <a:ext cx="432047" cy="1639747"/>
          </a:xfrm>
          <a:prstGeom prst="rect">
            <a:avLst/>
          </a:prstGeom>
          <a:noFill/>
          <a:ln w="25400" cap="flat" cmpd="sng" algn="ctr">
            <a:noFill/>
            <a:prstDash val="solid"/>
          </a:ln>
          <a:effectLst/>
        </p:spPr>
        <p:txBody>
          <a:bodyPr vert="vert" rtlCol="0" anchor="ctr"/>
          <a:lstStyle/>
          <a:p>
            <a:pPr algn="ctr"/>
            <a:r>
              <a:rPr lang="es-EC"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INTRODUCCIÓN</a:t>
            </a:r>
            <a:endParaRPr lang="en-US"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6" name="Rectángulo 5"/>
          <p:cNvSpPr/>
          <p:nvPr/>
        </p:nvSpPr>
        <p:spPr>
          <a:xfrm rot="16200000">
            <a:off x="478937" y="1529003"/>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7" name="Rectángulo redondeado 6"/>
          <p:cNvSpPr/>
          <p:nvPr/>
        </p:nvSpPr>
        <p:spPr>
          <a:xfrm rot="16200000">
            <a:off x="550944" y="3370605"/>
            <a:ext cx="432047" cy="1606955"/>
          </a:xfrm>
          <a:prstGeom prst="roundRect">
            <a:avLst/>
          </a:prstGeom>
          <a:solidFill>
            <a:srgbClr val="C0CF3A">
              <a:lumMod val="40000"/>
              <a:lumOff val="60000"/>
            </a:srgbClr>
          </a:solidFill>
          <a:ln w="57150" cap="flat" cmpd="sng" algn="ctr">
            <a:solidFill>
              <a:srgbClr val="660066"/>
            </a:solid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IV</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 name="Rectángulo 7"/>
          <p:cNvSpPr/>
          <p:nvPr/>
        </p:nvSpPr>
        <p:spPr>
          <a:xfrm rot="16200000">
            <a:off x="478936" y="2730666"/>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 name="Rectángulo 8"/>
          <p:cNvSpPr/>
          <p:nvPr/>
        </p:nvSpPr>
        <p:spPr>
          <a:xfrm rot="16200000">
            <a:off x="478936" y="2112794"/>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10" name="Picture 4" descr="Resultado de imagen para SELLO ESP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3811"/>
          <a:stretch/>
        </p:blipFill>
        <p:spPr bwMode="auto">
          <a:xfrm>
            <a:off x="538530" y="5215870"/>
            <a:ext cx="948958" cy="935846"/>
          </a:xfrm>
          <a:prstGeom prst="rect">
            <a:avLst/>
          </a:prstGeom>
          <a:noFill/>
          <a:extLst>
            <a:ext uri="{909E8E84-426E-40DD-AFC4-6F175D3DCCD1}">
              <a14:hiddenFill xmlns:a14="http://schemas.microsoft.com/office/drawing/2010/main">
                <a:solidFill>
                  <a:srgbClr val="FFFFFF"/>
                </a:solidFill>
              </a14:hiddenFill>
            </a:ext>
          </a:extLst>
        </p:spPr>
      </p:pic>
      <p:sp>
        <p:nvSpPr>
          <p:cNvPr id="30" name="Rectángulo redondeado 29"/>
          <p:cNvSpPr/>
          <p:nvPr/>
        </p:nvSpPr>
        <p:spPr>
          <a:xfrm rot="16200000">
            <a:off x="1704651" y="-1288680"/>
            <a:ext cx="830676" cy="3509475"/>
          </a:xfrm>
          <a:prstGeom prst="roundRect">
            <a:avLst/>
          </a:prstGeom>
          <a:solidFill>
            <a:srgbClr val="660066"/>
          </a:solidFill>
          <a:ln w="25400" cap="flat" cmpd="sng" algn="ctr">
            <a:solidFill>
              <a:srgbClr val="660066"/>
            </a:solidFill>
            <a:prstDash val="solid"/>
          </a:ln>
          <a:effectLst/>
        </p:spPr>
        <p:txBody>
          <a:bodyPr vert="vert" rtlCol="0" anchor="ctr"/>
          <a:lstStyle/>
          <a:p>
            <a:pPr algn="ct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CONCLUSIONES Y RECOMENDACIONES</a:t>
            </a:r>
            <a:endParaRPr lang="en-US"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1" name="CuadroTexto 10"/>
          <p:cNvSpPr txBox="1"/>
          <p:nvPr/>
        </p:nvSpPr>
        <p:spPr>
          <a:xfrm>
            <a:off x="6384032" y="82988"/>
            <a:ext cx="5805402" cy="523220"/>
          </a:xfrm>
          <a:prstGeom prst="rect">
            <a:avLst/>
          </a:prstGeom>
          <a:noFill/>
        </p:spPr>
        <p:txBody>
          <a:bodyPr wrap="square" rtlCol="0">
            <a:spAutoFit/>
          </a:bodyPr>
          <a:lstStyle/>
          <a:p>
            <a:pPr algn="ctr"/>
            <a:r>
              <a:rPr lang="es-EC" sz="2800" b="1" dirty="0" smtClean="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rPr>
              <a:t>Limitaciones de la investigación</a:t>
            </a:r>
            <a:endParaRPr lang="en-US" sz="2800" b="1" dirty="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12" name="Conector recto 11"/>
          <p:cNvCxnSpPr/>
          <p:nvPr/>
        </p:nvCxnSpPr>
        <p:spPr>
          <a:xfrm flipH="1">
            <a:off x="6384032" y="496952"/>
            <a:ext cx="5805402" cy="47701"/>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flipH="1">
            <a:off x="6960096" y="586606"/>
            <a:ext cx="5229338" cy="34082"/>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Diagrama 13"/>
          <p:cNvGraphicFramePr/>
          <p:nvPr>
            <p:extLst>
              <p:ext uri="{D42A27DB-BD31-4B8C-83A1-F6EECF244321}">
                <p14:modId xmlns:p14="http://schemas.microsoft.com/office/powerpoint/2010/main" val="2375560973"/>
              </p:ext>
            </p:extLst>
          </p:nvPr>
        </p:nvGraphicFramePr>
        <p:xfrm>
          <a:off x="2423592" y="1087454"/>
          <a:ext cx="921702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1"/>
          <p:cNvSpPr txBox="1"/>
          <p:nvPr/>
        </p:nvSpPr>
        <p:spPr>
          <a:xfrm>
            <a:off x="9768408" y="958617"/>
            <a:ext cx="697627" cy="1323439"/>
          </a:xfrm>
          <a:prstGeom prst="rect">
            <a:avLst/>
          </a:prstGeom>
          <a:noFill/>
        </p:spPr>
        <p:txBody>
          <a:bodyPr wrap="none" rtlCol="0">
            <a:spAutoFit/>
          </a:bodyPr>
          <a:lstStyle/>
          <a:p>
            <a:r>
              <a:rPr lang="es-EC" sz="8000" dirty="0" smtClean="0">
                <a:solidFill>
                  <a:prstClr val="black"/>
                </a:solidFill>
                <a:latin typeface="Times New Roman" panose="02020603050405020304" pitchFamily="18" charset="0"/>
                <a:cs typeface="Times New Roman" panose="02020603050405020304" pitchFamily="18" charset="0"/>
              </a:rPr>
              <a:t>1</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15" name="CuadroTexto 14"/>
          <p:cNvSpPr txBox="1"/>
          <p:nvPr/>
        </p:nvSpPr>
        <p:spPr>
          <a:xfrm>
            <a:off x="3359696" y="2557771"/>
            <a:ext cx="697627" cy="1323439"/>
          </a:xfrm>
          <a:prstGeom prst="rect">
            <a:avLst/>
          </a:prstGeom>
          <a:noFill/>
        </p:spPr>
        <p:txBody>
          <a:bodyPr wrap="none" rtlCol="0">
            <a:spAutoFit/>
          </a:bodyPr>
          <a:lstStyle/>
          <a:p>
            <a:r>
              <a:rPr lang="es-EC" sz="8000" dirty="0" smtClean="0">
                <a:solidFill>
                  <a:prstClr val="black"/>
                </a:solidFill>
                <a:latin typeface="Times New Roman" panose="02020603050405020304" pitchFamily="18" charset="0"/>
                <a:cs typeface="Times New Roman" panose="02020603050405020304" pitchFamily="18" charset="0"/>
              </a:rPr>
              <a:t>2</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16" name="CuadroTexto 15"/>
          <p:cNvSpPr txBox="1"/>
          <p:nvPr/>
        </p:nvSpPr>
        <p:spPr>
          <a:xfrm>
            <a:off x="9984432" y="4390106"/>
            <a:ext cx="697627" cy="1323439"/>
          </a:xfrm>
          <a:prstGeom prst="rect">
            <a:avLst/>
          </a:prstGeom>
          <a:noFill/>
        </p:spPr>
        <p:txBody>
          <a:bodyPr wrap="none" rtlCol="0">
            <a:spAutoFit/>
          </a:bodyPr>
          <a:lstStyle/>
          <a:p>
            <a:r>
              <a:rPr lang="es-EC" sz="8000" dirty="0" smtClean="0">
                <a:solidFill>
                  <a:prstClr val="black"/>
                </a:solidFill>
                <a:latin typeface="Times New Roman" panose="02020603050405020304" pitchFamily="18" charset="0"/>
                <a:cs typeface="Times New Roman" panose="02020603050405020304" pitchFamily="18" charset="0"/>
              </a:rPr>
              <a:t>3</a:t>
            </a:r>
            <a:endParaRPr lang="en-US"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4671846"/>
      </p:ext>
    </p:extLst>
  </p:cSld>
  <p:clrMapOvr>
    <a:masterClrMapping/>
  </p:clrMapOvr>
  <p:transition spd="med" advClick="0">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Rectángulo 2"/>
          <p:cNvSpPr/>
          <p:nvPr/>
        </p:nvSpPr>
        <p:spPr>
          <a:xfrm>
            <a:off x="0" y="0"/>
            <a:ext cx="1570444" cy="6858000"/>
          </a:xfrm>
          <a:prstGeom prst="rect">
            <a:avLst/>
          </a:prstGeom>
          <a:gradFill>
            <a:gsLst>
              <a:gs pos="0">
                <a:srgbClr val="8AB833">
                  <a:lumMod val="60000"/>
                  <a:lumOff val="40000"/>
                </a:srgbClr>
              </a:gs>
              <a:gs pos="60000">
                <a:sysClr val="window" lastClr="FFFFFF">
                  <a:shade val="90000"/>
                  <a:satMod val="375000"/>
                  <a:alpha val="0"/>
                </a:sysClr>
              </a:gs>
              <a:gs pos="100000">
                <a:srgbClr val="E3DED1">
                  <a:tint val="88000"/>
                  <a:satMod val="400000"/>
                </a:srgbClr>
              </a:gs>
            </a:gsLst>
            <a:lin ang="5400000" scaled="0"/>
          </a:gradFill>
          <a:ln w="25400" cap="flat" cmpd="sng" algn="ctr">
            <a:noFill/>
            <a:prstDash val="solid"/>
          </a:ln>
          <a:effectLst/>
        </p:spPr>
        <p:txBody>
          <a:bodyPr rtlCol="0" anchor="ctr"/>
          <a:lstStyle/>
          <a:p>
            <a:pPr algn="ctr"/>
            <a:endParaRPr lang="en-US" kern="0">
              <a:solidFill>
                <a:prstClr val="white"/>
              </a:solidFill>
              <a:latin typeface="Times New Roman" panose="02020603050405020304" pitchFamily="18" charset="0"/>
              <a:cs typeface="Times New Roman" panose="02020603050405020304" pitchFamily="18" charset="0"/>
            </a:endParaRPr>
          </a:p>
        </p:txBody>
      </p:sp>
      <p:sp>
        <p:nvSpPr>
          <p:cNvPr id="5" name="Rectángulo 4"/>
          <p:cNvSpPr/>
          <p:nvPr/>
        </p:nvSpPr>
        <p:spPr>
          <a:xfrm rot="16200000">
            <a:off x="511768" y="880935"/>
            <a:ext cx="432047" cy="1639747"/>
          </a:xfrm>
          <a:prstGeom prst="rect">
            <a:avLst/>
          </a:prstGeom>
          <a:noFill/>
          <a:ln w="25400" cap="flat" cmpd="sng" algn="ctr">
            <a:noFill/>
            <a:prstDash val="solid"/>
          </a:ln>
          <a:effectLst/>
        </p:spPr>
        <p:txBody>
          <a:bodyPr vert="vert" rtlCol="0" anchor="ctr"/>
          <a:lstStyle/>
          <a:p>
            <a:pPr algn="ctr"/>
            <a:r>
              <a:rPr lang="es-EC"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INTRODUCCIÓN</a:t>
            </a:r>
            <a:endParaRPr lang="en-US"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6" name="Rectángulo 5"/>
          <p:cNvSpPr/>
          <p:nvPr/>
        </p:nvSpPr>
        <p:spPr>
          <a:xfrm rot="16200000">
            <a:off x="478937" y="1529003"/>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7" name="Rectángulo redondeado 6"/>
          <p:cNvSpPr/>
          <p:nvPr/>
        </p:nvSpPr>
        <p:spPr>
          <a:xfrm rot="16200000">
            <a:off x="550944" y="3370605"/>
            <a:ext cx="432047" cy="1606955"/>
          </a:xfrm>
          <a:prstGeom prst="roundRect">
            <a:avLst/>
          </a:prstGeom>
          <a:solidFill>
            <a:srgbClr val="C0CF3A">
              <a:lumMod val="40000"/>
              <a:lumOff val="60000"/>
            </a:srgbClr>
          </a:solidFill>
          <a:ln w="57150" cap="flat" cmpd="sng" algn="ctr">
            <a:solidFill>
              <a:srgbClr val="660066"/>
            </a:solid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IV</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 name="Rectángulo 7"/>
          <p:cNvSpPr/>
          <p:nvPr/>
        </p:nvSpPr>
        <p:spPr>
          <a:xfrm rot="16200000">
            <a:off x="478936" y="2730666"/>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 name="Rectángulo 8"/>
          <p:cNvSpPr/>
          <p:nvPr/>
        </p:nvSpPr>
        <p:spPr>
          <a:xfrm rot="16200000">
            <a:off x="478936" y="2112794"/>
            <a:ext cx="432047" cy="1606955"/>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10"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538530" y="5215870"/>
            <a:ext cx="948958" cy="935846"/>
          </a:xfrm>
          <a:prstGeom prst="rect">
            <a:avLst/>
          </a:prstGeom>
          <a:noFill/>
          <a:extLst>
            <a:ext uri="{909E8E84-426E-40DD-AFC4-6F175D3DCCD1}">
              <a14:hiddenFill xmlns:a14="http://schemas.microsoft.com/office/drawing/2010/main">
                <a:solidFill>
                  <a:srgbClr val="FFFFFF"/>
                </a:solidFill>
              </a14:hiddenFill>
            </a:ext>
          </a:extLst>
        </p:spPr>
      </p:pic>
      <p:sp>
        <p:nvSpPr>
          <p:cNvPr id="30" name="Rectángulo redondeado 29"/>
          <p:cNvSpPr/>
          <p:nvPr/>
        </p:nvSpPr>
        <p:spPr>
          <a:xfrm rot="16200000">
            <a:off x="1704651" y="-1288680"/>
            <a:ext cx="830676" cy="3509475"/>
          </a:xfrm>
          <a:prstGeom prst="roundRect">
            <a:avLst/>
          </a:prstGeom>
          <a:solidFill>
            <a:srgbClr val="660066"/>
          </a:solidFill>
          <a:ln w="25400" cap="flat" cmpd="sng" algn="ctr">
            <a:solidFill>
              <a:srgbClr val="660066"/>
            </a:solidFill>
            <a:prstDash val="solid"/>
          </a:ln>
          <a:effectLst/>
        </p:spPr>
        <p:txBody>
          <a:bodyPr vert="vert" rtlCol="0" anchor="ctr"/>
          <a:lstStyle/>
          <a:p>
            <a:pPr algn="ct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CONCLUSIONES Y RECOMENDACIONES</a:t>
            </a:r>
            <a:endParaRPr lang="en-US"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1" name="CuadroTexto 10"/>
          <p:cNvSpPr txBox="1"/>
          <p:nvPr/>
        </p:nvSpPr>
        <p:spPr>
          <a:xfrm>
            <a:off x="6059996" y="42410"/>
            <a:ext cx="6453474" cy="523220"/>
          </a:xfrm>
          <a:prstGeom prst="rect">
            <a:avLst/>
          </a:prstGeom>
          <a:noFill/>
        </p:spPr>
        <p:txBody>
          <a:bodyPr wrap="square" rtlCol="0">
            <a:spAutoFit/>
          </a:bodyPr>
          <a:lstStyle/>
          <a:p>
            <a:pPr algn="ctr"/>
            <a:r>
              <a:rPr lang="es-EC" sz="2800" b="1" dirty="0" smtClean="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rPr>
              <a:t>Futuras líneas de la investigación</a:t>
            </a:r>
            <a:endParaRPr lang="en-US" sz="2800" b="1" dirty="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12" name="Conector recto 11"/>
          <p:cNvCxnSpPr/>
          <p:nvPr/>
        </p:nvCxnSpPr>
        <p:spPr>
          <a:xfrm flipH="1">
            <a:off x="6384032" y="496952"/>
            <a:ext cx="5805402" cy="47701"/>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flipH="1">
            <a:off x="6960096" y="586606"/>
            <a:ext cx="5229338" cy="34082"/>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5" name="Diagrama 14"/>
          <p:cNvGraphicFramePr/>
          <p:nvPr>
            <p:extLst>
              <p:ext uri="{D42A27DB-BD31-4B8C-83A1-F6EECF244321}">
                <p14:modId xmlns:p14="http://schemas.microsoft.com/office/powerpoint/2010/main" val="3657769723"/>
              </p:ext>
            </p:extLst>
          </p:nvPr>
        </p:nvGraphicFramePr>
        <p:xfrm>
          <a:off x="2423592" y="1160364"/>
          <a:ext cx="9217024"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6925569"/>
      </p:ext>
    </p:extLst>
  </p:cSld>
  <p:clrMapOvr>
    <a:masterClrMapping/>
  </p:clrMapOvr>
  <p:transition spd="med" advClick="0">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1000"/>
            <a:lum/>
          </a:blip>
          <a:srcRect/>
          <a:stretch>
            <a:fillRect l="-13000" r="-13000"/>
          </a:stretch>
        </a:blipFill>
        <a:effectLst/>
      </p:bgPr>
    </p:bg>
    <p:spTree>
      <p:nvGrpSpPr>
        <p:cNvPr id="1" name=""/>
        <p:cNvGrpSpPr/>
        <p:nvPr/>
      </p:nvGrpSpPr>
      <p:grpSpPr>
        <a:xfrm>
          <a:off x="0" y="0"/>
          <a:ext cx="0" cy="0"/>
          <a:chOff x="0" y="0"/>
          <a:chExt cx="0" cy="0"/>
        </a:xfrm>
      </p:grpSpPr>
      <p:sp>
        <p:nvSpPr>
          <p:cNvPr id="4" name="CuadroTexto 3"/>
          <p:cNvSpPr txBox="1"/>
          <p:nvPr/>
        </p:nvSpPr>
        <p:spPr>
          <a:xfrm>
            <a:off x="1847528" y="2276872"/>
            <a:ext cx="9433047" cy="230832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s-EC" sz="3200" b="1" i="1" dirty="0" smtClean="0">
                <a:solidFill>
                  <a:schemeClr val="bg1"/>
                </a:solidFill>
                <a:latin typeface="Times New Roman" panose="02020603050405020304" pitchFamily="18" charset="0"/>
                <a:cs typeface="Times New Roman" panose="02020603050405020304" pitchFamily="18" charset="0"/>
              </a:rPr>
              <a:t>“</a:t>
            </a:r>
            <a:r>
              <a:rPr lang="es-EC" sz="2800" b="1" i="1" dirty="0" smtClean="0">
                <a:solidFill>
                  <a:schemeClr val="bg1"/>
                </a:solidFill>
                <a:latin typeface="Times New Roman" panose="02020603050405020304" pitchFamily="18" charset="0"/>
                <a:ea typeface="Roboto Condensed" panose="020B0604020202020204" charset="0"/>
                <a:cs typeface="Times New Roman" panose="02020603050405020304" pitchFamily="18" charset="0"/>
              </a:rPr>
              <a:t>Un </a:t>
            </a:r>
            <a:r>
              <a:rPr lang="es-EC" sz="2800" b="1" i="1" dirty="0">
                <a:solidFill>
                  <a:schemeClr val="bg1"/>
                </a:solidFill>
                <a:latin typeface="Times New Roman" panose="02020603050405020304" pitchFamily="18" charset="0"/>
                <a:ea typeface="Roboto Condensed" panose="020B0604020202020204" charset="0"/>
                <a:cs typeface="Times New Roman" panose="02020603050405020304" pitchFamily="18" charset="0"/>
              </a:rPr>
              <a:t>hombre sabio no solo conoce todas las causas de un suceso en un determinado campo de investigación; además, sabe transmitir su conocimiento a través de la </a:t>
            </a:r>
            <a:r>
              <a:rPr lang="es-EC" sz="2800" b="1" i="1" dirty="0" smtClean="0">
                <a:solidFill>
                  <a:schemeClr val="bg1"/>
                </a:solidFill>
                <a:latin typeface="Times New Roman" panose="02020603050405020304" pitchFamily="18" charset="0"/>
                <a:ea typeface="Roboto Condensed" panose="020B0604020202020204" charset="0"/>
                <a:cs typeface="Times New Roman" panose="02020603050405020304" pitchFamily="18" charset="0"/>
              </a:rPr>
              <a:t>enseñanza”					</a:t>
            </a:r>
          </a:p>
          <a:p>
            <a:r>
              <a:rPr lang="es-EC" sz="2800" b="1" i="1" dirty="0">
                <a:solidFill>
                  <a:schemeClr val="bg1"/>
                </a:solidFill>
                <a:latin typeface="Times New Roman" panose="02020603050405020304" pitchFamily="18" charset="0"/>
                <a:ea typeface="Roboto Condensed" panose="020B0604020202020204" charset="0"/>
                <a:cs typeface="Times New Roman" panose="02020603050405020304" pitchFamily="18" charset="0"/>
              </a:rPr>
              <a:t>	</a:t>
            </a:r>
            <a:r>
              <a:rPr lang="es-EC" sz="2800" b="1" i="1" dirty="0" smtClean="0">
                <a:solidFill>
                  <a:schemeClr val="bg1"/>
                </a:solidFill>
                <a:latin typeface="Times New Roman" panose="02020603050405020304" pitchFamily="18" charset="0"/>
                <a:ea typeface="Roboto Condensed" panose="020B0604020202020204" charset="0"/>
                <a:cs typeface="Times New Roman" panose="02020603050405020304" pitchFamily="18" charset="0"/>
              </a:rPr>
              <a:t>							Aristóteles</a:t>
            </a:r>
            <a:endParaRPr lang="en-US" sz="2800" b="1" dirty="0">
              <a:solidFill>
                <a:schemeClr val="bg1"/>
              </a:solidFill>
              <a:latin typeface="Times New Roman" panose="02020603050405020304" pitchFamily="18" charset="0"/>
              <a:ea typeface="Roboto Condensed" panose="020B0604020202020204" charset="0"/>
              <a:cs typeface="Times New Roman" panose="02020603050405020304" pitchFamily="18" charset="0"/>
            </a:endParaRPr>
          </a:p>
        </p:txBody>
      </p:sp>
    </p:spTree>
    <p:extLst>
      <p:ext uri="{BB962C8B-B14F-4D97-AF65-F5344CB8AC3E}">
        <p14:creationId xmlns:p14="http://schemas.microsoft.com/office/powerpoint/2010/main" val="2039902161"/>
      </p:ext>
    </p:extLst>
  </p:cSld>
  <p:clrMapOvr>
    <a:masterClrMapping/>
  </p:clrMapOvr>
  <p:transition spd="med" advClick="0">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3432" y="764704"/>
            <a:ext cx="10297144" cy="5148572"/>
          </a:xfrm>
          <a:prstGeom prst="rect">
            <a:avLst/>
          </a:prstGeom>
        </p:spPr>
      </p:pic>
    </p:spTree>
    <p:extLst>
      <p:ext uri="{BB962C8B-B14F-4D97-AF65-F5344CB8AC3E}">
        <p14:creationId xmlns:p14="http://schemas.microsoft.com/office/powerpoint/2010/main" val="1034779375"/>
      </p:ext>
    </p:extLst>
  </p:cSld>
  <p:clrMapOvr>
    <a:masterClrMapping/>
  </p:clrMapOvr>
  <p:transition spd="med" advClick="0">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gradFill rotWithShape="1">
          <a:gsLst>
            <a:gs pos="21000">
              <a:srgbClr val="92D050"/>
            </a:gs>
            <a:gs pos="65000">
              <a:schemeClr val="accent3">
                <a:lumMod val="40000"/>
                <a:lumOff val="60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5" name="Rectangle 4"/>
          <p:cNvSpPr>
            <a:spLocks noGrp="1"/>
          </p:cNvSpPr>
          <p:nvPr>
            <p:ph type="body" idx="1"/>
          </p:nvPr>
        </p:nvSpPr>
        <p:spPr>
          <a:xfrm>
            <a:off x="5660067" y="2120162"/>
            <a:ext cx="6067125" cy="779819"/>
          </a:xfrm>
        </p:spPr>
        <p:txBody>
          <a:bodyPr>
            <a:noAutofit/>
          </a:bodyPr>
          <a:lstStyle>
            <a:extLst/>
          </a:lstStyle>
          <a:p>
            <a:pPr algn="ctr" defTabSz="457200">
              <a:lnSpc>
                <a:spcPct val="110000"/>
              </a:lnSpc>
              <a:spcBef>
                <a:spcPts val="1000"/>
              </a:spcBef>
              <a:buClr>
                <a:srgbClr val="90C226"/>
              </a:buClr>
              <a:buSzPct val="80000"/>
            </a:pPr>
            <a:r>
              <a:rPr lang="es-EC" sz="1800" dirty="0">
                <a:solidFill>
                  <a:schemeClr val="bg1"/>
                </a:solidFill>
                <a:latin typeface="Times New Roman" panose="02020603050405020304" pitchFamily="18" charset="0"/>
                <a:ea typeface="Roboto Condensed" panose="020B0604020202020204" charset="0"/>
                <a:cs typeface="Times New Roman" panose="02020603050405020304" pitchFamily="18" charset="0"/>
              </a:rPr>
              <a:t>DEPARTAMENTO DE CIENCIAS ECONÓMICAS, ADMINISTRATIVAS Y DE COMERCIO</a:t>
            </a:r>
          </a:p>
          <a:p>
            <a:pPr algn="ctr" defTabSz="457200">
              <a:lnSpc>
                <a:spcPct val="110000"/>
              </a:lnSpc>
              <a:spcBef>
                <a:spcPts val="1000"/>
              </a:spcBef>
              <a:buClr>
                <a:srgbClr val="90C226"/>
              </a:buClr>
              <a:buSzPct val="80000"/>
            </a:pPr>
            <a:r>
              <a:rPr lang="es-EC" sz="1800" dirty="0">
                <a:solidFill>
                  <a:schemeClr val="bg1"/>
                </a:solidFill>
                <a:latin typeface="Times New Roman" panose="02020603050405020304" pitchFamily="18" charset="0"/>
                <a:ea typeface="Roboto Condensed" panose="020B0604020202020204" charset="0"/>
                <a:cs typeface="Times New Roman" panose="02020603050405020304" pitchFamily="18" charset="0"/>
              </a:rPr>
              <a:t/>
            </a:r>
            <a:br>
              <a:rPr lang="es-EC" sz="1800" dirty="0">
                <a:solidFill>
                  <a:schemeClr val="bg1"/>
                </a:solidFill>
                <a:latin typeface="Times New Roman" panose="02020603050405020304" pitchFamily="18" charset="0"/>
                <a:ea typeface="Roboto Condensed" panose="020B0604020202020204" charset="0"/>
                <a:cs typeface="Times New Roman" panose="02020603050405020304" pitchFamily="18" charset="0"/>
              </a:rPr>
            </a:br>
            <a:r>
              <a:rPr lang="es-ES" sz="1800" dirty="0">
                <a:solidFill>
                  <a:schemeClr val="bg1"/>
                </a:solidFill>
                <a:latin typeface="Times New Roman" panose="02020603050405020304" pitchFamily="18" charset="0"/>
                <a:ea typeface="Roboto Condensed" panose="020B0604020202020204" charset="0"/>
                <a:cs typeface="Times New Roman" panose="02020603050405020304" pitchFamily="18" charset="0"/>
              </a:rPr>
              <a:t> </a:t>
            </a:r>
            <a:r>
              <a:rPr lang="es-EC" sz="1800" dirty="0">
                <a:solidFill>
                  <a:schemeClr val="bg1"/>
                </a:solidFill>
                <a:latin typeface="Times New Roman" panose="02020603050405020304" pitchFamily="18" charset="0"/>
                <a:ea typeface="Roboto Condensed" panose="020B0604020202020204" charset="0"/>
                <a:cs typeface="Times New Roman" panose="02020603050405020304" pitchFamily="18" charset="0"/>
              </a:rPr>
              <a:t/>
            </a:r>
            <a:br>
              <a:rPr lang="es-EC" sz="1800" dirty="0">
                <a:solidFill>
                  <a:schemeClr val="bg1"/>
                </a:solidFill>
                <a:latin typeface="Times New Roman" panose="02020603050405020304" pitchFamily="18" charset="0"/>
                <a:ea typeface="Roboto Condensed" panose="020B0604020202020204" charset="0"/>
                <a:cs typeface="Times New Roman" panose="02020603050405020304" pitchFamily="18" charset="0"/>
              </a:rPr>
            </a:br>
            <a:r>
              <a:rPr lang="es-ES" sz="1800" dirty="0">
                <a:solidFill>
                  <a:schemeClr val="bg1"/>
                </a:solidFill>
                <a:latin typeface="Times New Roman" panose="02020603050405020304" pitchFamily="18" charset="0"/>
                <a:ea typeface="Roboto Condensed" panose="020B0604020202020204" charset="0"/>
                <a:cs typeface="Times New Roman" panose="02020603050405020304" pitchFamily="18" charset="0"/>
              </a:rPr>
              <a:t> </a:t>
            </a:r>
            <a:endParaRPr lang="es-EC" sz="1800" dirty="0">
              <a:solidFill>
                <a:schemeClr val="bg1"/>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0" name="Elipse 9"/>
          <p:cNvSpPr/>
          <p:nvPr/>
        </p:nvSpPr>
        <p:spPr>
          <a:xfrm>
            <a:off x="2601703" y="867326"/>
            <a:ext cx="1123603" cy="997549"/>
          </a:xfrm>
          <a:prstGeom prst="ellipse">
            <a:avLst/>
          </a:prstGeom>
          <a:solidFill>
            <a:schemeClr val="accent3">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Elipse 8"/>
          <p:cNvSpPr/>
          <p:nvPr/>
        </p:nvSpPr>
        <p:spPr>
          <a:xfrm>
            <a:off x="673759" y="5384649"/>
            <a:ext cx="864096" cy="792088"/>
          </a:xfrm>
          <a:prstGeom prst="ellipse">
            <a:avLst/>
          </a:prstGeom>
          <a:solidFill>
            <a:schemeClr val="accent3">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Elipse 10"/>
          <p:cNvSpPr/>
          <p:nvPr/>
        </p:nvSpPr>
        <p:spPr>
          <a:xfrm>
            <a:off x="731706" y="1700807"/>
            <a:ext cx="3818930" cy="4079886"/>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Elipse 12"/>
          <p:cNvSpPr/>
          <p:nvPr/>
        </p:nvSpPr>
        <p:spPr>
          <a:xfrm>
            <a:off x="803715" y="1700808"/>
            <a:ext cx="4314213" cy="4218264"/>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Marcador de posición de imagen 3"/>
          <p:cNvPicPr>
            <a:picLocks noChangeAspect="1"/>
          </p:cNvPicPr>
          <p:nvPr/>
        </p:nvPicPr>
        <p:blipFill>
          <a:blip r:embed="rId3">
            <a:extLst>
              <a:ext uri="{28A0092B-C50C-407E-A947-70E740481C1C}">
                <a14:useLocalDpi xmlns:a14="http://schemas.microsoft.com/office/drawing/2010/main" val="0"/>
              </a:ext>
            </a:extLst>
          </a:blip>
          <a:srcRect l="16373" r="16373"/>
          <a:stretch>
            <a:fillRect/>
          </a:stretch>
        </p:blipFill>
        <p:spPr>
          <a:xfrm>
            <a:off x="1019738" y="1783592"/>
            <a:ext cx="4123910" cy="4135481"/>
          </a:xfrm>
          <a:prstGeom prst="ellipse">
            <a:avLst/>
          </a:prstGeom>
          <a:solidFill>
            <a:schemeClr val="accent3">
              <a:lumMod val="75000"/>
              <a:alpha val="1000"/>
            </a:schemeClr>
          </a:solidFill>
          <a:ln>
            <a:solidFill>
              <a:schemeClr val="accent3">
                <a:lumMod val="75000"/>
              </a:schemeClr>
            </a:solidFill>
          </a:ln>
        </p:spPr>
      </p:pic>
      <p:sp>
        <p:nvSpPr>
          <p:cNvPr id="16" name="Elipse 15"/>
          <p:cNvSpPr/>
          <p:nvPr/>
        </p:nvSpPr>
        <p:spPr>
          <a:xfrm>
            <a:off x="171354" y="5934159"/>
            <a:ext cx="404074" cy="396044"/>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Elipse 16"/>
          <p:cNvSpPr/>
          <p:nvPr/>
        </p:nvSpPr>
        <p:spPr>
          <a:xfrm>
            <a:off x="2886279" y="64733"/>
            <a:ext cx="554449" cy="527179"/>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1" name="Picture 4" descr="Resultado de imagen para logo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8664" y="146795"/>
            <a:ext cx="6328041" cy="171808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3"/>
          <p:cNvSpPr txBox="1">
            <a:spLocks/>
          </p:cNvSpPr>
          <p:nvPr/>
        </p:nvSpPr>
        <p:spPr>
          <a:xfrm>
            <a:off x="5765147" y="3809940"/>
            <a:ext cx="6045154" cy="1288631"/>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rtl="0" eaLnBrk="1" latinLnBrk="0" hangingPunct="1">
              <a:spcBef>
                <a:spcPct val="0"/>
              </a:spcBef>
              <a:buNone/>
              <a:defRPr lang="es-ES" sz="4000" b="1" kern="1200" cap="all" spc="-150" baseline="0">
                <a:ln/>
                <a:solidFill>
                  <a:schemeClr val="tx1"/>
                </a:solidFill>
                <a:effectLst>
                  <a:reflection blurRad="12700" stA="50000" endPos="50000" dir="5400000" sy="-100000" rotWithShape="0"/>
                </a:effectLst>
                <a:latin typeface="+mj-lt"/>
                <a:ea typeface="+mj-ea"/>
                <a:cs typeface="+mj-cs"/>
              </a:defRPr>
            </a:lvl1pPr>
            <a:extLst/>
          </a:lstStyle>
          <a:p>
            <a:pPr algn="ctr"/>
            <a:r>
              <a:rPr lang="es-EC" sz="240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Tema: Persistencia de la innovación sobre el crecimiento de las pymes ecuatorianas, en el periodo 2009-2014</a:t>
            </a:r>
          </a:p>
        </p:txBody>
      </p:sp>
      <p:sp>
        <p:nvSpPr>
          <p:cNvPr id="27" name="Rectangle 4"/>
          <p:cNvSpPr txBox="1">
            <a:spLocks/>
          </p:cNvSpPr>
          <p:nvPr/>
        </p:nvSpPr>
        <p:spPr>
          <a:xfrm>
            <a:off x="5333951" y="4378719"/>
            <a:ext cx="6666705" cy="779819"/>
          </a:xfrm>
          <a:prstGeom prst="rect">
            <a:avLst/>
          </a:prstGeom>
        </p:spPr>
        <p:txBody>
          <a:bodyPr vert="horz" anchor="t">
            <a:noAutofit/>
          </a:bodyPr>
          <a:lstStyle>
            <a:lvl1pPr marL="374904" indent="-342900" algn="l" rtl="0" eaLnBrk="1" latinLnBrk="0" hangingPunct="1">
              <a:spcBef>
                <a:spcPts val="700"/>
              </a:spcBef>
              <a:buSzPct val="95000"/>
              <a:buFont typeface="Wingdings"/>
              <a:buNone/>
              <a:defRPr lang="es-ES" sz="2000" kern="1200">
                <a:solidFill>
                  <a:schemeClr val="tx2"/>
                </a:solidFill>
                <a:latin typeface="+mn-lt"/>
                <a:ea typeface="+mn-ea"/>
                <a:cs typeface="+mn-cs"/>
              </a:defRPr>
            </a:lvl1pPr>
            <a:lvl2pPr marL="740664" indent="-285750" algn="l" rtl="0" eaLnBrk="1" latinLnBrk="0" hangingPunct="1">
              <a:spcBef>
                <a:spcPct val="20000"/>
              </a:spcBef>
              <a:buClr>
                <a:schemeClr val="accent2"/>
              </a:buClr>
              <a:buSzPct val="90000"/>
              <a:buFont typeface="Wingdings"/>
              <a:buNone/>
              <a:defRPr lang="es-ES" sz="1800" kern="1200">
                <a:solidFill>
                  <a:schemeClr val="tx1">
                    <a:tint val="75000"/>
                  </a:schemeClr>
                </a:solidFill>
                <a:latin typeface="+mn-lt"/>
                <a:ea typeface="+mn-ea"/>
                <a:cs typeface="+mn-cs"/>
              </a:defRPr>
            </a:lvl2pPr>
            <a:lvl3pPr marL="996696" indent="-228600" algn="l" rtl="0" eaLnBrk="1" latinLnBrk="0" hangingPunct="1">
              <a:spcBef>
                <a:spcPct val="20000"/>
              </a:spcBef>
              <a:buClr>
                <a:schemeClr val="accent2"/>
              </a:buClr>
              <a:buFont typeface="Wingdings 2"/>
              <a:buNone/>
              <a:defRPr lang="es-ES" sz="1600" kern="1200">
                <a:solidFill>
                  <a:schemeClr val="tx1">
                    <a:tint val="75000"/>
                  </a:schemeClr>
                </a:solidFill>
                <a:latin typeface="+mn-lt"/>
                <a:ea typeface="+mn-ea"/>
                <a:cs typeface="+mn-cs"/>
              </a:defRPr>
            </a:lvl3pPr>
            <a:lvl4pPr marL="1261872" indent="-228600" algn="l" rtl="0" eaLnBrk="1" latinLnBrk="0" hangingPunct="1">
              <a:spcBef>
                <a:spcPct val="20000"/>
              </a:spcBef>
              <a:buClr>
                <a:schemeClr val="accent3"/>
              </a:buClr>
              <a:buFont typeface="Wingdings 3"/>
              <a:buNone/>
              <a:defRPr lang="es-ES" sz="1400" kern="1200">
                <a:solidFill>
                  <a:schemeClr val="tx1">
                    <a:tint val="75000"/>
                  </a:schemeClr>
                </a:solidFill>
                <a:latin typeface="+mn-lt"/>
                <a:ea typeface="+mn-ea"/>
                <a:cs typeface="+mn-cs"/>
              </a:defRPr>
            </a:lvl4pPr>
            <a:lvl5pPr marL="1481328" indent="-210312" algn="l" rtl="0" eaLnBrk="1" latinLnBrk="0" hangingPunct="1">
              <a:spcBef>
                <a:spcPct val="20000"/>
              </a:spcBef>
              <a:buClr>
                <a:schemeClr val="accent3"/>
              </a:buClr>
              <a:buFont typeface="Wingdings 2"/>
              <a:buNone/>
              <a:defRPr lang="es-ES" sz="1400" kern="1200">
                <a:solidFill>
                  <a:schemeClr val="tx1">
                    <a:tint val="75000"/>
                  </a:schemeClr>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lang="es-ES"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lang="es-ES"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lang="es-ES"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lang="es-ES" sz="1600" kern="1200">
                <a:solidFill>
                  <a:schemeClr val="tx1"/>
                </a:solidFill>
                <a:latin typeface="+mn-lt"/>
                <a:ea typeface="+mn-ea"/>
                <a:cs typeface="+mn-cs"/>
              </a:defRPr>
            </a:lvl9pPr>
            <a:extLst/>
          </a:lstStyle>
          <a:p>
            <a:pPr defTabSz="457200">
              <a:lnSpc>
                <a:spcPct val="110000"/>
              </a:lnSpc>
              <a:spcBef>
                <a:spcPts val="1000"/>
              </a:spcBef>
              <a:buClr>
                <a:srgbClr val="90C226"/>
              </a:buClr>
              <a:buSzPct val="80000"/>
            </a:pPr>
            <a:r>
              <a:rPr lang="es-EC" sz="1600" dirty="0">
                <a:solidFill>
                  <a:prstClr val="black"/>
                </a:solidFill>
                <a:latin typeface="Roboto Condensed" panose="020B0604020202020204" charset="0"/>
                <a:ea typeface="Roboto Condensed" panose="020B0604020202020204" charset="0"/>
                <a:cs typeface="Roboto Condensed" panose="020B0604020202020204" charset="0"/>
              </a:rPr>
              <a:t/>
            </a:r>
            <a:br>
              <a:rPr lang="es-EC" sz="1600" dirty="0">
                <a:solidFill>
                  <a:prstClr val="black"/>
                </a:solidFill>
                <a:latin typeface="Roboto Condensed" panose="020B0604020202020204" charset="0"/>
                <a:ea typeface="Roboto Condensed" panose="020B0604020202020204" charset="0"/>
                <a:cs typeface="Roboto Condensed" panose="020B0604020202020204" charset="0"/>
              </a:rPr>
            </a:br>
            <a:r>
              <a:rPr lang="es-EC" sz="1600" dirty="0">
                <a:solidFill>
                  <a:prstClr val="black"/>
                </a:solidFill>
                <a:latin typeface="Roboto Condensed" panose="020B0604020202020204" charset="0"/>
                <a:ea typeface="Roboto Condensed" panose="020B0604020202020204" charset="0"/>
                <a:cs typeface="Roboto Condensed" panose="020B0604020202020204" charset="0"/>
              </a:rPr>
              <a:t> </a:t>
            </a:r>
            <a:br>
              <a:rPr lang="es-EC" sz="1600" dirty="0">
                <a:solidFill>
                  <a:prstClr val="black"/>
                </a:solidFill>
                <a:latin typeface="Roboto Condensed" panose="020B0604020202020204" charset="0"/>
                <a:ea typeface="Roboto Condensed" panose="020B0604020202020204" charset="0"/>
                <a:cs typeface="Roboto Condensed" panose="020B0604020202020204" charset="0"/>
              </a:rPr>
            </a:br>
            <a:r>
              <a:rPr lang="es-EC" sz="1600" dirty="0">
                <a:solidFill>
                  <a:prstClr val="black"/>
                </a:solidFill>
                <a:latin typeface="Roboto Condensed" panose="020B0604020202020204" charset="0"/>
                <a:ea typeface="Roboto Condensed" panose="020B0604020202020204" charset="0"/>
                <a:cs typeface="Roboto Condensed" panose="020B0604020202020204" charset="0"/>
              </a:rPr>
              <a:t> </a:t>
            </a:r>
            <a:endParaRPr lang="es-EC" sz="1700" dirty="0">
              <a:solidFill>
                <a:prstClr val="black"/>
              </a:solidFill>
              <a:latin typeface="Roboto Condensed" panose="020B0604020202020204" charset="0"/>
              <a:ea typeface="Roboto Condensed" panose="020B0604020202020204" charset="0"/>
              <a:cs typeface="Roboto Condensed" panose="020B0604020202020204" charset="0"/>
            </a:endParaRPr>
          </a:p>
        </p:txBody>
      </p:sp>
      <p:sp>
        <p:nvSpPr>
          <p:cNvPr id="4" name="Rectángulo 3"/>
          <p:cNvSpPr/>
          <p:nvPr/>
        </p:nvSpPr>
        <p:spPr>
          <a:xfrm>
            <a:off x="5714301" y="3091281"/>
            <a:ext cx="6096000" cy="584775"/>
          </a:xfrm>
          <a:prstGeom prst="rect">
            <a:avLst/>
          </a:prstGeom>
        </p:spPr>
        <p:txBody>
          <a:bodyPr>
            <a:spAutoFit/>
          </a:bodyPr>
          <a:lstStyle/>
          <a:p>
            <a:pPr algn="ctr"/>
            <a:r>
              <a:rPr lang="es-EC" sz="1600" dirty="0">
                <a:solidFill>
                  <a:prstClr val="black"/>
                </a:solidFill>
                <a:latin typeface="Times New Roman" panose="02020603050405020304" pitchFamily="18" charset="0"/>
                <a:cs typeface="Times New Roman" panose="02020603050405020304" pitchFamily="18" charset="0"/>
              </a:rPr>
              <a:t>TRABAJO DE TITULACIÓN, PREVIO A LA OBTENCIÓN DEL TÍTULO DE INGENIERÍA EN FINANZAS Y AUDITORÍA, CPA</a:t>
            </a:r>
            <a:endParaRPr lang="en-US" sz="1600" dirty="0">
              <a:solidFill>
                <a:prstClr val="black"/>
              </a:solidFill>
              <a:latin typeface="Times New Roman" panose="02020603050405020304" pitchFamily="18" charset="0"/>
              <a:cs typeface="Times New Roman" panose="02020603050405020304" pitchFamily="18" charset="0"/>
            </a:endParaRPr>
          </a:p>
        </p:txBody>
      </p:sp>
      <p:sp>
        <p:nvSpPr>
          <p:cNvPr id="18" name="Rectángulo redondeado 17"/>
          <p:cNvSpPr/>
          <p:nvPr/>
        </p:nvSpPr>
        <p:spPr>
          <a:xfrm>
            <a:off x="6215420" y="5641295"/>
            <a:ext cx="4956418" cy="43980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19" name="Rectángulo 18"/>
          <p:cNvSpPr/>
          <p:nvPr/>
        </p:nvSpPr>
        <p:spPr>
          <a:xfrm>
            <a:off x="6304007" y="5538035"/>
            <a:ext cx="4564891" cy="523220"/>
          </a:xfrm>
          <a:prstGeom prst="rect">
            <a:avLst/>
          </a:prstGeom>
        </p:spPr>
        <p:txBody>
          <a:bodyPr wrap="square">
            <a:spAutoFit/>
          </a:bodyPr>
          <a:lstStyle/>
          <a:p>
            <a:pPr algn="ctr" defTabSz="457200">
              <a:spcBef>
                <a:spcPts val="1000"/>
              </a:spcBef>
              <a:buClr>
                <a:srgbClr val="90C226"/>
              </a:buClr>
              <a:buSzPct val="80000"/>
            </a:pPr>
            <a:r>
              <a:rPr lang="es-EC" sz="140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
            </a:r>
            <a:br>
              <a:rPr lang="es-EC" sz="1400" dirty="0">
                <a:solidFill>
                  <a:prstClr val="black"/>
                </a:solidFill>
                <a:latin typeface="Times New Roman" panose="02020603050405020304" pitchFamily="18" charset="0"/>
                <a:ea typeface="Roboto Condensed" panose="020B0604020202020204" charset="0"/>
                <a:cs typeface="Times New Roman" panose="02020603050405020304" pitchFamily="18" charset="0"/>
              </a:rPr>
            </a:br>
            <a:r>
              <a:rPr lang="es-EC" sz="1400" b="1" dirty="0">
                <a:solidFill>
                  <a:prstClr val="black"/>
                </a:solidFill>
                <a:latin typeface="Times New Roman" panose="02020603050405020304" pitchFamily="18" charset="0"/>
                <a:ea typeface="Roboto Condensed" panose="020B0604020202020204" charset="0"/>
                <a:cs typeface="Times New Roman" panose="02020603050405020304" pitchFamily="18" charset="0"/>
              </a:rPr>
              <a:t>       </a:t>
            </a:r>
            <a:r>
              <a:rPr lang="es-ES" sz="1400" b="1" dirty="0">
                <a:solidFill>
                  <a:prstClr val="black"/>
                </a:solidFill>
                <a:latin typeface="Times New Roman" panose="02020603050405020304" pitchFamily="18" charset="0"/>
                <a:ea typeface="Roboto Condensed" panose="020B0604020202020204" charset="0"/>
                <a:cs typeface="Times New Roman" panose="02020603050405020304" pitchFamily="18" charset="0"/>
              </a:rPr>
              <a:t>DIRECTOR</a:t>
            </a:r>
            <a:r>
              <a:rPr lang="es-ES" sz="140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 ING. CPA. SIMBAÑA T., LUIS E., </a:t>
            </a:r>
            <a:r>
              <a:rPr lang="es-ES" sz="1400" dirty="0" err="1">
                <a:solidFill>
                  <a:prstClr val="black"/>
                </a:solidFill>
                <a:latin typeface="Times New Roman" panose="02020603050405020304" pitchFamily="18" charset="0"/>
                <a:ea typeface="Roboto Condensed" panose="020B0604020202020204" charset="0"/>
                <a:cs typeface="Times New Roman" panose="02020603050405020304" pitchFamily="18" charset="0"/>
              </a:rPr>
              <a:t>Ph.D</a:t>
            </a:r>
            <a:endParaRPr lang="es-EC" sz="140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Tree>
    <p:extLst>
      <p:ext uri="{BB962C8B-B14F-4D97-AF65-F5344CB8AC3E}">
        <p14:creationId xmlns:p14="http://schemas.microsoft.com/office/powerpoint/2010/main" val="128340471"/>
      </p:ext>
    </p:extLst>
  </p:cSld>
  <p:clrMapOvr>
    <a:masterClrMapping/>
  </p:clrMapOvr>
  <p:transition spd="med" advClick="0">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344613794"/>
              </p:ext>
            </p:extLst>
          </p:nvPr>
        </p:nvGraphicFramePr>
        <p:xfrm>
          <a:off x="490537" y="497585"/>
          <a:ext cx="8616871" cy="6093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Resultado de imagen para ANTECEDENT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84864"/>
            <a:ext cx="2212277" cy="1297303"/>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p:cNvSpPr/>
          <p:nvPr/>
        </p:nvSpPr>
        <p:spPr>
          <a:xfrm>
            <a:off x="5087888" y="1646902"/>
            <a:ext cx="3721624" cy="1391540"/>
          </a:xfrm>
          <a:prstGeom prst="rect">
            <a:avLst/>
          </a:prstGeom>
          <a:solidFill>
            <a:srgbClr val="66FFFF">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smtClean="0">
                <a:solidFill>
                  <a:prstClr val="black"/>
                </a:solidFill>
                <a:latin typeface="Times New Roman" panose="02020603050405020304" pitchFamily="18" charset="0"/>
                <a:cs typeface="Times New Roman" panose="02020603050405020304" pitchFamily="18" charset="0"/>
              </a:rPr>
              <a:t>Las investigaciones </a:t>
            </a:r>
            <a:r>
              <a:rPr lang="es-EC" sz="2000" dirty="0">
                <a:solidFill>
                  <a:prstClr val="black"/>
                </a:solidFill>
                <a:latin typeface="Times New Roman" panose="02020603050405020304" pitchFamily="18" charset="0"/>
                <a:cs typeface="Times New Roman" panose="02020603050405020304" pitchFamily="18" charset="0"/>
              </a:rPr>
              <a:t>sobre </a:t>
            </a:r>
            <a:r>
              <a:rPr lang="es-EC" sz="2000" dirty="0" smtClean="0">
                <a:solidFill>
                  <a:prstClr val="black"/>
                </a:solidFill>
                <a:latin typeface="Times New Roman" panose="02020603050405020304" pitchFamily="18" charset="0"/>
                <a:cs typeface="Times New Roman" panose="02020603050405020304" pitchFamily="18" charset="0"/>
              </a:rPr>
              <a:t>persistencia </a:t>
            </a:r>
            <a:r>
              <a:rPr lang="es-EC" sz="2000" dirty="0">
                <a:solidFill>
                  <a:prstClr val="black"/>
                </a:solidFill>
                <a:latin typeface="Times New Roman" panose="02020603050405020304" pitchFamily="18" charset="0"/>
                <a:cs typeface="Times New Roman" panose="02020603050405020304" pitchFamily="18" charset="0"/>
              </a:rPr>
              <a:t>de la innovación se enfocan a países </a:t>
            </a:r>
            <a:r>
              <a:rPr lang="es-EC" sz="2000" dirty="0" smtClean="0">
                <a:solidFill>
                  <a:prstClr val="black"/>
                </a:solidFill>
                <a:latin typeface="Times New Roman" panose="02020603050405020304" pitchFamily="18" charset="0"/>
                <a:cs typeface="Times New Roman" panose="02020603050405020304" pitchFamily="18" charset="0"/>
              </a:rPr>
              <a:t>desarrollados</a:t>
            </a:r>
            <a:endParaRPr lang="es-EC" sz="2000" dirty="0">
              <a:solidFill>
                <a:prstClr val="black"/>
              </a:solidFill>
              <a:latin typeface="Times New Roman" panose="02020603050405020304" pitchFamily="18" charset="0"/>
              <a:cs typeface="Times New Roman" panose="02020603050405020304" pitchFamily="18" charset="0"/>
            </a:endParaRPr>
          </a:p>
          <a:p>
            <a:endParaRPr lang="es-EC" sz="2000" dirty="0">
              <a:solidFill>
                <a:prstClr val="black"/>
              </a:solidFill>
              <a:latin typeface="Times New Roman" panose="02020603050405020304" pitchFamily="18" charset="0"/>
              <a:cs typeface="Times New Roman" panose="02020603050405020304" pitchFamily="18" charset="0"/>
            </a:endParaRPr>
          </a:p>
        </p:txBody>
      </p:sp>
      <p:sp>
        <p:nvSpPr>
          <p:cNvPr id="40" name="Rectángulo 39"/>
          <p:cNvSpPr/>
          <p:nvPr/>
        </p:nvSpPr>
        <p:spPr>
          <a:xfrm>
            <a:off x="799829" y="3202078"/>
            <a:ext cx="3679041" cy="1331761"/>
          </a:xfrm>
          <a:prstGeom prst="rect">
            <a:avLst/>
          </a:prstGeom>
          <a:solidFill>
            <a:srgbClr val="FFCC66">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smtClean="0">
                <a:solidFill>
                  <a:prstClr val="black"/>
                </a:solidFill>
                <a:latin typeface="Times New Roman" panose="02020603050405020304" pitchFamily="18" charset="0"/>
                <a:cs typeface="Times New Roman" panose="02020603050405020304" pitchFamily="18" charset="0"/>
              </a:rPr>
              <a:t>En las empresas existen factores  determinantes (innovación, gastos I+D, productividad) que generan un crecimiento sostenido</a:t>
            </a:r>
            <a:endParaRPr lang="es-EC" sz="2000" dirty="0">
              <a:solidFill>
                <a:prstClr val="black"/>
              </a:solidFill>
              <a:latin typeface="Times New Roman" panose="02020603050405020304" pitchFamily="18" charset="0"/>
              <a:cs typeface="Times New Roman" panose="02020603050405020304" pitchFamily="18" charset="0"/>
            </a:endParaRPr>
          </a:p>
        </p:txBody>
      </p:sp>
      <p:sp>
        <p:nvSpPr>
          <p:cNvPr id="41" name="Rectángulo 40"/>
          <p:cNvSpPr/>
          <p:nvPr/>
        </p:nvSpPr>
        <p:spPr>
          <a:xfrm>
            <a:off x="786029" y="1689536"/>
            <a:ext cx="3692841" cy="1391540"/>
          </a:xfrm>
          <a:prstGeom prst="rect">
            <a:avLst/>
          </a:prstGeom>
          <a:solidFill>
            <a:srgbClr val="FFCC00">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a:solidFill>
                  <a:prstClr val="black"/>
                </a:solidFill>
                <a:latin typeface="Times New Roman" panose="02020603050405020304" pitchFamily="18" charset="0"/>
                <a:cs typeface="Times New Roman" panose="02020603050405020304" pitchFamily="18" charset="0"/>
              </a:rPr>
              <a:t>La innovación y avances tecnológicos </a:t>
            </a:r>
            <a:r>
              <a:rPr lang="es-EC" sz="2000" dirty="0" smtClean="0">
                <a:solidFill>
                  <a:prstClr val="black"/>
                </a:solidFill>
                <a:latin typeface="Times New Roman" panose="02020603050405020304" pitchFamily="18" charset="0"/>
                <a:cs typeface="Times New Roman" panose="02020603050405020304" pitchFamily="18" charset="0"/>
              </a:rPr>
              <a:t>han permitido desarrollar la </a:t>
            </a:r>
            <a:r>
              <a:rPr lang="es-EC" sz="2000" dirty="0">
                <a:solidFill>
                  <a:prstClr val="black"/>
                </a:solidFill>
                <a:latin typeface="Times New Roman" panose="02020603050405020304" pitchFamily="18" charset="0"/>
                <a:cs typeface="Times New Roman" panose="02020603050405020304" pitchFamily="18" charset="0"/>
              </a:rPr>
              <a:t>competitividad y </a:t>
            </a:r>
            <a:r>
              <a:rPr lang="es-EC" sz="2000" dirty="0" smtClean="0">
                <a:solidFill>
                  <a:prstClr val="black"/>
                </a:solidFill>
                <a:latin typeface="Times New Roman" panose="02020603050405020304" pitchFamily="18" charset="0"/>
                <a:cs typeface="Times New Roman" panose="02020603050405020304" pitchFamily="18" charset="0"/>
              </a:rPr>
              <a:t>el </a:t>
            </a:r>
            <a:r>
              <a:rPr lang="es-EC" sz="2000" smtClean="0">
                <a:solidFill>
                  <a:prstClr val="black"/>
                </a:solidFill>
                <a:latin typeface="Times New Roman" panose="02020603050405020304" pitchFamily="18" charset="0"/>
                <a:cs typeface="Times New Roman" panose="02020603050405020304" pitchFamily="18" charset="0"/>
              </a:rPr>
              <a:t>crecimiento económico.</a:t>
            </a:r>
            <a:endParaRPr lang="es-EC" sz="2000" dirty="0">
              <a:solidFill>
                <a:prstClr val="black"/>
              </a:solidFill>
              <a:latin typeface="Times New Roman" panose="02020603050405020304" pitchFamily="18" charset="0"/>
              <a:cs typeface="Times New Roman" panose="02020603050405020304" pitchFamily="18" charset="0"/>
            </a:endParaRPr>
          </a:p>
        </p:txBody>
      </p:sp>
      <p:sp>
        <p:nvSpPr>
          <p:cNvPr id="44" name="Rectángulo 43"/>
          <p:cNvSpPr/>
          <p:nvPr/>
        </p:nvSpPr>
        <p:spPr>
          <a:xfrm>
            <a:off x="5087888" y="4686964"/>
            <a:ext cx="3703609" cy="1393512"/>
          </a:xfrm>
          <a:prstGeom prst="rect">
            <a:avLst/>
          </a:prstGeom>
          <a:solidFill>
            <a:srgbClr val="CCFFCC">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a:solidFill>
                  <a:prstClr val="black"/>
                </a:solidFill>
                <a:latin typeface="Times New Roman" panose="02020603050405020304" pitchFamily="18" charset="0"/>
                <a:cs typeface="Times New Roman" panose="02020603050405020304" pitchFamily="18" charset="0"/>
              </a:rPr>
              <a:t>Establecer políticas públicas enfocadas a la inversión en I+D, alineadas al ámbito económico correspondiente de cada </a:t>
            </a:r>
            <a:r>
              <a:rPr lang="es-EC" sz="2000" dirty="0" smtClean="0">
                <a:solidFill>
                  <a:prstClr val="black"/>
                </a:solidFill>
                <a:latin typeface="Times New Roman" panose="02020603050405020304" pitchFamily="18" charset="0"/>
                <a:cs typeface="Times New Roman" panose="02020603050405020304" pitchFamily="18" charset="0"/>
              </a:rPr>
              <a:t>país</a:t>
            </a:r>
            <a:endParaRPr lang="es-EC" sz="2000" dirty="0">
              <a:solidFill>
                <a:prstClr val="black"/>
              </a:solidFill>
              <a:latin typeface="Times New Roman" panose="02020603050405020304" pitchFamily="18" charset="0"/>
              <a:cs typeface="Times New Roman" panose="02020603050405020304" pitchFamily="18" charset="0"/>
            </a:endParaRPr>
          </a:p>
        </p:txBody>
      </p:sp>
      <p:sp>
        <p:nvSpPr>
          <p:cNvPr id="45" name="Rectángulo 44"/>
          <p:cNvSpPr/>
          <p:nvPr/>
        </p:nvSpPr>
        <p:spPr>
          <a:xfrm>
            <a:off x="5087888" y="3176538"/>
            <a:ext cx="3700350" cy="1331761"/>
          </a:xfrm>
          <a:prstGeom prst="rect">
            <a:avLst/>
          </a:prstGeom>
          <a:solidFill>
            <a:srgbClr val="99FFCC">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smtClean="0">
                <a:solidFill>
                  <a:prstClr val="black"/>
                </a:solidFill>
                <a:latin typeface="Times New Roman" panose="02020603050405020304" pitchFamily="18" charset="0"/>
                <a:cs typeface="Times New Roman" panose="02020603050405020304" pitchFamily="18" charset="0"/>
              </a:rPr>
              <a:t>Los hallazgos pueden diferir a los resultados de países con economías en transición</a:t>
            </a:r>
            <a:endParaRPr lang="es-EC" sz="2000" dirty="0">
              <a:solidFill>
                <a:prstClr val="black"/>
              </a:solidFill>
              <a:latin typeface="Times New Roman" panose="02020603050405020304" pitchFamily="18" charset="0"/>
              <a:cs typeface="Times New Roman" panose="02020603050405020304" pitchFamily="18" charset="0"/>
            </a:endParaRPr>
          </a:p>
        </p:txBody>
      </p:sp>
      <p:sp>
        <p:nvSpPr>
          <p:cNvPr id="46" name="Rectángulo 45"/>
          <p:cNvSpPr/>
          <p:nvPr/>
        </p:nvSpPr>
        <p:spPr>
          <a:xfrm>
            <a:off x="786029" y="4712252"/>
            <a:ext cx="3692841" cy="1525060"/>
          </a:xfrm>
          <a:prstGeom prst="rect">
            <a:avLst/>
          </a:prstGeom>
          <a:solidFill>
            <a:srgbClr val="FFFF99">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smtClean="0">
                <a:solidFill>
                  <a:prstClr val="black"/>
                </a:solidFill>
                <a:latin typeface="Times New Roman" panose="02020603050405020304" pitchFamily="18" charset="0"/>
                <a:cs typeface="Times New Roman" panose="02020603050405020304" pitchFamily="18" charset="0"/>
              </a:rPr>
              <a:t>Resaltando que la inversión en I+D poseen una mejor infraestructura y generan una mayor productividad laboral </a:t>
            </a:r>
            <a:endParaRPr lang="es-EC" sz="2000" dirty="0">
              <a:solidFill>
                <a:prstClr val="black"/>
              </a:solidFill>
              <a:latin typeface="Times New Roman" panose="02020603050405020304" pitchFamily="18" charset="0"/>
              <a:cs typeface="Times New Roman" panose="02020603050405020304" pitchFamily="18" charset="0"/>
            </a:endParaRPr>
          </a:p>
        </p:txBody>
      </p:sp>
      <p:sp>
        <p:nvSpPr>
          <p:cNvPr id="16" name="Conector fuera de página 15"/>
          <p:cNvSpPr/>
          <p:nvPr/>
        </p:nvSpPr>
        <p:spPr>
          <a:xfrm rot="10800000">
            <a:off x="9636492" y="1723769"/>
            <a:ext cx="2268985" cy="4762141"/>
          </a:xfrm>
          <a:prstGeom prst="flowChartOffpageConnector">
            <a:avLst/>
          </a:prstGeom>
          <a:solidFill>
            <a:schemeClr val="accent4">
              <a:alpha val="26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a:t>
            </a:r>
            <a:endParaRPr lang="es-EC" dirty="0">
              <a:solidFill>
                <a:prstClr val="black"/>
              </a:solidFill>
              <a:latin typeface="Times New Roman" panose="02020603050405020304" pitchFamily="18" charset="0"/>
              <a:cs typeface="Times New Roman" panose="02020603050405020304" pitchFamily="18" charset="0"/>
            </a:endParaRPr>
          </a:p>
        </p:txBody>
      </p:sp>
      <p:sp>
        <p:nvSpPr>
          <p:cNvPr id="17" name="Rectángulo redondeado 16"/>
          <p:cNvSpPr/>
          <p:nvPr/>
        </p:nvSpPr>
        <p:spPr>
          <a:xfrm rot="16200000">
            <a:off x="10484656" y="-408041"/>
            <a:ext cx="474967" cy="2181740"/>
          </a:xfrm>
          <a:prstGeom prst="roundRect">
            <a:avLst/>
          </a:prstGeom>
          <a:solidFill>
            <a:schemeClr val="accent4">
              <a:alpha val="34000"/>
            </a:schemeClr>
          </a:solidFill>
          <a:ln w="57150" cap="flat" cmpd="sng" algn="ctr">
            <a:solidFill>
              <a:schemeClr val="accent4"/>
            </a:solidFill>
            <a:prstDash val="solid"/>
          </a:ln>
          <a:effectLst/>
        </p:spPr>
        <p:txBody>
          <a:bodyPr vert="vert" rtlCol="0" anchor="ctr"/>
          <a:lstStyle/>
          <a:p>
            <a:pPr algn="ctr">
              <a:defRPr/>
            </a:pPr>
            <a:r>
              <a:rPr lang="es-EC" sz="2400" b="1" kern="0"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OBJETIVO</a:t>
            </a:r>
            <a:endParaRPr lang="en-US" sz="2400" b="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9" name="Elipse 18"/>
          <p:cNvSpPr/>
          <p:nvPr/>
        </p:nvSpPr>
        <p:spPr>
          <a:xfrm>
            <a:off x="10460078" y="1062152"/>
            <a:ext cx="524121" cy="467016"/>
          </a:xfrm>
          <a:prstGeom prst="ellipse">
            <a:avLst/>
          </a:prstGeom>
          <a:solidFill>
            <a:schemeClr val="accent4">
              <a:alpha val="68000"/>
            </a:schemeClr>
          </a:solidFill>
          <a:ln>
            <a:solidFill>
              <a:schemeClr val="accent4"/>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CuadroTexto 3"/>
          <p:cNvSpPr txBox="1"/>
          <p:nvPr/>
        </p:nvSpPr>
        <p:spPr>
          <a:xfrm>
            <a:off x="9633880" y="2885202"/>
            <a:ext cx="2274208" cy="3170099"/>
          </a:xfrm>
          <a:prstGeom prst="rect">
            <a:avLst/>
          </a:prstGeom>
          <a:noFill/>
        </p:spPr>
        <p:txBody>
          <a:bodyPr wrap="square" rtlCol="0">
            <a:spAutoFit/>
          </a:bodyPr>
          <a:lstStyle/>
          <a:p>
            <a:pPr algn="ctr"/>
            <a:r>
              <a:rPr lang="es-EC" sz="2000" dirty="0">
                <a:solidFill>
                  <a:prstClr val="black"/>
                </a:solidFill>
                <a:latin typeface="Times New Roman" panose="02020603050405020304" pitchFamily="18" charset="0"/>
                <a:cs typeface="Times New Roman" panose="02020603050405020304" pitchFamily="18" charset="0"/>
              </a:rPr>
              <a:t>Determinar la persistencia de la innovación sobre el crecimiento de las pymes ecuatorianas, utilizando variables explicativas con características empresariales y de innovación</a:t>
            </a:r>
            <a:endParaRPr lang="en-US" sz="2000" dirty="0"/>
          </a:p>
        </p:txBody>
      </p:sp>
      <p:sp>
        <p:nvSpPr>
          <p:cNvPr id="6" name="CuadroTexto 5"/>
          <p:cNvSpPr txBox="1"/>
          <p:nvPr/>
        </p:nvSpPr>
        <p:spPr>
          <a:xfrm>
            <a:off x="1352123" y="1153035"/>
            <a:ext cx="2701381" cy="830997"/>
          </a:xfrm>
          <a:prstGeom prst="rect">
            <a:avLst/>
          </a:prstGeom>
          <a:noFill/>
        </p:spPr>
        <p:txBody>
          <a:bodyPr wrap="none" rtlCol="0">
            <a:spAutoFit/>
          </a:bodyPr>
          <a:lstStyle/>
          <a:p>
            <a:r>
              <a:rPr lang="es-EC" sz="2400" b="1" dirty="0">
                <a:solidFill>
                  <a:schemeClr val="bg1"/>
                </a:solidFill>
                <a:latin typeface="Times New Roman" panose="02020603050405020304" pitchFamily="18" charset="0"/>
                <a:cs typeface="Times New Roman" panose="02020603050405020304" pitchFamily="18" charset="0"/>
              </a:rPr>
              <a:t>ANTECEDENTES</a:t>
            </a:r>
          </a:p>
          <a:p>
            <a:endParaRPr lang="en-US" sz="2400" dirty="0"/>
          </a:p>
        </p:txBody>
      </p:sp>
      <p:sp>
        <p:nvSpPr>
          <p:cNvPr id="9" name="CuadroTexto 8"/>
          <p:cNvSpPr txBox="1"/>
          <p:nvPr/>
        </p:nvSpPr>
        <p:spPr>
          <a:xfrm>
            <a:off x="5710553" y="1129381"/>
            <a:ext cx="2616422" cy="830997"/>
          </a:xfrm>
          <a:prstGeom prst="rect">
            <a:avLst/>
          </a:prstGeom>
          <a:noFill/>
        </p:spPr>
        <p:txBody>
          <a:bodyPr wrap="none" rtlCol="0">
            <a:spAutoFit/>
          </a:bodyPr>
          <a:lstStyle/>
          <a:p>
            <a:r>
              <a:rPr lang="es-EC" sz="2400" b="1" dirty="0">
                <a:solidFill>
                  <a:schemeClr val="bg1"/>
                </a:solidFill>
                <a:latin typeface="Times New Roman" panose="02020603050405020304" pitchFamily="18" charset="0"/>
                <a:cs typeface="Times New Roman" panose="02020603050405020304" pitchFamily="18" charset="0"/>
              </a:rPr>
              <a:t>JUSTIFICACIÓN</a:t>
            </a:r>
          </a:p>
          <a:p>
            <a:endParaRPr lang="en-US" sz="2400" dirty="0"/>
          </a:p>
        </p:txBody>
      </p:sp>
    </p:spTree>
    <p:extLst>
      <p:ext uri="{BB962C8B-B14F-4D97-AF65-F5344CB8AC3E}">
        <p14:creationId xmlns:p14="http://schemas.microsoft.com/office/powerpoint/2010/main" val="1449182280"/>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5" grpId="0" animBg="1"/>
      <p:bldP spid="40" grpId="0" animBg="1"/>
      <p:bldP spid="41" grpId="0" animBg="1"/>
      <p:bldP spid="44" grpId="0" animBg="1"/>
      <p:bldP spid="45" grpId="0" animBg="1"/>
      <p:bldP spid="46" grpId="0" animBg="1"/>
      <p:bldP spid="16" grpId="0" animBg="1"/>
      <p:bldP spid="17" grpId="0" animBg="1"/>
      <p:bldP spid="4" grpId="0"/>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Rectángulo 2"/>
          <p:cNvSpPr/>
          <p:nvPr/>
        </p:nvSpPr>
        <p:spPr>
          <a:xfrm>
            <a:off x="1764" y="27384"/>
            <a:ext cx="1577777" cy="6858000"/>
          </a:xfrm>
          <a:prstGeom prst="rect">
            <a:avLst/>
          </a:prstGeom>
          <a:gradFill>
            <a:gsLst>
              <a:gs pos="0">
                <a:srgbClr val="8AB833">
                  <a:lumMod val="60000"/>
                  <a:lumOff val="40000"/>
                </a:srgbClr>
              </a:gs>
              <a:gs pos="60000">
                <a:sysClr val="window" lastClr="FFFFFF">
                  <a:shade val="90000"/>
                  <a:satMod val="375000"/>
                  <a:alpha val="0"/>
                </a:sysClr>
              </a:gs>
              <a:gs pos="100000">
                <a:srgbClr val="E3DED1">
                  <a:tint val="88000"/>
                  <a:satMod val="400000"/>
                </a:srgbClr>
              </a:gs>
            </a:gsLst>
            <a:lin ang="5400000" scaled="0"/>
          </a:gradFill>
          <a:ln w="25400" cap="flat" cmpd="sng" algn="ctr">
            <a:noFill/>
            <a:prstDash val="solid"/>
          </a:ln>
          <a:effectLst/>
        </p:spPr>
        <p:txBody>
          <a:bodyPr rtlCol="0" anchor="ctr"/>
          <a:lstStyle/>
          <a:p>
            <a:pPr algn="ctr"/>
            <a:endParaRPr lang="en-US" kern="0">
              <a:solidFill>
                <a:prstClr val="white"/>
              </a:solidFill>
              <a:latin typeface="Times New Roman" panose="02020603050405020304" pitchFamily="18" charset="0"/>
              <a:cs typeface="Times New Roman" panose="02020603050405020304" pitchFamily="18" charset="0"/>
            </a:endParaRPr>
          </a:p>
        </p:txBody>
      </p:sp>
      <p:sp>
        <p:nvSpPr>
          <p:cNvPr id="4" name="Rectángulo redondeado 3"/>
          <p:cNvSpPr/>
          <p:nvPr/>
        </p:nvSpPr>
        <p:spPr>
          <a:xfrm rot="16200000">
            <a:off x="1530476" y="-1050389"/>
            <a:ext cx="551317" cy="2952330"/>
          </a:xfrm>
          <a:prstGeom prst="roundRect">
            <a:avLst/>
          </a:prstGeom>
          <a:solidFill>
            <a:srgbClr val="92D050"/>
          </a:solidFill>
          <a:ln w="25400" cap="flat" cmpd="sng" algn="ctr">
            <a:solidFill>
              <a:srgbClr val="92D050"/>
            </a:solidFill>
            <a:prstDash val="solid"/>
          </a:ln>
          <a:effectLst/>
        </p:spPr>
        <p:txBody>
          <a:bodyPr vert="vert" rtlCol="0" anchor="ctr"/>
          <a:lstStyle/>
          <a:p>
            <a:pPr algn="ctr"/>
            <a:r>
              <a:rPr lang="es-EC" sz="24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METODOLOGÍA</a:t>
            </a:r>
            <a:endParaRPr lang="en-US" sz="24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6" name="Rectángulo 5"/>
          <p:cNvSpPr/>
          <p:nvPr/>
        </p:nvSpPr>
        <p:spPr>
          <a:xfrm rot="16200000">
            <a:off x="470257" y="1609594"/>
            <a:ext cx="432047" cy="1475656"/>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7" name="Rectángulo redondeado 6"/>
          <p:cNvSpPr/>
          <p:nvPr/>
        </p:nvSpPr>
        <p:spPr>
          <a:xfrm rot="16200000">
            <a:off x="577139" y="966143"/>
            <a:ext cx="432047" cy="1582796"/>
          </a:xfrm>
          <a:prstGeom prst="roundRect">
            <a:avLst/>
          </a:prstGeom>
          <a:solidFill>
            <a:schemeClr val="bg2">
              <a:lumMod val="20000"/>
              <a:lumOff val="80000"/>
            </a:schemeClr>
          </a:solidFill>
          <a:ln w="57150" cap="flat" cmpd="sng" algn="ctr">
            <a:solidFill>
              <a:schemeClr val="accent6">
                <a:lumMod val="50000"/>
              </a:schemeClr>
            </a:solidFill>
            <a:prstDash val="solid"/>
          </a:ln>
          <a:effectLst/>
        </p:spPr>
        <p:txBody>
          <a:bodyPr vert="vert" rtlCol="0" anchor="ctr"/>
          <a:lstStyle/>
          <a:p>
            <a:pPr algn="ctr"/>
            <a:r>
              <a:rPr lang="es-EC" sz="1400" b="1" i="1" kern="0"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INTRODUCCIÓN</a:t>
            </a:r>
            <a:endParaRPr lang="en-US" sz="14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 name="Rectángulo 7"/>
          <p:cNvSpPr/>
          <p:nvPr/>
        </p:nvSpPr>
        <p:spPr>
          <a:xfrm rot="16200000">
            <a:off x="512337" y="2747967"/>
            <a:ext cx="432047" cy="1650097"/>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 name="Rectángulo 8"/>
          <p:cNvSpPr/>
          <p:nvPr/>
        </p:nvSpPr>
        <p:spPr>
          <a:xfrm rot="16200000">
            <a:off x="518550" y="3361762"/>
            <a:ext cx="432047" cy="1557703"/>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IV</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10"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497699" y="5140769"/>
            <a:ext cx="948958" cy="935846"/>
          </a:xfrm>
          <a:prstGeom prst="rect">
            <a:avLst/>
          </a:prstGeom>
          <a:noFill/>
          <a:extLst>
            <a:ext uri="{909E8E84-426E-40DD-AFC4-6F175D3DCCD1}">
              <a14:hiddenFill xmlns:a14="http://schemas.microsoft.com/office/drawing/2010/main">
                <a:solidFill>
                  <a:srgbClr val="FFFFFF"/>
                </a:solidFill>
              </a14:hiddenFill>
            </a:ext>
          </a:extLst>
        </p:spPr>
      </p:pic>
      <p:sp>
        <p:nvSpPr>
          <p:cNvPr id="49" name="CuadroTexto 48"/>
          <p:cNvSpPr txBox="1"/>
          <p:nvPr/>
        </p:nvSpPr>
        <p:spPr>
          <a:xfrm>
            <a:off x="6473504" y="66343"/>
            <a:ext cx="5660910" cy="461665"/>
          </a:xfrm>
          <a:prstGeom prst="rect">
            <a:avLst/>
          </a:prstGeom>
          <a:noFill/>
        </p:spPr>
        <p:txBody>
          <a:bodyPr wrap="square" rtlCol="0">
            <a:spAutoFit/>
          </a:bodyPr>
          <a:lstStyle/>
          <a:p>
            <a:pPr algn="ctr"/>
            <a:r>
              <a:rPr lang="es-EC" sz="2400" b="1" dirty="0" smtClean="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rPr>
              <a:t>Tejido empresarial</a:t>
            </a:r>
            <a:endParaRPr lang="en-US" sz="2400" b="1" dirty="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38" name="Rectángulo redondeado 37"/>
          <p:cNvSpPr/>
          <p:nvPr/>
        </p:nvSpPr>
        <p:spPr>
          <a:xfrm rot="16200000">
            <a:off x="1885007" y="-1421329"/>
            <a:ext cx="551317" cy="3694205"/>
          </a:xfrm>
          <a:prstGeom prst="roundRect">
            <a:avLst/>
          </a:prstGeom>
          <a:solidFill>
            <a:schemeClr val="accent5">
              <a:lumMod val="75000"/>
            </a:schemeClr>
          </a:solidFill>
          <a:ln w="25400" cap="flat" cmpd="sng" algn="ctr">
            <a:solidFill>
              <a:schemeClr val="accent5">
                <a:lumMod val="75000"/>
              </a:schemeClr>
            </a:solidFill>
            <a:prstDash val="solid"/>
          </a:ln>
          <a:effectLst/>
        </p:spPr>
        <p:txBody>
          <a:bodyPr vert="vert" rtlCol="0" anchor="ctr"/>
          <a:lstStyle/>
          <a:p>
            <a:pPr algn="ctr">
              <a:defRPr/>
            </a:pPr>
            <a:r>
              <a:rPr lang="es-EC" sz="2400" b="1" i="1" kern="0" dirty="0" smtClean="0">
                <a:latin typeface="Times New Roman" panose="02020603050405020304" pitchFamily="18" charset="0"/>
                <a:ea typeface="Roboto Condensed" panose="020B0604020202020204" charset="0"/>
                <a:cs typeface="Times New Roman" panose="02020603050405020304" pitchFamily="18" charset="0"/>
              </a:rPr>
              <a:t>INTRODUCCIÓN</a:t>
            </a:r>
            <a:endParaRPr lang="en-US" sz="2400" b="1" i="1" kern="0" dirty="0">
              <a:latin typeface="Times New Roman" panose="02020603050405020304" pitchFamily="18" charset="0"/>
              <a:ea typeface="Roboto Condensed" panose="020B0604020202020204" charset="0"/>
              <a:cs typeface="Times New Roman" panose="02020603050405020304" pitchFamily="18" charset="0"/>
            </a:endParaRPr>
          </a:p>
        </p:txBody>
      </p:sp>
      <p:sp>
        <p:nvSpPr>
          <p:cNvPr id="41" name="Rectángulo 40"/>
          <p:cNvSpPr/>
          <p:nvPr/>
        </p:nvSpPr>
        <p:spPr>
          <a:xfrm rot="16200000">
            <a:off x="506497" y="2188762"/>
            <a:ext cx="432047" cy="1475656"/>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a:t>
            </a:r>
            <a:r>
              <a:rPr lang="es-EC" b="1" i="1" kern="0"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37" name="Conector recto 36"/>
          <p:cNvCxnSpPr/>
          <p:nvPr/>
        </p:nvCxnSpPr>
        <p:spPr>
          <a:xfrm flipH="1">
            <a:off x="6326446" y="510148"/>
            <a:ext cx="5807968"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flipH="1">
            <a:off x="6614478" y="599802"/>
            <a:ext cx="5519936"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8" name="Tabla 57"/>
          <p:cNvGraphicFramePr>
            <a:graphicFrameLocks noGrp="1"/>
          </p:cNvGraphicFramePr>
          <p:nvPr>
            <p:extLst>
              <p:ext uri="{D42A27DB-BD31-4B8C-83A1-F6EECF244321}">
                <p14:modId xmlns:p14="http://schemas.microsoft.com/office/powerpoint/2010/main" val="383711538"/>
              </p:ext>
            </p:extLst>
          </p:nvPr>
        </p:nvGraphicFramePr>
        <p:xfrm>
          <a:off x="4236131" y="3688373"/>
          <a:ext cx="7851187" cy="2648728"/>
        </p:xfrm>
        <a:graphic>
          <a:graphicData uri="http://schemas.openxmlformats.org/drawingml/2006/table">
            <a:tbl>
              <a:tblPr firstRow="1" firstCol="1" bandRow="1">
                <a:tableStyleId>{E8B1032C-EA38-4F05-BA0D-38AFFFC7BED3}</a:tableStyleId>
              </a:tblPr>
              <a:tblGrid>
                <a:gridCol w="1754301"/>
                <a:gridCol w="1128334"/>
                <a:gridCol w="1752787"/>
                <a:gridCol w="1945392"/>
                <a:gridCol w="1270373"/>
              </a:tblGrid>
              <a:tr h="534437">
                <a:tc>
                  <a:txBody>
                    <a:bodyPr/>
                    <a:lstStyle/>
                    <a:p>
                      <a:pPr indent="5715">
                        <a:lnSpc>
                          <a:spcPct val="1070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Variables</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600">
                          <a:solidFill>
                            <a:schemeClr val="bg1"/>
                          </a:solidFill>
                          <a:effectLst/>
                          <a:latin typeface="Times New Roman" panose="02020603050405020304" pitchFamily="18" charset="0"/>
                          <a:cs typeface="Times New Roman" panose="02020603050405020304" pitchFamily="18" charset="0"/>
                        </a:rPr>
                        <a:t>Micro empresa</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Pequeña empresa</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Mediana </a:t>
                      </a:r>
                      <a:r>
                        <a:rPr lang="es-EC" sz="1600" dirty="0" smtClean="0">
                          <a:solidFill>
                            <a:schemeClr val="bg1"/>
                          </a:solidFill>
                          <a:effectLst/>
                          <a:latin typeface="Times New Roman" panose="02020603050405020304" pitchFamily="18" charset="0"/>
                          <a:cs typeface="Times New Roman" panose="02020603050405020304" pitchFamily="18" charset="0"/>
                        </a:rPr>
                        <a:t>Empresa</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600">
                          <a:solidFill>
                            <a:schemeClr val="bg1"/>
                          </a:solidFill>
                          <a:effectLst/>
                          <a:latin typeface="Times New Roman" panose="02020603050405020304" pitchFamily="18" charset="0"/>
                          <a:cs typeface="Times New Roman" panose="02020603050405020304" pitchFamily="18" charset="0"/>
                        </a:rPr>
                        <a:t>Grandes empresas</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19312">
                <a:tc>
                  <a:txBody>
                    <a:bodyPr/>
                    <a:lstStyle/>
                    <a:p>
                      <a:pPr indent="5715">
                        <a:lnSpc>
                          <a:spcPct val="150000"/>
                        </a:lnSpc>
                        <a:spcBef>
                          <a:spcPts val="600"/>
                        </a:spcBef>
                        <a:spcAft>
                          <a:spcPts val="0"/>
                        </a:spcAft>
                      </a:pPr>
                      <a:r>
                        <a:rPr lang="es-EC" sz="1600">
                          <a:solidFill>
                            <a:schemeClr val="bg1"/>
                          </a:solidFill>
                          <a:effectLst/>
                          <a:latin typeface="Times New Roman" panose="02020603050405020304" pitchFamily="18" charset="0"/>
                          <a:cs typeface="Times New Roman" panose="02020603050405020304" pitchFamily="18" charset="0"/>
                        </a:rPr>
                        <a:t>Personal ocupado</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Bef>
                          <a:spcPts val="600"/>
                        </a:spcBef>
                        <a:spcAft>
                          <a:spcPts val="0"/>
                        </a:spcAft>
                      </a:pPr>
                      <a:r>
                        <a:rPr lang="es-EC" sz="1600">
                          <a:solidFill>
                            <a:schemeClr val="bg1"/>
                          </a:solidFill>
                          <a:effectLst/>
                          <a:latin typeface="Times New Roman" panose="02020603050405020304" pitchFamily="18" charset="0"/>
                          <a:cs typeface="Times New Roman" panose="02020603050405020304" pitchFamily="18" charset="0"/>
                        </a:rPr>
                        <a:t>De 1-9</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Bef>
                          <a:spcPts val="600"/>
                        </a:spcBef>
                        <a:spcAft>
                          <a:spcPts val="0"/>
                        </a:spcAft>
                      </a:pPr>
                      <a:r>
                        <a:rPr lang="es-EC" sz="1600">
                          <a:solidFill>
                            <a:schemeClr val="bg1"/>
                          </a:solidFill>
                          <a:effectLst/>
                          <a:latin typeface="Times New Roman" panose="02020603050405020304" pitchFamily="18" charset="0"/>
                          <a:cs typeface="Times New Roman" panose="02020603050405020304" pitchFamily="18" charset="0"/>
                        </a:rPr>
                        <a:t>De 10-49</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Bef>
                          <a:spcPts val="600"/>
                        </a:spcBef>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De 50-199</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Bef>
                          <a:spcPts val="600"/>
                        </a:spcBef>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 200</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727129">
                <a:tc>
                  <a:txBody>
                    <a:bodyPr/>
                    <a:lstStyle/>
                    <a:p>
                      <a:pPr indent="5715">
                        <a:lnSpc>
                          <a:spcPct val="150000"/>
                        </a:lnSpc>
                        <a:spcBef>
                          <a:spcPts val="600"/>
                        </a:spcBef>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Valor bruto de ventas anuales</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Bef>
                          <a:spcPts val="600"/>
                        </a:spcBef>
                        <a:spcAft>
                          <a:spcPts val="0"/>
                        </a:spcAft>
                      </a:pPr>
                      <a:r>
                        <a:rPr lang="en-US" sz="1600">
                          <a:solidFill>
                            <a:schemeClr val="bg1"/>
                          </a:solidFill>
                          <a:effectLst/>
                          <a:latin typeface="Times New Roman" panose="02020603050405020304" pitchFamily="18" charset="0"/>
                          <a:cs typeface="Times New Roman" panose="02020603050405020304" pitchFamily="18" charset="0"/>
                        </a:rPr>
                        <a:t>≤ 100.000</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Bef>
                          <a:spcPts val="600"/>
                        </a:spcBef>
                        <a:spcAft>
                          <a:spcPts val="0"/>
                        </a:spcAft>
                      </a:pPr>
                      <a:r>
                        <a:rPr lang="en-US" sz="1600">
                          <a:solidFill>
                            <a:schemeClr val="bg1"/>
                          </a:solidFill>
                          <a:effectLst/>
                          <a:latin typeface="Times New Roman" panose="02020603050405020304" pitchFamily="18" charset="0"/>
                          <a:cs typeface="Times New Roman" panose="02020603050405020304" pitchFamily="18" charset="0"/>
                        </a:rPr>
                        <a:t>100.001-1.000.000</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Bef>
                          <a:spcPts val="600"/>
                        </a:spcBef>
                        <a:spcAft>
                          <a:spcPts val="0"/>
                        </a:spcAft>
                      </a:pPr>
                      <a:r>
                        <a:rPr lang="en-US" sz="1600">
                          <a:solidFill>
                            <a:schemeClr val="bg1"/>
                          </a:solidFill>
                          <a:effectLst/>
                          <a:latin typeface="Times New Roman" panose="02020603050405020304" pitchFamily="18" charset="0"/>
                          <a:cs typeface="Times New Roman" panose="02020603050405020304" pitchFamily="18" charset="0"/>
                        </a:rPr>
                        <a:t>1.000.001-5.000.000</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Bef>
                          <a:spcPts val="60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&gt; 5.000.000</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963459">
                <a:tc>
                  <a:txBody>
                    <a:bodyPr/>
                    <a:lstStyle/>
                    <a:p>
                      <a:pPr indent="5715">
                        <a:lnSpc>
                          <a:spcPct val="150000"/>
                        </a:lnSpc>
                        <a:spcBef>
                          <a:spcPts val="60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Monto de </a:t>
                      </a:r>
                      <a:r>
                        <a:rPr lang="en-US" sz="1600" dirty="0" err="1">
                          <a:solidFill>
                            <a:schemeClr val="bg1"/>
                          </a:solidFill>
                          <a:effectLst/>
                          <a:latin typeface="Times New Roman" panose="02020603050405020304" pitchFamily="18" charset="0"/>
                          <a:cs typeface="Times New Roman" panose="02020603050405020304" pitchFamily="18" charset="0"/>
                        </a:rPr>
                        <a:t>activos</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Bef>
                          <a:spcPts val="600"/>
                        </a:spcBef>
                        <a:spcAft>
                          <a:spcPts val="0"/>
                        </a:spcAft>
                      </a:pPr>
                      <a:r>
                        <a:rPr lang="en-US" sz="1600">
                          <a:solidFill>
                            <a:schemeClr val="bg1"/>
                          </a:solidFill>
                          <a:effectLst/>
                          <a:latin typeface="Times New Roman" panose="02020603050405020304" pitchFamily="18" charset="0"/>
                          <a:cs typeface="Times New Roman" panose="02020603050405020304" pitchFamily="18" charset="0"/>
                        </a:rPr>
                        <a:t>Hasta US$ 100.000</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Bef>
                          <a:spcPts val="60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De US$ 100.001 hasta US$ 750.000</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Bef>
                          <a:spcPts val="600"/>
                        </a:spcBef>
                        <a:spcAft>
                          <a:spcPts val="0"/>
                        </a:spcAft>
                      </a:pPr>
                      <a:r>
                        <a:rPr lang="en-US" sz="1600">
                          <a:solidFill>
                            <a:schemeClr val="bg1"/>
                          </a:solidFill>
                          <a:effectLst/>
                          <a:latin typeface="Times New Roman" panose="02020603050405020304" pitchFamily="18" charset="0"/>
                          <a:cs typeface="Times New Roman" panose="02020603050405020304" pitchFamily="18" charset="0"/>
                        </a:rPr>
                        <a:t>De US$ 750.001 hasta US$ 3.999.999</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Bef>
                          <a:spcPts val="60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 4.000.000</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9" name="Rectángulo redondeado 58"/>
          <p:cNvSpPr/>
          <p:nvPr/>
        </p:nvSpPr>
        <p:spPr>
          <a:xfrm>
            <a:off x="7068157" y="3688374"/>
            <a:ext cx="3672408" cy="2648728"/>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ángulo 59"/>
          <p:cNvSpPr/>
          <p:nvPr/>
        </p:nvSpPr>
        <p:spPr>
          <a:xfrm>
            <a:off x="6639832" y="6392857"/>
            <a:ext cx="4688568" cy="338554"/>
          </a:xfrm>
          <a:prstGeom prst="rect">
            <a:avLst/>
          </a:prstGeom>
        </p:spPr>
        <p:txBody>
          <a:bodyPr wrap="square">
            <a:spAutoFit/>
          </a:bodyPr>
          <a:lstStyle/>
          <a:p>
            <a:pPr algn="r"/>
            <a:r>
              <a:rPr lang="es-CO" sz="1600" b="1" dirty="0" smtClean="0">
                <a:solidFill>
                  <a:schemeClr val="bg1"/>
                </a:solidFill>
                <a:latin typeface="Times New Roman" panose="02020603050405020304" pitchFamily="18" charset="0"/>
                <a:cs typeface="Times New Roman" panose="02020603050405020304" pitchFamily="18" charset="0"/>
              </a:rPr>
              <a:t>Superintendencia de Compañías (2010)</a:t>
            </a:r>
            <a:endParaRPr lang="es-CO" sz="1600" b="1" dirty="0">
              <a:solidFill>
                <a:schemeClr val="bg1"/>
              </a:solidFill>
              <a:latin typeface="Times New Roman" panose="02020603050405020304" pitchFamily="18" charset="0"/>
              <a:cs typeface="Times New Roman" panose="02020603050405020304" pitchFamily="18" charset="0"/>
            </a:endParaRPr>
          </a:p>
        </p:txBody>
      </p:sp>
      <p:sp>
        <p:nvSpPr>
          <p:cNvPr id="35" name="CuadroTexto 34"/>
          <p:cNvSpPr txBox="1"/>
          <p:nvPr/>
        </p:nvSpPr>
        <p:spPr>
          <a:xfrm>
            <a:off x="1816398" y="4342359"/>
            <a:ext cx="2026505" cy="1323439"/>
          </a:xfrm>
          <a:prstGeom prst="rect">
            <a:avLst/>
          </a:prstGeom>
          <a:noFill/>
        </p:spPr>
        <p:txBody>
          <a:bodyPr wrap="square" rtlCol="0">
            <a:spAutoFit/>
          </a:bodyPr>
          <a:lstStyle/>
          <a:p>
            <a:pPr algn="ctr"/>
            <a:r>
              <a:rPr lang="es-EC" sz="2000" b="1" dirty="0" smtClean="0">
                <a:solidFill>
                  <a:schemeClr val="accent6">
                    <a:lumMod val="50000"/>
                  </a:schemeClr>
                </a:solidFill>
                <a:latin typeface="Times New Roman" panose="02020603050405020304" pitchFamily="18" charset="0"/>
                <a:cs typeface="Times New Roman" panose="02020603050405020304" pitchFamily="18" charset="0"/>
              </a:rPr>
              <a:t>COMUNIDAD ANDINA DE NACIONES (CAN)</a:t>
            </a:r>
            <a:endParaRPr lang="en-US" sz="20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43" name="Flecha derecha 42"/>
          <p:cNvSpPr/>
          <p:nvPr/>
        </p:nvSpPr>
        <p:spPr>
          <a:xfrm>
            <a:off x="3690209" y="4596533"/>
            <a:ext cx="481299" cy="34361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1" name="Gráfico 60"/>
          <p:cNvGraphicFramePr>
            <a:graphicFrameLocks/>
          </p:cNvGraphicFramePr>
          <p:nvPr>
            <p:extLst>
              <p:ext uri="{D42A27DB-BD31-4B8C-83A1-F6EECF244321}">
                <p14:modId xmlns:p14="http://schemas.microsoft.com/office/powerpoint/2010/main" val="2411732903"/>
              </p:ext>
            </p:extLst>
          </p:nvPr>
        </p:nvGraphicFramePr>
        <p:xfrm>
          <a:off x="1110408" y="536686"/>
          <a:ext cx="10217992" cy="3506786"/>
        </p:xfrm>
        <a:graphic>
          <a:graphicData uri="http://schemas.openxmlformats.org/drawingml/2006/chart">
            <c:chart xmlns:c="http://schemas.openxmlformats.org/drawingml/2006/chart" xmlns:r="http://schemas.openxmlformats.org/officeDocument/2006/relationships" r:id="rId4"/>
          </a:graphicData>
        </a:graphic>
      </p:graphicFrame>
      <p:sp>
        <p:nvSpPr>
          <p:cNvPr id="62" name="Rectángulo 61"/>
          <p:cNvSpPr/>
          <p:nvPr/>
        </p:nvSpPr>
        <p:spPr>
          <a:xfrm>
            <a:off x="7522148" y="2989120"/>
            <a:ext cx="4688568" cy="338554"/>
          </a:xfrm>
          <a:prstGeom prst="rect">
            <a:avLst/>
          </a:prstGeom>
        </p:spPr>
        <p:txBody>
          <a:bodyPr wrap="square">
            <a:spAutoFit/>
          </a:bodyPr>
          <a:lstStyle/>
          <a:p>
            <a:pPr algn="r"/>
            <a:r>
              <a:rPr lang="es-CO" sz="1600" b="1" dirty="0" smtClean="0">
                <a:solidFill>
                  <a:schemeClr val="bg1"/>
                </a:solidFill>
                <a:latin typeface="Times New Roman" panose="02020603050405020304" pitchFamily="18" charset="0"/>
                <a:cs typeface="Times New Roman" panose="02020603050405020304" pitchFamily="18" charset="0"/>
              </a:rPr>
              <a:t>Superintendencia de Compañías (2014)</a:t>
            </a:r>
            <a:endParaRPr lang="es-CO" sz="1600" b="1" dirty="0">
              <a:solidFill>
                <a:schemeClr val="bg1"/>
              </a:solidFill>
              <a:latin typeface="Times New Roman" panose="02020603050405020304" pitchFamily="18" charset="0"/>
              <a:cs typeface="Times New Roman" panose="02020603050405020304" pitchFamily="18" charset="0"/>
            </a:endParaRPr>
          </a:p>
        </p:txBody>
      </p:sp>
      <p:sp>
        <p:nvSpPr>
          <p:cNvPr id="134" name="CuadroTexto 133"/>
          <p:cNvSpPr txBox="1"/>
          <p:nvPr/>
        </p:nvSpPr>
        <p:spPr>
          <a:xfrm>
            <a:off x="7238222" y="4231808"/>
            <a:ext cx="2263901" cy="954107"/>
          </a:xfrm>
          <a:prstGeom prst="rect">
            <a:avLst/>
          </a:prstGeom>
          <a:noFill/>
          <a:ln w="38100">
            <a:solidFill>
              <a:schemeClr val="accent6">
                <a:lumMod val="50000"/>
              </a:schemeClr>
            </a:solidFill>
            <a:prstDash val="dashDot"/>
          </a:ln>
        </p:spPr>
        <p:txBody>
          <a:bodyPr wrap="square" rtlCol="0">
            <a:spAutoFit/>
          </a:bodyPr>
          <a:lstStyle/>
          <a:p>
            <a:pPr marL="285750" indent="-285750">
              <a:buFont typeface="Wingdings" panose="05000000000000000000" pitchFamily="2" charset="2"/>
              <a:buChar char="ü"/>
            </a:pPr>
            <a:r>
              <a:rPr lang="es-EC" sz="1400"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Heterogeneidad </a:t>
            </a:r>
          </a:p>
          <a:p>
            <a:pPr marL="742950" lvl="1" indent="-285750">
              <a:buFont typeface="Wingdings" panose="05000000000000000000" pitchFamily="2" charset="2"/>
              <a:buChar char="§"/>
            </a:pPr>
            <a:r>
              <a:rPr lang="es-EC" sz="1400"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Mercado</a:t>
            </a:r>
          </a:p>
          <a:p>
            <a:pPr marL="742950" lvl="1" indent="-285750">
              <a:buFont typeface="Wingdings" panose="05000000000000000000" pitchFamily="2" charset="2"/>
              <a:buChar char="§"/>
            </a:pPr>
            <a:r>
              <a:rPr lang="es-EC" sz="140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T</a:t>
            </a:r>
            <a:r>
              <a:rPr lang="es-EC" sz="1400"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alento </a:t>
            </a:r>
            <a:r>
              <a:rPr lang="es-EC" sz="140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humano </a:t>
            </a:r>
            <a:endParaRPr lang="es-EC" sz="1400"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a:p>
            <a:pPr marL="742950" lvl="1" indent="-285750">
              <a:buFont typeface="Wingdings" panose="05000000000000000000" pitchFamily="2" charset="2"/>
              <a:buChar char="§"/>
            </a:pPr>
            <a:r>
              <a:rPr lang="es-EC" sz="140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T</a:t>
            </a:r>
            <a:r>
              <a:rPr lang="es-EC" sz="1400"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ecnología </a:t>
            </a:r>
            <a:endParaRPr lang="es-EC" sz="140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135" name="Imagen 134"/>
          <p:cNvPicPr>
            <a:picLocks noChangeAspect="1"/>
          </p:cNvPicPr>
          <p:nvPr/>
        </p:nvPicPr>
        <p:blipFill>
          <a:blip r:embed="rId5"/>
          <a:stretch>
            <a:fillRect/>
          </a:stretch>
        </p:blipFill>
        <p:spPr>
          <a:xfrm>
            <a:off x="2436040" y="4131488"/>
            <a:ext cx="2381250" cy="2381250"/>
          </a:xfrm>
          <a:prstGeom prst="ellipse">
            <a:avLst/>
          </a:prstGeom>
        </p:spPr>
      </p:pic>
      <p:cxnSp>
        <p:nvCxnSpPr>
          <p:cNvPr id="136" name="Conector recto de flecha 135"/>
          <p:cNvCxnSpPr/>
          <p:nvPr/>
        </p:nvCxnSpPr>
        <p:spPr>
          <a:xfrm flipV="1">
            <a:off x="3626666" y="5311441"/>
            <a:ext cx="1467258" cy="1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Conector recto de flecha 136"/>
          <p:cNvCxnSpPr/>
          <p:nvPr/>
        </p:nvCxnSpPr>
        <p:spPr>
          <a:xfrm>
            <a:off x="3679458" y="4649093"/>
            <a:ext cx="1414466" cy="289"/>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38" name="Elipse 137"/>
          <p:cNvSpPr/>
          <p:nvPr/>
        </p:nvSpPr>
        <p:spPr>
          <a:xfrm>
            <a:off x="2364032" y="4066117"/>
            <a:ext cx="2520280" cy="24906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cxnSp>
        <p:nvCxnSpPr>
          <p:cNvPr id="139" name="Conector recto de flecha 138"/>
          <p:cNvCxnSpPr/>
          <p:nvPr/>
        </p:nvCxnSpPr>
        <p:spPr>
          <a:xfrm flipV="1">
            <a:off x="4054838" y="4131488"/>
            <a:ext cx="1003992" cy="774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0" name="Rectángulo 139"/>
          <p:cNvSpPr/>
          <p:nvPr/>
        </p:nvSpPr>
        <p:spPr>
          <a:xfrm>
            <a:off x="5140814" y="5054552"/>
            <a:ext cx="895747" cy="47792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prstClr val="black"/>
                </a:solidFill>
                <a:latin typeface="Times New Roman" panose="02020603050405020304" pitchFamily="18" charset="0"/>
                <a:cs typeface="Times New Roman" panose="02020603050405020304" pitchFamily="18" charset="0"/>
              </a:rPr>
              <a:t>44%</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141" name="Rectángulo 140"/>
          <p:cNvSpPr/>
          <p:nvPr/>
        </p:nvSpPr>
        <p:spPr>
          <a:xfrm>
            <a:off x="5113894" y="3867514"/>
            <a:ext cx="895747" cy="47792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prstClr val="black"/>
                </a:solidFill>
                <a:latin typeface="Times New Roman" panose="02020603050405020304" pitchFamily="18" charset="0"/>
                <a:cs typeface="Times New Roman" panose="02020603050405020304" pitchFamily="18" charset="0"/>
              </a:rPr>
              <a:t>79%</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142" name="Rectángulo 141"/>
          <p:cNvSpPr/>
          <p:nvPr/>
        </p:nvSpPr>
        <p:spPr>
          <a:xfrm>
            <a:off x="5143047" y="4461033"/>
            <a:ext cx="895747" cy="47792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prstClr val="black"/>
                </a:solidFill>
                <a:latin typeface="Times New Roman" panose="02020603050405020304" pitchFamily="18" charset="0"/>
                <a:cs typeface="Times New Roman" panose="02020603050405020304" pitchFamily="18" charset="0"/>
              </a:rPr>
              <a:t>95%</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143" name="Rectángulo 142"/>
          <p:cNvSpPr/>
          <p:nvPr/>
        </p:nvSpPr>
        <p:spPr>
          <a:xfrm>
            <a:off x="7887070" y="3717691"/>
            <a:ext cx="2171303" cy="41379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prstClr val="black"/>
                </a:solidFill>
                <a:latin typeface="Times New Roman" panose="02020603050405020304" pitchFamily="18" charset="0"/>
                <a:cs typeface="Times New Roman" panose="02020603050405020304" pitchFamily="18" charset="0"/>
              </a:rPr>
              <a:t>CARACTERÍSTICAS</a:t>
            </a:r>
            <a:endParaRPr lang="en-US" sz="1600" b="1" dirty="0">
              <a:solidFill>
                <a:prstClr val="black"/>
              </a:solidFill>
              <a:latin typeface="Times New Roman" panose="02020603050405020304" pitchFamily="18" charset="0"/>
              <a:cs typeface="Times New Roman" panose="02020603050405020304" pitchFamily="18" charset="0"/>
            </a:endParaRPr>
          </a:p>
        </p:txBody>
      </p:sp>
      <p:pic>
        <p:nvPicPr>
          <p:cNvPr id="145" name="Imagen 1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0259" y="3649232"/>
            <a:ext cx="454321" cy="454321"/>
          </a:xfrm>
          <a:prstGeom prst="rect">
            <a:avLst/>
          </a:prstGeom>
        </p:spPr>
      </p:pic>
      <p:sp>
        <p:nvSpPr>
          <p:cNvPr id="147" name="CuadroTexto 19"/>
          <p:cNvSpPr txBox="1"/>
          <p:nvPr/>
        </p:nvSpPr>
        <p:spPr>
          <a:xfrm>
            <a:off x="7547419" y="5318792"/>
            <a:ext cx="2377100" cy="523220"/>
          </a:xfrm>
          <a:prstGeom prst="rect">
            <a:avLst/>
          </a:prstGeom>
          <a:noFill/>
          <a:ln w="38100">
            <a:solidFill>
              <a:schemeClr val="accent6">
                <a:lumMod val="50000"/>
              </a:schemeClr>
            </a:solidFill>
            <a:prstDash val="dashDot"/>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85750" indent="-285750">
              <a:buFont typeface="Wingdings" panose="05000000000000000000" pitchFamily="2" charset="2"/>
              <a:buChar char="ü"/>
            </a:pPr>
            <a:r>
              <a:rPr lang="es-EC" sz="1400"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Columna </a:t>
            </a:r>
            <a:r>
              <a:rPr lang="es-EC" sz="140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vertebral de las </a:t>
            </a:r>
            <a:r>
              <a:rPr lang="es-EC" sz="1400"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economías nacionales</a:t>
            </a:r>
            <a:endParaRPr lang="es-EC" sz="140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48" name="CuadroTexto 19"/>
          <p:cNvSpPr txBox="1"/>
          <p:nvPr/>
        </p:nvSpPr>
        <p:spPr>
          <a:xfrm>
            <a:off x="7938550" y="5974889"/>
            <a:ext cx="2420165" cy="523220"/>
          </a:xfrm>
          <a:prstGeom prst="rect">
            <a:avLst/>
          </a:prstGeom>
          <a:noFill/>
          <a:ln w="38100">
            <a:solidFill>
              <a:schemeClr val="accent6">
                <a:lumMod val="50000"/>
              </a:schemeClr>
            </a:solidFill>
            <a:prstDash val="dashDot"/>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85750" indent="-285750">
              <a:buFont typeface="Wingdings" panose="05000000000000000000" pitchFamily="2" charset="2"/>
              <a:buChar char="ü"/>
            </a:pPr>
            <a:r>
              <a:rPr lang="es-EC" sz="1400"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Agentes </a:t>
            </a:r>
            <a:r>
              <a:rPr lang="es-EC" sz="140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de reactivación </a:t>
            </a:r>
            <a:r>
              <a:rPr lang="es-EC" sz="1400" dirty="0" smtClean="0">
                <a:solidFill>
                  <a:prstClr val="black"/>
                </a:solidFill>
                <a:latin typeface="Times New Roman" panose="02020603050405020304" pitchFamily="18" charset="0"/>
                <a:ea typeface="Roboto Condensed" panose="020B0604020202020204" charset="0"/>
                <a:cs typeface="Times New Roman" panose="02020603050405020304" pitchFamily="18" charset="0"/>
              </a:rPr>
              <a:t>económica</a:t>
            </a:r>
            <a:endParaRPr lang="en-US" sz="140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49" name="CuadroTexto 148"/>
          <p:cNvSpPr txBox="1"/>
          <p:nvPr/>
        </p:nvSpPr>
        <p:spPr>
          <a:xfrm>
            <a:off x="1186983" y="3226708"/>
            <a:ext cx="5607754" cy="461665"/>
          </a:xfrm>
          <a:prstGeom prst="rect">
            <a:avLst/>
          </a:prstGeom>
          <a:noFill/>
        </p:spPr>
        <p:txBody>
          <a:bodyPr wrap="square" rtlCol="0">
            <a:spAutoFit/>
          </a:bodyPr>
          <a:lstStyle/>
          <a:p>
            <a:pPr algn="ctr"/>
            <a:r>
              <a:rPr lang="es-EC" sz="2400" b="1" dirty="0" smtClean="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rPr>
              <a:t>Pequeñas y medianas empresas</a:t>
            </a:r>
            <a:endParaRPr lang="en-US" sz="2400" b="1" dirty="0">
              <a:solidFill>
                <a:srgbClr val="0989B1">
                  <a:lumMod val="75000"/>
                </a:srgbClr>
              </a:solidFill>
              <a:latin typeface="Times New Roman" panose="02020603050405020304" pitchFamily="18" charset="0"/>
              <a:ea typeface="Roboto Condensed" panose="020B0604020202020204" charset="0"/>
              <a:cs typeface="Times New Roman" panose="02020603050405020304" pitchFamily="18" charset="0"/>
            </a:endParaRPr>
          </a:p>
        </p:txBody>
      </p:sp>
      <p:cxnSp>
        <p:nvCxnSpPr>
          <p:cNvPr id="150" name="Conector recto 149"/>
          <p:cNvCxnSpPr/>
          <p:nvPr/>
        </p:nvCxnSpPr>
        <p:spPr>
          <a:xfrm flipH="1">
            <a:off x="1640604" y="3680822"/>
            <a:ext cx="5807968"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 name="Conector recto 150"/>
          <p:cNvCxnSpPr/>
          <p:nvPr/>
        </p:nvCxnSpPr>
        <p:spPr>
          <a:xfrm flipH="1">
            <a:off x="1659473" y="3761445"/>
            <a:ext cx="5519936"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53" name="Forma libre 152"/>
          <p:cNvSpPr/>
          <p:nvPr/>
        </p:nvSpPr>
        <p:spPr>
          <a:xfrm>
            <a:off x="2963807" y="4649382"/>
            <a:ext cx="1527451" cy="1665682"/>
          </a:xfrm>
          <a:custGeom>
            <a:avLst/>
            <a:gdLst>
              <a:gd name="connsiteX0" fmla="*/ 13684 w 1527451"/>
              <a:gd name="connsiteY0" fmla="*/ 10312 h 1665682"/>
              <a:gd name="connsiteX1" fmla="*/ 7244 w 1527451"/>
              <a:gd name="connsiteY1" fmla="*/ 119782 h 1665682"/>
              <a:gd name="connsiteX2" fmla="*/ 58760 w 1527451"/>
              <a:gd name="connsiteY2" fmla="*/ 190616 h 1665682"/>
              <a:gd name="connsiteX3" fmla="*/ 116715 w 1527451"/>
              <a:gd name="connsiteY3" fmla="*/ 190616 h 1665682"/>
              <a:gd name="connsiteX4" fmla="*/ 129594 w 1527451"/>
              <a:gd name="connsiteY4" fmla="*/ 235692 h 1665682"/>
              <a:gd name="connsiteX5" fmla="*/ 129594 w 1527451"/>
              <a:gd name="connsiteY5" fmla="*/ 280768 h 1665682"/>
              <a:gd name="connsiteX6" fmla="*/ 342095 w 1527451"/>
              <a:gd name="connsiteY6" fmla="*/ 358042 h 1665682"/>
              <a:gd name="connsiteX7" fmla="*/ 419368 w 1527451"/>
              <a:gd name="connsiteY7" fmla="*/ 383799 h 1665682"/>
              <a:gd name="connsiteX8" fmla="*/ 477323 w 1527451"/>
              <a:gd name="connsiteY8" fmla="*/ 435315 h 1665682"/>
              <a:gd name="connsiteX9" fmla="*/ 522399 w 1527451"/>
              <a:gd name="connsiteY9" fmla="*/ 480391 h 1665682"/>
              <a:gd name="connsiteX10" fmla="*/ 606112 w 1527451"/>
              <a:gd name="connsiteY10" fmla="*/ 506149 h 1665682"/>
              <a:gd name="connsiteX11" fmla="*/ 644748 w 1527451"/>
              <a:gd name="connsiteY11" fmla="*/ 519028 h 1665682"/>
              <a:gd name="connsiteX12" fmla="*/ 599672 w 1527451"/>
              <a:gd name="connsiteY12" fmla="*/ 596301 h 1665682"/>
              <a:gd name="connsiteX13" fmla="*/ 561036 w 1527451"/>
              <a:gd name="connsiteY13" fmla="*/ 647816 h 1665682"/>
              <a:gd name="connsiteX14" fmla="*/ 548157 w 1527451"/>
              <a:gd name="connsiteY14" fmla="*/ 718650 h 1665682"/>
              <a:gd name="connsiteX15" fmla="*/ 586794 w 1527451"/>
              <a:gd name="connsiteY15" fmla="*/ 789484 h 1665682"/>
              <a:gd name="connsiteX16" fmla="*/ 689825 w 1527451"/>
              <a:gd name="connsiteY16" fmla="*/ 1008425 h 1665682"/>
              <a:gd name="connsiteX17" fmla="*/ 779977 w 1527451"/>
              <a:gd name="connsiteY17" fmla="*/ 1079258 h 1665682"/>
              <a:gd name="connsiteX18" fmla="*/ 747779 w 1527451"/>
              <a:gd name="connsiteY18" fmla="*/ 1208047 h 1665682"/>
              <a:gd name="connsiteX19" fmla="*/ 728461 w 1527451"/>
              <a:gd name="connsiteY19" fmla="*/ 1298199 h 1665682"/>
              <a:gd name="connsiteX20" fmla="*/ 670506 w 1527451"/>
              <a:gd name="connsiteY20" fmla="*/ 1459185 h 1665682"/>
              <a:gd name="connsiteX21" fmla="*/ 670506 w 1527451"/>
              <a:gd name="connsiteY21" fmla="*/ 1613732 h 1665682"/>
              <a:gd name="connsiteX22" fmla="*/ 812174 w 1527451"/>
              <a:gd name="connsiteY22" fmla="*/ 1665247 h 1665682"/>
              <a:gd name="connsiteX23" fmla="*/ 908765 w 1527451"/>
              <a:gd name="connsiteY23" fmla="*/ 1633050 h 1665682"/>
              <a:gd name="connsiteX24" fmla="*/ 947402 w 1527451"/>
              <a:gd name="connsiteY24" fmla="*/ 1542898 h 1665682"/>
              <a:gd name="connsiteX25" fmla="*/ 863689 w 1527451"/>
              <a:gd name="connsiteY25" fmla="*/ 1491382 h 1665682"/>
              <a:gd name="connsiteX26" fmla="*/ 1011796 w 1527451"/>
              <a:gd name="connsiteY26" fmla="*/ 1394791 h 1665682"/>
              <a:gd name="connsiteX27" fmla="*/ 1063312 w 1527451"/>
              <a:gd name="connsiteY27" fmla="*/ 1349715 h 1665682"/>
              <a:gd name="connsiteX28" fmla="*/ 1250056 w 1527451"/>
              <a:gd name="connsiteY28" fmla="*/ 1175850 h 1665682"/>
              <a:gd name="connsiteX29" fmla="*/ 1378844 w 1527451"/>
              <a:gd name="connsiteY29" fmla="*/ 1117895 h 1665682"/>
              <a:gd name="connsiteX30" fmla="*/ 1443239 w 1527451"/>
              <a:gd name="connsiteY30" fmla="*/ 931151 h 1665682"/>
              <a:gd name="connsiteX31" fmla="*/ 1514072 w 1527451"/>
              <a:gd name="connsiteY31" fmla="*/ 808802 h 1665682"/>
              <a:gd name="connsiteX32" fmla="*/ 1501194 w 1527451"/>
              <a:gd name="connsiteY32" fmla="*/ 686453 h 1665682"/>
              <a:gd name="connsiteX33" fmla="*/ 1256495 w 1527451"/>
              <a:gd name="connsiteY33" fmla="*/ 596301 h 1665682"/>
              <a:gd name="connsiteX34" fmla="*/ 1192101 w 1527451"/>
              <a:gd name="connsiteY34" fmla="*/ 473951 h 1665682"/>
              <a:gd name="connsiteX35" fmla="*/ 1069751 w 1527451"/>
              <a:gd name="connsiteY35" fmla="*/ 461073 h 1665682"/>
              <a:gd name="connsiteX36" fmla="*/ 1056872 w 1527451"/>
              <a:gd name="connsiteY36" fmla="*/ 390239 h 1665682"/>
              <a:gd name="connsiteX37" fmla="*/ 1024675 w 1527451"/>
              <a:gd name="connsiteY37" fmla="*/ 242132 h 1665682"/>
              <a:gd name="connsiteX38" fmla="*/ 883008 w 1527451"/>
              <a:gd name="connsiteY38" fmla="*/ 190616 h 1665682"/>
              <a:gd name="connsiteX39" fmla="*/ 715582 w 1527451"/>
              <a:gd name="connsiteY39" fmla="*/ 42509 h 1665682"/>
              <a:gd name="connsiteX40" fmla="*/ 644748 w 1527451"/>
              <a:gd name="connsiteY40" fmla="*/ 94025 h 1665682"/>
              <a:gd name="connsiteX41" fmla="*/ 599672 w 1527451"/>
              <a:gd name="connsiteY41" fmla="*/ 139101 h 1665682"/>
              <a:gd name="connsiteX42" fmla="*/ 528839 w 1527451"/>
              <a:gd name="connsiteY42" fmla="*/ 94025 h 1665682"/>
              <a:gd name="connsiteX43" fmla="*/ 380732 w 1527451"/>
              <a:gd name="connsiteY43" fmla="*/ 100464 h 1665682"/>
              <a:gd name="connsiteX44" fmla="*/ 277701 w 1527451"/>
              <a:gd name="connsiteY44" fmla="*/ 61828 h 1665682"/>
              <a:gd name="connsiteX45" fmla="*/ 226185 w 1527451"/>
              <a:gd name="connsiteY45" fmla="*/ 16751 h 1665682"/>
              <a:gd name="connsiteX46" fmla="*/ 129594 w 1527451"/>
              <a:gd name="connsiteY46" fmla="*/ 3873 h 1665682"/>
              <a:gd name="connsiteX47" fmla="*/ 13684 w 1527451"/>
              <a:gd name="connsiteY47" fmla="*/ 10312 h 166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27451" h="1665682">
                <a:moveTo>
                  <a:pt x="13684" y="10312"/>
                </a:moveTo>
                <a:cubicBezTo>
                  <a:pt x="-6708" y="29630"/>
                  <a:pt x="-269" y="89731"/>
                  <a:pt x="7244" y="119782"/>
                </a:cubicBezTo>
                <a:cubicBezTo>
                  <a:pt x="14757" y="149833"/>
                  <a:pt x="40515" y="178810"/>
                  <a:pt x="58760" y="190616"/>
                </a:cubicBezTo>
                <a:cubicBezTo>
                  <a:pt x="77005" y="202422"/>
                  <a:pt x="104909" y="183103"/>
                  <a:pt x="116715" y="190616"/>
                </a:cubicBezTo>
                <a:cubicBezTo>
                  <a:pt x="128521" y="198129"/>
                  <a:pt x="127448" y="220667"/>
                  <a:pt x="129594" y="235692"/>
                </a:cubicBezTo>
                <a:cubicBezTo>
                  <a:pt x="131740" y="250717"/>
                  <a:pt x="94177" y="260376"/>
                  <a:pt x="129594" y="280768"/>
                </a:cubicBezTo>
                <a:cubicBezTo>
                  <a:pt x="165011" y="301160"/>
                  <a:pt x="293799" y="340870"/>
                  <a:pt x="342095" y="358042"/>
                </a:cubicBezTo>
                <a:cubicBezTo>
                  <a:pt x="390391" y="375214"/>
                  <a:pt x="396830" y="370920"/>
                  <a:pt x="419368" y="383799"/>
                </a:cubicBezTo>
                <a:cubicBezTo>
                  <a:pt x="441906" y="396678"/>
                  <a:pt x="460151" y="419216"/>
                  <a:pt x="477323" y="435315"/>
                </a:cubicBezTo>
                <a:cubicBezTo>
                  <a:pt x="494495" y="451414"/>
                  <a:pt x="500934" y="468585"/>
                  <a:pt x="522399" y="480391"/>
                </a:cubicBezTo>
                <a:cubicBezTo>
                  <a:pt x="543864" y="492197"/>
                  <a:pt x="585720" y="499709"/>
                  <a:pt x="606112" y="506149"/>
                </a:cubicBezTo>
                <a:cubicBezTo>
                  <a:pt x="626504" y="512589"/>
                  <a:pt x="645821" y="504003"/>
                  <a:pt x="644748" y="519028"/>
                </a:cubicBezTo>
                <a:cubicBezTo>
                  <a:pt x="643675" y="534053"/>
                  <a:pt x="613624" y="574836"/>
                  <a:pt x="599672" y="596301"/>
                </a:cubicBezTo>
                <a:cubicBezTo>
                  <a:pt x="585720" y="617766"/>
                  <a:pt x="569622" y="627425"/>
                  <a:pt x="561036" y="647816"/>
                </a:cubicBezTo>
                <a:cubicBezTo>
                  <a:pt x="552450" y="668207"/>
                  <a:pt x="543864" y="695039"/>
                  <a:pt x="548157" y="718650"/>
                </a:cubicBezTo>
                <a:cubicBezTo>
                  <a:pt x="552450" y="742261"/>
                  <a:pt x="563183" y="741188"/>
                  <a:pt x="586794" y="789484"/>
                </a:cubicBezTo>
                <a:cubicBezTo>
                  <a:pt x="610405" y="837780"/>
                  <a:pt x="657628" y="960129"/>
                  <a:pt x="689825" y="1008425"/>
                </a:cubicBezTo>
                <a:cubicBezTo>
                  <a:pt x="722022" y="1056721"/>
                  <a:pt x="770318" y="1045988"/>
                  <a:pt x="779977" y="1079258"/>
                </a:cubicBezTo>
                <a:cubicBezTo>
                  <a:pt x="789636" y="1112528"/>
                  <a:pt x="756365" y="1171557"/>
                  <a:pt x="747779" y="1208047"/>
                </a:cubicBezTo>
                <a:cubicBezTo>
                  <a:pt x="739193" y="1244537"/>
                  <a:pt x="741340" y="1256343"/>
                  <a:pt x="728461" y="1298199"/>
                </a:cubicBezTo>
                <a:cubicBezTo>
                  <a:pt x="715582" y="1340055"/>
                  <a:pt x="680165" y="1406596"/>
                  <a:pt x="670506" y="1459185"/>
                </a:cubicBezTo>
                <a:cubicBezTo>
                  <a:pt x="660847" y="1511774"/>
                  <a:pt x="646895" y="1579388"/>
                  <a:pt x="670506" y="1613732"/>
                </a:cubicBezTo>
                <a:cubicBezTo>
                  <a:pt x="694117" y="1648076"/>
                  <a:pt x="772464" y="1662027"/>
                  <a:pt x="812174" y="1665247"/>
                </a:cubicBezTo>
                <a:cubicBezTo>
                  <a:pt x="851884" y="1668467"/>
                  <a:pt x="886227" y="1653442"/>
                  <a:pt x="908765" y="1633050"/>
                </a:cubicBezTo>
                <a:cubicBezTo>
                  <a:pt x="931303" y="1612658"/>
                  <a:pt x="954915" y="1566509"/>
                  <a:pt x="947402" y="1542898"/>
                </a:cubicBezTo>
                <a:cubicBezTo>
                  <a:pt x="939889" y="1519287"/>
                  <a:pt x="852957" y="1516067"/>
                  <a:pt x="863689" y="1491382"/>
                </a:cubicBezTo>
                <a:cubicBezTo>
                  <a:pt x="874421" y="1466697"/>
                  <a:pt x="978526" y="1418402"/>
                  <a:pt x="1011796" y="1394791"/>
                </a:cubicBezTo>
                <a:cubicBezTo>
                  <a:pt x="1045067" y="1371180"/>
                  <a:pt x="1023602" y="1386205"/>
                  <a:pt x="1063312" y="1349715"/>
                </a:cubicBezTo>
                <a:cubicBezTo>
                  <a:pt x="1103022" y="1313225"/>
                  <a:pt x="1197467" y="1214487"/>
                  <a:pt x="1250056" y="1175850"/>
                </a:cubicBezTo>
                <a:cubicBezTo>
                  <a:pt x="1302645" y="1137213"/>
                  <a:pt x="1346647" y="1158678"/>
                  <a:pt x="1378844" y="1117895"/>
                </a:cubicBezTo>
                <a:cubicBezTo>
                  <a:pt x="1411041" y="1077112"/>
                  <a:pt x="1420701" y="982666"/>
                  <a:pt x="1443239" y="931151"/>
                </a:cubicBezTo>
                <a:cubicBezTo>
                  <a:pt x="1465777" y="879636"/>
                  <a:pt x="1504413" y="849585"/>
                  <a:pt x="1514072" y="808802"/>
                </a:cubicBezTo>
                <a:cubicBezTo>
                  <a:pt x="1523731" y="768019"/>
                  <a:pt x="1544124" y="721870"/>
                  <a:pt x="1501194" y="686453"/>
                </a:cubicBezTo>
                <a:cubicBezTo>
                  <a:pt x="1458265" y="651036"/>
                  <a:pt x="1308010" y="631718"/>
                  <a:pt x="1256495" y="596301"/>
                </a:cubicBezTo>
                <a:cubicBezTo>
                  <a:pt x="1204980" y="560884"/>
                  <a:pt x="1223225" y="496489"/>
                  <a:pt x="1192101" y="473951"/>
                </a:cubicBezTo>
                <a:cubicBezTo>
                  <a:pt x="1160977" y="451413"/>
                  <a:pt x="1092289" y="475025"/>
                  <a:pt x="1069751" y="461073"/>
                </a:cubicBezTo>
                <a:cubicBezTo>
                  <a:pt x="1047213" y="447121"/>
                  <a:pt x="1064385" y="426729"/>
                  <a:pt x="1056872" y="390239"/>
                </a:cubicBezTo>
                <a:cubicBezTo>
                  <a:pt x="1049359" y="353749"/>
                  <a:pt x="1053652" y="275403"/>
                  <a:pt x="1024675" y="242132"/>
                </a:cubicBezTo>
                <a:cubicBezTo>
                  <a:pt x="995698" y="208862"/>
                  <a:pt x="934523" y="223886"/>
                  <a:pt x="883008" y="190616"/>
                </a:cubicBezTo>
                <a:cubicBezTo>
                  <a:pt x="831493" y="157346"/>
                  <a:pt x="755292" y="58608"/>
                  <a:pt x="715582" y="42509"/>
                </a:cubicBezTo>
                <a:cubicBezTo>
                  <a:pt x="675872" y="26411"/>
                  <a:pt x="664066" y="77926"/>
                  <a:pt x="644748" y="94025"/>
                </a:cubicBezTo>
                <a:cubicBezTo>
                  <a:pt x="625430" y="110124"/>
                  <a:pt x="618990" y="139101"/>
                  <a:pt x="599672" y="139101"/>
                </a:cubicBezTo>
                <a:cubicBezTo>
                  <a:pt x="580354" y="139101"/>
                  <a:pt x="565329" y="100464"/>
                  <a:pt x="528839" y="94025"/>
                </a:cubicBezTo>
                <a:cubicBezTo>
                  <a:pt x="492349" y="87586"/>
                  <a:pt x="422588" y="105830"/>
                  <a:pt x="380732" y="100464"/>
                </a:cubicBezTo>
                <a:cubicBezTo>
                  <a:pt x="338876" y="95098"/>
                  <a:pt x="303459" y="75780"/>
                  <a:pt x="277701" y="61828"/>
                </a:cubicBezTo>
                <a:cubicBezTo>
                  <a:pt x="251943" y="47876"/>
                  <a:pt x="250869" y="26410"/>
                  <a:pt x="226185" y="16751"/>
                </a:cubicBezTo>
                <a:cubicBezTo>
                  <a:pt x="201501" y="7092"/>
                  <a:pt x="163938" y="2800"/>
                  <a:pt x="129594" y="3873"/>
                </a:cubicBezTo>
                <a:cubicBezTo>
                  <a:pt x="95250" y="4946"/>
                  <a:pt x="34076" y="-9006"/>
                  <a:pt x="13684" y="10312"/>
                </a:cubicBezTo>
                <a:close/>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6" name="Rectángulo 155"/>
          <p:cNvSpPr/>
          <p:nvPr/>
        </p:nvSpPr>
        <p:spPr>
          <a:xfrm>
            <a:off x="3826980" y="6435497"/>
            <a:ext cx="1227774" cy="338554"/>
          </a:xfrm>
          <a:prstGeom prst="rect">
            <a:avLst/>
          </a:prstGeom>
        </p:spPr>
        <p:txBody>
          <a:bodyPr wrap="square">
            <a:spAutoFit/>
          </a:bodyPr>
          <a:lstStyle/>
          <a:p>
            <a:pPr algn="r"/>
            <a:r>
              <a:rPr lang="es-CO" sz="1600" b="1" dirty="0" smtClean="0">
                <a:solidFill>
                  <a:prstClr val="black"/>
                </a:solidFill>
                <a:latin typeface="Times New Roman" panose="02020603050405020304" pitchFamily="18" charset="0"/>
                <a:cs typeface="Times New Roman" panose="02020603050405020304" pitchFamily="18" charset="0"/>
              </a:rPr>
              <a:t>CAPEIPI</a:t>
            </a:r>
            <a:endParaRPr lang="es-CO" sz="1600" b="1" dirty="0">
              <a:solidFill>
                <a:prstClr val="black"/>
              </a:solidFill>
              <a:latin typeface="Times New Roman" panose="02020603050405020304" pitchFamily="18" charset="0"/>
              <a:cs typeface="Times New Roman" panose="02020603050405020304" pitchFamily="18" charset="0"/>
            </a:endParaRPr>
          </a:p>
        </p:txBody>
      </p:sp>
      <p:cxnSp>
        <p:nvCxnSpPr>
          <p:cNvPr id="26" name="Conector recto de flecha 25"/>
          <p:cNvCxnSpPr/>
          <p:nvPr/>
        </p:nvCxnSpPr>
        <p:spPr>
          <a:xfrm flipH="1">
            <a:off x="3443246" y="1016439"/>
            <a:ext cx="997622" cy="44987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p:nvPr/>
        </p:nvCxnSpPr>
        <p:spPr>
          <a:xfrm flipH="1" flipV="1">
            <a:off x="3407437" y="1522065"/>
            <a:ext cx="653332" cy="30625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CuadroTexto 32"/>
          <p:cNvSpPr txBox="1"/>
          <p:nvPr/>
        </p:nvSpPr>
        <p:spPr>
          <a:xfrm>
            <a:off x="2376386" y="974644"/>
            <a:ext cx="1031051" cy="646331"/>
          </a:xfrm>
          <a:prstGeom prst="rect">
            <a:avLst/>
          </a:prstGeom>
          <a:noFill/>
        </p:spPr>
        <p:txBody>
          <a:bodyPr wrap="none" rtlCol="0">
            <a:spAutoFit/>
          </a:bodyPr>
          <a:lstStyle/>
          <a:p>
            <a:r>
              <a:rPr lang="es-EC" sz="3600" dirty="0" smtClean="0">
                <a:solidFill>
                  <a:srgbClr val="C00000"/>
                </a:solidFill>
                <a:latin typeface="Times New Roman" panose="02020603050405020304" pitchFamily="18" charset="0"/>
                <a:cs typeface="Times New Roman" panose="02020603050405020304" pitchFamily="18" charset="0"/>
              </a:rPr>
              <a:t>44%</a:t>
            </a:r>
            <a:endParaRPr lang="en-US" sz="3600" dirty="0">
              <a:solidFill>
                <a:srgbClr val="C00000"/>
              </a:solidFill>
              <a:latin typeface="Times New Roman" panose="02020603050405020304" pitchFamily="18" charset="0"/>
              <a:cs typeface="Times New Roman" panose="02020603050405020304" pitchFamily="18" charset="0"/>
            </a:endParaRPr>
          </a:p>
        </p:txBody>
      </p:sp>
      <p:sp>
        <p:nvSpPr>
          <p:cNvPr id="34" name="CuadroTexto 33"/>
          <p:cNvSpPr txBox="1"/>
          <p:nvPr/>
        </p:nvSpPr>
        <p:spPr>
          <a:xfrm>
            <a:off x="2306560" y="1419958"/>
            <a:ext cx="1120820" cy="523220"/>
          </a:xfrm>
          <a:prstGeom prst="rect">
            <a:avLst/>
          </a:prstGeom>
          <a:noFill/>
        </p:spPr>
        <p:txBody>
          <a:bodyPr wrap="none" rtlCol="0">
            <a:spAutoFit/>
          </a:bodyPr>
          <a:lstStyle/>
          <a:p>
            <a:r>
              <a:rPr lang="es-EC" sz="2800" dirty="0" smtClean="0">
                <a:solidFill>
                  <a:srgbClr val="C00000"/>
                </a:solidFill>
                <a:latin typeface="Times New Roman" panose="02020603050405020304" pitchFamily="18" charset="0"/>
                <a:cs typeface="Times New Roman" panose="02020603050405020304" pitchFamily="18" charset="0"/>
              </a:rPr>
              <a:t>pymes</a:t>
            </a:r>
            <a:endParaRPr 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7550430"/>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58"/>
                                        </p:tgtEl>
                                      </p:cBhvr>
                                    </p:animEffect>
                                    <p:set>
                                      <p:cBhvr>
                                        <p:cTn id="35" dur="1" fill="hold">
                                          <p:stCondLst>
                                            <p:cond delay="499"/>
                                          </p:stCondLst>
                                        </p:cTn>
                                        <p:tgtEl>
                                          <p:spTgt spid="58"/>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59"/>
                                        </p:tgtEl>
                                      </p:cBhvr>
                                    </p:animEffect>
                                    <p:set>
                                      <p:cBhvr>
                                        <p:cTn id="38" dur="1" fill="hold">
                                          <p:stCondLst>
                                            <p:cond delay="499"/>
                                          </p:stCondLst>
                                        </p:cTn>
                                        <p:tgtEl>
                                          <p:spTgt spid="59"/>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60"/>
                                        </p:tgtEl>
                                      </p:cBhvr>
                                    </p:animEffect>
                                    <p:set>
                                      <p:cBhvr>
                                        <p:cTn id="41" dur="1" fill="hold">
                                          <p:stCondLst>
                                            <p:cond delay="499"/>
                                          </p:stCondLst>
                                        </p:cTn>
                                        <p:tgtEl>
                                          <p:spTgt spid="60"/>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35"/>
                                        </p:tgtEl>
                                      </p:cBhvr>
                                    </p:animEffect>
                                    <p:set>
                                      <p:cBhvr>
                                        <p:cTn id="44" dur="1" fill="hold">
                                          <p:stCondLst>
                                            <p:cond delay="499"/>
                                          </p:stCondLst>
                                        </p:cTn>
                                        <p:tgtEl>
                                          <p:spTgt spid="35"/>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43"/>
                                        </p:tgtEl>
                                      </p:cBhvr>
                                    </p:animEffect>
                                    <p:set>
                                      <p:cBhvr>
                                        <p:cTn id="47" dur="1" fill="hold">
                                          <p:stCondLst>
                                            <p:cond delay="499"/>
                                          </p:stCondLst>
                                        </p:cTn>
                                        <p:tgtEl>
                                          <p:spTgt spid="4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49"/>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50"/>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5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3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36"/>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37"/>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38"/>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39"/>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40"/>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41"/>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42"/>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5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56"/>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34"/>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143"/>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145"/>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47"/>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60" grpId="0"/>
      <p:bldP spid="60" grpId="1"/>
      <p:bldP spid="35" grpId="0"/>
      <p:bldP spid="35" grpId="1"/>
      <p:bldP spid="43" grpId="0" animBg="1"/>
      <p:bldP spid="43" grpId="1" animBg="1"/>
      <p:bldGraphic spid="61" grpId="0">
        <p:bldAsOne/>
      </p:bldGraphic>
      <p:bldP spid="62" grpId="0"/>
      <p:bldP spid="134" grpId="0" animBg="1"/>
      <p:bldP spid="138" grpId="0" animBg="1"/>
      <p:bldP spid="140" grpId="0" animBg="1"/>
      <p:bldP spid="141" grpId="0" animBg="1"/>
      <p:bldP spid="142" grpId="0" animBg="1"/>
      <p:bldP spid="143" grpId="0" animBg="1"/>
      <p:bldP spid="147" grpId="0" animBg="1"/>
      <p:bldP spid="148" grpId="0" animBg="1"/>
      <p:bldP spid="149" grpId="0"/>
      <p:bldP spid="153" grpId="0" animBg="1"/>
      <p:bldP spid="156"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23" name="Grupo 22"/>
          <p:cNvGrpSpPr/>
          <p:nvPr/>
        </p:nvGrpSpPr>
        <p:grpSpPr>
          <a:xfrm rot="20559871">
            <a:off x="8010850" y="640383"/>
            <a:ext cx="3684753" cy="3507215"/>
            <a:chOff x="5152740" y="339058"/>
            <a:chExt cx="3647785" cy="3065087"/>
          </a:xfrm>
          <a:solidFill>
            <a:schemeClr val="accent5"/>
          </a:solidFill>
        </p:grpSpPr>
        <p:sp>
          <p:nvSpPr>
            <p:cNvPr id="24" name="Forma 23"/>
            <p:cNvSpPr/>
            <p:nvPr/>
          </p:nvSpPr>
          <p:spPr>
            <a:xfrm rot="20700000">
              <a:off x="5152740" y="339058"/>
              <a:ext cx="3647785" cy="3065087"/>
            </a:xfrm>
            <a:prstGeom prst="gear6">
              <a:avLst/>
            </a:prstGeom>
            <a:grpFill/>
            <a:ln>
              <a:solidFill>
                <a:schemeClr val="tx1"/>
              </a:solidFill>
            </a:ln>
          </p:spPr>
          <p:style>
            <a:lnRef idx="2">
              <a:schemeClr val="lt1">
                <a:hueOff val="0"/>
                <a:satOff val="0"/>
                <a:lumOff val="0"/>
                <a:alphaOff val="0"/>
              </a:schemeClr>
            </a:lnRef>
            <a:fillRef idx="1">
              <a:scrgbClr r="0" g="0" b="0"/>
            </a:fillRef>
            <a:effectRef idx="0">
              <a:schemeClr val="accent3">
                <a:hueOff val="6059134"/>
                <a:satOff val="36540"/>
                <a:lumOff val="-22155"/>
                <a:alphaOff val="0"/>
              </a:schemeClr>
            </a:effectRef>
            <a:fontRef idx="minor">
              <a:schemeClr val="lt1"/>
            </a:fontRef>
          </p:style>
        </p:sp>
        <p:sp>
          <p:nvSpPr>
            <p:cNvPr id="25" name="Forma 4"/>
            <p:cNvSpPr/>
            <p:nvPr/>
          </p:nvSpPr>
          <p:spPr>
            <a:xfrm rot="1040129">
              <a:off x="5945805" y="884898"/>
              <a:ext cx="2182733" cy="1955497"/>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800100">
                <a:lnSpc>
                  <a:spcPct val="90000"/>
                </a:lnSpc>
                <a:spcBef>
                  <a:spcPct val="0"/>
                </a:spcBef>
                <a:spcAft>
                  <a:spcPct val="35000"/>
                </a:spcAft>
              </a:pPr>
              <a:r>
                <a:rPr lang="es-EC" dirty="0" smtClean="0">
                  <a:solidFill>
                    <a:prstClr val="black"/>
                  </a:solidFill>
                  <a:latin typeface="Times New Roman" panose="02020603050405020304" pitchFamily="18" charset="0"/>
                  <a:cs typeface="Times New Roman" panose="02020603050405020304" pitchFamily="18" charset="0"/>
                </a:rPr>
                <a:t>Proceso de adaptación a los cambios del entorno, el cual es impulsado por los directivos de la empresa, a fin de obtener una competitividad</a:t>
              </a:r>
              <a:endParaRPr lang="es-EC" dirty="0">
                <a:solidFill>
                  <a:prstClr val="black"/>
                </a:solidFill>
                <a:latin typeface="Times New Roman" panose="02020603050405020304" pitchFamily="18" charset="0"/>
                <a:cs typeface="Times New Roman" panose="02020603050405020304" pitchFamily="18" charset="0"/>
              </a:endParaRPr>
            </a:p>
          </p:txBody>
        </p:sp>
      </p:grpSp>
      <p:pic>
        <p:nvPicPr>
          <p:cNvPr id="1026" name="Picture 2" descr="Resultado de imagen para innova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356" y="4693782"/>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a:stretch>
            <a:fillRect/>
          </a:stretch>
        </p:blipFill>
        <p:spPr>
          <a:xfrm>
            <a:off x="1853563" y="1417094"/>
            <a:ext cx="3314700" cy="1381125"/>
          </a:xfrm>
          <a:prstGeom prst="rect">
            <a:avLst/>
          </a:prstGeom>
        </p:spPr>
      </p:pic>
      <p:sp>
        <p:nvSpPr>
          <p:cNvPr id="3" name="Rectángulo 2"/>
          <p:cNvSpPr/>
          <p:nvPr/>
        </p:nvSpPr>
        <p:spPr>
          <a:xfrm>
            <a:off x="-14642" y="27384"/>
            <a:ext cx="1534457" cy="6858000"/>
          </a:xfrm>
          <a:prstGeom prst="rect">
            <a:avLst/>
          </a:prstGeom>
          <a:gradFill>
            <a:gsLst>
              <a:gs pos="0">
                <a:srgbClr val="8AB833">
                  <a:lumMod val="60000"/>
                  <a:lumOff val="40000"/>
                </a:srgbClr>
              </a:gs>
              <a:gs pos="60000">
                <a:sysClr val="window" lastClr="FFFFFF">
                  <a:shade val="90000"/>
                  <a:satMod val="375000"/>
                  <a:alpha val="0"/>
                </a:sysClr>
              </a:gs>
              <a:gs pos="100000">
                <a:srgbClr val="E3DED1">
                  <a:tint val="88000"/>
                  <a:satMod val="400000"/>
                </a:srgbClr>
              </a:gs>
            </a:gsLst>
            <a:lin ang="5400000" scaled="0"/>
          </a:gradFill>
          <a:ln w="25400" cap="flat" cmpd="sng" algn="ctr">
            <a:noFill/>
            <a:prstDash val="solid"/>
          </a:ln>
          <a:effectLst/>
        </p:spPr>
        <p:txBody>
          <a:bodyPr rtlCol="0" anchor="ctr"/>
          <a:lstStyle/>
          <a:p>
            <a:pPr algn="ctr">
              <a:defRPr/>
            </a:pPr>
            <a:endParaRPr lang="en-US" kern="0">
              <a:solidFill>
                <a:prstClr val="white"/>
              </a:solidFill>
            </a:endParaRPr>
          </a:p>
        </p:txBody>
      </p:sp>
      <p:sp>
        <p:nvSpPr>
          <p:cNvPr id="5" name="Rectángulo 4"/>
          <p:cNvSpPr/>
          <p:nvPr/>
        </p:nvSpPr>
        <p:spPr>
          <a:xfrm rot="16200000">
            <a:off x="507162" y="963933"/>
            <a:ext cx="432047" cy="1639747"/>
          </a:xfrm>
          <a:prstGeom prst="rect">
            <a:avLst/>
          </a:prstGeom>
          <a:noFill/>
          <a:ln w="25400" cap="flat" cmpd="sng" algn="ctr">
            <a:noFill/>
            <a:prstDash val="solid"/>
          </a:ln>
          <a:effectLst/>
        </p:spPr>
        <p:txBody>
          <a:bodyPr vert="vert" rtlCol="0" anchor="ctr"/>
          <a:lstStyle/>
          <a:p>
            <a:pPr algn="ctr">
              <a:defRPr/>
            </a:pPr>
            <a:r>
              <a:rPr lang="es-EC"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INTRODUCCIÓN</a:t>
            </a:r>
            <a:endParaRPr lang="en-US"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6" name="Rectángulo 5"/>
          <p:cNvSpPr/>
          <p:nvPr/>
        </p:nvSpPr>
        <p:spPr>
          <a:xfrm rot="16200000">
            <a:off x="497124" y="2264522"/>
            <a:ext cx="432047" cy="1475656"/>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7" name="Rectángulo redondeado 6"/>
          <p:cNvSpPr/>
          <p:nvPr/>
        </p:nvSpPr>
        <p:spPr>
          <a:xfrm rot="16200000">
            <a:off x="527240" y="1693690"/>
            <a:ext cx="432047" cy="1475656"/>
          </a:xfrm>
          <a:prstGeom prst="roundRect">
            <a:avLst/>
          </a:prstGeom>
          <a:solidFill>
            <a:srgbClr val="C0CF3A">
              <a:lumMod val="40000"/>
              <a:lumOff val="60000"/>
            </a:srgbClr>
          </a:solidFill>
          <a:ln w="57150" cap="flat" cmpd="sng" algn="ctr">
            <a:solidFill>
              <a:srgbClr val="0BB0E3"/>
            </a:solidFill>
            <a:prstDash val="solid"/>
          </a:ln>
          <a:effectLst/>
        </p:spPr>
        <p:txBody>
          <a:bodyPr vert="vert" rtlCol="0" anchor="ctr"/>
          <a:lstStyle/>
          <a:p>
            <a:pPr>
              <a:defRPr/>
            </a:pP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 name="Rectángulo 7"/>
          <p:cNvSpPr/>
          <p:nvPr/>
        </p:nvSpPr>
        <p:spPr>
          <a:xfrm rot="16200000">
            <a:off x="530744" y="2737916"/>
            <a:ext cx="432047" cy="1592584"/>
          </a:xfrm>
          <a:prstGeom prst="rect">
            <a:avLst/>
          </a:prstGeom>
          <a:noFill/>
          <a:ln w="25400" cap="flat" cmpd="sng" algn="ctr">
            <a:noFill/>
            <a:prstDash val="solid"/>
          </a:ln>
          <a:effectLst/>
        </p:spPr>
        <p:txBody>
          <a:bodyPr vert="vert" rtlCol="0" anchor="ctr"/>
          <a:lstStyle/>
          <a:p>
            <a:pPr algn="ctr">
              <a:defRPr/>
            </a:pP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 name="Rectángulo 8"/>
          <p:cNvSpPr/>
          <p:nvPr/>
        </p:nvSpPr>
        <p:spPr>
          <a:xfrm rot="16200000">
            <a:off x="503992" y="3366079"/>
            <a:ext cx="432047" cy="1599599"/>
          </a:xfrm>
          <a:prstGeom prst="rect">
            <a:avLst/>
          </a:prstGeom>
          <a:noFill/>
          <a:ln w="25400" cap="flat" cmpd="sng" algn="ctr">
            <a:noFill/>
            <a:prstDash val="solid"/>
          </a:ln>
          <a:effectLst/>
        </p:spPr>
        <p:txBody>
          <a:bodyPr vert="vert" rtlCol="0" anchor="ctr"/>
          <a:lstStyle/>
          <a:p>
            <a:pPr algn="ctr">
              <a:defRPr/>
            </a:pP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IV</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10" name="Picture 4" descr="Resultado de imagen para SELLO ESP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3811"/>
          <a:stretch/>
        </p:blipFill>
        <p:spPr bwMode="auto">
          <a:xfrm>
            <a:off x="461572" y="5165720"/>
            <a:ext cx="948958" cy="935846"/>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7163780" y="114834"/>
            <a:ext cx="5028220" cy="523220"/>
          </a:xfrm>
          <a:prstGeom prst="rect">
            <a:avLst/>
          </a:prstGeom>
          <a:noFill/>
        </p:spPr>
        <p:txBody>
          <a:bodyPr wrap="square" rtlCol="0">
            <a:spAutoFit/>
          </a:bodyPr>
          <a:lstStyle/>
          <a:p>
            <a:pPr algn="ctr"/>
            <a:r>
              <a:rPr lang="es-EC" sz="2800" b="1" dirty="0" smtClean="0">
                <a:solidFill>
                  <a:srgbClr val="0989B1">
                    <a:lumMod val="50000"/>
                  </a:srgbClr>
                </a:solidFill>
                <a:latin typeface="Times New Roman" panose="02020603050405020304" pitchFamily="18" charset="0"/>
                <a:cs typeface="Times New Roman" panose="02020603050405020304" pitchFamily="18" charset="0"/>
              </a:rPr>
              <a:t>Principales conceptos</a:t>
            </a:r>
            <a:endParaRPr lang="es-EC" sz="2800" b="1" dirty="0">
              <a:solidFill>
                <a:srgbClr val="0989B1">
                  <a:lumMod val="50000"/>
                </a:srgbClr>
              </a:solidFill>
              <a:latin typeface="Times New Roman" panose="02020603050405020304" pitchFamily="18" charset="0"/>
              <a:cs typeface="Times New Roman" panose="02020603050405020304" pitchFamily="18" charset="0"/>
            </a:endParaRPr>
          </a:p>
        </p:txBody>
      </p:sp>
      <p:cxnSp>
        <p:nvCxnSpPr>
          <p:cNvPr id="13" name="Conector recto 12"/>
          <p:cNvCxnSpPr/>
          <p:nvPr/>
        </p:nvCxnSpPr>
        <p:spPr>
          <a:xfrm>
            <a:off x="7464152" y="619522"/>
            <a:ext cx="4727848"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7825643" y="701434"/>
            <a:ext cx="4366357"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ctángulo redondeado 21"/>
          <p:cNvSpPr/>
          <p:nvPr/>
        </p:nvSpPr>
        <p:spPr>
          <a:xfrm rot="16200000">
            <a:off x="2375827" y="-1912148"/>
            <a:ext cx="551317" cy="4675845"/>
          </a:xfrm>
          <a:prstGeom prst="roundRect">
            <a:avLst/>
          </a:prstGeom>
          <a:solidFill>
            <a:srgbClr val="0BB0E3"/>
          </a:solidFill>
          <a:ln w="25400" cap="flat" cmpd="sng" algn="ctr">
            <a:solidFill>
              <a:srgbClr val="15BEF3"/>
            </a:solidFill>
            <a:prstDash val="solid"/>
          </a:ln>
          <a:effectLst/>
        </p:spPr>
        <p:txBody>
          <a:bodyPr vert="vert" rtlCol="0" anchor="ctr"/>
          <a:lstStyle/>
          <a:p>
            <a:pPr algn="ctr">
              <a:defRPr/>
            </a:pP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REVISIÓN DE LA LITERATURA</a:t>
            </a:r>
            <a:endParaRPr lang="en-US"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5" name="Pentágono 14"/>
          <p:cNvSpPr/>
          <p:nvPr/>
        </p:nvSpPr>
        <p:spPr>
          <a:xfrm>
            <a:off x="4612228" y="935812"/>
            <a:ext cx="2832300" cy="700562"/>
          </a:xfrm>
          <a:prstGeom prst="homePlate">
            <a:avLst/>
          </a:prstGeom>
          <a:solidFill>
            <a:schemeClr val="accent5">
              <a:lumMod val="60000"/>
              <a:lumOff val="40000"/>
              <a:alpha val="7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prstClr val="black"/>
                </a:solidFill>
                <a:latin typeface="Times New Roman" panose="02020603050405020304" pitchFamily="18" charset="0"/>
                <a:cs typeface="Times New Roman" panose="02020603050405020304" pitchFamily="18" charset="0"/>
              </a:rPr>
              <a:t>Crecimiento empresarial</a:t>
            </a:r>
            <a:endParaRPr lang="es-EC" sz="2000" b="1" dirty="0">
              <a:solidFill>
                <a:prstClr val="black"/>
              </a:solidFill>
              <a:latin typeface="Times New Roman" panose="02020603050405020304" pitchFamily="18" charset="0"/>
              <a:cs typeface="Times New Roman" panose="02020603050405020304" pitchFamily="18" charset="0"/>
            </a:endParaRPr>
          </a:p>
        </p:txBody>
      </p:sp>
      <p:sp>
        <p:nvSpPr>
          <p:cNvPr id="33" name="Pentágono 32"/>
          <p:cNvSpPr/>
          <p:nvPr/>
        </p:nvSpPr>
        <p:spPr>
          <a:xfrm>
            <a:off x="5168263" y="5731183"/>
            <a:ext cx="2791561" cy="697841"/>
          </a:xfrm>
          <a:prstGeom prst="homePlate">
            <a:avLst/>
          </a:prstGeom>
          <a:solidFill>
            <a:schemeClr val="accent3">
              <a:alpha val="6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prstClr val="black"/>
                </a:solidFill>
                <a:latin typeface="Times New Roman" panose="02020603050405020304" pitchFamily="18" charset="0"/>
                <a:cs typeface="Times New Roman" panose="02020603050405020304" pitchFamily="18" charset="0"/>
              </a:rPr>
              <a:t>Persistencia de la innovación</a:t>
            </a:r>
            <a:endParaRPr lang="es-EC" sz="2000" b="1" dirty="0">
              <a:solidFill>
                <a:prstClr val="black"/>
              </a:solidFill>
              <a:latin typeface="Times New Roman" panose="02020603050405020304" pitchFamily="18" charset="0"/>
              <a:cs typeface="Times New Roman" panose="02020603050405020304" pitchFamily="18" charset="0"/>
            </a:endParaRPr>
          </a:p>
        </p:txBody>
      </p:sp>
      <p:sp>
        <p:nvSpPr>
          <p:cNvPr id="18" name="Cheurón 17"/>
          <p:cNvSpPr/>
          <p:nvPr/>
        </p:nvSpPr>
        <p:spPr>
          <a:xfrm>
            <a:off x="7335338" y="933577"/>
            <a:ext cx="519617" cy="700562"/>
          </a:xfrm>
          <a:prstGeom prst="chevron">
            <a:avLst/>
          </a:prstGeom>
          <a:solidFill>
            <a:schemeClr val="accent5">
              <a:lumMod val="60000"/>
              <a:lumOff val="40000"/>
              <a:alpha val="7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black"/>
              </a:solidFill>
              <a:latin typeface="Times New Roman" panose="02020603050405020304" pitchFamily="18" charset="0"/>
              <a:cs typeface="Times New Roman" panose="02020603050405020304" pitchFamily="18" charset="0"/>
            </a:endParaRPr>
          </a:p>
        </p:txBody>
      </p:sp>
      <p:sp>
        <p:nvSpPr>
          <p:cNvPr id="38" name="Cheurón 37"/>
          <p:cNvSpPr/>
          <p:nvPr/>
        </p:nvSpPr>
        <p:spPr>
          <a:xfrm>
            <a:off x="7864362" y="5772138"/>
            <a:ext cx="519617" cy="700562"/>
          </a:xfrm>
          <a:prstGeom prst="chevron">
            <a:avLst/>
          </a:prstGeom>
          <a:solidFill>
            <a:schemeClr val="accent3">
              <a:alpha val="6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44" name="Pentágono 43"/>
          <p:cNvSpPr/>
          <p:nvPr/>
        </p:nvSpPr>
        <p:spPr>
          <a:xfrm>
            <a:off x="1793088" y="3402565"/>
            <a:ext cx="2779382" cy="716333"/>
          </a:xfrm>
          <a:prstGeom prst="homePlate">
            <a:avLst/>
          </a:prstGeom>
          <a:solidFill>
            <a:schemeClr val="accent1">
              <a:alpha val="5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prstClr val="black"/>
                </a:solidFill>
                <a:latin typeface="Times New Roman" panose="02020603050405020304" pitchFamily="18" charset="0"/>
                <a:cs typeface="Times New Roman" panose="02020603050405020304" pitchFamily="18" charset="0"/>
              </a:rPr>
              <a:t>Innovación</a:t>
            </a:r>
            <a:endParaRPr lang="es-EC" sz="2000" b="1" dirty="0">
              <a:solidFill>
                <a:prstClr val="black"/>
              </a:solidFill>
              <a:latin typeface="Times New Roman" panose="02020603050405020304" pitchFamily="18" charset="0"/>
              <a:cs typeface="Times New Roman" panose="02020603050405020304" pitchFamily="18" charset="0"/>
            </a:endParaRPr>
          </a:p>
        </p:txBody>
      </p:sp>
      <p:sp>
        <p:nvSpPr>
          <p:cNvPr id="45" name="Cheurón 44"/>
          <p:cNvSpPr/>
          <p:nvPr/>
        </p:nvSpPr>
        <p:spPr>
          <a:xfrm>
            <a:off x="4377911" y="3380542"/>
            <a:ext cx="519617" cy="723998"/>
          </a:xfrm>
          <a:prstGeom prst="chevron">
            <a:avLst/>
          </a:prstGeom>
          <a:solidFill>
            <a:schemeClr val="accent1">
              <a:alpha val="5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black"/>
              </a:solidFill>
              <a:latin typeface="Times New Roman" panose="02020603050405020304" pitchFamily="18" charset="0"/>
              <a:cs typeface="Times New Roman" panose="02020603050405020304" pitchFamily="18" charset="0"/>
            </a:endParaRPr>
          </a:p>
        </p:txBody>
      </p:sp>
      <p:grpSp>
        <p:nvGrpSpPr>
          <p:cNvPr id="46" name="Grupo 45"/>
          <p:cNvGrpSpPr/>
          <p:nvPr/>
        </p:nvGrpSpPr>
        <p:grpSpPr>
          <a:xfrm rot="20748893">
            <a:off x="4747707" y="1670898"/>
            <a:ext cx="4055690" cy="4110165"/>
            <a:chOff x="2384414" y="1753041"/>
            <a:chExt cx="3276949" cy="3297755"/>
          </a:xfrm>
        </p:grpSpPr>
        <p:sp>
          <p:nvSpPr>
            <p:cNvPr id="47" name="Forma 46"/>
            <p:cNvSpPr/>
            <p:nvPr/>
          </p:nvSpPr>
          <p:spPr>
            <a:xfrm>
              <a:off x="2384414" y="1753041"/>
              <a:ext cx="3276949" cy="3297755"/>
            </a:xfrm>
            <a:prstGeom prst="gear6">
              <a:avLst/>
            </a:prstGeom>
            <a:solidFill>
              <a:schemeClr val="accent3">
                <a:hueOff val="3029567"/>
                <a:satOff val="18270"/>
                <a:lumOff val="-11077"/>
                <a:alpha val="46000"/>
              </a:schemeClr>
            </a:solidFill>
          </p:spPr>
          <p:style>
            <a:lnRef idx="2">
              <a:schemeClr val="lt1">
                <a:hueOff val="0"/>
                <a:satOff val="0"/>
                <a:lumOff val="0"/>
                <a:alphaOff val="0"/>
              </a:schemeClr>
            </a:lnRef>
            <a:fillRef idx="1">
              <a:scrgbClr r="0" g="0" b="0"/>
            </a:fillRef>
            <a:effectRef idx="0">
              <a:schemeClr val="accent3">
                <a:hueOff val="3029567"/>
                <a:satOff val="18270"/>
                <a:lumOff val="-11077"/>
                <a:alphaOff val="0"/>
              </a:schemeClr>
            </a:effectRef>
            <a:fontRef idx="minor">
              <a:schemeClr val="lt1"/>
            </a:fontRef>
          </p:style>
        </p:sp>
        <p:sp>
          <p:nvSpPr>
            <p:cNvPr id="48" name="Forma 4"/>
            <p:cNvSpPr/>
            <p:nvPr/>
          </p:nvSpPr>
          <p:spPr>
            <a:xfrm rot="851107">
              <a:off x="3105552" y="2610484"/>
              <a:ext cx="1846031" cy="15416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800100">
                <a:lnSpc>
                  <a:spcPct val="90000"/>
                </a:lnSpc>
                <a:spcBef>
                  <a:spcPct val="0"/>
                </a:spcBef>
                <a:spcAft>
                  <a:spcPct val="35000"/>
                </a:spcAft>
              </a:pPr>
              <a:r>
                <a:rPr lang="es-EC" dirty="0" smtClean="0">
                  <a:solidFill>
                    <a:prstClr val="black"/>
                  </a:solidFill>
                  <a:latin typeface="Times New Roman" panose="02020603050405020304" pitchFamily="18" charset="0"/>
                  <a:cs typeface="Times New Roman" panose="02020603050405020304" pitchFamily="18" charset="0"/>
                </a:rPr>
                <a:t>Proceso sistemático, donde participan distintas áreas del conocimiento, permitiendo realizar mejoras empresariales sobre la base de ideas creativas y transformadoras</a:t>
              </a:r>
              <a:endParaRPr lang="es-EC" dirty="0">
                <a:solidFill>
                  <a:prstClr val="black"/>
                </a:solidFill>
                <a:latin typeface="Times New Roman" panose="02020603050405020304" pitchFamily="18" charset="0"/>
                <a:cs typeface="Times New Roman" panose="02020603050405020304" pitchFamily="18" charset="0"/>
              </a:endParaRPr>
            </a:p>
          </p:txBody>
        </p:sp>
      </p:grpSp>
      <p:sp>
        <p:nvSpPr>
          <p:cNvPr id="53" name="Forma 52"/>
          <p:cNvSpPr/>
          <p:nvPr/>
        </p:nvSpPr>
        <p:spPr>
          <a:xfrm rot="19777139">
            <a:off x="8073772" y="3340896"/>
            <a:ext cx="4080236" cy="4028014"/>
          </a:xfrm>
          <a:prstGeom prst="gear6">
            <a:avLst/>
          </a:prstGeom>
          <a:solidFill>
            <a:schemeClr val="accent3">
              <a:lumMod val="60000"/>
              <a:lumOff val="40000"/>
            </a:schemeClr>
          </a:solidFill>
          <a:ln>
            <a:solidFill>
              <a:schemeClr val="tx1"/>
            </a:solidFill>
          </a:ln>
        </p:spPr>
        <p:style>
          <a:lnRef idx="2">
            <a:schemeClr val="lt1">
              <a:hueOff val="0"/>
              <a:satOff val="0"/>
              <a:lumOff val="0"/>
              <a:alphaOff val="0"/>
            </a:schemeClr>
          </a:lnRef>
          <a:fillRef idx="1">
            <a:scrgbClr r="0" g="0" b="0"/>
          </a:fillRef>
          <a:effectRef idx="0">
            <a:schemeClr val="accent3">
              <a:hueOff val="6059134"/>
              <a:satOff val="36540"/>
              <a:lumOff val="-22155"/>
              <a:alphaOff val="0"/>
            </a:schemeClr>
          </a:effectRef>
          <a:fontRef idx="minor">
            <a:schemeClr val="lt1"/>
          </a:fontRef>
        </p:style>
      </p:sp>
      <p:sp>
        <p:nvSpPr>
          <p:cNvPr id="54" name="Forma 4"/>
          <p:cNvSpPr/>
          <p:nvPr/>
        </p:nvSpPr>
        <p:spPr>
          <a:xfrm>
            <a:off x="8895837" y="4556090"/>
            <a:ext cx="2491003" cy="17024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800100">
              <a:lnSpc>
                <a:spcPct val="90000"/>
              </a:lnSpc>
              <a:spcBef>
                <a:spcPct val="0"/>
              </a:spcBef>
              <a:spcAft>
                <a:spcPct val="35000"/>
              </a:spcAft>
            </a:pPr>
            <a:r>
              <a:rPr lang="es-EC" dirty="0" smtClean="0">
                <a:solidFill>
                  <a:prstClr val="black"/>
                </a:solidFill>
                <a:latin typeface="Times New Roman" panose="02020603050405020304" pitchFamily="18" charset="0"/>
                <a:cs typeface="Times New Roman" panose="02020603050405020304" pitchFamily="18" charset="0"/>
              </a:rPr>
              <a:t>Proceso relacionado a la acumulación de conocimientos de innovación, los cuales permiten que la empresa aumente la probabilidad de ingresar innovaciones en periodos posteriores</a:t>
            </a:r>
            <a:endParaRPr lang="es-EC"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5811321"/>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90"/>
                                          </p:val>
                                        </p:tav>
                                        <p:tav tm="100000">
                                          <p:val>
                                            <p:fltVal val="0"/>
                                          </p:val>
                                        </p:tav>
                                      </p:tavLst>
                                    </p:anim>
                                    <p:animEffect transition="in" filter="fade">
                                      <p:cBhvr>
                                        <p:cTn id="22" dur="1000"/>
                                        <p:tgtEl>
                                          <p:spTgt spid="18"/>
                                        </p:tgtEl>
                                      </p:cBhvr>
                                    </p:animEffect>
                                  </p:childTnLst>
                                </p:cTn>
                              </p:par>
                              <p:par>
                                <p:cTn id="23" presetID="3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p:cTn id="33" dur="1000" fill="hold"/>
                                        <p:tgtEl>
                                          <p:spTgt spid="44"/>
                                        </p:tgtEl>
                                        <p:attrNameLst>
                                          <p:attrName>ppt_w</p:attrName>
                                        </p:attrNameLst>
                                      </p:cBhvr>
                                      <p:tavLst>
                                        <p:tav tm="0">
                                          <p:val>
                                            <p:fltVal val="0"/>
                                          </p:val>
                                        </p:tav>
                                        <p:tav tm="100000">
                                          <p:val>
                                            <p:strVal val="#ppt_w"/>
                                          </p:val>
                                        </p:tav>
                                      </p:tavLst>
                                    </p:anim>
                                    <p:anim calcmode="lin" valueType="num">
                                      <p:cBhvr>
                                        <p:cTn id="34" dur="1000" fill="hold"/>
                                        <p:tgtEl>
                                          <p:spTgt spid="44"/>
                                        </p:tgtEl>
                                        <p:attrNameLst>
                                          <p:attrName>ppt_h</p:attrName>
                                        </p:attrNameLst>
                                      </p:cBhvr>
                                      <p:tavLst>
                                        <p:tav tm="0">
                                          <p:val>
                                            <p:fltVal val="0"/>
                                          </p:val>
                                        </p:tav>
                                        <p:tav tm="100000">
                                          <p:val>
                                            <p:strVal val="#ppt_h"/>
                                          </p:val>
                                        </p:tav>
                                      </p:tavLst>
                                    </p:anim>
                                    <p:anim calcmode="lin" valueType="num">
                                      <p:cBhvr>
                                        <p:cTn id="35" dur="1000" fill="hold"/>
                                        <p:tgtEl>
                                          <p:spTgt spid="44"/>
                                        </p:tgtEl>
                                        <p:attrNameLst>
                                          <p:attrName>style.rotation</p:attrName>
                                        </p:attrNameLst>
                                      </p:cBhvr>
                                      <p:tavLst>
                                        <p:tav tm="0">
                                          <p:val>
                                            <p:fltVal val="90"/>
                                          </p:val>
                                        </p:tav>
                                        <p:tav tm="100000">
                                          <p:val>
                                            <p:fltVal val="0"/>
                                          </p:val>
                                        </p:tav>
                                      </p:tavLst>
                                    </p:anim>
                                    <p:animEffect transition="in" filter="fade">
                                      <p:cBhvr>
                                        <p:cTn id="36" dur="1000"/>
                                        <p:tgtEl>
                                          <p:spTgt spid="44"/>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1000" fill="hold"/>
                                        <p:tgtEl>
                                          <p:spTgt spid="45"/>
                                        </p:tgtEl>
                                        <p:attrNameLst>
                                          <p:attrName>ppt_w</p:attrName>
                                        </p:attrNameLst>
                                      </p:cBhvr>
                                      <p:tavLst>
                                        <p:tav tm="0">
                                          <p:val>
                                            <p:fltVal val="0"/>
                                          </p:val>
                                        </p:tav>
                                        <p:tav tm="100000">
                                          <p:val>
                                            <p:strVal val="#ppt_w"/>
                                          </p:val>
                                        </p:tav>
                                      </p:tavLst>
                                    </p:anim>
                                    <p:anim calcmode="lin" valueType="num">
                                      <p:cBhvr>
                                        <p:cTn id="40" dur="1000" fill="hold"/>
                                        <p:tgtEl>
                                          <p:spTgt spid="45"/>
                                        </p:tgtEl>
                                        <p:attrNameLst>
                                          <p:attrName>ppt_h</p:attrName>
                                        </p:attrNameLst>
                                      </p:cBhvr>
                                      <p:tavLst>
                                        <p:tav tm="0">
                                          <p:val>
                                            <p:fltVal val="0"/>
                                          </p:val>
                                        </p:tav>
                                        <p:tav tm="100000">
                                          <p:val>
                                            <p:strVal val="#ppt_h"/>
                                          </p:val>
                                        </p:tav>
                                      </p:tavLst>
                                    </p:anim>
                                    <p:anim calcmode="lin" valueType="num">
                                      <p:cBhvr>
                                        <p:cTn id="41" dur="1000" fill="hold"/>
                                        <p:tgtEl>
                                          <p:spTgt spid="45"/>
                                        </p:tgtEl>
                                        <p:attrNameLst>
                                          <p:attrName>style.rotation</p:attrName>
                                        </p:attrNameLst>
                                      </p:cBhvr>
                                      <p:tavLst>
                                        <p:tav tm="0">
                                          <p:val>
                                            <p:fltVal val="90"/>
                                          </p:val>
                                        </p:tav>
                                        <p:tav tm="100000">
                                          <p:val>
                                            <p:fltVal val="0"/>
                                          </p:val>
                                        </p:tav>
                                      </p:tavLst>
                                    </p:anim>
                                    <p:animEffect transition="in" filter="fade">
                                      <p:cBhvr>
                                        <p:cTn id="42" dur="1000"/>
                                        <p:tgtEl>
                                          <p:spTgt spid="45"/>
                                        </p:tgtEl>
                                      </p:cBhvr>
                                    </p:animEffect>
                                  </p:childTnLst>
                                </p:cTn>
                              </p:par>
                              <p:par>
                                <p:cTn id="43" presetID="31"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1000" fill="hold"/>
                                        <p:tgtEl>
                                          <p:spTgt spid="46"/>
                                        </p:tgtEl>
                                        <p:attrNameLst>
                                          <p:attrName>ppt_w</p:attrName>
                                        </p:attrNameLst>
                                      </p:cBhvr>
                                      <p:tavLst>
                                        <p:tav tm="0">
                                          <p:val>
                                            <p:fltVal val="0"/>
                                          </p:val>
                                        </p:tav>
                                        <p:tav tm="100000">
                                          <p:val>
                                            <p:strVal val="#ppt_w"/>
                                          </p:val>
                                        </p:tav>
                                      </p:tavLst>
                                    </p:anim>
                                    <p:anim calcmode="lin" valueType="num">
                                      <p:cBhvr>
                                        <p:cTn id="46" dur="1000" fill="hold"/>
                                        <p:tgtEl>
                                          <p:spTgt spid="46"/>
                                        </p:tgtEl>
                                        <p:attrNameLst>
                                          <p:attrName>ppt_h</p:attrName>
                                        </p:attrNameLst>
                                      </p:cBhvr>
                                      <p:tavLst>
                                        <p:tav tm="0">
                                          <p:val>
                                            <p:fltVal val="0"/>
                                          </p:val>
                                        </p:tav>
                                        <p:tav tm="100000">
                                          <p:val>
                                            <p:strVal val="#ppt_h"/>
                                          </p:val>
                                        </p:tav>
                                      </p:tavLst>
                                    </p:anim>
                                    <p:anim calcmode="lin" valueType="num">
                                      <p:cBhvr>
                                        <p:cTn id="47" dur="1000" fill="hold"/>
                                        <p:tgtEl>
                                          <p:spTgt spid="46"/>
                                        </p:tgtEl>
                                        <p:attrNameLst>
                                          <p:attrName>style.rotation</p:attrName>
                                        </p:attrNameLst>
                                      </p:cBhvr>
                                      <p:tavLst>
                                        <p:tav tm="0">
                                          <p:val>
                                            <p:fltVal val="90"/>
                                          </p:val>
                                        </p:tav>
                                        <p:tav tm="100000">
                                          <p:val>
                                            <p:fltVal val="0"/>
                                          </p:val>
                                        </p:tav>
                                      </p:tavLst>
                                    </p:anim>
                                    <p:animEffect transition="in" filter="fade">
                                      <p:cBhvr>
                                        <p:cTn id="48" dur="1000"/>
                                        <p:tgtEl>
                                          <p:spTgt spid="46"/>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p:cTn id="53" dur="1000" fill="hold"/>
                                        <p:tgtEl>
                                          <p:spTgt spid="53"/>
                                        </p:tgtEl>
                                        <p:attrNameLst>
                                          <p:attrName>ppt_w</p:attrName>
                                        </p:attrNameLst>
                                      </p:cBhvr>
                                      <p:tavLst>
                                        <p:tav tm="0">
                                          <p:val>
                                            <p:fltVal val="0"/>
                                          </p:val>
                                        </p:tav>
                                        <p:tav tm="100000">
                                          <p:val>
                                            <p:strVal val="#ppt_w"/>
                                          </p:val>
                                        </p:tav>
                                      </p:tavLst>
                                    </p:anim>
                                    <p:anim calcmode="lin" valueType="num">
                                      <p:cBhvr>
                                        <p:cTn id="54" dur="1000" fill="hold"/>
                                        <p:tgtEl>
                                          <p:spTgt spid="53"/>
                                        </p:tgtEl>
                                        <p:attrNameLst>
                                          <p:attrName>ppt_h</p:attrName>
                                        </p:attrNameLst>
                                      </p:cBhvr>
                                      <p:tavLst>
                                        <p:tav tm="0">
                                          <p:val>
                                            <p:fltVal val="0"/>
                                          </p:val>
                                        </p:tav>
                                        <p:tav tm="100000">
                                          <p:val>
                                            <p:strVal val="#ppt_h"/>
                                          </p:val>
                                        </p:tav>
                                      </p:tavLst>
                                    </p:anim>
                                    <p:anim calcmode="lin" valueType="num">
                                      <p:cBhvr>
                                        <p:cTn id="55" dur="1000" fill="hold"/>
                                        <p:tgtEl>
                                          <p:spTgt spid="53"/>
                                        </p:tgtEl>
                                        <p:attrNameLst>
                                          <p:attrName>style.rotation</p:attrName>
                                        </p:attrNameLst>
                                      </p:cBhvr>
                                      <p:tavLst>
                                        <p:tav tm="0">
                                          <p:val>
                                            <p:fltVal val="90"/>
                                          </p:val>
                                        </p:tav>
                                        <p:tav tm="100000">
                                          <p:val>
                                            <p:fltVal val="0"/>
                                          </p:val>
                                        </p:tav>
                                      </p:tavLst>
                                    </p:anim>
                                    <p:animEffect transition="in" filter="fade">
                                      <p:cBhvr>
                                        <p:cTn id="56" dur="1000"/>
                                        <p:tgtEl>
                                          <p:spTgt spid="53"/>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p:cTn id="59" dur="1000" fill="hold"/>
                                        <p:tgtEl>
                                          <p:spTgt spid="54"/>
                                        </p:tgtEl>
                                        <p:attrNameLst>
                                          <p:attrName>ppt_w</p:attrName>
                                        </p:attrNameLst>
                                      </p:cBhvr>
                                      <p:tavLst>
                                        <p:tav tm="0">
                                          <p:val>
                                            <p:fltVal val="0"/>
                                          </p:val>
                                        </p:tav>
                                        <p:tav tm="100000">
                                          <p:val>
                                            <p:strVal val="#ppt_w"/>
                                          </p:val>
                                        </p:tav>
                                      </p:tavLst>
                                    </p:anim>
                                    <p:anim calcmode="lin" valueType="num">
                                      <p:cBhvr>
                                        <p:cTn id="60" dur="1000" fill="hold"/>
                                        <p:tgtEl>
                                          <p:spTgt spid="54"/>
                                        </p:tgtEl>
                                        <p:attrNameLst>
                                          <p:attrName>ppt_h</p:attrName>
                                        </p:attrNameLst>
                                      </p:cBhvr>
                                      <p:tavLst>
                                        <p:tav tm="0">
                                          <p:val>
                                            <p:fltVal val="0"/>
                                          </p:val>
                                        </p:tav>
                                        <p:tav tm="100000">
                                          <p:val>
                                            <p:strVal val="#ppt_h"/>
                                          </p:val>
                                        </p:tav>
                                      </p:tavLst>
                                    </p:anim>
                                    <p:anim calcmode="lin" valueType="num">
                                      <p:cBhvr>
                                        <p:cTn id="61" dur="1000" fill="hold"/>
                                        <p:tgtEl>
                                          <p:spTgt spid="54"/>
                                        </p:tgtEl>
                                        <p:attrNameLst>
                                          <p:attrName>style.rotation</p:attrName>
                                        </p:attrNameLst>
                                      </p:cBhvr>
                                      <p:tavLst>
                                        <p:tav tm="0">
                                          <p:val>
                                            <p:fltVal val="90"/>
                                          </p:val>
                                        </p:tav>
                                        <p:tav tm="100000">
                                          <p:val>
                                            <p:fltVal val="0"/>
                                          </p:val>
                                        </p:tav>
                                      </p:tavLst>
                                    </p:anim>
                                    <p:animEffect transition="in" filter="fade">
                                      <p:cBhvr>
                                        <p:cTn id="62" dur="1000"/>
                                        <p:tgtEl>
                                          <p:spTgt spid="54"/>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1000" fill="hold"/>
                                        <p:tgtEl>
                                          <p:spTgt spid="38"/>
                                        </p:tgtEl>
                                        <p:attrNameLst>
                                          <p:attrName>ppt_w</p:attrName>
                                        </p:attrNameLst>
                                      </p:cBhvr>
                                      <p:tavLst>
                                        <p:tav tm="0">
                                          <p:val>
                                            <p:fltVal val="0"/>
                                          </p:val>
                                        </p:tav>
                                        <p:tav tm="100000">
                                          <p:val>
                                            <p:strVal val="#ppt_w"/>
                                          </p:val>
                                        </p:tav>
                                      </p:tavLst>
                                    </p:anim>
                                    <p:anim calcmode="lin" valueType="num">
                                      <p:cBhvr>
                                        <p:cTn id="72" dur="1000" fill="hold"/>
                                        <p:tgtEl>
                                          <p:spTgt spid="38"/>
                                        </p:tgtEl>
                                        <p:attrNameLst>
                                          <p:attrName>ppt_h</p:attrName>
                                        </p:attrNameLst>
                                      </p:cBhvr>
                                      <p:tavLst>
                                        <p:tav tm="0">
                                          <p:val>
                                            <p:fltVal val="0"/>
                                          </p:val>
                                        </p:tav>
                                        <p:tav tm="100000">
                                          <p:val>
                                            <p:strVal val="#ppt_h"/>
                                          </p:val>
                                        </p:tav>
                                      </p:tavLst>
                                    </p:anim>
                                    <p:anim calcmode="lin" valueType="num">
                                      <p:cBhvr>
                                        <p:cTn id="73" dur="1000" fill="hold"/>
                                        <p:tgtEl>
                                          <p:spTgt spid="38"/>
                                        </p:tgtEl>
                                        <p:attrNameLst>
                                          <p:attrName>style.rotation</p:attrName>
                                        </p:attrNameLst>
                                      </p:cBhvr>
                                      <p:tavLst>
                                        <p:tav tm="0">
                                          <p:val>
                                            <p:fltVal val="90"/>
                                          </p:val>
                                        </p:tav>
                                        <p:tav tm="100000">
                                          <p:val>
                                            <p:fltVal val="0"/>
                                          </p:val>
                                        </p:tav>
                                      </p:tavLst>
                                    </p:anim>
                                    <p:animEffect transition="in" filter="fade">
                                      <p:cBhvr>
                                        <p:cTn id="74" dur="1000"/>
                                        <p:tgtEl>
                                          <p:spTgt spid="38"/>
                                        </p:tgtEl>
                                      </p:cBhvr>
                                    </p:animEffect>
                                  </p:childTnLst>
                                </p:cTn>
                              </p:par>
                              <p:par>
                                <p:cTn id="75" presetID="31" presetClass="entr" presetSubtype="0" fill="hold" nodeType="withEffect">
                                  <p:stCondLst>
                                    <p:cond delay="0"/>
                                  </p:stCondLst>
                                  <p:childTnLst>
                                    <p:set>
                                      <p:cBhvr>
                                        <p:cTn id="76" dur="1" fill="hold">
                                          <p:stCondLst>
                                            <p:cond delay="0"/>
                                          </p:stCondLst>
                                        </p:cTn>
                                        <p:tgtEl>
                                          <p:spTgt spid="1026"/>
                                        </p:tgtEl>
                                        <p:attrNameLst>
                                          <p:attrName>style.visibility</p:attrName>
                                        </p:attrNameLst>
                                      </p:cBhvr>
                                      <p:to>
                                        <p:strVal val="visible"/>
                                      </p:to>
                                    </p:set>
                                    <p:anim calcmode="lin" valueType="num">
                                      <p:cBhvr>
                                        <p:cTn id="77" dur="1000" fill="hold"/>
                                        <p:tgtEl>
                                          <p:spTgt spid="1026"/>
                                        </p:tgtEl>
                                        <p:attrNameLst>
                                          <p:attrName>ppt_w</p:attrName>
                                        </p:attrNameLst>
                                      </p:cBhvr>
                                      <p:tavLst>
                                        <p:tav tm="0">
                                          <p:val>
                                            <p:fltVal val="0"/>
                                          </p:val>
                                        </p:tav>
                                        <p:tav tm="100000">
                                          <p:val>
                                            <p:strVal val="#ppt_w"/>
                                          </p:val>
                                        </p:tav>
                                      </p:tavLst>
                                    </p:anim>
                                    <p:anim calcmode="lin" valueType="num">
                                      <p:cBhvr>
                                        <p:cTn id="78" dur="1000" fill="hold"/>
                                        <p:tgtEl>
                                          <p:spTgt spid="1026"/>
                                        </p:tgtEl>
                                        <p:attrNameLst>
                                          <p:attrName>ppt_h</p:attrName>
                                        </p:attrNameLst>
                                      </p:cBhvr>
                                      <p:tavLst>
                                        <p:tav tm="0">
                                          <p:val>
                                            <p:fltVal val="0"/>
                                          </p:val>
                                        </p:tav>
                                        <p:tav tm="100000">
                                          <p:val>
                                            <p:strVal val="#ppt_h"/>
                                          </p:val>
                                        </p:tav>
                                      </p:tavLst>
                                    </p:anim>
                                    <p:anim calcmode="lin" valueType="num">
                                      <p:cBhvr>
                                        <p:cTn id="79" dur="1000" fill="hold"/>
                                        <p:tgtEl>
                                          <p:spTgt spid="1026"/>
                                        </p:tgtEl>
                                        <p:attrNameLst>
                                          <p:attrName>style.rotation</p:attrName>
                                        </p:attrNameLst>
                                      </p:cBhvr>
                                      <p:tavLst>
                                        <p:tav tm="0">
                                          <p:val>
                                            <p:fltVal val="90"/>
                                          </p:val>
                                        </p:tav>
                                        <p:tav tm="100000">
                                          <p:val>
                                            <p:fltVal val="0"/>
                                          </p:val>
                                        </p:tav>
                                      </p:tavLst>
                                    </p:anim>
                                    <p:animEffect transition="in" filter="fade">
                                      <p:cBhvr>
                                        <p:cTn id="8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3" grpId="0" animBg="1"/>
      <p:bldP spid="18" grpId="0" animBg="1"/>
      <p:bldP spid="38" grpId="0" animBg="1"/>
      <p:bldP spid="44" grpId="0" animBg="1"/>
      <p:bldP spid="45" grpId="0" animBg="1"/>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Rectángulo 2"/>
          <p:cNvSpPr/>
          <p:nvPr/>
        </p:nvSpPr>
        <p:spPr>
          <a:xfrm>
            <a:off x="-14642" y="27384"/>
            <a:ext cx="1534457" cy="6858000"/>
          </a:xfrm>
          <a:prstGeom prst="rect">
            <a:avLst/>
          </a:prstGeom>
          <a:gradFill>
            <a:gsLst>
              <a:gs pos="0">
                <a:srgbClr val="8AB833">
                  <a:lumMod val="60000"/>
                  <a:lumOff val="40000"/>
                </a:srgbClr>
              </a:gs>
              <a:gs pos="60000">
                <a:sysClr val="window" lastClr="FFFFFF">
                  <a:shade val="90000"/>
                  <a:satMod val="375000"/>
                  <a:alpha val="0"/>
                </a:sysClr>
              </a:gs>
              <a:gs pos="100000">
                <a:srgbClr val="E3DED1">
                  <a:tint val="88000"/>
                  <a:satMod val="400000"/>
                </a:srgbClr>
              </a:gs>
            </a:gsLst>
            <a:lin ang="5400000" scaled="0"/>
          </a:gradFill>
          <a:ln w="25400" cap="flat" cmpd="sng" algn="ctr">
            <a:noFill/>
            <a:prstDash val="solid"/>
          </a:ln>
          <a:effectLst/>
        </p:spPr>
        <p:txBody>
          <a:bodyPr rtlCol="0" anchor="ctr"/>
          <a:lstStyle/>
          <a:p>
            <a:pPr algn="ctr">
              <a:defRPr/>
            </a:pPr>
            <a:endParaRPr lang="en-US" kern="0">
              <a:solidFill>
                <a:prstClr val="white"/>
              </a:solidFill>
            </a:endParaRPr>
          </a:p>
        </p:txBody>
      </p:sp>
      <p:sp>
        <p:nvSpPr>
          <p:cNvPr id="5" name="Rectángulo 4"/>
          <p:cNvSpPr/>
          <p:nvPr/>
        </p:nvSpPr>
        <p:spPr>
          <a:xfrm rot="16200000">
            <a:off x="507162" y="963933"/>
            <a:ext cx="432047" cy="1639747"/>
          </a:xfrm>
          <a:prstGeom prst="rect">
            <a:avLst/>
          </a:prstGeom>
          <a:noFill/>
          <a:ln w="25400" cap="flat" cmpd="sng" algn="ctr">
            <a:noFill/>
            <a:prstDash val="solid"/>
          </a:ln>
          <a:effectLst/>
        </p:spPr>
        <p:txBody>
          <a:bodyPr vert="vert" rtlCol="0" anchor="ctr"/>
          <a:lstStyle/>
          <a:p>
            <a:pPr algn="ctr">
              <a:defRPr/>
            </a:pPr>
            <a:r>
              <a:rPr lang="es-EC"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INTRODUCCIÓN</a:t>
            </a:r>
            <a:endParaRPr lang="en-US"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6" name="Rectángulo 5"/>
          <p:cNvSpPr/>
          <p:nvPr/>
        </p:nvSpPr>
        <p:spPr>
          <a:xfrm rot="16200000">
            <a:off x="497124" y="2264522"/>
            <a:ext cx="432047" cy="1475656"/>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7" name="Rectángulo redondeado 6"/>
          <p:cNvSpPr/>
          <p:nvPr/>
        </p:nvSpPr>
        <p:spPr>
          <a:xfrm rot="16200000">
            <a:off x="527240" y="1693690"/>
            <a:ext cx="432047" cy="1475656"/>
          </a:xfrm>
          <a:prstGeom prst="roundRect">
            <a:avLst/>
          </a:prstGeom>
          <a:solidFill>
            <a:srgbClr val="C0CF3A">
              <a:lumMod val="40000"/>
              <a:lumOff val="60000"/>
            </a:srgbClr>
          </a:solidFill>
          <a:ln w="57150" cap="flat" cmpd="sng" algn="ctr">
            <a:solidFill>
              <a:srgbClr val="0BB0E3"/>
            </a:solidFill>
            <a:prstDash val="solid"/>
          </a:ln>
          <a:effectLst/>
        </p:spPr>
        <p:txBody>
          <a:bodyPr vert="vert" rtlCol="0" anchor="ctr"/>
          <a:lstStyle/>
          <a:p>
            <a:pPr>
              <a:defRPr/>
            </a:pP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 name="Rectángulo 7"/>
          <p:cNvSpPr/>
          <p:nvPr/>
        </p:nvSpPr>
        <p:spPr>
          <a:xfrm rot="16200000">
            <a:off x="530744" y="2737916"/>
            <a:ext cx="432047" cy="1592584"/>
          </a:xfrm>
          <a:prstGeom prst="rect">
            <a:avLst/>
          </a:prstGeom>
          <a:noFill/>
          <a:ln w="25400" cap="flat" cmpd="sng" algn="ctr">
            <a:noFill/>
            <a:prstDash val="solid"/>
          </a:ln>
          <a:effectLst/>
        </p:spPr>
        <p:txBody>
          <a:bodyPr vert="vert" rtlCol="0" anchor="ctr"/>
          <a:lstStyle/>
          <a:p>
            <a:pPr algn="ctr">
              <a:defRPr/>
            </a:pP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 name="Rectángulo 8"/>
          <p:cNvSpPr/>
          <p:nvPr/>
        </p:nvSpPr>
        <p:spPr>
          <a:xfrm rot="16200000">
            <a:off x="503992" y="3366079"/>
            <a:ext cx="432047" cy="1599599"/>
          </a:xfrm>
          <a:prstGeom prst="rect">
            <a:avLst/>
          </a:prstGeom>
          <a:noFill/>
          <a:ln w="25400" cap="flat" cmpd="sng" algn="ctr">
            <a:noFill/>
            <a:prstDash val="solid"/>
          </a:ln>
          <a:effectLst/>
        </p:spPr>
        <p:txBody>
          <a:bodyPr vert="vert" rtlCol="0" anchor="ctr"/>
          <a:lstStyle/>
          <a:p>
            <a:pPr algn="ctr">
              <a:defRPr/>
            </a:pP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IV</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10"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461572" y="5165720"/>
            <a:ext cx="948958" cy="935846"/>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7942633" y="79327"/>
            <a:ext cx="3744416" cy="523220"/>
          </a:xfrm>
          <a:prstGeom prst="rect">
            <a:avLst/>
          </a:prstGeom>
          <a:noFill/>
        </p:spPr>
        <p:txBody>
          <a:bodyPr wrap="square" rtlCol="0">
            <a:spAutoFit/>
          </a:bodyPr>
          <a:lstStyle/>
          <a:p>
            <a:pPr algn="ctr"/>
            <a:r>
              <a:rPr lang="es-EC" sz="2800" b="1" dirty="0" smtClean="0">
                <a:solidFill>
                  <a:srgbClr val="0989B1">
                    <a:lumMod val="50000"/>
                  </a:srgbClr>
                </a:solidFill>
                <a:latin typeface="Times New Roman" panose="02020603050405020304" pitchFamily="18" charset="0"/>
                <a:cs typeface="Times New Roman" panose="02020603050405020304" pitchFamily="18" charset="0"/>
              </a:rPr>
              <a:t>Ley de Gibrat</a:t>
            </a:r>
            <a:endParaRPr lang="es-EC" sz="2800" b="1" dirty="0">
              <a:solidFill>
                <a:srgbClr val="0989B1">
                  <a:lumMod val="50000"/>
                </a:srgbClr>
              </a:solidFill>
              <a:latin typeface="Times New Roman" panose="02020603050405020304" pitchFamily="18" charset="0"/>
              <a:cs typeface="Times New Roman" panose="02020603050405020304" pitchFamily="18" charset="0"/>
            </a:endParaRPr>
          </a:p>
        </p:txBody>
      </p:sp>
      <p:cxnSp>
        <p:nvCxnSpPr>
          <p:cNvPr id="13" name="Conector recto 12"/>
          <p:cNvCxnSpPr/>
          <p:nvPr/>
        </p:nvCxnSpPr>
        <p:spPr>
          <a:xfrm>
            <a:off x="7464152" y="619522"/>
            <a:ext cx="4727848"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7825643" y="701434"/>
            <a:ext cx="4366357"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ctángulo redondeado 21"/>
          <p:cNvSpPr/>
          <p:nvPr/>
        </p:nvSpPr>
        <p:spPr>
          <a:xfrm rot="16200000">
            <a:off x="2375827" y="-1912148"/>
            <a:ext cx="551317" cy="4675845"/>
          </a:xfrm>
          <a:prstGeom prst="roundRect">
            <a:avLst/>
          </a:prstGeom>
          <a:solidFill>
            <a:srgbClr val="0BB0E3"/>
          </a:solidFill>
          <a:ln w="25400" cap="flat" cmpd="sng" algn="ctr">
            <a:solidFill>
              <a:srgbClr val="15BEF3"/>
            </a:solidFill>
            <a:prstDash val="solid"/>
          </a:ln>
          <a:effectLst/>
        </p:spPr>
        <p:txBody>
          <a:bodyPr vert="vert" rtlCol="0" anchor="ctr"/>
          <a:lstStyle/>
          <a:p>
            <a:pPr algn="ctr">
              <a:defRPr/>
            </a:pP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REVISIÓN DE LA LITERATURA</a:t>
            </a:r>
            <a:endParaRPr lang="en-US"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26" name="Elipse 25"/>
          <p:cNvSpPr/>
          <p:nvPr/>
        </p:nvSpPr>
        <p:spPr>
          <a:xfrm>
            <a:off x="8795892" y="1891349"/>
            <a:ext cx="2808312" cy="781458"/>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28" name="Rectángulo redondeado 27"/>
          <p:cNvSpPr/>
          <p:nvPr/>
        </p:nvSpPr>
        <p:spPr>
          <a:xfrm>
            <a:off x="8795892" y="947692"/>
            <a:ext cx="2736303" cy="258646"/>
          </a:xfrm>
          <a:prstGeom prst="roundRect">
            <a:avLst/>
          </a:prstGeom>
          <a:gradFill>
            <a:gsLst>
              <a:gs pos="0">
                <a:schemeClr val="accent6">
                  <a:shade val="60000"/>
                </a:schemeClr>
              </a:gs>
              <a:gs pos="33000">
                <a:schemeClr val="accent6">
                  <a:tint val="86500"/>
                </a:schemeClr>
              </a:gs>
              <a:gs pos="46750">
                <a:schemeClr val="accent6">
                  <a:tint val="71000"/>
                  <a:satMod val="112000"/>
                </a:schemeClr>
              </a:gs>
              <a:gs pos="93000">
                <a:schemeClr val="accent6">
                  <a:tint val="71000"/>
                  <a:satMod val="112000"/>
                </a:schemeClr>
              </a:gs>
              <a:gs pos="68000">
                <a:schemeClr val="accent6">
                  <a:tint val="86000"/>
                </a:schemeClr>
              </a:gs>
              <a:gs pos="100000">
                <a:schemeClr val="accent6">
                  <a:shade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es-EC" b="1" dirty="0" smtClean="0">
                <a:solidFill>
                  <a:prstClr val="black"/>
                </a:solidFill>
                <a:latin typeface="Times New Roman" panose="02020603050405020304" pitchFamily="18" charset="0"/>
                <a:cs typeface="Times New Roman" panose="02020603050405020304" pitchFamily="18" charset="0"/>
              </a:rPr>
              <a:t>ECUACIÓN</a:t>
            </a:r>
            <a:endParaRPr lang="es-EC" b="1" dirty="0">
              <a:solidFill>
                <a:prstClr val="black"/>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Rectángulo 39"/>
              <p:cNvSpPr/>
              <p:nvPr/>
            </p:nvSpPr>
            <p:spPr>
              <a:xfrm>
                <a:off x="9246240" y="1995798"/>
                <a:ext cx="1996064" cy="606320"/>
              </a:xfrm>
              <a:prstGeom prst="rect">
                <a:avLst/>
              </a:prstGeom>
            </p:spPr>
            <p:txBody>
              <a:bodyPr wrap="square">
                <a:spAutoFit/>
              </a:bodyPr>
              <a:lstStyle/>
              <a:p>
                <a14:m>
                  <m:oMath xmlns:m="http://schemas.openxmlformats.org/officeDocument/2006/math">
                    <m:sSub>
                      <m:sSubPr>
                        <m:ctrlPr>
                          <a:rPr lang="es-EC" sz="1600" i="1" smtClean="0">
                            <a:solidFill>
                              <a:prstClr val="black"/>
                            </a:solidFill>
                            <a:latin typeface="Cambria Math" panose="02040503050406030204" pitchFamily="18" charset="0"/>
                          </a:rPr>
                        </m:ctrlPr>
                      </m:sSubPr>
                      <m:e>
                        <m:r>
                          <a:rPr lang="es-EC"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s-EC"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𝒍𝒐𝒈𝑺</m:t>
                        </m:r>
                      </m:e>
                      <m:sub>
                        <m:r>
                          <a:rPr lang="es-EC"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𝒊</m:t>
                        </m:r>
                        <m:r>
                          <a:rPr lang="es-EC"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s-EC"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𝒕</m:t>
                        </m:r>
                      </m:sub>
                    </m:sSub>
                    <m:r>
                      <a:rPr lang="es-EC" sz="1600" b="1" i="1">
                        <a:solidFill>
                          <a:prstClr val="black"/>
                        </a:solidFill>
                        <a:latin typeface="Cambria Math" panose="02040503050406030204" pitchFamily="18" charset="0"/>
                        <a:ea typeface="MS Mincho"/>
                        <a:cs typeface="Times New Roman" panose="02020603050405020304" pitchFamily="18" charset="0"/>
                      </a:rPr>
                      <m:t>=</m:t>
                    </m:r>
                    <m:r>
                      <a:rPr lang="es-EC"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solidFill>
                              <a:prstClr val="black"/>
                            </a:solidFill>
                            <a:latin typeface="Cambria Math" panose="02040503050406030204" pitchFamily="18" charset="0"/>
                            <a:ea typeface="MS Mincho"/>
                          </a:rPr>
                        </m:ctrlPr>
                      </m:sSubPr>
                      <m:e>
                        <m:r>
                          <a:rPr lang="es-EC" sz="1600" b="1" i="1">
                            <a:solidFill>
                              <a:prstClr val="black"/>
                            </a:solidFill>
                            <a:latin typeface="Cambria Math" panose="02040503050406030204" pitchFamily="18" charset="0"/>
                            <a:ea typeface="MS Mincho"/>
                            <a:cs typeface="Times New Roman" panose="02020603050405020304" pitchFamily="18" charset="0"/>
                          </a:rPr>
                          <m:t>𝜷</m:t>
                        </m:r>
                        <m:r>
                          <a:rPr lang="es-EC" sz="1600" b="1" i="1">
                            <a:solidFill>
                              <a:prstClr val="black"/>
                            </a:solidFill>
                            <a:latin typeface="Cambria Math" panose="02040503050406030204" pitchFamily="18" charset="0"/>
                            <a:ea typeface="MS Mincho"/>
                            <a:cs typeface="Times New Roman" panose="02020603050405020304" pitchFamily="18" charset="0"/>
                          </a:rPr>
                          <m:t>𝒍𝒐𝒈𝑺</m:t>
                        </m:r>
                      </m:e>
                      <m:sub>
                        <m:r>
                          <a:rPr lang="es-EC" sz="1600" b="1" i="1">
                            <a:solidFill>
                              <a:prstClr val="black"/>
                            </a:solidFill>
                            <a:latin typeface="Cambria Math" panose="02040503050406030204" pitchFamily="18" charset="0"/>
                            <a:ea typeface="MS Mincho"/>
                            <a:cs typeface="Times New Roman" panose="02020603050405020304" pitchFamily="18" charset="0"/>
                          </a:rPr>
                          <m:t>𝒊</m:t>
                        </m:r>
                        <m:r>
                          <a:rPr lang="es-EC" sz="1600" b="1" i="1">
                            <a:solidFill>
                              <a:prstClr val="black"/>
                            </a:solidFill>
                            <a:latin typeface="Cambria Math" panose="02040503050406030204" pitchFamily="18" charset="0"/>
                            <a:ea typeface="MS Mincho"/>
                            <a:cs typeface="Times New Roman" panose="02020603050405020304" pitchFamily="18" charset="0"/>
                          </a:rPr>
                          <m:t>,</m:t>
                        </m:r>
                        <m:r>
                          <a:rPr lang="es-EC" sz="1600" b="1" i="1">
                            <a:solidFill>
                              <a:prstClr val="black"/>
                            </a:solidFill>
                            <a:latin typeface="Cambria Math" panose="02040503050406030204" pitchFamily="18" charset="0"/>
                            <a:ea typeface="MS Mincho"/>
                            <a:cs typeface="Times New Roman" panose="02020603050405020304" pitchFamily="18" charset="0"/>
                          </a:rPr>
                          <m:t>𝒕</m:t>
                        </m:r>
                        <m:r>
                          <a:rPr lang="es-EC" sz="1600" b="1" i="1">
                            <a:solidFill>
                              <a:prstClr val="black"/>
                            </a:solidFill>
                            <a:latin typeface="Cambria Math" panose="02040503050406030204" pitchFamily="18" charset="0"/>
                            <a:ea typeface="MS Mincho"/>
                            <a:cs typeface="Times New Roman" panose="02020603050405020304" pitchFamily="18" charset="0"/>
                          </a:rPr>
                          <m:t>−</m:t>
                        </m:r>
                        <m:r>
                          <a:rPr lang="es-EC" sz="1600" b="1" i="1">
                            <a:solidFill>
                              <a:prstClr val="black"/>
                            </a:solidFill>
                            <a:latin typeface="Cambria Math" panose="02040503050406030204" pitchFamily="18" charset="0"/>
                            <a:ea typeface="MS Mincho"/>
                            <a:cs typeface="Times New Roman" panose="02020603050405020304" pitchFamily="18" charset="0"/>
                          </a:rPr>
                          <m:t>𝟏</m:t>
                        </m:r>
                        <m:r>
                          <a:rPr lang="es-EC" sz="1600" b="1" i="1">
                            <a:solidFill>
                              <a:prstClr val="black"/>
                            </a:solidFill>
                            <a:latin typeface="Cambria Math" panose="02040503050406030204" pitchFamily="18" charset="0"/>
                            <a:ea typeface="MS Mincho"/>
                            <a:cs typeface="Times New Roman" panose="02020603050405020304" pitchFamily="18" charset="0"/>
                          </a:rPr>
                          <m:t> </m:t>
                        </m:r>
                      </m:sub>
                    </m:sSub>
                    <m:r>
                      <a:rPr lang="es-EC" sz="1600" b="1" i="1">
                        <a:solidFill>
                          <a:prstClr val="black"/>
                        </a:solidFill>
                        <a:latin typeface="Cambria Math" panose="02040503050406030204" pitchFamily="18" charset="0"/>
                        <a:ea typeface="MS Mincho"/>
                        <a:cs typeface="Times New Roman" panose="02020603050405020304" pitchFamily="18" charset="0"/>
                      </a:rPr>
                      <m:t>+</m:t>
                    </m:r>
                    <m:sSub>
                      <m:sSubPr>
                        <m:ctrlPr>
                          <a:rPr lang="es-EC" sz="1600" i="1">
                            <a:solidFill>
                              <a:prstClr val="black"/>
                            </a:solidFill>
                            <a:latin typeface="Cambria Math" panose="02040503050406030204" pitchFamily="18" charset="0"/>
                            <a:ea typeface="MS Mincho"/>
                          </a:rPr>
                        </m:ctrlPr>
                      </m:sSubPr>
                      <m:e>
                        <m:r>
                          <a:rPr lang="es-EC" sz="1600" b="1" i="1">
                            <a:solidFill>
                              <a:prstClr val="black"/>
                            </a:solidFill>
                            <a:latin typeface="Cambria Math" panose="02040503050406030204" pitchFamily="18" charset="0"/>
                            <a:ea typeface="MS Mincho"/>
                            <a:cs typeface="Times New Roman" panose="02020603050405020304" pitchFamily="18" charset="0"/>
                          </a:rPr>
                          <m:t>𝝁</m:t>
                        </m:r>
                      </m:e>
                      <m:sub>
                        <m:r>
                          <a:rPr lang="es-EC" sz="1600" b="1" i="1">
                            <a:solidFill>
                              <a:prstClr val="black"/>
                            </a:solidFill>
                            <a:latin typeface="Cambria Math" panose="02040503050406030204" pitchFamily="18" charset="0"/>
                            <a:ea typeface="MS Mincho"/>
                            <a:cs typeface="Times New Roman" panose="02020603050405020304" pitchFamily="18" charset="0"/>
                          </a:rPr>
                          <m:t>𝒊</m:t>
                        </m:r>
                        <m:r>
                          <a:rPr lang="es-EC" sz="1600" b="1" i="1">
                            <a:solidFill>
                              <a:prstClr val="black"/>
                            </a:solidFill>
                            <a:latin typeface="Cambria Math" panose="02040503050406030204" pitchFamily="18" charset="0"/>
                            <a:ea typeface="MS Mincho"/>
                            <a:cs typeface="Times New Roman" panose="02020603050405020304" pitchFamily="18" charset="0"/>
                          </a:rPr>
                          <m:t>,</m:t>
                        </m:r>
                        <m:r>
                          <a:rPr lang="es-EC" sz="1600" b="1" i="1">
                            <a:solidFill>
                              <a:prstClr val="black"/>
                            </a:solidFill>
                            <a:latin typeface="Cambria Math" panose="02040503050406030204" pitchFamily="18" charset="0"/>
                            <a:ea typeface="MS Mincho"/>
                            <a:cs typeface="Times New Roman" panose="02020603050405020304" pitchFamily="18" charset="0"/>
                          </a:rPr>
                          <m:t>𝒕</m:t>
                        </m:r>
                        <m:r>
                          <a:rPr lang="es-EC" sz="1600" b="1" i="1">
                            <a:solidFill>
                              <a:prstClr val="black"/>
                            </a:solidFill>
                            <a:latin typeface="Cambria Math" panose="02040503050406030204" pitchFamily="18" charset="0"/>
                            <a:ea typeface="MS Mincho"/>
                            <a:cs typeface="Times New Roman" panose="02020603050405020304" pitchFamily="18" charset="0"/>
                          </a:rPr>
                          <m:t> </m:t>
                        </m:r>
                      </m:sub>
                    </m:sSub>
                  </m:oMath>
                </a14:m>
                <a:r>
                  <a:rPr lang="es-EC" sz="1600" dirty="0">
                    <a:solidFill>
                      <a:prstClr val="black"/>
                    </a:solidFill>
                    <a:latin typeface="Times New Roman" panose="02020603050405020304" pitchFamily="18" charset="0"/>
                    <a:ea typeface="MS Mincho"/>
                  </a:rPr>
                  <a:t> </a:t>
                </a:r>
                <a:endParaRPr lang="es-EC" sz="1600" dirty="0">
                  <a:solidFill>
                    <a:prstClr val="black"/>
                  </a:solidFill>
                </a:endParaRPr>
              </a:p>
            </p:txBody>
          </p:sp>
        </mc:Choice>
        <mc:Fallback xmlns="">
          <p:sp>
            <p:nvSpPr>
              <p:cNvPr id="40" name="Rectángulo 39"/>
              <p:cNvSpPr>
                <a:spLocks noRot="1" noChangeAspect="1" noMove="1" noResize="1" noEditPoints="1" noAdjustHandles="1" noChangeArrowheads="1" noChangeShapeType="1" noTextEdit="1"/>
              </p:cNvSpPr>
              <p:nvPr/>
            </p:nvSpPr>
            <p:spPr>
              <a:xfrm>
                <a:off x="9246240" y="1995798"/>
                <a:ext cx="1996064" cy="606320"/>
              </a:xfrm>
              <a:prstGeom prst="rect">
                <a:avLst/>
              </a:prstGeom>
              <a:blipFill rotWithShape="0">
                <a:blip r:embed="rId4"/>
                <a:stretch>
                  <a:fillRect b="-5000"/>
                </a:stretch>
              </a:blipFill>
            </p:spPr>
            <p:txBody>
              <a:bodyPr/>
              <a:lstStyle/>
              <a:p>
                <a:r>
                  <a:rPr lang="es-EC">
                    <a:noFill/>
                  </a:rPr>
                  <a:t> </a:t>
                </a:r>
              </a:p>
            </p:txBody>
          </p:sp>
        </mc:Fallback>
      </mc:AlternateContent>
      <p:sp>
        <p:nvSpPr>
          <p:cNvPr id="29" name="Flecha abajo 28"/>
          <p:cNvSpPr/>
          <p:nvPr/>
        </p:nvSpPr>
        <p:spPr>
          <a:xfrm>
            <a:off x="9962753" y="1417821"/>
            <a:ext cx="402579" cy="379821"/>
          </a:xfrm>
          <a:prstGeom prst="downArrow">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2" name="Elipse 1"/>
          <p:cNvSpPr/>
          <p:nvPr/>
        </p:nvSpPr>
        <p:spPr>
          <a:xfrm>
            <a:off x="1591488" y="2425409"/>
            <a:ext cx="2280263" cy="1992340"/>
          </a:xfrm>
          <a:prstGeom prst="ellipse">
            <a:avLst/>
          </a:prstGeom>
          <a:solidFill>
            <a:srgbClr val="0070C0">
              <a:alpha val="5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solidFill>
                  <a:prstClr val="black"/>
                </a:solidFill>
                <a:latin typeface="Times New Roman" panose="02020603050405020304" pitchFamily="18" charset="0"/>
                <a:cs typeface="Times New Roman" panose="02020603050405020304" pitchFamily="18" charset="0"/>
              </a:rPr>
              <a:t>GIBRAT (1931)</a:t>
            </a:r>
            <a:endParaRPr lang="es-EC" sz="2800" b="1" dirty="0">
              <a:solidFill>
                <a:prstClr val="black"/>
              </a:solidFill>
              <a:latin typeface="Times New Roman" panose="02020603050405020304" pitchFamily="18" charset="0"/>
              <a:cs typeface="Times New Roman" panose="02020603050405020304" pitchFamily="18" charset="0"/>
            </a:endParaRPr>
          </a:p>
        </p:txBody>
      </p:sp>
      <p:sp>
        <p:nvSpPr>
          <p:cNvPr id="4" name="Rectángulo redondeado 3"/>
          <p:cNvSpPr/>
          <p:nvPr/>
        </p:nvSpPr>
        <p:spPr>
          <a:xfrm>
            <a:off x="5189671" y="995498"/>
            <a:ext cx="2973214" cy="1290318"/>
          </a:xfrm>
          <a:prstGeom prst="roundRect">
            <a:avLst/>
          </a:prstGeom>
          <a:solidFill>
            <a:schemeClr val="accent6">
              <a:lumMod val="7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altLang="es-ES" dirty="0">
                <a:solidFill>
                  <a:prstClr val="black"/>
                </a:solidFill>
                <a:latin typeface="Times New Roman" panose="02020603050405020304" pitchFamily="18" charset="0"/>
                <a:cs typeface="Times New Roman" panose="02020603050405020304" pitchFamily="18" charset="0"/>
              </a:rPr>
              <a:t>Desarrolla un modelo teórico que mide la relación entre el crecimiento de la empresa y su tamaño inicial.</a:t>
            </a:r>
            <a:endParaRPr lang="es-EC" dirty="0">
              <a:solidFill>
                <a:prstClr val="white"/>
              </a:solidFill>
            </a:endParaRPr>
          </a:p>
        </p:txBody>
      </p:sp>
      <p:sp>
        <p:nvSpPr>
          <p:cNvPr id="14" name="Rectángulo redondeado 13"/>
          <p:cNvSpPr/>
          <p:nvPr/>
        </p:nvSpPr>
        <p:spPr>
          <a:xfrm>
            <a:off x="5614220" y="2866110"/>
            <a:ext cx="2769666" cy="1292741"/>
          </a:xfrm>
          <a:prstGeom prst="roundRect">
            <a:avLst/>
          </a:prstGeom>
          <a:solidFill>
            <a:schemeClr val="accent5">
              <a:lumMod val="7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prstClr val="black"/>
                </a:solidFill>
                <a:latin typeface="Times New Roman" panose="02020603050405020304" pitchFamily="18" charset="0"/>
                <a:cs typeface="Times New Roman" panose="02020603050405020304" pitchFamily="18" charset="0"/>
              </a:rPr>
              <a:t>Todas las empresas tienen la misma probabilidad de crecer independientemente de su tamaño</a:t>
            </a:r>
          </a:p>
        </p:txBody>
      </p:sp>
      <p:sp>
        <p:nvSpPr>
          <p:cNvPr id="17" name="Rectángulo redondeado 16"/>
          <p:cNvSpPr/>
          <p:nvPr/>
        </p:nvSpPr>
        <p:spPr>
          <a:xfrm>
            <a:off x="5209876" y="4661114"/>
            <a:ext cx="2953009" cy="1191524"/>
          </a:xfrm>
          <a:prstGeom prst="roundRect">
            <a:avLst/>
          </a:prstGeom>
          <a:solidFill>
            <a:schemeClr val="accent4">
              <a:lumMod val="7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altLang="es-ES">
                <a:solidFill>
                  <a:prstClr val="black"/>
                </a:solidFill>
                <a:latin typeface="Times New Roman" panose="02020603050405020304" pitchFamily="18" charset="0"/>
                <a:cs typeface="Times New Roman" panose="02020603050405020304" pitchFamily="18" charset="0"/>
              </a:rPr>
              <a:t>El crecimiento de la empresa ocurre al azar. </a:t>
            </a:r>
            <a:endParaRPr lang="es-EC" dirty="0">
              <a:solidFill>
                <a:prstClr val="black"/>
              </a:solidFill>
              <a:latin typeface="Times New Roman" panose="02020603050405020304" pitchFamily="18" charset="0"/>
              <a:cs typeface="Times New Roman" panose="02020603050405020304" pitchFamily="18" charset="0"/>
            </a:endParaRPr>
          </a:p>
        </p:txBody>
      </p:sp>
      <p:sp>
        <p:nvSpPr>
          <p:cNvPr id="18" name="Flecha arriba 17"/>
          <p:cNvSpPr/>
          <p:nvPr/>
        </p:nvSpPr>
        <p:spPr>
          <a:xfrm rot="3163023">
            <a:off x="3979099" y="1704408"/>
            <a:ext cx="785028" cy="994832"/>
          </a:xfrm>
          <a:prstGeom prst="upArrow">
            <a:avLst/>
          </a:prstGeom>
          <a:solidFill>
            <a:schemeClr val="accent5">
              <a:lumMod val="75000"/>
              <a:alpha val="32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0" name="Flecha arriba 29"/>
          <p:cNvSpPr/>
          <p:nvPr/>
        </p:nvSpPr>
        <p:spPr>
          <a:xfrm rot="5400000">
            <a:off x="4326524" y="2924163"/>
            <a:ext cx="785028" cy="994832"/>
          </a:xfrm>
          <a:prstGeom prst="upArrow">
            <a:avLst/>
          </a:prstGeom>
          <a:solidFill>
            <a:schemeClr val="accent5">
              <a:lumMod val="75000"/>
              <a:alpha val="32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1" name="Flecha arriba 30"/>
          <p:cNvSpPr/>
          <p:nvPr/>
        </p:nvSpPr>
        <p:spPr>
          <a:xfrm rot="7116359">
            <a:off x="3995846" y="4138588"/>
            <a:ext cx="785028" cy="994832"/>
          </a:xfrm>
          <a:prstGeom prst="upArrow">
            <a:avLst/>
          </a:prstGeom>
          <a:solidFill>
            <a:schemeClr val="accent5">
              <a:lumMod val="75000"/>
              <a:alpha val="32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1" name="Rectángulo redondeado 10"/>
          <p:cNvSpPr/>
          <p:nvPr/>
        </p:nvSpPr>
        <p:spPr>
          <a:xfrm>
            <a:off x="8636916" y="5188864"/>
            <a:ext cx="736286" cy="383449"/>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dirty="0" smtClean="0">
              <a:solidFill>
                <a:prstClr val="white"/>
              </a:solidFill>
            </a:endParaRPr>
          </a:p>
          <a:p>
            <a:r>
              <a:rPr lang="es-EC" dirty="0" smtClean="0">
                <a:solidFill>
                  <a:prstClr val="white"/>
                </a:solidFill>
              </a:rPr>
              <a:t>𝜷</a:t>
            </a:r>
            <a:r>
              <a:rPr lang="es-EC" dirty="0">
                <a:solidFill>
                  <a:prstClr val="white"/>
                </a:solidFill>
              </a:rPr>
              <a:t>=𝟎	</a:t>
            </a:r>
          </a:p>
        </p:txBody>
      </p:sp>
      <p:sp>
        <p:nvSpPr>
          <p:cNvPr id="36" name="Rectángulo redondeado 35"/>
          <p:cNvSpPr/>
          <p:nvPr/>
        </p:nvSpPr>
        <p:spPr>
          <a:xfrm>
            <a:off x="8636916" y="6350135"/>
            <a:ext cx="736286" cy="383449"/>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white"/>
                </a:solidFill>
              </a:rPr>
              <a:t>𝜷&gt;𝟎</a:t>
            </a:r>
            <a:endParaRPr lang="es-EC" dirty="0">
              <a:solidFill>
                <a:prstClr val="white"/>
              </a:solidFill>
            </a:endParaRPr>
          </a:p>
        </p:txBody>
      </p:sp>
      <p:sp>
        <p:nvSpPr>
          <p:cNvPr id="37" name="Rectángulo redondeado 36"/>
          <p:cNvSpPr/>
          <p:nvPr/>
        </p:nvSpPr>
        <p:spPr>
          <a:xfrm>
            <a:off x="8636916" y="5807907"/>
            <a:ext cx="736286" cy="383449"/>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white"/>
                </a:solidFill>
              </a:rPr>
              <a:t>𝜷&lt;𝟎</a:t>
            </a:r>
            <a:endParaRPr lang="es-EC" dirty="0">
              <a:solidFill>
                <a:prstClr val="white"/>
              </a:solidFill>
            </a:endParaRPr>
          </a:p>
        </p:txBody>
      </p:sp>
      <p:sp>
        <p:nvSpPr>
          <p:cNvPr id="15" name="CuadroTexto 14"/>
          <p:cNvSpPr txBox="1"/>
          <p:nvPr/>
        </p:nvSpPr>
        <p:spPr>
          <a:xfrm>
            <a:off x="9474605" y="5073439"/>
            <a:ext cx="2454041" cy="523220"/>
          </a:xfrm>
          <a:prstGeom prst="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1400" dirty="0" smtClean="0">
                <a:solidFill>
                  <a:prstClr val="black"/>
                </a:solidFill>
                <a:latin typeface="Times New Roman" panose="02020603050405020304" pitchFamily="18" charset="0"/>
                <a:cs typeface="Times New Roman" panose="02020603050405020304" pitchFamily="18" charset="0"/>
              </a:rPr>
              <a:t>Se cumple la ley, independencia del tamaño</a:t>
            </a:r>
            <a:endParaRPr lang="es-EC" sz="1400" dirty="0">
              <a:solidFill>
                <a:prstClr val="black"/>
              </a:solidFill>
              <a:latin typeface="Times New Roman" panose="02020603050405020304" pitchFamily="18" charset="0"/>
              <a:cs typeface="Times New Roman" panose="02020603050405020304" pitchFamily="18" charset="0"/>
            </a:endParaRPr>
          </a:p>
        </p:txBody>
      </p:sp>
      <p:sp>
        <p:nvSpPr>
          <p:cNvPr id="38" name="CuadroTexto 37"/>
          <p:cNvSpPr txBox="1"/>
          <p:nvPr/>
        </p:nvSpPr>
        <p:spPr>
          <a:xfrm>
            <a:off x="9485652" y="6374648"/>
            <a:ext cx="2442995" cy="307777"/>
          </a:xfrm>
          <a:prstGeom prst="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1400" dirty="0" smtClean="0">
                <a:solidFill>
                  <a:prstClr val="black"/>
                </a:solidFill>
                <a:latin typeface="Times New Roman" panose="02020603050405020304" pitchFamily="18" charset="0"/>
                <a:cs typeface="Times New Roman" panose="02020603050405020304" pitchFamily="18" charset="0"/>
              </a:rPr>
              <a:t>Mayor tamaño crecen más</a:t>
            </a:r>
            <a:endParaRPr lang="es-EC" sz="1400" dirty="0">
              <a:solidFill>
                <a:prstClr val="black"/>
              </a:solidFill>
              <a:latin typeface="Times New Roman" panose="02020603050405020304" pitchFamily="18" charset="0"/>
              <a:cs typeface="Times New Roman" panose="02020603050405020304" pitchFamily="18" charset="0"/>
            </a:endParaRPr>
          </a:p>
        </p:txBody>
      </p:sp>
      <p:sp>
        <p:nvSpPr>
          <p:cNvPr id="42" name="CuadroTexto 41"/>
          <p:cNvSpPr txBox="1"/>
          <p:nvPr/>
        </p:nvSpPr>
        <p:spPr>
          <a:xfrm>
            <a:off x="9485652" y="5733550"/>
            <a:ext cx="2442995" cy="523220"/>
          </a:xfrm>
          <a:prstGeom prst="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1400" dirty="0" smtClean="0">
                <a:solidFill>
                  <a:prstClr val="black"/>
                </a:solidFill>
                <a:latin typeface="Times New Roman" panose="02020603050405020304" pitchFamily="18" charset="0"/>
                <a:cs typeface="Times New Roman" panose="02020603050405020304" pitchFamily="18" charset="0"/>
              </a:rPr>
              <a:t>Las de menor tamaño crecen más</a:t>
            </a:r>
            <a:endParaRPr lang="es-EC" sz="1400" dirty="0">
              <a:solidFill>
                <a:prstClr val="black"/>
              </a:solidFill>
              <a:latin typeface="Times New Roman" panose="02020603050405020304" pitchFamily="18" charset="0"/>
              <a:cs typeface="Times New Roman" panose="02020603050405020304" pitchFamily="18" charset="0"/>
            </a:endParaRPr>
          </a:p>
        </p:txBody>
      </p:sp>
      <p:sp>
        <p:nvSpPr>
          <p:cNvPr id="43" name="Rectángulo redondeado 42"/>
          <p:cNvSpPr/>
          <p:nvPr/>
        </p:nvSpPr>
        <p:spPr>
          <a:xfrm>
            <a:off x="9246240" y="4714565"/>
            <a:ext cx="1829961" cy="160718"/>
          </a:xfrm>
          <a:prstGeom prst="roundRect">
            <a:avLst/>
          </a:prstGeom>
          <a:gradFill>
            <a:gsLst>
              <a:gs pos="0">
                <a:schemeClr val="accent6">
                  <a:shade val="60000"/>
                </a:schemeClr>
              </a:gs>
              <a:gs pos="33000">
                <a:schemeClr val="accent6">
                  <a:tint val="86500"/>
                </a:schemeClr>
              </a:gs>
              <a:gs pos="46750">
                <a:schemeClr val="accent6">
                  <a:tint val="71000"/>
                  <a:satMod val="112000"/>
                </a:schemeClr>
              </a:gs>
              <a:gs pos="93000">
                <a:schemeClr val="accent6">
                  <a:tint val="71000"/>
                  <a:satMod val="112000"/>
                </a:schemeClr>
              </a:gs>
              <a:gs pos="68000">
                <a:schemeClr val="accent6">
                  <a:tint val="86000"/>
                </a:schemeClr>
              </a:gs>
              <a:gs pos="100000">
                <a:schemeClr val="accent6">
                  <a:shade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600" b="1" dirty="0" smtClean="0">
                <a:solidFill>
                  <a:prstClr val="black"/>
                </a:solidFill>
                <a:latin typeface="Times New Roman" panose="02020603050405020304" pitchFamily="18" charset="0"/>
                <a:cs typeface="Times New Roman" panose="02020603050405020304" pitchFamily="18" charset="0"/>
              </a:rPr>
              <a:t>RELACIONES</a:t>
            </a:r>
            <a:endParaRPr lang="es-EC" sz="1700" b="1" dirty="0">
              <a:solidFill>
                <a:prstClr val="black"/>
              </a:solidFill>
              <a:latin typeface="Times New Roman" panose="02020603050405020304" pitchFamily="18" charset="0"/>
              <a:cs typeface="Times New Roman" panose="02020603050405020304" pitchFamily="18" charset="0"/>
            </a:endParaRPr>
          </a:p>
        </p:txBody>
      </p:sp>
      <p:sp>
        <p:nvSpPr>
          <p:cNvPr id="45" name="Flecha abajo 44"/>
          <p:cNvSpPr/>
          <p:nvPr/>
        </p:nvSpPr>
        <p:spPr>
          <a:xfrm>
            <a:off x="10037380" y="2737131"/>
            <a:ext cx="309108" cy="284802"/>
          </a:xfrm>
          <a:prstGeom prst="downArrow">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3" name="Elipse 32"/>
          <p:cNvSpPr/>
          <p:nvPr/>
        </p:nvSpPr>
        <p:spPr>
          <a:xfrm>
            <a:off x="8769893" y="3151998"/>
            <a:ext cx="2780178" cy="1140793"/>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prstClr val="black"/>
                </a:solidFill>
                <a:latin typeface="Times New Roman" panose="02020603050405020304" pitchFamily="18" charset="0"/>
                <a:cs typeface="Times New Roman" panose="02020603050405020304" pitchFamily="18" charset="0"/>
              </a:rPr>
              <a:t>Crecimiento </a:t>
            </a:r>
            <a:r>
              <a:rPr lang="es-EC" sz="1600" dirty="0">
                <a:solidFill>
                  <a:prstClr val="black"/>
                </a:solidFill>
                <a:latin typeface="Times New Roman" panose="02020603050405020304" pitchFamily="18" charset="0"/>
                <a:cs typeface="Times New Roman" panose="02020603050405020304" pitchFamily="18" charset="0"/>
              </a:rPr>
              <a:t>empresarial es estimado en relación al </a:t>
            </a:r>
            <a:r>
              <a:rPr lang="es-EC" sz="1600" dirty="0" smtClean="0">
                <a:solidFill>
                  <a:prstClr val="black"/>
                </a:solidFill>
                <a:latin typeface="Times New Roman" panose="02020603050405020304" pitchFamily="18" charset="0"/>
                <a:cs typeface="Times New Roman" panose="02020603050405020304" pitchFamily="18" charset="0"/>
              </a:rPr>
              <a:t>tamaño inicial </a:t>
            </a:r>
            <a:endParaRPr lang="es-EC" sz="1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8637353"/>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additive="base">
                                        <p:cTn id="51" dur="500" fill="hold"/>
                                        <p:tgtEl>
                                          <p:spTgt spid="45"/>
                                        </p:tgtEl>
                                        <p:attrNameLst>
                                          <p:attrName>ppt_x</p:attrName>
                                        </p:attrNameLst>
                                      </p:cBhvr>
                                      <p:tavLst>
                                        <p:tav tm="0">
                                          <p:val>
                                            <p:strVal val="#ppt_x"/>
                                          </p:val>
                                        </p:tav>
                                        <p:tav tm="100000">
                                          <p:val>
                                            <p:strVal val="#ppt_x"/>
                                          </p:val>
                                        </p:tav>
                                      </p:tavLst>
                                    </p:anim>
                                    <p:anim calcmode="lin" valueType="num">
                                      <p:cBhvr additive="base">
                                        <p:cTn id="52" dur="500" fill="hold"/>
                                        <p:tgtEl>
                                          <p:spTgt spid="4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ppt_x"/>
                                          </p:val>
                                        </p:tav>
                                        <p:tav tm="100000">
                                          <p:val>
                                            <p:strVal val="#ppt_x"/>
                                          </p:val>
                                        </p:tav>
                                      </p:tavLst>
                                    </p:anim>
                                    <p:anim calcmode="lin" valueType="num">
                                      <p:cBhvr additive="base">
                                        <p:cTn id="56" dur="500" fill="hold"/>
                                        <p:tgtEl>
                                          <p:spTgt spid="4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ppt_x"/>
                                          </p:val>
                                        </p:tav>
                                        <p:tav tm="100000">
                                          <p:val>
                                            <p:strVal val="#ppt_x"/>
                                          </p:val>
                                        </p:tav>
                                      </p:tavLst>
                                    </p:anim>
                                    <p:anim calcmode="lin" valueType="num">
                                      <p:cBhvr additive="base">
                                        <p:cTn id="66" dur="500" fill="hold"/>
                                        <p:tgtEl>
                                          <p:spTgt spid="1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ppt_x"/>
                                          </p:val>
                                        </p:tav>
                                        <p:tav tm="100000">
                                          <p:val>
                                            <p:strVal val="#ppt_x"/>
                                          </p:val>
                                        </p:tav>
                                      </p:tavLst>
                                    </p:anim>
                                    <p:anim calcmode="lin" valueType="num">
                                      <p:cBhvr additive="base">
                                        <p:cTn id="70" dur="500" fill="hold"/>
                                        <p:tgtEl>
                                          <p:spTgt spid="3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additive="base">
                                        <p:cTn id="73" dur="500" fill="hold"/>
                                        <p:tgtEl>
                                          <p:spTgt spid="37"/>
                                        </p:tgtEl>
                                        <p:attrNameLst>
                                          <p:attrName>ppt_x</p:attrName>
                                        </p:attrNameLst>
                                      </p:cBhvr>
                                      <p:tavLst>
                                        <p:tav tm="0">
                                          <p:val>
                                            <p:strVal val="#ppt_x"/>
                                          </p:val>
                                        </p:tav>
                                        <p:tav tm="100000">
                                          <p:val>
                                            <p:strVal val="#ppt_x"/>
                                          </p:val>
                                        </p:tav>
                                      </p:tavLst>
                                    </p:anim>
                                    <p:anim calcmode="lin" valueType="num">
                                      <p:cBhvr additive="base">
                                        <p:cTn id="74" dur="500" fill="hold"/>
                                        <p:tgtEl>
                                          <p:spTgt spid="37"/>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500" fill="hold"/>
                                        <p:tgtEl>
                                          <p:spTgt spid="15"/>
                                        </p:tgtEl>
                                        <p:attrNameLst>
                                          <p:attrName>ppt_x</p:attrName>
                                        </p:attrNameLst>
                                      </p:cBhvr>
                                      <p:tavLst>
                                        <p:tav tm="0">
                                          <p:val>
                                            <p:strVal val="#ppt_x"/>
                                          </p:val>
                                        </p:tav>
                                        <p:tav tm="100000">
                                          <p:val>
                                            <p:strVal val="#ppt_x"/>
                                          </p:val>
                                        </p:tav>
                                      </p:tavLst>
                                    </p:anim>
                                    <p:anim calcmode="lin" valueType="num">
                                      <p:cBhvr additive="base">
                                        <p:cTn id="78" dur="500" fill="hold"/>
                                        <p:tgtEl>
                                          <p:spTgt spid="15"/>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additive="base">
                                        <p:cTn id="81" dur="500" fill="hold"/>
                                        <p:tgtEl>
                                          <p:spTgt spid="38"/>
                                        </p:tgtEl>
                                        <p:attrNameLst>
                                          <p:attrName>ppt_x</p:attrName>
                                        </p:attrNameLst>
                                      </p:cBhvr>
                                      <p:tavLst>
                                        <p:tav tm="0">
                                          <p:val>
                                            <p:strVal val="#ppt_x"/>
                                          </p:val>
                                        </p:tav>
                                        <p:tav tm="100000">
                                          <p:val>
                                            <p:strVal val="#ppt_x"/>
                                          </p:val>
                                        </p:tav>
                                      </p:tavLst>
                                    </p:anim>
                                    <p:anim calcmode="lin" valueType="num">
                                      <p:cBhvr additive="base">
                                        <p:cTn id="82" dur="500" fill="hold"/>
                                        <p:tgtEl>
                                          <p:spTgt spid="38"/>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 calcmode="lin" valueType="num">
                                      <p:cBhvr additive="base">
                                        <p:cTn id="85" dur="500" fill="hold"/>
                                        <p:tgtEl>
                                          <p:spTgt spid="42"/>
                                        </p:tgtEl>
                                        <p:attrNameLst>
                                          <p:attrName>ppt_x</p:attrName>
                                        </p:attrNameLst>
                                      </p:cBhvr>
                                      <p:tavLst>
                                        <p:tav tm="0">
                                          <p:val>
                                            <p:strVal val="#ppt_x"/>
                                          </p:val>
                                        </p:tav>
                                        <p:tav tm="100000">
                                          <p:val>
                                            <p:strVal val="#ppt_x"/>
                                          </p:val>
                                        </p:tav>
                                      </p:tavLst>
                                    </p:anim>
                                    <p:anim calcmode="lin" valueType="num">
                                      <p:cBhvr additive="base">
                                        <p:cTn id="86" dur="500" fill="hold"/>
                                        <p:tgtEl>
                                          <p:spTgt spid="42"/>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additive="base">
                                        <p:cTn id="89" dur="500" fill="hold"/>
                                        <p:tgtEl>
                                          <p:spTgt spid="43"/>
                                        </p:tgtEl>
                                        <p:attrNameLst>
                                          <p:attrName>ppt_x</p:attrName>
                                        </p:attrNameLst>
                                      </p:cBhvr>
                                      <p:tavLst>
                                        <p:tav tm="0">
                                          <p:val>
                                            <p:strVal val="#ppt_x"/>
                                          </p:val>
                                        </p:tav>
                                        <p:tav tm="100000">
                                          <p:val>
                                            <p:strVal val="#ppt_x"/>
                                          </p:val>
                                        </p:tav>
                                      </p:tavLst>
                                    </p:anim>
                                    <p:anim calcmode="lin" valueType="num">
                                      <p:cBhvr additive="base">
                                        <p:cTn id="90" dur="500" fill="hold"/>
                                        <p:tgtEl>
                                          <p:spTgt spid="43"/>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additive="base">
                                        <p:cTn id="93" dur="500" fill="hold"/>
                                        <p:tgtEl>
                                          <p:spTgt spid="33"/>
                                        </p:tgtEl>
                                        <p:attrNameLst>
                                          <p:attrName>ppt_x</p:attrName>
                                        </p:attrNameLst>
                                      </p:cBhvr>
                                      <p:tavLst>
                                        <p:tav tm="0">
                                          <p:val>
                                            <p:strVal val="#ppt_x"/>
                                          </p:val>
                                        </p:tav>
                                        <p:tav tm="100000">
                                          <p:val>
                                            <p:strVal val="#ppt_x"/>
                                          </p:val>
                                        </p:tav>
                                      </p:tavLst>
                                    </p:anim>
                                    <p:anim calcmode="lin" valueType="num">
                                      <p:cBhvr additive="base">
                                        <p:cTn id="9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40" grpId="0"/>
      <p:bldP spid="29" grpId="0" animBg="1"/>
      <p:bldP spid="2" grpId="0" animBg="1"/>
      <p:bldP spid="4" grpId="0" animBg="1"/>
      <p:bldP spid="14" grpId="0" animBg="1"/>
      <p:bldP spid="17" grpId="0" animBg="1"/>
      <p:bldP spid="18" grpId="0" animBg="1"/>
      <p:bldP spid="30" grpId="0" animBg="1"/>
      <p:bldP spid="31" grpId="0" animBg="1"/>
      <p:bldP spid="11" grpId="0" animBg="1"/>
      <p:bldP spid="36" grpId="0" animBg="1"/>
      <p:bldP spid="37" grpId="0" animBg="1"/>
      <p:bldP spid="15" grpId="0" animBg="1"/>
      <p:bldP spid="38" grpId="0" animBg="1"/>
      <p:bldP spid="42" grpId="0" animBg="1"/>
      <p:bldP spid="43" grpId="0" animBg="1"/>
      <p:bldP spid="45"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1" name="CuadroTexto 10"/>
          <p:cNvSpPr txBox="1"/>
          <p:nvPr/>
        </p:nvSpPr>
        <p:spPr>
          <a:xfrm>
            <a:off x="2220686" y="3643526"/>
            <a:ext cx="2280734" cy="408623"/>
          </a:xfrm>
          <a:prstGeom prst="roundRect">
            <a:avLst/>
          </a:prstGeom>
          <a:noFill/>
          <a:ln w="28575">
            <a:solidFill>
              <a:schemeClr val="tx2">
                <a:lumMod val="50000"/>
              </a:schemeClr>
            </a:solidFill>
          </a:ln>
        </p:spPr>
        <p:txBody>
          <a:bodyPr wrap="none" rtlCol="0">
            <a:spAutoFit/>
          </a:bodyPr>
          <a:lstStyle/>
          <a:p>
            <a:r>
              <a:rPr lang="es-EC" dirty="0" smtClean="0">
                <a:solidFill>
                  <a:schemeClr val="bg1"/>
                </a:solidFill>
                <a:latin typeface="Times New Roman" panose="02020603050405020304" pitchFamily="18" charset="0"/>
                <a:cs typeface="Times New Roman" panose="02020603050405020304" pitchFamily="18" charset="0"/>
              </a:rPr>
              <a:t>Teoría del crecimiento</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Rectángulo 2"/>
          <p:cNvSpPr/>
          <p:nvPr/>
        </p:nvSpPr>
        <p:spPr>
          <a:xfrm>
            <a:off x="-14642" y="27384"/>
            <a:ext cx="1534457" cy="6858000"/>
          </a:xfrm>
          <a:prstGeom prst="rect">
            <a:avLst/>
          </a:prstGeom>
          <a:gradFill>
            <a:gsLst>
              <a:gs pos="0">
                <a:srgbClr val="8AB833">
                  <a:lumMod val="60000"/>
                  <a:lumOff val="40000"/>
                </a:srgbClr>
              </a:gs>
              <a:gs pos="60000">
                <a:sysClr val="window" lastClr="FFFFFF">
                  <a:shade val="90000"/>
                  <a:satMod val="375000"/>
                  <a:alpha val="0"/>
                </a:sysClr>
              </a:gs>
              <a:gs pos="100000">
                <a:srgbClr val="E3DED1">
                  <a:tint val="88000"/>
                  <a:satMod val="400000"/>
                </a:srgbClr>
              </a:gs>
            </a:gsLst>
            <a:lin ang="5400000" scaled="0"/>
          </a:gradFill>
          <a:ln w="25400" cap="flat" cmpd="sng" algn="ctr">
            <a:noFill/>
            <a:prstDash val="solid"/>
          </a:ln>
          <a:effectLst/>
        </p:spPr>
        <p:txBody>
          <a:bodyPr rtlCol="0" anchor="ctr"/>
          <a:lstStyle/>
          <a:p>
            <a:pPr algn="ctr">
              <a:defRPr/>
            </a:pPr>
            <a:endParaRPr lang="en-US" kern="0">
              <a:solidFill>
                <a:prstClr val="white"/>
              </a:solidFill>
            </a:endParaRPr>
          </a:p>
        </p:txBody>
      </p:sp>
      <p:sp>
        <p:nvSpPr>
          <p:cNvPr id="5" name="Rectángulo 4"/>
          <p:cNvSpPr/>
          <p:nvPr/>
        </p:nvSpPr>
        <p:spPr>
          <a:xfrm rot="16200000">
            <a:off x="536562" y="966611"/>
            <a:ext cx="432047" cy="1639747"/>
          </a:xfrm>
          <a:prstGeom prst="rect">
            <a:avLst/>
          </a:prstGeom>
          <a:noFill/>
          <a:ln w="25400" cap="flat" cmpd="sng" algn="ctr">
            <a:noFill/>
            <a:prstDash val="solid"/>
          </a:ln>
          <a:effectLst/>
        </p:spPr>
        <p:txBody>
          <a:bodyPr vert="vert" rtlCol="0" anchor="ctr"/>
          <a:lstStyle/>
          <a:p>
            <a:pPr algn="ctr">
              <a:defRPr/>
            </a:pPr>
            <a:r>
              <a:rPr lang="es-EC"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INTRODUCCIÓN</a:t>
            </a:r>
            <a:endParaRPr lang="en-US"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6" name="Rectángulo 5"/>
          <p:cNvSpPr/>
          <p:nvPr/>
        </p:nvSpPr>
        <p:spPr>
          <a:xfrm rot="16200000">
            <a:off x="497124" y="2264522"/>
            <a:ext cx="432047" cy="1475656"/>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 name="Rectángulo 7"/>
          <p:cNvSpPr/>
          <p:nvPr/>
        </p:nvSpPr>
        <p:spPr>
          <a:xfrm rot="16200000">
            <a:off x="530744" y="2737916"/>
            <a:ext cx="432047" cy="1592584"/>
          </a:xfrm>
          <a:prstGeom prst="rect">
            <a:avLst/>
          </a:prstGeom>
          <a:noFill/>
          <a:ln w="25400" cap="flat" cmpd="sng" algn="ctr">
            <a:noFill/>
            <a:prstDash val="solid"/>
          </a:ln>
          <a:effectLst/>
        </p:spPr>
        <p:txBody>
          <a:bodyPr vert="vert" rtlCol="0" anchor="ctr"/>
          <a:lstStyle/>
          <a:p>
            <a:pPr algn="ctr">
              <a:defRPr/>
            </a:pP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 name="Rectángulo 8"/>
          <p:cNvSpPr/>
          <p:nvPr/>
        </p:nvSpPr>
        <p:spPr>
          <a:xfrm rot="16200000">
            <a:off x="503992" y="3366079"/>
            <a:ext cx="432047" cy="1599599"/>
          </a:xfrm>
          <a:prstGeom prst="rect">
            <a:avLst/>
          </a:prstGeom>
          <a:noFill/>
          <a:ln w="25400" cap="flat" cmpd="sng" algn="ctr">
            <a:noFill/>
            <a:prstDash val="solid"/>
          </a:ln>
          <a:effectLst/>
        </p:spPr>
        <p:txBody>
          <a:bodyPr vert="vert" rtlCol="0" anchor="ctr"/>
          <a:lstStyle/>
          <a:p>
            <a:pPr algn="ctr">
              <a:defRPr/>
            </a:pP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IV</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10"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461572" y="5165720"/>
            <a:ext cx="948958" cy="935846"/>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6439811" y="78992"/>
            <a:ext cx="5752189" cy="523220"/>
          </a:xfrm>
          <a:prstGeom prst="rect">
            <a:avLst/>
          </a:prstGeom>
          <a:noFill/>
        </p:spPr>
        <p:txBody>
          <a:bodyPr wrap="square" rtlCol="0">
            <a:spAutoFit/>
          </a:bodyPr>
          <a:lstStyle/>
          <a:p>
            <a:r>
              <a:rPr lang="es-EC" sz="2800" b="1" dirty="0" smtClean="0">
                <a:solidFill>
                  <a:srgbClr val="0989B1">
                    <a:lumMod val="50000"/>
                  </a:srgbClr>
                </a:solidFill>
                <a:latin typeface="Times New Roman" panose="02020603050405020304" pitchFamily="18" charset="0"/>
                <a:cs typeface="Times New Roman" panose="02020603050405020304" pitchFamily="18" charset="0"/>
              </a:rPr>
              <a:t>Teoría basada en los recursos (RBV)</a:t>
            </a:r>
            <a:endParaRPr lang="es-EC" sz="2800" b="1" dirty="0">
              <a:solidFill>
                <a:srgbClr val="0989B1">
                  <a:lumMod val="50000"/>
                </a:srgbClr>
              </a:solidFill>
              <a:latin typeface="Times New Roman" panose="02020603050405020304" pitchFamily="18" charset="0"/>
              <a:cs typeface="Times New Roman" panose="02020603050405020304" pitchFamily="18" charset="0"/>
            </a:endParaRPr>
          </a:p>
        </p:txBody>
      </p:sp>
      <p:cxnSp>
        <p:nvCxnSpPr>
          <p:cNvPr id="15" name="Conector recto 14"/>
          <p:cNvCxnSpPr/>
          <p:nvPr/>
        </p:nvCxnSpPr>
        <p:spPr>
          <a:xfrm>
            <a:off x="6960096" y="602212"/>
            <a:ext cx="5231904" cy="1731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7235788" y="701434"/>
            <a:ext cx="4956212"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ángulo redondeado 23"/>
          <p:cNvSpPr/>
          <p:nvPr/>
        </p:nvSpPr>
        <p:spPr>
          <a:xfrm rot="16200000">
            <a:off x="527240" y="1693690"/>
            <a:ext cx="432047" cy="1475656"/>
          </a:xfrm>
          <a:prstGeom prst="roundRect">
            <a:avLst/>
          </a:prstGeom>
          <a:solidFill>
            <a:srgbClr val="C0CF3A">
              <a:lumMod val="40000"/>
              <a:lumOff val="60000"/>
            </a:srgbClr>
          </a:solidFill>
          <a:ln w="57150" cap="flat" cmpd="sng" algn="ctr">
            <a:solidFill>
              <a:srgbClr val="0BB0E3"/>
            </a:solidFill>
            <a:prstDash val="solid"/>
          </a:ln>
          <a:effectLst/>
        </p:spPr>
        <p:txBody>
          <a:bodyPr vert="vert" rtlCol="0" anchor="ctr"/>
          <a:lstStyle/>
          <a:p>
            <a:pPr>
              <a:defRPr/>
            </a:pP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25" name="Rectángulo redondeado 24"/>
          <p:cNvSpPr/>
          <p:nvPr/>
        </p:nvSpPr>
        <p:spPr>
          <a:xfrm rot="16200000">
            <a:off x="2375827" y="-1873623"/>
            <a:ext cx="551317" cy="4675845"/>
          </a:xfrm>
          <a:prstGeom prst="roundRect">
            <a:avLst/>
          </a:prstGeom>
          <a:solidFill>
            <a:srgbClr val="0BB0E3"/>
          </a:solidFill>
          <a:ln w="25400" cap="flat" cmpd="sng" algn="ctr">
            <a:solidFill>
              <a:srgbClr val="15BEF3"/>
            </a:solidFill>
            <a:prstDash val="solid"/>
          </a:ln>
          <a:effectLst/>
        </p:spPr>
        <p:txBody>
          <a:bodyPr vert="vert" rtlCol="0" anchor="ctr"/>
          <a:lstStyle/>
          <a:p>
            <a:pPr algn="ctr">
              <a:defRPr/>
            </a:pP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REVISIÓN DE LA LITERATURA</a:t>
            </a:r>
            <a:endParaRPr lang="en-US"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7" name="6 Rectángulo redondeado"/>
          <p:cNvSpPr/>
          <p:nvPr/>
        </p:nvSpPr>
        <p:spPr>
          <a:xfrm>
            <a:off x="2396405" y="5221976"/>
            <a:ext cx="2805886" cy="14291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dirty="0" smtClean="0">
                <a:solidFill>
                  <a:prstClr val="black"/>
                </a:solidFill>
                <a:latin typeface="Times New Roman" panose="02020603050405020304" pitchFamily="18" charset="0"/>
                <a:cs typeface="Times New Roman" panose="02020603050405020304" pitchFamily="18" charset="0"/>
              </a:rPr>
              <a:t>La empresa es un conjunto de recursos, los cuales son utilizados para desarrollar productos, procesos, servicios y estrategias</a:t>
            </a:r>
            <a:endParaRPr lang="es-EC" dirty="0">
              <a:solidFill>
                <a:prstClr val="black"/>
              </a:solidFill>
              <a:latin typeface="Times New Roman" panose="02020603050405020304" pitchFamily="18" charset="0"/>
              <a:cs typeface="Times New Roman" panose="02020603050405020304" pitchFamily="18" charset="0"/>
            </a:endParaRPr>
          </a:p>
        </p:txBody>
      </p:sp>
      <p:sp>
        <p:nvSpPr>
          <p:cNvPr id="17" name="16 Flecha abajo"/>
          <p:cNvSpPr/>
          <p:nvPr/>
        </p:nvSpPr>
        <p:spPr>
          <a:xfrm rot="14522174">
            <a:off x="5848441" y="1168950"/>
            <a:ext cx="355910" cy="1209170"/>
          </a:xfrm>
          <a:prstGeom prst="downArrow">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2" name="1 Flecha abajo"/>
          <p:cNvSpPr/>
          <p:nvPr/>
        </p:nvSpPr>
        <p:spPr>
          <a:xfrm>
            <a:off x="3447590" y="3085624"/>
            <a:ext cx="574397" cy="557902"/>
          </a:xfrm>
          <a:prstGeom prst="downArrow">
            <a:avLst/>
          </a:prstGeom>
          <a:solidFill>
            <a:schemeClr val="tx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3" name="Rectángulo redondeado 32"/>
          <p:cNvSpPr/>
          <p:nvPr/>
        </p:nvSpPr>
        <p:spPr>
          <a:xfrm>
            <a:off x="3133112" y="4021590"/>
            <a:ext cx="1693402" cy="543473"/>
          </a:xfrm>
          <a:prstGeom prst="roundRect">
            <a:avLst/>
          </a:prstGeom>
          <a:solidFill>
            <a:schemeClr val="tx2">
              <a:lumMod val="75000"/>
            </a:schemeClr>
          </a:solidFill>
          <a:ln>
            <a:solidFill>
              <a:schemeClr val="tx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smtClean="0">
                <a:solidFill>
                  <a:prstClr val="black"/>
                </a:solidFill>
                <a:latin typeface="Times New Roman" panose="02020603050405020304" pitchFamily="18" charset="0"/>
                <a:cs typeface="Times New Roman" panose="02020603050405020304" pitchFamily="18" charset="0"/>
              </a:rPr>
              <a:t>Penrose (1959)</a:t>
            </a:r>
            <a:endParaRPr lang="es-EC" dirty="0">
              <a:solidFill>
                <a:prstClr val="black"/>
              </a:solidFill>
              <a:latin typeface="Times New Roman" panose="02020603050405020304" pitchFamily="18" charset="0"/>
              <a:cs typeface="Times New Roman" panose="02020603050405020304" pitchFamily="18" charset="0"/>
            </a:endParaRPr>
          </a:p>
        </p:txBody>
      </p:sp>
      <p:grpSp>
        <p:nvGrpSpPr>
          <p:cNvPr id="20" name="Grupo 19"/>
          <p:cNvGrpSpPr/>
          <p:nvPr/>
        </p:nvGrpSpPr>
        <p:grpSpPr>
          <a:xfrm>
            <a:off x="2163636" y="1686756"/>
            <a:ext cx="3057324" cy="1345960"/>
            <a:chOff x="3940201" y="-26932"/>
            <a:chExt cx="2691921" cy="1345960"/>
          </a:xfrm>
        </p:grpSpPr>
        <p:sp>
          <p:nvSpPr>
            <p:cNvPr id="36" name="Rectángulo redondeado 35"/>
            <p:cNvSpPr/>
            <p:nvPr/>
          </p:nvSpPr>
          <p:spPr>
            <a:xfrm>
              <a:off x="3940201" y="-26932"/>
              <a:ext cx="2691921" cy="1345960"/>
            </a:xfrm>
            <a:prstGeom prst="roundRect">
              <a:avLst/>
            </a:prstGeom>
            <a:solidFill>
              <a:schemeClr val="accent4">
                <a:hueOff val="0"/>
                <a:satOff val="0"/>
                <a:lumOff val="0"/>
                <a:alpha val="66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37" name="Rectángulo 36"/>
            <p:cNvSpPr/>
            <p:nvPr/>
          </p:nvSpPr>
          <p:spPr>
            <a:xfrm>
              <a:off x="4005905" y="38772"/>
              <a:ext cx="2560513" cy="12145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s-EC" sz="2800" b="1" dirty="0" smtClean="0">
                  <a:solidFill>
                    <a:prstClr val="black"/>
                  </a:solidFill>
                  <a:latin typeface="Times New Roman" panose="02020603050405020304" pitchFamily="18" charset="0"/>
                  <a:cs typeface="Times New Roman" panose="02020603050405020304" pitchFamily="18" charset="0"/>
                </a:rPr>
                <a:t>WERNERFELT (1984)</a:t>
              </a:r>
              <a:endParaRPr lang="es-EC" sz="2800" dirty="0">
                <a:solidFill>
                  <a:prstClr val="black"/>
                </a:solidFill>
                <a:latin typeface="Times New Roman" panose="02020603050405020304" pitchFamily="18" charset="0"/>
                <a:cs typeface="Times New Roman" panose="02020603050405020304" pitchFamily="18" charset="0"/>
              </a:endParaRPr>
            </a:p>
          </p:txBody>
        </p:sp>
      </p:grpSp>
      <p:grpSp>
        <p:nvGrpSpPr>
          <p:cNvPr id="21" name="Grupo 20"/>
          <p:cNvGrpSpPr/>
          <p:nvPr/>
        </p:nvGrpSpPr>
        <p:grpSpPr>
          <a:xfrm>
            <a:off x="6747398" y="864886"/>
            <a:ext cx="4854185" cy="1214023"/>
            <a:chOff x="6240596" y="1520328"/>
            <a:chExt cx="2670089" cy="1578246"/>
          </a:xfrm>
        </p:grpSpPr>
        <p:sp>
          <p:nvSpPr>
            <p:cNvPr id="34" name="Rectángulo redondeado 33"/>
            <p:cNvSpPr/>
            <p:nvPr/>
          </p:nvSpPr>
          <p:spPr>
            <a:xfrm>
              <a:off x="6240596" y="1520328"/>
              <a:ext cx="2670089" cy="1578246"/>
            </a:xfrm>
            <a:prstGeom prst="roundRect">
              <a:avLst/>
            </a:prstGeom>
            <a:solidFill>
              <a:srgbClr val="66CCFF">
                <a:alpha val="53725"/>
              </a:srgbClr>
            </a:solidFill>
          </p:spPr>
          <p:style>
            <a:lnRef idx="2">
              <a:schemeClr val="lt1">
                <a:hueOff val="0"/>
                <a:satOff val="0"/>
                <a:lumOff val="0"/>
                <a:alphaOff val="0"/>
              </a:schemeClr>
            </a:lnRef>
            <a:fillRef idx="1">
              <a:scrgbClr r="0" g="0" b="0"/>
            </a:fillRef>
            <a:effectRef idx="0">
              <a:schemeClr val="accent4">
                <a:hueOff val="305269"/>
                <a:satOff val="-11631"/>
                <a:lumOff val="5784"/>
                <a:alphaOff val="0"/>
              </a:schemeClr>
            </a:effectRef>
            <a:fontRef idx="minor">
              <a:schemeClr val="lt1"/>
            </a:fontRef>
          </p:style>
        </p:sp>
        <p:sp>
          <p:nvSpPr>
            <p:cNvPr id="35" name="Rectángulo 34"/>
            <p:cNvSpPr/>
            <p:nvPr/>
          </p:nvSpPr>
          <p:spPr>
            <a:xfrm>
              <a:off x="6317640" y="1597372"/>
              <a:ext cx="2516001" cy="14241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s-EC" dirty="0" smtClean="0">
                  <a:solidFill>
                    <a:prstClr val="black"/>
                  </a:solidFill>
                  <a:latin typeface="Times New Roman" panose="02020603050405020304" pitchFamily="18" charset="0"/>
                  <a:cs typeface="Times New Roman" panose="02020603050405020304" pitchFamily="18" charset="0"/>
                </a:rPr>
                <a:t>Desarrollar de manera eficiente y eficaz los recursos que están a disposición de la empresa, c</a:t>
              </a:r>
              <a:r>
                <a:rPr lang="es-ES_tradnl" dirty="0" smtClean="0">
                  <a:solidFill>
                    <a:prstClr val="black"/>
                  </a:solidFill>
                  <a:latin typeface="Times New Roman" panose="02020603050405020304" pitchFamily="18" charset="0"/>
                  <a:cs typeface="Times New Roman" panose="02020603050405020304" pitchFamily="18" charset="0"/>
                </a:rPr>
                <a:t>rea una </a:t>
              </a:r>
              <a:r>
                <a:rPr lang="es-EC" dirty="0" smtClean="0">
                  <a:solidFill>
                    <a:prstClr val="black"/>
                  </a:solidFill>
                  <a:latin typeface="Times New Roman" panose="02020603050405020304" pitchFamily="18" charset="0"/>
                  <a:cs typeface="Times New Roman" panose="02020603050405020304" pitchFamily="18" charset="0"/>
                </a:rPr>
                <a:t>ventaja competitiva sostenible</a:t>
              </a:r>
              <a:endParaRPr lang="es-EC" dirty="0">
                <a:solidFill>
                  <a:prstClr val="black"/>
                </a:solidFill>
                <a:latin typeface="Times New Roman" panose="02020603050405020304" pitchFamily="18" charset="0"/>
                <a:cs typeface="Times New Roman" panose="02020603050405020304" pitchFamily="18" charset="0"/>
              </a:endParaRPr>
            </a:p>
          </p:txBody>
        </p:sp>
      </p:grpSp>
      <p:grpSp>
        <p:nvGrpSpPr>
          <p:cNvPr id="22" name="Grupo 21"/>
          <p:cNvGrpSpPr/>
          <p:nvPr/>
        </p:nvGrpSpPr>
        <p:grpSpPr>
          <a:xfrm>
            <a:off x="6779108" y="2205624"/>
            <a:ext cx="4933516" cy="1132724"/>
            <a:chOff x="5469143" y="4087174"/>
            <a:chExt cx="2910397" cy="1454431"/>
          </a:xfrm>
        </p:grpSpPr>
        <p:sp>
          <p:nvSpPr>
            <p:cNvPr id="31" name="Rectángulo redondeado 30"/>
            <p:cNvSpPr/>
            <p:nvPr/>
          </p:nvSpPr>
          <p:spPr>
            <a:xfrm>
              <a:off x="5469143" y="4087174"/>
              <a:ext cx="2910397" cy="1454431"/>
            </a:xfrm>
            <a:prstGeom prst="roundRect">
              <a:avLst/>
            </a:prstGeom>
            <a:solidFill>
              <a:schemeClr val="accent4">
                <a:hueOff val="610539"/>
                <a:satOff val="-23261"/>
                <a:lumOff val="11568"/>
                <a:alpha val="54000"/>
              </a:schemeClr>
            </a:solidFill>
          </p:spPr>
          <p:style>
            <a:lnRef idx="2">
              <a:schemeClr val="lt1">
                <a:hueOff val="0"/>
                <a:satOff val="0"/>
                <a:lumOff val="0"/>
                <a:alphaOff val="0"/>
              </a:schemeClr>
            </a:lnRef>
            <a:fillRef idx="1">
              <a:schemeClr val="accent4">
                <a:hueOff val="610539"/>
                <a:satOff val="-23261"/>
                <a:lumOff val="11568"/>
                <a:alphaOff val="0"/>
              </a:schemeClr>
            </a:fillRef>
            <a:effectRef idx="0">
              <a:schemeClr val="accent4">
                <a:hueOff val="610539"/>
                <a:satOff val="-23261"/>
                <a:lumOff val="11568"/>
                <a:alphaOff val="0"/>
              </a:schemeClr>
            </a:effectRef>
            <a:fontRef idx="minor">
              <a:schemeClr val="lt1"/>
            </a:fontRef>
          </p:style>
        </p:sp>
        <p:sp>
          <p:nvSpPr>
            <p:cNvPr id="32" name="Rectángulo 31"/>
            <p:cNvSpPr/>
            <p:nvPr/>
          </p:nvSpPr>
          <p:spPr>
            <a:xfrm>
              <a:off x="5540142" y="4215579"/>
              <a:ext cx="2768399" cy="131243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s-EC" dirty="0" smtClean="0">
                  <a:solidFill>
                    <a:prstClr val="black"/>
                  </a:solidFill>
                  <a:latin typeface="Times New Roman" panose="02020603050405020304" pitchFamily="18" charset="0"/>
                  <a:cs typeface="Times New Roman" panose="02020603050405020304" pitchFamily="18" charset="0"/>
                </a:rPr>
                <a:t>Implementar diferentes estrategias en los recursos, permitirá crear valor y una diferenciación en la competencia del mercado</a:t>
              </a:r>
              <a:endParaRPr lang="es-EC" dirty="0">
                <a:solidFill>
                  <a:prstClr val="black"/>
                </a:solidFill>
                <a:latin typeface="Times New Roman" panose="02020603050405020304" pitchFamily="18" charset="0"/>
                <a:cs typeface="Times New Roman" panose="02020603050405020304" pitchFamily="18" charset="0"/>
              </a:endParaRPr>
            </a:p>
          </p:txBody>
        </p:sp>
      </p:grpSp>
      <p:grpSp>
        <p:nvGrpSpPr>
          <p:cNvPr id="23" name="Grupo 22"/>
          <p:cNvGrpSpPr/>
          <p:nvPr/>
        </p:nvGrpSpPr>
        <p:grpSpPr>
          <a:xfrm>
            <a:off x="6747398" y="3456385"/>
            <a:ext cx="4965226" cy="1268760"/>
            <a:chOff x="1686849" y="4157586"/>
            <a:chExt cx="2691922" cy="1345960"/>
          </a:xfrm>
        </p:grpSpPr>
        <p:sp>
          <p:nvSpPr>
            <p:cNvPr id="29" name="Rectángulo redondeado 28"/>
            <p:cNvSpPr/>
            <p:nvPr/>
          </p:nvSpPr>
          <p:spPr>
            <a:xfrm>
              <a:off x="1686849" y="4157586"/>
              <a:ext cx="2691921" cy="1345960"/>
            </a:xfrm>
            <a:prstGeom prst="roundRect">
              <a:avLst/>
            </a:prstGeom>
            <a:solidFill>
              <a:srgbClr val="0070C0">
                <a:alpha val="33000"/>
              </a:srgbClr>
            </a:solidFill>
          </p:spPr>
          <p:style>
            <a:lnRef idx="2">
              <a:schemeClr val="lt1">
                <a:hueOff val="0"/>
                <a:satOff val="0"/>
                <a:lumOff val="0"/>
                <a:alphaOff val="0"/>
              </a:schemeClr>
            </a:lnRef>
            <a:fillRef idx="1">
              <a:schemeClr val="accent4">
                <a:hueOff val="915808"/>
                <a:satOff val="-34892"/>
                <a:lumOff val="17351"/>
                <a:alphaOff val="0"/>
              </a:schemeClr>
            </a:fillRef>
            <a:effectRef idx="0">
              <a:schemeClr val="accent4">
                <a:hueOff val="915808"/>
                <a:satOff val="-34892"/>
                <a:lumOff val="17351"/>
                <a:alphaOff val="0"/>
              </a:schemeClr>
            </a:effectRef>
            <a:fontRef idx="minor">
              <a:schemeClr val="lt1"/>
            </a:fontRef>
          </p:style>
        </p:sp>
        <p:sp>
          <p:nvSpPr>
            <p:cNvPr id="30" name="Rectángulo 29"/>
            <p:cNvSpPr/>
            <p:nvPr/>
          </p:nvSpPr>
          <p:spPr>
            <a:xfrm>
              <a:off x="1818258" y="4190162"/>
              <a:ext cx="2560513" cy="12145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s-EC" dirty="0" smtClean="0">
                  <a:solidFill>
                    <a:prstClr val="black"/>
                  </a:solidFill>
                  <a:latin typeface="Times New Roman" panose="02020603050405020304" pitchFamily="18" charset="0"/>
                  <a:cs typeface="Times New Roman" panose="02020603050405020304" pitchFamily="18" charset="0"/>
                </a:rPr>
                <a:t>Obtener </a:t>
              </a:r>
              <a:r>
                <a:rPr lang="es-EC" dirty="0">
                  <a:solidFill>
                    <a:prstClr val="black"/>
                  </a:solidFill>
                  <a:latin typeface="Times New Roman" panose="02020603050405020304" pitchFamily="18" charset="0"/>
                  <a:cs typeface="Times New Roman" panose="02020603050405020304" pitchFamily="18" charset="0"/>
                </a:rPr>
                <a:t>nuevas </a:t>
              </a:r>
              <a:r>
                <a:rPr lang="es-EC" dirty="0" smtClean="0">
                  <a:solidFill>
                    <a:prstClr val="black"/>
                  </a:solidFill>
                  <a:latin typeface="Times New Roman" panose="02020603050405020304" pitchFamily="18" charset="0"/>
                  <a:cs typeface="Times New Roman" panose="02020603050405020304" pitchFamily="18" charset="0"/>
                </a:rPr>
                <a:t>oportunidades de </a:t>
              </a:r>
              <a:r>
                <a:rPr lang="es-EC" dirty="0">
                  <a:solidFill>
                    <a:prstClr val="black"/>
                  </a:solidFill>
                  <a:latin typeface="Times New Roman" panose="02020603050405020304" pitchFamily="18" charset="0"/>
                  <a:cs typeface="Times New Roman" panose="02020603050405020304" pitchFamily="18" charset="0"/>
                </a:rPr>
                <a:t>negocio relacionadas con los </a:t>
              </a:r>
              <a:r>
                <a:rPr lang="es-EC" dirty="0" smtClean="0">
                  <a:solidFill>
                    <a:prstClr val="black"/>
                  </a:solidFill>
                  <a:latin typeface="Times New Roman" panose="02020603050405020304" pitchFamily="18" charset="0"/>
                  <a:cs typeface="Times New Roman" panose="02020603050405020304" pitchFamily="18" charset="0"/>
                </a:rPr>
                <a:t>recursos de la empresa,  </a:t>
              </a:r>
              <a:r>
                <a:rPr lang="es-EC" dirty="0" smtClean="0">
                  <a:solidFill>
                    <a:prstClr val="black"/>
                  </a:solidFill>
                  <a:latin typeface="Times New Roman" panose="02020603050405020304" pitchFamily="18" charset="0"/>
                  <a:cs typeface="Times New Roman" panose="02020603050405020304" pitchFamily="18" charset="0"/>
                </a:rPr>
                <a:t>genera un crecimiento y un valor agregado</a:t>
              </a:r>
              <a:endParaRPr lang="es-EC" dirty="0">
                <a:solidFill>
                  <a:prstClr val="black"/>
                </a:solidFill>
                <a:latin typeface="Times New Roman" panose="02020603050405020304" pitchFamily="18" charset="0"/>
                <a:cs typeface="Times New Roman" panose="02020603050405020304" pitchFamily="18" charset="0"/>
              </a:endParaRPr>
            </a:p>
          </p:txBody>
        </p:sp>
      </p:grpSp>
      <p:sp>
        <p:nvSpPr>
          <p:cNvPr id="38" name="1 Flecha abajo"/>
          <p:cNvSpPr/>
          <p:nvPr/>
        </p:nvSpPr>
        <p:spPr>
          <a:xfrm>
            <a:off x="3550013" y="4617971"/>
            <a:ext cx="485818" cy="578921"/>
          </a:xfrm>
          <a:prstGeom prst="downArrow">
            <a:avLst/>
          </a:prstGeom>
          <a:solidFill>
            <a:schemeClr val="accent1">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9" name="16 Flecha abajo"/>
          <p:cNvSpPr/>
          <p:nvPr/>
        </p:nvSpPr>
        <p:spPr>
          <a:xfrm rot="16894774">
            <a:off x="5873059" y="1850957"/>
            <a:ext cx="385233" cy="1194523"/>
          </a:xfrm>
          <a:prstGeom prst="downArrow">
            <a:avLst/>
          </a:prstGeom>
          <a:solidFill>
            <a:schemeClr val="accent4">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40" name="16 Flecha abajo"/>
          <p:cNvSpPr/>
          <p:nvPr/>
        </p:nvSpPr>
        <p:spPr>
          <a:xfrm rot="18306286">
            <a:off x="5726971" y="2500092"/>
            <a:ext cx="395082" cy="1256024"/>
          </a:xfrm>
          <a:prstGeom prst="downArrow">
            <a:avLst/>
          </a:prstGeom>
          <a:solidFill>
            <a:schemeClr val="accent5">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4" name="Pergamino horizontal 13"/>
          <p:cNvSpPr/>
          <p:nvPr/>
        </p:nvSpPr>
        <p:spPr>
          <a:xfrm>
            <a:off x="6158201" y="5020011"/>
            <a:ext cx="5842455" cy="1772816"/>
          </a:xfrm>
          <a:prstGeom prst="horizontalScroll">
            <a:avLst/>
          </a:prstGeom>
          <a:solidFill>
            <a:schemeClr val="accent4">
              <a:lumMod val="20000"/>
              <a:lumOff val="80000"/>
              <a:alpha val="37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latin typeface="Times New Roman" panose="02020603050405020304" pitchFamily="18" charset="0"/>
                <a:cs typeface="Times New Roman" panose="02020603050405020304" pitchFamily="18" charset="0"/>
              </a:rPr>
              <a:t>Los recursos de la empresa deben ser combinados simultáneamente, a fin de que sean difíciles de imitar por la competencia </a:t>
            </a:r>
            <a:r>
              <a:rPr lang="es-EC" dirty="0" smtClean="0"/>
              <a:t> </a:t>
            </a:r>
            <a:endParaRPr lang="en-US" dirty="0"/>
          </a:p>
        </p:txBody>
      </p:sp>
      <p:pic>
        <p:nvPicPr>
          <p:cNvPr id="2050" name="Picture 2" descr="Resultado de imagen para foco dibuj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530438">
            <a:off x="5472097" y="5550003"/>
            <a:ext cx="1154611" cy="1245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294890"/>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animEffect transition="in" filter="fade">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53" presetClass="entr" presetSubtype="16"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fltVal val="0"/>
                                          </p:val>
                                        </p:tav>
                                        <p:tav tm="100000">
                                          <p:val>
                                            <p:strVal val="#ppt_h"/>
                                          </p:val>
                                        </p:tav>
                                      </p:tavLst>
                                    </p:anim>
                                    <p:animEffect transition="in" filter="fade">
                                      <p:cBhvr>
                                        <p:cTn id="47" dur="500"/>
                                        <p:tgtEl>
                                          <p:spTgt spid="39"/>
                                        </p:tgtEl>
                                      </p:cBhvr>
                                    </p:animEffect>
                                  </p:childTnLst>
                                </p:cTn>
                              </p:par>
                              <p:par>
                                <p:cTn id="48" presetID="53" presetClass="entr" presetSubtype="16"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53" presetClass="entr" presetSubtype="16"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050"/>
                                        </p:tgtEl>
                                        <p:attrNameLst>
                                          <p:attrName>style.visibility</p:attrName>
                                        </p:attrNameLst>
                                      </p:cBhvr>
                                      <p:to>
                                        <p:strVal val="visible"/>
                                      </p:to>
                                    </p:set>
                                    <p:anim calcmode="lin" valueType="num">
                                      <p:cBhvr additive="base">
                                        <p:cTn id="73" dur="500" fill="hold"/>
                                        <p:tgtEl>
                                          <p:spTgt spid="2050"/>
                                        </p:tgtEl>
                                        <p:attrNameLst>
                                          <p:attrName>ppt_x</p:attrName>
                                        </p:attrNameLst>
                                      </p:cBhvr>
                                      <p:tavLst>
                                        <p:tav tm="0">
                                          <p:val>
                                            <p:strVal val="#ppt_x"/>
                                          </p:val>
                                        </p:tav>
                                        <p:tav tm="100000">
                                          <p:val>
                                            <p:strVal val="#ppt_x"/>
                                          </p:val>
                                        </p:tav>
                                      </p:tavLst>
                                    </p:anim>
                                    <p:anim calcmode="lin" valueType="num">
                                      <p:cBhvr additive="base">
                                        <p:cTn id="7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17" grpId="0" animBg="1"/>
      <p:bldP spid="2" grpId="0" animBg="1"/>
      <p:bldP spid="33" grpId="0" animBg="1"/>
      <p:bldP spid="38" grpId="0" animBg="1"/>
      <p:bldP spid="39" grpId="0" animBg="1"/>
      <p:bldP spid="40"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alpha val="16000"/>
          </a:schemeClr>
        </a:solidFill>
        <a:effectLst/>
      </p:bgPr>
    </p:bg>
    <p:spTree>
      <p:nvGrpSpPr>
        <p:cNvPr id="1" name=""/>
        <p:cNvGrpSpPr/>
        <p:nvPr/>
      </p:nvGrpSpPr>
      <p:grpSpPr>
        <a:xfrm>
          <a:off x="0" y="0"/>
          <a:ext cx="0" cy="0"/>
          <a:chOff x="0" y="0"/>
          <a:chExt cx="0" cy="0"/>
        </a:xfrm>
      </p:grpSpPr>
      <p:sp>
        <p:nvSpPr>
          <p:cNvPr id="3" name="Rectángulo 2"/>
          <p:cNvSpPr/>
          <p:nvPr/>
        </p:nvSpPr>
        <p:spPr>
          <a:xfrm>
            <a:off x="-14642" y="27384"/>
            <a:ext cx="1534457" cy="6858000"/>
          </a:xfrm>
          <a:prstGeom prst="rect">
            <a:avLst/>
          </a:prstGeom>
          <a:gradFill>
            <a:gsLst>
              <a:gs pos="0">
                <a:srgbClr val="8AB833">
                  <a:lumMod val="60000"/>
                  <a:lumOff val="40000"/>
                </a:srgbClr>
              </a:gs>
              <a:gs pos="60000">
                <a:sysClr val="window" lastClr="FFFFFF">
                  <a:shade val="90000"/>
                  <a:satMod val="375000"/>
                  <a:alpha val="0"/>
                </a:sysClr>
              </a:gs>
              <a:gs pos="100000">
                <a:srgbClr val="E3DED1">
                  <a:tint val="88000"/>
                  <a:satMod val="400000"/>
                </a:srgbClr>
              </a:gs>
            </a:gsLst>
            <a:lin ang="5400000" scaled="0"/>
          </a:gradFill>
          <a:ln w="25400" cap="flat" cmpd="sng" algn="ctr">
            <a:noFill/>
            <a:prstDash val="solid"/>
          </a:ln>
          <a:effectLst/>
        </p:spPr>
        <p:txBody>
          <a:bodyPr rtlCol="0" anchor="ctr"/>
          <a:lstStyle/>
          <a:p>
            <a:pPr algn="ctr">
              <a:defRPr/>
            </a:pPr>
            <a:endParaRPr lang="en-US" kern="0">
              <a:solidFill>
                <a:prstClr val="white"/>
              </a:solidFill>
            </a:endParaRPr>
          </a:p>
        </p:txBody>
      </p:sp>
      <p:sp>
        <p:nvSpPr>
          <p:cNvPr id="5" name="Rectángulo 4"/>
          <p:cNvSpPr/>
          <p:nvPr/>
        </p:nvSpPr>
        <p:spPr>
          <a:xfrm rot="16200000">
            <a:off x="507162" y="963933"/>
            <a:ext cx="432047" cy="1639747"/>
          </a:xfrm>
          <a:prstGeom prst="rect">
            <a:avLst/>
          </a:prstGeom>
          <a:noFill/>
          <a:ln w="25400" cap="flat" cmpd="sng" algn="ctr">
            <a:noFill/>
            <a:prstDash val="solid"/>
          </a:ln>
          <a:effectLst/>
        </p:spPr>
        <p:txBody>
          <a:bodyPr vert="vert" rtlCol="0" anchor="ctr"/>
          <a:lstStyle/>
          <a:p>
            <a:pPr algn="ctr">
              <a:defRPr/>
            </a:pPr>
            <a:r>
              <a:rPr lang="es-EC"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INTRODUCCIÓN</a:t>
            </a:r>
            <a:endParaRPr lang="en-US" sz="1500"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6" name="Rectángulo 5"/>
          <p:cNvSpPr/>
          <p:nvPr/>
        </p:nvSpPr>
        <p:spPr>
          <a:xfrm rot="16200000">
            <a:off x="497124" y="2264522"/>
            <a:ext cx="432047" cy="1475656"/>
          </a:xfrm>
          <a:prstGeom prst="rect">
            <a:avLst/>
          </a:prstGeom>
          <a:noFill/>
          <a:ln w="25400" cap="flat" cmpd="sng" algn="ctr">
            <a:noFill/>
            <a:prstDash val="solid"/>
          </a:ln>
          <a:effectLst/>
        </p:spPr>
        <p:txBody>
          <a:bodyPr vert="vert" rtlCol="0" anchor="ctr"/>
          <a:lstStyle/>
          <a:p>
            <a:pPr algn="ct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8" name="Rectángulo 7"/>
          <p:cNvSpPr/>
          <p:nvPr/>
        </p:nvSpPr>
        <p:spPr>
          <a:xfrm rot="16200000">
            <a:off x="530744" y="2737916"/>
            <a:ext cx="432047" cy="1592584"/>
          </a:xfrm>
          <a:prstGeom prst="rect">
            <a:avLst/>
          </a:prstGeom>
          <a:noFill/>
          <a:ln w="25400" cap="flat" cmpd="sng" algn="ctr">
            <a:noFill/>
            <a:prstDash val="solid"/>
          </a:ln>
          <a:effectLst/>
        </p:spPr>
        <p:txBody>
          <a:bodyPr vert="vert" rtlCol="0" anchor="ctr"/>
          <a:lstStyle/>
          <a:p>
            <a:pPr algn="ctr">
              <a:defRPr/>
            </a:pP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III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9" name="Rectángulo 8"/>
          <p:cNvSpPr/>
          <p:nvPr/>
        </p:nvSpPr>
        <p:spPr>
          <a:xfrm rot="16200000">
            <a:off x="503992" y="3366079"/>
            <a:ext cx="432047" cy="1599599"/>
          </a:xfrm>
          <a:prstGeom prst="rect">
            <a:avLst/>
          </a:prstGeom>
          <a:noFill/>
          <a:ln w="25400" cap="flat" cmpd="sng" algn="ctr">
            <a:noFill/>
            <a:prstDash val="solid"/>
          </a:ln>
          <a:effectLst/>
        </p:spPr>
        <p:txBody>
          <a:bodyPr vert="vert" rtlCol="0" anchor="ctr"/>
          <a:lstStyle/>
          <a:p>
            <a:pPr algn="ctr">
              <a:defRPr/>
            </a:pP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IV</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pic>
        <p:nvPicPr>
          <p:cNvPr id="10" name="Picture 4" descr="Resultado de imagen para SELLO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811"/>
          <a:stretch/>
        </p:blipFill>
        <p:spPr bwMode="auto">
          <a:xfrm>
            <a:off x="461572" y="5165720"/>
            <a:ext cx="948958" cy="935846"/>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8076980" y="150115"/>
            <a:ext cx="3863681" cy="523220"/>
          </a:xfrm>
          <a:prstGeom prst="rect">
            <a:avLst/>
          </a:prstGeom>
          <a:noFill/>
        </p:spPr>
        <p:txBody>
          <a:bodyPr wrap="square" rtlCol="0">
            <a:spAutoFit/>
          </a:bodyPr>
          <a:lstStyle/>
          <a:p>
            <a:r>
              <a:rPr lang="es-EC" sz="2800" b="1" dirty="0" smtClean="0">
                <a:solidFill>
                  <a:prstClr val="black"/>
                </a:solidFill>
                <a:latin typeface="Times New Roman" panose="02020603050405020304" pitchFamily="18" charset="0"/>
                <a:cs typeface="Times New Roman" panose="02020603050405020304" pitchFamily="18" charset="0"/>
              </a:rPr>
              <a:t>Medidas de crecimiento</a:t>
            </a:r>
            <a:endParaRPr lang="es-EC" sz="2800" b="1" dirty="0">
              <a:solidFill>
                <a:prstClr val="black"/>
              </a:solidFill>
              <a:latin typeface="Times New Roman" panose="02020603050405020304" pitchFamily="18" charset="0"/>
              <a:cs typeface="Times New Roman" panose="02020603050405020304" pitchFamily="18" charset="0"/>
            </a:endParaRPr>
          </a:p>
        </p:txBody>
      </p:sp>
      <p:cxnSp>
        <p:nvCxnSpPr>
          <p:cNvPr id="12" name="Conector recto 11"/>
          <p:cNvCxnSpPr/>
          <p:nvPr/>
        </p:nvCxnSpPr>
        <p:spPr>
          <a:xfrm>
            <a:off x="7464152" y="619522"/>
            <a:ext cx="4727848"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7825643" y="701434"/>
            <a:ext cx="4366357"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ángulo redondeado 13"/>
          <p:cNvSpPr/>
          <p:nvPr/>
        </p:nvSpPr>
        <p:spPr>
          <a:xfrm rot="16200000">
            <a:off x="527240" y="1693690"/>
            <a:ext cx="432047" cy="1475656"/>
          </a:xfrm>
          <a:prstGeom prst="roundRect">
            <a:avLst/>
          </a:prstGeom>
          <a:solidFill>
            <a:srgbClr val="C0CF3A">
              <a:lumMod val="40000"/>
              <a:lumOff val="60000"/>
            </a:srgbClr>
          </a:solidFill>
          <a:ln w="57150" cap="flat" cmpd="sng" algn="ctr">
            <a:solidFill>
              <a:srgbClr val="0BB0E3"/>
            </a:solidFill>
            <a:prstDash val="solid"/>
          </a:ln>
          <a:effectLst/>
        </p:spPr>
        <p:txBody>
          <a:bodyPr vert="vert" rtlCol="0" anchor="ctr"/>
          <a:lstStyle/>
          <a:p>
            <a:pPr>
              <a:defRPr/>
            </a:pPr>
            <a:r>
              <a:rPr lang="es-EC"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rPr>
              <a:t>CAPÍTULO I</a:t>
            </a:r>
            <a:endParaRPr lang="en-US" b="1" i="1" kern="0" dirty="0">
              <a:solidFill>
                <a:prstClr val="black"/>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15" name="Rectángulo redondeado 14"/>
          <p:cNvSpPr/>
          <p:nvPr/>
        </p:nvSpPr>
        <p:spPr>
          <a:xfrm rot="16200000">
            <a:off x="2375827" y="-1912148"/>
            <a:ext cx="551317" cy="4675845"/>
          </a:xfrm>
          <a:prstGeom prst="roundRect">
            <a:avLst/>
          </a:prstGeom>
          <a:solidFill>
            <a:srgbClr val="0BB0E3"/>
          </a:solidFill>
          <a:ln w="25400" cap="flat" cmpd="sng" algn="ctr">
            <a:solidFill>
              <a:srgbClr val="15BEF3"/>
            </a:solidFill>
            <a:prstDash val="solid"/>
          </a:ln>
          <a:effectLst/>
        </p:spPr>
        <p:txBody>
          <a:bodyPr vert="vert" rtlCol="0" anchor="ctr"/>
          <a:lstStyle/>
          <a:p>
            <a:pPr algn="ctr">
              <a:defRPr/>
            </a:pPr>
            <a:r>
              <a:rPr lang="es-EC"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rPr>
              <a:t>REVISIÓN DE LA LITERATURA</a:t>
            </a:r>
            <a:endParaRPr lang="en-US" sz="2400" b="1" i="1" kern="0" dirty="0">
              <a:solidFill>
                <a:prstClr val="white"/>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24" name="Rectángulo redondeado 23"/>
          <p:cNvSpPr/>
          <p:nvPr/>
        </p:nvSpPr>
        <p:spPr>
          <a:xfrm>
            <a:off x="1993733" y="2522476"/>
            <a:ext cx="2013900" cy="350066"/>
          </a:xfrm>
          <a:prstGeom prst="roundRect">
            <a:avLst/>
          </a:prstGeom>
          <a:solidFill>
            <a:schemeClr val="accent5">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Ventas</a:t>
            </a:r>
            <a:endParaRPr lang="es-EC" dirty="0">
              <a:solidFill>
                <a:prstClr val="black"/>
              </a:solidFill>
              <a:latin typeface="Times New Roman" panose="02020603050405020304" pitchFamily="18" charset="0"/>
              <a:cs typeface="Times New Roman" panose="02020603050405020304" pitchFamily="18" charset="0"/>
            </a:endParaRPr>
          </a:p>
        </p:txBody>
      </p:sp>
      <p:sp>
        <p:nvSpPr>
          <p:cNvPr id="25" name="Rectángulo redondeado 24"/>
          <p:cNvSpPr/>
          <p:nvPr/>
        </p:nvSpPr>
        <p:spPr>
          <a:xfrm>
            <a:off x="2044326" y="4722216"/>
            <a:ext cx="2013900" cy="377674"/>
          </a:xfrm>
          <a:prstGeom prst="round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Valor agregado</a:t>
            </a:r>
            <a:endParaRPr lang="es-EC" dirty="0">
              <a:solidFill>
                <a:prstClr val="black"/>
              </a:solidFill>
              <a:latin typeface="Times New Roman" panose="02020603050405020304" pitchFamily="18" charset="0"/>
              <a:cs typeface="Times New Roman" panose="02020603050405020304" pitchFamily="18" charset="0"/>
            </a:endParaRPr>
          </a:p>
        </p:txBody>
      </p:sp>
      <p:sp>
        <p:nvSpPr>
          <p:cNvPr id="26" name="Rectángulo redondeado 25"/>
          <p:cNvSpPr/>
          <p:nvPr/>
        </p:nvSpPr>
        <p:spPr>
          <a:xfrm>
            <a:off x="2031156" y="4215131"/>
            <a:ext cx="2013902" cy="336149"/>
          </a:xfrm>
          <a:prstGeom prst="round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Utilidades</a:t>
            </a:r>
            <a:endParaRPr lang="es-EC" dirty="0">
              <a:solidFill>
                <a:prstClr val="black"/>
              </a:solidFill>
              <a:latin typeface="Times New Roman" panose="02020603050405020304" pitchFamily="18" charset="0"/>
              <a:cs typeface="Times New Roman" panose="02020603050405020304" pitchFamily="18" charset="0"/>
            </a:endParaRPr>
          </a:p>
        </p:txBody>
      </p:sp>
      <p:sp>
        <p:nvSpPr>
          <p:cNvPr id="27" name="Rectángulo redondeado 26"/>
          <p:cNvSpPr/>
          <p:nvPr/>
        </p:nvSpPr>
        <p:spPr>
          <a:xfrm>
            <a:off x="1998637" y="3411251"/>
            <a:ext cx="2013901" cy="336149"/>
          </a:xfrm>
          <a:prstGeom prst="roundRect">
            <a:avLst/>
          </a:prstGeom>
          <a:solidFill>
            <a:schemeClr val="accent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Empleo</a:t>
            </a:r>
            <a:endParaRPr lang="es-EC" dirty="0">
              <a:solidFill>
                <a:prstClr val="black"/>
              </a:solidFill>
              <a:latin typeface="Times New Roman" panose="02020603050405020304" pitchFamily="18" charset="0"/>
              <a:cs typeface="Times New Roman" panose="02020603050405020304" pitchFamily="18" charset="0"/>
            </a:endParaRPr>
          </a:p>
        </p:txBody>
      </p:sp>
      <p:sp>
        <p:nvSpPr>
          <p:cNvPr id="28" name="Rectángulo redondeado 27"/>
          <p:cNvSpPr/>
          <p:nvPr/>
        </p:nvSpPr>
        <p:spPr>
          <a:xfrm>
            <a:off x="2017986" y="5265607"/>
            <a:ext cx="2040240" cy="336882"/>
          </a:xfrm>
          <a:prstGeom prst="round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prstClr val="black"/>
                </a:solidFill>
                <a:latin typeface="Times New Roman" panose="02020603050405020304" pitchFamily="18" charset="0"/>
                <a:cs typeface="Times New Roman" panose="02020603050405020304" pitchFamily="18" charset="0"/>
              </a:rPr>
              <a:t>Activos</a:t>
            </a:r>
            <a:endParaRPr lang="es-EC" dirty="0">
              <a:solidFill>
                <a:prstClr val="black"/>
              </a:solidFill>
              <a:latin typeface="Times New Roman" panose="02020603050405020304" pitchFamily="18" charset="0"/>
              <a:cs typeface="Times New Roman" panose="02020603050405020304" pitchFamily="18" charset="0"/>
            </a:endParaRPr>
          </a:p>
        </p:txBody>
      </p:sp>
      <p:sp>
        <p:nvSpPr>
          <p:cNvPr id="30" name="Rectángulo redondeado 29"/>
          <p:cNvSpPr/>
          <p:nvPr/>
        </p:nvSpPr>
        <p:spPr>
          <a:xfrm>
            <a:off x="2031156" y="5753408"/>
            <a:ext cx="2040240" cy="364168"/>
          </a:xfrm>
          <a:prstGeom prst="round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prstClr val="black"/>
                </a:solidFill>
                <a:latin typeface="Times New Roman" panose="02020603050405020304" pitchFamily="18" charset="0"/>
                <a:cs typeface="Times New Roman" panose="02020603050405020304" pitchFamily="18" charset="0"/>
              </a:rPr>
              <a:t>Valor de mercado</a:t>
            </a:r>
          </a:p>
        </p:txBody>
      </p:sp>
      <p:sp>
        <p:nvSpPr>
          <p:cNvPr id="4" name="Rectángulo 3"/>
          <p:cNvSpPr/>
          <p:nvPr/>
        </p:nvSpPr>
        <p:spPr>
          <a:xfrm>
            <a:off x="1717024" y="1010842"/>
            <a:ext cx="2520280" cy="443039"/>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prstClr val="black"/>
                </a:solidFill>
                <a:latin typeface="Times New Roman" panose="02020603050405020304" pitchFamily="18" charset="0"/>
                <a:cs typeface="Times New Roman" panose="02020603050405020304" pitchFamily="18" charset="0"/>
              </a:rPr>
              <a:t>MEDIDAS </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32" name="Rectángulo 31"/>
          <p:cNvSpPr/>
          <p:nvPr/>
        </p:nvSpPr>
        <p:spPr>
          <a:xfrm>
            <a:off x="5279174" y="876764"/>
            <a:ext cx="4851008" cy="886603"/>
          </a:xfrm>
          <a:prstGeom prst="rect">
            <a:avLst/>
          </a:prstGeom>
          <a:solidFill>
            <a:srgbClr val="CC00FF">
              <a:alpha val="11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solidFill>
                  <a:prstClr val="black"/>
                </a:solidFill>
                <a:latin typeface="Times New Roman" panose="02020603050405020304" pitchFamily="18" charset="0"/>
                <a:cs typeface="Times New Roman" panose="02020603050405020304" pitchFamily="18" charset="0"/>
              </a:rPr>
              <a:t>Sustentan en 15 estudios relacionados al crecimiento empresarial</a:t>
            </a:r>
            <a:endParaRPr lang="es-EC" sz="2000" dirty="0">
              <a:solidFill>
                <a:prstClr val="black"/>
              </a:solidFill>
              <a:latin typeface="Times New Roman" panose="02020603050405020304" pitchFamily="18" charset="0"/>
              <a:cs typeface="Times New Roman" panose="02020603050405020304" pitchFamily="18" charset="0"/>
            </a:endParaRPr>
          </a:p>
        </p:txBody>
      </p:sp>
      <p:sp>
        <p:nvSpPr>
          <p:cNvPr id="19" name="Flecha derecha 18"/>
          <p:cNvSpPr/>
          <p:nvPr/>
        </p:nvSpPr>
        <p:spPr>
          <a:xfrm>
            <a:off x="4500646" y="1088722"/>
            <a:ext cx="574875" cy="287280"/>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black"/>
              </a:solidFill>
              <a:latin typeface="Times New Roman" panose="02020603050405020304" pitchFamily="18" charset="0"/>
              <a:cs typeface="Times New Roman" panose="02020603050405020304" pitchFamily="18" charset="0"/>
            </a:endParaRPr>
          </a:p>
        </p:txBody>
      </p:sp>
      <p:sp>
        <p:nvSpPr>
          <p:cNvPr id="35" name="Rectángulo redondeado 34"/>
          <p:cNvSpPr/>
          <p:nvPr/>
        </p:nvSpPr>
        <p:spPr>
          <a:xfrm>
            <a:off x="4888090" y="3267902"/>
            <a:ext cx="1223849" cy="669281"/>
          </a:xfrm>
          <a:prstGeom prst="round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s-EC" sz="3600" dirty="0" smtClean="0">
                <a:solidFill>
                  <a:prstClr val="black"/>
                </a:solidFill>
                <a:latin typeface="Times New Roman" panose="02020603050405020304" pitchFamily="18" charset="0"/>
                <a:cs typeface="Times New Roman" panose="02020603050405020304" pitchFamily="18" charset="0"/>
              </a:rPr>
              <a:t>37 %</a:t>
            </a:r>
            <a:endParaRPr lang="es-EC" sz="3600" dirty="0">
              <a:solidFill>
                <a:prstClr val="black"/>
              </a:solidFill>
              <a:latin typeface="Times New Roman" panose="02020603050405020304" pitchFamily="18" charset="0"/>
              <a:cs typeface="Times New Roman" panose="02020603050405020304" pitchFamily="18" charset="0"/>
            </a:endParaRPr>
          </a:p>
        </p:txBody>
      </p:sp>
      <p:sp>
        <p:nvSpPr>
          <p:cNvPr id="36" name="Rectángulo redondeado 35"/>
          <p:cNvSpPr/>
          <p:nvPr/>
        </p:nvSpPr>
        <p:spPr>
          <a:xfrm>
            <a:off x="4929319" y="2326581"/>
            <a:ext cx="1204778" cy="660023"/>
          </a:xfrm>
          <a:prstGeom prst="roundRect">
            <a:avLst/>
          </a:prstGeom>
          <a:ln w="57150">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3600" dirty="0" smtClean="0">
                <a:solidFill>
                  <a:prstClr val="black"/>
                </a:solidFill>
                <a:latin typeface="Times New Roman" panose="02020603050405020304" pitchFamily="18" charset="0"/>
                <a:cs typeface="Times New Roman" panose="02020603050405020304" pitchFamily="18" charset="0"/>
              </a:rPr>
              <a:t>41 %</a:t>
            </a:r>
            <a:endParaRPr lang="es-EC" sz="3600" dirty="0">
              <a:solidFill>
                <a:prstClr val="black"/>
              </a:solidFill>
              <a:latin typeface="Times New Roman" panose="02020603050405020304" pitchFamily="18" charset="0"/>
              <a:cs typeface="Times New Roman" panose="02020603050405020304" pitchFamily="18" charset="0"/>
            </a:endParaRPr>
          </a:p>
        </p:txBody>
      </p:sp>
      <p:cxnSp>
        <p:nvCxnSpPr>
          <p:cNvPr id="31" name="Conector recto de flecha 30"/>
          <p:cNvCxnSpPr>
            <a:stCxn id="24" idx="3"/>
          </p:cNvCxnSpPr>
          <p:nvPr/>
        </p:nvCxnSpPr>
        <p:spPr>
          <a:xfrm>
            <a:off x="4007633" y="2697509"/>
            <a:ext cx="766067"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p:nvPr/>
        </p:nvCxnSpPr>
        <p:spPr>
          <a:xfrm>
            <a:off x="3995158" y="3505620"/>
            <a:ext cx="76606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2" name="Flecha derecha 41"/>
          <p:cNvSpPr/>
          <p:nvPr/>
        </p:nvSpPr>
        <p:spPr>
          <a:xfrm rot="5400000">
            <a:off x="2596565" y="1711647"/>
            <a:ext cx="574875" cy="287280"/>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black"/>
              </a:solidFill>
              <a:latin typeface="Times New Roman" panose="02020603050405020304" pitchFamily="18" charset="0"/>
              <a:cs typeface="Times New Roman" panose="02020603050405020304" pitchFamily="18" charset="0"/>
            </a:endParaRPr>
          </a:p>
        </p:txBody>
      </p:sp>
      <p:pic>
        <p:nvPicPr>
          <p:cNvPr id="43" name="Picture 4" descr="Resultado de imagen para VENTAS"/>
          <p:cNvPicPr>
            <a:picLocks noChangeAspect="1" noChangeArrowheads="1"/>
          </p:cNvPicPr>
          <p:nvPr/>
        </p:nvPicPr>
        <p:blipFill>
          <a:blip r:embed="rId4" cstate="print">
            <a:clrChange>
              <a:clrFrom>
                <a:srgbClr val="F6F6F6"/>
              </a:clrFrom>
              <a:clrTo>
                <a:srgbClr val="F6F6F6">
                  <a:alpha val="0"/>
                </a:srgbClr>
              </a:clrTo>
            </a:clrChange>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042285" y="2080385"/>
            <a:ext cx="1664780" cy="85031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Resultado de imagen para EMPLEO"/>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6479" y="3150884"/>
            <a:ext cx="1624948" cy="1460798"/>
          </a:xfrm>
          <a:prstGeom prst="rect">
            <a:avLst/>
          </a:prstGeom>
          <a:noFill/>
          <a:extLst>
            <a:ext uri="{909E8E84-426E-40DD-AFC4-6F175D3DCCD1}">
              <a14:hiddenFill xmlns:a14="http://schemas.microsoft.com/office/drawing/2010/main">
                <a:solidFill>
                  <a:srgbClr val="FFFFFF"/>
                </a:solidFill>
              </a14:hiddenFill>
            </a:ext>
          </a:extLst>
        </p:spPr>
      </p:pic>
      <p:sp>
        <p:nvSpPr>
          <p:cNvPr id="47" name="Rectángulo redondeado 46"/>
          <p:cNvSpPr/>
          <p:nvPr/>
        </p:nvSpPr>
        <p:spPr>
          <a:xfrm>
            <a:off x="8765107" y="3824045"/>
            <a:ext cx="3282573" cy="1076696"/>
          </a:xfrm>
          <a:prstGeom prst="roundRect">
            <a:avLst/>
          </a:prstGeom>
          <a:solidFill>
            <a:schemeClr val="accent3">
              <a:lumMod val="60000"/>
              <a:lumOff val="4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smtClean="0">
                <a:solidFill>
                  <a:prstClr val="black"/>
                </a:solidFill>
                <a:latin typeface="Times New Roman" panose="02020603050405020304" pitchFamily="18" charset="0"/>
                <a:cs typeface="Times New Roman" panose="02020603050405020304" pitchFamily="18" charset="0"/>
              </a:rPr>
              <a:t>-Refleja complejidad organizacional </a:t>
            </a:r>
          </a:p>
          <a:p>
            <a:r>
              <a:rPr lang="es-EC" dirty="0" smtClean="0">
                <a:solidFill>
                  <a:prstClr val="black"/>
                </a:solidFill>
                <a:latin typeface="Times New Roman" panose="02020603050405020304" pitchFamily="18" charset="0"/>
                <a:cs typeface="Times New Roman" panose="02020603050405020304" pitchFamily="18" charset="0"/>
              </a:rPr>
              <a:t>-Necesidad de recursos</a:t>
            </a:r>
            <a:endParaRPr lang="es-EC" dirty="0">
              <a:solidFill>
                <a:prstClr val="black"/>
              </a:solidFill>
              <a:latin typeface="Times New Roman" panose="02020603050405020304" pitchFamily="18" charset="0"/>
              <a:cs typeface="Times New Roman" panose="02020603050405020304" pitchFamily="18" charset="0"/>
            </a:endParaRPr>
          </a:p>
        </p:txBody>
      </p:sp>
      <p:sp>
        <p:nvSpPr>
          <p:cNvPr id="48" name="Rectángulo redondeado 47"/>
          <p:cNvSpPr/>
          <p:nvPr/>
        </p:nvSpPr>
        <p:spPr>
          <a:xfrm>
            <a:off x="8738989" y="2372328"/>
            <a:ext cx="3282573" cy="1116751"/>
          </a:xfrm>
          <a:prstGeom prst="roundRect">
            <a:avLst/>
          </a:prstGeom>
          <a:solidFill>
            <a:schemeClr val="accent5">
              <a:alpha val="7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s-EC" dirty="0" smtClean="0">
                <a:solidFill>
                  <a:prstClr val="black"/>
                </a:solidFill>
                <a:latin typeface="Times New Roman" panose="02020603050405020304" pitchFamily="18" charset="0"/>
                <a:cs typeface="Times New Roman" panose="02020603050405020304" pitchFamily="18" charset="0"/>
              </a:rPr>
              <a:t>Indicador más utilizado por directivos</a:t>
            </a:r>
          </a:p>
          <a:p>
            <a:pPr marL="285750" indent="-285750">
              <a:buFontTx/>
              <a:buChar char="-"/>
            </a:pPr>
            <a:r>
              <a:rPr lang="es-EC" dirty="0" smtClean="0">
                <a:solidFill>
                  <a:prstClr val="black"/>
                </a:solidFill>
                <a:latin typeface="Times New Roman" panose="02020603050405020304" pitchFamily="18" charset="0"/>
                <a:cs typeface="Times New Roman" panose="02020603050405020304" pitchFamily="18" charset="0"/>
              </a:rPr>
              <a:t>Representa beneficios </a:t>
            </a:r>
          </a:p>
          <a:p>
            <a:pPr marL="285750" indent="-285750">
              <a:buFontTx/>
              <a:buChar char="-"/>
            </a:pPr>
            <a:r>
              <a:rPr lang="es-EC" dirty="0" smtClean="0">
                <a:solidFill>
                  <a:prstClr val="black"/>
                </a:solidFill>
                <a:latin typeface="Times New Roman" panose="02020603050405020304" pitchFamily="18" charset="0"/>
                <a:cs typeface="Times New Roman" panose="02020603050405020304" pitchFamily="18" charset="0"/>
              </a:rPr>
              <a:t>Fácil obtención</a:t>
            </a:r>
            <a:endParaRPr lang="es-EC" dirty="0">
              <a:solidFill>
                <a:prstClr val="black"/>
              </a:solidFill>
              <a:latin typeface="Times New Roman" panose="02020603050405020304" pitchFamily="18" charset="0"/>
              <a:cs typeface="Times New Roman" panose="02020603050405020304" pitchFamily="18" charset="0"/>
            </a:endParaRPr>
          </a:p>
        </p:txBody>
      </p:sp>
      <p:sp>
        <p:nvSpPr>
          <p:cNvPr id="37" name="Rectángulo redondeado 36"/>
          <p:cNvSpPr/>
          <p:nvPr/>
        </p:nvSpPr>
        <p:spPr>
          <a:xfrm>
            <a:off x="2067384" y="6328055"/>
            <a:ext cx="2040240" cy="344943"/>
          </a:xfrm>
          <a:prstGeom prst="round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latin typeface="Times New Roman" panose="02020603050405020304" pitchFamily="18" charset="0"/>
                <a:cs typeface="Times New Roman" panose="02020603050405020304" pitchFamily="18" charset="0"/>
              </a:rPr>
              <a:t>Facturación</a:t>
            </a:r>
          </a:p>
        </p:txBody>
      </p:sp>
      <p:sp>
        <p:nvSpPr>
          <p:cNvPr id="38" name="Rectángulo redondeado 37"/>
          <p:cNvSpPr/>
          <p:nvPr/>
        </p:nvSpPr>
        <p:spPr>
          <a:xfrm>
            <a:off x="4929319" y="4982871"/>
            <a:ext cx="1338394" cy="691043"/>
          </a:xfrm>
          <a:prstGeom prst="roundRect">
            <a:avLst/>
          </a:prstGeom>
          <a:ln w="57150">
            <a:solidFill>
              <a:schemeClr val="tx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3600" dirty="0" smtClean="0">
                <a:solidFill>
                  <a:prstClr val="black"/>
                </a:solidFill>
                <a:latin typeface="Times New Roman" panose="02020603050405020304" pitchFamily="18" charset="0"/>
                <a:cs typeface="Times New Roman" panose="02020603050405020304" pitchFamily="18" charset="0"/>
              </a:rPr>
              <a:t>22 %</a:t>
            </a:r>
            <a:endParaRPr lang="es-EC" sz="3600" dirty="0">
              <a:solidFill>
                <a:prstClr val="black"/>
              </a:solidFill>
              <a:latin typeface="Times New Roman" panose="02020603050405020304" pitchFamily="18" charset="0"/>
              <a:cs typeface="Times New Roman" panose="02020603050405020304" pitchFamily="18" charset="0"/>
            </a:endParaRPr>
          </a:p>
        </p:txBody>
      </p:sp>
      <p:sp>
        <p:nvSpPr>
          <p:cNvPr id="39" name="Cerrar llave 38"/>
          <p:cNvSpPr/>
          <p:nvPr/>
        </p:nvSpPr>
        <p:spPr>
          <a:xfrm>
            <a:off x="4181066" y="4111681"/>
            <a:ext cx="528584" cy="2554859"/>
          </a:xfrm>
          <a:prstGeom prst="rightBrace">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solidFill>
                <a:prstClr val="black"/>
              </a:solidFill>
              <a:latin typeface="Times New Roman" panose="02020603050405020304" pitchFamily="18" charset="0"/>
              <a:cs typeface="Times New Roman" panose="02020603050405020304" pitchFamily="18" charset="0"/>
            </a:endParaRPr>
          </a:p>
        </p:txBody>
      </p:sp>
      <p:pic>
        <p:nvPicPr>
          <p:cNvPr id="40" name="Picture 2" descr="Resultado de imagen para facturac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0039" y="4911053"/>
            <a:ext cx="2305974" cy="146594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ctor angular 6"/>
          <p:cNvCxnSpPr/>
          <p:nvPr/>
        </p:nvCxnSpPr>
        <p:spPr>
          <a:xfrm>
            <a:off x="7760573" y="2444584"/>
            <a:ext cx="915638" cy="474400"/>
          </a:xfrm>
          <a:prstGeom prst="bentConnector3">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ector angular 48"/>
          <p:cNvCxnSpPr/>
          <p:nvPr/>
        </p:nvCxnSpPr>
        <p:spPr>
          <a:xfrm>
            <a:off x="7760573" y="3767209"/>
            <a:ext cx="915638" cy="474400"/>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230683"/>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par>
                                <p:cTn id="53" presetID="10"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nodeType="with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500"/>
                                        <p:tgtEl>
                                          <p:spTgt spid="4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par>
                                <p:cTn id="75" presetID="10" presetClass="entr" presetSubtype="0" fill="hold"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fade">
                                      <p:cBhvr>
                                        <p:cTn id="77" dur="500"/>
                                        <p:tgtEl>
                                          <p:spTgt spid="4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fade">
                                      <p:cBhvr>
                                        <p:cTn id="82" dur="500"/>
                                        <p:tgtEl>
                                          <p:spTgt spid="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fade">
                                      <p:cBhvr>
                                        <p:cTn id="85" dur="500"/>
                                        <p:tgtEl>
                                          <p:spTgt spid="4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fade">
                                      <p:cBhvr>
                                        <p:cTn id="90" dur="500"/>
                                        <p:tgtEl>
                                          <p:spTgt spid="4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fade">
                                      <p:cBhvr>
                                        <p:cTn id="9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30" grpId="0" animBg="1"/>
      <p:bldP spid="4" grpId="0" animBg="1"/>
      <p:bldP spid="32" grpId="0" animBg="1"/>
      <p:bldP spid="19" grpId="0" animBg="1"/>
      <p:bldP spid="35" grpId="0" animBg="1"/>
      <p:bldP spid="36" grpId="0" animBg="1"/>
      <p:bldP spid="42" grpId="0" animBg="1"/>
      <p:bldP spid="47" grpId="0" animBg="1"/>
      <p:bldP spid="48" grpId="0" animBg="1"/>
      <p:bldP spid="37" grpId="0" animBg="1"/>
      <p:bldP spid="38" grpId="0" animBg="1"/>
      <p:bldP spid="3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rporatePresentation">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2.xml><?xml version="1.0" encoding="utf-8"?>
<a:theme xmlns:a="http://schemas.openxmlformats.org/drawingml/2006/main" name="1_CorporatePresentation">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3.xml><?xml version="1.0" encoding="utf-8"?>
<a:theme xmlns:a="http://schemas.openxmlformats.org/drawingml/2006/main" name="2_CorporatePresentation">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4.xml><?xml version="1.0" encoding="utf-8"?>
<a:theme xmlns:a="http://schemas.openxmlformats.org/drawingml/2006/main" name="4_CorporatePresentation">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5.xml><?xml version="1.0" encoding="utf-8"?>
<a:theme xmlns:a="http://schemas.openxmlformats.org/drawingml/2006/main" name="5_CorporatePresentation">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2B63B17-83CB-43E4-BDF9-B353FEEC2F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5244</Words>
  <Application>Microsoft Office PowerPoint</Application>
  <PresentationFormat>Panorámica</PresentationFormat>
  <Paragraphs>1416</Paragraphs>
  <Slides>39</Slides>
  <Notes>28</Notes>
  <HiddenSlides>0</HiddenSlides>
  <MMClips>0</MMClips>
  <ScaleCrop>false</ScaleCrop>
  <HeadingPairs>
    <vt:vector size="6" baseType="variant">
      <vt:variant>
        <vt:lpstr>Fuentes usadas</vt:lpstr>
      </vt:variant>
      <vt:variant>
        <vt:i4>11</vt:i4>
      </vt:variant>
      <vt:variant>
        <vt:lpstr>Tema</vt:lpstr>
      </vt:variant>
      <vt:variant>
        <vt:i4>5</vt:i4>
      </vt:variant>
      <vt:variant>
        <vt:lpstr>Títulos de diapositiva</vt:lpstr>
      </vt:variant>
      <vt:variant>
        <vt:i4>39</vt:i4>
      </vt:variant>
    </vt:vector>
  </HeadingPairs>
  <TitlesOfParts>
    <vt:vector size="55" baseType="lpstr">
      <vt:lpstr>Arial</vt:lpstr>
      <vt:lpstr>Calibri</vt:lpstr>
      <vt:lpstr>Cambria Math</vt:lpstr>
      <vt:lpstr>Corbel</vt:lpstr>
      <vt:lpstr>HGｺﾞｼｯｸM</vt:lpstr>
      <vt:lpstr>MS Mincho</vt:lpstr>
      <vt:lpstr>Roboto Condensed</vt:lpstr>
      <vt:lpstr>Times New Roman</vt:lpstr>
      <vt:lpstr>Wingdings</vt:lpstr>
      <vt:lpstr>Wingdings 2</vt:lpstr>
      <vt:lpstr>Wingdings 3</vt:lpstr>
      <vt:lpstr>CorporatePresentation</vt:lpstr>
      <vt:lpstr>1_CorporatePresentation</vt:lpstr>
      <vt:lpstr>2_CorporatePresentation</vt:lpstr>
      <vt:lpstr>4_CorporatePresentation</vt:lpstr>
      <vt:lpstr>5_CorporatePresentation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2019-06-30T21:15:22Z</dcterms:created>
  <dcterms:modified xsi:type="dcterms:W3CDTF">2019-07-19T04:05:36Z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TC101769269990</vt:lpwstr>
  </property>
</Properties>
</file>