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7" r:id="rId12"/>
    <p:sldId id="268" r:id="rId13"/>
    <p:sldId id="271" r:id="rId14"/>
    <p:sldId id="272" r:id="rId15"/>
    <p:sldId id="273" r:id="rId16"/>
    <p:sldId id="292" r:id="rId17"/>
    <p:sldId id="269" r:id="rId18"/>
    <p:sldId id="270" r:id="rId19"/>
    <p:sldId id="308" r:id="rId20"/>
    <p:sldId id="276" r:id="rId21"/>
    <p:sldId id="277" r:id="rId22"/>
    <p:sldId id="278" r:id="rId23"/>
    <p:sldId id="279" r:id="rId24"/>
    <p:sldId id="280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306" r:id="rId33"/>
    <p:sldId id="307" r:id="rId34"/>
    <p:sldId id="291" r:id="rId35"/>
    <p:sldId id="294" r:id="rId36"/>
    <p:sldId id="295" r:id="rId37"/>
    <p:sldId id="296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8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5" autoAdjust="0"/>
    <p:restoredTop sz="94711" autoAdjust="0"/>
  </p:normalViewPr>
  <p:slideViewPr>
    <p:cSldViewPr>
      <p:cViewPr>
        <p:scale>
          <a:sx n="70" d="100"/>
          <a:sy n="70" d="100"/>
        </p:scale>
        <p:origin x="-1050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ocuments\graficos%20tesi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esktop\ARCHIVOS%20FINALES%20TESIS\PRESENTACI&#211;N\graficos%20tesi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esktop\TESIS\RESULTADOS\RESULTADOS%20TESIS%20AC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esktop\TESIS\RESULTADOS\RESULTADOS%20TESIS%20AC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esktop\TESIS\RESULTADOS\RESULTADOS%20TESIS%20AC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esktop\TESIS\RESULTADOS\RESULTADOS%20TESIS%20AC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esktop\TESIS\RESULTADOS\RESULTADOS%20TESIS%20A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ocuments\graficos%20tes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esktop\ARCHIVOS%20FINALES%20TESIS\PRESENTACI&#211;N\graficos%20tes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esktop\ARCHIVOS%20FINALES%20TESIS\PRESENTACI&#211;N\graficos%20tesi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esktop\TESIS\RESULTADOS\RESULTADOS%20TESIS%20AC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esktop\TESIS\RESULTADOS\RESULTADOS%20TESIS%20AC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esktop\ARCHIVOS%20FINALES%20TESIS\PRESENTACI&#211;N\graficos%20tesi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esktop\ARCHIVOS%20FINALES%20TESIS\PRESENTACI&#211;N\graficos%20tesi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esktop\ARCHIVOS%20FINALES%20TESIS\PRESENTACI&#211;N\graficos%20te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s-EC" b="0" dirty="0"/>
              <a:t>Cartera Bruta por Tipo de Crédito 2015 - 2016</a:t>
            </a:r>
          </a:p>
          <a:p>
            <a:pPr>
              <a:defRPr b="0"/>
            </a:pPr>
            <a:r>
              <a:rPr lang="es-EC" b="0" dirty="0"/>
              <a:t>Cantón Mejía </a:t>
            </a:r>
          </a:p>
        </c:rich>
      </c:tx>
      <c:layout/>
      <c:overlay val="0"/>
      <c:spPr>
        <a:solidFill>
          <a:schemeClr val="accent3">
            <a:lumMod val="20000"/>
            <a:lumOff val="80000"/>
          </a:schemeClr>
        </a:solidFill>
        <a:ln>
          <a:solidFill>
            <a:schemeClr val="accent5">
              <a:lumMod val="50000"/>
            </a:schemeClr>
          </a:solidFill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2015</c:v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'Analisi credito'!$A$1:$A$5</c:f>
              <c:strCache>
                <c:ptCount val="5"/>
                <c:pt idx="0">
                  <c:v>Comercial</c:v>
                </c:pt>
                <c:pt idx="1">
                  <c:v>Consumo</c:v>
                </c:pt>
                <c:pt idx="2">
                  <c:v>Vivienda</c:v>
                </c:pt>
                <c:pt idx="3">
                  <c:v>Microempresa</c:v>
                </c:pt>
                <c:pt idx="4">
                  <c:v>Educativo</c:v>
                </c:pt>
              </c:strCache>
            </c:strRef>
          </c:cat>
          <c:val>
            <c:numRef>
              <c:f>'Analisi credito'!$B$1:$B$5</c:f>
              <c:numCache>
                <c:formatCode>General</c:formatCode>
                <c:ptCount val="5"/>
                <c:pt idx="0">
                  <c:v>48.52</c:v>
                </c:pt>
                <c:pt idx="1">
                  <c:v>34.18</c:v>
                </c:pt>
                <c:pt idx="2">
                  <c:v>8.16</c:v>
                </c:pt>
                <c:pt idx="3">
                  <c:v>7.16</c:v>
                </c:pt>
                <c:pt idx="4">
                  <c:v>1.98</c:v>
                </c:pt>
              </c:numCache>
            </c:numRef>
          </c:val>
        </c:ser>
        <c:ser>
          <c:idx val="1"/>
          <c:order val="1"/>
          <c:tx>
            <c:v>2016</c:v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'Analisi credito'!$A$1:$A$5</c:f>
              <c:strCache>
                <c:ptCount val="5"/>
                <c:pt idx="0">
                  <c:v>Comercial</c:v>
                </c:pt>
                <c:pt idx="1">
                  <c:v>Consumo</c:v>
                </c:pt>
                <c:pt idx="2">
                  <c:v>Vivienda</c:v>
                </c:pt>
                <c:pt idx="3">
                  <c:v>Microempresa</c:v>
                </c:pt>
                <c:pt idx="4">
                  <c:v>Educativo</c:v>
                </c:pt>
              </c:strCache>
            </c:strRef>
          </c:cat>
          <c:val>
            <c:numRef>
              <c:f>'Analisi credito'!$C$1:$C$5</c:f>
              <c:numCache>
                <c:formatCode>General</c:formatCode>
                <c:ptCount val="5"/>
                <c:pt idx="0">
                  <c:v>47.4</c:v>
                </c:pt>
                <c:pt idx="1">
                  <c:v>32.6</c:v>
                </c:pt>
                <c:pt idx="2">
                  <c:v>9.9700000000000006</c:v>
                </c:pt>
                <c:pt idx="3">
                  <c:v>7.72</c:v>
                </c:pt>
                <c:pt idx="4">
                  <c:v>2.31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631104"/>
        <c:axId val="165632640"/>
      </c:barChart>
      <c:catAx>
        <c:axId val="165631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5632640"/>
        <c:crosses val="autoZero"/>
        <c:auto val="1"/>
        <c:lblAlgn val="ctr"/>
        <c:lblOffset val="100"/>
        <c:noMultiLvlLbl val="0"/>
      </c:catAx>
      <c:valAx>
        <c:axId val="1656326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Porcentaje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5631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900">
          <a:solidFill>
            <a:schemeClr val="bg2">
              <a:lumMod val="10000"/>
            </a:schemeClr>
          </a:solidFill>
          <a:latin typeface="Helvetica LT Std" pitchFamily="34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El local de funcionamiento de su negocio es: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Hoja1!$A$169:$A$173</c:f>
              <c:strCache>
                <c:ptCount val="5"/>
                <c:pt idx="0">
                  <c:v>Propio y está pagado</c:v>
                </c:pt>
                <c:pt idx="1">
                  <c:v>Arrendado</c:v>
                </c:pt>
                <c:pt idx="2">
                  <c:v>Propio y lo estoy pagando</c:v>
                </c:pt>
                <c:pt idx="3">
                  <c:v>Prestado</c:v>
                </c:pt>
                <c:pt idx="4">
                  <c:v>Heredado</c:v>
                </c:pt>
              </c:strCache>
            </c:strRef>
          </c:cat>
          <c:val>
            <c:numRef>
              <c:f>Hoja1!$B$169:$B$173</c:f>
              <c:numCache>
                <c:formatCode>0.00%</c:formatCode>
                <c:ptCount val="5"/>
                <c:pt idx="0">
                  <c:v>0.4</c:v>
                </c:pt>
                <c:pt idx="1">
                  <c:v>0.36</c:v>
                </c:pt>
                <c:pt idx="2">
                  <c:v>0.2044</c:v>
                </c:pt>
                <c:pt idx="3">
                  <c:v>2.6700000000000002E-2</c:v>
                </c:pt>
                <c:pt idx="4">
                  <c:v>8.8999999999999999E-3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906112"/>
        <c:axId val="166907904"/>
      </c:barChart>
      <c:catAx>
        <c:axId val="166906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6907904"/>
        <c:crosses val="autoZero"/>
        <c:auto val="1"/>
        <c:lblAlgn val="ctr"/>
        <c:lblOffset val="100"/>
        <c:noMultiLvlLbl val="0"/>
      </c:catAx>
      <c:valAx>
        <c:axId val="1669079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Porcentaje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66906112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00" b="0">
          <a:solidFill>
            <a:schemeClr val="bg2">
              <a:lumMod val="10000"/>
            </a:schemeClr>
          </a:solidFill>
          <a:latin typeface="Helvetica LT Std" pitchFamily="34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 parte de Usted. ¿Cuántas personas trabajan en su microempresa?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Sheet1!$D$340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Sheet1!$B$341:$B$345</c:f>
              <c:strCache>
                <c:ptCount val="5"/>
                <c:pt idx="0">
                  <c:v>Ninguna</c:v>
                </c:pt>
                <c:pt idx="1">
                  <c:v>1-2</c:v>
                </c:pt>
                <c:pt idx="2">
                  <c:v>3-5</c:v>
                </c:pt>
                <c:pt idx="3">
                  <c:v>6-8</c:v>
                </c:pt>
                <c:pt idx="4">
                  <c:v>9-10</c:v>
                </c:pt>
              </c:strCache>
            </c:strRef>
          </c:cat>
          <c:val>
            <c:numRef>
              <c:f>Sheet1!$D$341:$D$345</c:f>
              <c:numCache>
                <c:formatCode>0.00%</c:formatCode>
                <c:ptCount val="5"/>
                <c:pt idx="0">
                  <c:v>0.17777777777777778</c:v>
                </c:pt>
                <c:pt idx="1">
                  <c:v>0.5377777777777778</c:v>
                </c:pt>
                <c:pt idx="2">
                  <c:v>0.20444444444444443</c:v>
                </c:pt>
                <c:pt idx="3">
                  <c:v>6.222222222222222E-2</c:v>
                </c:pt>
                <c:pt idx="4">
                  <c:v>1.7777777777777778E-2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346112"/>
        <c:axId val="166352384"/>
      </c:barChart>
      <c:catAx>
        <c:axId val="166346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Nº De Trabajadores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166352384"/>
        <c:crosses val="autoZero"/>
        <c:auto val="1"/>
        <c:lblAlgn val="ctr"/>
        <c:lblOffset val="100"/>
        <c:noMultiLvlLbl val="0"/>
      </c:catAx>
      <c:valAx>
        <c:axId val="1663523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Porcentaje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66346112"/>
        <c:crosses val="autoZero"/>
        <c:crossBetween val="between"/>
        <c:majorUnit val="0.15000000000000002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00" b="0">
          <a:solidFill>
            <a:schemeClr val="bg2">
              <a:lumMod val="10000"/>
            </a:schemeClr>
          </a:solidFill>
          <a:latin typeface="Helvetica LT Std" pitchFamily="34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¿Considera que el financiamiento es importante para el desarrollo de su microempresa?</a:t>
            </a: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Sheet1!$D$355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Sheet1!$B$356:$B$357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Sheet1!$D$356:$D$357</c:f>
              <c:numCache>
                <c:formatCode>0.00%</c:formatCode>
                <c:ptCount val="2"/>
                <c:pt idx="0">
                  <c:v>0.89777777777777767</c:v>
                </c:pt>
                <c:pt idx="1">
                  <c:v>0.10222222222222221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 b="0">
          <a:solidFill>
            <a:schemeClr val="bg2">
              <a:lumMod val="10000"/>
            </a:schemeClr>
          </a:solidFill>
          <a:latin typeface="Helvetica LT Std" pitchFamily="34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¿Su microempresa es la principal fuente de ingresos para Usted?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Sheet1!$D$387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C3811"/>
            </a:solidFill>
            <a:ln>
              <a:solidFill>
                <a:srgbClr val="0C381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601514"/>
              </a:solidFill>
              <a:ln>
                <a:solidFill>
                  <a:srgbClr val="601514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Sheet1!$B$388:$B$390</c:f>
              <c:strCache>
                <c:ptCount val="3"/>
                <c:pt idx="0">
                  <c:v>Fuente principal</c:v>
                </c:pt>
                <c:pt idx="1">
                  <c:v>Segunda más importante</c:v>
                </c:pt>
                <c:pt idx="2">
                  <c:v>Ayuda pero no es indispensable</c:v>
                </c:pt>
              </c:strCache>
            </c:strRef>
          </c:cat>
          <c:val>
            <c:numRef>
              <c:f>Sheet1!$D$388:$D$390</c:f>
              <c:numCache>
                <c:formatCode>0.0%</c:formatCode>
                <c:ptCount val="3"/>
                <c:pt idx="0">
                  <c:v>0.62222222222222223</c:v>
                </c:pt>
                <c:pt idx="1">
                  <c:v>0.33777777777777779</c:v>
                </c:pt>
                <c:pt idx="2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481920"/>
        <c:axId val="166483840"/>
      </c:barChart>
      <c:catAx>
        <c:axId val="166481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Fuente de ingreso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166483840"/>
        <c:crosses val="autoZero"/>
        <c:auto val="1"/>
        <c:lblAlgn val="ctr"/>
        <c:lblOffset val="100"/>
        <c:noMultiLvlLbl val="0"/>
      </c:catAx>
      <c:valAx>
        <c:axId val="1664838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Porcentaje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66481920"/>
        <c:crosses val="autoZero"/>
        <c:crossBetween val="between"/>
        <c:majorUnit val="0.15000000000000002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00" b="0">
          <a:solidFill>
            <a:schemeClr val="bg2">
              <a:lumMod val="10000"/>
            </a:schemeClr>
          </a:solidFill>
          <a:latin typeface="Helvetica LT Std" pitchFamily="34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Alternativa de Financiamiento - Ingresos Promedio Mensuales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Hoja1!$B$79</c:f>
              <c:strCache>
                <c:ptCount val="1"/>
                <c:pt idx="0">
                  <c:v>Préstamo de un banco privado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</c:spPr>
          <c:invertIfNegative val="0"/>
          <c:cat>
            <c:multiLvlStrRef>
              <c:f>Hoja1!$C$77:$J$78</c:f>
              <c:multiLvlStrCache>
                <c:ptCount val="8"/>
                <c:lvl>
                  <c:pt idx="0">
                    <c:v>Menor a $ 500</c:v>
                  </c:pt>
                  <c:pt idx="1">
                    <c:v>$ 501 - $ 700</c:v>
                  </c:pt>
                  <c:pt idx="2">
                    <c:v>$ 701 - $ 1.000</c:v>
                  </c:pt>
                  <c:pt idx="3">
                    <c:v>$ 1.001 - $ 1.500</c:v>
                  </c:pt>
                  <c:pt idx="4">
                    <c:v>$ 1.501 - $ 2.000</c:v>
                  </c:pt>
                  <c:pt idx="5">
                    <c:v>$ 2.001 - $ 3.000</c:v>
                  </c:pt>
                  <c:pt idx="6">
                    <c:v>$ 3.001 - $ 5.000</c:v>
                  </c:pt>
                  <c:pt idx="7">
                    <c:v>Mayor a $ 5.000</c:v>
                  </c:pt>
                </c:lvl>
                <c:lvl>
                  <c:pt idx="0">
                    <c:v>¿Cuál es el promedio mensual de ingresos de su negocio?</c:v>
                  </c:pt>
                </c:lvl>
              </c:multiLvlStrCache>
            </c:multiLvlStrRef>
          </c:cat>
          <c:val>
            <c:numRef>
              <c:f>Hoja1!$C$79:$J$79</c:f>
              <c:numCache>
                <c:formatCode>###0</c:formatCode>
                <c:ptCount val="8"/>
                <c:pt idx="0">
                  <c:v>5</c:v>
                </c:pt>
                <c:pt idx="1">
                  <c:v>14</c:v>
                </c:pt>
                <c:pt idx="2">
                  <c:v>11</c:v>
                </c:pt>
                <c:pt idx="3">
                  <c:v>9</c:v>
                </c:pt>
                <c:pt idx="4">
                  <c:v>15</c:v>
                </c:pt>
                <c:pt idx="5">
                  <c:v>7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</c:ser>
        <c:ser>
          <c:idx val="1"/>
          <c:order val="1"/>
          <c:tx>
            <c:strRef>
              <c:f>Hoja1!$B$80</c:f>
              <c:strCache>
                <c:ptCount val="1"/>
                <c:pt idx="0">
                  <c:v>Préstamo de un banco público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c:spPr>
          <c:invertIfNegative val="0"/>
          <c:cat>
            <c:multiLvlStrRef>
              <c:f>Hoja1!$C$77:$J$78</c:f>
              <c:multiLvlStrCache>
                <c:ptCount val="8"/>
                <c:lvl>
                  <c:pt idx="0">
                    <c:v>Menor a $ 500</c:v>
                  </c:pt>
                  <c:pt idx="1">
                    <c:v>$ 501 - $ 700</c:v>
                  </c:pt>
                  <c:pt idx="2">
                    <c:v>$ 701 - $ 1.000</c:v>
                  </c:pt>
                  <c:pt idx="3">
                    <c:v>$ 1.001 - $ 1.500</c:v>
                  </c:pt>
                  <c:pt idx="4">
                    <c:v>$ 1.501 - $ 2.000</c:v>
                  </c:pt>
                  <c:pt idx="5">
                    <c:v>$ 2.001 - $ 3.000</c:v>
                  </c:pt>
                  <c:pt idx="6">
                    <c:v>$ 3.001 - $ 5.000</c:v>
                  </c:pt>
                  <c:pt idx="7">
                    <c:v>Mayor a $ 5.000</c:v>
                  </c:pt>
                </c:lvl>
                <c:lvl>
                  <c:pt idx="0">
                    <c:v>¿Cuál es el promedio mensual de ingresos de su negocio?</c:v>
                  </c:pt>
                </c:lvl>
              </c:multiLvlStrCache>
            </c:multiLvlStrRef>
          </c:cat>
          <c:val>
            <c:numRef>
              <c:f>Hoja1!$C$80:$J$80</c:f>
              <c:numCache>
                <c:formatCode>###0</c:formatCode>
                <c:ptCount val="8"/>
                <c:pt idx="0">
                  <c:v>4</c:v>
                </c:pt>
                <c:pt idx="1">
                  <c:v>7</c:v>
                </c:pt>
                <c:pt idx="2">
                  <c:v>2</c:v>
                </c:pt>
                <c:pt idx="3">
                  <c:v>10</c:v>
                </c:pt>
                <c:pt idx="4">
                  <c:v>12</c:v>
                </c:pt>
                <c:pt idx="5">
                  <c:v>9</c:v>
                </c:pt>
                <c:pt idx="6">
                  <c:v>4</c:v>
                </c:pt>
                <c:pt idx="7">
                  <c:v>3</c:v>
                </c:pt>
              </c:numCache>
            </c:numRef>
          </c:val>
        </c:ser>
        <c:ser>
          <c:idx val="2"/>
          <c:order val="2"/>
          <c:tx>
            <c:strRef>
              <c:f>Hoja1!$B$81</c:f>
              <c:strCache>
                <c:ptCount val="1"/>
                <c:pt idx="0">
                  <c:v>Préstamo de una cooperativa de ahorro y crédito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Hoja1!$C$77:$J$78</c:f>
              <c:multiLvlStrCache>
                <c:ptCount val="8"/>
                <c:lvl>
                  <c:pt idx="0">
                    <c:v>Menor a $ 500</c:v>
                  </c:pt>
                  <c:pt idx="1">
                    <c:v>$ 501 - $ 700</c:v>
                  </c:pt>
                  <c:pt idx="2">
                    <c:v>$ 701 - $ 1.000</c:v>
                  </c:pt>
                  <c:pt idx="3">
                    <c:v>$ 1.001 - $ 1.500</c:v>
                  </c:pt>
                  <c:pt idx="4">
                    <c:v>$ 1.501 - $ 2.000</c:v>
                  </c:pt>
                  <c:pt idx="5">
                    <c:v>$ 2.001 - $ 3.000</c:v>
                  </c:pt>
                  <c:pt idx="6">
                    <c:v>$ 3.001 - $ 5.000</c:v>
                  </c:pt>
                  <c:pt idx="7">
                    <c:v>Mayor a $ 5.000</c:v>
                  </c:pt>
                </c:lvl>
                <c:lvl>
                  <c:pt idx="0">
                    <c:v>¿Cuál es el promedio mensual de ingresos de su negocio?</c:v>
                  </c:pt>
                </c:lvl>
              </c:multiLvlStrCache>
            </c:multiLvlStrRef>
          </c:cat>
          <c:val>
            <c:numRef>
              <c:f>Hoja1!$C$81:$J$81</c:f>
              <c:numCache>
                <c:formatCode>###0</c:formatCode>
                <c:ptCount val="8"/>
                <c:pt idx="0">
                  <c:v>10</c:v>
                </c:pt>
                <c:pt idx="1">
                  <c:v>7</c:v>
                </c:pt>
                <c:pt idx="2">
                  <c:v>17</c:v>
                </c:pt>
                <c:pt idx="3">
                  <c:v>13</c:v>
                </c:pt>
                <c:pt idx="4">
                  <c:v>7</c:v>
                </c:pt>
                <c:pt idx="5">
                  <c:v>4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</c:ser>
        <c:ser>
          <c:idx val="3"/>
          <c:order val="3"/>
          <c:tx>
            <c:strRef>
              <c:f>Hoja1!$B$82</c:f>
              <c:strCache>
                <c:ptCount val="1"/>
                <c:pt idx="0">
                  <c:v>Préstamo de un prestamista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cat>
            <c:multiLvlStrRef>
              <c:f>Hoja1!$C$77:$J$78</c:f>
              <c:multiLvlStrCache>
                <c:ptCount val="8"/>
                <c:lvl>
                  <c:pt idx="0">
                    <c:v>Menor a $ 500</c:v>
                  </c:pt>
                  <c:pt idx="1">
                    <c:v>$ 501 - $ 700</c:v>
                  </c:pt>
                  <c:pt idx="2">
                    <c:v>$ 701 - $ 1.000</c:v>
                  </c:pt>
                  <c:pt idx="3">
                    <c:v>$ 1.001 - $ 1.500</c:v>
                  </c:pt>
                  <c:pt idx="4">
                    <c:v>$ 1.501 - $ 2.000</c:v>
                  </c:pt>
                  <c:pt idx="5">
                    <c:v>$ 2.001 - $ 3.000</c:v>
                  </c:pt>
                  <c:pt idx="6">
                    <c:v>$ 3.001 - $ 5.000</c:v>
                  </c:pt>
                  <c:pt idx="7">
                    <c:v>Mayor a $ 5.000</c:v>
                  </c:pt>
                </c:lvl>
                <c:lvl>
                  <c:pt idx="0">
                    <c:v>¿Cuál es el promedio mensual de ingresos de su negocio?</c:v>
                  </c:pt>
                </c:lvl>
              </c:multiLvlStrCache>
            </c:multiLvlStrRef>
          </c:cat>
          <c:val>
            <c:numRef>
              <c:f>Hoja1!$C$82:$J$82</c:f>
              <c:numCache>
                <c:formatCode>###0</c:formatCode>
                <c:ptCount val="8"/>
                <c:pt idx="0">
                  <c:v>6</c:v>
                </c:pt>
                <c:pt idx="1">
                  <c:v>5</c:v>
                </c:pt>
                <c:pt idx="2">
                  <c:v>6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4"/>
          <c:order val="4"/>
          <c:tx>
            <c:strRef>
              <c:f>Hoja1!$B$83</c:f>
              <c:strCache>
                <c:ptCount val="1"/>
                <c:pt idx="0">
                  <c:v>Préstamo de familiares o amigos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invertIfNegative val="0"/>
          <c:cat>
            <c:multiLvlStrRef>
              <c:f>Hoja1!$C$77:$J$78</c:f>
              <c:multiLvlStrCache>
                <c:ptCount val="8"/>
                <c:lvl>
                  <c:pt idx="0">
                    <c:v>Menor a $ 500</c:v>
                  </c:pt>
                  <c:pt idx="1">
                    <c:v>$ 501 - $ 700</c:v>
                  </c:pt>
                  <c:pt idx="2">
                    <c:v>$ 701 - $ 1.000</c:v>
                  </c:pt>
                  <c:pt idx="3">
                    <c:v>$ 1.001 - $ 1.500</c:v>
                  </c:pt>
                  <c:pt idx="4">
                    <c:v>$ 1.501 - $ 2.000</c:v>
                  </c:pt>
                  <c:pt idx="5">
                    <c:v>$ 2.001 - $ 3.000</c:v>
                  </c:pt>
                  <c:pt idx="6">
                    <c:v>$ 3.001 - $ 5.000</c:v>
                  </c:pt>
                  <c:pt idx="7">
                    <c:v>Mayor a $ 5.000</c:v>
                  </c:pt>
                </c:lvl>
                <c:lvl>
                  <c:pt idx="0">
                    <c:v>¿Cuál es el promedio mensual de ingresos de su negocio?</c:v>
                  </c:pt>
                </c:lvl>
              </c:multiLvlStrCache>
            </c:multiLvlStrRef>
          </c:cat>
          <c:val>
            <c:numRef>
              <c:f>Hoja1!$C$83:$J$83</c:f>
              <c:numCache>
                <c:formatCode>###0</c:formatCode>
                <c:ptCount val="8"/>
                <c:pt idx="0">
                  <c:v>7</c:v>
                </c:pt>
                <c:pt idx="1">
                  <c:v>3</c:v>
                </c:pt>
                <c:pt idx="2">
                  <c:v>8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5"/>
          <c:order val="5"/>
          <c:tx>
            <c:strRef>
              <c:f>Hoja1!$B$84</c:f>
              <c:strCache>
                <c:ptCount val="1"/>
                <c:pt idx="0">
                  <c:v>Otras fuentes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c:spPr>
          <c:invertIfNegative val="0"/>
          <c:cat>
            <c:multiLvlStrRef>
              <c:f>Hoja1!$C$77:$J$78</c:f>
              <c:multiLvlStrCache>
                <c:ptCount val="8"/>
                <c:lvl>
                  <c:pt idx="0">
                    <c:v>Menor a $ 500</c:v>
                  </c:pt>
                  <c:pt idx="1">
                    <c:v>$ 501 - $ 700</c:v>
                  </c:pt>
                  <c:pt idx="2">
                    <c:v>$ 701 - $ 1.000</c:v>
                  </c:pt>
                  <c:pt idx="3">
                    <c:v>$ 1.001 - $ 1.500</c:v>
                  </c:pt>
                  <c:pt idx="4">
                    <c:v>$ 1.501 - $ 2.000</c:v>
                  </c:pt>
                  <c:pt idx="5">
                    <c:v>$ 2.001 - $ 3.000</c:v>
                  </c:pt>
                  <c:pt idx="6">
                    <c:v>$ 3.001 - $ 5.000</c:v>
                  </c:pt>
                  <c:pt idx="7">
                    <c:v>Mayor a $ 5.000</c:v>
                  </c:pt>
                </c:lvl>
                <c:lvl>
                  <c:pt idx="0">
                    <c:v>¿Cuál es el promedio mensual de ingresos de su negocio?</c:v>
                  </c:pt>
                </c:lvl>
              </c:multiLvlStrCache>
            </c:multiLvlStrRef>
          </c:cat>
          <c:val>
            <c:numRef>
              <c:f>Hoja1!$C$84:$J$84</c:f>
              <c:numCache>
                <c:formatCode>###0</c:formatCode>
                <c:ptCount val="8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633216"/>
        <c:axId val="36905344"/>
      </c:barChart>
      <c:catAx>
        <c:axId val="36633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6905344"/>
        <c:crosses val="autoZero"/>
        <c:auto val="1"/>
        <c:lblAlgn val="ctr"/>
        <c:lblOffset val="100"/>
        <c:noMultiLvlLbl val="0"/>
      </c:catAx>
      <c:valAx>
        <c:axId val="369053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Frecuencia</a:t>
                </a:r>
              </a:p>
            </c:rich>
          </c:tx>
          <c:layout>
            <c:manualLayout>
              <c:xMode val="edge"/>
              <c:yMode val="edge"/>
              <c:x val="0.25356124848253647"/>
              <c:y val="0.25923461084234334"/>
            </c:manualLayout>
          </c:layout>
          <c:overlay val="0"/>
        </c:title>
        <c:numFmt formatCode="###0" sourceLinked="1"/>
        <c:majorTickMark val="none"/>
        <c:minorTickMark val="none"/>
        <c:tickLblPos val="nextTo"/>
        <c:crossAx val="366332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 b="0">
          <a:solidFill>
            <a:schemeClr val="bg2">
              <a:lumMod val="10000"/>
            </a:schemeClr>
          </a:solidFill>
          <a:latin typeface="Helvetica LT Std" pitchFamily="34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Alternativa de Financiamiento - Activos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Hoja1!$B$94</c:f>
              <c:strCache>
                <c:ptCount val="1"/>
                <c:pt idx="0">
                  <c:v>Préstamo de un banco privado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cat>
            <c:multiLvlStrRef>
              <c:f>Hoja1!$C$92:$G$93</c:f>
              <c:multiLvlStrCache>
                <c:ptCount val="5"/>
                <c:lvl>
                  <c:pt idx="0">
                    <c:v>Propio y está pagado</c:v>
                  </c:pt>
                  <c:pt idx="1">
                    <c:v>Propio y lo estoy pagando</c:v>
                  </c:pt>
                  <c:pt idx="2">
                    <c:v>Arrendado</c:v>
                  </c:pt>
                  <c:pt idx="3">
                    <c:v>Heredado</c:v>
                  </c:pt>
                  <c:pt idx="4">
                    <c:v>Prestado</c:v>
                  </c:pt>
                </c:lvl>
                <c:lvl>
                  <c:pt idx="0">
                    <c:v>El local de funcionamiento de su negocio es:</c:v>
                  </c:pt>
                </c:lvl>
              </c:multiLvlStrCache>
            </c:multiLvlStrRef>
          </c:cat>
          <c:val>
            <c:numRef>
              <c:f>Hoja1!$C$94:$G$94</c:f>
              <c:numCache>
                <c:formatCode>###0</c:formatCode>
                <c:ptCount val="5"/>
                <c:pt idx="0">
                  <c:v>27</c:v>
                </c:pt>
                <c:pt idx="1">
                  <c:v>18</c:v>
                </c:pt>
                <c:pt idx="2">
                  <c:v>20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Hoja1!$B$95</c:f>
              <c:strCache>
                <c:ptCount val="1"/>
                <c:pt idx="0">
                  <c:v>Préstamo de un banco público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c:spPr>
          <c:invertIfNegative val="0"/>
          <c:cat>
            <c:multiLvlStrRef>
              <c:f>Hoja1!$C$92:$G$93</c:f>
              <c:multiLvlStrCache>
                <c:ptCount val="5"/>
                <c:lvl>
                  <c:pt idx="0">
                    <c:v>Propio y está pagado</c:v>
                  </c:pt>
                  <c:pt idx="1">
                    <c:v>Propio y lo estoy pagando</c:v>
                  </c:pt>
                  <c:pt idx="2">
                    <c:v>Arrendado</c:v>
                  </c:pt>
                  <c:pt idx="3">
                    <c:v>Heredado</c:v>
                  </c:pt>
                  <c:pt idx="4">
                    <c:v>Prestado</c:v>
                  </c:pt>
                </c:lvl>
                <c:lvl>
                  <c:pt idx="0">
                    <c:v>El local de funcionamiento de su negocio es:</c:v>
                  </c:pt>
                </c:lvl>
              </c:multiLvlStrCache>
            </c:multiLvlStrRef>
          </c:cat>
          <c:val>
            <c:numRef>
              <c:f>Hoja1!$C$95:$G$95</c:f>
              <c:numCache>
                <c:formatCode>###0</c:formatCode>
                <c:ptCount val="5"/>
                <c:pt idx="0">
                  <c:v>23</c:v>
                </c:pt>
                <c:pt idx="1">
                  <c:v>12</c:v>
                </c:pt>
                <c:pt idx="2">
                  <c:v>16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Hoja1!$B$96</c:f>
              <c:strCache>
                <c:ptCount val="1"/>
                <c:pt idx="0">
                  <c:v>Préstamo de una cooperativa de ahorro y crédito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Hoja1!$C$92:$G$93</c:f>
              <c:multiLvlStrCache>
                <c:ptCount val="5"/>
                <c:lvl>
                  <c:pt idx="0">
                    <c:v>Propio y está pagado</c:v>
                  </c:pt>
                  <c:pt idx="1">
                    <c:v>Propio y lo estoy pagando</c:v>
                  </c:pt>
                  <c:pt idx="2">
                    <c:v>Arrendado</c:v>
                  </c:pt>
                  <c:pt idx="3">
                    <c:v>Heredado</c:v>
                  </c:pt>
                  <c:pt idx="4">
                    <c:v>Prestado</c:v>
                  </c:pt>
                </c:lvl>
                <c:lvl>
                  <c:pt idx="0">
                    <c:v>El local de funcionamiento de su negocio es:</c:v>
                  </c:pt>
                </c:lvl>
              </c:multiLvlStrCache>
            </c:multiLvlStrRef>
          </c:cat>
          <c:val>
            <c:numRef>
              <c:f>Hoja1!$C$96:$G$96</c:f>
              <c:numCache>
                <c:formatCode>###0</c:formatCode>
                <c:ptCount val="5"/>
                <c:pt idx="0">
                  <c:v>29</c:v>
                </c:pt>
                <c:pt idx="1">
                  <c:v>10</c:v>
                </c:pt>
                <c:pt idx="2">
                  <c:v>17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</c:ser>
        <c:ser>
          <c:idx val="3"/>
          <c:order val="3"/>
          <c:tx>
            <c:strRef>
              <c:f>Hoja1!$B$97</c:f>
              <c:strCache>
                <c:ptCount val="1"/>
                <c:pt idx="0">
                  <c:v>Préstamo de un prestamista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</c:dPt>
          <c:cat>
            <c:multiLvlStrRef>
              <c:f>Hoja1!$C$92:$G$93</c:f>
              <c:multiLvlStrCache>
                <c:ptCount val="5"/>
                <c:lvl>
                  <c:pt idx="0">
                    <c:v>Propio y está pagado</c:v>
                  </c:pt>
                  <c:pt idx="1">
                    <c:v>Propio y lo estoy pagando</c:v>
                  </c:pt>
                  <c:pt idx="2">
                    <c:v>Arrendado</c:v>
                  </c:pt>
                  <c:pt idx="3">
                    <c:v>Heredado</c:v>
                  </c:pt>
                  <c:pt idx="4">
                    <c:v>Prestado</c:v>
                  </c:pt>
                </c:lvl>
                <c:lvl>
                  <c:pt idx="0">
                    <c:v>El local de funcionamiento de su negocio es:</c:v>
                  </c:pt>
                </c:lvl>
              </c:multiLvlStrCache>
            </c:multiLvlStrRef>
          </c:cat>
          <c:val>
            <c:numRef>
              <c:f>Hoja1!$C$97:$G$97</c:f>
              <c:numCache>
                <c:formatCode>###0</c:formatCode>
                <c:ptCount val="5"/>
                <c:pt idx="0">
                  <c:v>5</c:v>
                </c:pt>
                <c:pt idx="1">
                  <c:v>2</c:v>
                </c:pt>
                <c:pt idx="2">
                  <c:v>12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</c:ser>
        <c:ser>
          <c:idx val="4"/>
          <c:order val="4"/>
          <c:tx>
            <c:strRef>
              <c:f>Hoja1!$B$98</c:f>
              <c:strCache>
                <c:ptCount val="1"/>
                <c:pt idx="0">
                  <c:v>Préstamo de familiares o amigos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dPt>
          <c:cat>
            <c:multiLvlStrRef>
              <c:f>Hoja1!$C$92:$G$93</c:f>
              <c:multiLvlStrCache>
                <c:ptCount val="5"/>
                <c:lvl>
                  <c:pt idx="0">
                    <c:v>Propio y está pagado</c:v>
                  </c:pt>
                  <c:pt idx="1">
                    <c:v>Propio y lo estoy pagando</c:v>
                  </c:pt>
                  <c:pt idx="2">
                    <c:v>Arrendado</c:v>
                  </c:pt>
                  <c:pt idx="3">
                    <c:v>Heredado</c:v>
                  </c:pt>
                  <c:pt idx="4">
                    <c:v>Prestado</c:v>
                  </c:pt>
                </c:lvl>
                <c:lvl>
                  <c:pt idx="0">
                    <c:v>El local de funcionamiento de su negocio es:</c:v>
                  </c:pt>
                </c:lvl>
              </c:multiLvlStrCache>
            </c:multiLvlStrRef>
          </c:cat>
          <c:val>
            <c:numRef>
              <c:f>Hoja1!$C$98:$G$98</c:f>
              <c:numCache>
                <c:formatCode>###0</c:formatCode>
                <c:ptCount val="5"/>
                <c:pt idx="0">
                  <c:v>6</c:v>
                </c:pt>
                <c:pt idx="1">
                  <c:v>4</c:v>
                </c:pt>
                <c:pt idx="2">
                  <c:v>10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5"/>
          <c:order val="5"/>
          <c:tx>
            <c:strRef>
              <c:f>Hoja1!$B$99</c:f>
              <c:strCache>
                <c:ptCount val="1"/>
                <c:pt idx="0">
                  <c:v>Otras fuentes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cat>
            <c:multiLvlStrRef>
              <c:f>Hoja1!$C$92:$G$93</c:f>
              <c:multiLvlStrCache>
                <c:ptCount val="5"/>
                <c:lvl>
                  <c:pt idx="0">
                    <c:v>Propio y está pagado</c:v>
                  </c:pt>
                  <c:pt idx="1">
                    <c:v>Propio y lo estoy pagando</c:v>
                  </c:pt>
                  <c:pt idx="2">
                    <c:v>Arrendado</c:v>
                  </c:pt>
                  <c:pt idx="3">
                    <c:v>Heredado</c:v>
                  </c:pt>
                  <c:pt idx="4">
                    <c:v>Prestado</c:v>
                  </c:pt>
                </c:lvl>
                <c:lvl>
                  <c:pt idx="0">
                    <c:v>El local de funcionamiento de su negocio es:</c:v>
                  </c:pt>
                </c:lvl>
              </c:multiLvlStrCache>
            </c:multiLvlStrRef>
          </c:cat>
          <c:val>
            <c:numRef>
              <c:f>Hoja1!$C$99:$G$99</c:f>
              <c:numCache>
                <c:formatCode>###0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028608"/>
        <c:axId val="37030144"/>
      </c:barChart>
      <c:catAx>
        <c:axId val="37028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7030144"/>
        <c:crosses val="autoZero"/>
        <c:auto val="1"/>
        <c:lblAlgn val="ctr"/>
        <c:lblOffset val="100"/>
        <c:noMultiLvlLbl val="0"/>
      </c:catAx>
      <c:valAx>
        <c:axId val="370301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Frecuencia</a:t>
                </a:r>
              </a:p>
            </c:rich>
          </c:tx>
          <c:layout>
            <c:manualLayout>
              <c:xMode val="edge"/>
              <c:yMode val="edge"/>
              <c:x val="0.29390913885176823"/>
              <c:y val="0.17547034574931147"/>
            </c:manualLayout>
          </c:layout>
          <c:overlay val="0"/>
        </c:title>
        <c:numFmt formatCode="###0" sourceLinked="1"/>
        <c:majorTickMark val="none"/>
        <c:minorTickMark val="none"/>
        <c:tickLblPos val="nextTo"/>
        <c:crossAx val="370286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bg2">
              <a:lumMod val="10000"/>
            </a:schemeClr>
          </a:solidFill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s-EC" sz="1200"/>
              <a:t>Cartera Bruta por Sector Económico </a:t>
            </a:r>
          </a:p>
          <a:p>
            <a:pPr>
              <a:defRPr sz="1200"/>
            </a:pPr>
            <a:r>
              <a:rPr lang="es-EC" sz="1200"/>
              <a:t>Cantón Mejía 2015-2016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2015</c:v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invertIfNegative val="0"/>
          <c:cat>
            <c:strRef>
              <c:f>'sector credito'!$A$1:$A$21</c:f>
              <c:strCache>
                <c:ptCount val="21"/>
                <c:pt idx="0">
                  <c:v>Consumo - tarjeta de crédito</c:v>
                </c:pt>
                <c:pt idx="1">
                  <c:v>Comercio al por mayor y menor </c:v>
                </c:pt>
                <c:pt idx="2">
                  <c:v>Consumo no productivo</c:v>
                </c:pt>
                <c:pt idx="3">
                  <c:v>Industrias manufactureras</c:v>
                </c:pt>
                <c:pt idx="4">
                  <c:v>Vivienda no productiva</c:v>
                </c:pt>
                <c:pt idx="5">
                  <c:v>Agricultura, ganaderia, silvicultura y pesca</c:v>
                </c:pt>
                <c:pt idx="6">
                  <c:v>Construcción</c:v>
                </c:pt>
                <c:pt idx="7">
                  <c:v>Actividades financieras y de seguros</c:v>
                </c:pt>
                <c:pt idx="8">
                  <c:v>Educación no productiva</c:v>
                </c:pt>
                <c:pt idx="9">
                  <c:v>Actividades de servicios administrativos</c:v>
                </c:pt>
                <c:pt idx="10">
                  <c:v>Actividades inmobiliarias</c:v>
                </c:pt>
                <c:pt idx="11">
                  <c:v>Transporte y almacenamiento</c:v>
                </c:pt>
                <c:pt idx="12">
                  <c:v>Artes, entretenimiento y recreación</c:v>
                </c:pt>
                <c:pt idx="13">
                  <c:v>Actividades profesionales, cientificas y técnicas</c:v>
                </c:pt>
                <c:pt idx="14">
                  <c:v>Actividades de alojamiento</c:v>
                </c:pt>
                <c:pt idx="15">
                  <c:v>Enseñanza</c:v>
                </c:pt>
                <c:pt idx="16">
                  <c:v>Explotación de minas y canteras</c:v>
                </c:pt>
                <c:pt idx="17">
                  <c:v>Información y comunicación</c:v>
                </c:pt>
                <c:pt idx="18">
                  <c:v>Actividades de atención de la salud humana</c:v>
                </c:pt>
                <c:pt idx="19">
                  <c:v>Suministros de electricidad, gas, vapor y aire</c:v>
                </c:pt>
                <c:pt idx="20">
                  <c:v>Otras actividades de servicios</c:v>
                </c:pt>
              </c:strCache>
            </c:strRef>
          </c:cat>
          <c:val>
            <c:numRef>
              <c:f>'sector credito'!$B$1:$B$21</c:f>
              <c:numCache>
                <c:formatCode>General</c:formatCode>
                <c:ptCount val="21"/>
                <c:pt idx="0">
                  <c:v>17.63</c:v>
                </c:pt>
                <c:pt idx="1">
                  <c:v>16.09</c:v>
                </c:pt>
                <c:pt idx="2">
                  <c:v>15.8</c:v>
                </c:pt>
                <c:pt idx="3">
                  <c:v>11.62</c:v>
                </c:pt>
                <c:pt idx="4">
                  <c:v>9.9700000000000006</c:v>
                </c:pt>
                <c:pt idx="5">
                  <c:v>4.93</c:v>
                </c:pt>
                <c:pt idx="6">
                  <c:v>3.95</c:v>
                </c:pt>
                <c:pt idx="7">
                  <c:v>3.35</c:v>
                </c:pt>
                <c:pt idx="8">
                  <c:v>2.31</c:v>
                </c:pt>
                <c:pt idx="9">
                  <c:v>2.19</c:v>
                </c:pt>
                <c:pt idx="10">
                  <c:v>2.16</c:v>
                </c:pt>
                <c:pt idx="11">
                  <c:v>2.09</c:v>
                </c:pt>
                <c:pt idx="12">
                  <c:v>1.9</c:v>
                </c:pt>
                <c:pt idx="13">
                  <c:v>1.29</c:v>
                </c:pt>
                <c:pt idx="14">
                  <c:v>1.04</c:v>
                </c:pt>
                <c:pt idx="15">
                  <c:v>0.78</c:v>
                </c:pt>
                <c:pt idx="16">
                  <c:v>0.74</c:v>
                </c:pt>
                <c:pt idx="17">
                  <c:v>0.7</c:v>
                </c:pt>
                <c:pt idx="18">
                  <c:v>0.44</c:v>
                </c:pt>
                <c:pt idx="19">
                  <c:v>0.35</c:v>
                </c:pt>
                <c:pt idx="20">
                  <c:v>0.67</c:v>
                </c:pt>
              </c:numCache>
            </c:numRef>
          </c:val>
        </c:ser>
        <c:ser>
          <c:idx val="1"/>
          <c:order val="1"/>
          <c:tx>
            <c:v>2016</c:v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'sector credito'!$A$1:$A$21</c:f>
              <c:strCache>
                <c:ptCount val="21"/>
                <c:pt idx="0">
                  <c:v>Consumo - tarjeta de crédito</c:v>
                </c:pt>
                <c:pt idx="1">
                  <c:v>Comercio al por mayor y menor </c:v>
                </c:pt>
                <c:pt idx="2">
                  <c:v>Consumo no productivo</c:v>
                </c:pt>
                <c:pt idx="3">
                  <c:v>Industrias manufactureras</c:v>
                </c:pt>
                <c:pt idx="4">
                  <c:v>Vivienda no productiva</c:v>
                </c:pt>
                <c:pt idx="5">
                  <c:v>Agricultura, ganaderia, silvicultura y pesca</c:v>
                </c:pt>
                <c:pt idx="6">
                  <c:v>Construcción</c:v>
                </c:pt>
                <c:pt idx="7">
                  <c:v>Actividades financieras y de seguros</c:v>
                </c:pt>
                <c:pt idx="8">
                  <c:v>Educación no productiva</c:v>
                </c:pt>
                <c:pt idx="9">
                  <c:v>Actividades de servicios administrativos</c:v>
                </c:pt>
                <c:pt idx="10">
                  <c:v>Actividades inmobiliarias</c:v>
                </c:pt>
                <c:pt idx="11">
                  <c:v>Transporte y almacenamiento</c:v>
                </c:pt>
                <c:pt idx="12">
                  <c:v>Artes, entretenimiento y recreación</c:v>
                </c:pt>
                <c:pt idx="13">
                  <c:v>Actividades profesionales, cientificas y técnicas</c:v>
                </c:pt>
                <c:pt idx="14">
                  <c:v>Actividades de alojamiento</c:v>
                </c:pt>
                <c:pt idx="15">
                  <c:v>Enseñanza</c:v>
                </c:pt>
                <c:pt idx="16">
                  <c:v>Explotación de minas y canteras</c:v>
                </c:pt>
                <c:pt idx="17">
                  <c:v>Información y comunicación</c:v>
                </c:pt>
                <c:pt idx="18">
                  <c:v>Actividades de atención de la salud humana</c:v>
                </c:pt>
                <c:pt idx="19">
                  <c:v>Suministros de electricidad, gas, vapor y aire</c:v>
                </c:pt>
                <c:pt idx="20">
                  <c:v>Otras actividades de servicios</c:v>
                </c:pt>
              </c:strCache>
            </c:strRef>
          </c:cat>
          <c:val>
            <c:numRef>
              <c:f>'sector credito'!$C$1:$C$21</c:f>
              <c:numCache>
                <c:formatCode>General</c:formatCode>
                <c:ptCount val="21"/>
                <c:pt idx="0">
                  <c:v>16.55</c:v>
                </c:pt>
                <c:pt idx="1">
                  <c:v>17.57</c:v>
                </c:pt>
                <c:pt idx="2">
                  <c:v>18.52</c:v>
                </c:pt>
                <c:pt idx="3">
                  <c:v>11.92</c:v>
                </c:pt>
                <c:pt idx="4">
                  <c:v>8.2100000000000009</c:v>
                </c:pt>
                <c:pt idx="5">
                  <c:v>5.0999999999999996</c:v>
                </c:pt>
                <c:pt idx="6">
                  <c:v>3.96</c:v>
                </c:pt>
                <c:pt idx="7">
                  <c:v>3.42</c:v>
                </c:pt>
                <c:pt idx="8">
                  <c:v>1.98</c:v>
                </c:pt>
                <c:pt idx="9">
                  <c:v>0.05</c:v>
                </c:pt>
                <c:pt idx="10">
                  <c:v>2.2000000000000002</c:v>
                </c:pt>
                <c:pt idx="11">
                  <c:v>2.14</c:v>
                </c:pt>
                <c:pt idx="12">
                  <c:v>2.08</c:v>
                </c:pt>
                <c:pt idx="13">
                  <c:v>1.85</c:v>
                </c:pt>
                <c:pt idx="14">
                  <c:v>0.97</c:v>
                </c:pt>
                <c:pt idx="15">
                  <c:v>0.71</c:v>
                </c:pt>
                <c:pt idx="16">
                  <c:v>0.53</c:v>
                </c:pt>
                <c:pt idx="17">
                  <c:v>1.28</c:v>
                </c:pt>
                <c:pt idx="18">
                  <c:v>0.47</c:v>
                </c:pt>
                <c:pt idx="19">
                  <c:v>0.16</c:v>
                </c:pt>
                <c:pt idx="20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698752"/>
        <c:axId val="164700544"/>
      </c:barChart>
      <c:catAx>
        <c:axId val="1646987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64700544"/>
        <c:crosses val="autoZero"/>
        <c:auto val="1"/>
        <c:lblAlgn val="ctr"/>
        <c:lblOffset val="100"/>
        <c:noMultiLvlLbl val="0"/>
      </c:catAx>
      <c:valAx>
        <c:axId val="16470054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64698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  <a:ln w="38100">
      <a:solidFill>
        <a:schemeClr val="accent2">
          <a:lumMod val="50000"/>
        </a:schemeClr>
      </a:solidFill>
    </a:ln>
  </c:spPr>
  <c:txPr>
    <a:bodyPr/>
    <a:lstStyle/>
    <a:p>
      <a:pPr>
        <a:defRPr>
          <a:solidFill>
            <a:schemeClr val="bg2">
              <a:lumMod val="10000"/>
            </a:schemeClr>
          </a:solidFill>
          <a:latin typeface="+mj-lt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¿Cómo financió el inicio de su negocio?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Hoja1!$A$92:$A$100</c:f>
              <c:strCache>
                <c:ptCount val="9"/>
                <c:pt idx="0">
                  <c:v>Ahorros personales </c:v>
                </c:pt>
                <c:pt idx="1">
                  <c:v>Préstamo de un banco privado</c:v>
                </c:pt>
                <c:pt idx="2">
                  <c:v>Préstamo de una cooperativa de ahorro y crédito</c:v>
                </c:pt>
                <c:pt idx="3">
                  <c:v>Préstamos de familiares o amigos</c:v>
                </c:pt>
                <c:pt idx="4">
                  <c:v>Préstamo de un banco público</c:v>
                </c:pt>
                <c:pt idx="5">
                  <c:v>Préstamo de un prestamista</c:v>
                </c:pt>
                <c:pt idx="6">
                  <c:v>Utilidades</c:v>
                </c:pt>
                <c:pt idx="7">
                  <c:v>Herencias</c:v>
                </c:pt>
                <c:pt idx="8">
                  <c:v>Liquidación de antiguo trabajo</c:v>
                </c:pt>
              </c:strCache>
            </c:strRef>
          </c:cat>
          <c:val>
            <c:numRef>
              <c:f>Hoja1!$B$92:$B$100</c:f>
              <c:numCache>
                <c:formatCode>0.00%</c:formatCode>
                <c:ptCount val="9"/>
                <c:pt idx="0">
                  <c:v>0.26669999999999999</c:v>
                </c:pt>
                <c:pt idx="1">
                  <c:v>0.16889999999999999</c:v>
                </c:pt>
                <c:pt idx="2">
                  <c:v>0.16439999999999999</c:v>
                </c:pt>
                <c:pt idx="3">
                  <c:v>0.11559999999999999</c:v>
                </c:pt>
                <c:pt idx="4">
                  <c:v>0.1067</c:v>
                </c:pt>
                <c:pt idx="5">
                  <c:v>7.5600000000000001E-2</c:v>
                </c:pt>
                <c:pt idx="6">
                  <c:v>5.33E-2</c:v>
                </c:pt>
                <c:pt idx="7">
                  <c:v>4.4400000000000002E-2</c:v>
                </c:pt>
                <c:pt idx="8">
                  <c:v>4.4000000000000003E-3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790272"/>
        <c:axId val="164791808"/>
      </c:barChart>
      <c:catAx>
        <c:axId val="1647902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64791808"/>
        <c:crosses val="autoZero"/>
        <c:auto val="1"/>
        <c:lblAlgn val="ctr"/>
        <c:lblOffset val="100"/>
        <c:noMultiLvlLbl val="0"/>
      </c:catAx>
      <c:valAx>
        <c:axId val="16479180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Porcentaje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64790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>
          <a:solidFill>
            <a:schemeClr val="bg2">
              <a:lumMod val="10000"/>
            </a:schemeClr>
          </a:solidFill>
          <a:latin typeface="Helvetica LT Std" pitchFamily="34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¿Cuál es su principal alternativa de financiamiento?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Hoja1!$A$105:$A$110</c:f>
              <c:strCache>
                <c:ptCount val="6"/>
                <c:pt idx="0">
                  <c:v>Cooperativa de Ahorro y Crédito</c:v>
                </c:pt>
                <c:pt idx="1">
                  <c:v>Préstamo de un Banco Privado</c:v>
                </c:pt>
                <c:pt idx="2">
                  <c:v>Préstamo de un Banco Público</c:v>
                </c:pt>
                <c:pt idx="3">
                  <c:v>Préstamo de un prestamista</c:v>
                </c:pt>
                <c:pt idx="4">
                  <c:v>Préstamo de familiares o amigos</c:v>
                </c:pt>
                <c:pt idx="5">
                  <c:v>Otras fuentes</c:v>
                </c:pt>
              </c:strCache>
            </c:strRef>
          </c:cat>
          <c:val>
            <c:numRef>
              <c:f>Hoja1!$B$105:$B$110</c:f>
              <c:numCache>
                <c:formatCode>0.00%</c:formatCode>
                <c:ptCount val="6"/>
                <c:pt idx="0">
                  <c:v>0.2601</c:v>
                </c:pt>
                <c:pt idx="1">
                  <c:v>0.2422</c:v>
                </c:pt>
                <c:pt idx="2">
                  <c:v>0.22420000000000001</c:v>
                </c:pt>
                <c:pt idx="3">
                  <c:v>0.13</c:v>
                </c:pt>
                <c:pt idx="4">
                  <c:v>0.12559999999999999</c:v>
                </c:pt>
                <c:pt idx="5">
                  <c:v>1.7899999999999999E-2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805248"/>
        <c:axId val="164823424"/>
      </c:barChart>
      <c:catAx>
        <c:axId val="164805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4823424"/>
        <c:crosses val="autoZero"/>
        <c:auto val="1"/>
        <c:lblAlgn val="ctr"/>
        <c:lblOffset val="100"/>
        <c:noMultiLvlLbl val="0"/>
      </c:catAx>
      <c:valAx>
        <c:axId val="1648234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Porcentaje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64805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>
          <a:solidFill>
            <a:schemeClr val="bg2">
              <a:lumMod val="10000"/>
            </a:schemeClr>
          </a:solidFill>
          <a:latin typeface="Helvetica LT Std" pitchFamily="34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¿Cuál es la tasa más alta de interés que ha pagado por un préstamo?</a:t>
            </a:r>
          </a:p>
        </c:rich>
      </c:tx>
      <c:layout>
        <c:manualLayout>
          <c:xMode val="edge"/>
          <c:yMode val="edge"/>
          <c:x val="0.11901358797872634"/>
          <c:y val="2.314814814814814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Sheet1!$D$187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Sheet1!$B$188:$B$193</c:f>
              <c:strCache>
                <c:ptCount val="6"/>
                <c:pt idx="0">
                  <c:v>7% - 10%</c:v>
                </c:pt>
                <c:pt idx="1">
                  <c:v>11% - 15%</c:v>
                </c:pt>
                <c:pt idx="2">
                  <c:v>16% - 20%</c:v>
                </c:pt>
                <c:pt idx="3">
                  <c:v>21% - 25%</c:v>
                </c:pt>
                <c:pt idx="4">
                  <c:v>Mayor a 25%</c:v>
                </c:pt>
                <c:pt idx="5">
                  <c:v>No he pagado interés</c:v>
                </c:pt>
              </c:strCache>
            </c:strRef>
          </c:cat>
          <c:val>
            <c:numRef>
              <c:f>Sheet1!$D$188:$D$193</c:f>
              <c:numCache>
                <c:formatCode>0.00%</c:formatCode>
                <c:ptCount val="6"/>
                <c:pt idx="0">
                  <c:v>1.7777777777777778E-2</c:v>
                </c:pt>
                <c:pt idx="1">
                  <c:v>0.10222222222222221</c:v>
                </c:pt>
                <c:pt idx="2">
                  <c:v>0.35111111111111115</c:v>
                </c:pt>
                <c:pt idx="3">
                  <c:v>0.37777777777777777</c:v>
                </c:pt>
                <c:pt idx="4">
                  <c:v>0.13777777777777778</c:v>
                </c:pt>
                <c:pt idx="5">
                  <c:v>1.3333333333333332E-2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789696"/>
        <c:axId val="165791616"/>
      </c:barChart>
      <c:catAx>
        <c:axId val="165789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Tasa de interés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165791616"/>
        <c:crosses val="autoZero"/>
        <c:auto val="1"/>
        <c:lblAlgn val="ctr"/>
        <c:lblOffset val="100"/>
        <c:noMultiLvlLbl val="0"/>
      </c:catAx>
      <c:valAx>
        <c:axId val="1657916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Porcentaje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65789696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000" b="0">
          <a:solidFill>
            <a:schemeClr val="bg2">
              <a:lumMod val="10000"/>
            </a:schemeClr>
          </a:solidFill>
          <a:latin typeface="Helvetica LT Std" pitchFamily="34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¿Cuál es el periodo más largo por el cual ha pagado un préstamo?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Sheet1!$D$218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Sheet1!$B$219:$B$223</c:f>
              <c:strCache>
                <c:ptCount val="5"/>
                <c:pt idx="0">
                  <c:v>Menor a 12 meses</c:v>
                </c:pt>
                <c:pt idx="1">
                  <c:v>12 - 24 meses</c:v>
                </c:pt>
                <c:pt idx="2">
                  <c:v>25 - 36 meses</c:v>
                </c:pt>
                <c:pt idx="3">
                  <c:v>37 - 48 meses</c:v>
                </c:pt>
                <c:pt idx="4">
                  <c:v>49 – 60 meses</c:v>
                </c:pt>
              </c:strCache>
            </c:strRef>
          </c:cat>
          <c:val>
            <c:numRef>
              <c:f>Sheet1!$D$219:$D$223</c:f>
              <c:numCache>
                <c:formatCode>0.00%</c:formatCode>
                <c:ptCount val="5"/>
                <c:pt idx="0">
                  <c:v>0.12</c:v>
                </c:pt>
                <c:pt idx="1">
                  <c:v>0.29777777777777781</c:v>
                </c:pt>
                <c:pt idx="2">
                  <c:v>0.40444444444444444</c:v>
                </c:pt>
                <c:pt idx="3">
                  <c:v>0.13777777777777778</c:v>
                </c:pt>
                <c:pt idx="4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821440"/>
        <c:axId val="165827328"/>
      </c:barChart>
      <c:catAx>
        <c:axId val="165821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5827328"/>
        <c:crosses val="autoZero"/>
        <c:auto val="1"/>
        <c:lblAlgn val="ctr"/>
        <c:lblOffset val="100"/>
        <c:noMultiLvlLbl val="0"/>
      </c:catAx>
      <c:valAx>
        <c:axId val="1658273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Porcentaje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6582144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00" b="0">
          <a:solidFill>
            <a:schemeClr val="bg2">
              <a:lumMod val="10000"/>
            </a:schemeClr>
          </a:solidFill>
          <a:latin typeface="Helvetica LT Std" pitchFamily="34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Si alguna vez no aprobaron su solicitud de crédito ¿Cuál fue el motivo principal ?</a:t>
            </a:r>
            <a:endParaRPr lang="es-EC"/>
          </a:p>
        </c:rich>
      </c:tx>
      <c:layout>
        <c:manualLayout>
          <c:xMode val="edge"/>
          <c:yMode val="edge"/>
          <c:x val="0.10967215668864191"/>
          <c:y val="3.2922794542944618E-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Hoja1!$A$128:$A$133</c:f>
              <c:strCache>
                <c:ptCount val="6"/>
                <c:pt idx="0">
                  <c:v>Nunca ha sido rechazada mi solicitud</c:v>
                </c:pt>
                <c:pt idx="1">
                  <c:v>No tenía garantías necesarias</c:v>
                </c:pt>
                <c:pt idx="2">
                  <c:v>No tenía garante</c:v>
                </c:pt>
                <c:pt idx="3">
                  <c:v>No tenía historial crediticio</c:v>
                </c:pt>
                <c:pt idx="4">
                  <c:v>Tenía demasiados pasivos pendientes</c:v>
                </c:pt>
                <c:pt idx="5">
                  <c:v>No percibía suficientes ingresos</c:v>
                </c:pt>
              </c:strCache>
            </c:strRef>
          </c:cat>
          <c:val>
            <c:numRef>
              <c:f>Hoja1!$B$128:$B$133</c:f>
              <c:numCache>
                <c:formatCode>0.00%</c:formatCode>
                <c:ptCount val="6"/>
                <c:pt idx="0">
                  <c:v>0.33300000000000002</c:v>
                </c:pt>
                <c:pt idx="1">
                  <c:v>0.26700000000000002</c:v>
                </c:pt>
                <c:pt idx="2">
                  <c:v>0.14199999999999999</c:v>
                </c:pt>
                <c:pt idx="3">
                  <c:v>0.107</c:v>
                </c:pt>
                <c:pt idx="4">
                  <c:v>0.08</c:v>
                </c:pt>
                <c:pt idx="5">
                  <c:v>7.0999999999999994E-2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929344"/>
        <c:axId val="165930880"/>
      </c:barChart>
      <c:catAx>
        <c:axId val="165929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5930880"/>
        <c:crosses val="autoZero"/>
        <c:auto val="1"/>
        <c:lblAlgn val="ctr"/>
        <c:lblOffset val="100"/>
        <c:noMultiLvlLbl val="0"/>
      </c:catAx>
      <c:valAx>
        <c:axId val="1659308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Porcentaje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65929344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00" b="0">
          <a:solidFill>
            <a:schemeClr val="bg2">
              <a:lumMod val="10000"/>
            </a:schemeClr>
          </a:solidFill>
          <a:latin typeface="Helvetica LT Std" pitchFamily="34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¿Qué problema tienen los préstamos de las instituciones financieras?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Hoja1!$A$139:$A$146</c:f>
              <c:strCache>
                <c:ptCount val="8"/>
                <c:pt idx="0">
                  <c:v>Tasas de interés muy altas</c:v>
                </c:pt>
                <c:pt idx="1">
                  <c:v>Requieren demasiadas garantías</c:v>
                </c:pt>
                <c:pt idx="2">
                  <c:v>Plazos muy cortos</c:v>
                </c:pt>
                <c:pt idx="3">
                  <c:v>Montos insuficientes</c:v>
                </c:pt>
                <c:pt idx="4">
                  <c:v>Costos financieros elevados</c:v>
                </c:pt>
                <c:pt idx="5">
                  <c:v>Trámites extensos y demorosos</c:v>
                </c:pt>
                <c:pt idx="6">
                  <c:v>Requieren encaje</c:v>
                </c:pt>
                <c:pt idx="7">
                  <c:v>No tienen ningún problema</c:v>
                </c:pt>
              </c:strCache>
            </c:strRef>
          </c:cat>
          <c:val>
            <c:numRef>
              <c:f>Hoja1!$B$139:$B$146</c:f>
              <c:numCache>
                <c:formatCode>0.00%</c:formatCode>
                <c:ptCount val="8"/>
                <c:pt idx="0">
                  <c:v>0.33779999999999999</c:v>
                </c:pt>
                <c:pt idx="1">
                  <c:v>0.24440000000000001</c:v>
                </c:pt>
                <c:pt idx="2">
                  <c:v>0.1244</c:v>
                </c:pt>
                <c:pt idx="3">
                  <c:v>0.1067</c:v>
                </c:pt>
                <c:pt idx="4">
                  <c:v>8.8900000000000007E-2</c:v>
                </c:pt>
                <c:pt idx="5">
                  <c:v>6.2199999999999998E-2</c:v>
                </c:pt>
                <c:pt idx="6">
                  <c:v>2.6700000000000002E-2</c:v>
                </c:pt>
                <c:pt idx="7">
                  <c:v>8.8999999999999999E-3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977088"/>
        <c:axId val="165978880"/>
      </c:barChart>
      <c:catAx>
        <c:axId val="1659770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65978880"/>
        <c:crosses val="autoZero"/>
        <c:auto val="1"/>
        <c:lblAlgn val="ctr"/>
        <c:lblOffset val="100"/>
        <c:noMultiLvlLbl val="0"/>
      </c:catAx>
      <c:valAx>
        <c:axId val="16597888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Porcentaje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65977088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00" b="0">
          <a:solidFill>
            <a:schemeClr val="bg2">
              <a:lumMod val="10000"/>
            </a:schemeClr>
          </a:solidFill>
          <a:latin typeface="Helvetica LT Std" pitchFamily="34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¿Cuál es el principal destino de su financiamiento?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Hoja1!$A$154:$A$161</c:f>
              <c:strCache>
                <c:ptCount val="8"/>
                <c:pt idx="0">
                  <c:v>Compra de mercadería</c:v>
                </c:pt>
                <c:pt idx="1">
                  <c:v>Mejoras del negocio</c:v>
                </c:pt>
                <c:pt idx="2">
                  <c:v>Compra de maquinaria y herramientas</c:v>
                </c:pt>
                <c:pt idx="3">
                  <c:v>Cancelación de deudas</c:v>
                </c:pt>
                <c:pt idx="4">
                  <c:v>Compra de terrenos, construcción de locales</c:v>
                </c:pt>
                <c:pt idx="5">
                  <c:v>Educación</c:v>
                </c:pt>
                <c:pt idx="6">
                  <c:v>Compra de vehículos</c:v>
                </c:pt>
                <c:pt idx="7">
                  <c:v>Gastos personales</c:v>
                </c:pt>
              </c:strCache>
            </c:strRef>
          </c:cat>
          <c:val>
            <c:numRef>
              <c:f>Hoja1!$B$154:$B$161</c:f>
              <c:numCache>
                <c:formatCode>0.00%</c:formatCode>
                <c:ptCount val="8"/>
                <c:pt idx="0">
                  <c:v>0.29780000000000001</c:v>
                </c:pt>
                <c:pt idx="1">
                  <c:v>0.24</c:v>
                </c:pt>
                <c:pt idx="2">
                  <c:v>0.15559999999999999</c:v>
                </c:pt>
                <c:pt idx="3">
                  <c:v>9.7799999999999998E-2</c:v>
                </c:pt>
                <c:pt idx="4">
                  <c:v>7.1099999999999997E-2</c:v>
                </c:pt>
                <c:pt idx="5">
                  <c:v>5.7799999999999997E-2</c:v>
                </c:pt>
                <c:pt idx="6">
                  <c:v>0.04</c:v>
                </c:pt>
                <c:pt idx="7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866304"/>
        <c:axId val="166868096"/>
      </c:barChart>
      <c:catAx>
        <c:axId val="1668663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66868096"/>
        <c:crosses val="autoZero"/>
        <c:auto val="1"/>
        <c:lblAlgn val="ctr"/>
        <c:lblOffset val="100"/>
        <c:noMultiLvlLbl val="0"/>
      </c:catAx>
      <c:valAx>
        <c:axId val="16686809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Porcentaje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66866304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bg2">
              <a:lumMod val="1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B99A88-6A9E-4F37-8770-CB8538693A4D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3216BE8F-8257-48C1-B992-95A271FF4A69}">
      <dgm:prSet phldrT="[Texto]" custT="1"/>
      <dgm:spPr/>
      <dgm:t>
        <a:bodyPr/>
        <a:lstStyle/>
        <a:p>
          <a:r>
            <a:rPr lang="es-EC" sz="1400" smtClean="0">
              <a:latin typeface="Helvetica LT Std" pitchFamily="34" charset="0"/>
            </a:rPr>
            <a:t>Instrumentos de recolección de datos</a:t>
          </a:r>
          <a:endParaRPr lang="es-EC" sz="1400" dirty="0">
            <a:latin typeface="Helvetica LT Std" pitchFamily="34" charset="0"/>
          </a:endParaRPr>
        </a:p>
      </dgm:t>
    </dgm:pt>
    <dgm:pt modelId="{DEF18D0A-43D3-408F-8834-C0B72905A92F}" type="parTrans" cxnId="{46585380-00A4-4890-B43F-0C0CE700335A}">
      <dgm:prSet/>
      <dgm:spPr/>
      <dgm:t>
        <a:bodyPr/>
        <a:lstStyle/>
        <a:p>
          <a:endParaRPr lang="es-EC" sz="1400">
            <a:solidFill>
              <a:schemeClr val="bg2">
                <a:lumMod val="10000"/>
              </a:schemeClr>
            </a:solidFill>
            <a:latin typeface="Helvetica LT Std" pitchFamily="34" charset="0"/>
          </a:endParaRPr>
        </a:p>
      </dgm:t>
    </dgm:pt>
    <dgm:pt modelId="{A9C8A7A1-CD2E-448A-A70A-EC3E8C3247D1}" type="sibTrans" cxnId="{46585380-00A4-4890-B43F-0C0CE700335A}">
      <dgm:prSet/>
      <dgm:spPr/>
      <dgm:t>
        <a:bodyPr/>
        <a:lstStyle/>
        <a:p>
          <a:endParaRPr lang="es-EC" sz="1400">
            <a:solidFill>
              <a:schemeClr val="bg2">
                <a:lumMod val="10000"/>
              </a:schemeClr>
            </a:solidFill>
            <a:latin typeface="Helvetica LT Std" pitchFamily="34" charset="0"/>
          </a:endParaRPr>
        </a:p>
      </dgm:t>
    </dgm:pt>
    <dgm:pt modelId="{726B48C9-F793-4281-BF57-4B1EC383D85B}">
      <dgm:prSet phldrT="[Texto]" custT="1"/>
      <dgm:spPr/>
      <dgm:t>
        <a:bodyPr/>
        <a:lstStyle/>
        <a:p>
          <a:r>
            <a:rPr lang="es-EC" sz="1400" smtClean="0">
              <a:latin typeface="Helvetica LT Std" pitchFamily="34" charset="0"/>
            </a:rPr>
            <a:t>Encuesta</a:t>
          </a:r>
          <a:endParaRPr lang="es-EC" sz="1400" dirty="0">
            <a:latin typeface="Helvetica LT Std" pitchFamily="34" charset="0"/>
          </a:endParaRPr>
        </a:p>
      </dgm:t>
    </dgm:pt>
    <dgm:pt modelId="{2B524925-45B5-4B62-85F3-BF805C670704}" type="parTrans" cxnId="{90991081-5F0E-4D59-9A18-BA855300733D}">
      <dgm:prSet/>
      <dgm:spPr/>
      <dgm:t>
        <a:bodyPr/>
        <a:lstStyle/>
        <a:p>
          <a:endParaRPr lang="es-EC" sz="1400">
            <a:solidFill>
              <a:schemeClr val="bg2">
                <a:lumMod val="10000"/>
              </a:schemeClr>
            </a:solidFill>
            <a:latin typeface="Helvetica LT Std" pitchFamily="34" charset="0"/>
          </a:endParaRPr>
        </a:p>
      </dgm:t>
    </dgm:pt>
    <dgm:pt modelId="{1736FC5A-5922-4EFC-AA90-0920E62AE916}" type="sibTrans" cxnId="{90991081-5F0E-4D59-9A18-BA855300733D}">
      <dgm:prSet/>
      <dgm:spPr/>
      <dgm:t>
        <a:bodyPr/>
        <a:lstStyle/>
        <a:p>
          <a:endParaRPr lang="es-EC" sz="1400">
            <a:solidFill>
              <a:schemeClr val="bg2">
                <a:lumMod val="10000"/>
              </a:schemeClr>
            </a:solidFill>
            <a:latin typeface="Helvetica LT Std" pitchFamily="34" charset="0"/>
          </a:endParaRPr>
        </a:p>
      </dgm:t>
    </dgm:pt>
    <dgm:pt modelId="{76B4DC45-4282-491C-8D56-14461762FCE3}">
      <dgm:prSet phldrT="[Texto]" custT="1"/>
      <dgm:spPr/>
      <dgm:t>
        <a:bodyPr/>
        <a:lstStyle/>
        <a:p>
          <a:r>
            <a:rPr lang="es-EC" sz="1400" smtClean="0">
              <a:latin typeface="Helvetica LT Std" pitchFamily="34" charset="0"/>
            </a:rPr>
            <a:t>Bibliografía</a:t>
          </a:r>
          <a:endParaRPr lang="es-EC" sz="1400" dirty="0">
            <a:latin typeface="Helvetica LT Std" pitchFamily="34" charset="0"/>
          </a:endParaRPr>
        </a:p>
      </dgm:t>
    </dgm:pt>
    <dgm:pt modelId="{05914FC5-88B2-472A-9C84-8720E6E0DEA9}" type="parTrans" cxnId="{02F1F8E2-D6E9-4A83-B9B2-1A1A3A05ECBC}">
      <dgm:prSet/>
      <dgm:spPr/>
      <dgm:t>
        <a:bodyPr/>
        <a:lstStyle/>
        <a:p>
          <a:endParaRPr lang="es-EC" sz="1400">
            <a:solidFill>
              <a:schemeClr val="bg2">
                <a:lumMod val="10000"/>
              </a:schemeClr>
            </a:solidFill>
            <a:latin typeface="Helvetica LT Std" pitchFamily="34" charset="0"/>
          </a:endParaRPr>
        </a:p>
      </dgm:t>
    </dgm:pt>
    <dgm:pt modelId="{938F576B-3487-470C-8A2E-8B7C9C17B06E}" type="sibTrans" cxnId="{02F1F8E2-D6E9-4A83-B9B2-1A1A3A05ECBC}">
      <dgm:prSet/>
      <dgm:spPr/>
      <dgm:t>
        <a:bodyPr/>
        <a:lstStyle/>
        <a:p>
          <a:endParaRPr lang="es-EC" sz="1400">
            <a:solidFill>
              <a:schemeClr val="bg2">
                <a:lumMod val="10000"/>
              </a:schemeClr>
            </a:solidFill>
            <a:latin typeface="Helvetica LT Std" pitchFamily="34" charset="0"/>
          </a:endParaRPr>
        </a:p>
      </dgm:t>
    </dgm:pt>
    <dgm:pt modelId="{9AE5FCED-0FEF-4B57-B114-CE15E327DC93}" type="pres">
      <dgm:prSet presAssocID="{66B99A88-6A9E-4F37-8770-CB8538693A4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4BEE9343-B236-46B4-B6B9-873B31FAE5D9}" type="pres">
      <dgm:prSet presAssocID="{3216BE8F-8257-48C1-B992-95A271FF4A69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14EC7F5D-6898-48CC-A540-7F0B5FC6E7CB}" type="pres">
      <dgm:prSet presAssocID="{3216BE8F-8257-48C1-B992-95A271FF4A69}" presName="rootComposite1" presStyleCnt="0"/>
      <dgm:spPr/>
      <dgm:t>
        <a:bodyPr/>
        <a:lstStyle/>
        <a:p>
          <a:endParaRPr lang="es-EC"/>
        </a:p>
      </dgm:t>
    </dgm:pt>
    <dgm:pt modelId="{4CB2AE73-C3F7-4780-8290-A58E777401B1}" type="pres">
      <dgm:prSet presAssocID="{3216BE8F-8257-48C1-B992-95A271FF4A69}" presName="rootText1" presStyleLbl="node0" presStyleIdx="0" presStyleCnt="1" custScaleX="12096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706517F-F8CE-48C1-AE8D-21858D1202B8}" type="pres">
      <dgm:prSet presAssocID="{3216BE8F-8257-48C1-B992-95A271FF4A69}" presName="rootConnector1" presStyleLbl="node1" presStyleIdx="0" presStyleCnt="0"/>
      <dgm:spPr/>
      <dgm:t>
        <a:bodyPr/>
        <a:lstStyle/>
        <a:p>
          <a:endParaRPr lang="es-EC"/>
        </a:p>
      </dgm:t>
    </dgm:pt>
    <dgm:pt modelId="{A9042615-2140-47E5-8C3C-F268849C4B3C}" type="pres">
      <dgm:prSet presAssocID="{3216BE8F-8257-48C1-B992-95A271FF4A69}" presName="hierChild2" presStyleCnt="0"/>
      <dgm:spPr/>
      <dgm:t>
        <a:bodyPr/>
        <a:lstStyle/>
        <a:p>
          <a:endParaRPr lang="es-EC"/>
        </a:p>
      </dgm:t>
    </dgm:pt>
    <dgm:pt modelId="{3398ABF1-A2CA-48E1-AD06-5A63BA4F1404}" type="pres">
      <dgm:prSet presAssocID="{2B524925-45B5-4B62-85F3-BF805C670704}" presName="Name37" presStyleLbl="parChTrans1D2" presStyleIdx="0" presStyleCnt="2"/>
      <dgm:spPr/>
      <dgm:t>
        <a:bodyPr/>
        <a:lstStyle/>
        <a:p>
          <a:endParaRPr lang="es-EC"/>
        </a:p>
      </dgm:t>
    </dgm:pt>
    <dgm:pt modelId="{1C1308BB-1B4D-499A-9B05-FEEE1B0EA9B8}" type="pres">
      <dgm:prSet presAssocID="{726B48C9-F793-4281-BF57-4B1EC383D8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6C7BCA31-461C-4B90-90BA-4E2061ACC6B2}" type="pres">
      <dgm:prSet presAssocID="{726B48C9-F793-4281-BF57-4B1EC383D85B}" presName="rootComposite" presStyleCnt="0"/>
      <dgm:spPr/>
      <dgm:t>
        <a:bodyPr/>
        <a:lstStyle/>
        <a:p>
          <a:endParaRPr lang="es-EC"/>
        </a:p>
      </dgm:t>
    </dgm:pt>
    <dgm:pt modelId="{722B33CA-24D6-4C2E-90FC-83A6EFFD090F}" type="pres">
      <dgm:prSet presAssocID="{726B48C9-F793-4281-BF57-4B1EC383D85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A64603E-D25D-4B0A-91FF-79897A05004A}" type="pres">
      <dgm:prSet presAssocID="{726B48C9-F793-4281-BF57-4B1EC383D85B}" presName="rootConnector" presStyleLbl="node2" presStyleIdx="0" presStyleCnt="2"/>
      <dgm:spPr/>
      <dgm:t>
        <a:bodyPr/>
        <a:lstStyle/>
        <a:p>
          <a:endParaRPr lang="es-EC"/>
        </a:p>
      </dgm:t>
    </dgm:pt>
    <dgm:pt modelId="{7BF267B6-7378-4F81-891B-25246A03ED0F}" type="pres">
      <dgm:prSet presAssocID="{726B48C9-F793-4281-BF57-4B1EC383D85B}" presName="hierChild4" presStyleCnt="0"/>
      <dgm:spPr/>
      <dgm:t>
        <a:bodyPr/>
        <a:lstStyle/>
        <a:p>
          <a:endParaRPr lang="es-EC"/>
        </a:p>
      </dgm:t>
    </dgm:pt>
    <dgm:pt modelId="{34B623C4-67AB-4234-B406-A493AB7BF494}" type="pres">
      <dgm:prSet presAssocID="{726B48C9-F793-4281-BF57-4B1EC383D85B}" presName="hierChild5" presStyleCnt="0"/>
      <dgm:spPr/>
      <dgm:t>
        <a:bodyPr/>
        <a:lstStyle/>
        <a:p>
          <a:endParaRPr lang="es-EC"/>
        </a:p>
      </dgm:t>
    </dgm:pt>
    <dgm:pt modelId="{A546BEB0-143E-4DC9-93DF-F9645D19EF83}" type="pres">
      <dgm:prSet presAssocID="{05914FC5-88B2-472A-9C84-8720E6E0DEA9}" presName="Name37" presStyleLbl="parChTrans1D2" presStyleIdx="1" presStyleCnt="2"/>
      <dgm:spPr/>
      <dgm:t>
        <a:bodyPr/>
        <a:lstStyle/>
        <a:p>
          <a:endParaRPr lang="es-EC"/>
        </a:p>
      </dgm:t>
    </dgm:pt>
    <dgm:pt modelId="{A41E539D-3DA5-4A70-9AEC-33F5B4FACA12}" type="pres">
      <dgm:prSet presAssocID="{76B4DC45-4282-491C-8D56-14461762FCE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2A4766DC-E039-4429-9A7A-0D19C105B881}" type="pres">
      <dgm:prSet presAssocID="{76B4DC45-4282-491C-8D56-14461762FCE3}" presName="rootComposite" presStyleCnt="0"/>
      <dgm:spPr/>
      <dgm:t>
        <a:bodyPr/>
        <a:lstStyle/>
        <a:p>
          <a:endParaRPr lang="es-EC"/>
        </a:p>
      </dgm:t>
    </dgm:pt>
    <dgm:pt modelId="{D17FE538-BE13-430C-B311-45F6282BD30D}" type="pres">
      <dgm:prSet presAssocID="{76B4DC45-4282-491C-8D56-14461762FCE3}" presName="rootText" presStyleLbl="node2" presStyleIdx="1" presStyleCnt="2" custLinFactNeighborX="-944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BB7729E-EE0D-49CA-9AA9-73B446B3460F}" type="pres">
      <dgm:prSet presAssocID="{76B4DC45-4282-491C-8D56-14461762FCE3}" presName="rootConnector" presStyleLbl="node2" presStyleIdx="1" presStyleCnt="2"/>
      <dgm:spPr/>
      <dgm:t>
        <a:bodyPr/>
        <a:lstStyle/>
        <a:p>
          <a:endParaRPr lang="es-EC"/>
        </a:p>
      </dgm:t>
    </dgm:pt>
    <dgm:pt modelId="{B46422D3-3061-4F51-9BAF-BC70BAB28584}" type="pres">
      <dgm:prSet presAssocID="{76B4DC45-4282-491C-8D56-14461762FCE3}" presName="hierChild4" presStyleCnt="0"/>
      <dgm:spPr/>
      <dgm:t>
        <a:bodyPr/>
        <a:lstStyle/>
        <a:p>
          <a:endParaRPr lang="es-EC"/>
        </a:p>
      </dgm:t>
    </dgm:pt>
    <dgm:pt modelId="{7BAD41FE-4906-4468-AC92-81F6C572EDC6}" type="pres">
      <dgm:prSet presAssocID="{76B4DC45-4282-491C-8D56-14461762FCE3}" presName="hierChild5" presStyleCnt="0"/>
      <dgm:spPr/>
      <dgm:t>
        <a:bodyPr/>
        <a:lstStyle/>
        <a:p>
          <a:endParaRPr lang="es-EC"/>
        </a:p>
      </dgm:t>
    </dgm:pt>
    <dgm:pt modelId="{1FC0A70F-C2F3-47E4-AB62-75E06BF9F0E2}" type="pres">
      <dgm:prSet presAssocID="{3216BE8F-8257-48C1-B992-95A271FF4A69}" presName="hierChild3" presStyleCnt="0"/>
      <dgm:spPr/>
      <dgm:t>
        <a:bodyPr/>
        <a:lstStyle/>
        <a:p>
          <a:endParaRPr lang="es-EC"/>
        </a:p>
      </dgm:t>
    </dgm:pt>
  </dgm:ptLst>
  <dgm:cxnLst>
    <dgm:cxn modelId="{C48E6F16-3083-4A6D-8268-13FC5CE628F0}" type="presOf" srcId="{3216BE8F-8257-48C1-B992-95A271FF4A69}" destId="{4CB2AE73-C3F7-4780-8290-A58E777401B1}" srcOrd="0" destOrd="0" presId="urn:microsoft.com/office/officeart/2005/8/layout/orgChart1"/>
    <dgm:cxn modelId="{06877F19-AA89-4625-9F39-ABD39A2649B3}" type="presOf" srcId="{66B99A88-6A9E-4F37-8770-CB8538693A4D}" destId="{9AE5FCED-0FEF-4B57-B114-CE15E327DC93}" srcOrd="0" destOrd="0" presId="urn:microsoft.com/office/officeart/2005/8/layout/orgChart1"/>
    <dgm:cxn modelId="{852BE393-7149-4D8C-9E43-ED210BED739D}" type="presOf" srcId="{05914FC5-88B2-472A-9C84-8720E6E0DEA9}" destId="{A546BEB0-143E-4DC9-93DF-F9645D19EF83}" srcOrd="0" destOrd="0" presId="urn:microsoft.com/office/officeart/2005/8/layout/orgChart1"/>
    <dgm:cxn modelId="{F60DC2FC-68A3-4D8A-BBC8-B03840E57CF9}" type="presOf" srcId="{76B4DC45-4282-491C-8D56-14461762FCE3}" destId="{D17FE538-BE13-430C-B311-45F6282BD30D}" srcOrd="0" destOrd="0" presId="urn:microsoft.com/office/officeart/2005/8/layout/orgChart1"/>
    <dgm:cxn modelId="{46585380-00A4-4890-B43F-0C0CE700335A}" srcId="{66B99A88-6A9E-4F37-8770-CB8538693A4D}" destId="{3216BE8F-8257-48C1-B992-95A271FF4A69}" srcOrd="0" destOrd="0" parTransId="{DEF18D0A-43D3-408F-8834-C0B72905A92F}" sibTransId="{A9C8A7A1-CD2E-448A-A70A-EC3E8C3247D1}"/>
    <dgm:cxn modelId="{52BAD6B9-AA63-481D-A625-5E3A49222019}" type="presOf" srcId="{76B4DC45-4282-491C-8D56-14461762FCE3}" destId="{4BB7729E-EE0D-49CA-9AA9-73B446B3460F}" srcOrd="1" destOrd="0" presId="urn:microsoft.com/office/officeart/2005/8/layout/orgChart1"/>
    <dgm:cxn modelId="{611A8D71-CCCE-4654-942B-06DAC86B5253}" type="presOf" srcId="{726B48C9-F793-4281-BF57-4B1EC383D85B}" destId="{722B33CA-24D6-4C2E-90FC-83A6EFFD090F}" srcOrd="0" destOrd="0" presId="urn:microsoft.com/office/officeart/2005/8/layout/orgChart1"/>
    <dgm:cxn modelId="{E936D373-FB2C-4BE1-A708-B2EF8A6D20D2}" type="presOf" srcId="{2B524925-45B5-4B62-85F3-BF805C670704}" destId="{3398ABF1-A2CA-48E1-AD06-5A63BA4F1404}" srcOrd="0" destOrd="0" presId="urn:microsoft.com/office/officeart/2005/8/layout/orgChart1"/>
    <dgm:cxn modelId="{50D09FEE-3D30-492A-8E2C-17312763F646}" type="presOf" srcId="{3216BE8F-8257-48C1-B992-95A271FF4A69}" destId="{8706517F-F8CE-48C1-AE8D-21858D1202B8}" srcOrd="1" destOrd="0" presId="urn:microsoft.com/office/officeart/2005/8/layout/orgChart1"/>
    <dgm:cxn modelId="{68D3CED5-A3D9-48B1-A7CB-9E1DA8129D3C}" type="presOf" srcId="{726B48C9-F793-4281-BF57-4B1EC383D85B}" destId="{FA64603E-D25D-4B0A-91FF-79897A05004A}" srcOrd="1" destOrd="0" presId="urn:microsoft.com/office/officeart/2005/8/layout/orgChart1"/>
    <dgm:cxn modelId="{90991081-5F0E-4D59-9A18-BA855300733D}" srcId="{3216BE8F-8257-48C1-B992-95A271FF4A69}" destId="{726B48C9-F793-4281-BF57-4B1EC383D85B}" srcOrd="0" destOrd="0" parTransId="{2B524925-45B5-4B62-85F3-BF805C670704}" sibTransId="{1736FC5A-5922-4EFC-AA90-0920E62AE916}"/>
    <dgm:cxn modelId="{02F1F8E2-D6E9-4A83-B9B2-1A1A3A05ECBC}" srcId="{3216BE8F-8257-48C1-B992-95A271FF4A69}" destId="{76B4DC45-4282-491C-8D56-14461762FCE3}" srcOrd="1" destOrd="0" parTransId="{05914FC5-88B2-472A-9C84-8720E6E0DEA9}" sibTransId="{938F576B-3487-470C-8A2E-8B7C9C17B06E}"/>
    <dgm:cxn modelId="{5FD9F97B-70ED-4D4A-876E-20EA4A72F310}" type="presParOf" srcId="{9AE5FCED-0FEF-4B57-B114-CE15E327DC93}" destId="{4BEE9343-B236-46B4-B6B9-873B31FAE5D9}" srcOrd="0" destOrd="0" presId="urn:microsoft.com/office/officeart/2005/8/layout/orgChart1"/>
    <dgm:cxn modelId="{C138D262-98B6-4F26-848C-3D26A4371730}" type="presParOf" srcId="{4BEE9343-B236-46B4-B6B9-873B31FAE5D9}" destId="{14EC7F5D-6898-48CC-A540-7F0B5FC6E7CB}" srcOrd="0" destOrd="0" presId="urn:microsoft.com/office/officeart/2005/8/layout/orgChart1"/>
    <dgm:cxn modelId="{71BF5D2E-7F66-4C84-8E33-1D1A05CE69F2}" type="presParOf" srcId="{14EC7F5D-6898-48CC-A540-7F0B5FC6E7CB}" destId="{4CB2AE73-C3F7-4780-8290-A58E777401B1}" srcOrd="0" destOrd="0" presId="urn:microsoft.com/office/officeart/2005/8/layout/orgChart1"/>
    <dgm:cxn modelId="{8B58C862-6C16-4571-9EF9-9501C5948D2C}" type="presParOf" srcId="{14EC7F5D-6898-48CC-A540-7F0B5FC6E7CB}" destId="{8706517F-F8CE-48C1-AE8D-21858D1202B8}" srcOrd="1" destOrd="0" presId="urn:microsoft.com/office/officeart/2005/8/layout/orgChart1"/>
    <dgm:cxn modelId="{321E6379-8311-42CF-91F7-792F61233F42}" type="presParOf" srcId="{4BEE9343-B236-46B4-B6B9-873B31FAE5D9}" destId="{A9042615-2140-47E5-8C3C-F268849C4B3C}" srcOrd="1" destOrd="0" presId="urn:microsoft.com/office/officeart/2005/8/layout/orgChart1"/>
    <dgm:cxn modelId="{661A5A04-3A0B-42B3-80AE-0842C694ED14}" type="presParOf" srcId="{A9042615-2140-47E5-8C3C-F268849C4B3C}" destId="{3398ABF1-A2CA-48E1-AD06-5A63BA4F1404}" srcOrd="0" destOrd="0" presId="urn:microsoft.com/office/officeart/2005/8/layout/orgChart1"/>
    <dgm:cxn modelId="{6A1D2FF5-7C72-4C5E-98FD-8592E906678B}" type="presParOf" srcId="{A9042615-2140-47E5-8C3C-F268849C4B3C}" destId="{1C1308BB-1B4D-499A-9B05-FEEE1B0EA9B8}" srcOrd="1" destOrd="0" presId="urn:microsoft.com/office/officeart/2005/8/layout/orgChart1"/>
    <dgm:cxn modelId="{E5EFE083-F280-491C-A0E8-156A06D7D615}" type="presParOf" srcId="{1C1308BB-1B4D-499A-9B05-FEEE1B0EA9B8}" destId="{6C7BCA31-461C-4B90-90BA-4E2061ACC6B2}" srcOrd="0" destOrd="0" presId="urn:microsoft.com/office/officeart/2005/8/layout/orgChart1"/>
    <dgm:cxn modelId="{D663AF9F-7313-4E5B-A1D3-EF318874DD2F}" type="presParOf" srcId="{6C7BCA31-461C-4B90-90BA-4E2061ACC6B2}" destId="{722B33CA-24D6-4C2E-90FC-83A6EFFD090F}" srcOrd="0" destOrd="0" presId="urn:microsoft.com/office/officeart/2005/8/layout/orgChart1"/>
    <dgm:cxn modelId="{441E5F98-33F8-4825-8AAB-3C9949874BAC}" type="presParOf" srcId="{6C7BCA31-461C-4B90-90BA-4E2061ACC6B2}" destId="{FA64603E-D25D-4B0A-91FF-79897A05004A}" srcOrd="1" destOrd="0" presId="urn:microsoft.com/office/officeart/2005/8/layout/orgChart1"/>
    <dgm:cxn modelId="{569426DA-71A5-4922-A797-C37CF2231DC6}" type="presParOf" srcId="{1C1308BB-1B4D-499A-9B05-FEEE1B0EA9B8}" destId="{7BF267B6-7378-4F81-891B-25246A03ED0F}" srcOrd="1" destOrd="0" presId="urn:microsoft.com/office/officeart/2005/8/layout/orgChart1"/>
    <dgm:cxn modelId="{6DE12B2B-9E6B-40B1-AE8D-7F3E284E3CF2}" type="presParOf" srcId="{1C1308BB-1B4D-499A-9B05-FEEE1B0EA9B8}" destId="{34B623C4-67AB-4234-B406-A493AB7BF494}" srcOrd="2" destOrd="0" presId="urn:microsoft.com/office/officeart/2005/8/layout/orgChart1"/>
    <dgm:cxn modelId="{89FECF4A-2EFE-41BB-ADA3-C298E56E0F8B}" type="presParOf" srcId="{A9042615-2140-47E5-8C3C-F268849C4B3C}" destId="{A546BEB0-143E-4DC9-93DF-F9645D19EF83}" srcOrd="2" destOrd="0" presId="urn:microsoft.com/office/officeart/2005/8/layout/orgChart1"/>
    <dgm:cxn modelId="{ED940CF9-7E4F-49ED-B8C1-C1CFC28C993E}" type="presParOf" srcId="{A9042615-2140-47E5-8C3C-F268849C4B3C}" destId="{A41E539D-3DA5-4A70-9AEC-33F5B4FACA12}" srcOrd="3" destOrd="0" presId="urn:microsoft.com/office/officeart/2005/8/layout/orgChart1"/>
    <dgm:cxn modelId="{009E1866-E33B-4684-A4DD-F1C7877AA3D7}" type="presParOf" srcId="{A41E539D-3DA5-4A70-9AEC-33F5B4FACA12}" destId="{2A4766DC-E039-4429-9A7A-0D19C105B881}" srcOrd="0" destOrd="0" presId="urn:microsoft.com/office/officeart/2005/8/layout/orgChart1"/>
    <dgm:cxn modelId="{0A5C8045-352E-4290-8340-A02F226FF5BD}" type="presParOf" srcId="{2A4766DC-E039-4429-9A7A-0D19C105B881}" destId="{D17FE538-BE13-430C-B311-45F6282BD30D}" srcOrd="0" destOrd="0" presId="urn:microsoft.com/office/officeart/2005/8/layout/orgChart1"/>
    <dgm:cxn modelId="{4C38E912-FCB7-45B9-BCE3-BF9FCEDF0F18}" type="presParOf" srcId="{2A4766DC-E039-4429-9A7A-0D19C105B881}" destId="{4BB7729E-EE0D-49CA-9AA9-73B446B3460F}" srcOrd="1" destOrd="0" presId="urn:microsoft.com/office/officeart/2005/8/layout/orgChart1"/>
    <dgm:cxn modelId="{DF506A9B-0A55-42DA-A28C-78D0EEA736E8}" type="presParOf" srcId="{A41E539D-3DA5-4A70-9AEC-33F5B4FACA12}" destId="{B46422D3-3061-4F51-9BAF-BC70BAB28584}" srcOrd="1" destOrd="0" presId="urn:microsoft.com/office/officeart/2005/8/layout/orgChart1"/>
    <dgm:cxn modelId="{036ED166-E1AF-4594-A494-0FBE970F9459}" type="presParOf" srcId="{A41E539D-3DA5-4A70-9AEC-33F5B4FACA12}" destId="{7BAD41FE-4906-4468-AC92-81F6C572EDC6}" srcOrd="2" destOrd="0" presId="urn:microsoft.com/office/officeart/2005/8/layout/orgChart1"/>
    <dgm:cxn modelId="{21AEB6DD-B62D-4842-B340-6CB7DE5379C6}" type="presParOf" srcId="{4BEE9343-B236-46B4-B6B9-873B31FAE5D9}" destId="{1FC0A70F-C2F3-47E4-AB62-75E06BF9F0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4F4AE99-87E5-412F-92A3-6C3DF01F458D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B1B2D918-B04C-4977-8D55-62F9E97DAE18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EC" sz="16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Sea responsable de sus finanzas.</a:t>
          </a:r>
          <a:endParaRPr lang="es-EC" sz="16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528469-4B4F-4959-967D-FA55B8541914}" type="parTrans" cxnId="{3CB5095E-2425-4D51-9868-90755EF7764B}">
      <dgm:prSet/>
      <dgm:spPr/>
      <dgm:t>
        <a:bodyPr/>
        <a:lstStyle/>
        <a:p>
          <a:pPr algn="just">
            <a:lnSpc>
              <a:spcPct val="150000"/>
            </a:lnSpc>
          </a:pPr>
          <a:endParaRPr lang="es-EC" sz="16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5FD532-95E1-49EE-978D-7CB73AF6B5EC}" type="sibTrans" cxnId="{3CB5095E-2425-4D51-9868-90755EF7764B}">
      <dgm:prSet/>
      <dgm:spPr/>
      <dgm:t>
        <a:bodyPr/>
        <a:lstStyle/>
        <a:p>
          <a:pPr algn="just">
            <a:lnSpc>
              <a:spcPct val="150000"/>
            </a:lnSpc>
          </a:pPr>
          <a:endParaRPr lang="es-EC" sz="16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D62EB9-1B63-4554-A30D-D2614C6ECF67}" type="pres">
      <dgm:prSet presAssocID="{C4F4AE99-87E5-412F-92A3-6C3DF01F458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5170A5F-BCAE-43ED-8505-9C83DBDD967A}" type="pres">
      <dgm:prSet presAssocID="{B1B2D918-B04C-4977-8D55-62F9E97DAE18}" presName="composite" presStyleCnt="0"/>
      <dgm:spPr/>
    </dgm:pt>
    <dgm:pt modelId="{75A29F70-038F-4088-9E17-B6BA176143A0}" type="pres">
      <dgm:prSet presAssocID="{B1B2D918-B04C-4977-8D55-62F9E97DAE18}" presName="imgShp" presStyleLbl="fgImgPlace1" presStyleIdx="0" presStyleCnt="1" custLinFactX="-28221" custLinFactNeighborX="-100000" custLinFactNeighborY="-45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E6B3046-36CE-4FB3-B67B-44F6B51B7E42}" type="pres">
      <dgm:prSet presAssocID="{B1B2D918-B04C-4977-8D55-62F9E97DAE18}" presName="txShp" presStyleLbl="node1" presStyleIdx="0" presStyleCnt="1" custScaleX="136903" custLinFactNeighborX="6663" custLinFactNeighborY="-125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210D272-1372-4557-B784-7352E4B7FE3A}" type="presOf" srcId="{C4F4AE99-87E5-412F-92A3-6C3DF01F458D}" destId="{0AD62EB9-1B63-4554-A30D-D2614C6ECF67}" srcOrd="0" destOrd="0" presId="urn:microsoft.com/office/officeart/2005/8/layout/vList3"/>
    <dgm:cxn modelId="{7E1D7622-45F9-4BDD-8B32-E4CD9EAB7A06}" type="presOf" srcId="{B1B2D918-B04C-4977-8D55-62F9E97DAE18}" destId="{EE6B3046-36CE-4FB3-B67B-44F6B51B7E42}" srcOrd="0" destOrd="0" presId="urn:microsoft.com/office/officeart/2005/8/layout/vList3"/>
    <dgm:cxn modelId="{3CB5095E-2425-4D51-9868-90755EF7764B}" srcId="{C4F4AE99-87E5-412F-92A3-6C3DF01F458D}" destId="{B1B2D918-B04C-4977-8D55-62F9E97DAE18}" srcOrd="0" destOrd="0" parTransId="{C0528469-4B4F-4959-967D-FA55B8541914}" sibTransId="{265FD532-95E1-49EE-978D-7CB73AF6B5EC}"/>
    <dgm:cxn modelId="{73E763C9-F46C-4099-AD72-AF86E6498901}" type="presParOf" srcId="{0AD62EB9-1B63-4554-A30D-D2614C6ECF67}" destId="{35170A5F-BCAE-43ED-8505-9C83DBDD967A}" srcOrd="0" destOrd="0" presId="urn:microsoft.com/office/officeart/2005/8/layout/vList3"/>
    <dgm:cxn modelId="{7586A40E-C2B8-4D84-8492-2651587AB033}" type="presParOf" srcId="{35170A5F-BCAE-43ED-8505-9C83DBDD967A}" destId="{75A29F70-038F-4088-9E17-B6BA176143A0}" srcOrd="0" destOrd="0" presId="urn:microsoft.com/office/officeart/2005/8/layout/vList3"/>
    <dgm:cxn modelId="{9B273863-5807-45C2-B5E6-2CBF6AAE8AF5}" type="presParOf" srcId="{35170A5F-BCAE-43ED-8505-9C83DBDD967A}" destId="{EE6B3046-36CE-4FB3-B67B-44F6B51B7E4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F4AE99-87E5-412F-92A3-6C3DF01F458D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4E450906-EF38-4143-AF2D-04741F3FFD5F}">
      <dgm:prSet phldrT="[Texto]"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just"/>
          <a:r>
            <a:rPr lang="es-EC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Siente que las deudas consume la mayoría de sus ingresos.</a:t>
          </a:r>
        </a:p>
      </dgm:t>
    </dgm:pt>
    <dgm:pt modelId="{88B963F8-1BCF-437E-B261-1B95901EDB0A}" type="parTrans" cxnId="{D80BDEE3-4118-492E-AF10-D2F2B75D9824}">
      <dgm:prSet/>
      <dgm:spPr/>
      <dgm:t>
        <a:bodyPr/>
        <a:lstStyle/>
        <a:p>
          <a:pPr algn="just"/>
          <a:endParaRPr lang="es-EC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DEF422-0330-4990-94BB-E1D3CC6177FD}" type="sibTrans" cxnId="{D80BDEE3-4118-492E-AF10-D2F2B75D9824}">
      <dgm:prSet/>
      <dgm:spPr/>
      <dgm:t>
        <a:bodyPr/>
        <a:lstStyle/>
        <a:p>
          <a:pPr algn="just"/>
          <a:endParaRPr lang="es-EC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D62EB9-1B63-4554-A30D-D2614C6ECF67}" type="pres">
      <dgm:prSet presAssocID="{C4F4AE99-87E5-412F-92A3-6C3DF01F458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0B9BD29-1A7C-4B65-8755-3EFCAB43962F}" type="pres">
      <dgm:prSet presAssocID="{4E450906-EF38-4143-AF2D-04741F3FFD5F}" presName="composite" presStyleCnt="0"/>
      <dgm:spPr/>
    </dgm:pt>
    <dgm:pt modelId="{28A0CDC0-02C7-44B7-83BE-AA39E3DC8C15}" type="pres">
      <dgm:prSet presAssocID="{4E450906-EF38-4143-AF2D-04741F3FFD5F}" presName="imgShp" presStyleLbl="fgImgPlace1" presStyleIdx="0" presStyleCnt="1" custLinFactX="-28221" custLinFactNeighborX="-100000" custLinFactNeighborY="-45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C"/>
        </a:p>
      </dgm:t>
    </dgm:pt>
    <dgm:pt modelId="{3AB4E43F-8B95-4614-999B-6F765DEEC69C}" type="pres">
      <dgm:prSet presAssocID="{4E450906-EF38-4143-AF2D-04741F3FFD5F}" presName="txShp" presStyleLbl="node1" presStyleIdx="0" presStyleCnt="1" custScaleX="136903" custLinFactX="79279" custLinFactY="-100000" custLinFactNeighborX="100000" custLinFactNeighborY="-1748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C67DCDC-BC19-42C2-95B5-57776930E426}" type="presOf" srcId="{4E450906-EF38-4143-AF2D-04741F3FFD5F}" destId="{3AB4E43F-8B95-4614-999B-6F765DEEC69C}" srcOrd="0" destOrd="0" presId="urn:microsoft.com/office/officeart/2005/8/layout/vList3"/>
    <dgm:cxn modelId="{D80BDEE3-4118-492E-AF10-D2F2B75D9824}" srcId="{C4F4AE99-87E5-412F-92A3-6C3DF01F458D}" destId="{4E450906-EF38-4143-AF2D-04741F3FFD5F}" srcOrd="0" destOrd="0" parTransId="{88B963F8-1BCF-437E-B261-1B95901EDB0A}" sibTransId="{F0DEF422-0330-4990-94BB-E1D3CC6177FD}"/>
    <dgm:cxn modelId="{8D4A6D7F-79D4-47DC-B365-97C7A900C55E}" type="presOf" srcId="{C4F4AE99-87E5-412F-92A3-6C3DF01F458D}" destId="{0AD62EB9-1B63-4554-A30D-D2614C6ECF67}" srcOrd="0" destOrd="0" presId="urn:microsoft.com/office/officeart/2005/8/layout/vList3"/>
    <dgm:cxn modelId="{E204F58E-A861-4047-86CA-1A79132F06A4}" type="presParOf" srcId="{0AD62EB9-1B63-4554-A30D-D2614C6ECF67}" destId="{70B9BD29-1A7C-4B65-8755-3EFCAB43962F}" srcOrd="0" destOrd="0" presId="urn:microsoft.com/office/officeart/2005/8/layout/vList3"/>
    <dgm:cxn modelId="{4F5895AD-4F5D-434B-A5C4-342C1A54DFB1}" type="presParOf" srcId="{70B9BD29-1A7C-4B65-8755-3EFCAB43962F}" destId="{28A0CDC0-02C7-44B7-83BE-AA39E3DC8C15}" srcOrd="0" destOrd="0" presId="urn:microsoft.com/office/officeart/2005/8/layout/vList3"/>
    <dgm:cxn modelId="{93042223-F50A-450F-A25C-7BE4212CAFFB}" type="presParOf" srcId="{70B9BD29-1A7C-4B65-8755-3EFCAB43962F}" destId="{3AB4E43F-8B95-4614-999B-6F765DEEC69C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F4AE99-87E5-412F-92A3-6C3DF01F458D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E844C20B-E1E3-42CA-A0AD-9A61E684C610}">
      <dgm:prSet phldrT="[Texto]"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just"/>
          <a:r>
            <a:rPr lang="es-EC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Paga sus facturas con dinero que tenía destinado para otras cosas.</a:t>
          </a:r>
        </a:p>
      </dgm:t>
    </dgm:pt>
    <dgm:pt modelId="{9809E24D-BFEC-4A18-8295-C6BF33F2C5AD}" type="parTrans" cxnId="{953C1905-6EF2-445A-AA9D-107E502EF776}">
      <dgm:prSet/>
      <dgm:spPr/>
      <dgm:t>
        <a:bodyPr/>
        <a:lstStyle/>
        <a:p>
          <a:pPr algn="just"/>
          <a:endParaRPr lang="es-EC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7C369F-3F48-48BD-A689-F7F178021188}" type="sibTrans" cxnId="{953C1905-6EF2-445A-AA9D-107E502EF776}">
      <dgm:prSet/>
      <dgm:spPr/>
      <dgm:t>
        <a:bodyPr/>
        <a:lstStyle/>
        <a:p>
          <a:pPr algn="just"/>
          <a:endParaRPr lang="es-EC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D62EB9-1B63-4554-A30D-D2614C6ECF67}" type="pres">
      <dgm:prSet presAssocID="{C4F4AE99-87E5-412F-92A3-6C3DF01F458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10BF166-7F27-428B-8070-E472632EC14D}" type="pres">
      <dgm:prSet presAssocID="{E844C20B-E1E3-42CA-A0AD-9A61E684C610}" presName="composite" presStyleCnt="0"/>
      <dgm:spPr/>
    </dgm:pt>
    <dgm:pt modelId="{8C154E31-2D75-4102-8235-418D7221738A}" type="pres">
      <dgm:prSet presAssocID="{E844C20B-E1E3-42CA-A0AD-9A61E684C610}" presName="imgShp" presStyleLbl="fgImgPlace1" presStyleIdx="0" presStyleCnt="1" custLinFactX="-28221" custLinFactNeighborX="-100000" custLinFactNeighborY="-45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C"/>
        </a:p>
      </dgm:t>
    </dgm:pt>
    <dgm:pt modelId="{36A6ACD0-8A4D-4C61-9A3B-DBC568449F45}" type="pres">
      <dgm:prSet presAssocID="{E844C20B-E1E3-42CA-A0AD-9A61E684C610}" presName="txShp" presStyleLbl="node1" presStyleIdx="0" presStyleCnt="1" custScaleX="136903" custLinFactNeighborX="6736" custLinFactNeighborY="122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7CD1ABB-7E1C-48E3-87E6-A7B8CAC4E324}" type="presOf" srcId="{E844C20B-E1E3-42CA-A0AD-9A61E684C610}" destId="{36A6ACD0-8A4D-4C61-9A3B-DBC568449F45}" srcOrd="0" destOrd="0" presId="urn:microsoft.com/office/officeart/2005/8/layout/vList3"/>
    <dgm:cxn modelId="{953C1905-6EF2-445A-AA9D-107E502EF776}" srcId="{C4F4AE99-87E5-412F-92A3-6C3DF01F458D}" destId="{E844C20B-E1E3-42CA-A0AD-9A61E684C610}" srcOrd="0" destOrd="0" parTransId="{9809E24D-BFEC-4A18-8295-C6BF33F2C5AD}" sibTransId="{2E7C369F-3F48-48BD-A689-F7F178021188}"/>
    <dgm:cxn modelId="{FB88B988-4BAC-4C68-ADC4-FAEBA32A6932}" type="presOf" srcId="{C4F4AE99-87E5-412F-92A3-6C3DF01F458D}" destId="{0AD62EB9-1B63-4554-A30D-D2614C6ECF67}" srcOrd="0" destOrd="0" presId="urn:microsoft.com/office/officeart/2005/8/layout/vList3"/>
    <dgm:cxn modelId="{80A45880-5DB9-4BAF-AD30-32BFF0B670DE}" type="presParOf" srcId="{0AD62EB9-1B63-4554-A30D-D2614C6ECF67}" destId="{E10BF166-7F27-428B-8070-E472632EC14D}" srcOrd="0" destOrd="0" presId="urn:microsoft.com/office/officeart/2005/8/layout/vList3"/>
    <dgm:cxn modelId="{1A76C3E6-8D2B-445E-B661-69E61FDBFEBF}" type="presParOf" srcId="{E10BF166-7F27-428B-8070-E472632EC14D}" destId="{8C154E31-2D75-4102-8235-418D7221738A}" srcOrd="0" destOrd="0" presId="urn:microsoft.com/office/officeart/2005/8/layout/vList3"/>
    <dgm:cxn modelId="{7C98639F-8F10-430E-95B6-E5EC5E45E541}" type="presParOf" srcId="{E10BF166-7F27-428B-8070-E472632EC14D}" destId="{36A6ACD0-8A4D-4C61-9A3B-DBC568449F45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F4AE99-87E5-412F-92A3-6C3DF01F458D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72B785C7-630E-4AFE-A135-7D414ADE0AA2}">
      <dgm:prSet phldrT="[Texto]"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just"/>
          <a:r>
            <a:rPr lang="es-EC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Mantiene deudas con varias instituciones financieras y locales comerciales.</a:t>
          </a:r>
        </a:p>
      </dgm:t>
    </dgm:pt>
    <dgm:pt modelId="{AED80DB2-AEC8-4E8E-8C8C-8473A8F8CCD3}" type="parTrans" cxnId="{1757B8D0-81F9-4A9E-94D4-40B1B5580BFE}">
      <dgm:prSet/>
      <dgm:spPr/>
      <dgm:t>
        <a:bodyPr/>
        <a:lstStyle/>
        <a:p>
          <a:pPr algn="just"/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993F3C-FB29-4935-B80F-E3E6536A6134}" type="sibTrans" cxnId="{1757B8D0-81F9-4A9E-94D4-40B1B5580BFE}">
      <dgm:prSet/>
      <dgm:spPr/>
      <dgm:t>
        <a:bodyPr/>
        <a:lstStyle/>
        <a:p>
          <a:pPr algn="just"/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D62EB9-1B63-4554-A30D-D2614C6ECF67}" type="pres">
      <dgm:prSet presAssocID="{C4F4AE99-87E5-412F-92A3-6C3DF01F458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B1D2373-3E72-47C3-B943-47D36C9568AD}" type="pres">
      <dgm:prSet presAssocID="{72B785C7-630E-4AFE-A135-7D414ADE0AA2}" presName="composite" presStyleCnt="0"/>
      <dgm:spPr/>
    </dgm:pt>
    <dgm:pt modelId="{1D962FFA-D73A-495F-BAC6-47BEE9643710}" type="pres">
      <dgm:prSet presAssocID="{72B785C7-630E-4AFE-A135-7D414ADE0AA2}" presName="imgShp" presStyleLbl="fgImgPlace1" presStyleIdx="0" presStyleCnt="1" custLinFactX="-28221" custLinFactNeighborX="-100000" custLinFactNeighborY="-45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C"/>
        </a:p>
      </dgm:t>
    </dgm:pt>
    <dgm:pt modelId="{F1345876-6DCB-47FB-BECC-B9F28F7DFD52}" type="pres">
      <dgm:prSet presAssocID="{72B785C7-630E-4AFE-A135-7D414ADE0AA2}" presName="txShp" presStyleLbl="node1" presStyleIdx="0" presStyleCnt="1" custScaleX="136903" custLinFactNeighborX="6736" custLinFactNeighborY="92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757B8D0-81F9-4A9E-94D4-40B1B5580BFE}" srcId="{C4F4AE99-87E5-412F-92A3-6C3DF01F458D}" destId="{72B785C7-630E-4AFE-A135-7D414ADE0AA2}" srcOrd="0" destOrd="0" parTransId="{AED80DB2-AEC8-4E8E-8C8C-8473A8F8CCD3}" sibTransId="{25993F3C-FB29-4935-B80F-E3E6536A6134}"/>
    <dgm:cxn modelId="{4A70AA3A-A0B7-4A2F-9A74-DF5142B35420}" type="presOf" srcId="{C4F4AE99-87E5-412F-92A3-6C3DF01F458D}" destId="{0AD62EB9-1B63-4554-A30D-D2614C6ECF67}" srcOrd="0" destOrd="0" presId="urn:microsoft.com/office/officeart/2005/8/layout/vList3"/>
    <dgm:cxn modelId="{6FBF3FCA-D065-4890-9782-EB40A76F37C6}" type="presOf" srcId="{72B785C7-630E-4AFE-A135-7D414ADE0AA2}" destId="{F1345876-6DCB-47FB-BECC-B9F28F7DFD52}" srcOrd="0" destOrd="0" presId="urn:microsoft.com/office/officeart/2005/8/layout/vList3"/>
    <dgm:cxn modelId="{427220AA-55B2-4800-AFD1-4F23D26F9893}" type="presParOf" srcId="{0AD62EB9-1B63-4554-A30D-D2614C6ECF67}" destId="{DB1D2373-3E72-47C3-B943-47D36C9568AD}" srcOrd="0" destOrd="0" presId="urn:microsoft.com/office/officeart/2005/8/layout/vList3"/>
    <dgm:cxn modelId="{9EC42D37-9F97-4370-9C56-202ABEF6C10F}" type="presParOf" srcId="{DB1D2373-3E72-47C3-B943-47D36C9568AD}" destId="{1D962FFA-D73A-495F-BAC6-47BEE9643710}" srcOrd="0" destOrd="0" presId="urn:microsoft.com/office/officeart/2005/8/layout/vList3"/>
    <dgm:cxn modelId="{BA0CA654-6F52-47EE-8EE3-C8935B4183BD}" type="presParOf" srcId="{DB1D2373-3E72-47C3-B943-47D36C9568AD}" destId="{F1345876-6DCB-47FB-BECC-B9F28F7DFD5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F4AE99-87E5-412F-92A3-6C3DF01F458D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3636C7F7-44D3-421E-AFC1-0EC596C3D040}">
      <dgm:prSet phldrT="[Texto]"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just"/>
          <a:r>
            <a:rPr lang="es-EC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 comenzado a vender algunos bienes para poder cancelar las deudas.</a:t>
          </a:r>
        </a:p>
      </dgm:t>
    </dgm:pt>
    <dgm:pt modelId="{51B6F8BE-C00A-4181-A3B8-6FCAE1061339}" type="parTrans" cxnId="{D16DD883-E2F3-44B8-BF3E-C7D607717BB5}">
      <dgm:prSet/>
      <dgm:spPr/>
      <dgm:t>
        <a:bodyPr/>
        <a:lstStyle/>
        <a:p>
          <a:pPr algn="just"/>
          <a:endParaRPr lang="es-EC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4E5C27-B651-4495-B772-DBD79D990910}" type="sibTrans" cxnId="{D16DD883-E2F3-44B8-BF3E-C7D607717BB5}">
      <dgm:prSet/>
      <dgm:spPr/>
      <dgm:t>
        <a:bodyPr/>
        <a:lstStyle/>
        <a:p>
          <a:pPr algn="just"/>
          <a:endParaRPr lang="es-EC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D62EB9-1B63-4554-A30D-D2614C6ECF67}" type="pres">
      <dgm:prSet presAssocID="{C4F4AE99-87E5-412F-92A3-6C3DF01F458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D49C965-F543-4066-B1C6-991B78AEE378}" type="pres">
      <dgm:prSet presAssocID="{3636C7F7-44D3-421E-AFC1-0EC596C3D040}" presName="composite" presStyleCnt="0"/>
      <dgm:spPr/>
    </dgm:pt>
    <dgm:pt modelId="{8B459A7F-589C-453F-88B2-881327E72D18}" type="pres">
      <dgm:prSet presAssocID="{3636C7F7-44D3-421E-AFC1-0EC596C3D040}" presName="imgShp" presStyleLbl="fgImgPlace1" presStyleIdx="0" presStyleCnt="1" custLinFactX="-28221" custLinFactNeighborX="-100000" custLinFactNeighborY="-45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C"/>
        </a:p>
      </dgm:t>
    </dgm:pt>
    <dgm:pt modelId="{282C9CC1-B4FF-4984-B604-44C778DD6EDD}" type="pres">
      <dgm:prSet presAssocID="{3636C7F7-44D3-421E-AFC1-0EC596C3D040}" presName="txShp" presStyleLbl="node1" presStyleIdx="0" presStyleCnt="1" custScaleX="136903" custLinFactNeighborX="9338" custLinFactNeighborY="348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A20FEBF-7D80-41AF-BFC6-EDE23814C6B6}" type="presOf" srcId="{3636C7F7-44D3-421E-AFC1-0EC596C3D040}" destId="{282C9CC1-B4FF-4984-B604-44C778DD6EDD}" srcOrd="0" destOrd="0" presId="urn:microsoft.com/office/officeart/2005/8/layout/vList3"/>
    <dgm:cxn modelId="{D16DD883-E2F3-44B8-BF3E-C7D607717BB5}" srcId="{C4F4AE99-87E5-412F-92A3-6C3DF01F458D}" destId="{3636C7F7-44D3-421E-AFC1-0EC596C3D040}" srcOrd="0" destOrd="0" parTransId="{51B6F8BE-C00A-4181-A3B8-6FCAE1061339}" sibTransId="{1D4E5C27-B651-4495-B772-DBD79D990910}"/>
    <dgm:cxn modelId="{F2172D6F-7558-4DF9-907F-060C038E5FFE}" type="presOf" srcId="{C4F4AE99-87E5-412F-92A3-6C3DF01F458D}" destId="{0AD62EB9-1B63-4554-A30D-D2614C6ECF67}" srcOrd="0" destOrd="0" presId="urn:microsoft.com/office/officeart/2005/8/layout/vList3"/>
    <dgm:cxn modelId="{2787E1D9-6A11-41B6-BF54-0414044E2FB5}" type="presParOf" srcId="{0AD62EB9-1B63-4554-A30D-D2614C6ECF67}" destId="{6D49C965-F543-4066-B1C6-991B78AEE378}" srcOrd="0" destOrd="0" presId="urn:microsoft.com/office/officeart/2005/8/layout/vList3"/>
    <dgm:cxn modelId="{16A1B1E6-6861-44D7-BA4C-D3620B01BAD3}" type="presParOf" srcId="{6D49C965-F543-4066-B1C6-991B78AEE378}" destId="{8B459A7F-589C-453F-88B2-881327E72D18}" srcOrd="0" destOrd="0" presId="urn:microsoft.com/office/officeart/2005/8/layout/vList3"/>
    <dgm:cxn modelId="{58C7BDAD-6130-45F0-95AF-7F81326444A7}" type="presParOf" srcId="{6D49C965-F543-4066-B1C6-991B78AEE378}" destId="{282C9CC1-B4FF-4984-B604-44C778DD6ED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F4AE99-87E5-412F-92A3-6C3DF01F458D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E844C20B-E1E3-42CA-A0AD-9A61E684C610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EC" sz="16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Tenga presente </a:t>
          </a:r>
          <a:r>
            <a:rPr lang="es-EC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que sus ingresos pueden no ser siempre los mismos. </a:t>
          </a:r>
        </a:p>
      </dgm:t>
    </dgm:pt>
    <dgm:pt modelId="{2E7C369F-3F48-48BD-A689-F7F178021188}" type="sibTrans" cxnId="{953C1905-6EF2-445A-AA9D-107E502EF776}">
      <dgm:prSet/>
      <dgm:spPr/>
      <dgm:t>
        <a:bodyPr/>
        <a:lstStyle/>
        <a:p>
          <a:pPr algn="just">
            <a:lnSpc>
              <a:spcPct val="150000"/>
            </a:lnSpc>
          </a:pPr>
          <a:endParaRPr lang="es-EC" sz="16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09E24D-BFEC-4A18-8295-C6BF33F2C5AD}" type="parTrans" cxnId="{953C1905-6EF2-445A-AA9D-107E502EF776}">
      <dgm:prSet/>
      <dgm:spPr/>
      <dgm:t>
        <a:bodyPr/>
        <a:lstStyle/>
        <a:p>
          <a:pPr algn="just">
            <a:lnSpc>
              <a:spcPct val="150000"/>
            </a:lnSpc>
          </a:pPr>
          <a:endParaRPr lang="es-EC" sz="16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D62EB9-1B63-4554-A30D-D2614C6ECF67}" type="pres">
      <dgm:prSet presAssocID="{C4F4AE99-87E5-412F-92A3-6C3DF01F458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10BF166-7F27-428B-8070-E472632EC14D}" type="pres">
      <dgm:prSet presAssocID="{E844C20B-E1E3-42CA-A0AD-9A61E684C610}" presName="composite" presStyleCnt="0"/>
      <dgm:spPr/>
    </dgm:pt>
    <dgm:pt modelId="{8C154E31-2D75-4102-8235-418D7221738A}" type="pres">
      <dgm:prSet presAssocID="{E844C20B-E1E3-42CA-A0AD-9A61E684C610}" presName="imgShp" presStyleLbl="fgImgPlace1" presStyleIdx="0" presStyleCnt="1" custLinFactX="-28221" custLinFactNeighborX="-100000" custLinFactNeighborY="-45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36A6ACD0-8A4D-4C61-9A3B-DBC568449F45}" type="pres">
      <dgm:prSet presAssocID="{E844C20B-E1E3-42CA-A0AD-9A61E684C610}" presName="txShp" presStyleLbl="node1" presStyleIdx="0" presStyleCnt="1" custScaleX="136903" custLinFactNeighborX="6736" custLinFactNeighborY="23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53C1905-6EF2-445A-AA9D-107E502EF776}" srcId="{C4F4AE99-87E5-412F-92A3-6C3DF01F458D}" destId="{E844C20B-E1E3-42CA-A0AD-9A61E684C610}" srcOrd="0" destOrd="0" parTransId="{9809E24D-BFEC-4A18-8295-C6BF33F2C5AD}" sibTransId="{2E7C369F-3F48-48BD-A689-F7F178021188}"/>
    <dgm:cxn modelId="{FB603491-3EAE-4934-9062-E6D7236F03A8}" type="presOf" srcId="{E844C20B-E1E3-42CA-A0AD-9A61E684C610}" destId="{36A6ACD0-8A4D-4C61-9A3B-DBC568449F45}" srcOrd="0" destOrd="0" presId="urn:microsoft.com/office/officeart/2005/8/layout/vList3"/>
    <dgm:cxn modelId="{A5F16114-8B0C-487A-B663-876AF9D46893}" type="presOf" srcId="{C4F4AE99-87E5-412F-92A3-6C3DF01F458D}" destId="{0AD62EB9-1B63-4554-A30D-D2614C6ECF67}" srcOrd="0" destOrd="0" presId="urn:microsoft.com/office/officeart/2005/8/layout/vList3"/>
    <dgm:cxn modelId="{11652C34-32A6-4E6C-A14F-936643EAC288}" type="presParOf" srcId="{0AD62EB9-1B63-4554-A30D-D2614C6ECF67}" destId="{E10BF166-7F27-428B-8070-E472632EC14D}" srcOrd="0" destOrd="0" presId="urn:microsoft.com/office/officeart/2005/8/layout/vList3"/>
    <dgm:cxn modelId="{AC753B2E-2783-4656-BB9E-075452D34A95}" type="presParOf" srcId="{E10BF166-7F27-428B-8070-E472632EC14D}" destId="{8C154E31-2D75-4102-8235-418D7221738A}" srcOrd="0" destOrd="0" presId="urn:microsoft.com/office/officeart/2005/8/layout/vList3"/>
    <dgm:cxn modelId="{63E4927F-A74E-4419-B508-57B886D8FB32}" type="presParOf" srcId="{E10BF166-7F27-428B-8070-E472632EC14D}" destId="{36A6ACD0-8A4D-4C61-9A3B-DBC568449F4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F4AE99-87E5-412F-92A3-6C3DF01F458D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3636C7F7-44D3-421E-AFC1-0EC596C3D040}">
      <dgm:prSet phldrT="[Texto]" custT="1"/>
      <dgm:spPr/>
      <dgm:t>
        <a:bodyPr/>
        <a:lstStyle/>
        <a:p>
          <a:pPr algn="just"/>
          <a:r>
            <a:rPr lang="es-EC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Revise, priorice y planifique sus gastos; evite comprar por impulso.</a:t>
          </a:r>
        </a:p>
      </dgm:t>
    </dgm:pt>
    <dgm:pt modelId="{51B6F8BE-C00A-4181-A3B8-6FCAE1061339}" type="parTrans" cxnId="{D16DD883-E2F3-44B8-BF3E-C7D607717BB5}">
      <dgm:prSet/>
      <dgm:spPr/>
      <dgm:t>
        <a:bodyPr/>
        <a:lstStyle/>
        <a:p>
          <a:pPr algn="just"/>
          <a:endParaRPr lang="es-EC" sz="16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4E5C27-B651-4495-B772-DBD79D990910}" type="sibTrans" cxnId="{D16DD883-E2F3-44B8-BF3E-C7D607717BB5}">
      <dgm:prSet/>
      <dgm:spPr/>
      <dgm:t>
        <a:bodyPr/>
        <a:lstStyle/>
        <a:p>
          <a:pPr algn="just"/>
          <a:endParaRPr lang="es-EC" sz="16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D62EB9-1B63-4554-A30D-D2614C6ECF67}" type="pres">
      <dgm:prSet presAssocID="{C4F4AE99-87E5-412F-92A3-6C3DF01F458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D49C965-F543-4066-B1C6-991B78AEE378}" type="pres">
      <dgm:prSet presAssocID="{3636C7F7-44D3-421E-AFC1-0EC596C3D040}" presName="composite" presStyleCnt="0"/>
      <dgm:spPr/>
    </dgm:pt>
    <dgm:pt modelId="{8B459A7F-589C-453F-88B2-881327E72D18}" type="pres">
      <dgm:prSet presAssocID="{3636C7F7-44D3-421E-AFC1-0EC596C3D040}" presName="imgShp" presStyleLbl="fgImgPlace1" presStyleIdx="0" presStyleCnt="1" custLinFactX="-45860" custLinFactNeighborX="-100000" custLinFactNeighborY="-1594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282C9CC1-B4FF-4984-B604-44C778DD6EDD}" type="pres">
      <dgm:prSet presAssocID="{3636C7F7-44D3-421E-AFC1-0EC596C3D040}" presName="txShp" presStyleLbl="node1" presStyleIdx="0" presStyleCnt="1" custScaleX="136903" custLinFactNeighborX="49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98500B1-3044-4C5D-BD93-8A97E86B56F9}" type="presOf" srcId="{3636C7F7-44D3-421E-AFC1-0EC596C3D040}" destId="{282C9CC1-B4FF-4984-B604-44C778DD6EDD}" srcOrd="0" destOrd="0" presId="urn:microsoft.com/office/officeart/2005/8/layout/vList3"/>
    <dgm:cxn modelId="{D16DD883-E2F3-44B8-BF3E-C7D607717BB5}" srcId="{C4F4AE99-87E5-412F-92A3-6C3DF01F458D}" destId="{3636C7F7-44D3-421E-AFC1-0EC596C3D040}" srcOrd="0" destOrd="0" parTransId="{51B6F8BE-C00A-4181-A3B8-6FCAE1061339}" sibTransId="{1D4E5C27-B651-4495-B772-DBD79D990910}"/>
    <dgm:cxn modelId="{A9F32A2A-4698-4AE5-B447-37AC9763E6DC}" type="presOf" srcId="{C4F4AE99-87E5-412F-92A3-6C3DF01F458D}" destId="{0AD62EB9-1B63-4554-A30D-D2614C6ECF67}" srcOrd="0" destOrd="0" presId="urn:microsoft.com/office/officeart/2005/8/layout/vList3"/>
    <dgm:cxn modelId="{DBD1ED5A-86DC-4353-B99A-7C83787B7B92}" type="presParOf" srcId="{0AD62EB9-1B63-4554-A30D-D2614C6ECF67}" destId="{6D49C965-F543-4066-B1C6-991B78AEE378}" srcOrd="0" destOrd="0" presId="urn:microsoft.com/office/officeart/2005/8/layout/vList3"/>
    <dgm:cxn modelId="{765F2A4F-30BB-41C9-8540-C1735840E30A}" type="presParOf" srcId="{6D49C965-F543-4066-B1C6-991B78AEE378}" destId="{8B459A7F-589C-453F-88B2-881327E72D18}" srcOrd="0" destOrd="0" presId="urn:microsoft.com/office/officeart/2005/8/layout/vList3"/>
    <dgm:cxn modelId="{7ED4462F-6CDD-45A4-9965-D29752130C75}" type="presParOf" srcId="{6D49C965-F543-4066-B1C6-991B78AEE378}" destId="{282C9CC1-B4FF-4984-B604-44C778DD6ED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F4AE99-87E5-412F-92A3-6C3DF01F458D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B1B2D918-B04C-4977-8D55-62F9E97DAE18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EC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Destine mínimo un 10% de sus ingresos al </a:t>
          </a:r>
          <a:r>
            <a:rPr lang="es-EC" sz="16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ahorro.</a:t>
          </a:r>
          <a:endParaRPr lang="es-EC" sz="16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528469-4B4F-4959-967D-FA55B8541914}" type="parTrans" cxnId="{3CB5095E-2425-4D51-9868-90755EF7764B}">
      <dgm:prSet/>
      <dgm:spPr/>
      <dgm:t>
        <a:bodyPr/>
        <a:lstStyle/>
        <a:p>
          <a:pPr algn="just">
            <a:lnSpc>
              <a:spcPct val="150000"/>
            </a:lnSpc>
          </a:pPr>
          <a:endParaRPr lang="es-EC" sz="16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5FD532-95E1-49EE-978D-7CB73AF6B5EC}" type="sibTrans" cxnId="{3CB5095E-2425-4D51-9868-90755EF7764B}">
      <dgm:prSet/>
      <dgm:spPr/>
      <dgm:t>
        <a:bodyPr/>
        <a:lstStyle/>
        <a:p>
          <a:pPr algn="just">
            <a:lnSpc>
              <a:spcPct val="150000"/>
            </a:lnSpc>
          </a:pPr>
          <a:endParaRPr lang="es-EC" sz="16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D62EB9-1B63-4554-A30D-D2614C6ECF67}" type="pres">
      <dgm:prSet presAssocID="{C4F4AE99-87E5-412F-92A3-6C3DF01F458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5170A5F-BCAE-43ED-8505-9C83DBDD967A}" type="pres">
      <dgm:prSet presAssocID="{B1B2D918-B04C-4977-8D55-62F9E97DAE18}" presName="composite" presStyleCnt="0"/>
      <dgm:spPr/>
    </dgm:pt>
    <dgm:pt modelId="{75A29F70-038F-4088-9E17-B6BA176143A0}" type="pres">
      <dgm:prSet presAssocID="{B1B2D918-B04C-4977-8D55-62F9E97DAE18}" presName="imgShp" presStyleLbl="fgImgPlace1" presStyleIdx="0" presStyleCnt="1" custLinFactX="-28221" custLinFactNeighborX="-100000" custLinFactNeighborY="-45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E6B3046-36CE-4FB3-B67B-44F6B51B7E42}" type="pres">
      <dgm:prSet presAssocID="{B1B2D918-B04C-4977-8D55-62F9E97DAE18}" presName="txShp" presStyleLbl="node1" presStyleIdx="0" presStyleCnt="1" custScaleX="136903" custLinFactNeighborX="6663" custLinFactNeighborY="125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9B311B1-FFB3-4D6C-981B-9E2DDCB2F0F1}" type="presOf" srcId="{C4F4AE99-87E5-412F-92A3-6C3DF01F458D}" destId="{0AD62EB9-1B63-4554-A30D-D2614C6ECF67}" srcOrd="0" destOrd="0" presId="urn:microsoft.com/office/officeart/2005/8/layout/vList3"/>
    <dgm:cxn modelId="{3736C566-6939-4223-B1AF-781E582AE9B8}" type="presOf" srcId="{B1B2D918-B04C-4977-8D55-62F9E97DAE18}" destId="{EE6B3046-36CE-4FB3-B67B-44F6B51B7E42}" srcOrd="0" destOrd="0" presId="urn:microsoft.com/office/officeart/2005/8/layout/vList3"/>
    <dgm:cxn modelId="{3CB5095E-2425-4D51-9868-90755EF7764B}" srcId="{C4F4AE99-87E5-412F-92A3-6C3DF01F458D}" destId="{B1B2D918-B04C-4977-8D55-62F9E97DAE18}" srcOrd="0" destOrd="0" parTransId="{C0528469-4B4F-4959-967D-FA55B8541914}" sibTransId="{265FD532-95E1-49EE-978D-7CB73AF6B5EC}"/>
    <dgm:cxn modelId="{58EF505A-A83D-4208-B3FF-463413FCD301}" type="presParOf" srcId="{0AD62EB9-1B63-4554-A30D-D2614C6ECF67}" destId="{35170A5F-BCAE-43ED-8505-9C83DBDD967A}" srcOrd="0" destOrd="0" presId="urn:microsoft.com/office/officeart/2005/8/layout/vList3"/>
    <dgm:cxn modelId="{19E6407D-64A1-4884-BD67-DCF8665AC2F3}" type="presParOf" srcId="{35170A5F-BCAE-43ED-8505-9C83DBDD967A}" destId="{75A29F70-038F-4088-9E17-B6BA176143A0}" srcOrd="0" destOrd="0" presId="urn:microsoft.com/office/officeart/2005/8/layout/vList3"/>
    <dgm:cxn modelId="{11B3F225-C65C-4CF6-AC0F-83AB6AB402CE}" type="presParOf" srcId="{35170A5F-BCAE-43ED-8505-9C83DBDD967A}" destId="{EE6B3046-36CE-4FB3-B67B-44F6B51B7E4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F4AE99-87E5-412F-92A3-6C3DF01F458D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574DE4F5-093D-4B6E-B65E-53C15016BA98}">
      <dgm:prSet phldrT="[Texto]" custT="1"/>
      <dgm:spPr/>
      <dgm:t>
        <a:bodyPr/>
        <a:lstStyle/>
        <a:p>
          <a:pPr algn="just"/>
          <a:r>
            <a:rPr lang="es-EC" sz="160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Siempre busque generar ingresos extras.</a:t>
          </a:r>
        </a:p>
      </dgm:t>
    </dgm:pt>
    <dgm:pt modelId="{B274382D-61AE-4DF8-8231-2C28FB78B7AE}" type="parTrans" cxnId="{0131A302-14B9-4609-B2E9-30BE3BE01EB6}">
      <dgm:prSet/>
      <dgm:spPr/>
      <dgm:t>
        <a:bodyPr/>
        <a:lstStyle/>
        <a:p>
          <a:pPr algn="just"/>
          <a:endParaRPr lang="es-EC" sz="105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5DE4EE-9D0C-41FB-93A6-1D361A51C0DB}" type="sibTrans" cxnId="{0131A302-14B9-4609-B2E9-30BE3BE01EB6}">
      <dgm:prSet/>
      <dgm:spPr/>
      <dgm:t>
        <a:bodyPr/>
        <a:lstStyle/>
        <a:p>
          <a:pPr algn="just"/>
          <a:endParaRPr lang="es-EC" sz="105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D62EB9-1B63-4554-A30D-D2614C6ECF67}" type="pres">
      <dgm:prSet presAssocID="{C4F4AE99-87E5-412F-92A3-6C3DF01F458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07E4F44-5F90-479F-B67D-A74DF5274BB2}" type="pres">
      <dgm:prSet presAssocID="{574DE4F5-093D-4B6E-B65E-53C15016BA98}" presName="composite" presStyleCnt="0"/>
      <dgm:spPr/>
    </dgm:pt>
    <dgm:pt modelId="{47DA31BE-8575-47F6-9315-3BDF99CE2DD1}" type="pres">
      <dgm:prSet presAssocID="{574DE4F5-093D-4B6E-B65E-53C15016BA98}" presName="imgShp" presStyleLbl="fgImgPlace1" presStyleIdx="0" presStyleCnt="1" custLinFactX="-28221" custLinFactNeighborX="-100000" custLinFactNeighborY="-45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D554B22-C8AC-46DA-A610-42EA6E32B3F7}" type="pres">
      <dgm:prSet presAssocID="{574DE4F5-093D-4B6E-B65E-53C15016BA98}" presName="txShp" presStyleLbl="node1" presStyleIdx="0" presStyleCnt="1" custScaleX="136903" custLinFactNeighborX="13360" custLinFactNeighborY="-5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7A99869-8BCD-4E6A-A7BB-19E4682BB159}" type="presOf" srcId="{574DE4F5-093D-4B6E-B65E-53C15016BA98}" destId="{ED554B22-C8AC-46DA-A610-42EA6E32B3F7}" srcOrd="0" destOrd="0" presId="urn:microsoft.com/office/officeart/2005/8/layout/vList3"/>
    <dgm:cxn modelId="{0131A302-14B9-4609-B2E9-30BE3BE01EB6}" srcId="{C4F4AE99-87E5-412F-92A3-6C3DF01F458D}" destId="{574DE4F5-093D-4B6E-B65E-53C15016BA98}" srcOrd="0" destOrd="0" parTransId="{B274382D-61AE-4DF8-8231-2C28FB78B7AE}" sibTransId="{815DE4EE-9D0C-41FB-93A6-1D361A51C0DB}"/>
    <dgm:cxn modelId="{41BD5457-AA05-43AB-8BE5-02A5F514A82D}" type="presOf" srcId="{C4F4AE99-87E5-412F-92A3-6C3DF01F458D}" destId="{0AD62EB9-1B63-4554-A30D-D2614C6ECF67}" srcOrd="0" destOrd="0" presId="urn:microsoft.com/office/officeart/2005/8/layout/vList3"/>
    <dgm:cxn modelId="{5ACF013F-920B-4BA9-B6F3-6E80E3ED0690}" type="presParOf" srcId="{0AD62EB9-1B63-4554-A30D-D2614C6ECF67}" destId="{007E4F44-5F90-479F-B67D-A74DF5274BB2}" srcOrd="0" destOrd="0" presId="urn:microsoft.com/office/officeart/2005/8/layout/vList3"/>
    <dgm:cxn modelId="{61B6BE89-03FD-482B-8A40-751EE33711EE}" type="presParOf" srcId="{007E4F44-5F90-479F-B67D-A74DF5274BB2}" destId="{47DA31BE-8575-47F6-9315-3BDF99CE2DD1}" srcOrd="0" destOrd="0" presId="urn:microsoft.com/office/officeart/2005/8/layout/vList3"/>
    <dgm:cxn modelId="{D4FAEFB4-0C40-4E69-B51F-0DCE9DA538F4}" type="presParOf" srcId="{007E4F44-5F90-479F-B67D-A74DF5274BB2}" destId="{ED554B22-C8AC-46DA-A610-42EA6E32B3F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6BEB0-143E-4DC9-93DF-F9645D19EF83}">
      <dsp:nvSpPr>
        <dsp:cNvPr id="0" name=""/>
        <dsp:cNvSpPr/>
      </dsp:nvSpPr>
      <dsp:spPr>
        <a:xfrm>
          <a:off x="2016224" y="801013"/>
          <a:ext cx="816771" cy="335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977"/>
              </a:lnTo>
              <a:lnTo>
                <a:pt x="816771" y="167977"/>
              </a:lnTo>
              <a:lnTo>
                <a:pt x="816771" y="3359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8ABF1-A2CA-48E1-AD06-5A63BA4F1404}">
      <dsp:nvSpPr>
        <dsp:cNvPr id="0" name=""/>
        <dsp:cNvSpPr/>
      </dsp:nvSpPr>
      <dsp:spPr>
        <a:xfrm>
          <a:off x="1048353" y="801013"/>
          <a:ext cx="967871" cy="335955"/>
        </a:xfrm>
        <a:custGeom>
          <a:avLst/>
          <a:gdLst/>
          <a:ahLst/>
          <a:cxnLst/>
          <a:rect l="0" t="0" r="0" b="0"/>
          <a:pathLst>
            <a:path>
              <a:moveTo>
                <a:pt x="967871" y="0"/>
              </a:moveTo>
              <a:lnTo>
                <a:pt x="967871" y="167977"/>
              </a:lnTo>
              <a:lnTo>
                <a:pt x="0" y="167977"/>
              </a:lnTo>
              <a:lnTo>
                <a:pt x="0" y="3359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2AE73-C3F7-4780-8290-A58E777401B1}">
      <dsp:nvSpPr>
        <dsp:cNvPr id="0" name=""/>
        <dsp:cNvSpPr/>
      </dsp:nvSpPr>
      <dsp:spPr>
        <a:xfrm>
          <a:off x="1048657" y="1120"/>
          <a:ext cx="1935134" cy="7998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latin typeface="Helvetica LT Std" pitchFamily="34" charset="0"/>
            </a:rPr>
            <a:t>Instrumentos de recolección de datos</a:t>
          </a:r>
          <a:endParaRPr lang="es-EC" sz="1400" kern="1200" dirty="0">
            <a:latin typeface="Helvetica LT Std" pitchFamily="34" charset="0"/>
          </a:endParaRPr>
        </a:p>
      </dsp:txBody>
      <dsp:txXfrm>
        <a:off x="1048657" y="1120"/>
        <a:ext cx="1935134" cy="799893"/>
      </dsp:txXfrm>
    </dsp:sp>
    <dsp:sp modelId="{722B33CA-24D6-4C2E-90FC-83A6EFFD090F}">
      <dsp:nvSpPr>
        <dsp:cNvPr id="0" name=""/>
        <dsp:cNvSpPr/>
      </dsp:nvSpPr>
      <dsp:spPr>
        <a:xfrm>
          <a:off x="248459" y="1136969"/>
          <a:ext cx="1599787" cy="7998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latin typeface="Helvetica LT Std" pitchFamily="34" charset="0"/>
            </a:rPr>
            <a:t>Encuesta</a:t>
          </a:r>
          <a:endParaRPr lang="es-EC" sz="1400" kern="1200" dirty="0">
            <a:latin typeface="Helvetica LT Std" pitchFamily="34" charset="0"/>
          </a:endParaRPr>
        </a:p>
      </dsp:txBody>
      <dsp:txXfrm>
        <a:off x="248459" y="1136969"/>
        <a:ext cx="1599787" cy="799893"/>
      </dsp:txXfrm>
    </dsp:sp>
    <dsp:sp modelId="{D17FE538-BE13-430C-B311-45F6282BD30D}">
      <dsp:nvSpPr>
        <dsp:cNvPr id="0" name=""/>
        <dsp:cNvSpPr/>
      </dsp:nvSpPr>
      <dsp:spPr>
        <a:xfrm>
          <a:off x="2033102" y="1136969"/>
          <a:ext cx="1599787" cy="7998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latin typeface="Helvetica LT Std" pitchFamily="34" charset="0"/>
            </a:rPr>
            <a:t>Bibliografía</a:t>
          </a:r>
          <a:endParaRPr lang="es-EC" sz="1400" kern="1200" dirty="0">
            <a:latin typeface="Helvetica LT Std" pitchFamily="34" charset="0"/>
          </a:endParaRPr>
        </a:p>
      </dsp:txBody>
      <dsp:txXfrm>
        <a:off x="2033102" y="1136969"/>
        <a:ext cx="1599787" cy="7998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B3046-36CE-4FB3-B67B-44F6B51B7E42}">
      <dsp:nvSpPr>
        <dsp:cNvPr id="0" name=""/>
        <dsp:cNvSpPr/>
      </dsp:nvSpPr>
      <dsp:spPr>
        <a:xfrm rot="10800000">
          <a:off x="673719" y="0"/>
          <a:ext cx="6883426" cy="57606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28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Sea responsable de sus finanzas.</a:t>
          </a:r>
          <a:endParaRPr lang="es-EC" sz="16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817735" y="0"/>
        <a:ext cx="6739410" cy="576064"/>
      </dsp:txXfrm>
    </dsp:sp>
    <dsp:sp modelId="{75A29F70-038F-4088-9E17-B6BA176143A0}">
      <dsp:nvSpPr>
        <dsp:cNvPr id="0" name=""/>
        <dsp:cNvSpPr/>
      </dsp:nvSpPr>
      <dsp:spPr>
        <a:xfrm>
          <a:off x="239773" y="0"/>
          <a:ext cx="576064" cy="57606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4E43F-8B95-4614-999B-6F765DEEC69C}">
      <dsp:nvSpPr>
        <dsp:cNvPr id="0" name=""/>
        <dsp:cNvSpPr/>
      </dsp:nvSpPr>
      <dsp:spPr>
        <a:xfrm rot="10800000">
          <a:off x="664736" y="0"/>
          <a:ext cx="6754607" cy="66378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711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Siente que las deudas consume la mayoría de sus ingresos.</a:t>
          </a:r>
        </a:p>
      </dsp:txBody>
      <dsp:txXfrm rot="10800000">
        <a:off x="830682" y="0"/>
        <a:ext cx="6588661" cy="663786"/>
      </dsp:txXfrm>
    </dsp:sp>
    <dsp:sp modelId="{28A0CDC0-02C7-44B7-83BE-AA39E3DC8C15}">
      <dsp:nvSpPr>
        <dsp:cNvPr id="0" name=""/>
        <dsp:cNvSpPr/>
      </dsp:nvSpPr>
      <dsp:spPr>
        <a:xfrm>
          <a:off x="59734" y="0"/>
          <a:ext cx="663786" cy="66378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6ACD0-8A4D-4C61-9A3B-DBC568449F45}">
      <dsp:nvSpPr>
        <dsp:cNvPr id="0" name=""/>
        <dsp:cNvSpPr/>
      </dsp:nvSpPr>
      <dsp:spPr>
        <a:xfrm rot="10800000">
          <a:off x="665626" y="0"/>
          <a:ext cx="6763885" cy="64150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885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Paga sus facturas con dinero que tenía destinado para otras cosas.</a:t>
          </a:r>
        </a:p>
      </dsp:txBody>
      <dsp:txXfrm rot="10800000">
        <a:off x="826001" y="0"/>
        <a:ext cx="6603510" cy="641502"/>
      </dsp:txXfrm>
    </dsp:sp>
    <dsp:sp modelId="{8C154E31-2D75-4102-8235-418D7221738A}">
      <dsp:nvSpPr>
        <dsp:cNvPr id="0" name=""/>
        <dsp:cNvSpPr/>
      </dsp:nvSpPr>
      <dsp:spPr>
        <a:xfrm>
          <a:off x="101155" y="0"/>
          <a:ext cx="641502" cy="64150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45876-6DCB-47FB-BECC-B9F28F7DFD52}">
      <dsp:nvSpPr>
        <dsp:cNvPr id="0" name=""/>
        <dsp:cNvSpPr/>
      </dsp:nvSpPr>
      <dsp:spPr>
        <a:xfrm rot="10800000">
          <a:off x="665626" y="0"/>
          <a:ext cx="6763885" cy="65907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633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Mantiene deudas con varias instituciones financieras y locales comerciales.</a:t>
          </a:r>
        </a:p>
      </dsp:txBody>
      <dsp:txXfrm rot="10800000">
        <a:off x="830394" y="0"/>
        <a:ext cx="6599117" cy="659073"/>
      </dsp:txXfrm>
    </dsp:sp>
    <dsp:sp modelId="{1D962FFA-D73A-495F-BAC6-47BEE9643710}">
      <dsp:nvSpPr>
        <dsp:cNvPr id="0" name=""/>
        <dsp:cNvSpPr/>
      </dsp:nvSpPr>
      <dsp:spPr>
        <a:xfrm>
          <a:off x="69840" y="0"/>
          <a:ext cx="659073" cy="6590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C9CC1-B4FF-4984-B604-44C778DD6EDD}">
      <dsp:nvSpPr>
        <dsp:cNvPr id="0" name=""/>
        <dsp:cNvSpPr/>
      </dsp:nvSpPr>
      <dsp:spPr>
        <a:xfrm rot="10800000">
          <a:off x="665649" y="0"/>
          <a:ext cx="6763885" cy="66657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943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 comenzado a vender algunos bienes para poder cancelar las deudas.</a:t>
          </a:r>
        </a:p>
      </dsp:txBody>
      <dsp:txXfrm rot="10800000">
        <a:off x="832294" y="0"/>
        <a:ext cx="6597240" cy="666579"/>
      </dsp:txXfrm>
    </dsp:sp>
    <dsp:sp modelId="{8B459A7F-589C-453F-88B2-881327E72D18}">
      <dsp:nvSpPr>
        <dsp:cNvPr id="0" name=""/>
        <dsp:cNvSpPr/>
      </dsp:nvSpPr>
      <dsp:spPr>
        <a:xfrm>
          <a:off x="56463" y="0"/>
          <a:ext cx="666579" cy="66657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6ACD0-8A4D-4C61-9A3B-DBC568449F45}">
      <dsp:nvSpPr>
        <dsp:cNvPr id="0" name=""/>
        <dsp:cNvSpPr/>
      </dsp:nvSpPr>
      <dsp:spPr>
        <a:xfrm rot="10800000">
          <a:off x="677390" y="562"/>
          <a:ext cx="6883426" cy="57550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780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Tenga presente </a:t>
          </a:r>
          <a:r>
            <a:rPr lang="es-EC" sz="16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que sus ingresos pueden no ser siempre los mismos. </a:t>
          </a:r>
        </a:p>
      </dsp:txBody>
      <dsp:txXfrm rot="10800000">
        <a:off x="821265" y="562"/>
        <a:ext cx="6739551" cy="575501"/>
      </dsp:txXfrm>
    </dsp:sp>
    <dsp:sp modelId="{8C154E31-2D75-4102-8235-418D7221738A}">
      <dsp:nvSpPr>
        <dsp:cNvPr id="0" name=""/>
        <dsp:cNvSpPr/>
      </dsp:nvSpPr>
      <dsp:spPr>
        <a:xfrm>
          <a:off x="240776" y="0"/>
          <a:ext cx="575501" cy="57550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C9CC1-B4FF-4984-B604-44C778DD6EDD}">
      <dsp:nvSpPr>
        <dsp:cNvPr id="0" name=""/>
        <dsp:cNvSpPr/>
      </dsp:nvSpPr>
      <dsp:spPr>
        <a:xfrm rot="10800000">
          <a:off x="585640" y="0"/>
          <a:ext cx="6834848" cy="57606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28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Revise, priorice y planifique sus gastos; evite comprar por impulso.</a:t>
          </a:r>
        </a:p>
      </dsp:txBody>
      <dsp:txXfrm rot="10800000">
        <a:off x="729656" y="0"/>
        <a:ext cx="6690832" cy="576064"/>
      </dsp:txXfrm>
    </dsp:sp>
    <dsp:sp modelId="{8B459A7F-589C-453F-88B2-881327E72D18}">
      <dsp:nvSpPr>
        <dsp:cNvPr id="0" name=""/>
        <dsp:cNvSpPr/>
      </dsp:nvSpPr>
      <dsp:spPr>
        <a:xfrm>
          <a:off x="129224" y="0"/>
          <a:ext cx="576064" cy="57606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B3046-36CE-4FB3-B67B-44F6B51B7E42}">
      <dsp:nvSpPr>
        <dsp:cNvPr id="0" name=""/>
        <dsp:cNvSpPr/>
      </dsp:nvSpPr>
      <dsp:spPr>
        <a:xfrm rot="10800000">
          <a:off x="673719" y="0"/>
          <a:ext cx="6883426" cy="57606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28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Destine mínimo un 10% de sus ingresos al </a:t>
          </a:r>
          <a:r>
            <a:rPr lang="es-EC" sz="16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ahorro.</a:t>
          </a:r>
          <a:endParaRPr lang="es-EC" sz="16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817735" y="0"/>
        <a:ext cx="6739410" cy="576064"/>
      </dsp:txXfrm>
    </dsp:sp>
    <dsp:sp modelId="{75A29F70-038F-4088-9E17-B6BA176143A0}">
      <dsp:nvSpPr>
        <dsp:cNvPr id="0" name=""/>
        <dsp:cNvSpPr/>
      </dsp:nvSpPr>
      <dsp:spPr>
        <a:xfrm>
          <a:off x="239773" y="0"/>
          <a:ext cx="576064" cy="57606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54B22-C8AC-46DA-A610-42EA6E32B3F7}">
      <dsp:nvSpPr>
        <dsp:cNvPr id="0" name=""/>
        <dsp:cNvSpPr/>
      </dsp:nvSpPr>
      <dsp:spPr>
        <a:xfrm rot="10800000">
          <a:off x="677413" y="0"/>
          <a:ext cx="6883426" cy="56203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841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Siempre busque generar ingresos extras.</a:t>
          </a:r>
        </a:p>
      </dsp:txBody>
      <dsp:txXfrm rot="10800000">
        <a:off x="817921" y="0"/>
        <a:ext cx="6742918" cy="562032"/>
      </dsp:txXfrm>
    </dsp:sp>
    <dsp:sp modelId="{47DA31BE-8575-47F6-9315-3BDF99CE2DD1}">
      <dsp:nvSpPr>
        <dsp:cNvPr id="0" name=""/>
        <dsp:cNvSpPr/>
      </dsp:nvSpPr>
      <dsp:spPr>
        <a:xfrm>
          <a:off x="264779" y="0"/>
          <a:ext cx="562032" cy="56203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2B0AD-E77B-446E-B8A2-B870814D2B91}" type="datetimeFigureOut">
              <a:rPr lang="es-EC" smtClean="0"/>
              <a:t>11/07/2019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9D71B-7192-4E93-99BE-A8906086D7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4568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C39A-A4BF-4318-9C65-DE134855CF15}" type="datetimeFigureOut">
              <a:rPr lang="es-EC" smtClean="0"/>
              <a:t>11/07/2019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1410-708F-4D76-9F21-CC873447CC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781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C39A-A4BF-4318-9C65-DE134855CF15}" type="datetimeFigureOut">
              <a:rPr lang="es-EC" smtClean="0"/>
              <a:t>11/07/2019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1410-708F-4D76-9F21-CC873447CC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740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C39A-A4BF-4318-9C65-DE134855CF15}" type="datetimeFigureOut">
              <a:rPr lang="es-EC" smtClean="0"/>
              <a:t>11/07/2019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1410-708F-4D76-9F21-CC873447CC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457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C39A-A4BF-4318-9C65-DE134855CF15}" type="datetimeFigureOut">
              <a:rPr lang="es-EC" smtClean="0"/>
              <a:t>11/07/2019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1410-708F-4D76-9F21-CC873447CC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975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C39A-A4BF-4318-9C65-DE134855CF15}" type="datetimeFigureOut">
              <a:rPr lang="es-EC" smtClean="0"/>
              <a:t>11/07/2019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1410-708F-4D76-9F21-CC873447CC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69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C39A-A4BF-4318-9C65-DE134855CF15}" type="datetimeFigureOut">
              <a:rPr lang="es-EC" smtClean="0"/>
              <a:t>11/07/2019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1410-708F-4D76-9F21-CC873447CC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0802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C39A-A4BF-4318-9C65-DE134855CF15}" type="datetimeFigureOut">
              <a:rPr lang="es-EC" smtClean="0"/>
              <a:t>11/07/2019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1410-708F-4D76-9F21-CC873447CC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889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C39A-A4BF-4318-9C65-DE134855CF15}" type="datetimeFigureOut">
              <a:rPr lang="es-EC" smtClean="0"/>
              <a:t>11/07/2019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1410-708F-4D76-9F21-CC873447CC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141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C39A-A4BF-4318-9C65-DE134855CF15}" type="datetimeFigureOut">
              <a:rPr lang="es-EC" smtClean="0"/>
              <a:t>11/07/2019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1410-708F-4D76-9F21-CC873447CC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549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C39A-A4BF-4318-9C65-DE134855CF15}" type="datetimeFigureOut">
              <a:rPr lang="es-EC" smtClean="0"/>
              <a:t>11/07/2019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1410-708F-4D76-9F21-CC873447CC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918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C39A-A4BF-4318-9C65-DE134855CF15}" type="datetimeFigureOut">
              <a:rPr lang="es-EC" smtClean="0"/>
              <a:t>11/07/2019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1410-708F-4D76-9F21-CC873447CC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10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85000" b="9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9C39A-A4BF-4318-9C65-DE134855CF15}" type="datetimeFigureOut">
              <a:rPr lang="es-EC" smtClean="0"/>
              <a:t>11/07/2019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61410-708F-4D76-9F21-CC873447CC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2370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5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slide" Target="slide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26" Type="http://schemas.openxmlformats.org/officeDocument/2006/relationships/diagramColors" Target="../diagrams/colors10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5" Type="http://schemas.openxmlformats.org/officeDocument/2006/relationships/diagramQuickStyle" Target="../diagrams/quickStyle10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24" Type="http://schemas.openxmlformats.org/officeDocument/2006/relationships/diagramLayout" Target="../diagrams/layout10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23" Type="http://schemas.openxmlformats.org/officeDocument/2006/relationships/diagramData" Target="../diagrams/data10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Relationship Id="rId22" Type="http://schemas.openxmlformats.org/officeDocument/2006/relationships/slide" Target="slide5.xml"/><Relationship Id="rId27" Type="http://schemas.microsoft.com/office/2007/relationships/diagramDrawing" Target="../diagrams/drawing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4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0.xml"/><Relationship Id="rId4" Type="http://schemas.openxmlformats.org/officeDocument/2006/relationships/slide" Target="slide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625624"/>
          </a:xfrm>
        </p:spPr>
        <p:txBody>
          <a:bodyPr>
            <a:normAutofit/>
          </a:bodyPr>
          <a:lstStyle/>
          <a:p>
            <a:r>
              <a:rPr lang="es-EC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(</a:t>
            </a:r>
            <a:r>
              <a:rPr lang="es-EC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INADEM, MÉXICO, 2018)</a:t>
            </a:r>
            <a:endParaRPr lang="es-EC" sz="2000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“La segunda causa para que un negocio fracase es el mal uso del financiamiento”</a:t>
            </a:r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-36512" y="4077072"/>
            <a:ext cx="9180512" cy="45719"/>
          </a:xfrm>
          <a:prstGeom prst="rect">
            <a:avLst/>
          </a:prstGeom>
          <a:solidFill>
            <a:srgbClr val="601514"/>
          </a:solidFill>
          <a:ln>
            <a:solidFill>
              <a:srgbClr val="601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4699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 smtClean="0"/>
              <a:t>CAPÍTULO II: Marco referencial</a:t>
            </a:r>
            <a:endParaRPr lang="es-EC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147248" cy="64807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C" sz="1800" b="1" dirty="0" smtClean="0">
                <a:latin typeface="Helvetica LT Std" pitchFamily="34" charset="0"/>
              </a:rPr>
              <a:t>SUPERINTENDENCIA DE COMPAÑÍAS VALORES Y SEGUROS</a:t>
            </a:r>
            <a:endParaRPr lang="es-EC" sz="1800" b="1" dirty="0">
              <a:latin typeface="Helvetica LT Std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051720" y="2060848"/>
            <a:ext cx="5400600" cy="108012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C" sz="1800" dirty="0">
                <a:latin typeface="Helvetica LT Std" pitchFamily="34" charset="0"/>
              </a:rPr>
              <a:t>E</a:t>
            </a:r>
            <a:r>
              <a:rPr lang="es-EC" sz="1800" dirty="0" smtClean="0">
                <a:latin typeface="Helvetica LT Std" pitchFamily="34" charset="0"/>
              </a:rPr>
              <a:t>studios Sectoriales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C" sz="1800" dirty="0" smtClean="0">
                <a:latin typeface="Helvetica LT Std" pitchFamily="34" charset="0"/>
              </a:rPr>
              <a:t>MYPYMES y Grandes  Empresas Ecuador.</a:t>
            </a:r>
          </a:p>
          <a:p>
            <a:pPr algn="ctr"/>
            <a:endParaRPr lang="es-EC" sz="24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969736"/>
              </p:ext>
            </p:extLst>
          </p:nvPr>
        </p:nvGraphicFramePr>
        <p:xfrm>
          <a:off x="251520" y="3717032"/>
          <a:ext cx="8659252" cy="2376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9367"/>
                <a:gridCol w="2085089"/>
                <a:gridCol w="4554796"/>
              </a:tblGrid>
              <a:tr h="336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Tipo de compañía</a:t>
                      </a:r>
                      <a:endParaRPr lang="es-EC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N° de trabajadores</a:t>
                      </a:r>
                      <a:endParaRPr lang="es-EC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Ingresos bruto anuales</a:t>
                      </a:r>
                      <a:endParaRPr lang="es-EC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64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Microempresa</a:t>
                      </a:r>
                      <a:endParaRPr lang="es-EC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1-9 </a:t>
                      </a:r>
                      <a:endParaRPr lang="es-EC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Igual o menor a (</a:t>
                      </a:r>
                      <a:r>
                        <a:rPr lang="es-EC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USD </a:t>
                      </a:r>
                      <a:r>
                        <a:rPr lang="es-EC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$ 100.000,00)</a:t>
                      </a:r>
                      <a:endParaRPr lang="es-EC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64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Pequeña empresa</a:t>
                      </a:r>
                      <a:endParaRPr lang="es-EC" sz="18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10-49 </a:t>
                      </a:r>
                      <a:endParaRPr lang="es-EC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(</a:t>
                      </a:r>
                      <a:r>
                        <a:rPr lang="es-EC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USD </a:t>
                      </a:r>
                      <a:r>
                        <a:rPr lang="es-EC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$ 100.001,00) – (</a:t>
                      </a:r>
                      <a:r>
                        <a:rPr lang="es-EC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USD </a:t>
                      </a:r>
                      <a:r>
                        <a:rPr lang="es-EC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$ 1´000.000,00)</a:t>
                      </a:r>
                      <a:endParaRPr lang="es-EC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64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Mediana empresa</a:t>
                      </a:r>
                      <a:endParaRPr lang="es-EC" sz="18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50-199 </a:t>
                      </a:r>
                      <a:endParaRPr lang="es-EC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(</a:t>
                      </a:r>
                      <a:r>
                        <a:rPr lang="es-EC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USD</a:t>
                      </a:r>
                      <a:r>
                        <a:rPr lang="es-EC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 </a:t>
                      </a:r>
                      <a:r>
                        <a:rPr lang="es-EC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$ </a:t>
                      </a:r>
                      <a:r>
                        <a:rPr lang="es-EC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1´000.001,00) –(</a:t>
                      </a:r>
                      <a:r>
                        <a:rPr lang="es-EC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USD </a:t>
                      </a:r>
                      <a:r>
                        <a:rPr lang="es-EC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$ 5´000.000,00)</a:t>
                      </a:r>
                      <a:endParaRPr lang="es-EC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64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Gran empresa</a:t>
                      </a:r>
                      <a:endParaRPr lang="es-EC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+ 200 </a:t>
                      </a:r>
                      <a:endParaRPr lang="es-EC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Superiores a (</a:t>
                      </a:r>
                      <a:r>
                        <a:rPr lang="es-EC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USD </a:t>
                      </a:r>
                      <a:r>
                        <a:rPr lang="es-EC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$ 5’000.001,00)</a:t>
                      </a:r>
                      <a:endParaRPr lang="es-EC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4158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Fuente: (Camino, Reyes, </a:t>
                      </a:r>
                      <a:r>
                        <a:rPr lang="es-EC" sz="1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Apraes</a:t>
                      </a:r>
                      <a:r>
                        <a:rPr lang="es-EC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, Bravo, &amp; Herrera, 2017)</a:t>
                      </a:r>
                      <a:endParaRPr lang="es-EC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Rectángulo redondeado">
            <a:hlinkClick r:id="rId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C" sz="3200" dirty="0" smtClean="0"/>
              <a:t>CAPÍTULO II: Marco referencial</a:t>
            </a:r>
            <a:endParaRPr lang="es-EC" sz="32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22394" y="1556792"/>
            <a:ext cx="8398078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s-EC" sz="1800" b="1" dirty="0" smtClean="0">
                <a:latin typeface="Helvetica LT Std" pitchFamily="34" charset="0"/>
              </a:rPr>
              <a:t>AGENCIA DE LOS ESTADOS UNIDOS PARA EL DESARROLLO INTERNACIONAL (USAID)</a:t>
            </a:r>
            <a:endParaRPr lang="es-EC" sz="1800" b="1" dirty="0">
              <a:latin typeface="Helvetica LT Std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821233" y="2852936"/>
            <a:ext cx="3600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dirty="0" smtClean="0">
                <a:latin typeface="Helvetica LT Std" pitchFamily="34" charset="0"/>
              </a:rPr>
              <a:t>Microempresas y microfinanzas en el Ecuador</a:t>
            </a:r>
            <a:endParaRPr lang="es-EC" dirty="0">
              <a:latin typeface="Helvetica LT Std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39552" y="4077073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C" dirty="0" smtClean="0"/>
              <a:t>Características subyacentes del sector de la Microempresa.</a:t>
            </a:r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67544" y="5156253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C" dirty="0" smtClean="0"/>
              <a:t>Percepción y realidad de las microempresas en Ecuador.</a:t>
            </a: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125488" y="4077072"/>
            <a:ext cx="3046912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C" dirty="0" smtClean="0"/>
              <a:t>Principales problemas comerciales y necesidades.</a:t>
            </a:r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157608" y="5186516"/>
            <a:ext cx="330282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C" dirty="0" smtClean="0"/>
              <a:t>Financiando la microempresa acceso y uso de servicios financieros.</a:t>
            </a:r>
            <a:endParaRPr lang="es-EC" dirty="0"/>
          </a:p>
        </p:txBody>
      </p:sp>
      <p:cxnSp>
        <p:nvCxnSpPr>
          <p:cNvPr id="28" name="27 Conector angular"/>
          <p:cNvCxnSpPr/>
          <p:nvPr/>
        </p:nvCxnSpPr>
        <p:spPr>
          <a:xfrm>
            <a:off x="10764688" y="2132856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angular"/>
          <p:cNvCxnSpPr>
            <a:stCxn id="10" idx="1"/>
            <a:endCxn id="11" idx="1"/>
          </p:cNvCxnSpPr>
          <p:nvPr/>
        </p:nvCxnSpPr>
        <p:spPr>
          <a:xfrm rot="10800000" flipV="1">
            <a:off x="539553" y="3314600"/>
            <a:ext cx="2281681" cy="1224137"/>
          </a:xfrm>
          <a:prstGeom prst="bentConnector3">
            <a:avLst>
              <a:gd name="adj1" fmla="val 110019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angular"/>
          <p:cNvCxnSpPr>
            <a:stCxn id="10" idx="3"/>
            <a:endCxn id="13" idx="3"/>
          </p:cNvCxnSpPr>
          <p:nvPr/>
        </p:nvCxnSpPr>
        <p:spPr>
          <a:xfrm>
            <a:off x="6421633" y="3314601"/>
            <a:ext cx="1750767" cy="1202656"/>
          </a:xfrm>
          <a:prstGeom prst="bentConnector3">
            <a:avLst>
              <a:gd name="adj1" fmla="val 113057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angular"/>
          <p:cNvCxnSpPr>
            <a:stCxn id="10" idx="2"/>
            <a:endCxn id="12" idx="3"/>
          </p:cNvCxnSpPr>
          <p:nvPr/>
        </p:nvCxnSpPr>
        <p:spPr>
          <a:xfrm rot="5400000">
            <a:off x="3351855" y="4348340"/>
            <a:ext cx="1841652" cy="697505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angular"/>
          <p:cNvCxnSpPr>
            <a:stCxn id="10" idx="2"/>
            <a:endCxn id="14" idx="1"/>
          </p:cNvCxnSpPr>
          <p:nvPr/>
        </p:nvCxnSpPr>
        <p:spPr>
          <a:xfrm rot="16200000" flipH="1">
            <a:off x="3849688" y="4548010"/>
            <a:ext cx="2079664" cy="536175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Rectángulo redondeado">
            <a:hlinkClick r:id="rId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C" sz="3200" dirty="0" smtClean="0"/>
              <a:t>CAPÍTULO II: Marco referencial</a:t>
            </a:r>
            <a:endParaRPr lang="es-EC" sz="32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95536" y="980728"/>
            <a:ext cx="820891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s-EC" sz="1800" b="1" dirty="0" smtClean="0">
                <a:latin typeface="Helvetica LT Std" pitchFamily="34" charset="0"/>
              </a:rPr>
              <a:t>INSTITUTO NACIONAL DE ESTADÍSTICAS Y CENSOS (INEC)</a:t>
            </a:r>
            <a:endParaRPr lang="es-EC" sz="1800" b="1" dirty="0">
              <a:latin typeface="Helvetica LT Std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61120" y="1628800"/>
            <a:ext cx="29523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Helvetica LT Std" pitchFamily="34" charset="0"/>
              </a:rPr>
              <a:t>Directorio de empresas</a:t>
            </a:r>
            <a:endParaRPr lang="es-EC" dirty="0">
              <a:latin typeface="Helvetica LT Std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157744"/>
              </p:ext>
            </p:extLst>
          </p:nvPr>
        </p:nvGraphicFramePr>
        <p:xfrm>
          <a:off x="395536" y="2760806"/>
          <a:ext cx="3622317" cy="32918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80179"/>
                <a:gridCol w="1242138"/>
              </a:tblGrid>
              <a:tr h="42672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Tamaño de Empresa</a:t>
                      </a:r>
                      <a:endParaRPr lang="es-EC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2017</a:t>
                      </a:r>
                      <a:endParaRPr lang="es-EC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Microempresa</a:t>
                      </a:r>
                      <a:endParaRPr lang="es-EC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802.696</a:t>
                      </a:r>
                      <a:endParaRPr lang="es-EC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Pequeña empresa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63.814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7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Mediana empresa 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13,693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7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Grande empresa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4.033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7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Total</a:t>
                      </a:r>
                      <a:endParaRPr lang="es-EC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884.236</a:t>
                      </a:r>
                      <a:endParaRPr lang="es-EC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760"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Fuente: (INEC Directorio de Empresas, 2018)</a:t>
                      </a:r>
                      <a:endParaRPr lang="es-EC" sz="1200" i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323528" y="227687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Helvetica LT Std" pitchFamily="34" charset="0"/>
              </a:rPr>
              <a:t>ECUADOR</a:t>
            </a:r>
            <a:endParaRPr lang="es-EC" b="1" dirty="0">
              <a:latin typeface="Helvetica LT Std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20072" y="227687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Helvetica LT Std" pitchFamily="34" charset="0"/>
              </a:rPr>
              <a:t>CANTÓN MEJÍA</a:t>
            </a:r>
            <a:endParaRPr lang="es-EC" b="1" dirty="0">
              <a:latin typeface="Helvetica LT Std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499992" y="277163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dirty="0" smtClean="0">
                <a:latin typeface="Helvetica LT Std" pitchFamily="34" charset="0"/>
              </a:rPr>
              <a:t>5.035 Microempresas censadas.</a:t>
            </a:r>
            <a:endParaRPr lang="es-EC" dirty="0">
              <a:latin typeface="Helvetica LT Std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499992" y="334770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dirty="0" smtClean="0">
                <a:latin typeface="Helvetica LT Std" pitchFamily="34" charset="0"/>
              </a:rPr>
              <a:t>2.233 Microempresas en </a:t>
            </a:r>
            <a:r>
              <a:rPr lang="es-EC" dirty="0" err="1" smtClean="0">
                <a:latin typeface="Helvetica LT Std" pitchFamily="34" charset="0"/>
              </a:rPr>
              <a:t>Machachi</a:t>
            </a:r>
            <a:r>
              <a:rPr lang="es-EC" dirty="0" smtClean="0">
                <a:latin typeface="Helvetica LT Std" pitchFamily="34" charset="0"/>
              </a:rPr>
              <a:t>.</a:t>
            </a:r>
            <a:endParaRPr lang="es-EC" dirty="0">
              <a:latin typeface="Helvetica LT Std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499992" y="392376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dirty="0" smtClean="0">
                <a:latin typeface="Helvetica LT Std" pitchFamily="34" charset="0"/>
              </a:rPr>
              <a:t>1.686 Sector comercio</a:t>
            </a:r>
            <a:endParaRPr lang="es-EC" dirty="0">
              <a:latin typeface="Helvetica LT Std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499992" y="4437112"/>
            <a:ext cx="446449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dirty="0" smtClean="0">
                <a:latin typeface="Helvetica LT Std" pitchFamily="34" charset="0"/>
              </a:rPr>
              <a:t>1.452 Sector comercio al por menor.</a:t>
            </a:r>
            <a:endParaRPr lang="es-EC" dirty="0">
              <a:latin typeface="Helvetica LT Std" pitchFamily="34" charset="0"/>
            </a:endParaRPr>
          </a:p>
        </p:txBody>
      </p:sp>
      <p:cxnSp>
        <p:nvCxnSpPr>
          <p:cNvPr id="18" name="17 Conector angular"/>
          <p:cNvCxnSpPr>
            <a:stCxn id="9" idx="1"/>
            <a:endCxn id="11" idx="0"/>
          </p:cNvCxnSpPr>
          <p:nvPr/>
        </p:nvCxnSpPr>
        <p:spPr>
          <a:xfrm rot="10800000" flipV="1">
            <a:off x="2195736" y="1813466"/>
            <a:ext cx="1065384" cy="46340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angular"/>
          <p:cNvCxnSpPr>
            <a:stCxn id="9" idx="3"/>
            <a:endCxn id="12" idx="0"/>
          </p:cNvCxnSpPr>
          <p:nvPr/>
        </p:nvCxnSpPr>
        <p:spPr>
          <a:xfrm>
            <a:off x="6213448" y="1813466"/>
            <a:ext cx="878832" cy="46340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>
            <a:hlinkClick r:id="rId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631023" y="5939988"/>
            <a:ext cx="4251975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bg1"/>
                </a:solidFill>
                <a:latin typeface="Helvetica LT Std" pitchFamily="34" charset="0"/>
              </a:rPr>
              <a:t>MUESTRA= 225 MICROEMPRESAS</a:t>
            </a:r>
            <a:endParaRPr lang="es-EC" dirty="0">
              <a:solidFill>
                <a:schemeClr val="bg1"/>
              </a:solidFill>
              <a:latin typeface="Helvetica LT Std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5629890"/>
            <a:ext cx="3600400" cy="4634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Rectángulo"/>
          <p:cNvSpPr/>
          <p:nvPr/>
        </p:nvSpPr>
        <p:spPr>
          <a:xfrm>
            <a:off x="395535" y="3258174"/>
            <a:ext cx="3600400" cy="4634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18 Rectángulo"/>
              <p:cNvSpPr/>
              <p:nvPr/>
            </p:nvSpPr>
            <p:spPr>
              <a:xfrm>
                <a:off x="4443816" y="5026457"/>
                <a:ext cx="4467120" cy="562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 sz="14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n</m:t>
                      </m:r>
                      <m:r>
                        <a:rPr lang="es-EC" sz="14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14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sz="14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1452</m:t>
                          </m:r>
                          <m:r>
                            <a:rPr lang="es-EC" sz="14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s-EC" sz="14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14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1.96</m:t>
                              </m:r>
                            </m:e>
                            <m:sup>
                              <m:r>
                                <a:rPr lang="es-EC" sz="14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4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∗0</m:t>
                          </m:r>
                          <m:r>
                            <a:rPr lang="es-EC" sz="1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,50∗0,50</m:t>
                          </m:r>
                        </m:num>
                        <m:den>
                          <m:r>
                            <a:rPr lang="es-EC" sz="14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s-EC" sz="14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14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0.06</m:t>
                              </m:r>
                            </m:e>
                            <m:sup>
                              <m:r>
                                <a:rPr lang="es-EC" sz="14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4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∗</m:t>
                          </m:r>
                          <m:d>
                            <m:dPr>
                              <m:ctrlPr>
                                <a:rPr lang="es-EC" sz="14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C" sz="14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1452−1</m:t>
                              </m:r>
                            </m:e>
                          </m:d>
                          <m:r>
                            <a:rPr lang="es-EC" sz="14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)+(</m:t>
                          </m:r>
                          <m:sSup>
                            <m:sSupPr>
                              <m:ctrlPr>
                                <a:rPr lang="es-EC" sz="14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14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1.96</m:t>
                              </m:r>
                            </m:e>
                            <m:sup>
                              <m:r>
                                <a:rPr lang="es-EC" sz="14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4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∗0,50∗0,50)</m:t>
                          </m:r>
                        </m:den>
                      </m:f>
                      <m:r>
                        <a:rPr lang="es-EC" sz="14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=225</m:t>
                      </m:r>
                    </m:oMath>
                  </m:oMathPara>
                </a14:m>
                <a:endParaRPr lang="es-EC" sz="1400" dirty="0">
                  <a:solidFill>
                    <a:schemeClr val="bg2">
                      <a:lumMod val="10000"/>
                    </a:schemeClr>
                  </a:solidFill>
                  <a:latin typeface="Helvetica LT Std" pitchFamily="34" charset="0"/>
                </a:endParaRPr>
              </a:p>
            </p:txBody>
          </p:sp>
        </mc:Choice>
        <mc:Fallback xmlns="">
          <p:sp>
            <p:nvSpPr>
              <p:cNvPr id="19" name="1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816" y="5026457"/>
                <a:ext cx="4467120" cy="5627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61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3" grpId="0"/>
      <p:bldP spid="14" grpId="0"/>
      <p:bldP spid="15" grpId="0"/>
      <p:bldP spid="16" grpId="0" animBg="1"/>
      <p:bldP spid="22" grpId="0" animBg="1"/>
      <p:bldP spid="3" grpId="0" animBg="1"/>
      <p:bldP spid="17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C" sz="3200" dirty="0" smtClean="0"/>
              <a:t>CAPÍTULO II: Marco referencial</a:t>
            </a:r>
            <a:endParaRPr lang="es-EC" sz="32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95536" y="1340768"/>
            <a:ext cx="820891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s-EC" sz="1800" b="1" dirty="0" smtClean="0">
                <a:latin typeface="Helvetica LT Std" pitchFamily="34" charset="0"/>
              </a:rPr>
              <a:t>SUPERINTENDENCIA DE ECONOMÍA POPULAR Y SOLIDARIA</a:t>
            </a:r>
            <a:endParaRPr lang="es-EC" sz="1800" b="1" dirty="0">
              <a:latin typeface="Helvetica LT Std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662100" y="1901896"/>
            <a:ext cx="4176464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dirty="0" smtClean="0">
                <a:latin typeface="Helvetica LT Std" pitchFamily="34" charset="0"/>
              </a:rPr>
              <a:t>Análisis Crediticio del Cantón Mejía</a:t>
            </a:r>
          </a:p>
        </p:txBody>
      </p:sp>
      <p:graphicFrame>
        <p:nvGraphicFramePr>
          <p:cNvPr id="17" name="16 Gráfico"/>
          <p:cNvGraphicFramePr/>
          <p:nvPr>
            <p:extLst>
              <p:ext uri="{D42A27DB-BD31-4B8C-83A1-F6EECF244321}">
                <p14:modId xmlns:p14="http://schemas.microsoft.com/office/powerpoint/2010/main" val="1180974175"/>
              </p:ext>
            </p:extLst>
          </p:nvPr>
        </p:nvGraphicFramePr>
        <p:xfrm>
          <a:off x="167407" y="2492896"/>
          <a:ext cx="6263743" cy="3900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18 Rectángulo"/>
          <p:cNvSpPr/>
          <p:nvPr/>
        </p:nvSpPr>
        <p:spPr>
          <a:xfrm>
            <a:off x="512086" y="6329370"/>
            <a:ext cx="557438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601514"/>
            </a:solidFill>
          </a:ln>
        </p:spPr>
        <p:txBody>
          <a:bodyPr wrap="square">
            <a:spAutoFit/>
          </a:bodyPr>
          <a:lstStyle/>
          <a:p>
            <a:r>
              <a:rPr lang="es-EC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Fuente: (Bancos &amp; Superintendencia de Economía Popular y Solidaria, 2017)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588224" y="2996952"/>
            <a:ext cx="2376264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48,52%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6516216" y="3530844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>
                <a:latin typeface="Helvetica LT Std" pitchFamily="34" charset="0"/>
              </a:rPr>
              <a:t>La mayor concentración de cartera por tipo de crédito se encuentra en </a:t>
            </a:r>
            <a:r>
              <a:rPr lang="es-EC" sz="1600" b="1" dirty="0" smtClean="0">
                <a:latin typeface="Helvetica LT Std" pitchFamily="34" charset="0"/>
              </a:rPr>
              <a:t>CRÉDITO COMERCIAL </a:t>
            </a:r>
            <a:endParaRPr lang="es-EC" sz="1600" b="1" dirty="0">
              <a:latin typeface="Helvetica LT Std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588224" y="5003884"/>
            <a:ext cx="2376264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7,16%</a:t>
            </a:r>
            <a:endParaRPr lang="es-EC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732240" y="5481635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>
                <a:latin typeface="Helvetica LT Std" pitchFamily="34" charset="0"/>
              </a:rPr>
              <a:t>Es la cartera para el tipo de crédito </a:t>
            </a:r>
            <a:r>
              <a:rPr lang="es-EC" sz="1600" b="1" dirty="0" smtClean="0">
                <a:latin typeface="Helvetica LT Std" pitchFamily="34" charset="0"/>
              </a:rPr>
              <a:t>MICROCRÈDITO.</a:t>
            </a:r>
            <a:endParaRPr lang="es-EC" sz="1600" b="1" dirty="0">
              <a:latin typeface="Helvetica LT Std" pitchFamily="34" charset="0"/>
            </a:endParaRPr>
          </a:p>
        </p:txBody>
      </p:sp>
      <p:sp>
        <p:nvSpPr>
          <p:cNvPr id="23" name="22 Rectángulo redondeado">
            <a:hlinkClick r:id="rId3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27584" y="3366284"/>
            <a:ext cx="864096" cy="29630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Rectángulo"/>
          <p:cNvSpPr/>
          <p:nvPr/>
        </p:nvSpPr>
        <p:spPr>
          <a:xfrm>
            <a:off x="1840580" y="4069452"/>
            <a:ext cx="864096" cy="22615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Rectángulo"/>
          <p:cNvSpPr/>
          <p:nvPr/>
        </p:nvSpPr>
        <p:spPr>
          <a:xfrm>
            <a:off x="3779912" y="5373216"/>
            <a:ext cx="864096" cy="965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568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19" grpId="0" animBg="1"/>
      <p:bldP spid="3" grpId="0" animBg="1"/>
      <p:bldP spid="4" grpId="0"/>
      <p:bldP spid="21" grpId="0" animBg="1"/>
      <p:bldP spid="22" grpId="0"/>
      <p:bldP spid="6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5185756" y="44624"/>
            <a:ext cx="3960440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dirty="0" smtClean="0">
                <a:latin typeface="Helvetica LT Std" pitchFamily="34" charset="0"/>
              </a:rPr>
              <a:t>Análisis Crediticio del Cantón Mejía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206633" y="6333233"/>
            <a:ext cx="557438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601514"/>
            </a:solidFill>
          </a:ln>
        </p:spPr>
        <p:txBody>
          <a:bodyPr wrap="square">
            <a:spAutoFit/>
          </a:bodyPr>
          <a:lstStyle/>
          <a:p>
            <a:r>
              <a:rPr lang="es-EC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Fuente: (Bancos &amp; Superintendencia de Economía Popular y Solidaria, 2017)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940152" y="1484784"/>
            <a:ext cx="2376264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17,57%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5940152" y="2348880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>
                <a:latin typeface="Helvetica LT Std" pitchFamily="34" charset="0"/>
              </a:rPr>
              <a:t>De la cartera bruta por sector económico es captada por </a:t>
            </a:r>
            <a:r>
              <a:rPr lang="es-EC" sz="1600" b="1" dirty="0" smtClean="0">
                <a:latin typeface="Helvetica LT Std" pitchFamily="34" charset="0"/>
              </a:rPr>
              <a:t>COMERCIO AL POR MAYOR Y MENOR </a:t>
            </a:r>
            <a:endParaRPr lang="es-EC" sz="1600" b="1" dirty="0">
              <a:latin typeface="Helvetica LT Std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987044" y="4293096"/>
            <a:ext cx="2185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>
                <a:latin typeface="Helvetica LT Std" pitchFamily="34" charset="0"/>
              </a:rPr>
              <a:t>Es el segundo sector económico que mas solicita créditos</a:t>
            </a:r>
            <a:endParaRPr lang="es-EC" sz="1600" b="1" dirty="0">
              <a:latin typeface="Helvetica LT Std" pitchFamily="34" charset="0"/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2960671936"/>
              </p:ext>
            </p:extLst>
          </p:nvPr>
        </p:nvGraphicFramePr>
        <p:xfrm>
          <a:off x="24662" y="0"/>
          <a:ext cx="4979386" cy="633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12 Rectángulo redondeado">
            <a:hlinkClick r:id="rId3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79512" y="5445224"/>
            <a:ext cx="4680520" cy="2981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9290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animBg="1"/>
      <p:bldP spid="4" grpId="0"/>
      <p:bldP spid="22" grpId="0"/>
      <p:bldGraphic spid="11" grpId="0">
        <p:bldAsOne/>
      </p:bldGraphic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5185756" y="44624"/>
            <a:ext cx="3960440" cy="457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dirty="0" smtClean="0">
                <a:latin typeface="Helvetica LT Std" pitchFamily="34" charset="0"/>
              </a:rPr>
              <a:t>Morosidad Crediticia Cantón Mejía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206633" y="6536377"/>
            <a:ext cx="557438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601514"/>
            </a:solidFill>
          </a:ln>
        </p:spPr>
        <p:txBody>
          <a:bodyPr wrap="square">
            <a:spAutoFit/>
          </a:bodyPr>
          <a:lstStyle/>
          <a:p>
            <a:r>
              <a:rPr lang="es-EC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Fuente: (Bancos &amp; Superintendencia de Economía Popular y Solidaria, </a:t>
            </a:r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2017)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940152" y="1484784"/>
            <a:ext cx="2376264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2,67%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5940152" y="2298945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>
                <a:latin typeface="Helvetica LT Std" pitchFamily="34" charset="0"/>
              </a:rPr>
              <a:t>Es la morosidad del sector comercio al por mayor y menor</a:t>
            </a:r>
            <a:endParaRPr lang="es-EC" sz="1600" b="1" dirty="0">
              <a:latin typeface="Helvetica LT Std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940152" y="3727163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>
                <a:latin typeface="Helvetica LT Std" pitchFamily="34" charset="0"/>
              </a:rPr>
              <a:t>Índice de morosidad medio que muestra que no es un sector con gran porcentaje de morosidad.</a:t>
            </a:r>
            <a:endParaRPr lang="es-EC" sz="1600" b="1" dirty="0">
              <a:latin typeface="Helvetica LT Std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" b="3909"/>
          <a:stretch/>
        </p:blipFill>
        <p:spPr bwMode="auto">
          <a:xfrm>
            <a:off x="35496" y="44624"/>
            <a:ext cx="5180185" cy="6365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0" name="9 Rectángulo"/>
          <p:cNvSpPr/>
          <p:nvPr/>
        </p:nvSpPr>
        <p:spPr>
          <a:xfrm>
            <a:off x="35496" y="3562885"/>
            <a:ext cx="5104156" cy="2261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Rectángulo redondeado">
            <a:hlinkClick r:id="rId3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9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animBg="1"/>
      <p:bldP spid="4" grpId="0"/>
      <p:bldP spid="22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40437" y="1957061"/>
            <a:ext cx="7128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“Apoyar a la microempresa promueve un mejor crecimiento económico para el País”</a:t>
            </a:r>
          </a:p>
          <a:p>
            <a:pPr algn="ctr"/>
            <a:endParaRPr lang="es-EC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Helvetica LT Std" pitchFamily="34" charset="0"/>
            </a:endParaRPr>
          </a:p>
          <a:p>
            <a:pPr algn="ctr"/>
            <a:endParaRPr lang="es-EC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4881641"/>
            <a:ext cx="9144000" cy="58372"/>
          </a:xfrm>
          <a:prstGeom prst="rect">
            <a:avLst/>
          </a:prstGeom>
          <a:solidFill>
            <a:srgbClr val="601514"/>
          </a:solidFill>
          <a:ln>
            <a:solidFill>
              <a:srgbClr val="601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Rectángulo"/>
          <p:cNvSpPr/>
          <p:nvPr/>
        </p:nvSpPr>
        <p:spPr>
          <a:xfrm>
            <a:off x="1115616" y="5140068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(Banco Mundial, Ciudad de Washington, 2016)</a:t>
            </a:r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5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C" sz="3200" dirty="0" smtClean="0"/>
              <a:t>CAPÍTULO III: Marco metodológico</a:t>
            </a:r>
            <a:endParaRPr lang="es-EC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3515" y="2010544"/>
            <a:ext cx="4038600" cy="53265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EC" sz="1800" dirty="0" smtClean="0">
                <a:latin typeface="Helvetica LT Std" pitchFamily="34" charset="0"/>
              </a:rPr>
              <a:t>Enfoque de investigación: Mixto.</a:t>
            </a:r>
            <a:endParaRPr lang="es-EC" sz="1800" dirty="0">
              <a:latin typeface="Helvetica LT Std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32720" y="3166610"/>
            <a:ext cx="4038600" cy="909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622300">
              <a:lnSpc>
                <a:spcPct val="16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s-EC" sz="1800" dirty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Por las fuentes de información: </a:t>
            </a:r>
            <a:r>
              <a:rPr lang="es-EC" sz="18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Mixto.</a:t>
            </a:r>
            <a:endParaRPr lang="es-EC" sz="1800" dirty="0"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32720" y="4860939"/>
            <a:ext cx="40386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622300">
              <a:lnSpc>
                <a:spcPct val="16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s-EC" sz="1800" dirty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Por las unidades de análisis: Investigación de </a:t>
            </a:r>
            <a:r>
              <a:rPr lang="es-EC" sz="18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campo.</a:t>
            </a:r>
            <a:endParaRPr lang="es-EC" sz="1800" dirty="0"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880483" y="2421305"/>
            <a:ext cx="4038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s-EC" sz="1800" dirty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Por el Alcance: Correlacional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904310" y="4075856"/>
            <a:ext cx="3844153" cy="8640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6223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s-EC" sz="18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Por el control de variables: No experimental </a:t>
            </a:r>
            <a:endParaRPr lang="es-EC" sz="1800" dirty="0"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11" name="10 Rectángulo redondeado">
            <a:hlinkClick r:id="rId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6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C" sz="3200" dirty="0" smtClean="0"/>
              <a:t>CAPÍTULO III: Marco metodológico</a:t>
            </a:r>
            <a:endParaRPr lang="es-EC" sz="32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9552" y="1700808"/>
            <a:ext cx="3672408" cy="50405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C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VARIABLE INDEPENDIENTE</a:t>
            </a:r>
            <a:endParaRPr lang="es-EC" sz="1800" dirty="0">
              <a:solidFill>
                <a:schemeClr val="tx1">
                  <a:lumMod val="95000"/>
                  <a:lumOff val="5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9" name="3 Marcador de contenido"/>
          <p:cNvSpPr txBox="1">
            <a:spLocks/>
          </p:cNvSpPr>
          <p:nvPr/>
        </p:nvSpPr>
        <p:spPr>
          <a:xfrm>
            <a:off x="539552" y="4005064"/>
            <a:ext cx="3672408" cy="504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s-EC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VARIABLE DEPENDIENTE</a:t>
            </a:r>
            <a:endParaRPr lang="es-EC" sz="1800" dirty="0">
              <a:solidFill>
                <a:schemeClr val="tx1">
                  <a:lumMod val="95000"/>
                  <a:lumOff val="5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995698" y="2965594"/>
            <a:ext cx="2760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dirty="0" smtClean="0">
                <a:latin typeface="Helvetica LT Std" pitchFamily="34" charset="0"/>
              </a:rPr>
              <a:t>Financiamiento Crediticio</a:t>
            </a:r>
            <a:endParaRPr lang="es-EC" dirty="0">
              <a:latin typeface="Helvetica LT Std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157217" y="5301208"/>
            <a:ext cx="2437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Helvetica LT Std" pitchFamily="34" charset="0"/>
              </a:rPr>
              <a:t>Desarrollo Económico</a:t>
            </a:r>
            <a:endParaRPr lang="es-EC" dirty="0">
              <a:latin typeface="Helvetica LT Std" pitchFamily="34" charset="0"/>
            </a:endParaRPr>
          </a:p>
        </p:txBody>
      </p:sp>
      <p:cxnSp>
        <p:nvCxnSpPr>
          <p:cNvPr id="14" name="13 Conector angular"/>
          <p:cNvCxnSpPr>
            <a:stCxn id="4" idx="1"/>
            <a:endCxn id="11" idx="1"/>
          </p:cNvCxnSpPr>
          <p:nvPr/>
        </p:nvCxnSpPr>
        <p:spPr>
          <a:xfrm rot="10800000" flipH="1" flipV="1">
            <a:off x="539552" y="1952836"/>
            <a:ext cx="456146" cy="1197424"/>
          </a:xfrm>
          <a:prstGeom prst="bentConnector3">
            <a:avLst>
              <a:gd name="adj1" fmla="val -5011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angular"/>
          <p:cNvCxnSpPr>
            <a:stCxn id="9" idx="3"/>
            <a:endCxn id="12" idx="3"/>
          </p:cNvCxnSpPr>
          <p:nvPr/>
        </p:nvCxnSpPr>
        <p:spPr>
          <a:xfrm flipH="1">
            <a:off x="3594294" y="4257092"/>
            <a:ext cx="617666" cy="1228782"/>
          </a:xfrm>
          <a:prstGeom prst="bentConnector3">
            <a:avLst>
              <a:gd name="adj1" fmla="val -3701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356834135"/>
              </p:ext>
            </p:extLst>
          </p:nvPr>
        </p:nvGraphicFramePr>
        <p:xfrm>
          <a:off x="4860032" y="2551548"/>
          <a:ext cx="4032449" cy="1937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17 Rectángulo redondeado">
            <a:hlinkClick r:id="rId7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9" grpId="0" animBg="1"/>
      <p:bldP spid="11" grpId="0"/>
      <p:bldP spid="12" grpId="0"/>
      <p:bldGraphic spid="1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C" sz="3200" dirty="0" smtClean="0"/>
              <a:t>CAPÍTULO IV: Resultados</a:t>
            </a:r>
            <a:endParaRPr lang="es-EC" sz="3200" dirty="0"/>
          </a:p>
        </p:txBody>
      </p:sp>
      <p:sp>
        <p:nvSpPr>
          <p:cNvPr id="18" name="17 Rectángulo redondeado">
            <a:hlinkClick r:id="rId2" action="ppaction://hlinksldjump"/>
          </p:cNvPr>
          <p:cNvSpPr/>
          <p:nvPr/>
        </p:nvSpPr>
        <p:spPr>
          <a:xfrm>
            <a:off x="8208247" y="20345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0" y="6381328"/>
            <a:ext cx="91440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s-EC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Aplicación de encuestas a los microempresarios del Cantón Mejía 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2842875" cy="504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85" y="1124744"/>
            <a:ext cx="2842875" cy="5040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24744"/>
            <a:ext cx="284287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961" y="1124746"/>
            <a:ext cx="871296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ECONÓMICAS, ADMINISTRATIVAS Y DE COMERCIO</a:t>
            </a:r>
          </a:p>
          <a:p>
            <a:pPr algn="ctr">
              <a:lnSpc>
                <a:spcPct val="150000"/>
              </a:lnSpc>
            </a:pPr>
            <a:r>
              <a:rPr lang="es-EC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EN FINANZAS Y AUDITORÍA</a:t>
            </a:r>
          </a:p>
          <a:p>
            <a:pPr algn="ctr">
              <a:lnSpc>
                <a:spcPct val="150000"/>
              </a:lnSpc>
            </a:pPr>
            <a:endParaRPr lang="es-EC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EC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TITULACIÓN, PREVIO A LA OBTENCIÓN DEL TÍTULO DE INGENIERÍA EN FINANZAS Y AUDITORÍA</a:t>
            </a:r>
            <a:endParaRPr lang="es-EC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s-EC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EC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</a:t>
            </a:r>
          </a:p>
          <a:p>
            <a:pPr algn="ctr">
              <a:lnSpc>
                <a:spcPct val="150000"/>
              </a:lnSpc>
            </a:pPr>
            <a:r>
              <a:rPr lang="es-EC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CAIZA VALVERDE, ALEXIS PAÚL</a:t>
            </a:r>
            <a:endParaRPr lang="es-EC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EC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LAS ALTERNATIVAS DE FINANCIAMIENTO PARA EL DESARROLLO ECONÓMICO DE LA MICROEMPRESA DEL SECTOR COMERCIO AL POR MENOR DEL CANTÓN MEJÍA, ECUADOR.</a:t>
            </a:r>
          </a:p>
          <a:p>
            <a:pPr algn="ctr">
              <a:lnSpc>
                <a:spcPct val="150000"/>
              </a:lnSpc>
            </a:pPr>
            <a:endParaRPr lang="es-EC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EC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DRA. TAMAYO HERRERA, ARACELY DEL PILAR </a:t>
            </a:r>
          </a:p>
          <a:p>
            <a:pPr algn="ctr">
              <a:lnSpc>
                <a:spcPct val="150000"/>
              </a:lnSpc>
            </a:pPr>
            <a:r>
              <a:rPr lang="es-EC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DIRECTORA</a:t>
            </a:r>
            <a:endParaRPr lang="es-EC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729" y="188641"/>
            <a:ext cx="3624549" cy="936104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-72" y="1268760"/>
            <a:ext cx="9144000" cy="5837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3" r="25000"/>
          <a:stretch/>
        </p:blipFill>
        <p:spPr>
          <a:xfrm>
            <a:off x="7812390" y="5229201"/>
            <a:ext cx="834540" cy="936104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3" y="1368040"/>
            <a:ext cx="9144000" cy="58372"/>
          </a:xfrm>
          <a:prstGeom prst="rect">
            <a:avLst/>
          </a:prstGeom>
          <a:solidFill>
            <a:srgbClr val="068442"/>
          </a:solidFill>
          <a:ln>
            <a:solidFill>
              <a:srgbClr val="068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Rectángulo"/>
          <p:cNvSpPr/>
          <p:nvPr/>
        </p:nvSpPr>
        <p:spPr>
          <a:xfrm>
            <a:off x="251961" y="4509120"/>
            <a:ext cx="8712968" cy="720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290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IV: Resultados</a:t>
            </a:r>
            <a:endParaRPr lang="es-EC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77311" y="1156910"/>
            <a:ext cx="64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Helvetica LT Std" pitchFamily="34" charset="0"/>
              </a:rPr>
              <a:t>5</a:t>
            </a:r>
            <a:r>
              <a:rPr lang="es-EC" sz="2000" b="1" dirty="0" smtClean="0">
                <a:latin typeface="Helvetica LT Std" pitchFamily="34" charset="0"/>
              </a:rPr>
              <a:t>.-</a:t>
            </a:r>
            <a:endParaRPr lang="es-EC" sz="2000" b="1" dirty="0">
              <a:latin typeface="Helvetica LT Std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5121" y="1260504"/>
            <a:ext cx="144016" cy="200055"/>
          </a:xfrm>
          <a:prstGeom prst="rect">
            <a:avLst/>
          </a:prstGeom>
          <a:solidFill>
            <a:srgbClr val="0C2411"/>
          </a:solidFill>
          <a:ln>
            <a:solidFill>
              <a:srgbClr val="0C2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1081168" y="1172299"/>
            <a:ext cx="2088232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26,67%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445121" y="1804982"/>
            <a:ext cx="27245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latin typeface="Helvetica LT Std" pitchFamily="34" charset="0"/>
              </a:rPr>
              <a:t>Financió el inicio de sus negocios mediante ahorros.</a:t>
            </a:r>
          </a:p>
          <a:p>
            <a:pPr algn="just"/>
            <a:r>
              <a:rPr lang="es-EC" sz="1400" dirty="0" smtClean="0">
                <a:latin typeface="Helvetica LT Std" pitchFamily="34" charset="0"/>
              </a:rPr>
              <a:t>La segunda fuente de financiamiento es el sector formal.</a:t>
            </a:r>
            <a:endParaRPr lang="es-EC" sz="1400" dirty="0">
              <a:latin typeface="Helvetica LT Std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77310" y="3965222"/>
            <a:ext cx="64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Helvetica LT Std" pitchFamily="34" charset="0"/>
              </a:rPr>
              <a:t>7.-</a:t>
            </a:r>
            <a:endParaRPr lang="es-EC" sz="2000" b="1" dirty="0">
              <a:latin typeface="Helvetica LT Std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45120" y="4068816"/>
            <a:ext cx="144016" cy="200055"/>
          </a:xfrm>
          <a:prstGeom prst="rect">
            <a:avLst/>
          </a:prstGeom>
          <a:solidFill>
            <a:srgbClr val="0C2411"/>
          </a:solidFill>
          <a:ln>
            <a:solidFill>
              <a:srgbClr val="0C2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13" name="12 CuadroTexto"/>
          <p:cNvSpPr txBox="1"/>
          <p:nvPr/>
        </p:nvSpPr>
        <p:spPr>
          <a:xfrm>
            <a:off x="1081466" y="3980611"/>
            <a:ext cx="2088232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26,01%</a:t>
            </a:r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94244" y="4536092"/>
            <a:ext cx="27725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latin typeface="Helvetica LT Std" pitchFamily="34" charset="0"/>
              </a:rPr>
              <a:t>Préstamos de las COAC son su principal alternativa de financiamiento. </a:t>
            </a:r>
          </a:p>
          <a:p>
            <a:pPr algn="just"/>
            <a:r>
              <a:rPr lang="es-EC" sz="1400" dirty="0" smtClean="0">
                <a:latin typeface="Helvetica LT Std" pitchFamily="34" charset="0"/>
              </a:rPr>
              <a:t>Las fuentes del sector formal tienden a tener mayor solicitud.</a:t>
            </a:r>
            <a:endParaRPr lang="es-EC" sz="1400" dirty="0">
              <a:latin typeface="Helvetica LT Std" pitchFamily="34" charset="0"/>
            </a:endParaRPr>
          </a:p>
        </p:txBody>
      </p:sp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2736844086"/>
              </p:ext>
            </p:extLst>
          </p:nvPr>
        </p:nvGraphicFramePr>
        <p:xfrm>
          <a:off x="3244838" y="823797"/>
          <a:ext cx="5868784" cy="3425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17 Rectángulo"/>
          <p:cNvSpPr/>
          <p:nvPr/>
        </p:nvSpPr>
        <p:spPr>
          <a:xfrm>
            <a:off x="4371602" y="3429000"/>
            <a:ext cx="4664894" cy="2508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20" name="19 Gráfico"/>
          <p:cNvGraphicFramePr/>
          <p:nvPr>
            <p:extLst>
              <p:ext uri="{D42A27DB-BD31-4B8C-83A1-F6EECF244321}">
                <p14:modId xmlns:p14="http://schemas.microsoft.com/office/powerpoint/2010/main" val="3168576904"/>
              </p:ext>
            </p:extLst>
          </p:nvPr>
        </p:nvGraphicFramePr>
        <p:xfrm>
          <a:off x="3394509" y="4005064"/>
          <a:ext cx="5749491" cy="2708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20 Rectángulo"/>
          <p:cNvSpPr/>
          <p:nvPr/>
        </p:nvSpPr>
        <p:spPr>
          <a:xfrm>
            <a:off x="4067944" y="4317504"/>
            <a:ext cx="864096" cy="23476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22 Rectángulo redondeado">
            <a:hlinkClick r:id="rId4" action="ppaction://hlinksldjump"/>
          </p:cNvPr>
          <p:cNvSpPr/>
          <p:nvPr/>
        </p:nvSpPr>
        <p:spPr>
          <a:xfrm>
            <a:off x="8231524" y="44624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588224" y="5120867"/>
            <a:ext cx="2448272" cy="15442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7992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/>
      <p:bldP spid="10" grpId="0"/>
      <p:bldP spid="11" grpId="0" animBg="1"/>
      <p:bldP spid="13" grpId="0" animBg="1"/>
      <p:bldP spid="15" grpId="0"/>
      <p:bldGraphic spid="16" grpId="0">
        <p:bldAsOne/>
      </p:bldGraphic>
      <p:bldP spid="18" grpId="0" animBg="1"/>
      <p:bldGraphic spid="20" grpId="0">
        <p:bldAsOne/>
      </p:bldGraphic>
      <p:bldP spid="21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IV: Resultados</a:t>
            </a:r>
            <a:endParaRPr lang="es-EC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11759" y="1268760"/>
            <a:ext cx="64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Helvetica LT Std" pitchFamily="34" charset="0"/>
              </a:rPr>
              <a:t>9</a:t>
            </a:r>
            <a:r>
              <a:rPr lang="es-EC" sz="2000" b="1" dirty="0" smtClean="0">
                <a:latin typeface="Helvetica LT Std" pitchFamily="34" charset="0"/>
              </a:rPr>
              <a:t>.-</a:t>
            </a:r>
            <a:endParaRPr lang="es-EC" sz="2000" b="1" dirty="0">
              <a:latin typeface="Helvetica LT Std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9569" y="1372354"/>
            <a:ext cx="144016" cy="200055"/>
          </a:xfrm>
          <a:prstGeom prst="rect">
            <a:avLst/>
          </a:prstGeom>
          <a:solidFill>
            <a:srgbClr val="0C2411"/>
          </a:solidFill>
          <a:ln>
            <a:solidFill>
              <a:srgbClr val="0C2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1115616" y="1284149"/>
            <a:ext cx="2088232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37,78%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428692" y="1916832"/>
            <a:ext cx="2775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latin typeface="Helvetica LT Std" pitchFamily="34" charset="0"/>
              </a:rPr>
              <a:t>Han pagado tasas en el rango de 21% - 25% por préstamos, la segunda frecuencia es rangos desde 16% - 20% entre estos dos rangos se ubica más del 70% de encuestados.</a:t>
            </a:r>
            <a:endParaRPr lang="es-EC" sz="1400" dirty="0">
              <a:latin typeface="Helvetica LT Std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11758" y="4077072"/>
            <a:ext cx="64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Helvetica LT Std" pitchFamily="34" charset="0"/>
              </a:rPr>
              <a:t>11.-</a:t>
            </a:r>
            <a:endParaRPr lang="es-EC" sz="2000" b="1" dirty="0">
              <a:latin typeface="Helvetica LT Std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79568" y="4180666"/>
            <a:ext cx="144016" cy="200055"/>
          </a:xfrm>
          <a:prstGeom prst="rect">
            <a:avLst/>
          </a:prstGeom>
          <a:solidFill>
            <a:srgbClr val="0C2411"/>
          </a:solidFill>
          <a:ln>
            <a:solidFill>
              <a:srgbClr val="0C2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13" name="12 CuadroTexto"/>
          <p:cNvSpPr txBox="1"/>
          <p:nvPr/>
        </p:nvSpPr>
        <p:spPr>
          <a:xfrm>
            <a:off x="1115914" y="4092461"/>
            <a:ext cx="2088232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40,44%</a:t>
            </a:r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31639" y="4721956"/>
            <a:ext cx="2772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latin typeface="Helvetica LT Std" pitchFamily="34" charset="0"/>
              </a:rPr>
              <a:t>Han pagado un préstamo en el rango de 25 – 36 meses. </a:t>
            </a:r>
          </a:p>
          <a:p>
            <a:pPr algn="just"/>
            <a:r>
              <a:rPr lang="es-EC" sz="1400" dirty="0" smtClean="0">
                <a:latin typeface="Helvetica LT Std" pitchFamily="34" charset="0"/>
              </a:rPr>
              <a:t>El segundo rango se encuentre entre 12 – 24 meses. </a:t>
            </a:r>
            <a:endParaRPr lang="es-EC" sz="1400" dirty="0">
              <a:latin typeface="Helvetica LT Std" pitchFamily="34" charset="0"/>
            </a:endParaRPr>
          </a:p>
        </p:txBody>
      </p:sp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3761040206"/>
              </p:ext>
            </p:extLst>
          </p:nvPr>
        </p:nvGraphicFramePr>
        <p:xfrm>
          <a:off x="3191953" y="603924"/>
          <a:ext cx="5952047" cy="306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16 Gráfico"/>
          <p:cNvGraphicFramePr/>
          <p:nvPr>
            <p:extLst>
              <p:ext uri="{D42A27DB-BD31-4B8C-83A1-F6EECF244321}">
                <p14:modId xmlns:p14="http://schemas.microsoft.com/office/powerpoint/2010/main" val="710855449"/>
              </p:ext>
            </p:extLst>
          </p:nvPr>
        </p:nvGraphicFramePr>
        <p:xfrm>
          <a:off x="3419872" y="3662190"/>
          <a:ext cx="5724128" cy="3195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17 Rectángulo"/>
          <p:cNvSpPr/>
          <p:nvPr/>
        </p:nvSpPr>
        <p:spPr>
          <a:xfrm>
            <a:off x="6451683" y="927742"/>
            <a:ext cx="856621" cy="24209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18 Rectángulo"/>
          <p:cNvSpPr/>
          <p:nvPr/>
        </p:nvSpPr>
        <p:spPr>
          <a:xfrm>
            <a:off x="6084168" y="4180666"/>
            <a:ext cx="989735" cy="26773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Rectángulo redondeado">
            <a:hlinkClick r:id="rId4" action="ppaction://hlinksldjump"/>
          </p:cNvPr>
          <p:cNvSpPr/>
          <p:nvPr/>
        </p:nvSpPr>
        <p:spPr>
          <a:xfrm>
            <a:off x="8231524" y="44624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592544" y="1080142"/>
            <a:ext cx="859139" cy="22685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269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/>
      <p:bldP spid="10" grpId="0"/>
      <p:bldP spid="11" grpId="0" animBg="1"/>
      <p:bldP spid="13" grpId="0" animBg="1"/>
      <p:bldP spid="15" grpId="0"/>
      <p:bldGraphic spid="16" grpId="0">
        <p:bldAsOne/>
      </p:bldGraphic>
      <p:bldGraphic spid="17" grpId="0">
        <p:bldAsOne/>
      </p:bldGraphic>
      <p:bldP spid="18" grpId="0" animBg="1"/>
      <p:bldP spid="19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IV: Resultados</a:t>
            </a:r>
            <a:endParaRPr lang="es-EC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11759" y="1268760"/>
            <a:ext cx="64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Helvetica LT Std" pitchFamily="34" charset="0"/>
              </a:rPr>
              <a:t>13.-</a:t>
            </a:r>
            <a:endParaRPr lang="es-EC" sz="2000" b="1" dirty="0">
              <a:latin typeface="Helvetica LT Std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9569" y="1372354"/>
            <a:ext cx="144016" cy="200055"/>
          </a:xfrm>
          <a:prstGeom prst="rect">
            <a:avLst/>
          </a:prstGeom>
          <a:solidFill>
            <a:srgbClr val="0C2411"/>
          </a:solidFill>
          <a:ln>
            <a:solidFill>
              <a:srgbClr val="0C2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1259630" y="1284149"/>
            <a:ext cx="1944217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26,70%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428692" y="1916832"/>
            <a:ext cx="2775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latin typeface="Helvetica LT Std" pitchFamily="34" charset="0"/>
              </a:rPr>
              <a:t>Menciona que han rechazado su solicitud de crédito por no reunir las garantías exigidas por la institución financiera. </a:t>
            </a:r>
            <a:endParaRPr lang="es-EC" sz="1400" dirty="0">
              <a:latin typeface="Helvetica LT Std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11758" y="4077072"/>
            <a:ext cx="64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Helvetica LT Std" pitchFamily="34" charset="0"/>
              </a:rPr>
              <a:t>14.-</a:t>
            </a:r>
            <a:endParaRPr lang="es-EC" sz="2000" b="1" dirty="0">
              <a:latin typeface="Helvetica LT Std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79568" y="4180666"/>
            <a:ext cx="144016" cy="200055"/>
          </a:xfrm>
          <a:prstGeom prst="rect">
            <a:avLst/>
          </a:prstGeom>
          <a:solidFill>
            <a:srgbClr val="0C2411"/>
          </a:solidFill>
          <a:ln>
            <a:solidFill>
              <a:srgbClr val="0C2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13" name="12 CuadroTexto"/>
          <p:cNvSpPr txBox="1"/>
          <p:nvPr/>
        </p:nvSpPr>
        <p:spPr>
          <a:xfrm>
            <a:off x="1259928" y="4092461"/>
            <a:ext cx="1944217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33,78%</a:t>
            </a:r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31639" y="4721956"/>
            <a:ext cx="27725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latin typeface="Helvetica LT Std" pitchFamily="34" charset="0"/>
              </a:rPr>
              <a:t>Manifiestan que el principal problema que tiene los préstamos de las instituciones financieras son elevadas tasas de interés, especialmente comparadas con otros sectores.</a:t>
            </a:r>
            <a:endParaRPr lang="es-EC" sz="1400" dirty="0">
              <a:latin typeface="Helvetica LT Std" pitchFamily="34" charset="0"/>
            </a:endParaRPr>
          </a:p>
        </p:txBody>
      </p:sp>
      <p:graphicFrame>
        <p:nvGraphicFramePr>
          <p:cNvPr id="21" name="20 Gráfico"/>
          <p:cNvGraphicFramePr/>
          <p:nvPr>
            <p:extLst>
              <p:ext uri="{D42A27DB-BD31-4B8C-83A1-F6EECF244321}">
                <p14:modId xmlns:p14="http://schemas.microsoft.com/office/powerpoint/2010/main" val="3003882396"/>
              </p:ext>
            </p:extLst>
          </p:nvPr>
        </p:nvGraphicFramePr>
        <p:xfrm>
          <a:off x="3727991" y="842318"/>
          <a:ext cx="5232787" cy="2528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21 Gráfico"/>
          <p:cNvGraphicFramePr/>
          <p:nvPr>
            <p:extLst>
              <p:ext uri="{D42A27DB-BD31-4B8C-83A1-F6EECF244321}">
                <p14:modId xmlns:p14="http://schemas.microsoft.com/office/powerpoint/2010/main" val="97850889"/>
              </p:ext>
            </p:extLst>
          </p:nvPr>
        </p:nvGraphicFramePr>
        <p:xfrm>
          <a:off x="3757364" y="3612507"/>
          <a:ext cx="5056312" cy="3056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22 Rectángulo"/>
          <p:cNvSpPr/>
          <p:nvPr/>
        </p:nvSpPr>
        <p:spPr>
          <a:xfrm>
            <a:off x="5197048" y="1396359"/>
            <a:ext cx="759574" cy="18573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Rectángulo"/>
          <p:cNvSpPr/>
          <p:nvPr/>
        </p:nvSpPr>
        <p:spPr>
          <a:xfrm>
            <a:off x="3977394" y="5858982"/>
            <a:ext cx="4733982" cy="3063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24 Rectángulo redondeado">
            <a:hlinkClick r:id="rId4" action="ppaction://hlinksldjump"/>
          </p:cNvPr>
          <p:cNvSpPr/>
          <p:nvPr/>
        </p:nvSpPr>
        <p:spPr>
          <a:xfrm>
            <a:off x="8231524" y="44624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4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/>
      <p:bldP spid="10" grpId="0"/>
      <p:bldP spid="11" grpId="0" animBg="1"/>
      <p:bldP spid="13" grpId="0" animBg="1"/>
      <p:bldP spid="15" grpId="0"/>
      <p:bldGraphic spid="21" grpId="0">
        <p:bldAsOne/>
      </p:bldGraphic>
      <p:bldGraphic spid="22" grpId="0">
        <p:bldAsOne/>
      </p:bldGraphic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IV: Resultados</a:t>
            </a:r>
            <a:endParaRPr lang="es-EC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11759" y="1268760"/>
            <a:ext cx="64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Helvetica LT Std" pitchFamily="34" charset="0"/>
              </a:rPr>
              <a:t>18.-</a:t>
            </a:r>
            <a:endParaRPr lang="es-EC" sz="2000" b="1" dirty="0">
              <a:latin typeface="Helvetica LT Std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9569" y="1372354"/>
            <a:ext cx="144016" cy="200055"/>
          </a:xfrm>
          <a:prstGeom prst="rect">
            <a:avLst/>
          </a:prstGeom>
          <a:solidFill>
            <a:srgbClr val="0C2411"/>
          </a:solidFill>
          <a:ln>
            <a:solidFill>
              <a:srgbClr val="0C2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1115616" y="1284149"/>
            <a:ext cx="2088232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29,78%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428692" y="1916832"/>
            <a:ext cx="2775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latin typeface="Helvetica LT Std" pitchFamily="34" charset="0"/>
              </a:rPr>
              <a:t>Solicitan financiamiento para la compra de mercadería.</a:t>
            </a:r>
          </a:p>
          <a:p>
            <a:pPr algn="just"/>
            <a:r>
              <a:rPr lang="es-EC" sz="1400" dirty="0" smtClean="0">
                <a:latin typeface="Helvetica LT Std" pitchFamily="34" charset="0"/>
              </a:rPr>
              <a:t>24% solicitan para mejoras del negocio</a:t>
            </a:r>
            <a:endParaRPr lang="es-EC" sz="1400" dirty="0">
              <a:latin typeface="Helvetica LT Std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11758" y="4077072"/>
            <a:ext cx="64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Helvetica LT Std" pitchFamily="34" charset="0"/>
              </a:rPr>
              <a:t>19.-</a:t>
            </a:r>
            <a:endParaRPr lang="es-EC" sz="2000" b="1" dirty="0">
              <a:latin typeface="Helvetica LT Std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79568" y="4180666"/>
            <a:ext cx="144016" cy="200055"/>
          </a:xfrm>
          <a:prstGeom prst="rect">
            <a:avLst/>
          </a:prstGeom>
          <a:solidFill>
            <a:srgbClr val="0C2411"/>
          </a:solidFill>
          <a:ln>
            <a:solidFill>
              <a:srgbClr val="0C2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13" name="12 CuadroTexto"/>
          <p:cNvSpPr txBox="1"/>
          <p:nvPr/>
        </p:nvSpPr>
        <p:spPr>
          <a:xfrm>
            <a:off x="1115914" y="4092461"/>
            <a:ext cx="2088232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40%</a:t>
            </a:r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31639" y="4721956"/>
            <a:ext cx="2772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latin typeface="Helvetica LT Std" pitchFamily="34" charset="0"/>
              </a:rPr>
              <a:t>Mencionan que el local donde funciona el negocio es propio y esta pagado, el siguiente rango es arrendado</a:t>
            </a:r>
            <a:endParaRPr lang="es-EC" sz="1400" dirty="0">
              <a:latin typeface="Helvetica LT Std" pitchFamily="34" charset="0"/>
            </a:endParaRPr>
          </a:p>
        </p:txBody>
      </p:sp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2678391947"/>
              </p:ext>
            </p:extLst>
          </p:nvPr>
        </p:nvGraphicFramePr>
        <p:xfrm>
          <a:off x="3419872" y="831389"/>
          <a:ext cx="5417022" cy="3108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16 Gráfico"/>
          <p:cNvGraphicFramePr/>
          <p:nvPr>
            <p:extLst>
              <p:ext uri="{D42A27DB-BD31-4B8C-83A1-F6EECF244321}">
                <p14:modId xmlns:p14="http://schemas.microsoft.com/office/powerpoint/2010/main" val="1498259057"/>
              </p:ext>
            </p:extLst>
          </p:nvPr>
        </p:nvGraphicFramePr>
        <p:xfrm>
          <a:off x="3419871" y="4124565"/>
          <a:ext cx="5436096" cy="263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17 Rectángulo"/>
          <p:cNvSpPr/>
          <p:nvPr/>
        </p:nvSpPr>
        <p:spPr>
          <a:xfrm>
            <a:off x="4318234" y="3140968"/>
            <a:ext cx="4364496" cy="2227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18 Rectángulo"/>
          <p:cNvSpPr/>
          <p:nvPr/>
        </p:nvSpPr>
        <p:spPr>
          <a:xfrm>
            <a:off x="4133639" y="4656619"/>
            <a:ext cx="882820" cy="21666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Rectángulo redondeado">
            <a:hlinkClick r:id="rId4" action="ppaction://hlinksldjump"/>
          </p:cNvPr>
          <p:cNvSpPr/>
          <p:nvPr/>
        </p:nvSpPr>
        <p:spPr>
          <a:xfrm>
            <a:off x="8231524" y="44624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016459" y="4656619"/>
            <a:ext cx="882820" cy="21666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660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/>
      <p:bldP spid="10" grpId="0"/>
      <p:bldP spid="11" grpId="0" animBg="1"/>
      <p:bldP spid="13" grpId="0" animBg="1"/>
      <p:bldP spid="15" grpId="0"/>
      <p:bldGraphic spid="16" grpId="0">
        <p:bldAsOne/>
      </p:bldGraphic>
      <p:bldGraphic spid="17" grpId="0">
        <p:bldAsOne/>
      </p:bldGraphic>
      <p:bldP spid="18" grpId="0" animBg="1"/>
      <p:bldP spid="19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IV: Resultados</a:t>
            </a:r>
            <a:endParaRPr lang="es-EC" sz="3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1758" y="989212"/>
            <a:ext cx="64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Helvetica LT Std" pitchFamily="34" charset="0"/>
              </a:rPr>
              <a:t>21.-</a:t>
            </a:r>
            <a:endParaRPr lang="es-EC" sz="2000" b="1" dirty="0">
              <a:latin typeface="Helvetica LT Std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79568" y="1092806"/>
            <a:ext cx="144016" cy="200055"/>
          </a:xfrm>
          <a:prstGeom prst="rect">
            <a:avLst/>
          </a:prstGeom>
          <a:solidFill>
            <a:srgbClr val="0C2411"/>
          </a:solidFill>
          <a:ln>
            <a:solidFill>
              <a:srgbClr val="0C2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13" name="12 CuadroTexto"/>
          <p:cNvSpPr txBox="1"/>
          <p:nvPr/>
        </p:nvSpPr>
        <p:spPr>
          <a:xfrm>
            <a:off x="1115914" y="1004601"/>
            <a:ext cx="2088232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53,78%</a:t>
            </a:r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79569" y="1685001"/>
            <a:ext cx="24841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latin typeface="Helvetica LT Std" pitchFamily="34" charset="0"/>
              </a:rPr>
              <a:t>Brindan trabajo entre 1- 2 personas, el 20,44% brindan entre 3 – 5 trabajadores</a:t>
            </a:r>
            <a:endParaRPr lang="es-EC" sz="1400" dirty="0">
              <a:latin typeface="Helvetica LT Std" pitchFamily="34" charset="0"/>
            </a:endParaRPr>
          </a:p>
        </p:txBody>
      </p:sp>
      <p:graphicFrame>
        <p:nvGraphicFramePr>
          <p:cNvPr id="20" name="19 Gráfico"/>
          <p:cNvGraphicFramePr/>
          <p:nvPr>
            <p:extLst>
              <p:ext uri="{D42A27DB-BD31-4B8C-83A1-F6EECF244321}">
                <p14:modId xmlns:p14="http://schemas.microsoft.com/office/powerpoint/2010/main" val="3410529665"/>
              </p:ext>
            </p:extLst>
          </p:nvPr>
        </p:nvGraphicFramePr>
        <p:xfrm>
          <a:off x="3347864" y="980728"/>
          <a:ext cx="5475259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22 Rectángulo"/>
          <p:cNvSpPr/>
          <p:nvPr/>
        </p:nvSpPr>
        <p:spPr>
          <a:xfrm>
            <a:off x="5004048" y="1485912"/>
            <a:ext cx="804974" cy="18795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Rectángulo redondeado">
            <a:hlinkClick r:id="rId3" action="ppaction://hlinksldjump"/>
          </p:cNvPr>
          <p:cNvSpPr/>
          <p:nvPr/>
        </p:nvSpPr>
        <p:spPr>
          <a:xfrm>
            <a:off x="8231524" y="44624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11759" y="4248596"/>
            <a:ext cx="64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Helvetica LT Std" pitchFamily="34" charset="0"/>
              </a:rPr>
              <a:t>23.-</a:t>
            </a:r>
            <a:endParaRPr lang="es-EC" sz="2000" b="1" dirty="0">
              <a:latin typeface="Helvetica LT Std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79569" y="4352190"/>
            <a:ext cx="144016" cy="200055"/>
          </a:xfrm>
          <a:prstGeom prst="rect">
            <a:avLst/>
          </a:prstGeom>
          <a:solidFill>
            <a:srgbClr val="0C2411"/>
          </a:solidFill>
          <a:ln>
            <a:solidFill>
              <a:srgbClr val="0C2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18" name="17 CuadroTexto"/>
          <p:cNvSpPr txBox="1"/>
          <p:nvPr/>
        </p:nvSpPr>
        <p:spPr>
          <a:xfrm>
            <a:off x="1115616" y="4263985"/>
            <a:ext cx="2088232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90%</a:t>
            </a:r>
            <a:endParaRPr lang="es-EC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28692" y="4896668"/>
            <a:ext cx="27754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latin typeface="Helvetica LT Std" pitchFamily="34" charset="0"/>
              </a:rPr>
              <a:t>Considera que el financiamiento es importante para el desarrollo de su microempresa, solamente el 10% considera que no es necesario.</a:t>
            </a:r>
            <a:endParaRPr lang="es-EC" sz="1400" dirty="0">
              <a:latin typeface="Helvetica LT Std" pitchFamily="34" charset="0"/>
            </a:endParaRPr>
          </a:p>
        </p:txBody>
      </p:sp>
      <p:graphicFrame>
        <p:nvGraphicFramePr>
          <p:cNvPr id="25" name="24 Gráfico"/>
          <p:cNvGraphicFramePr/>
          <p:nvPr>
            <p:extLst>
              <p:ext uri="{D42A27DB-BD31-4B8C-83A1-F6EECF244321}">
                <p14:modId xmlns:p14="http://schemas.microsoft.com/office/powerpoint/2010/main" val="1458822027"/>
              </p:ext>
            </p:extLst>
          </p:nvPr>
        </p:nvGraphicFramePr>
        <p:xfrm>
          <a:off x="3635896" y="3888556"/>
          <a:ext cx="5143500" cy="27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2156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5" grpId="0"/>
      <p:bldGraphic spid="20" grpId="0">
        <p:bldAsOne/>
      </p:bldGraphic>
      <p:bldP spid="23" grpId="0" animBg="1"/>
      <p:bldP spid="16" grpId="0"/>
      <p:bldP spid="17" grpId="0" animBg="1"/>
      <p:bldP spid="18" grpId="0" animBg="1"/>
      <p:bldP spid="19" grpId="0"/>
      <p:bldGraphic spid="2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IV: Resultados</a:t>
            </a:r>
            <a:endParaRPr lang="es-EC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11759" y="1268760"/>
            <a:ext cx="64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Helvetica LT Std" pitchFamily="34" charset="0"/>
              </a:rPr>
              <a:t>27.-</a:t>
            </a:r>
            <a:endParaRPr lang="es-EC" sz="2000" b="1" dirty="0">
              <a:latin typeface="Helvetica LT Std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9569" y="1372354"/>
            <a:ext cx="144016" cy="200055"/>
          </a:xfrm>
          <a:prstGeom prst="rect">
            <a:avLst/>
          </a:prstGeom>
          <a:solidFill>
            <a:srgbClr val="0C2411"/>
          </a:solidFill>
          <a:ln>
            <a:solidFill>
              <a:srgbClr val="0C2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1259632" y="1284149"/>
            <a:ext cx="1944216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62,2%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616199" y="4869160"/>
            <a:ext cx="3755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1400" dirty="0" smtClean="0">
                <a:latin typeface="Helvetica LT Std" pitchFamily="34" charset="0"/>
              </a:rPr>
              <a:t>Para el </a:t>
            </a:r>
            <a:r>
              <a:rPr lang="es-EC" sz="1400" b="1" u="sng" dirty="0" smtClean="0">
                <a:latin typeface="Helvetica LT Std" pitchFamily="34" charset="0"/>
              </a:rPr>
              <a:t>62,2%</a:t>
            </a:r>
            <a:r>
              <a:rPr lang="es-EC" sz="1400" dirty="0" smtClean="0">
                <a:latin typeface="Helvetica LT Std" pitchFamily="34" charset="0"/>
              </a:rPr>
              <a:t> de los encuestados los ingresos de la microempresa son su única fuente de ingresos, para el </a:t>
            </a:r>
            <a:r>
              <a:rPr lang="es-EC" sz="1400" b="1" u="sng" dirty="0" smtClean="0">
                <a:latin typeface="Helvetica LT Std" pitchFamily="34" charset="0"/>
              </a:rPr>
              <a:t>33,8%</a:t>
            </a:r>
            <a:r>
              <a:rPr lang="es-EC" sz="1400" dirty="0" smtClean="0">
                <a:latin typeface="Helvetica LT Std" pitchFamily="34" charset="0"/>
              </a:rPr>
              <a:t> constituye la segunda fuente principal.</a:t>
            </a:r>
            <a:endParaRPr lang="es-EC" sz="1400" dirty="0">
              <a:latin typeface="Helvetica LT Std" pitchFamily="34" charset="0"/>
            </a:endParaRPr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2239391229"/>
              </p:ext>
            </p:extLst>
          </p:nvPr>
        </p:nvGraphicFramePr>
        <p:xfrm>
          <a:off x="1763688" y="1916832"/>
          <a:ext cx="5793338" cy="278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5580112" y="4902280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1400" dirty="0" smtClean="0">
                <a:latin typeface="Helvetica LT Std" pitchFamily="34" charset="0"/>
              </a:rPr>
              <a:t>Solamente un </a:t>
            </a:r>
            <a:r>
              <a:rPr lang="es-EC" sz="1400" b="1" u="sng" dirty="0" smtClean="0">
                <a:latin typeface="Helvetica LT Std" pitchFamily="34" charset="0"/>
              </a:rPr>
              <a:t>4% </a:t>
            </a:r>
            <a:r>
              <a:rPr lang="es-EC" sz="1400" dirty="0" smtClean="0">
                <a:latin typeface="Helvetica LT Std" pitchFamily="34" charset="0"/>
              </a:rPr>
              <a:t>manifiesta que los ingresos de la microempresa son una ayuda pero no son indispensables.</a:t>
            </a:r>
            <a:endParaRPr lang="es-EC" sz="1400" dirty="0">
              <a:latin typeface="Helvetica LT Std" pitchFamily="34" charset="0"/>
            </a:endParaRPr>
          </a:p>
        </p:txBody>
      </p:sp>
      <p:sp>
        <p:nvSpPr>
          <p:cNvPr id="19" name="18 Rectángulo redondeado">
            <a:hlinkClick r:id="rId3" action="ppaction://hlinksldjump"/>
          </p:cNvPr>
          <p:cNvSpPr/>
          <p:nvPr/>
        </p:nvSpPr>
        <p:spPr>
          <a:xfrm>
            <a:off x="8231524" y="44624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771800" y="2276872"/>
            <a:ext cx="1080120" cy="2016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Rectángulo"/>
          <p:cNvSpPr/>
          <p:nvPr/>
        </p:nvSpPr>
        <p:spPr>
          <a:xfrm>
            <a:off x="6038246" y="3417426"/>
            <a:ext cx="1080120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601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/>
      <p:bldGraphic spid="14" grpId="0">
        <p:bldAsOne/>
      </p:bldGraphic>
      <p:bldP spid="18" grpId="0"/>
      <p:bldP spid="3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IV: Análisis </a:t>
            </a:r>
            <a:r>
              <a:rPr lang="es-EC" sz="3200" dirty="0" err="1" smtClean="0">
                <a:latin typeface="Helvetica LT Std" pitchFamily="34" charset="0"/>
              </a:rPr>
              <a:t>Bivariado</a:t>
            </a:r>
            <a:endParaRPr lang="es-EC" sz="3200" dirty="0"/>
          </a:p>
        </p:txBody>
      </p:sp>
      <p:sp>
        <p:nvSpPr>
          <p:cNvPr id="5" name="4 Rectángulo"/>
          <p:cNvSpPr/>
          <p:nvPr/>
        </p:nvSpPr>
        <p:spPr>
          <a:xfrm>
            <a:off x="479569" y="849532"/>
            <a:ext cx="144016" cy="200055"/>
          </a:xfrm>
          <a:prstGeom prst="rect">
            <a:avLst/>
          </a:prstGeom>
          <a:solidFill>
            <a:srgbClr val="0C2411"/>
          </a:solidFill>
          <a:ln>
            <a:solidFill>
              <a:srgbClr val="0C2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755576" y="764704"/>
            <a:ext cx="5400600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Helvetica LT Std" pitchFamily="34" charset="0"/>
              </a:rPr>
              <a:t>Fuentes de Financiamiento – Nivel de Ingresos</a:t>
            </a: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492146159"/>
              </p:ext>
            </p:extLst>
          </p:nvPr>
        </p:nvGraphicFramePr>
        <p:xfrm>
          <a:off x="1727176" y="1484784"/>
          <a:ext cx="741682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1924219" y="5805264"/>
            <a:ext cx="2436247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Rectángulo"/>
          <p:cNvSpPr/>
          <p:nvPr/>
        </p:nvSpPr>
        <p:spPr>
          <a:xfrm>
            <a:off x="6660232" y="1918914"/>
            <a:ext cx="2317406" cy="20797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Rectángulo"/>
          <p:cNvSpPr/>
          <p:nvPr/>
        </p:nvSpPr>
        <p:spPr>
          <a:xfrm>
            <a:off x="4644008" y="3058320"/>
            <a:ext cx="356524" cy="9507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18 Rectángulo"/>
          <p:cNvSpPr/>
          <p:nvPr/>
        </p:nvSpPr>
        <p:spPr>
          <a:xfrm>
            <a:off x="5220072" y="3058321"/>
            <a:ext cx="356524" cy="9507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Rectángulo"/>
          <p:cNvSpPr/>
          <p:nvPr/>
        </p:nvSpPr>
        <p:spPr>
          <a:xfrm>
            <a:off x="5799652" y="3058322"/>
            <a:ext cx="356524" cy="9507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Rectángulo"/>
          <p:cNvSpPr/>
          <p:nvPr/>
        </p:nvSpPr>
        <p:spPr>
          <a:xfrm>
            <a:off x="6329650" y="3047906"/>
            <a:ext cx="330582" cy="9507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CuadroTexto"/>
          <p:cNvSpPr txBox="1"/>
          <p:nvPr/>
        </p:nvSpPr>
        <p:spPr>
          <a:xfrm>
            <a:off x="35497" y="1918914"/>
            <a:ext cx="3384375" cy="1384995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C" sz="1400" dirty="0" smtClean="0">
                <a:latin typeface="Helvetica LT Std" pitchFamily="34" charset="0"/>
              </a:rPr>
              <a:t>Los microempresarios que solicitan financiamiento a fuentes del sector formal tienden a tener mayor nivel de ingresos.</a:t>
            </a:r>
            <a:endParaRPr lang="es-EC" sz="1400" dirty="0">
              <a:latin typeface="Helvetica LT Std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5497" y="3456308"/>
            <a:ext cx="3384375" cy="1384995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C" sz="1400" dirty="0" smtClean="0">
                <a:latin typeface="Helvetica LT Std" pitchFamily="34" charset="0"/>
              </a:rPr>
              <a:t>Los microempresarios que tienen ingresos superiores a $ 1.501,00 no solicitan financiamiento al sector informal.</a:t>
            </a:r>
            <a:endParaRPr lang="es-EC" sz="1400" dirty="0">
              <a:latin typeface="Helvetica LT Std" pitchFamily="34" charset="0"/>
            </a:endParaRPr>
          </a:p>
        </p:txBody>
      </p:sp>
      <p:sp>
        <p:nvSpPr>
          <p:cNvPr id="23" name="22 Rectángulo redondeado">
            <a:hlinkClick r:id="rId3" action="ppaction://hlinksldjump"/>
          </p:cNvPr>
          <p:cNvSpPr/>
          <p:nvPr/>
        </p:nvSpPr>
        <p:spPr>
          <a:xfrm>
            <a:off x="8231524" y="44624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9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3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IV: Análisis </a:t>
            </a:r>
            <a:r>
              <a:rPr lang="es-EC" sz="3200" dirty="0" err="1" smtClean="0">
                <a:latin typeface="Helvetica LT Std" pitchFamily="34" charset="0"/>
              </a:rPr>
              <a:t>Bivariado</a:t>
            </a:r>
            <a:endParaRPr lang="es-EC" sz="3200" dirty="0"/>
          </a:p>
        </p:txBody>
      </p:sp>
      <p:sp>
        <p:nvSpPr>
          <p:cNvPr id="5" name="4 Rectángulo"/>
          <p:cNvSpPr/>
          <p:nvPr/>
        </p:nvSpPr>
        <p:spPr>
          <a:xfrm>
            <a:off x="479569" y="849532"/>
            <a:ext cx="144016" cy="200055"/>
          </a:xfrm>
          <a:prstGeom prst="rect">
            <a:avLst/>
          </a:prstGeom>
          <a:solidFill>
            <a:srgbClr val="0C2411"/>
          </a:solidFill>
          <a:ln>
            <a:solidFill>
              <a:srgbClr val="0C2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755576" y="764704"/>
            <a:ext cx="5400600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Helvetica LT Std" pitchFamily="34" charset="0"/>
              </a:rPr>
              <a:t>Fuentes de Financiamiento – Nivel de Ingresos</a:t>
            </a: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434684"/>
              </p:ext>
            </p:extLst>
          </p:nvPr>
        </p:nvGraphicFramePr>
        <p:xfrm>
          <a:off x="539552" y="1785843"/>
          <a:ext cx="7988374" cy="2099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2926"/>
                <a:gridCol w="1207159"/>
                <a:gridCol w="971177"/>
                <a:gridCol w="2657112"/>
              </a:tblGrid>
              <a:tr h="39821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 </a:t>
                      </a:r>
                      <a:endParaRPr lang="es-EC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Valor</a:t>
                      </a:r>
                      <a:endParaRPr lang="es-EC" sz="12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df</a:t>
                      </a:r>
                      <a:endParaRPr lang="es-EC" sz="12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Significación asintótica (bilateral)</a:t>
                      </a:r>
                      <a:endParaRPr lang="es-EC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208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s-EC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Chi-cuadrado de Pearson</a:t>
                      </a:r>
                      <a:endParaRPr lang="es-EC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66,048</a:t>
                      </a:r>
                      <a:r>
                        <a:rPr lang="es-EC" sz="1200" b="0" baseline="30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a</a:t>
                      </a:r>
                      <a:endParaRPr lang="es-EC" sz="12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35</a:t>
                      </a:r>
                      <a:endParaRPr lang="es-EC" sz="12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0,002</a:t>
                      </a:r>
                      <a:endParaRPr lang="es-EC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170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s-EC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Razón de verosimilitud</a:t>
                      </a:r>
                      <a:endParaRPr lang="es-EC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78,564</a:t>
                      </a:r>
                      <a:endParaRPr lang="es-EC" sz="12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35</a:t>
                      </a:r>
                      <a:endParaRPr lang="es-EC" sz="12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0,000</a:t>
                      </a:r>
                      <a:endParaRPr lang="es-EC" sz="12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208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s-EC" sz="12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Asociación lineal por lineal</a:t>
                      </a:r>
                      <a:endParaRPr lang="es-EC" sz="12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26,739</a:t>
                      </a:r>
                      <a:endParaRPr lang="es-EC" sz="12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1</a:t>
                      </a:r>
                      <a:endParaRPr lang="es-EC" sz="12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0,000</a:t>
                      </a:r>
                      <a:endParaRPr lang="es-EC" sz="12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170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s-EC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N de casos válidos</a:t>
                      </a:r>
                      <a:endParaRPr lang="es-EC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225</a:t>
                      </a:r>
                      <a:endParaRPr lang="es-EC" sz="12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17 Rectángulo"/>
          <p:cNvSpPr/>
          <p:nvPr/>
        </p:nvSpPr>
        <p:spPr>
          <a:xfrm>
            <a:off x="551577" y="1359064"/>
            <a:ext cx="7976349" cy="41142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Prueba Chi Cuadrado</a:t>
            </a:r>
            <a:endParaRPr lang="es-EC" dirty="0"/>
          </a:p>
        </p:txBody>
      </p:sp>
      <p:sp>
        <p:nvSpPr>
          <p:cNvPr id="23" name="22 Rectángulo"/>
          <p:cNvSpPr/>
          <p:nvPr/>
        </p:nvSpPr>
        <p:spPr>
          <a:xfrm>
            <a:off x="5868144" y="2204864"/>
            <a:ext cx="2659782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Rectángulo"/>
          <p:cNvSpPr/>
          <p:nvPr/>
        </p:nvSpPr>
        <p:spPr>
          <a:xfrm>
            <a:off x="822475" y="5824686"/>
            <a:ext cx="2453381" cy="628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 Valor 0,002 &lt; 0,05  </a:t>
            </a:r>
            <a:endParaRPr lang="es-EC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548363" y="4376737"/>
            <a:ext cx="3159541" cy="13049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b="1" dirty="0" smtClean="0">
                <a:solidFill>
                  <a:schemeClr val="bg2">
                    <a:lumMod val="10000"/>
                  </a:schemeClr>
                </a:solidFill>
              </a:rPr>
              <a:t>P Valor &lt; 0,05 - Rechazo H0</a:t>
            </a:r>
          </a:p>
          <a:p>
            <a:pPr algn="just"/>
            <a:r>
              <a:rPr lang="es-EC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C" b="1" dirty="0" smtClean="0">
                <a:solidFill>
                  <a:schemeClr val="bg2">
                    <a:lumMod val="10000"/>
                  </a:schemeClr>
                </a:solidFill>
              </a:rPr>
              <a:t>                           </a:t>
            </a:r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Acepto H1</a:t>
            </a:r>
          </a:p>
          <a:p>
            <a:pPr algn="just"/>
            <a:r>
              <a:rPr lang="es-EC" b="1" dirty="0" smtClean="0">
                <a:solidFill>
                  <a:schemeClr val="bg2">
                    <a:lumMod val="10000"/>
                  </a:schemeClr>
                </a:solidFill>
              </a:rPr>
              <a:t>P Valor &gt; 0,05 – Acepto H0</a:t>
            </a:r>
          </a:p>
          <a:p>
            <a:pPr algn="just"/>
            <a:r>
              <a:rPr lang="es-EC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C" b="1" dirty="0" smtClean="0">
                <a:solidFill>
                  <a:schemeClr val="bg2">
                    <a:lumMod val="10000"/>
                  </a:schemeClr>
                </a:solidFill>
              </a:rPr>
              <a:t>                          </a:t>
            </a:r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 Rechazo H1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48363" y="3919537"/>
            <a:ext cx="3159541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Regla de decisión</a:t>
            </a:r>
            <a:endParaRPr lang="es-EC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4268176" y="4663341"/>
            <a:ext cx="4617717" cy="145085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El </a:t>
            </a:r>
            <a:r>
              <a:rPr lang="es-EC" sz="1600" dirty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financiamiento crediticio formal influye en el desarrollo económico de los </a:t>
            </a: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microempresarios </a:t>
            </a:r>
            <a:r>
              <a:rPr lang="es-EC" sz="1600" dirty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del sector comercio al por menor del Cantón Mejía.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268173" y="4294009"/>
            <a:ext cx="461771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Se rechaza Ho y se acepta H1</a:t>
            </a:r>
            <a:endParaRPr lang="es-EC" dirty="0"/>
          </a:p>
        </p:txBody>
      </p:sp>
      <p:sp>
        <p:nvSpPr>
          <p:cNvPr id="29" name="28 Rectángulo redondeado">
            <a:hlinkClick r:id="rId2" action="ppaction://hlinksldjump"/>
          </p:cNvPr>
          <p:cNvSpPr/>
          <p:nvPr/>
        </p:nvSpPr>
        <p:spPr>
          <a:xfrm>
            <a:off x="8231524" y="44624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1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IV: Análisis </a:t>
            </a:r>
            <a:r>
              <a:rPr lang="es-EC" sz="3200" dirty="0" err="1" smtClean="0">
                <a:latin typeface="Helvetica LT Std" pitchFamily="34" charset="0"/>
              </a:rPr>
              <a:t>Bivariado</a:t>
            </a:r>
            <a:endParaRPr lang="es-EC" sz="3200" dirty="0"/>
          </a:p>
        </p:txBody>
      </p:sp>
      <p:sp>
        <p:nvSpPr>
          <p:cNvPr id="5" name="4 Rectángulo"/>
          <p:cNvSpPr/>
          <p:nvPr/>
        </p:nvSpPr>
        <p:spPr>
          <a:xfrm>
            <a:off x="479569" y="849532"/>
            <a:ext cx="144016" cy="200055"/>
          </a:xfrm>
          <a:prstGeom prst="rect">
            <a:avLst/>
          </a:prstGeom>
          <a:solidFill>
            <a:srgbClr val="0C2411"/>
          </a:solidFill>
          <a:ln>
            <a:solidFill>
              <a:srgbClr val="0C2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755576" y="764704"/>
            <a:ext cx="5400600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Helvetica LT Std" pitchFamily="34" charset="0"/>
              </a:rPr>
              <a:t>Fuentes de Financiamiento – Activos</a:t>
            </a:r>
          </a:p>
        </p:txBody>
      </p:sp>
      <p:graphicFrame>
        <p:nvGraphicFramePr>
          <p:cNvPr id="15" name="14 Gráfico"/>
          <p:cNvGraphicFramePr/>
          <p:nvPr>
            <p:extLst>
              <p:ext uri="{D42A27DB-BD31-4B8C-83A1-F6EECF244321}">
                <p14:modId xmlns:p14="http://schemas.microsoft.com/office/powerpoint/2010/main" val="1005901164"/>
              </p:ext>
            </p:extLst>
          </p:nvPr>
        </p:nvGraphicFramePr>
        <p:xfrm>
          <a:off x="1331640" y="1340768"/>
          <a:ext cx="781236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15 Rectángulo"/>
          <p:cNvSpPr/>
          <p:nvPr/>
        </p:nvSpPr>
        <p:spPr>
          <a:xfrm>
            <a:off x="1547664" y="5445224"/>
            <a:ext cx="2540715" cy="6118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Rectángulo"/>
          <p:cNvSpPr/>
          <p:nvPr/>
        </p:nvSpPr>
        <p:spPr>
          <a:xfrm>
            <a:off x="6544019" y="3212976"/>
            <a:ext cx="504056" cy="8363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18 Rectángulo"/>
          <p:cNvSpPr/>
          <p:nvPr/>
        </p:nvSpPr>
        <p:spPr>
          <a:xfrm>
            <a:off x="5567400" y="3631162"/>
            <a:ext cx="300744" cy="429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Rectángulo"/>
          <p:cNvSpPr/>
          <p:nvPr/>
        </p:nvSpPr>
        <p:spPr>
          <a:xfrm>
            <a:off x="4572000" y="3630706"/>
            <a:ext cx="322729" cy="4186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27 CuadroTexto"/>
          <p:cNvSpPr txBox="1"/>
          <p:nvPr/>
        </p:nvSpPr>
        <p:spPr>
          <a:xfrm>
            <a:off x="107505" y="2258673"/>
            <a:ext cx="3384375" cy="1384995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C" sz="1400" dirty="0" smtClean="0">
                <a:latin typeface="Helvetica LT Std" pitchFamily="34" charset="0"/>
              </a:rPr>
              <a:t>Los microempresarios que solicitan financiamiento a fuentes del sector formal tienden a tener mayor volumen de activos.</a:t>
            </a:r>
            <a:endParaRPr lang="es-EC" sz="1400" dirty="0">
              <a:latin typeface="Helvetica LT Std" pitchFamily="34" charset="0"/>
            </a:endParaRPr>
          </a:p>
        </p:txBody>
      </p:sp>
      <p:sp>
        <p:nvSpPr>
          <p:cNvPr id="30" name="29 Rectángulo redondeado">
            <a:hlinkClick r:id="rId3" action="ppaction://hlinksldjump"/>
          </p:cNvPr>
          <p:cNvSpPr/>
          <p:nvPr/>
        </p:nvSpPr>
        <p:spPr>
          <a:xfrm>
            <a:off x="8231524" y="44624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144968" y="1841852"/>
            <a:ext cx="499040" cy="22186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3672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6" grpId="0" animBg="1"/>
      <p:bldP spid="17" grpId="0" animBg="1"/>
      <p:bldP spid="19" grpId="0" animBg="1"/>
      <p:bldP spid="20" grpId="0" animBg="1"/>
      <p:bldP spid="28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IV: Análisis </a:t>
            </a:r>
            <a:r>
              <a:rPr lang="es-EC" sz="3200" dirty="0" err="1" smtClean="0">
                <a:latin typeface="Helvetica LT Std" pitchFamily="34" charset="0"/>
              </a:rPr>
              <a:t>Bivariado</a:t>
            </a:r>
            <a:endParaRPr lang="es-EC" sz="3200" dirty="0"/>
          </a:p>
        </p:txBody>
      </p:sp>
      <p:sp>
        <p:nvSpPr>
          <p:cNvPr id="5" name="4 Rectángulo"/>
          <p:cNvSpPr/>
          <p:nvPr/>
        </p:nvSpPr>
        <p:spPr>
          <a:xfrm>
            <a:off x="479569" y="849532"/>
            <a:ext cx="144016" cy="200055"/>
          </a:xfrm>
          <a:prstGeom prst="rect">
            <a:avLst/>
          </a:prstGeom>
          <a:solidFill>
            <a:srgbClr val="0C2411"/>
          </a:solidFill>
          <a:ln>
            <a:solidFill>
              <a:srgbClr val="0C2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755576" y="764704"/>
            <a:ext cx="5400600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Helvetica LT Std" pitchFamily="34" charset="0"/>
              </a:rPr>
              <a:t>Fuentes de Financiamiento – Activos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92708" y="1340768"/>
            <a:ext cx="7867724" cy="4342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Prueba Chi Cuadrado</a:t>
            </a:r>
            <a:endParaRPr lang="es-EC" dirty="0"/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156477"/>
              </p:ext>
            </p:extLst>
          </p:nvPr>
        </p:nvGraphicFramePr>
        <p:xfrm>
          <a:off x="611759" y="1775019"/>
          <a:ext cx="7848673" cy="2174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153"/>
                <a:gridCol w="1224136"/>
                <a:gridCol w="792088"/>
                <a:gridCol w="2664296"/>
              </a:tblGrid>
              <a:tr h="589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Valor</a:t>
                      </a:r>
                      <a:endParaRPr lang="es-EC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df</a:t>
                      </a:r>
                      <a:endParaRPr lang="es-EC" sz="12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Significación asintótica (bilateral)</a:t>
                      </a:r>
                      <a:endParaRPr lang="es-EC" sz="12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s-EC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Chi-cuadrado de Pearson</a:t>
                      </a:r>
                      <a:endParaRPr lang="es-EC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42,977</a:t>
                      </a:r>
                      <a:endParaRPr lang="es-EC" sz="12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20</a:t>
                      </a:r>
                      <a:endParaRPr lang="es-EC" sz="12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0,001</a:t>
                      </a:r>
                      <a:endParaRPr lang="es-EC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150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s-EC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Razón de verosimilitud</a:t>
                      </a:r>
                      <a:endParaRPr lang="es-EC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43,031</a:t>
                      </a:r>
                      <a:endParaRPr lang="es-EC" sz="12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20</a:t>
                      </a:r>
                      <a:endParaRPr lang="es-EC" sz="12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0,002</a:t>
                      </a:r>
                      <a:endParaRPr lang="es-EC" sz="12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150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s-EC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Asociación lineal por lineal</a:t>
                      </a:r>
                      <a:endParaRPr lang="es-EC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10,838</a:t>
                      </a:r>
                      <a:endParaRPr lang="es-EC" sz="12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1</a:t>
                      </a:r>
                      <a:endParaRPr lang="es-EC" sz="12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0,001</a:t>
                      </a:r>
                      <a:endParaRPr lang="es-EC" sz="12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150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s-EC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N de casos válidos</a:t>
                      </a:r>
                      <a:endParaRPr lang="es-EC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elvetica LT Std" pitchFamily="34" charset="0"/>
                        </a:rPr>
                        <a:t>225</a:t>
                      </a:r>
                      <a:endParaRPr lang="es-EC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 pitchFamily="34" charset="0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13 Rectángulo"/>
          <p:cNvSpPr/>
          <p:nvPr/>
        </p:nvSpPr>
        <p:spPr>
          <a:xfrm>
            <a:off x="5837963" y="2420888"/>
            <a:ext cx="2607508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Rectángulo"/>
          <p:cNvSpPr/>
          <p:nvPr/>
        </p:nvSpPr>
        <p:spPr>
          <a:xfrm>
            <a:off x="580592" y="4484500"/>
            <a:ext cx="3648507" cy="13049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b="1" dirty="0" smtClean="0">
                <a:solidFill>
                  <a:schemeClr val="bg2">
                    <a:lumMod val="10000"/>
                  </a:schemeClr>
                </a:solidFill>
              </a:rPr>
              <a:t>P Valor &lt; 0,05 - Rechazo H0</a:t>
            </a:r>
          </a:p>
          <a:p>
            <a:pPr algn="just"/>
            <a:r>
              <a:rPr lang="es-EC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C" b="1" dirty="0" smtClean="0">
                <a:solidFill>
                  <a:schemeClr val="bg2">
                    <a:lumMod val="10000"/>
                  </a:schemeClr>
                </a:solidFill>
              </a:rPr>
              <a:t>                           </a:t>
            </a:r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Acepto H1</a:t>
            </a:r>
          </a:p>
          <a:p>
            <a:pPr algn="just"/>
            <a:r>
              <a:rPr lang="es-EC" b="1" dirty="0" smtClean="0">
                <a:solidFill>
                  <a:schemeClr val="bg2">
                    <a:lumMod val="10000"/>
                  </a:schemeClr>
                </a:solidFill>
              </a:rPr>
              <a:t>P Valor &gt; 0,05 – Acepto H0</a:t>
            </a:r>
          </a:p>
          <a:p>
            <a:pPr algn="just"/>
            <a:r>
              <a:rPr lang="es-EC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C" b="1" dirty="0" smtClean="0">
                <a:solidFill>
                  <a:schemeClr val="bg2">
                    <a:lumMod val="10000"/>
                  </a:schemeClr>
                </a:solidFill>
              </a:rPr>
              <a:t>                           </a:t>
            </a:r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Rechazo H1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80592" y="4027300"/>
            <a:ext cx="3648507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Regla de decisión</a:t>
            </a:r>
            <a:endParaRPr lang="es-EC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755576" y="5844702"/>
            <a:ext cx="2657047" cy="628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 Valor 0,001 &lt; 0,05  </a:t>
            </a:r>
            <a:endParaRPr lang="es-EC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4704153" y="4903432"/>
            <a:ext cx="4116319" cy="156991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El </a:t>
            </a:r>
            <a:r>
              <a:rPr lang="es-EC" sz="1600" dirty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financiamiento crediticio formal influye en el desarrollo económico de los </a:t>
            </a: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microempresarios </a:t>
            </a:r>
            <a:r>
              <a:rPr lang="es-EC" sz="1600" dirty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del sector comercio al por menor del Cantón Mejía.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4704153" y="4534100"/>
            <a:ext cx="411631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Se rechaza Ho y se acepta H1</a:t>
            </a:r>
            <a:endParaRPr lang="es-EC" dirty="0"/>
          </a:p>
        </p:txBody>
      </p:sp>
      <p:sp>
        <p:nvSpPr>
          <p:cNvPr id="26" name="25 Rectángulo redondeado">
            <a:hlinkClick r:id="rId2" action="ppaction://hlinksldjump"/>
          </p:cNvPr>
          <p:cNvSpPr/>
          <p:nvPr/>
        </p:nvSpPr>
        <p:spPr>
          <a:xfrm>
            <a:off x="8231524" y="44624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6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s-EC" sz="3200" dirty="0" smtClean="0">
                <a:latin typeface="Helvetica LT Std" pitchFamily="34" charset="0"/>
              </a:rPr>
              <a:t>OBJETIVOS</a:t>
            </a:r>
            <a:endParaRPr lang="es-EC" sz="3200" dirty="0">
              <a:latin typeface="Helvetica LT St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3456384" cy="4824536"/>
          </a:xfrm>
          <a:prstGeom prst="roundRect">
            <a:avLst/>
          </a:prstGeo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C" sz="2000" b="1" dirty="0" smtClean="0">
                <a:latin typeface="Helvetica LT Std" pitchFamily="34" charset="0"/>
              </a:rPr>
              <a:t>OBJETIVO GENERAL</a:t>
            </a:r>
          </a:p>
          <a:p>
            <a:pPr marL="0" indent="0" algn="ctr">
              <a:lnSpc>
                <a:spcPct val="160000"/>
              </a:lnSpc>
              <a:buNone/>
            </a:pPr>
            <a:endParaRPr lang="es-EC" sz="1600" dirty="0" smtClean="0">
              <a:latin typeface="Helvetica LT Std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es-EC" sz="1600" dirty="0" smtClean="0">
                <a:latin typeface="Helvetica LT Std" pitchFamily="34" charset="0"/>
              </a:rPr>
              <a:t>Analizar las alternativas de financiamiento crediticio para el desarrollo económico que tienen los microempresarios del sector comercio al por menor del Cantón Mejía.</a:t>
            </a:r>
          </a:p>
          <a:p>
            <a:endParaRPr lang="es-EC" dirty="0" smtClean="0">
              <a:latin typeface="Helvetica LT Std" pitchFamily="34" charset="0"/>
            </a:endParaRPr>
          </a:p>
          <a:p>
            <a:endParaRPr lang="es-EC" dirty="0">
              <a:latin typeface="Helvetica LT Std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067944" y="1600201"/>
            <a:ext cx="4618856" cy="38863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C" sz="2000" b="1" dirty="0" smtClean="0">
                <a:latin typeface="Helvetica LT Std" pitchFamily="34" charset="0"/>
              </a:rPr>
              <a:t>OBJETIVOS ESPECÍFICOS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995936" y="2757989"/>
            <a:ext cx="489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 Determinar los marcos de soporte para el objeto de estudio.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995936" y="3612887"/>
            <a:ext cx="489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 Diseñar el marco metodológico a seguir en la investigación.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995936" y="4473987"/>
            <a:ext cx="489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 Realizar el levantamiento de información.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995936" y="1988840"/>
            <a:ext cx="489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C" sz="1600" dirty="0" smtClean="0">
                <a:latin typeface="Helvetica LT Std" pitchFamily="34" charset="0"/>
              </a:rPr>
              <a:t> Identificar </a:t>
            </a:r>
            <a:r>
              <a:rPr lang="es-EC" sz="1600" dirty="0">
                <a:latin typeface="Helvetica LT Std" pitchFamily="34" charset="0"/>
              </a:rPr>
              <a:t>datos relevantes </a:t>
            </a:r>
            <a:r>
              <a:rPr lang="es-EC" sz="1600" dirty="0" smtClean="0">
                <a:latin typeface="Helvetica LT Std" pitchFamily="34" charset="0"/>
              </a:rPr>
              <a:t>para </a:t>
            </a:r>
            <a:r>
              <a:rPr lang="es-EC" sz="1600" dirty="0">
                <a:latin typeface="Helvetica LT Std" pitchFamily="34" charset="0"/>
              </a:rPr>
              <a:t>fundamentar la investigación.</a:t>
            </a:r>
            <a:endParaRPr lang="es-EC" sz="1600" b="1" dirty="0">
              <a:latin typeface="Helvetica LT Std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995936" y="5085185"/>
            <a:ext cx="489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 Elaborar la propuesta de mejora.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995936" y="5733257"/>
            <a:ext cx="489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 Concluir y recomendar.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3923928" y="1556792"/>
            <a:ext cx="5040560" cy="4896544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Rectángulo redondeado">
            <a:hlinkClick r:id="rId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/>
      <p:bldP spid="5" grpId="0"/>
      <p:bldP spid="6" grpId="0"/>
      <p:bldP spid="7" grpId="0"/>
      <p:bldP spid="9" grpId="0"/>
      <p:bldP spid="10" grpId="0"/>
      <p:bldP spid="11" grpId="0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2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497283"/>
              </p:ext>
            </p:extLst>
          </p:nvPr>
        </p:nvGraphicFramePr>
        <p:xfrm>
          <a:off x="3" y="2128344"/>
          <a:ext cx="3779910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1002"/>
                <a:gridCol w="2778908"/>
              </a:tblGrid>
              <a:tr h="36401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Rango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Relación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01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-0.91 a -1.00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Correlación negativa perfecta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01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-0.76 a -0.90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Correlación negativa muy fuerte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01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-0.51 a -0.75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Correlación negativa considerable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01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-0.11 a -0.50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Correlación negativa media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01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-0.01 a -0.10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Correlación negativa débil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01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0.00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No existe correlación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01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+0.01 a +0.10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Correlación positiva débil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01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+0.11 a +0.50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Correlación positiva media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01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+0.51 a +0.75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Correlación positiva considerable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01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+0.76 a +0.90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Correlación positiva muy fuerte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01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+0.91 a +1.00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Correlación positiva perfecta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010"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Fuente: (Mondragón, 2014, pág. 100)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IV: Prueba de hipótesis</a:t>
            </a:r>
            <a:endParaRPr lang="es-EC" sz="3200" dirty="0"/>
          </a:p>
        </p:txBody>
      </p:sp>
      <p:sp>
        <p:nvSpPr>
          <p:cNvPr id="15" name="14 Rectángulo"/>
          <p:cNvSpPr/>
          <p:nvPr/>
        </p:nvSpPr>
        <p:spPr>
          <a:xfrm>
            <a:off x="4083269" y="4382814"/>
            <a:ext cx="4883871" cy="4099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 RECHAZA H0; SE ACEPTA H1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0" y="882870"/>
            <a:ext cx="9207060" cy="299544"/>
          </a:xfrm>
          <a:prstGeom prst="rect">
            <a:avLst/>
          </a:prstGeom>
          <a:solidFill>
            <a:srgbClr val="601514"/>
          </a:solidFill>
          <a:ln>
            <a:solidFill>
              <a:srgbClr val="601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Prueba de Correlación de </a:t>
            </a:r>
            <a:r>
              <a:rPr lang="es-EC" dirty="0" err="1"/>
              <a:t>Spearman</a:t>
            </a:r>
            <a:endParaRPr lang="es-EC" dirty="0"/>
          </a:p>
        </p:txBody>
      </p:sp>
      <p:sp>
        <p:nvSpPr>
          <p:cNvPr id="17" name="16 Rectángulo"/>
          <p:cNvSpPr/>
          <p:nvPr/>
        </p:nvSpPr>
        <p:spPr>
          <a:xfrm>
            <a:off x="1" y="1268760"/>
            <a:ext cx="9143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i="1" dirty="0" smtClean="0">
                <a:solidFill>
                  <a:schemeClr val="bg2">
                    <a:lumMod val="10000"/>
                  </a:schemeClr>
                </a:solidFill>
              </a:rPr>
              <a:t>“Prueba </a:t>
            </a:r>
            <a:r>
              <a:rPr lang="es-EC" sz="1400" i="1" dirty="0">
                <a:solidFill>
                  <a:schemeClr val="bg2">
                    <a:lumMod val="10000"/>
                  </a:schemeClr>
                </a:solidFill>
              </a:rPr>
              <a:t>no paramétrica </a:t>
            </a:r>
            <a:r>
              <a:rPr lang="es-EC" sz="1400" i="1" dirty="0" smtClean="0">
                <a:solidFill>
                  <a:schemeClr val="bg2">
                    <a:lumMod val="10000"/>
                  </a:schemeClr>
                </a:solidFill>
              </a:rPr>
              <a:t>que permite medir </a:t>
            </a:r>
            <a:r>
              <a:rPr lang="es-EC" sz="1400" i="1" dirty="0">
                <a:solidFill>
                  <a:schemeClr val="bg2">
                    <a:lumMod val="10000"/>
                  </a:schemeClr>
                </a:solidFill>
              </a:rPr>
              <a:t>la relación entre dos variables ” (Barreto, 2013, pág. 13).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1" y="1632081"/>
            <a:ext cx="3779912" cy="4962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C3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Grado de Relación Según Coeficiente de Correlación </a:t>
            </a:r>
            <a:r>
              <a:rPr lang="es-EC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Spearman</a:t>
            </a:r>
            <a:endParaRPr lang="es-EC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619091"/>
              </p:ext>
            </p:extLst>
          </p:nvPr>
        </p:nvGraphicFramePr>
        <p:xfrm>
          <a:off x="3933818" y="1880213"/>
          <a:ext cx="5174686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0"/>
                <a:gridCol w="1862318"/>
                <a:gridCol w="1080120"/>
                <a:gridCol w="1152128"/>
              </a:tblGrid>
              <a:tr h="35687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Financiamiento</a:t>
                      </a:r>
                      <a:endParaRPr lang="es-EC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Desarrollo Económico</a:t>
                      </a:r>
                      <a:endParaRPr lang="es-EC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7325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Financiamiento</a:t>
                      </a:r>
                      <a:endParaRPr lang="es-EC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Coeficiente de correlación</a:t>
                      </a:r>
                      <a:endParaRPr lang="es-EC" sz="12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1,000</a:t>
                      </a:r>
                      <a:endParaRPr lang="es-EC" sz="12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,643</a:t>
                      </a:r>
                      <a:r>
                        <a:rPr lang="es-EC" sz="12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**</a:t>
                      </a:r>
                      <a:endParaRPr lang="es-EC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Sig. (bilateral)</a:t>
                      </a:r>
                      <a:endParaRPr lang="es-EC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0,000</a:t>
                      </a:r>
                      <a:endParaRPr lang="es-EC" sz="12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</a:t>
                      </a:r>
                      <a:endParaRPr lang="es-EC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225</a:t>
                      </a:r>
                      <a:endParaRPr lang="es-EC" sz="12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225</a:t>
                      </a:r>
                      <a:endParaRPr lang="es-EC" sz="12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275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Desarrollo Económico</a:t>
                      </a:r>
                      <a:endParaRPr lang="es-EC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Coeficiente de correlación</a:t>
                      </a:r>
                      <a:endParaRPr lang="es-EC" sz="12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,643</a:t>
                      </a:r>
                      <a:r>
                        <a:rPr lang="es-EC" sz="12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**</a:t>
                      </a:r>
                      <a:endParaRPr lang="es-EC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1,000</a:t>
                      </a:r>
                      <a:endParaRPr lang="es-EC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Sig. (bilateral)</a:t>
                      </a:r>
                      <a:endParaRPr lang="es-EC" sz="12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0,000</a:t>
                      </a:r>
                      <a:endParaRPr lang="es-EC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</a:t>
                      </a:r>
                      <a:endParaRPr lang="es-EC" sz="12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225</a:t>
                      </a:r>
                      <a:endParaRPr lang="es-EC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225</a:t>
                      </a:r>
                      <a:endParaRPr lang="es-EC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" name="23 Rectángulo"/>
          <p:cNvSpPr/>
          <p:nvPr/>
        </p:nvSpPr>
        <p:spPr>
          <a:xfrm>
            <a:off x="7956376" y="2412124"/>
            <a:ext cx="1187624" cy="2967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25 Rectángulo"/>
          <p:cNvSpPr/>
          <p:nvPr/>
        </p:nvSpPr>
        <p:spPr>
          <a:xfrm>
            <a:off x="6878677" y="3226675"/>
            <a:ext cx="1077699" cy="2743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26 Rectángulo"/>
          <p:cNvSpPr/>
          <p:nvPr/>
        </p:nvSpPr>
        <p:spPr>
          <a:xfrm>
            <a:off x="1" y="5428592"/>
            <a:ext cx="3779911" cy="3310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27 Rectángulo"/>
          <p:cNvSpPr/>
          <p:nvPr/>
        </p:nvSpPr>
        <p:spPr>
          <a:xfrm>
            <a:off x="4083268" y="4792718"/>
            <a:ext cx="4883871" cy="176009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El </a:t>
            </a:r>
            <a:r>
              <a:rPr lang="es-EC" sz="1600" dirty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financiamiento crediticio formal influye en el desarrollo económico de los </a:t>
            </a: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microempresarios </a:t>
            </a:r>
            <a:r>
              <a:rPr lang="es-EC" sz="1600" dirty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del sector comercio al por menor del Cantón Mejía.</a:t>
            </a:r>
          </a:p>
        </p:txBody>
      </p:sp>
      <p:sp>
        <p:nvSpPr>
          <p:cNvPr id="31" name="30 Rectángulo redondeado">
            <a:hlinkClick r:id="rId2" action="ppaction://hlinksldjump"/>
          </p:cNvPr>
          <p:cNvSpPr/>
          <p:nvPr/>
        </p:nvSpPr>
        <p:spPr>
          <a:xfrm>
            <a:off x="8231524" y="44624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5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9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0414" y="418654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V: Propuesta de mejora</a:t>
            </a:r>
            <a:endParaRPr lang="es-EC" sz="3200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6" t="28138" r="54354" b="12689"/>
          <a:stretch/>
        </p:blipFill>
        <p:spPr bwMode="auto">
          <a:xfrm>
            <a:off x="179512" y="938576"/>
            <a:ext cx="4499992" cy="590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5" t="11274" r="31854" b="5001"/>
          <a:stretch/>
        </p:blipFill>
        <p:spPr bwMode="auto">
          <a:xfrm>
            <a:off x="4864964" y="980728"/>
            <a:ext cx="4171532" cy="586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Rectángulo redondeado">
            <a:hlinkClick r:id="rId4" action="ppaction://hlinksldjump"/>
          </p:cNvPr>
          <p:cNvSpPr/>
          <p:nvPr/>
        </p:nvSpPr>
        <p:spPr>
          <a:xfrm>
            <a:off x="8231524" y="44624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7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0414" y="418654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V: Propuesta de mejora</a:t>
            </a:r>
            <a:endParaRPr lang="es-EC" sz="3200" dirty="0"/>
          </a:p>
        </p:txBody>
      </p:sp>
      <p:sp>
        <p:nvSpPr>
          <p:cNvPr id="18" name="17 Rectángulo redondeado">
            <a:hlinkClick r:id="rId2" action="ppaction://hlinksldjump"/>
          </p:cNvPr>
          <p:cNvSpPr/>
          <p:nvPr/>
        </p:nvSpPr>
        <p:spPr>
          <a:xfrm>
            <a:off x="8231524" y="44624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6120680"/>
            <a:ext cx="9108504" cy="76470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s-EC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Entrega de la revista al Sr. Alcalde del GAD Municipal del Cantón Mejía </a:t>
            </a:r>
          </a:p>
          <a:p>
            <a:pPr lvl="0" algn="ctr">
              <a:lnSpc>
                <a:spcPct val="150000"/>
              </a:lnSpc>
            </a:pPr>
            <a:r>
              <a:rPr lang="es-EC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Ab. Roberto Hidalgo</a:t>
            </a:r>
            <a:endParaRPr lang="es-EC" sz="1600" dirty="0">
              <a:solidFill>
                <a:schemeClr val="tx1">
                  <a:lumMod val="95000"/>
                  <a:lumOff val="5000"/>
                </a:schemeClr>
              </a:solidFill>
              <a:latin typeface="Helvetica LT Std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93071"/>
            <a:ext cx="3780000" cy="5040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93071"/>
            <a:ext cx="378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1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0414" y="418654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V: Propuesta de mejora</a:t>
            </a:r>
            <a:endParaRPr lang="es-EC" sz="3200" dirty="0"/>
          </a:p>
        </p:txBody>
      </p:sp>
      <p:sp>
        <p:nvSpPr>
          <p:cNvPr id="18" name="17 Rectángulo redondeado">
            <a:hlinkClick r:id="rId2" action="ppaction://hlinksldjump"/>
          </p:cNvPr>
          <p:cNvSpPr/>
          <p:nvPr/>
        </p:nvSpPr>
        <p:spPr>
          <a:xfrm>
            <a:off x="8231524" y="44624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04" y="908756"/>
            <a:ext cx="3780000" cy="5040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3780000" cy="504000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0" y="6120680"/>
            <a:ext cx="9108504" cy="76470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s-EC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Entrega de la revista al Sr. Alcalde del GAD Municipal del Cantón Mejía </a:t>
            </a:r>
          </a:p>
          <a:p>
            <a:pPr lvl="0" algn="ctr">
              <a:lnSpc>
                <a:spcPct val="150000"/>
              </a:lnSpc>
            </a:pPr>
            <a:r>
              <a:rPr lang="es-EC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Ab. Roberto Hidalgo</a:t>
            </a:r>
            <a:endParaRPr lang="es-EC" sz="1600" dirty="0">
              <a:solidFill>
                <a:schemeClr val="tx1">
                  <a:lumMod val="95000"/>
                  <a:lumOff val="5000"/>
                </a:schemeClr>
              </a:solidFill>
              <a:latin typeface="Helvetica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94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990064" y="1844824"/>
            <a:ext cx="4750288" cy="41549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1. Identifique </a:t>
            </a:r>
            <a:r>
              <a:rPr lang="es-EC" sz="1400" dirty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la necesidad de </a:t>
            </a:r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financiamiento.</a:t>
            </a:r>
            <a:endParaRPr lang="es-EC" sz="1400" dirty="0"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990064" y="2348880"/>
            <a:ext cx="4750287" cy="41549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2. Determine </a:t>
            </a:r>
            <a:r>
              <a:rPr lang="es-EC" sz="1400" dirty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la viabilidad de la </a:t>
            </a:r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inversión.</a:t>
            </a:r>
            <a:endParaRPr lang="es-EC" sz="1400" dirty="0"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990064" y="2980402"/>
            <a:ext cx="4750288" cy="41549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3. Evalué </a:t>
            </a:r>
            <a:r>
              <a:rPr lang="es-EC" sz="1400" dirty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la capacidad de pago del </a:t>
            </a:r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microempresario.</a:t>
            </a:r>
            <a:endParaRPr lang="es-EC" sz="1400" dirty="0"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990064" y="3554091"/>
            <a:ext cx="4750287" cy="41549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4. Conozca sus opciones de financiamiento.</a:t>
            </a:r>
            <a:endParaRPr lang="es-EC" sz="1400" dirty="0"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990063" y="4130155"/>
            <a:ext cx="4750288" cy="41549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5.Criterios para seleccionar un préstamo.</a:t>
            </a:r>
            <a:endParaRPr lang="es-EC" sz="1400" dirty="0"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990064" y="4706219"/>
            <a:ext cx="4750286" cy="41549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6. Cuide su historial crediticio.</a:t>
            </a:r>
            <a:endParaRPr lang="es-EC" sz="1400" dirty="0"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990062" y="5328526"/>
            <a:ext cx="4750289" cy="41549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7. Señales de endeudamiento.</a:t>
            </a:r>
            <a:endParaRPr lang="es-EC" sz="1400" dirty="0"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990062" y="5949280"/>
            <a:ext cx="4750290" cy="41549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8. Recomendaciones finales</a:t>
            </a:r>
            <a:endParaRPr lang="es-EC" sz="1400" dirty="0"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67578" y="3897052"/>
            <a:ext cx="1584251" cy="415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C" sz="1400" b="1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ESTRUCTURA</a:t>
            </a:r>
            <a:endParaRPr lang="es-EC" sz="1400" b="1" dirty="0"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3" name="2 Abrir llave"/>
          <p:cNvSpPr/>
          <p:nvPr/>
        </p:nvSpPr>
        <p:spPr>
          <a:xfrm>
            <a:off x="2051831" y="2052573"/>
            <a:ext cx="938231" cy="4104456"/>
          </a:xfrm>
          <a:prstGeom prst="leftBrac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Rectángulo redondeado">
            <a:hlinkClick r:id="rId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440414" y="404664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200" dirty="0" smtClean="0">
                <a:latin typeface="Helvetica LT Std" pitchFamily="34" charset="0"/>
              </a:rPr>
              <a:t>CAPÍTULO V: Propuesta de mejora</a:t>
            </a:r>
            <a:endParaRPr lang="es-EC" sz="3200" dirty="0"/>
          </a:p>
        </p:txBody>
      </p:sp>
      <p:sp>
        <p:nvSpPr>
          <p:cNvPr id="2" name="1 Rectángulo"/>
          <p:cNvSpPr/>
          <p:nvPr/>
        </p:nvSpPr>
        <p:spPr>
          <a:xfrm>
            <a:off x="2123728" y="894730"/>
            <a:ext cx="6840760" cy="73866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1400" dirty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Proveer al microempresario del Cantón Mejía de información organizada, concisa y significativa que le permita tomar mejores decisiones </a:t>
            </a:r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en materia de financiamiento.</a:t>
            </a:r>
            <a:endParaRPr lang="es-EC" sz="1400" dirty="0">
              <a:latin typeface="Helvetica LT Std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51520" y="1076093"/>
            <a:ext cx="1584251" cy="3759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C" sz="1400" b="1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OBJETIVO</a:t>
            </a:r>
            <a:endParaRPr lang="es-EC" sz="1400" b="1" dirty="0"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</p:txBody>
      </p:sp>
      <p:cxnSp>
        <p:nvCxnSpPr>
          <p:cNvPr id="13" name="12 Conector recto"/>
          <p:cNvCxnSpPr>
            <a:stCxn id="18" idx="3"/>
            <a:endCxn id="2" idx="1"/>
          </p:cNvCxnSpPr>
          <p:nvPr/>
        </p:nvCxnSpPr>
        <p:spPr>
          <a:xfrm>
            <a:off x="1835771" y="1264062"/>
            <a:ext cx="287957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69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3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831317"/>
            <a:ext cx="5161658" cy="29342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601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s-EC" sz="1600" dirty="0">
                <a:solidFill>
                  <a:schemeClr val="bg1"/>
                </a:solidFill>
                <a:latin typeface="Helvetica LT Std" pitchFamily="34" charset="0"/>
              </a:rPr>
              <a:t>1. Identifique la necesidad de financiamiento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42550" y="2204864"/>
            <a:ext cx="2774731" cy="586854"/>
          </a:xfrm>
          <a:prstGeom prst="rect">
            <a:avLst/>
          </a:prstGeom>
          <a:solidFill>
            <a:schemeClr val="bg1"/>
          </a:solidFill>
          <a:ln>
            <a:solidFill>
              <a:srgbClr val="0C3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Necesidad representativa</a:t>
            </a:r>
            <a:endParaRPr lang="es-EC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584557"/>
              </p:ext>
            </p:extLst>
          </p:nvPr>
        </p:nvGraphicFramePr>
        <p:xfrm>
          <a:off x="3278507" y="1622301"/>
          <a:ext cx="5688632" cy="14942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7873"/>
                <a:gridCol w="1989861"/>
                <a:gridCol w="1620898"/>
              </a:tblGrid>
              <a:tr h="39694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Necesidad</a:t>
                      </a:r>
                      <a:endParaRPr lang="es-EC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42" marR="4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Consecuencia</a:t>
                      </a:r>
                      <a:endParaRPr lang="es-EC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42" marR="4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Acción</a:t>
                      </a:r>
                      <a:endParaRPr lang="es-EC" sz="12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42" marR="4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303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Reparar o comprar un congelador</a:t>
                      </a:r>
                      <a:endParaRPr lang="es-EC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42" marR="4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Los alimentos se estropean.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No puedo comercializar productos.</a:t>
                      </a:r>
                      <a:endParaRPr lang="es-EC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42" marR="4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Identificar la fuente para comprar o reparar</a:t>
                      </a:r>
                      <a:endParaRPr lang="es-EC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42" marR="4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0" y="3849380"/>
            <a:ext cx="5161658" cy="29342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601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s-EC" sz="1600" dirty="0" smtClean="0">
                <a:solidFill>
                  <a:schemeClr val="bg1"/>
                </a:solidFill>
                <a:latin typeface="Helvetica LT Std" pitchFamily="34" charset="0"/>
              </a:rPr>
              <a:t>2. </a:t>
            </a:r>
            <a:r>
              <a:rPr lang="es-EC" sz="1600" dirty="0">
                <a:solidFill>
                  <a:schemeClr val="bg1"/>
                </a:solidFill>
                <a:latin typeface="Helvetica LT Std" pitchFamily="34" charset="0"/>
              </a:rPr>
              <a:t>Determine la viabilidad de la inversión</a:t>
            </a:r>
          </a:p>
        </p:txBody>
      </p:sp>
      <p:sp>
        <p:nvSpPr>
          <p:cNvPr id="21" name="20 Rectángulo redondeado">
            <a:hlinkClick r:id="rId2" action="ppaction://hlinksldjump"/>
          </p:cNvPr>
          <p:cNvSpPr/>
          <p:nvPr/>
        </p:nvSpPr>
        <p:spPr>
          <a:xfrm>
            <a:off x="8231524" y="44624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440414" y="346646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200" dirty="0" smtClean="0">
                <a:latin typeface="Helvetica LT Std" pitchFamily="34" charset="0"/>
              </a:rPr>
              <a:t>CAPÍTULO V: Propuesta de mejora</a:t>
            </a:r>
            <a:endParaRPr lang="es-EC" sz="3200" dirty="0"/>
          </a:p>
        </p:txBody>
      </p:sp>
      <p:sp>
        <p:nvSpPr>
          <p:cNvPr id="24" name="23 Rectángulo"/>
          <p:cNvSpPr/>
          <p:nvPr/>
        </p:nvSpPr>
        <p:spPr>
          <a:xfrm>
            <a:off x="469921" y="4509120"/>
            <a:ext cx="2774731" cy="586854"/>
          </a:xfrm>
          <a:prstGeom prst="rect">
            <a:avLst/>
          </a:prstGeom>
          <a:solidFill>
            <a:schemeClr val="bg1"/>
          </a:solidFill>
          <a:ln>
            <a:solidFill>
              <a:srgbClr val="0C3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sz="1600" dirty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  <a:cs typeface="Times New Roman" panose="02020603050405020304" pitchFamily="18" charset="0"/>
              </a:rPr>
              <a:t>Si solicita un crédito de inversión </a:t>
            </a:r>
            <a:endParaRPr lang="es-EC" sz="1600" dirty="0">
              <a:latin typeface="Helvetica LT Std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40414" y="5517232"/>
            <a:ext cx="2774731" cy="586854"/>
          </a:xfrm>
          <a:prstGeom prst="rect">
            <a:avLst/>
          </a:prstGeom>
          <a:solidFill>
            <a:schemeClr val="bg1"/>
          </a:solidFill>
          <a:ln>
            <a:solidFill>
              <a:srgbClr val="0C3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sz="1600" dirty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  <a:cs typeface="Times New Roman" panose="02020603050405020304" pitchFamily="18" charset="0"/>
              </a:rPr>
              <a:t>Si solicita un crédito de consumo </a:t>
            </a:r>
            <a:endParaRPr lang="es-EC" sz="1600" dirty="0">
              <a:latin typeface="Helvetica LT Std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563888" y="4617881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  <a:cs typeface="Times New Roman" panose="02020603050405020304" pitchFamily="18" charset="0"/>
              </a:rPr>
              <a:t>Hay </a:t>
            </a:r>
            <a:r>
              <a:rPr lang="es-EC" dirty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  <a:cs typeface="Times New Roman" panose="02020603050405020304" pitchFamily="18" charset="0"/>
              </a:rPr>
              <a:t>que prever que pasa si la inversión no resulta. </a:t>
            </a:r>
            <a:endParaRPr lang="es-EC" dirty="0">
              <a:latin typeface="Helvetica LT Std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563888" y="5625993"/>
            <a:ext cx="3810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  <a:cs typeface="Times New Roman" panose="02020603050405020304" pitchFamily="18" charset="0"/>
              </a:rPr>
              <a:t>Hay </a:t>
            </a:r>
            <a:r>
              <a:rPr lang="es-EC" dirty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  <a:cs typeface="Times New Roman" panose="02020603050405020304" pitchFamily="18" charset="0"/>
              </a:rPr>
              <a:t>que saber cómo se va a pagar.</a:t>
            </a:r>
            <a:endParaRPr lang="es-EC" dirty="0">
              <a:latin typeface="Helvetica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2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24" grpId="0" animBg="1"/>
      <p:bldP spid="25" grpId="0" animBg="1"/>
      <p:bldP spid="2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V: Propuesta de mejora</a:t>
            </a:r>
            <a:endParaRPr lang="es-EC" sz="3200" dirty="0"/>
          </a:p>
        </p:txBody>
      </p:sp>
      <p:sp>
        <p:nvSpPr>
          <p:cNvPr id="21" name="20 Rectángulo"/>
          <p:cNvSpPr/>
          <p:nvPr/>
        </p:nvSpPr>
        <p:spPr>
          <a:xfrm>
            <a:off x="0" y="836712"/>
            <a:ext cx="6134100" cy="29342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601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s-EC" sz="1600" dirty="0">
                <a:solidFill>
                  <a:schemeClr val="bg1"/>
                </a:solidFill>
                <a:latin typeface="Helvetica LT Std" pitchFamily="34" charset="0"/>
              </a:rPr>
              <a:t>3. Evalué la capacidad de pago del microempresario.</a:t>
            </a:r>
          </a:p>
        </p:txBody>
      </p:sp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573766"/>
              </p:ext>
            </p:extLst>
          </p:nvPr>
        </p:nvGraphicFramePr>
        <p:xfrm>
          <a:off x="824072" y="2433570"/>
          <a:ext cx="7204312" cy="1964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5552"/>
                <a:gridCol w="1868788"/>
                <a:gridCol w="1803335"/>
                <a:gridCol w="847123"/>
                <a:gridCol w="797470"/>
                <a:gridCol w="902044"/>
              </a:tblGrid>
              <a:tr h="98963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Fecha</a:t>
                      </a:r>
                      <a:endParaRPr lang="es-EC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06" marR="54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Nª de comprobante (venta o compra)</a:t>
                      </a:r>
                      <a:endParaRPr lang="es-EC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06" marR="54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Concepto</a:t>
                      </a:r>
                      <a:endParaRPr lang="es-EC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06" marR="54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Subtotal</a:t>
                      </a:r>
                      <a:endParaRPr lang="es-EC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06" marR="54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IVA</a:t>
                      </a:r>
                      <a:endParaRPr lang="es-EC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06" marR="54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Total</a:t>
                      </a:r>
                      <a:endParaRPr lang="es-EC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06" marR="54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661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06" marR="54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06" marR="54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06" marR="54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06" marR="54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06" marR="54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06" marR="54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661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06" marR="54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06" marR="54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06" marR="54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06" marR="54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06" marR="54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06" marR="54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22 Rectángulo"/>
          <p:cNvSpPr/>
          <p:nvPr/>
        </p:nvSpPr>
        <p:spPr>
          <a:xfrm>
            <a:off x="3098106" y="2132856"/>
            <a:ext cx="23039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C3811"/>
            </a:solidFill>
          </a:ln>
        </p:spPr>
        <p:txBody>
          <a:bodyPr wrap="non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Registro de Ingreso y Egresos</a:t>
            </a:r>
            <a:endParaRPr lang="es-EC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932466"/>
              </p:ext>
            </p:extLst>
          </p:nvPr>
        </p:nvGraphicFramePr>
        <p:xfrm>
          <a:off x="824072" y="3443220"/>
          <a:ext cx="7204312" cy="980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5552"/>
                <a:gridCol w="1868788"/>
                <a:gridCol w="1803335"/>
                <a:gridCol w="847123"/>
                <a:gridCol w="797470"/>
                <a:gridCol w="902044"/>
              </a:tblGrid>
              <a:tr h="4928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15/01/2019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06" marR="54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001-001-1234567</a:t>
                      </a:r>
                      <a:endParaRPr lang="es-EC" sz="16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06" marR="54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Compra de gaseosas</a:t>
                      </a:r>
                      <a:endParaRPr lang="es-EC" sz="16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06" marR="54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100,00</a:t>
                      </a:r>
                      <a:endParaRPr lang="es-EC" sz="16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06" marR="54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12,00</a:t>
                      </a:r>
                      <a:endParaRPr lang="es-EC" sz="16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06" marR="54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112,00</a:t>
                      </a:r>
                      <a:endParaRPr lang="es-EC" sz="16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06" marR="54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31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01/04/2019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06" marR="54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001-001-0000026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06" marR="54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Venta de mercadería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06" marR="54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150,00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06" marR="54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18,00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06" marR="54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168,00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06" marR="54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2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40116"/>
              </p:ext>
            </p:extLst>
          </p:nvPr>
        </p:nvGraphicFramePr>
        <p:xfrm>
          <a:off x="834649" y="4962999"/>
          <a:ext cx="3068021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850"/>
                <a:gridCol w="1749302"/>
                <a:gridCol w="971869"/>
              </a:tblGrid>
              <a:tr h="35292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N°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Concepto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Mensual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056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Ingresos del negocio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056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Otros ingresos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0565">
                <a:tc gridSpan="2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Total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2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035117"/>
              </p:ext>
            </p:extLst>
          </p:nvPr>
        </p:nvGraphicFramePr>
        <p:xfrm>
          <a:off x="2947327" y="4935702"/>
          <a:ext cx="971869" cy="1783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1869"/>
              </a:tblGrid>
              <a:tr h="35175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Mensual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s-EC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$ 2.200,00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500,00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943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s-EC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$ 2.700,00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" name="26 Rectángulo"/>
          <p:cNvSpPr/>
          <p:nvPr/>
        </p:nvSpPr>
        <p:spPr>
          <a:xfrm>
            <a:off x="2034379" y="4627788"/>
            <a:ext cx="676852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C3811"/>
            </a:solidFill>
          </a:ln>
        </p:spPr>
        <p:txBody>
          <a:bodyPr wrap="non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Ventas</a:t>
            </a:r>
            <a:endParaRPr lang="es-EC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175034"/>
              </p:ext>
            </p:extLst>
          </p:nvPr>
        </p:nvGraphicFramePr>
        <p:xfrm>
          <a:off x="4288341" y="4935565"/>
          <a:ext cx="3720045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124"/>
                <a:gridCol w="2168927"/>
                <a:gridCol w="119499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N°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Concepto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Mensual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Costo de ventas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Otros costos variables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Total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2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507338"/>
              </p:ext>
            </p:extLst>
          </p:nvPr>
        </p:nvGraphicFramePr>
        <p:xfrm>
          <a:off x="6827380" y="4942671"/>
          <a:ext cx="1194994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4994"/>
              </a:tblGrid>
              <a:tr h="35651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Mensual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651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s-EC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800,00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651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  100,00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651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s-EC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$ 900,00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" name="29 Rectángulo"/>
          <p:cNvSpPr/>
          <p:nvPr/>
        </p:nvSpPr>
        <p:spPr>
          <a:xfrm>
            <a:off x="5388807" y="4607739"/>
            <a:ext cx="135441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C3811"/>
            </a:solidFill>
          </a:ln>
        </p:spPr>
        <p:txBody>
          <a:bodyPr wrap="none">
            <a:spAutoFit/>
          </a:bodyPr>
          <a:lstStyle/>
          <a:p>
            <a:r>
              <a:rPr lang="es-EC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Costo de Ventas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11560" y="1340768"/>
            <a:ext cx="8280920" cy="73866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1400" dirty="0" smtClean="0">
                <a:latin typeface="Helvetica LT Std" pitchFamily="34" charset="0"/>
              </a:rPr>
              <a:t>A continuación se presenta un ejemplo para que el facilitador explique a los microempresarios la importancia de tener un control sobre sus ingresos y egresos</a:t>
            </a:r>
            <a:endParaRPr lang="es-EC" sz="1400" dirty="0">
              <a:latin typeface="Helvetica LT Std" pitchFamily="34" charset="0"/>
            </a:endParaRPr>
          </a:p>
        </p:txBody>
      </p:sp>
      <p:sp>
        <p:nvSpPr>
          <p:cNvPr id="31" name="30 Rectángulo redondeado">
            <a:hlinkClick r:id="rId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8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7" grpId="0" animBg="1"/>
      <p:bldP spid="30" grpId="0" animBg="1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V: Propuesta de mejora</a:t>
            </a:r>
            <a:endParaRPr lang="es-EC" sz="3200" dirty="0"/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751190"/>
              </p:ext>
            </p:extLst>
          </p:nvPr>
        </p:nvGraphicFramePr>
        <p:xfrm>
          <a:off x="23754" y="2458779"/>
          <a:ext cx="3732365" cy="39851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592"/>
                <a:gridCol w="2134651"/>
                <a:gridCol w="1244122"/>
              </a:tblGrid>
              <a:tr h="2846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N°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Concepto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Mensual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Salario del propietario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Salario de trabajadores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Alquiler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Pago de otros préstamos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Telefonía fija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Energía eléctrica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Agua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Internet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9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Mantenimiento / Limpieza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11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Publicidad 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12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Seguros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13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Otros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Total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13 Rectángulo"/>
          <p:cNvSpPr/>
          <p:nvPr/>
        </p:nvSpPr>
        <p:spPr>
          <a:xfrm>
            <a:off x="1350428" y="2134650"/>
            <a:ext cx="104015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s-EC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Costos Fijos</a:t>
            </a: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691568"/>
              </p:ext>
            </p:extLst>
          </p:nvPr>
        </p:nvGraphicFramePr>
        <p:xfrm>
          <a:off x="3899697" y="2179830"/>
          <a:ext cx="5169138" cy="4410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948"/>
                <a:gridCol w="735281"/>
                <a:gridCol w="2629091"/>
                <a:gridCol w="1462818"/>
              </a:tblGrid>
              <a:tr h="1033393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ESTADO DE RESULTADOS 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Empresa “El Ejemplo”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Del 01 de mes correspondiente al 31 del mes correspondiente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083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N°</a:t>
                      </a:r>
                      <a:endParaRPr lang="es-EC" sz="1600" b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1600" b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Indicadores</a:t>
                      </a:r>
                      <a:endParaRPr lang="es-EC" sz="1600" b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Mensual</a:t>
                      </a:r>
                      <a:endParaRPr lang="es-EC" sz="1600" b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86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INGRESOS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86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COSTO DE VENTAS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9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lang="es-EC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1-2 </a:t>
                      </a:r>
                      <a:r>
                        <a:rPr lang="es-EC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(=)</a:t>
                      </a:r>
                      <a:endParaRPr lang="es-EC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MARGEN BRUTO</a:t>
                      </a:r>
                      <a:endParaRPr lang="es-EC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86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GASTOS Y </a:t>
                      </a:r>
                      <a:r>
                        <a:rPr lang="es-EC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COSTOS FIJOS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91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es-EC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3-4 (=)</a:t>
                      </a:r>
                      <a:endParaRPr lang="es-EC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UTILIDAD ANTES DE IMPUESTOS</a:t>
                      </a:r>
                      <a:endParaRPr lang="es-EC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45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(-)</a:t>
                      </a: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Impuestos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5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s-EC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151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solidFill>
                            <a:schemeClr val="bg1"/>
                          </a:solidFill>
                          <a:effectLst/>
                        </a:rPr>
                        <a:t>5 – 6 (=)</a:t>
                      </a:r>
                      <a:endParaRPr lang="es-EC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151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solidFill>
                            <a:schemeClr val="bg1"/>
                          </a:solidFill>
                          <a:effectLst/>
                        </a:rPr>
                        <a:t>UTILIDAD NETA</a:t>
                      </a:r>
                      <a:endParaRPr lang="es-EC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151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1514"/>
                    </a:solidFill>
                  </a:tcPr>
                </a:tc>
              </a:tr>
            </a:tbl>
          </a:graphicData>
        </a:graphic>
      </p:graphicFrame>
      <p:sp>
        <p:nvSpPr>
          <p:cNvPr id="16" name="15 Rectángulo"/>
          <p:cNvSpPr/>
          <p:nvPr/>
        </p:nvSpPr>
        <p:spPr>
          <a:xfrm>
            <a:off x="4211961" y="764704"/>
            <a:ext cx="1473958" cy="5253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$ 2.700,00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119728" y="764704"/>
            <a:ext cx="1188576" cy="5253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$ 900,00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668344" y="795632"/>
            <a:ext cx="1224136" cy="5253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$ 1.450,00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211960" y="1282908"/>
            <a:ext cx="1473958" cy="307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Ventas</a:t>
            </a:r>
            <a:endParaRPr lang="es-EC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119727" y="1301468"/>
            <a:ext cx="118857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Costo de Ventas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7668344" y="1321023"/>
            <a:ext cx="1224136" cy="307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Costos Fijos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0" y="917675"/>
            <a:ext cx="3851920" cy="62684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601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s-EC" sz="1600" dirty="0">
                <a:solidFill>
                  <a:schemeClr val="bg1"/>
                </a:solidFill>
                <a:latin typeface="Helvetica LT Std" pitchFamily="34" charset="0"/>
              </a:rPr>
              <a:t>3. Evalué la capacidad de pago del microempresario.</a:t>
            </a:r>
          </a:p>
        </p:txBody>
      </p:sp>
      <p:graphicFrame>
        <p:nvGraphicFramePr>
          <p:cNvPr id="33" name="3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030888"/>
              </p:ext>
            </p:extLst>
          </p:nvPr>
        </p:nvGraphicFramePr>
        <p:xfrm>
          <a:off x="2520941" y="2458779"/>
          <a:ext cx="1244122" cy="39851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4122"/>
              </a:tblGrid>
              <a:tr h="2846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Mensual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s-EC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$ 500,00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s-EC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$ 400,00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s-EC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$ 200,00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$ 150,00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$  10,00</a:t>
                      </a: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s-EC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</a:t>
                      </a:r>
                      <a:r>
                        <a:rPr lang="es-EC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 30,00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s-EC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$ 15,00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s-EC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$ 25,00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 $ 30,00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s-EC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$ 20,00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EC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$ 70,00</a:t>
                      </a: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s-EC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$ 1.450,00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" name="34 Rectángulo"/>
          <p:cNvSpPr/>
          <p:nvPr/>
        </p:nvSpPr>
        <p:spPr>
          <a:xfrm>
            <a:off x="7635819" y="3848033"/>
            <a:ext cx="1392073" cy="312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</a:rPr>
              <a:t>$ 2.700,00</a:t>
            </a:r>
            <a:endParaRPr lang="es-EC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7635819" y="4280687"/>
            <a:ext cx="1392073" cy="312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</a:rPr>
              <a:t>$   900,00</a:t>
            </a:r>
            <a:endParaRPr lang="es-EC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7661527" y="4702184"/>
            <a:ext cx="1392073" cy="3121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bg2">
                    <a:lumMod val="10000"/>
                  </a:schemeClr>
                </a:solidFill>
              </a:rPr>
              <a:t>$ 1.800,00</a:t>
            </a:r>
            <a:endParaRPr lang="es-EC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7661527" y="5092314"/>
            <a:ext cx="1392073" cy="312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</a:rPr>
              <a:t>$ 1.450,00</a:t>
            </a:r>
            <a:endParaRPr lang="es-EC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7661527" y="5509995"/>
            <a:ext cx="1392073" cy="3121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bg2">
                    <a:lumMod val="10000"/>
                  </a:schemeClr>
                </a:solidFill>
              </a:rPr>
              <a:t>$   350,00</a:t>
            </a:r>
            <a:endParaRPr lang="es-EC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7634068" y="5925198"/>
            <a:ext cx="1392073" cy="312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</a:rPr>
              <a:t>$ 10,00</a:t>
            </a:r>
            <a:endParaRPr lang="es-EC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631865" y="6253300"/>
            <a:ext cx="1436512" cy="3440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2" name="41 Rectángulo"/>
          <p:cNvSpPr/>
          <p:nvPr/>
        </p:nvSpPr>
        <p:spPr>
          <a:xfrm>
            <a:off x="7678507" y="6269250"/>
            <a:ext cx="1392073" cy="312153"/>
          </a:xfrm>
          <a:prstGeom prst="rect">
            <a:avLst/>
          </a:prstGeom>
          <a:solidFill>
            <a:srgbClr val="601514"/>
          </a:solidFill>
          <a:ln>
            <a:solidFill>
              <a:srgbClr val="601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bg1"/>
                </a:solidFill>
              </a:rPr>
              <a:t>$ 340,00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43" name="42 Rectángulo redondeado">
            <a:hlinkClick r:id="rId2" action="ppaction://hlinksldjump"/>
          </p:cNvPr>
          <p:cNvSpPr/>
          <p:nvPr/>
        </p:nvSpPr>
        <p:spPr>
          <a:xfrm>
            <a:off x="8231524" y="44624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V: Propuesta de mejora</a:t>
            </a:r>
            <a:endParaRPr lang="es-EC" sz="3200" dirty="0"/>
          </a:p>
        </p:txBody>
      </p:sp>
      <p:sp>
        <p:nvSpPr>
          <p:cNvPr id="53" name="52 Rectángulo"/>
          <p:cNvSpPr/>
          <p:nvPr/>
        </p:nvSpPr>
        <p:spPr>
          <a:xfrm>
            <a:off x="-36512" y="903325"/>
            <a:ext cx="6134100" cy="29342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601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s-EC" sz="1600" dirty="0">
                <a:solidFill>
                  <a:schemeClr val="bg1"/>
                </a:solidFill>
              </a:rPr>
              <a:t>5. Criterios para seleccionar un </a:t>
            </a:r>
            <a:r>
              <a:rPr lang="es-EC" sz="1600" dirty="0" smtClean="0">
                <a:solidFill>
                  <a:schemeClr val="bg1"/>
                </a:solidFill>
              </a:rPr>
              <a:t>préstamo.</a:t>
            </a:r>
            <a:endParaRPr lang="es-EC" sz="1600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1615335"/>
            <a:ext cx="8280920" cy="78656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1600" dirty="0" smtClean="0">
                <a:latin typeface="Helvetica LT Std" pitchFamily="34" charset="0"/>
              </a:rPr>
              <a:t>El facilitador debe explicar al microempresario que al momento de solicitar un préstamo debe evaluar los siguientes parámetros de financiamiento.</a:t>
            </a:r>
            <a:endParaRPr lang="es-EC" sz="1600" dirty="0">
              <a:latin typeface="Helvetica LT Std" pitchFamily="34" charset="0"/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3237935" y="2780928"/>
            <a:ext cx="2596121" cy="5517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1600" dirty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  <a:cs typeface="Arial" panose="020B0604020202020204" pitchFamily="34" charset="0"/>
              </a:rPr>
              <a:t>Tasa de interés</a:t>
            </a:r>
          </a:p>
        </p:txBody>
      </p:sp>
      <p:sp>
        <p:nvSpPr>
          <p:cNvPr id="55" name="54 Rectángulo"/>
          <p:cNvSpPr/>
          <p:nvPr/>
        </p:nvSpPr>
        <p:spPr>
          <a:xfrm>
            <a:off x="3238842" y="3481545"/>
            <a:ext cx="2595214" cy="5517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  <a:cs typeface="Arial" panose="020B0604020202020204" pitchFamily="34" charset="0"/>
              </a:rPr>
              <a:t>Plazo del crédito</a:t>
            </a:r>
            <a:endParaRPr lang="es-EC" sz="1600" dirty="0">
              <a:solidFill>
                <a:schemeClr val="bg2">
                  <a:lumMod val="10000"/>
                </a:schemeClr>
              </a:solidFill>
              <a:latin typeface="Helvetica LT Std" pitchFamily="34" charset="0"/>
              <a:cs typeface="Arial" panose="020B0604020202020204" pitchFamily="34" charset="0"/>
            </a:endParaRPr>
          </a:p>
        </p:txBody>
      </p:sp>
      <p:sp>
        <p:nvSpPr>
          <p:cNvPr id="56" name="55 Rectángulo"/>
          <p:cNvSpPr/>
          <p:nvPr/>
        </p:nvSpPr>
        <p:spPr>
          <a:xfrm>
            <a:off x="3272329" y="4218655"/>
            <a:ext cx="2596121" cy="5517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1600" dirty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  <a:cs typeface="Arial" panose="020B0604020202020204" pitchFamily="34" charset="0"/>
              </a:rPr>
              <a:t>Sistema </a:t>
            </a:r>
          </a:p>
          <a:p>
            <a:pPr lvl="0" algn="ctr"/>
            <a:r>
              <a:rPr lang="es-EC" sz="1600" dirty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  <a:cs typeface="Arial" panose="020B0604020202020204" pitchFamily="34" charset="0"/>
              </a:rPr>
              <a:t>de amortización</a:t>
            </a:r>
          </a:p>
        </p:txBody>
      </p:sp>
      <p:sp>
        <p:nvSpPr>
          <p:cNvPr id="57" name="56 Rectángulo"/>
          <p:cNvSpPr/>
          <p:nvPr/>
        </p:nvSpPr>
        <p:spPr>
          <a:xfrm>
            <a:off x="3272329" y="5685519"/>
            <a:ext cx="2601801" cy="5517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1600" dirty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  <a:cs typeface="Arial" panose="020B0604020202020204" pitchFamily="34" charset="0"/>
              </a:rPr>
              <a:t>Forma de pago</a:t>
            </a:r>
          </a:p>
        </p:txBody>
      </p:sp>
      <p:sp>
        <p:nvSpPr>
          <p:cNvPr id="58" name="57 Rectángulo"/>
          <p:cNvSpPr/>
          <p:nvPr/>
        </p:nvSpPr>
        <p:spPr>
          <a:xfrm>
            <a:off x="3272329" y="4941168"/>
            <a:ext cx="2596121" cy="5517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1600" dirty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  <a:cs typeface="Arial" panose="020B0604020202020204" pitchFamily="34" charset="0"/>
              </a:rPr>
              <a:t>Monto total a pagar</a:t>
            </a:r>
          </a:p>
        </p:txBody>
      </p:sp>
      <p:sp>
        <p:nvSpPr>
          <p:cNvPr id="59" name="58 Rectángulo redondeado">
            <a:hlinkClick r:id="rId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1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51916"/>
              </p:ext>
            </p:extLst>
          </p:nvPr>
        </p:nvGraphicFramePr>
        <p:xfrm>
          <a:off x="35496" y="2264157"/>
          <a:ext cx="9033640" cy="44772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0641"/>
                <a:gridCol w="1042608"/>
                <a:gridCol w="1028722"/>
                <a:gridCol w="686980"/>
                <a:gridCol w="651659"/>
                <a:gridCol w="1180641"/>
                <a:gridCol w="1180641"/>
                <a:gridCol w="1040874"/>
                <a:gridCol w="1040874"/>
              </a:tblGrid>
              <a:tr h="497468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Instituciones</a:t>
                      </a:r>
                      <a:endParaRPr lang="es-EC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Monto solicitado</a:t>
                      </a:r>
                      <a:endParaRPr lang="es-EC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Tipo de crédito</a:t>
                      </a:r>
                      <a:endParaRPr lang="es-EC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Plazo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(meses)</a:t>
                      </a:r>
                      <a:endParaRPr lang="es-EC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Tasa de interés</a:t>
                      </a:r>
                      <a:endParaRPr lang="es-EC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Sistema de amortización</a:t>
                      </a:r>
                      <a:endParaRPr lang="es-EC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Total de intereses</a:t>
                      </a:r>
                      <a:endParaRPr lang="es-EC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Suma total de cuotas</a:t>
                      </a:r>
                      <a:endParaRPr lang="es-EC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9493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TIN</a:t>
                      </a:r>
                      <a:endParaRPr lang="es-EC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TAE</a:t>
                      </a:r>
                      <a:endParaRPr lang="es-EC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97468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746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7468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746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7468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746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V: Propuesta de mejora</a:t>
            </a:r>
            <a:endParaRPr lang="es-EC" sz="3200" dirty="0"/>
          </a:p>
        </p:txBody>
      </p:sp>
      <p:sp>
        <p:nvSpPr>
          <p:cNvPr id="53" name="52 Rectángulo"/>
          <p:cNvSpPr/>
          <p:nvPr/>
        </p:nvSpPr>
        <p:spPr>
          <a:xfrm>
            <a:off x="22076" y="861056"/>
            <a:ext cx="6134100" cy="26368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601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s-EC" sz="1600" dirty="0">
                <a:solidFill>
                  <a:schemeClr val="bg1"/>
                </a:solidFill>
              </a:rPr>
              <a:t>5. Criterios para seleccionar un </a:t>
            </a:r>
            <a:r>
              <a:rPr lang="es-EC" sz="1600" dirty="0" smtClean="0">
                <a:solidFill>
                  <a:schemeClr val="bg1"/>
                </a:solidFill>
              </a:rPr>
              <a:t>préstamo.</a:t>
            </a:r>
            <a:endParaRPr lang="es-EC" sz="1600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495392" y="694437"/>
            <a:ext cx="152925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bg2">
                    <a:lumMod val="10000"/>
                  </a:schemeClr>
                </a:solidFill>
              </a:rPr>
              <a:t>$ 5.000,00</a:t>
            </a:r>
          </a:p>
          <a:p>
            <a:r>
              <a:rPr lang="es-EC" b="1" dirty="0" smtClean="0">
                <a:solidFill>
                  <a:schemeClr val="bg2">
                    <a:lumMod val="10000"/>
                  </a:schemeClr>
                </a:solidFill>
              </a:rPr>
              <a:t>24 meses</a:t>
            </a:r>
            <a:endParaRPr lang="es-EC" b="1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928033"/>
              </p:ext>
            </p:extLst>
          </p:nvPr>
        </p:nvGraphicFramePr>
        <p:xfrm>
          <a:off x="35496" y="3667332"/>
          <a:ext cx="9033640" cy="1117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0641"/>
                <a:gridCol w="1042608"/>
                <a:gridCol w="1028722"/>
                <a:gridCol w="686980"/>
                <a:gridCol w="651659"/>
                <a:gridCol w="1180641"/>
                <a:gridCol w="1180641"/>
                <a:gridCol w="1040874"/>
                <a:gridCol w="1040874"/>
              </a:tblGrid>
              <a:tr h="558552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Banco Público</a:t>
                      </a:r>
                      <a:endParaRPr lang="es-EC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$  5.000,00 </a:t>
                      </a:r>
                      <a:endParaRPr lang="es-EC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Microcrédito</a:t>
                      </a:r>
                      <a:endParaRPr lang="es-EC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24</a:t>
                      </a:r>
                      <a:endParaRPr lang="es-EC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15,00%</a:t>
                      </a:r>
                      <a:endParaRPr lang="es-EC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16,08%</a:t>
                      </a:r>
                      <a:endParaRPr lang="es-EC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Alemán</a:t>
                      </a:r>
                      <a:endParaRPr lang="es-EC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$     781,48 </a:t>
                      </a:r>
                      <a:endParaRPr lang="es-EC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$  5.781,48 </a:t>
                      </a:r>
                      <a:endParaRPr lang="es-EC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85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Francés</a:t>
                      </a:r>
                      <a:endParaRPr lang="es-EC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$     818,32 </a:t>
                      </a:r>
                      <a:endParaRPr lang="es-EC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$  5.818,32 </a:t>
                      </a:r>
                      <a:endParaRPr lang="es-EC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605436"/>
              </p:ext>
            </p:extLst>
          </p:nvPr>
        </p:nvGraphicFramePr>
        <p:xfrm>
          <a:off x="35496" y="4784434"/>
          <a:ext cx="9033640" cy="936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0641"/>
                <a:gridCol w="1042608"/>
                <a:gridCol w="1028722"/>
                <a:gridCol w="686980"/>
                <a:gridCol w="651659"/>
                <a:gridCol w="1180641"/>
                <a:gridCol w="1180641"/>
                <a:gridCol w="1040874"/>
                <a:gridCol w="1040874"/>
              </a:tblGrid>
              <a:tr h="432816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Banco Privado</a:t>
                      </a:r>
                      <a:endParaRPr lang="es-EC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$  5.000,00 </a:t>
                      </a:r>
                      <a:endParaRPr lang="es-EC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Microcrédito</a:t>
                      </a:r>
                      <a:endParaRPr lang="es-EC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24</a:t>
                      </a:r>
                      <a:endParaRPr lang="es-EC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22,92%</a:t>
                      </a:r>
                      <a:endParaRPr lang="es-EC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25,49%</a:t>
                      </a:r>
                      <a:endParaRPr lang="es-EC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Alemán</a:t>
                      </a:r>
                      <a:endParaRPr lang="es-EC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$  1.193,77 </a:t>
                      </a:r>
                      <a:endParaRPr lang="es-EC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$  6.235,45 </a:t>
                      </a:r>
                      <a:endParaRPr lang="es-EC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329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Francés</a:t>
                      </a:r>
                      <a:endParaRPr lang="es-EC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$  1.282,97 </a:t>
                      </a:r>
                      <a:endParaRPr lang="es-EC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$  6.327,71 </a:t>
                      </a:r>
                      <a:endParaRPr lang="es-EC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759031"/>
              </p:ext>
            </p:extLst>
          </p:nvPr>
        </p:nvGraphicFramePr>
        <p:xfrm>
          <a:off x="35496" y="5692405"/>
          <a:ext cx="9033640" cy="1038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0641"/>
                <a:gridCol w="1042608"/>
                <a:gridCol w="1028722"/>
                <a:gridCol w="686980"/>
                <a:gridCol w="651659"/>
                <a:gridCol w="1180641"/>
                <a:gridCol w="1180641"/>
                <a:gridCol w="1040874"/>
                <a:gridCol w="1040874"/>
              </a:tblGrid>
              <a:tr h="612183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COAC</a:t>
                      </a:r>
                      <a:endParaRPr lang="es-EC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$  5.000,00 </a:t>
                      </a:r>
                      <a:endParaRPr lang="es-EC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Microcrédito</a:t>
                      </a:r>
                      <a:endParaRPr lang="es-EC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24</a:t>
                      </a:r>
                      <a:endParaRPr lang="es-EC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20,50%</a:t>
                      </a:r>
                      <a:endParaRPr lang="es-EC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27,73%</a:t>
                      </a:r>
                      <a:endParaRPr lang="es-EC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Alemán</a:t>
                      </a:r>
                      <a:endParaRPr lang="es-EC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$  1.090,19 </a:t>
                      </a:r>
                      <a:endParaRPr lang="es-EC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$  6.090,19 </a:t>
                      </a:r>
                      <a:endParaRPr lang="es-EC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06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27,40%</a:t>
                      </a:r>
                      <a:endParaRPr lang="es-EC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Francés</a:t>
                      </a:r>
                      <a:endParaRPr lang="es-EC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$  1.162,28 </a:t>
                      </a:r>
                      <a:endParaRPr lang="es-EC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$  6.162,28 </a:t>
                      </a:r>
                      <a:endParaRPr lang="es-EC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13 Rectángulo"/>
          <p:cNvSpPr/>
          <p:nvPr/>
        </p:nvSpPr>
        <p:spPr>
          <a:xfrm>
            <a:off x="5796136" y="3776325"/>
            <a:ext cx="324036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71600" y="1340768"/>
            <a:ext cx="7776864" cy="83099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1600" dirty="0" smtClean="0">
                <a:latin typeface="Helvetica LT Std" pitchFamily="34" charset="0"/>
              </a:rPr>
              <a:t>Se presenta un ejemplo para que el facilitador explique como debe comparar opciones de préstamos y determinar la opción más rentable</a:t>
            </a:r>
            <a:endParaRPr lang="es-EC" sz="1600" dirty="0">
              <a:latin typeface="Helvetica LT Std" pitchFamily="34" charset="0"/>
            </a:endParaRPr>
          </a:p>
        </p:txBody>
      </p:sp>
      <p:sp>
        <p:nvSpPr>
          <p:cNvPr id="17" name="16 Rectángulo redondeado">
            <a:hlinkClick r:id="rId2" action="ppaction://hlinksldjump"/>
          </p:cNvPr>
          <p:cNvSpPr/>
          <p:nvPr/>
        </p:nvSpPr>
        <p:spPr>
          <a:xfrm>
            <a:off x="8231524" y="44624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22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0" grpId="0" animBg="1"/>
      <p:bldP spid="14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 smtClean="0">
                <a:latin typeface="Helvetica LT Std" pitchFamily="34" charset="0"/>
              </a:rPr>
              <a:t>HIPÓTESIS</a:t>
            </a:r>
            <a:endParaRPr lang="es-EC" sz="3200" dirty="0">
              <a:latin typeface="Helvetica LT Std" pitchFamily="34" charset="0"/>
            </a:endParaRPr>
          </a:p>
        </p:txBody>
      </p:sp>
      <p:sp>
        <p:nvSpPr>
          <p:cNvPr id="14" name="13 Marcador de contenido"/>
          <p:cNvSpPr>
            <a:spLocks noGrp="1"/>
          </p:cNvSpPr>
          <p:nvPr>
            <p:ph idx="1"/>
          </p:nvPr>
        </p:nvSpPr>
        <p:spPr>
          <a:xfrm>
            <a:off x="457200" y="1672208"/>
            <a:ext cx="8229600" cy="168478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C" sz="2000" dirty="0" smtClean="0">
                <a:latin typeface="Helvetica LT Std" pitchFamily="34" charset="0"/>
              </a:rPr>
              <a:t>Ho: El financiamiento crediticio formal no influye en el desarrollo económico de los microempresarios del sector comercio al por menor del Cantón Mejía.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EC" sz="2000" dirty="0">
              <a:latin typeface="Helvetica LT Std" pitchFamily="34" charset="0"/>
            </a:endParaRPr>
          </a:p>
        </p:txBody>
      </p:sp>
      <p:sp>
        <p:nvSpPr>
          <p:cNvPr id="15" name="13 Marcador de contenido"/>
          <p:cNvSpPr txBox="1">
            <a:spLocks/>
          </p:cNvSpPr>
          <p:nvPr/>
        </p:nvSpPr>
        <p:spPr>
          <a:xfrm>
            <a:off x="446856" y="3904456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s-EC" sz="2000" dirty="0" smtClean="0">
                <a:latin typeface="Helvetica LT Std" pitchFamily="34" charset="0"/>
              </a:rPr>
              <a:t>H1: El financiamiento crediticio formal influye en el desarrollo económico de los microempresarios del sector comercio al por menor del Cantón Mejía.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s-EC" sz="2000" dirty="0">
              <a:latin typeface="Helvetica LT Std" pitchFamily="34" charset="0"/>
            </a:endParaRPr>
          </a:p>
        </p:txBody>
      </p:sp>
      <p:sp>
        <p:nvSpPr>
          <p:cNvPr id="16" name="15 Rectángulo redondeado">
            <a:hlinkClick r:id="rId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4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V: Propuesta de mejora</a:t>
            </a:r>
            <a:endParaRPr lang="es-EC" sz="3200" dirty="0"/>
          </a:p>
        </p:txBody>
      </p:sp>
      <p:sp>
        <p:nvSpPr>
          <p:cNvPr id="16" name="15 Rectángulo"/>
          <p:cNvSpPr/>
          <p:nvPr/>
        </p:nvSpPr>
        <p:spPr>
          <a:xfrm>
            <a:off x="-2" y="1047341"/>
            <a:ext cx="3358055" cy="293427"/>
          </a:xfrm>
          <a:prstGeom prst="rect">
            <a:avLst/>
          </a:prstGeom>
          <a:solidFill>
            <a:srgbClr val="601514"/>
          </a:solidFill>
          <a:ln>
            <a:solidFill>
              <a:srgbClr val="601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s-EC" sz="1600" dirty="0" smtClean="0">
                <a:solidFill>
                  <a:schemeClr val="bg1"/>
                </a:solidFill>
              </a:rPr>
              <a:t>7. Señales de endeudamiento.</a:t>
            </a:r>
            <a:endParaRPr lang="es-EC" sz="1600" dirty="0">
              <a:solidFill>
                <a:schemeClr val="bg1"/>
              </a:solidFill>
            </a:endParaRPr>
          </a:p>
        </p:txBody>
      </p:sp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2506560894"/>
              </p:ext>
            </p:extLst>
          </p:nvPr>
        </p:nvGraphicFramePr>
        <p:xfrm>
          <a:off x="590783" y="2064121"/>
          <a:ext cx="7419344" cy="663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17 Diagrama"/>
          <p:cNvGraphicFramePr/>
          <p:nvPr>
            <p:extLst>
              <p:ext uri="{D42A27DB-BD31-4B8C-83A1-F6EECF244321}">
                <p14:modId xmlns:p14="http://schemas.microsoft.com/office/powerpoint/2010/main" val="360734285"/>
              </p:ext>
            </p:extLst>
          </p:nvPr>
        </p:nvGraphicFramePr>
        <p:xfrm>
          <a:off x="580592" y="4299666"/>
          <a:ext cx="7429535" cy="641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9" name="18 Diagrama"/>
          <p:cNvGraphicFramePr/>
          <p:nvPr>
            <p:extLst>
              <p:ext uri="{D42A27DB-BD31-4B8C-83A1-F6EECF244321}">
                <p14:modId xmlns:p14="http://schemas.microsoft.com/office/powerpoint/2010/main" val="3323237585"/>
              </p:ext>
            </p:extLst>
          </p:nvPr>
        </p:nvGraphicFramePr>
        <p:xfrm>
          <a:off x="580592" y="5362215"/>
          <a:ext cx="7429535" cy="659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0" name="19 Diagrama"/>
          <p:cNvGraphicFramePr/>
          <p:nvPr>
            <p:extLst>
              <p:ext uri="{D42A27DB-BD31-4B8C-83A1-F6EECF244321}">
                <p14:modId xmlns:p14="http://schemas.microsoft.com/office/powerpoint/2010/main" val="2206098226"/>
              </p:ext>
            </p:extLst>
          </p:nvPr>
        </p:nvGraphicFramePr>
        <p:xfrm>
          <a:off x="580591" y="3194469"/>
          <a:ext cx="7429535" cy="666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1" name="20 Rectángulo redondeado">
            <a:hlinkClick r:id="rId2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0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17" grpId="0">
        <p:bldAsOne/>
      </p:bldGraphic>
      <p:bldGraphic spid="18" grpId="0">
        <p:bldAsOne/>
      </p:bldGraphic>
      <p:bldGraphic spid="19" grpId="0">
        <p:bldAsOne/>
      </p:bldGraphic>
      <p:bldGraphic spid="20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V: Propuesta de mejora</a:t>
            </a:r>
            <a:endParaRPr lang="es-EC" sz="3200" dirty="0"/>
          </a:p>
        </p:txBody>
      </p:sp>
      <p:sp>
        <p:nvSpPr>
          <p:cNvPr id="8" name="7 Rectángulo"/>
          <p:cNvSpPr/>
          <p:nvPr/>
        </p:nvSpPr>
        <p:spPr>
          <a:xfrm>
            <a:off x="-22951" y="980728"/>
            <a:ext cx="5508106" cy="219949"/>
          </a:xfrm>
          <a:prstGeom prst="rect">
            <a:avLst/>
          </a:prstGeom>
          <a:solidFill>
            <a:srgbClr val="601514"/>
          </a:solidFill>
          <a:ln>
            <a:solidFill>
              <a:srgbClr val="601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s-EC" sz="1600" dirty="0" smtClean="0"/>
              <a:t>8. Recomendaciones </a:t>
            </a:r>
            <a:r>
              <a:rPr lang="es-EC" sz="1600" dirty="0"/>
              <a:t>finales</a:t>
            </a:r>
            <a:r>
              <a:rPr lang="es-EC" sz="1600" dirty="0" smtClean="0">
                <a:solidFill>
                  <a:schemeClr val="bg1"/>
                </a:solidFill>
              </a:rPr>
              <a:t>.</a:t>
            </a:r>
            <a:endParaRPr lang="es-EC" sz="1600" dirty="0">
              <a:solidFill>
                <a:schemeClr val="bg1"/>
              </a:solidFill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038957934"/>
              </p:ext>
            </p:extLst>
          </p:nvPr>
        </p:nvGraphicFramePr>
        <p:xfrm>
          <a:off x="539553" y="2348880"/>
          <a:ext cx="756084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1897781320"/>
              </p:ext>
            </p:extLst>
          </p:nvPr>
        </p:nvGraphicFramePr>
        <p:xfrm>
          <a:off x="683568" y="3356992"/>
          <a:ext cx="7507482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3128402262"/>
              </p:ext>
            </p:extLst>
          </p:nvPr>
        </p:nvGraphicFramePr>
        <p:xfrm>
          <a:off x="539552" y="4293096"/>
          <a:ext cx="756084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2248147303"/>
              </p:ext>
            </p:extLst>
          </p:nvPr>
        </p:nvGraphicFramePr>
        <p:xfrm>
          <a:off x="539552" y="1484784"/>
          <a:ext cx="7560840" cy="562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4" name="13 Rectángulo redondeado">
            <a:hlinkClick r:id="rId2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656849222"/>
              </p:ext>
            </p:extLst>
          </p:nvPr>
        </p:nvGraphicFramePr>
        <p:xfrm>
          <a:off x="539552" y="5229200"/>
          <a:ext cx="756084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262999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0" grpId="0">
        <p:bldAsOne/>
      </p:bldGraphic>
      <p:bldGraphic spid="11" grpId="0">
        <p:bldAsOne/>
      </p:bldGraphic>
      <p:bldGraphic spid="12" grpId="0">
        <p:bldAsOne/>
      </p:bldGraphic>
      <p:bldGraphic spid="13" grpId="0">
        <p:bldAsOne/>
      </p:bldGraphic>
      <p:bldGraphic spid="15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es-EC" sz="2800" dirty="0" smtClean="0">
                <a:latin typeface="Helvetica LT Std" pitchFamily="34" charset="0"/>
              </a:rPr>
              <a:t>CAPÍTULO VI: Conclusiones</a:t>
            </a:r>
            <a:endParaRPr lang="es-EC" sz="2800" dirty="0"/>
          </a:p>
        </p:txBody>
      </p:sp>
      <p:sp>
        <p:nvSpPr>
          <p:cNvPr id="15" name="14 Rectángulo"/>
          <p:cNvSpPr/>
          <p:nvPr/>
        </p:nvSpPr>
        <p:spPr>
          <a:xfrm>
            <a:off x="615288" y="1110305"/>
            <a:ext cx="81354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C" sz="1600" dirty="0">
                <a:solidFill>
                  <a:schemeClr val="bg2">
                    <a:lumMod val="10000"/>
                  </a:schemeClr>
                </a:solidFill>
              </a:rPr>
              <a:t>(INEC) manifiesta </a:t>
            </a: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</a:rPr>
              <a:t>que </a:t>
            </a:r>
            <a:r>
              <a:rPr lang="es-EC" sz="1600" dirty="0">
                <a:solidFill>
                  <a:schemeClr val="bg2">
                    <a:lumMod val="10000"/>
                  </a:schemeClr>
                </a:solidFill>
              </a:rPr>
              <a:t>un 90,78% del total de empresas registradas </a:t>
            </a: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</a:rPr>
              <a:t>pertenecen </a:t>
            </a:r>
            <a:r>
              <a:rPr lang="es-EC" sz="1600" dirty="0">
                <a:solidFill>
                  <a:schemeClr val="bg2">
                    <a:lumMod val="10000"/>
                  </a:schemeClr>
                </a:solidFill>
              </a:rPr>
              <a:t>al sector de la </a:t>
            </a: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</a:rPr>
              <a:t>microempresa.</a:t>
            </a:r>
            <a:endParaRPr lang="es-EC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15289" y="2492896"/>
            <a:ext cx="83049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</a:rPr>
              <a:t>Se </a:t>
            </a:r>
            <a:r>
              <a:rPr lang="es-EC" sz="1600" dirty="0">
                <a:solidFill>
                  <a:schemeClr val="bg2">
                    <a:lumMod val="10000"/>
                  </a:schemeClr>
                </a:solidFill>
              </a:rPr>
              <a:t>estableció una población objeto de estudio de 1.452 microempresas del sector comercio al por menor, de la cual </a:t>
            </a: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</a:rPr>
              <a:t>la muestra fue de 225</a:t>
            </a:r>
            <a:r>
              <a:rPr lang="es-EC" sz="1600" dirty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</p:txBody>
      </p:sp>
      <p:sp>
        <p:nvSpPr>
          <p:cNvPr id="17" name="16 Rectángulo redondeado">
            <a:hlinkClick r:id="rId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5289" y="3866272"/>
            <a:ext cx="81354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C" sz="1600" dirty="0">
                <a:latin typeface="+mj-lt"/>
              </a:rPr>
              <a:t>M</a:t>
            </a:r>
            <a:r>
              <a:rPr lang="es-EC" sz="1600" dirty="0" smtClean="0">
                <a:latin typeface="+mj-lt"/>
              </a:rPr>
              <a:t>ediante </a:t>
            </a:r>
            <a:r>
              <a:rPr lang="es-EC" sz="1600" dirty="0">
                <a:latin typeface="+mj-lt"/>
              </a:rPr>
              <a:t>una prueba de correlación de </a:t>
            </a:r>
            <a:r>
              <a:rPr lang="es-EC" sz="1600" dirty="0" err="1">
                <a:latin typeface="+mj-lt"/>
              </a:rPr>
              <a:t>Spearman</a:t>
            </a:r>
            <a:r>
              <a:rPr lang="es-EC" sz="1600" dirty="0">
                <a:latin typeface="+mj-lt"/>
              </a:rPr>
              <a:t> se determinó </a:t>
            </a:r>
            <a:r>
              <a:rPr lang="es-EC" sz="1600" dirty="0" smtClean="0">
                <a:latin typeface="+mj-lt"/>
              </a:rPr>
              <a:t>que </a:t>
            </a:r>
            <a:r>
              <a:rPr lang="es-EC" sz="1600" b="1" dirty="0">
                <a:latin typeface="+mj-lt"/>
              </a:rPr>
              <a:t>existe correlación positiva considerable </a:t>
            </a:r>
            <a:r>
              <a:rPr lang="es-EC" sz="1600" b="1" dirty="0" smtClean="0">
                <a:latin typeface="+mj-lt"/>
              </a:rPr>
              <a:t>de </a:t>
            </a:r>
            <a:r>
              <a:rPr lang="es-EC" sz="1600" b="1" dirty="0" smtClean="0"/>
              <a:t>0,643 </a:t>
            </a:r>
            <a:r>
              <a:rPr lang="es-EC" sz="1600" dirty="0" smtClean="0">
                <a:latin typeface="+mj-lt"/>
              </a:rPr>
              <a:t>entre </a:t>
            </a:r>
            <a:r>
              <a:rPr lang="es-EC" sz="1600" dirty="0">
                <a:latin typeface="+mj-lt"/>
              </a:rPr>
              <a:t>el financiamiento formal y el desarrollo económico; por lo tanto, </a:t>
            </a:r>
            <a:r>
              <a:rPr lang="es-EC" sz="1600" b="1" dirty="0">
                <a:latin typeface="+mj-lt"/>
              </a:rPr>
              <a:t>se concluye </a:t>
            </a:r>
            <a:r>
              <a:rPr lang="es-EC" sz="1600" dirty="0">
                <a:latin typeface="+mj-lt"/>
              </a:rPr>
              <a:t>que el </a:t>
            </a:r>
            <a:r>
              <a:rPr lang="es-EC" sz="1600" b="1" dirty="0">
                <a:latin typeface="+mj-lt"/>
              </a:rPr>
              <a:t>financiamiento formal influye en el desarrollo económico </a:t>
            </a:r>
            <a:r>
              <a:rPr lang="es-EC" sz="1600" dirty="0">
                <a:latin typeface="+mj-lt"/>
              </a:rPr>
              <a:t>de los microempresarios, </a:t>
            </a:r>
            <a:r>
              <a:rPr lang="es-EC" sz="1600" b="1" dirty="0">
                <a:latin typeface="+mj-lt"/>
              </a:rPr>
              <a:t>pero al no tener un nivel de correlación alto se determina que existen otros </a:t>
            </a:r>
            <a:r>
              <a:rPr lang="es-EC" sz="1600" b="1" dirty="0" smtClean="0">
                <a:latin typeface="+mj-lt"/>
              </a:rPr>
              <a:t>factores a tomar en cuenta</a:t>
            </a:r>
            <a:r>
              <a:rPr lang="es-EC" sz="1600" dirty="0" smtClean="0">
                <a:latin typeface="+mj-lt"/>
              </a:rPr>
              <a:t>, uno de ellos la educación financiera.</a:t>
            </a:r>
            <a:endParaRPr lang="es-EC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610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es-EC" sz="2800" dirty="0" smtClean="0">
                <a:latin typeface="Helvetica LT Std" pitchFamily="34" charset="0"/>
              </a:rPr>
              <a:t>CAPÍTULO VI: Conclusiones</a:t>
            </a:r>
            <a:endParaRPr lang="es-EC" sz="2800" dirty="0"/>
          </a:p>
        </p:txBody>
      </p:sp>
      <p:sp>
        <p:nvSpPr>
          <p:cNvPr id="6" name="5 Rectángulo"/>
          <p:cNvSpPr/>
          <p:nvPr/>
        </p:nvSpPr>
        <p:spPr>
          <a:xfrm>
            <a:off x="1039172" y="1844824"/>
            <a:ext cx="923893" cy="677918"/>
          </a:xfrm>
          <a:prstGeom prst="rect">
            <a:avLst/>
          </a:prstGeom>
          <a:solidFill>
            <a:srgbClr val="601514"/>
          </a:solidFill>
          <a:ln>
            <a:solidFill>
              <a:srgbClr val="601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51,6%</a:t>
            </a:r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2775001" y="1999368"/>
            <a:ext cx="604547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Inicia un negocio por buscar independencia laboral.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39172" y="2698643"/>
            <a:ext cx="923893" cy="677918"/>
          </a:xfrm>
          <a:prstGeom prst="rect">
            <a:avLst/>
          </a:prstGeom>
          <a:solidFill>
            <a:srgbClr val="601514"/>
          </a:solidFill>
          <a:ln>
            <a:solidFill>
              <a:srgbClr val="601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32,89%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2757273" y="2852936"/>
            <a:ext cx="60383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Competencia principal problema.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50359" y="3604374"/>
            <a:ext cx="923893" cy="677918"/>
          </a:xfrm>
          <a:prstGeom prst="rect">
            <a:avLst/>
          </a:prstGeom>
          <a:solidFill>
            <a:srgbClr val="601514"/>
          </a:solidFill>
          <a:ln>
            <a:solidFill>
              <a:srgbClr val="601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72,65%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702433" y="3758667"/>
            <a:ext cx="60383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Solicita financiamiento al sector formal.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39172" y="4523799"/>
            <a:ext cx="946269" cy="677918"/>
          </a:xfrm>
          <a:prstGeom prst="rect">
            <a:avLst/>
          </a:prstGeom>
          <a:solidFill>
            <a:srgbClr val="601514"/>
          </a:solidFill>
          <a:ln>
            <a:solidFill>
              <a:srgbClr val="601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33,78%</a:t>
            </a: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712415" y="4678092"/>
            <a:ext cx="60383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Principal problema de financiamiento es altas tasas de interés.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16 Rectángulo redondeado">
            <a:hlinkClick r:id="rId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15288" y="1110305"/>
            <a:ext cx="81354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</a:rPr>
              <a:t>Se realizo una encuesta de 27 preguntas donde se destacan los siguientes resultados.</a:t>
            </a:r>
            <a:endParaRPr lang="es-EC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15288" y="5301208"/>
            <a:ext cx="81354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</a:rPr>
              <a:t>Se determina que los microempresarios del Cantón Mejía necesitan capacitación sobre educación financiera, para sacar la mayor rentabilidad a sus negocios.</a:t>
            </a:r>
            <a:endParaRPr lang="es-EC" sz="1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9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es-EC" sz="2800" dirty="0" smtClean="0">
                <a:latin typeface="Helvetica LT Std" pitchFamily="34" charset="0"/>
              </a:rPr>
              <a:t>CAPÍTULO VI: Recomendaciones</a:t>
            </a:r>
            <a:endParaRPr lang="es-EC" sz="2800" dirty="0"/>
          </a:p>
        </p:txBody>
      </p:sp>
      <p:sp>
        <p:nvSpPr>
          <p:cNvPr id="14" name="13 Rectángulo"/>
          <p:cNvSpPr/>
          <p:nvPr/>
        </p:nvSpPr>
        <p:spPr>
          <a:xfrm>
            <a:off x="2649364" y="1124743"/>
            <a:ext cx="633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</a:rPr>
              <a:t>Analizar </a:t>
            </a:r>
            <a:r>
              <a:rPr lang="es-EC" sz="1600" dirty="0">
                <a:solidFill>
                  <a:schemeClr val="bg2">
                    <a:lumMod val="10000"/>
                  </a:schemeClr>
                </a:solidFill>
              </a:rPr>
              <a:t>los </a:t>
            </a: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</a:rPr>
              <a:t>demás </a:t>
            </a:r>
            <a:r>
              <a:rPr lang="es-EC" sz="1600" dirty="0">
                <a:solidFill>
                  <a:schemeClr val="bg2">
                    <a:lumMod val="10000"/>
                  </a:schemeClr>
                </a:solidFill>
              </a:rPr>
              <a:t>factores que ayudan al desarrollo económico de los </a:t>
            </a: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</a:rPr>
              <a:t>microempresarios.</a:t>
            </a:r>
            <a:endParaRPr lang="es-EC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0" y="1124744"/>
            <a:ext cx="212372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</a:rPr>
              <a:t>Investigadores</a:t>
            </a:r>
            <a:endParaRPr lang="es-EC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0" y="2193876"/>
            <a:ext cx="212372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</a:rPr>
              <a:t>Gobierno</a:t>
            </a:r>
            <a:endParaRPr lang="es-EC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3289872"/>
            <a:ext cx="212372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</a:rPr>
              <a:t>IFIS</a:t>
            </a:r>
            <a:endParaRPr lang="es-EC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0" y="4436805"/>
            <a:ext cx="212372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</a:rPr>
              <a:t>UNIVERSIDAD</a:t>
            </a:r>
            <a:endParaRPr lang="es-EC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0" y="5486534"/>
            <a:ext cx="212372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</a:rPr>
              <a:t>MICROEMPRESARIOS</a:t>
            </a:r>
            <a:endParaRPr lang="es-EC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674516" y="2193875"/>
            <a:ext cx="633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</a:rPr>
              <a:t>Promover políticas de ayuda al microempresario con mejores condiciones de financiamiento.</a:t>
            </a:r>
            <a:endParaRPr lang="es-EC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636999" y="3166760"/>
            <a:ext cx="6157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C" sz="1600" dirty="0">
                <a:solidFill>
                  <a:schemeClr val="bg2">
                    <a:lumMod val="10000"/>
                  </a:schemeClr>
                </a:solidFill>
              </a:rPr>
              <a:t>E</a:t>
            </a: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</a:rPr>
              <a:t>ntender </a:t>
            </a:r>
            <a:r>
              <a:rPr lang="es-EC" sz="1600" dirty="0">
                <a:solidFill>
                  <a:schemeClr val="bg2">
                    <a:lumMod val="10000"/>
                  </a:schemeClr>
                </a:solidFill>
              </a:rPr>
              <a:t>que los microempresarios son más que un simple número, una simple estadística, una cifra en un </a:t>
            </a: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</a:rPr>
              <a:t>informe.</a:t>
            </a:r>
            <a:endParaRPr lang="es-EC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649364" y="4336522"/>
            <a:ext cx="6144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</a:rPr>
              <a:t>Tomar en cuenta la presente investigación con el objetivo que sirva de referencia para futuros proyectos de vinculación con la sociedad. </a:t>
            </a:r>
            <a:endParaRPr lang="es-EC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649364" y="5486534"/>
            <a:ext cx="6144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C" sz="1600" dirty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</a:rPr>
              <a:t>doptar </a:t>
            </a:r>
            <a:r>
              <a:rPr lang="es-EC" sz="1600" dirty="0">
                <a:solidFill>
                  <a:schemeClr val="bg2">
                    <a:lumMod val="10000"/>
                  </a:schemeClr>
                </a:solidFill>
              </a:rPr>
              <a:t>las acciones de mejora para evitar que terminen endeudados, sin ahorros, sin crédito y sin negocio. </a:t>
            </a:r>
          </a:p>
        </p:txBody>
      </p:sp>
      <p:sp>
        <p:nvSpPr>
          <p:cNvPr id="24" name="23 Rectángulo redondeado">
            <a:hlinkClick r:id="rId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4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8"/>
          <a:stretch/>
        </p:blipFill>
        <p:spPr bwMode="auto">
          <a:xfrm>
            <a:off x="971600" y="457200"/>
            <a:ext cx="6745932" cy="63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 redondeado">
            <a:hlinkClick r:id="rId3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1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 smtClean="0">
                <a:latin typeface="Helvetica LT Std" pitchFamily="34" charset="0"/>
              </a:rPr>
              <a:t>ÍNDICE</a:t>
            </a:r>
            <a:endParaRPr lang="es-EC" sz="3200" dirty="0">
              <a:latin typeface="Helvetica LT St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556792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s-EC" sz="2000" dirty="0" smtClean="0">
                <a:latin typeface="Helvetica LT Std" pitchFamily="34" charset="0"/>
                <a:hlinkClick r:id="rId2" action="ppaction://hlinksldjump"/>
              </a:rPr>
              <a:t>Capítulo I: Aspectos generales</a:t>
            </a:r>
            <a:endParaRPr lang="es-EC" sz="2000" dirty="0" smtClean="0">
              <a:latin typeface="Helvetica LT Std" pitchFamily="34" charset="0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s-EC" sz="2000" dirty="0" smtClean="0">
                <a:latin typeface="Helvetica LT Std" pitchFamily="34" charset="0"/>
                <a:hlinkClick r:id="rId3" action="ppaction://hlinksldjump"/>
              </a:rPr>
              <a:t>Capítulo II: Marcos de soporte</a:t>
            </a:r>
            <a:endParaRPr lang="es-EC" sz="2000" dirty="0" smtClean="0">
              <a:latin typeface="Helvetica LT Std" pitchFamily="34" charset="0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s-EC" sz="2000" dirty="0" smtClean="0">
                <a:latin typeface="Helvetica LT Std" pitchFamily="34" charset="0"/>
                <a:hlinkClick r:id="rId4" action="ppaction://hlinksldjump"/>
              </a:rPr>
              <a:t>Capítulo III: Marco metodológico</a:t>
            </a:r>
            <a:endParaRPr lang="es-EC" sz="2000" dirty="0" smtClean="0">
              <a:latin typeface="Helvetica LT Std" pitchFamily="34" charset="0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s-EC" sz="2000" dirty="0" smtClean="0">
                <a:latin typeface="Helvetica LT Std" pitchFamily="34" charset="0"/>
                <a:hlinkClick r:id="rId5" action="ppaction://hlinksldjump"/>
              </a:rPr>
              <a:t>Capítulo IV: Resultados</a:t>
            </a:r>
            <a:endParaRPr lang="es-EC" sz="2000" dirty="0" smtClean="0">
              <a:latin typeface="Helvetica LT Std" pitchFamily="34" charset="0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s-EC" sz="2000" dirty="0" smtClean="0">
                <a:latin typeface="Helvetica LT Std" pitchFamily="34" charset="0"/>
                <a:hlinkClick r:id="rId6" action="ppaction://hlinksldjump"/>
              </a:rPr>
              <a:t>Capítulo V: Propuesta de mejora</a:t>
            </a:r>
            <a:endParaRPr lang="es-EC" sz="2000" dirty="0" smtClean="0">
              <a:latin typeface="Helvetica LT Std" pitchFamily="34" charset="0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s-EC" sz="2000" dirty="0" smtClean="0">
                <a:latin typeface="Helvetica LT Std" pitchFamily="34" charset="0"/>
                <a:hlinkClick r:id="rId7" action="ppaction://hlinksldjump"/>
              </a:rPr>
              <a:t>Capítulo VI: Conclusiones y recomendaciones</a:t>
            </a:r>
            <a:endParaRPr lang="es-EC" sz="2000" dirty="0" smtClean="0">
              <a:latin typeface="Helvetica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1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C" sz="2800" dirty="0" smtClean="0">
                <a:latin typeface="Helvetica LT Std" pitchFamily="34" charset="0"/>
              </a:rPr>
              <a:t>CAPÍTULO I: Aspectos generales</a:t>
            </a:r>
            <a:endParaRPr lang="es-EC" sz="2800" dirty="0">
              <a:latin typeface="Helvetica LT St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8037" y="1772816"/>
            <a:ext cx="8229600" cy="96470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s-EC" sz="2000" dirty="0" smtClean="0">
                <a:latin typeface="Helvetica LT Std" pitchFamily="34" charset="0"/>
              </a:rPr>
              <a:t>Ecuador es considerado uno de los países de América Latina con más microempresas </a:t>
            </a:r>
            <a:r>
              <a:rPr lang="es-EC" sz="1600" i="1" dirty="0" smtClean="0">
                <a:latin typeface="Helvetica LT Std" pitchFamily="34" charset="0"/>
              </a:rPr>
              <a:t>(BID,2016).</a:t>
            </a:r>
          </a:p>
          <a:p>
            <a:pPr algn="just">
              <a:lnSpc>
                <a:spcPct val="150000"/>
              </a:lnSpc>
            </a:pPr>
            <a:endParaRPr lang="es-EC" sz="2000" dirty="0">
              <a:latin typeface="Helvetica LT Std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17658" y="3140968"/>
            <a:ext cx="8229600" cy="9647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C" sz="2000" dirty="0" smtClean="0">
                <a:latin typeface="Helvetica LT Std" pitchFamily="34" charset="0"/>
              </a:rPr>
              <a:t>91% de los negocios censados pertenecen al sector de la microempresa </a:t>
            </a:r>
            <a:r>
              <a:rPr lang="es-EC" sz="1600" i="1" dirty="0" smtClean="0">
                <a:latin typeface="Helvetica LT Std" pitchFamily="34" charset="0"/>
              </a:rPr>
              <a:t>(INEC,2018).</a:t>
            </a:r>
          </a:p>
          <a:p>
            <a:pPr algn="just">
              <a:lnSpc>
                <a:spcPct val="150000"/>
              </a:lnSpc>
            </a:pPr>
            <a:endParaRPr lang="es-EC" sz="2000" dirty="0">
              <a:latin typeface="Helvetica LT Std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87733" y="4581128"/>
            <a:ext cx="8229600" cy="9647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C" sz="2000" dirty="0" smtClean="0">
                <a:latin typeface="Helvetica LT Std" pitchFamily="34" charset="0"/>
              </a:rPr>
              <a:t>La microempresa es la segunda fuente generadora de empleo en Ecuador. </a:t>
            </a:r>
            <a:r>
              <a:rPr lang="es-EC" sz="1600" i="1" dirty="0" smtClean="0">
                <a:latin typeface="Helvetica LT Std" pitchFamily="34" charset="0"/>
              </a:rPr>
              <a:t>(INEC, Directorio de Empresas, 2018).</a:t>
            </a:r>
          </a:p>
          <a:p>
            <a:pPr algn="just">
              <a:lnSpc>
                <a:spcPct val="150000"/>
              </a:lnSpc>
            </a:pPr>
            <a:endParaRPr lang="es-EC" sz="2000" dirty="0">
              <a:latin typeface="Helvetica LT Std" pitchFamily="34" charset="0"/>
            </a:endParaRPr>
          </a:p>
        </p:txBody>
      </p:sp>
      <p:sp>
        <p:nvSpPr>
          <p:cNvPr id="6" name="5 Rectángulo redondeado">
            <a:hlinkClick r:id="rId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2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I: Marco contextual</a:t>
            </a:r>
            <a:endParaRPr lang="es-EC" sz="3200" dirty="0">
              <a:latin typeface="Helvetica LT Std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781872" y="3341848"/>
            <a:ext cx="4038600" cy="53265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C" sz="1800" dirty="0" smtClean="0">
                <a:latin typeface="Helvetica LT Std" pitchFamily="34" charset="0"/>
              </a:rPr>
              <a:t>Ubicado al sur del Cantón Quito.</a:t>
            </a:r>
          </a:p>
          <a:p>
            <a:pPr algn="just">
              <a:lnSpc>
                <a:spcPct val="150000"/>
              </a:lnSpc>
            </a:pPr>
            <a:endParaRPr lang="es-EC" sz="1800" dirty="0">
              <a:latin typeface="Helvetica LT Std" pitchFamily="34" charset="0"/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r="6757"/>
          <a:stretch/>
        </p:blipFill>
        <p:spPr>
          <a:xfrm>
            <a:off x="457200" y="2271185"/>
            <a:ext cx="4038600" cy="3183992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4716016" y="1556792"/>
            <a:ext cx="3960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 smtClean="0">
                <a:latin typeface="Helvetica LT Std" pitchFamily="34" charset="0"/>
              </a:rPr>
              <a:t>Tercer Cantón con mayor número de microempresas en la provincia de Pichincha</a:t>
            </a:r>
            <a:r>
              <a:rPr lang="es-EC" sz="2000" dirty="0" smtClean="0">
                <a:latin typeface="Helvetica LT Std" pitchFamily="34" charset="0"/>
              </a:rPr>
              <a:t>. </a:t>
            </a:r>
            <a:r>
              <a:rPr lang="es-EC" sz="1600" i="1" dirty="0" smtClean="0">
                <a:latin typeface="Helvetica LT Std" pitchFamily="34" charset="0"/>
              </a:rPr>
              <a:t>(INEC, 2018)</a:t>
            </a:r>
            <a:endParaRPr lang="es-EC" sz="1600" i="1" dirty="0">
              <a:latin typeface="Helvetica LT Std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788024" y="4450567"/>
            <a:ext cx="3960440" cy="873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 smtClean="0">
                <a:latin typeface="Helvetica LT Std" pitchFamily="34" charset="0"/>
              </a:rPr>
              <a:t>Consta de 7 parroquias rurales y 1 parroquia Urbana.</a:t>
            </a:r>
            <a:endParaRPr lang="es-EC" dirty="0">
              <a:latin typeface="Helvetica LT Std" pitchFamily="34" charset="0"/>
            </a:endParaRPr>
          </a:p>
        </p:txBody>
      </p:sp>
      <p:sp>
        <p:nvSpPr>
          <p:cNvPr id="11" name="10 Rectángulo redondeado">
            <a:hlinkClick r:id="rId3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5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C" sz="2800" dirty="0" smtClean="0">
                <a:latin typeface="Helvetica LT Std" pitchFamily="34" charset="0"/>
              </a:rPr>
              <a:t>CAPÍTULO I: El problema</a:t>
            </a:r>
            <a:endParaRPr lang="es-EC" sz="2800" dirty="0">
              <a:latin typeface="Helvetica LT St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7658" y="1268760"/>
            <a:ext cx="8229600" cy="964703"/>
          </a:xfrm>
          <a:prstGeom prst="round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C" sz="1800" dirty="0" smtClean="0">
                <a:latin typeface="Helvetica LT Std" pitchFamily="34" charset="0"/>
              </a:rPr>
              <a:t>Las condiciones de financiamiento y la falta de educación financiera no contribuyen a un correcto desarrollo económico.</a:t>
            </a:r>
            <a:endParaRPr lang="es-EC" sz="1800" i="1" dirty="0" smtClean="0">
              <a:latin typeface="Helvetica LT Std" pitchFamily="34" charset="0"/>
            </a:endParaRPr>
          </a:p>
          <a:p>
            <a:pPr algn="ctr">
              <a:lnSpc>
                <a:spcPct val="150000"/>
              </a:lnSpc>
            </a:pPr>
            <a:endParaRPr lang="es-EC" sz="1800" dirty="0">
              <a:latin typeface="Helvetica LT Std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95536" y="2492896"/>
            <a:ext cx="3938318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C" sz="1800" dirty="0" smtClean="0">
                <a:latin typeface="Helvetica LT Std" pitchFamily="34" charset="0"/>
              </a:rPr>
              <a:t>13% de las microempresas tienen que cerrar sus negocios por problemas de financiamiento </a:t>
            </a:r>
            <a:r>
              <a:rPr lang="es-EC" sz="1600" i="1" dirty="0" smtClean="0">
                <a:latin typeface="Helvetica LT Std" pitchFamily="34" charset="0"/>
              </a:rPr>
              <a:t>(MIES,2017).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95536" y="4653136"/>
            <a:ext cx="3938318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C" sz="1800" dirty="0" smtClean="0">
                <a:latin typeface="Helvetica LT Std" pitchFamily="34" charset="0"/>
              </a:rPr>
              <a:t>55% de las microempresas no llegan a una década de antigüedad </a:t>
            </a:r>
            <a:r>
              <a:rPr lang="es-EC" sz="1600" i="1" dirty="0" smtClean="0">
                <a:latin typeface="Helvetica LT Std" pitchFamily="34" charset="0"/>
              </a:rPr>
              <a:t>(MIES,2017).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961129" y="2492896"/>
            <a:ext cx="3938318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C" sz="1800" dirty="0" smtClean="0">
                <a:latin typeface="Helvetica LT Std" pitchFamily="34" charset="0"/>
              </a:rPr>
              <a:t>INFORMALIDAD del sector ocasiona  que sean considerados “No sujetas a crédito” </a:t>
            </a:r>
            <a:r>
              <a:rPr lang="es-EC" sz="1600" i="1" dirty="0" smtClean="0">
                <a:latin typeface="Helvetica LT Std" pitchFamily="34" charset="0"/>
              </a:rPr>
              <a:t>(FLACSO,2016).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961129" y="4665331"/>
            <a:ext cx="3938318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C" sz="1800" dirty="0" smtClean="0">
                <a:latin typeface="Helvetica LT Std" pitchFamily="34" charset="0"/>
              </a:rPr>
              <a:t>Encuentran barreras para financiar sus proyectos. Terminan acudiendo al sector informal.</a:t>
            </a:r>
            <a:endParaRPr lang="es-EC" sz="1400" i="1" dirty="0" smtClean="0">
              <a:latin typeface="Helvetica LT Std" pitchFamily="34" charset="0"/>
            </a:endParaRPr>
          </a:p>
        </p:txBody>
      </p:sp>
      <p:sp>
        <p:nvSpPr>
          <p:cNvPr id="10" name="9 Rectángulo redondeado">
            <a:hlinkClick r:id="rId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4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C" sz="3200" dirty="0" smtClean="0">
                <a:latin typeface="Helvetica LT Std" pitchFamily="34" charset="0"/>
              </a:rPr>
              <a:t>CAPÍTULO II: Marco de soporte</a:t>
            </a:r>
            <a:endParaRPr lang="es-EC" sz="3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782666" y="1149971"/>
            <a:ext cx="3199665" cy="1069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1600" b="1" dirty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T</a:t>
            </a:r>
            <a:r>
              <a:rPr lang="es-EC" sz="1600" b="1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eoría del financiamiento</a:t>
            </a:r>
          </a:p>
          <a:p>
            <a:pPr algn="just">
              <a:lnSpc>
                <a:spcPct val="150000"/>
              </a:lnSpc>
            </a:pPr>
            <a:r>
              <a:rPr lang="es-EC" sz="1400" i="1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Alicia Girón: Financiamiento del desarrollo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4283968" y="1124744"/>
            <a:ext cx="4608512" cy="1166374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EC" sz="1600" b="1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Siglo XIX: </a:t>
            </a: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la </a:t>
            </a:r>
            <a:r>
              <a:rPr lang="es-EC" sz="1600" dirty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deuda externa </a:t>
            </a: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herramienta necesaria </a:t>
            </a:r>
            <a:r>
              <a:rPr lang="es-EC" sz="1600" dirty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para lograr el </a:t>
            </a: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desarrollo económico.</a:t>
            </a:r>
          </a:p>
        </p:txBody>
      </p:sp>
      <p:sp>
        <p:nvSpPr>
          <p:cNvPr id="11" name="10 Rectángulo redondeado">
            <a:hlinkClick r:id="rId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819862" y="2348880"/>
            <a:ext cx="2968840" cy="785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1600" b="1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Teoría del desarrollo económico</a:t>
            </a:r>
          </a:p>
        </p:txBody>
      </p:sp>
      <p:sp>
        <p:nvSpPr>
          <p:cNvPr id="40" name="39 Rectángulo redondeado"/>
          <p:cNvSpPr/>
          <p:nvPr/>
        </p:nvSpPr>
        <p:spPr>
          <a:xfrm>
            <a:off x="4273515" y="2403244"/>
            <a:ext cx="4618965" cy="1108008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Pretende identificar las condiciones socioeconómicas que deben existir para desarrollo económico sostenible.</a:t>
            </a:r>
          </a:p>
        </p:txBody>
      </p:sp>
      <p:sp>
        <p:nvSpPr>
          <p:cNvPr id="41" name="40 Rectángulo redondeado"/>
          <p:cNvSpPr/>
          <p:nvPr/>
        </p:nvSpPr>
        <p:spPr>
          <a:xfrm>
            <a:off x="1099931" y="3898901"/>
            <a:ext cx="1808126" cy="64807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Teoría de modernización</a:t>
            </a:r>
            <a:endParaRPr lang="es-EC" sz="1600" dirty="0">
              <a:solidFill>
                <a:schemeClr val="tx1">
                  <a:lumMod val="95000"/>
                  <a:lumOff val="5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3620212" y="3879975"/>
            <a:ext cx="1808126" cy="64807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Teoría de la dependencia </a:t>
            </a:r>
            <a:endParaRPr lang="es-EC" sz="1600" dirty="0">
              <a:solidFill>
                <a:schemeClr val="tx1">
                  <a:lumMod val="95000"/>
                  <a:lumOff val="5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43" name="42 Rectángulo redondeado"/>
          <p:cNvSpPr/>
          <p:nvPr/>
        </p:nvSpPr>
        <p:spPr>
          <a:xfrm>
            <a:off x="6028598" y="3867444"/>
            <a:ext cx="2031909" cy="64807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Teoría de los sistemas mundiales</a:t>
            </a:r>
            <a:endParaRPr lang="es-EC" sz="1600" dirty="0">
              <a:solidFill>
                <a:schemeClr val="tx1">
                  <a:lumMod val="95000"/>
                  <a:lumOff val="5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876147" y="5805264"/>
            <a:ext cx="2255693" cy="64807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Teoría del desarrollo sustentable</a:t>
            </a:r>
            <a:endParaRPr lang="es-EC" sz="1600" dirty="0">
              <a:solidFill>
                <a:schemeClr val="tx1">
                  <a:lumMod val="95000"/>
                  <a:lumOff val="5000"/>
                </a:schemeClr>
              </a:solidFill>
              <a:latin typeface="Helvetica LT Std" pitchFamily="34" charset="0"/>
            </a:endParaRPr>
          </a:p>
        </p:txBody>
      </p:sp>
      <p:cxnSp>
        <p:nvCxnSpPr>
          <p:cNvPr id="46" name="45 Conector angular"/>
          <p:cNvCxnSpPr>
            <a:stCxn id="39" idx="1"/>
            <a:endCxn id="41" idx="1"/>
          </p:cNvCxnSpPr>
          <p:nvPr/>
        </p:nvCxnSpPr>
        <p:spPr>
          <a:xfrm rot="10800000" flipH="1" flipV="1">
            <a:off x="819861" y="2741807"/>
            <a:ext cx="280069" cy="1481129"/>
          </a:xfrm>
          <a:prstGeom prst="bentConnector3">
            <a:avLst>
              <a:gd name="adj1" fmla="val -81623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angular"/>
          <p:cNvCxnSpPr>
            <a:stCxn id="41" idx="0"/>
          </p:cNvCxnSpPr>
          <p:nvPr/>
        </p:nvCxnSpPr>
        <p:spPr>
          <a:xfrm rot="5400000" flipH="1" flipV="1">
            <a:off x="3245208" y="2619835"/>
            <a:ext cx="37853" cy="2520280"/>
          </a:xfrm>
          <a:prstGeom prst="bentConnector3">
            <a:avLst>
              <a:gd name="adj1" fmla="val 703915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angular"/>
          <p:cNvCxnSpPr/>
          <p:nvPr/>
        </p:nvCxnSpPr>
        <p:spPr>
          <a:xfrm rot="16200000" flipH="1">
            <a:off x="5778721" y="2601612"/>
            <a:ext cx="6395" cy="2525268"/>
          </a:xfrm>
          <a:prstGeom prst="bentConnector3">
            <a:avLst>
              <a:gd name="adj1" fmla="val -3574668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angular"/>
          <p:cNvCxnSpPr>
            <a:stCxn id="43" idx="3"/>
            <a:endCxn id="45" idx="0"/>
          </p:cNvCxnSpPr>
          <p:nvPr/>
        </p:nvCxnSpPr>
        <p:spPr>
          <a:xfrm flipH="1">
            <a:off x="2003994" y="4191480"/>
            <a:ext cx="6056513" cy="1613784"/>
          </a:xfrm>
          <a:prstGeom prst="bentConnector4">
            <a:avLst>
              <a:gd name="adj1" fmla="val -3774"/>
              <a:gd name="adj2" fmla="val 6004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3786372" y="5867980"/>
            <a:ext cx="164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Ecológico</a:t>
            </a:r>
            <a:endParaRPr lang="es-EC" dirty="0"/>
          </a:p>
        </p:txBody>
      </p:sp>
      <p:sp>
        <p:nvSpPr>
          <p:cNvPr id="51" name="50 CuadroTexto"/>
          <p:cNvSpPr txBox="1"/>
          <p:nvPr/>
        </p:nvSpPr>
        <p:spPr>
          <a:xfrm>
            <a:off x="5450314" y="5867980"/>
            <a:ext cx="164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Económico</a:t>
            </a:r>
            <a:endParaRPr lang="es-EC" dirty="0"/>
          </a:p>
        </p:txBody>
      </p:sp>
      <p:sp>
        <p:nvSpPr>
          <p:cNvPr id="52" name="51 CuadroTexto"/>
          <p:cNvSpPr txBox="1"/>
          <p:nvPr/>
        </p:nvSpPr>
        <p:spPr>
          <a:xfrm>
            <a:off x="7388903" y="5867980"/>
            <a:ext cx="164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Social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3241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9" grpId="0"/>
      <p:bldP spid="40" grpId="0" animBg="1"/>
      <p:bldP spid="41" grpId="0" animBg="1"/>
      <p:bldP spid="42" grpId="0" animBg="1"/>
      <p:bldP spid="43" grpId="0" animBg="1"/>
      <p:bldP spid="45" grpId="0" animBg="1"/>
      <p:bldP spid="14" grpId="0"/>
      <p:bldP spid="51" grpId="0"/>
      <p:bldP spid="5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</TotalTime>
  <Words>3113</Words>
  <Application>Microsoft Office PowerPoint</Application>
  <PresentationFormat>Presentación en pantalla (4:3)</PresentationFormat>
  <Paragraphs>676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Tema de Office</vt:lpstr>
      <vt:lpstr>“La segunda causa para que un negocio fracase es el mal uso del financiamiento”</vt:lpstr>
      <vt:lpstr>Presentación de PowerPoint</vt:lpstr>
      <vt:lpstr>OBJETIVOS</vt:lpstr>
      <vt:lpstr>HIPÓTESIS</vt:lpstr>
      <vt:lpstr>ÍNDICE</vt:lpstr>
      <vt:lpstr>CAPÍTULO I: Aspectos generales</vt:lpstr>
      <vt:lpstr>CAPÍTULO I: Marco contextual</vt:lpstr>
      <vt:lpstr>CAPÍTULO I: El problema</vt:lpstr>
      <vt:lpstr>CAPÍTULO II: Marco de soporte</vt:lpstr>
      <vt:lpstr>CAPÍTULO II: Marco referencial</vt:lpstr>
      <vt:lpstr>CAPÍTULO II: Marco referencial</vt:lpstr>
      <vt:lpstr>CAPÍTULO II: Marco referencial</vt:lpstr>
      <vt:lpstr>CAPÍTULO II: Marco referencial</vt:lpstr>
      <vt:lpstr>Presentación de PowerPoint</vt:lpstr>
      <vt:lpstr>Presentación de PowerPoint</vt:lpstr>
      <vt:lpstr>Presentación de PowerPoint</vt:lpstr>
      <vt:lpstr>CAPÍTULO III: Marco metodológico</vt:lpstr>
      <vt:lpstr>CAPÍTULO III: Marco metodológico</vt:lpstr>
      <vt:lpstr>CAPÍTULO IV: Resultados</vt:lpstr>
      <vt:lpstr>CAPÍTULO IV: Resultados</vt:lpstr>
      <vt:lpstr>CAPÍTULO IV: Resultados</vt:lpstr>
      <vt:lpstr>CAPÍTULO IV: Resultados</vt:lpstr>
      <vt:lpstr>CAPÍTULO IV: Resultados</vt:lpstr>
      <vt:lpstr>CAPÍTULO IV: Resultados</vt:lpstr>
      <vt:lpstr>CAPÍTULO IV: Resultados</vt:lpstr>
      <vt:lpstr>CAPÍTULO IV: Análisis Bivariado</vt:lpstr>
      <vt:lpstr>CAPÍTULO IV: Análisis Bivariado</vt:lpstr>
      <vt:lpstr>CAPÍTULO IV: Análisis Bivariado</vt:lpstr>
      <vt:lpstr>CAPÍTULO IV: Análisis Bivariado</vt:lpstr>
      <vt:lpstr>CAPÍTULO IV: Prueba de hipótesis</vt:lpstr>
      <vt:lpstr>CAPÍTULO V: Propuesta de mejora</vt:lpstr>
      <vt:lpstr>CAPÍTULO V: Propuesta de mejora</vt:lpstr>
      <vt:lpstr>CAPÍTULO V: Propuesta de mejora</vt:lpstr>
      <vt:lpstr>Presentación de PowerPoint</vt:lpstr>
      <vt:lpstr>Presentación de PowerPoint</vt:lpstr>
      <vt:lpstr>CAPÍTULO V: Propuesta de mejora</vt:lpstr>
      <vt:lpstr>CAPÍTULO V: Propuesta de mejora</vt:lpstr>
      <vt:lpstr>CAPÍTULO V: Propuesta de mejora</vt:lpstr>
      <vt:lpstr>CAPÍTULO V: Propuesta de mejora</vt:lpstr>
      <vt:lpstr>CAPÍTULO V: Propuesta de mejora</vt:lpstr>
      <vt:lpstr>CAPÍTULO V: Propuesta de mejora</vt:lpstr>
      <vt:lpstr>CAPÍTULO VI: Conclusiones</vt:lpstr>
      <vt:lpstr>CAPÍTULO VI: Conclusiones</vt:lpstr>
      <vt:lpstr>CAPÍTULO VI: Recomendaciones</vt:lpstr>
      <vt:lpstr>Presentación de PowerPoint</vt:lpstr>
    </vt:vector>
  </TitlesOfParts>
  <Company>Eisiprod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“La segunda causa para que un negocio fracase es el mal uso del financiamiento”</dc:title>
  <dc:creator>Cliente</dc:creator>
  <cp:lastModifiedBy>Cliente</cp:lastModifiedBy>
  <cp:revision>77</cp:revision>
  <dcterms:created xsi:type="dcterms:W3CDTF">2019-07-03T04:14:07Z</dcterms:created>
  <dcterms:modified xsi:type="dcterms:W3CDTF">2019-07-11T17:18:30Z</dcterms:modified>
</cp:coreProperties>
</file>