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7" r:id="rId1"/>
  </p:sldMasterIdLst>
  <p:notesMasterIdLst>
    <p:notesMasterId r:id="rId64"/>
  </p:notesMasterIdLst>
  <p:sldIdLst>
    <p:sldId id="695" r:id="rId2"/>
    <p:sldId id="2372" r:id="rId3"/>
    <p:sldId id="2388" r:id="rId4"/>
    <p:sldId id="2378" r:id="rId5"/>
    <p:sldId id="2460" r:id="rId6"/>
    <p:sldId id="2382" r:id="rId7"/>
    <p:sldId id="2374" r:id="rId8"/>
    <p:sldId id="2381" r:id="rId9"/>
    <p:sldId id="2376" r:id="rId10"/>
    <p:sldId id="2396" r:id="rId11"/>
    <p:sldId id="2392" r:id="rId12"/>
    <p:sldId id="2375" r:id="rId13"/>
    <p:sldId id="2394" r:id="rId14"/>
    <p:sldId id="2397" r:id="rId15"/>
    <p:sldId id="668" r:id="rId16"/>
    <p:sldId id="2400" r:id="rId17"/>
    <p:sldId id="2398" r:id="rId18"/>
    <p:sldId id="2399" r:id="rId19"/>
    <p:sldId id="2384" r:id="rId20"/>
    <p:sldId id="2401" r:id="rId21"/>
    <p:sldId id="2403" r:id="rId22"/>
    <p:sldId id="2407" r:id="rId23"/>
    <p:sldId id="2408" r:id="rId24"/>
    <p:sldId id="2411" r:id="rId25"/>
    <p:sldId id="2412" r:id="rId26"/>
    <p:sldId id="2409" r:id="rId27"/>
    <p:sldId id="2413" r:id="rId28"/>
    <p:sldId id="2414" r:id="rId29"/>
    <p:sldId id="2416" r:id="rId30"/>
    <p:sldId id="2417" r:id="rId31"/>
    <p:sldId id="2418" r:id="rId32"/>
    <p:sldId id="2419" r:id="rId33"/>
    <p:sldId id="2420" r:id="rId34"/>
    <p:sldId id="2421" r:id="rId35"/>
    <p:sldId id="2422" r:id="rId36"/>
    <p:sldId id="2423" r:id="rId37"/>
    <p:sldId id="2424" r:id="rId38"/>
    <p:sldId id="2437" r:id="rId39"/>
    <p:sldId id="2402" r:id="rId40"/>
    <p:sldId id="2427" r:id="rId41"/>
    <p:sldId id="2434" r:id="rId42"/>
    <p:sldId id="2449" r:id="rId43"/>
    <p:sldId id="2459" r:id="rId44"/>
    <p:sldId id="2455" r:id="rId45"/>
    <p:sldId id="2456" r:id="rId46"/>
    <p:sldId id="2457" r:id="rId47"/>
    <p:sldId id="2452" r:id="rId48"/>
    <p:sldId id="2446" r:id="rId49"/>
    <p:sldId id="2447" r:id="rId50"/>
    <p:sldId id="2458" r:id="rId51"/>
    <p:sldId id="2450" r:id="rId52"/>
    <p:sldId id="2451" r:id="rId53"/>
    <p:sldId id="2448" r:id="rId54"/>
    <p:sldId id="2438" r:id="rId55"/>
    <p:sldId id="2443" r:id="rId56"/>
    <p:sldId id="2445" r:id="rId57"/>
    <p:sldId id="2442" r:id="rId58"/>
    <p:sldId id="2428" r:id="rId59"/>
    <p:sldId id="671" r:id="rId60"/>
    <p:sldId id="2431" r:id="rId61"/>
    <p:sldId id="2433" r:id="rId62"/>
    <p:sldId id="2430" r:id="rId63"/>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94" userDrawn="1">
          <p15:clr>
            <a:srgbClr val="A4A3A4"/>
          </p15:clr>
        </p15:guide>
        <p15:guide id="2" pos="6022" userDrawn="1">
          <p15:clr>
            <a:srgbClr val="A4A3A4"/>
          </p15:clr>
        </p15:guide>
        <p15:guide id="3" pos="526" userDrawn="1">
          <p15:clr>
            <a:srgbClr val="A4A3A4"/>
          </p15:clr>
        </p15:guide>
        <p15:guide id="5" orient="horz" pos="555" userDrawn="1">
          <p15:clr>
            <a:srgbClr val="A4A3A4"/>
          </p15:clr>
        </p15:guide>
        <p15:guide id="41" pos="7587" userDrawn="1">
          <p15:clr>
            <a:srgbClr val="A4A3A4"/>
          </p15:clr>
        </p15:guide>
        <p15:guide id="46" orient="horz" pos="43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56E9F"/>
    <a:srgbClr val="0E293C"/>
    <a:srgbClr val="E3E5E5"/>
    <a:srgbClr val="BFC4CA"/>
    <a:srgbClr val="FBFEFE"/>
    <a:srgbClr val="202A34"/>
    <a:srgbClr val="EBEDEE"/>
    <a:srgbClr val="CFFAFD"/>
    <a:srgbClr val="06919A"/>
    <a:srgbClr val="2E30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88398" autoAdjust="0"/>
  </p:normalViewPr>
  <p:slideViewPr>
    <p:cSldViewPr snapToGrid="0" snapToObjects="1">
      <p:cViewPr>
        <p:scale>
          <a:sx n="33" d="100"/>
          <a:sy n="33" d="100"/>
        </p:scale>
        <p:origin x="180" y="24"/>
      </p:cViewPr>
      <p:guideLst>
        <p:guide orient="horz" pos="5794"/>
        <p:guide pos="6022"/>
        <p:guide pos="526"/>
        <p:guide orient="horz" pos="555"/>
        <p:guide pos="7587"/>
        <p:guide orient="horz" pos="4388"/>
      </p:guideLst>
    </p:cSldViewPr>
  </p:slideViewPr>
  <p:notesTextViewPr>
    <p:cViewPr>
      <p:scale>
        <a:sx n="75" d="100"/>
        <a:sy n="75" d="100"/>
      </p:scale>
      <p:origin x="0" y="0"/>
    </p:cViewPr>
  </p:notesTextViewPr>
  <p:sorterViewPr>
    <p:cViewPr>
      <p:scale>
        <a:sx n="24" d="100"/>
        <a:sy n="24"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shel\Desktop\Libro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ishel\Desktop\Libro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ishel\Desktop\Libro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ishel\Desktop\Libro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320" b="1" i="0" u="none" strike="noStrike" kern="1200" baseline="0">
              <a:solidFill>
                <a:schemeClr val="tx2">
                  <a:lumMod val="95000"/>
                  <a:lumOff val="5000"/>
                </a:schemeClr>
              </a:solidFill>
              <a:latin typeface="+mn-lt"/>
              <a:ea typeface="+mn-ea"/>
              <a:cs typeface="+mn-cs"/>
            </a:defRPr>
          </a:pPr>
          <a:endParaRPr lang="es-EC"/>
        </a:p>
      </c:txPr>
    </c:title>
    <c:autoTitleDeleted val="0"/>
    <c:plotArea>
      <c:layout/>
      <c:barChart>
        <c:barDir val="col"/>
        <c:grouping val="clustered"/>
        <c:varyColors val="0"/>
        <c:ser>
          <c:idx val="0"/>
          <c:order val="0"/>
          <c:tx>
            <c:strRef>
              <c:f>Hoja2!$D$1</c:f>
              <c:strCache>
                <c:ptCount val="1"/>
                <c:pt idx="0">
                  <c:v>COSTO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rgbClr val="24787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EA4-4ABA-B75F-A739EBB5C48B}"/>
              </c:ext>
            </c:extLst>
          </c:dPt>
          <c:dPt>
            <c:idx val="1"/>
            <c:invertIfNegative val="0"/>
            <c:bubble3D val="0"/>
            <c:spPr>
              <a:solidFill>
                <a:srgbClr val="AB999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EA4-4ABA-B75F-A739EBB5C48B}"/>
              </c:ext>
            </c:extLst>
          </c:dPt>
          <c:dPt>
            <c:idx val="2"/>
            <c:invertIfNegative val="0"/>
            <c:bubble3D val="0"/>
            <c:spPr>
              <a:solidFill>
                <a:srgbClr val="0E293C"/>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EA4-4ABA-B75F-A739EBB5C48B}"/>
              </c:ext>
            </c:extLst>
          </c:dPt>
          <c:dPt>
            <c:idx val="3"/>
            <c:invertIfNegative val="0"/>
            <c:bubble3D val="0"/>
            <c:spPr>
              <a:solidFill>
                <a:srgbClr val="24787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2EA4-4ABA-B75F-A739EBB5C48B}"/>
              </c:ext>
            </c:extLst>
          </c:dPt>
          <c:dPt>
            <c:idx val="4"/>
            <c:invertIfNegative val="0"/>
            <c:bubble3D val="0"/>
            <c:spPr>
              <a:solidFill>
                <a:srgbClr val="AB999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2EA4-4ABA-B75F-A739EBB5C48B}"/>
              </c:ext>
            </c:extLst>
          </c:dPt>
          <c:dPt>
            <c:idx val="5"/>
            <c:invertIfNegative val="0"/>
            <c:bubble3D val="0"/>
            <c:spPr>
              <a:solidFill>
                <a:srgbClr val="0E293C"/>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2EA4-4ABA-B75F-A739EBB5C48B}"/>
              </c:ext>
            </c:extLst>
          </c:dPt>
          <c:dPt>
            <c:idx val="6"/>
            <c:invertIfNegative val="0"/>
            <c:bubble3D val="0"/>
            <c:spPr>
              <a:solidFill>
                <a:srgbClr val="247874"/>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2EA4-4ABA-B75F-A739EBB5C48B}"/>
              </c:ext>
            </c:extLst>
          </c:dPt>
          <c:dPt>
            <c:idx val="7"/>
            <c:invertIfNegative val="0"/>
            <c:bubble3D val="0"/>
            <c:spPr>
              <a:solidFill>
                <a:srgbClr val="AB999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2EA4-4ABA-B75F-A739EBB5C48B}"/>
              </c:ext>
            </c:extLst>
          </c:dPt>
          <c:dPt>
            <c:idx val="8"/>
            <c:invertIfNegative val="0"/>
            <c:bubble3D val="0"/>
            <c:spPr>
              <a:solidFill>
                <a:srgbClr val="0E293C"/>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2EA4-4ABA-B75F-A739EBB5C48B}"/>
              </c:ext>
            </c:extLst>
          </c:dPt>
          <c:dLbls>
            <c:spPr>
              <a:noFill/>
              <a:ln>
                <a:noFill/>
              </a:ln>
              <a:effectLst/>
            </c:spPr>
            <c:txPr>
              <a:bodyPr rot="0" spcFirstLastPara="1" vertOverflow="ellipsis" vert="horz" wrap="square" anchor="ctr" anchorCtr="1"/>
              <a:lstStyle/>
              <a:p>
                <a:pPr>
                  <a:defRPr sz="3600" b="0" i="0" u="none" strike="noStrike" kern="1200" baseline="0">
                    <a:solidFill>
                      <a:schemeClr val="tx2">
                        <a:lumMod val="95000"/>
                        <a:lumOff val="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Hoja2!$B$2:$C$10</c:f>
              <c:multiLvlStrCache>
                <c:ptCount val="9"/>
                <c:lvl>
                  <c:pt idx="0">
                    <c:v>MP</c:v>
                  </c:pt>
                  <c:pt idx="1">
                    <c:v>TS</c:v>
                  </c:pt>
                  <c:pt idx="2">
                    <c:v>GLOBAL</c:v>
                  </c:pt>
                  <c:pt idx="3">
                    <c:v>MP</c:v>
                  </c:pt>
                  <c:pt idx="4">
                    <c:v>TS</c:v>
                  </c:pt>
                  <c:pt idx="5">
                    <c:v>GLOBAL</c:v>
                  </c:pt>
                  <c:pt idx="6">
                    <c:v>MP</c:v>
                  </c:pt>
                  <c:pt idx="7">
                    <c:v>TS</c:v>
                  </c:pt>
                  <c:pt idx="8">
                    <c:v>GLOBAL</c:v>
                  </c:pt>
                </c:lvl>
                <c:lvl>
                  <c:pt idx="0">
                    <c:v>GA</c:v>
                  </c:pt>
                  <c:pt idx="3">
                    <c:v>PSO</c:v>
                  </c:pt>
                  <c:pt idx="6">
                    <c:v>ABC</c:v>
                  </c:pt>
                </c:lvl>
              </c:multiLvlStrCache>
            </c:multiLvlStrRef>
          </c:cat>
          <c:val>
            <c:numRef>
              <c:f>Hoja2!$D$2:$D$10</c:f>
              <c:numCache>
                <c:formatCode>General</c:formatCode>
                <c:ptCount val="9"/>
                <c:pt idx="0">
                  <c:v>0.79059999999999997</c:v>
                </c:pt>
                <c:pt idx="1">
                  <c:v>0.90849999999999997</c:v>
                </c:pt>
                <c:pt idx="2">
                  <c:v>1.4242999999999999</c:v>
                </c:pt>
                <c:pt idx="3">
                  <c:v>0.2621</c:v>
                </c:pt>
                <c:pt idx="4">
                  <c:v>0.26329999999999998</c:v>
                </c:pt>
                <c:pt idx="5">
                  <c:v>0.26129999999999998</c:v>
                </c:pt>
                <c:pt idx="6">
                  <c:v>2.69E-2</c:v>
                </c:pt>
                <c:pt idx="7">
                  <c:v>0.44009999999999999</c:v>
                </c:pt>
                <c:pt idx="8">
                  <c:v>0.26600000000000001</c:v>
                </c:pt>
              </c:numCache>
            </c:numRef>
          </c:val>
          <c:extLst>
            <c:ext xmlns:c16="http://schemas.microsoft.com/office/drawing/2014/chart" uri="{C3380CC4-5D6E-409C-BE32-E72D297353CC}">
              <c16:uniqueId val="{00000012-2EA4-4ABA-B75F-A739EBB5C48B}"/>
            </c:ext>
          </c:extLst>
        </c:ser>
        <c:dLbls>
          <c:dLblPos val="outEnd"/>
          <c:showLegendKey val="0"/>
          <c:showVal val="1"/>
          <c:showCatName val="0"/>
          <c:showSerName val="0"/>
          <c:showPercent val="0"/>
          <c:showBubbleSize val="0"/>
        </c:dLbls>
        <c:gapWidth val="100"/>
        <c:overlap val="-24"/>
        <c:axId val="399171112"/>
        <c:axId val="399172752"/>
      </c:barChart>
      <c:catAx>
        <c:axId val="3991711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2">
                    <a:lumMod val="95000"/>
                    <a:lumOff val="5000"/>
                  </a:schemeClr>
                </a:solidFill>
                <a:latin typeface="+mn-lt"/>
                <a:ea typeface="+mn-ea"/>
                <a:cs typeface="+mn-cs"/>
              </a:defRPr>
            </a:pPr>
            <a:endParaRPr lang="es-EC"/>
          </a:p>
        </c:txPr>
        <c:crossAx val="399172752"/>
        <c:crosses val="autoZero"/>
        <c:auto val="1"/>
        <c:lblAlgn val="ctr"/>
        <c:lblOffset val="100"/>
        <c:noMultiLvlLbl val="0"/>
      </c:catAx>
      <c:valAx>
        <c:axId val="399172752"/>
        <c:scaling>
          <c:orientation val="minMax"/>
        </c:scaling>
        <c:delete val="0"/>
        <c:axPos val="l"/>
        <c:majorGridlines>
          <c:spPr>
            <a:ln w="9525" cap="flat" cmpd="sng" algn="ctr">
              <a:solidFill>
                <a:schemeClr val="accent6">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2">
                    <a:lumMod val="95000"/>
                    <a:lumOff val="5000"/>
                  </a:schemeClr>
                </a:solidFill>
                <a:latin typeface="+mn-lt"/>
                <a:ea typeface="+mn-ea"/>
                <a:cs typeface="+mn-cs"/>
              </a:defRPr>
            </a:pPr>
            <a:endParaRPr lang="es-EC"/>
          </a:p>
        </c:txPr>
        <c:crossAx val="399171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AB9992"/>
      </a:solidFill>
    </a:ln>
    <a:effectLst/>
  </c:spPr>
  <c:txPr>
    <a:bodyPr/>
    <a:lstStyle/>
    <a:p>
      <a:pPr>
        <a:defRPr sz="3600">
          <a:solidFill>
            <a:schemeClr val="tx2">
              <a:lumMod val="95000"/>
              <a:lumOff val="5000"/>
            </a:schemeClr>
          </a:solidFill>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320" b="1" i="0" u="none" strike="noStrike" kern="1200" cap="all" spc="120" normalizeH="0" baseline="0">
                <a:solidFill>
                  <a:schemeClr val="tx2">
                    <a:lumMod val="95000"/>
                    <a:lumOff val="5000"/>
                  </a:schemeClr>
                </a:solidFill>
                <a:latin typeface="+mn-lt"/>
                <a:ea typeface="+mn-ea"/>
                <a:cs typeface="+mn-cs"/>
              </a:defRPr>
            </a:pPr>
            <a:r>
              <a:rPr lang="es-EC"/>
              <a:t>Valores Caracterítsticos Simulados</a:t>
            </a:r>
          </a:p>
        </c:rich>
      </c:tx>
      <c:overlay val="0"/>
      <c:spPr>
        <a:noFill/>
        <a:ln>
          <a:noFill/>
        </a:ln>
        <a:effectLst/>
      </c:spPr>
      <c:txPr>
        <a:bodyPr rot="0" spcFirstLastPara="1" vertOverflow="ellipsis" vert="horz" wrap="square" anchor="ctr" anchorCtr="1"/>
        <a:lstStyle/>
        <a:p>
          <a:pPr>
            <a:defRPr sz="4320" b="1" i="0" u="none" strike="noStrike" kern="1200" cap="all" spc="120" normalizeH="0" baseline="0">
              <a:solidFill>
                <a:schemeClr val="tx2">
                  <a:lumMod val="95000"/>
                  <a:lumOff val="5000"/>
                </a:schemeClr>
              </a:solidFill>
              <a:latin typeface="+mn-lt"/>
              <a:ea typeface="+mn-ea"/>
              <a:cs typeface="+mn-cs"/>
            </a:defRPr>
          </a:pPr>
          <a:endParaRPr lang="es-EC"/>
        </a:p>
      </c:txPr>
    </c:title>
    <c:autoTitleDeleted val="0"/>
    <c:plotArea>
      <c:layout/>
      <c:barChart>
        <c:barDir val="col"/>
        <c:grouping val="clustered"/>
        <c:varyColors val="0"/>
        <c:ser>
          <c:idx val="1"/>
          <c:order val="0"/>
          <c:tx>
            <c:strRef>
              <c:f>Hoja3!$C$2</c:f>
              <c:strCache>
                <c:ptCount val="1"/>
                <c:pt idx="0">
                  <c:v>Sobreimpulso</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3600" b="0" i="0" u="none" strike="noStrike" kern="1200" baseline="0">
                    <a:solidFill>
                      <a:schemeClr val="tx2">
                        <a:lumMod val="95000"/>
                        <a:lumOff val="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Hoja3!$A$3:$A$6</c:f>
              <c:strCache>
                <c:ptCount val="4"/>
                <c:pt idx="0">
                  <c:v>ZN</c:v>
                </c:pt>
                <c:pt idx="1">
                  <c:v>GA</c:v>
                </c:pt>
                <c:pt idx="2">
                  <c:v>PSO</c:v>
                </c:pt>
                <c:pt idx="3">
                  <c:v>ABC</c:v>
                </c:pt>
              </c:strCache>
            </c:strRef>
          </c:cat>
          <c:val>
            <c:numRef>
              <c:f>Hoja3!$C$3:$C$6</c:f>
              <c:numCache>
                <c:formatCode>#,##0.000</c:formatCode>
                <c:ptCount val="4"/>
                <c:pt idx="0">
                  <c:v>28.933</c:v>
                </c:pt>
                <c:pt idx="1">
                  <c:v>4.734</c:v>
                </c:pt>
                <c:pt idx="2">
                  <c:v>3.2010000000000001</c:v>
                </c:pt>
                <c:pt idx="3">
                  <c:v>2.6019999999999999</c:v>
                </c:pt>
              </c:numCache>
            </c:numRef>
          </c:val>
          <c:extLst>
            <c:ext xmlns:c16="http://schemas.microsoft.com/office/drawing/2014/chart" uri="{C3380CC4-5D6E-409C-BE32-E72D297353CC}">
              <c16:uniqueId val="{00000001-56C0-439C-ABF9-00F99AF3987F}"/>
            </c:ext>
          </c:extLst>
        </c:ser>
        <c:ser>
          <c:idx val="2"/>
          <c:order val="1"/>
          <c:tx>
            <c:strRef>
              <c:f>Hoja3!$D$2</c:f>
              <c:strCache>
                <c:ptCount val="1"/>
                <c:pt idx="0">
                  <c:v>Tiempo de Estabilización</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3600" b="0" i="0" u="none" strike="noStrike" kern="1200" baseline="0">
                    <a:solidFill>
                      <a:schemeClr val="tx2">
                        <a:lumMod val="95000"/>
                        <a:lumOff val="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Hoja3!$A$3:$A$6</c:f>
              <c:strCache>
                <c:ptCount val="4"/>
                <c:pt idx="0">
                  <c:v>ZN</c:v>
                </c:pt>
                <c:pt idx="1">
                  <c:v>GA</c:v>
                </c:pt>
                <c:pt idx="2">
                  <c:v>PSO</c:v>
                </c:pt>
                <c:pt idx="3">
                  <c:v>ABC</c:v>
                </c:pt>
              </c:strCache>
            </c:strRef>
          </c:cat>
          <c:val>
            <c:numRef>
              <c:f>Hoja3!$D$3:$D$6</c:f>
              <c:numCache>
                <c:formatCode>#,##0.000</c:formatCode>
                <c:ptCount val="4"/>
                <c:pt idx="0">
                  <c:v>11.88</c:v>
                </c:pt>
                <c:pt idx="1">
                  <c:v>18</c:v>
                </c:pt>
                <c:pt idx="2">
                  <c:v>16.5</c:v>
                </c:pt>
                <c:pt idx="3">
                  <c:v>13.5</c:v>
                </c:pt>
              </c:numCache>
            </c:numRef>
          </c:val>
          <c:extLst>
            <c:ext xmlns:c16="http://schemas.microsoft.com/office/drawing/2014/chart" uri="{C3380CC4-5D6E-409C-BE32-E72D297353CC}">
              <c16:uniqueId val="{00000002-56C0-439C-ABF9-00F99AF3987F}"/>
            </c:ext>
          </c:extLst>
        </c:ser>
        <c:dLbls>
          <c:dLblPos val="outEnd"/>
          <c:showLegendKey val="0"/>
          <c:showVal val="1"/>
          <c:showCatName val="0"/>
          <c:showSerName val="0"/>
          <c:showPercent val="0"/>
          <c:showBubbleSize val="0"/>
        </c:dLbls>
        <c:gapWidth val="444"/>
        <c:overlap val="-90"/>
        <c:axId val="409821192"/>
        <c:axId val="409825128"/>
      </c:barChart>
      <c:catAx>
        <c:axId val="409821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cap="all" spc="120" normalizeH="0" baseline="0">
                <a:solidFill>
                  <a:schemeClr val="tx2">
                    <a:lumMod val="95000"/>
                    <a:lumOff val="5000"/>
                  </a:schemeClr>
                </a:solidFill>
                <a:latin typeface="+mn-lt"/>
                <a:ea typeface="+mn-ea"/>
                <a:cs typeface="+mn-cs"/>
              </a:defRPr>
            </a:pPr>
            <a:endParaRPr lang="es-EC"/>
          </a:p>
        </c:txPr>
        <c:crossAx val="409825128"/>
        <c:crosses val="autoZero"/>
        <c:auto val="1"/>
        <c:lblAlgn val="ctr"/>
        <c:lblOffset val="100"/>
        <c:noMultiLvlLbl val="0"/>
      </c:catAx>
      <c:valAx>
        <c:axId val="409825128"/>
        <c:scaling>
          <c:orientation val="minMax"/>
        </c:scaling>
        <c:delete val="1"/>
        <c:axPos val="l"/>
        <c:numFmt formatCode="#,##0.000" sourceLinked="1"/>
        <c:majorTickMark val="none"/>
        <c:minorTickMark val="none"/>
        <c:tickLblPos val="nextTo"/>
        <c:crossAx val="409821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2">
                  <a:lumMod val="95000"/>
                  <a:lumOff val="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3">
          <a:lumMod val="75000"/>
        </a:schemeClr>
      </a:solidFill>
    </a:ln>
    <a:effectLst/>
  </c:spPr>
  <c:txPr>
    <a:bodyPr/>
    <a:lstStyle/>
    <a:p>
      <a:pPr>
        <a:defRPr sz="3600">
          <a:solidFill>
            <a:schemeClr val="tx2">
              <a:lumMod val="95000"/>
              <a:lumOff val="5000"/>
            </a:schemeClr>
          </a:solidFill>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4320" b="1" i="0" u="none" strike="noStrike" kern="1200" cap="all" spc="120" normalizeH="0" baseline="0">
                <a:solidFill>
                  <a:schemeClr val="tx2">
                    <a:lumMod val="95000"/>
                    <a:lumOff val="5000"/>
                  </a:schemeClr>
                </a:solidFill>
                <a:latin typeface="+mn-lt"/>
                <a:ea typeface="+mn-ea"/>
                <a:cs typeface="+mn-cs"/>
              </a:defRPr>
            </a:pPr>
            <a:r>
              <a:rPr lang="es-EC"/>
              <a:t>Valores Caracterítsticos Medidos</a:t>
            </a:r>
          </a:p>
        </c:rich>
      </c:tx>
      <c:overlay val="0"/>
      <c:spPr>
        <a:noFill/>
        <a:ln>
          <a:noFill/>
        </a:ln>
        <a:effectLst/>
      </c:spPr>
      <c:txPr>
        <a:bodyPr rot="0" spcFirstLastPara="1" vertOverflow="ellipsis" vert="horz" wrap="square" anchor="ctr" anchorCtr="1"/>
        <a:lstStyle/>
        <a:p>
          <a:pPr algn="ctr">
            <a:defRPr sz="4320" b="1" i="0" u="none" strike="noStrike" kern="1200" cap="all" spc="120" normalizeH="0" baseline="0">
              <a:solidFill>
                <a:schemeClr val="tx2">
                  <a:lumMod val="95000"/>
                  <a:lumOff val="5000"/>
                </a:schemeClr>
              </a:solidFill>
              <a:latin typeface="+mn-lt"/>
              <a:ea typeface="+mn-ea"/>
              <a:cs typeface="+mn-cs"/>
            </a:defRPr>
          </a:pPr>
          <a:endParaRPr lang="es-EC"/>
        </a:p>
      </c:txPr>
    </c:title>
    <c:autoTitleDeleted val="0"/>
    <c:plotArea>
      <c:layout/>
      <c:barChart>
        <c:barDir val="col"/>
        <c:grouping val="clustered"/>
        <c:varyColors val="0"/>
        <c:ser>
          <c:idx val="1"/>
          <c:order val="0"/>
          <c:tx>
            <c:strRef>
              <c:f>Hoja4!$C$2</c:f>
              <c:strCache>
                <c:ptCount val="1"/>
                <c:pt idx="0">
                  <c:v>Sobreimpulso [%]</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3600" b="0" i="0" u="none" strike="noStrike" kern="1200" baseline="0">
                    <a:solidFill>
                      <a:schemeClr val="tx2">
                        <a:lumMod val="95000"/>
                        <a:lumOff val="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Hoja4!$A$3:$A$6</c:f>
              <c:strCache>
                <c:ptCount val="4"/>
                <c:pt idx="0">
                  <c:v>ZN</c:v>
                </c:pt>
                <c:pt idx="1">
                  <c:v>GA</c:v>
                </c:pt>
                <c:pt idx="2">
                  <c:v>PSO</c:v>
                </c:pt>
                <c:pt idx="3">
                  <c:v>ABC</c:v>
                </c:pt>
              </c:strCache>
            </c:strRef>
          </c:cat>
          <c:val>
            <c:numRef>
              <c:f>Hoja4!$C$3:$C$6</c:f>
              <c:numCache>
                <c:formatCode>#,##0.000</c:formatCode>
                <c:ptCount val="4"/>
                <c:pt idx="0">
                  <c:v>24.666666666666671</c:v>
                </c:pt>
                <c:pt idx="1">
                  <c:v>8.5333333333333172</c:v>
                </c:pt>
                <c:pt idx="2">
                  <c:v>18.666666666666671</c:v>
                </c:pt>
                <c:pt idx="3">
                  <c:v>0</c:v>
                </c:pt>
              </c:numCache>
            </c:numRef>
          </c:val>
          <c:extLst>
            <c:ext xmlns:c16="http://schemas.microsoft.com/office/drawing/2014/chart" uri="{C3380CC4-5D6E-409C-BE32-E72D297353CC}">
              <c16:uniqueId val="{00000001-CC0E-4692-8F8D-1CDA74578926}"/>
            </c:ext>
          </c:extLst>
        </c:ser>
        <c:ser>
          <c:idx val="2"/>
          <c:order val="1"/>
          <c:tx>
            <c:strRef>
              <c:f>Hoja4!$D$2</c:f>
              <c:strCache>
                <c:ptCount val="1"/>
                <c:pt idx="0">
                  <c:v>Tiempo de Estabilización [s]</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3600" b="0" i="0" u="none" strike="noStrike" kern="1200" baseline="0">
                    <a:solidFill>
                      <a:schemeClr val="tx2">
                        <a:lumMod val="95000"/>
                        <a:lumOff val="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Hoja4!$A$3:$A$6</c:f>
              <c:strCache>
                <c:ptCount val="4"/>
                <c:pt idx="0">
                  <c:v>ZN</c:v>
                </c:pt>
                <c:pt idx="1">
                  <c:v>GA</c:v>
                </c:pt>
                <c:pt idx="2">
                  <c:v>PSO</c:v>
                </c:pt>
                <c:pt idx="3">
                  <c:v>ABC</c:v>
                </c:pt>
              </c:strCache>
            </c:strRef>
          </c:cat>
          <c:val>
            <c:numRef>
              <c:f>Hoja4!$D$3:$D$6</c:f>
              <c:numCache>
                <c:formatCode>#,##0.000</c:formatCode>
                <c:ptCount val="4"/>
                <c:pt idx="0">
                  <c:v>15</c:v>
                </c:pt>
                <c:pt idx="1">
                  <c:v>15</c:v>
                </c:pt>
                <c:pt idx="2">
                  <c:v>13.2</c:v>
                </c:pt>
                <c:pt idx="3">
                  <c:v>13.4</c:v>
                </c:pt>
              </c:numCache>
            </c:numRef>
          </c:val>
          <c:extLst>
            <c:ext xmlns:c16="http://schemas.microsoft.com/office/drawing/2014/chart" uri="{C3380CC4-5D6E-409C-BE32-E72D297353CC}">
              <c16:uniqueId val="{00000002-CC0E-4692-8F8D-1CDA74578926}"/>
            </c:ext>
          </c:extLst>
        </c:ser>
        <c:dLbls>
          <c:dLblPos val="outEnd"/>
          <c:showLegendKey val="0"/>
          <c:showVal val="1"/>
          <c:showCatName val="0"/>
          <c:showSerName val="0"/>
          <c:showPercent val="0"/>
          <c:showBubbleSize val="0"/>
        </c:dLbls>
        <c:gapWidth val="444"/>
        <c:overlap val="-90"/>
        <c:axId val="417098456"/>
        <c:axId val="417102720"/>
      </c:barChart>
      <c:catAx>
        <c:axId val="417098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cap="all" spc="120" normalizeH="0" baseline="0">
                <a:solidFill>
                  <a:schemeClr val="tx2">
                    <a:lumMod val="95000"/>
                    <a:lumOff val="5000"/>
                  </a:schemeClr>
                </a:solidFill>
                <a:latin typeface="+mn-lt"/>
                <a:ea typeface="+mn-ea"/>
                <a:cs typeface="+mn-cs"/>
              </a:defRPr>
            </a:pPr>
            <a:endParaRPr lang="es-EC"/>
          </a:p>
        </c:txPr>
        <c:crossAx val="417102720"/>
        <c:crosses val="autoZero"/>
        <c:auto val="1"/>
        <c:lblAlgn val="ctr"/>
        <c:lblOffset val="100"/>
        <c:noMultiLvlLbl val="0"/>
      </c:catAx>
      <c:valAx>
        <c:axId val="417102720"/>
        <c:scaling>
          <c:orientation val="minMax"/>
        </c:scaling>
        <c:delete val="1"/>
        <c:axPos val="l"/>
        <c:numFmt formatCode="#,##0.000" sourceLinked="1"/>
        <c:majorTickMark val="out"/>
        <c:minorTickMark val="none"/>
        <c:tickLblPos val="nextTo"/>
        <c:crossAx val="417098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2">
                  <a:lumMod val="95000"/>
                  <a:lumOff val="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3">
          <a:lumMod val="75000"/>
        </a:schemeClr>
      </a:solidFill>
    </a:ln>
    <a:effectLst/>
  </c:spPr>
  <c:txPr>
    <a:bodyPr/>
    <a:lstStyle/>
    <a:p>
      <a:pPr>
        <a:defRPr sz="3600">
          <a:solidFill>
            <a:schemeClr val="tx2">
              <a:lumMod val="95000"/>
              <a:lumOff val="5000"/>
            </a:schemeClr>
          </a:solidFill>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320" b="1" i="0" u="none" strike="noStrike" kern="1200" cap="all" spc="120" normalizeH="0" baseline="0">
                <a:solidFill>
                  <a:schemeClr val="tx1">
                    <a:lumMod val="50000"/>
                  </a:schemeClr>
                </a:solidFill>
                <a:latin typeface="+mn-lt"/>
                <a:ea typeface="+mn-ea"/>
                <a:cs typeface="+mn-cs"/>
              </a:defRPr>
            </a:pPr>
            <a:r>
              <a:rPr lang="es-ES"/>
              <a:t>Tiempo de recuperación ante perturbaciones simuladas</a:t>
            </a:r>
          </a:p>
        </c:rich>
      </c:tx>
      <c:overlay val="0"/>
      <c:spPr>
        <a:noFill/>
        <a:ln>
          <a:noFill/>
        </a:ln>
        <a:effectLst/>
      </c:spPr>
      <c:txPr>
        <a:bodyPr rot="0" spcFirstLastPara="1" vertOverflow="ellipsis" vert="horz" wrap="square" anchor="ctr" anchorCtr="1"/>
        <a:lstStyle/>
        <a:p>
          <a:pPr>
            <a:defRPr sz="4320" b="1" i="0" u="none" strike="noStrike" kern="1200" cap="all" spc="120" normalizeH="0" baseline="0">
              <a:solidFill>
                <a:schemeClr val="tx1">
                  <a:lumMod val="50000"/>
                </a:schemeClr>
              </a:solidFill>
              <a:latin typeface="+mn-lt"/>
              <a:ea typeface="+mn-ea"/>
              <a:cs typeface="+mn-cs"/>
            </a:defRPr>
          </a:pPr>
          <a:endParaRPr lang="es-EC"/>
        </a:p>
      </c:txPr>
    </c:title>
    <c:autoTitleDeleted val="0"/>
    <c:plotArea>
      <c:layout/>
      <c:barChart>
        <c:barDir val="col"/>
        <c:grouping val="clustered"/>
        <c:varyColors val="0"/>
        <c:ser>
          <c:idx val="0"/>
          <c:order val="0"/>
          <c:tx>
            <c:strRef>
              <c:f>PERT!$B$20</c:f>
              <c:strCache>
                <c:ptCount val="1"/>
                <c:pt idx="0">
                  <c:v>Tiempo de recuperación (s) ante la primera perturbación. </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3600" b="0" i="0" u="none" strike="noStrike" kern="1200" baseline="0">
                    <a:solidFill>
                      <a:schemeClr val="tx1">
                        <a:lumMod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PERT!$A$21:$A$24</c:f>
              <c:strCache>
                <c:ptCount val="4"/>
                <c:pt idx="0">
                  <c:v>ZN</c:v>
                </c:pt>
                <c:pt idx="1">
                  <c:v>GA</c:v>
                </c:pt>
                <c:pt idx="2">
                  <c:v>PSO</c:v>
                </c:pt>
                <c:pt idx="3">
                  <c:v>ABC</c:v>
                </c:pt>
              </c:strCache>
            </c:strRef>
          </c:cat>
          <c:val>
            <c:numRef>
              <c:f>PERT!$B$21:$B$24</c:f>
              <c:numCache>
                <c:formatCode>General</c:formatCode>
                <c:ptCount val="4"/>
                <c:pt idx="0">
                  <c:v>5.43</c:v>
                </c:pt>
                <c:pt idx="1">
                  <c:v>12</c:v>
                </c:pt>
                <c:pt idx="2">
                  <c:v>6.08</c:v>
                </c:pt>
                <c:pt idx="3">
                  <c:v>13.09</c:v>
                </c:pt>
              </c:numCache>
            </c:numRef>
          </c:val>
          <c:extLst>
            <c:ext xmlns:c16="http://schemas.microsoft.com/office/drawing/2014/chart" uri="{C3380CC4-5D6E-409C-BE32-E72D297353CC}">
              <c16:uniqueId val="{00000000-106E-46E1-B86B-F67E004B08F7}"/>
            </c:ext>
          </c:extLst>
        </c:ser>
        <c:ser>
          <c:idx val="1"/>
          <c:order val="1"/>
          <c:tx>
            <c:strRef>
              <c:f>PERT!$C$20</c:f>
              <c:strCache>
                <c:ptCount val="1"/>
                <c:pt idx="0">
                  <c:v>Tiempo de recuperación (s) ante segunda perturbación. </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3600" b="0" i="0" u="none" strike="noStrike" kern="1200" baseline="0">
                    <a:solidFill>
                      <a:schemeClr val="tx1">
                        <a:lumMod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PERT!$A$21:$A$24</c:f>
              <c:strCache>
                <c:ptCount val="4"/>
                <c:pt idx="0">
                  <c:v>ZN</c:v>
                </c:pt>
                <c:pt idx="1">
                  <c:v>GA</c:v>
                </c:pt>
                <c:pt idx="2">
                  <c:v>PSO</c:v>
                </c:pt>
                <c:pt idx="3">
                  <c:v>ABC</c:v>
                </c:pt>
              </c:strCache>
            </c:strRef>
          </c:cat>
          <c:val>
            <c:numRef>
              <c:f>PERT!$C$21:$C$24</c:f>
              <c:numCache>
                <c:formatCode>General</c:formatCode>
                <c:ptCount val="4"/>
                <c:pt idx="0">
                  <c:v>5.43</c:v>
                </c:pt>
                <c:pt idx="1">
                  <c:v>14.7</c:v>
                </c:pt>
                <c:pt idx="2">
                  <c:v>6.08</c:v>
                </c:pt>
                <c:pt idx="3">
                  <c:v>15.5</c:v>
                </c:pt>
              </c:numCache>
            </c:numRef>
          </c:val>
          <c:extLst>
            <c:ext xmlns:c16="http://schemas.microsoft.com/office/drawing/2014/chart" uri="{C3380CC4-5D6E-409C-BE32-E72D297353CC}">
              <c16:uniqueId val="{00000001-106E-46E1-B86B-F67E004B08F7}"/>
            </c:ext>
          </c:extLst>
        </c:ser>
        <c:dLbls>
          <c:dLblPos val="outEnd"/>
          <c:showLegendKey val="0"/>
          <c:showVal val="1"/>
          <c:showCatName val="0"/>
          <c:showSerName val="0"/>
          <c:showPercent val="0"/>
          <c:showBubbleSize val="0"/>
        </c:dLbls>
        <c:gapWidth val="444"/>
        <c:overlap val="-90"/>
        <c:axId val="419970696"/>
        <c:axId val="419966432"/>
      </c:barChart>
      <c:catAx>
        <c:axId val="419970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cap="all" spc="120" normalizeH="0" baseline="0">
                <a:solidFill>
                  <a:schemeClr val="tx1">
                    <a:lumMod val="50000"/>
                  </a:schemeClr>
                </a:solidFill>
                <a:latin typeface="+mn-lt"/>
                <a:ea typeface="+mn-ea"/>
                <a:cs typeface="+mn-cs"/>
              </a:defRPr>
            </a:pPr>
            <a:endParaRPr lang="es-EC"/>
          </a:p>
        </c:txPr>
        <c:crossAx val="419966432"/>
        <c:crosses val="autoZero"/>
        <c:auto val="1"/>
        <c:lblAlgn val="ctr"/>
        <c:lblOffset val="100"/>
        <c:noMultiLvlLbl val="0"/>
      </c:catAx>
      <c:valAx>
        <c:axId val="419966432"/>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50000"/>
                  </a:schemeClr>
                </a:solidFill>
                <a:latin typeface="+mn-lt"/>
                <a:ea typeface="+mn-ea"/>
                <a:cs typeface="+mn-cs"/>
              </a:defRPr>
            </a:pPr>
            <a:endParaRPr lang="es-EC"/>
          </a:p>
        </c:txPr>
        <c:crossAx val="419970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50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6">
          <a:lumMod val="75000"/>
        </a:schemeClr>
      </a:solidFill>
    </a:ln>
    <a:effectLst/>
  </c:spPr>
  <c:txPr>
    <a:bodyPr/>
    <a:lstStyle/>
    <a:p>
      <a:pPr>
        <a:defRPr sz="3600">
          <a:solidFill>
            <a:schemeClr val="tx1">
              <a:lumMod val="50000"/>
            </a:schemeClr>
          </a:solidFill>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Lato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Lato Regular" charset="0"/>
              </a:defRPr>
            </a:lvl1pPr>
          </a:lstStyle>
          <a:p>
            <a:fld id="{EFC10EE1-B198-C942-8235-326C972CBB30}" type="datetimeFigureOut">
              <a:rPr lang="en-US" smtClean="0"/>
              <a:pPr/>
              <a:t>7/23/2019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Lat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Lato Regular" charset="0"/>
              </a:defRPr>
            </a:lvl1pPr>
          </a:lstStyle>
          <a:p>
            <a:fld id="{006BE02D-20C0-F840-AFAC-BEA99C74FDC2}" type="slidenum">
              <a:rPr lang="en-US" smtClean="0"/>
              <a:pPr/>
              <a:t>‹Nº›</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Lato Regular" charset="0"/>
        <a:ea typeface="+mn-ea"/>
        <a:cs typeface="+mn-cs"/>
      </a:defRPr>
    </a:lvl1pPr>
    <a:lvl2pPr marL="914217" algn="l" defTabSz="914217" rtl="0" eaLnBrk="1" latinLnBrk="0" hangingPunct="1">
      <a:defRPr sz="2400" b="0" i="0" kern="1200">
        <a:solidFill>
          <a:schemeClr val="tx1"/>
        </a:solidFill>
        <a:latin typeface="Lato Regular" charset="0"/>
        <a:ea typeface="+mn-ea"/>
        <a:cs typeface="+mn-cs"/>
      </a:defRPr>
    </a:lvl2pPr>
    <a:lvl3pPr marL="1828434" algn="l" defTabSz="914217" rtl="0" eaLnBrk="1" latinLnBrk="0" hangingPunct="1">
      <a:defRPr sz="2400" b="0" i="0" kern="1200">
        <a:solidFill>
          <a:schemeClr val="tx1"/>
        </a:solidFill>
        <a:latin typeface="Lato Regular" charset="0"/>
        <a:ea typeface="+mn-ea"/>
        <a:cs typeface="+mn-cs"/>
      </a:defRPr>
    </a:lvl3pPr>
    <a:lvl4pPr marL="2742651" algn="l" defTabSz="914217" rtl="0" eaLnBrk="1" latinLnBrk="0" hangingPunct="1">
      <a:defRPr sz="2400" b="0" i="0" kern="1200">
        <a:solidFill>
          <a:schemeClr val="tx1"/>
        </a:solidFill>
        <a:latin typeface="Lato Regular" charset="0"/>
        <a:ea typeface="+mn-ea"/>
        <a:cs typeface="+mn-cs"/>
      </a:defRPr>
    </a:lvl4pPr>
    <a:lvl5pPr marL="3656868" algn="l" defTabSz="914217" rtl="0" eaLnBrk="1" latinLnBrk="0" hangingPunct="1">
      <a:defRPr sz="2400" b="0" i="0" kern="1200">
        <a:solidFill>
          <a:schemeClr val="tx1"/>
        </a:solidFill>
        <a:latin typeface="Lato Regular"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a:t>
            </a:fld>
            <a:endParaRPr lang="en-US"/>
          </a:p>
        </p:txBody>
      </p:sp>
    </p:spTree>
    <p:extLst>
      <p:ext uri="{BB962C8B-B14F-4D97-AF65-F5344CB8AC3E}">
        <p14:creationId xmlns:p14="http://schemas.microsoft.com/office/powerpoint/2010/main" val="2779981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10</a:t>
            </a:fld>
            <a:endParaRPr lang="en-US"/>
          </a:p>
        </p:txBody>
      </p:sp>
    </p:spTree>
    <p:extLst>
      <p:ext uri="{BB962C8B-B14F-4D97-AF65-F5344CB8AC3E}">
        <p14:creationId xmlns:p14="http://schemas.microsoft.com/office/powerpoint/2010/main" val="94725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11</a:t>
            </a:fld>
            <a:endParaRPr lang="en-US"/>
          </a:p>
        </p:txBody>
      </p:sp>
    </p:spTree>
    <p:extLst>
      <p:ext uri="{BB962C8B-B14F-4D97-AF65-F5344CB8AC3E}">
        <p14:creationId xmlns:p14="http://schemas.microsoft.com/office/powerpoint/2010/main" val="1411040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12</a:t>
            </a:fld>
            <a:endParaRPr lang="en-US"/>
          </a:p>
        </p:txBody>
      </p:sp>
    </p:spTree>
    <p:extLst>
      <p:ext uri="{BB962C8B-B14F-4D97-AF65-F5344CB8AC3E}">
        <p14:creationId xmlns:p14="http://schemas.microsoft.com/office/powerpoint/2010/main" val="86464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13</a:t>
            </a:fld>
            <a:endParaRPr lang="en-US"/>
          </a:p>
        </p:txBody>
      </p:sp>
    </p:spTree>
    <p:extLst>
      <p:ext uri="{BB962C8B-B14F-4D97-AF65-F5344CB8AC3E}">
        <p14:creationId xmlns:p14="http://schemas.microsoft.com/office/powerpoint/2010/main" val="1275731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14</a:t>
            </a:fld>
            <a:endParaRPr lang="en-US"/>
          </a:p>
        </p:txBody>
      </p:sp>
    </p:spTree>
    <p:extLst>
      <p:ext uri="{BB962C8B-B14F-4D97-AF65-F5344CB8AC3E}">
        <p14:creationId xmlns:p14="http://schemas.microsoft.com/office/powerpoint/2010/main" val="2418394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15</a:t>
            </a:fld>
            <a:endParaRPr lang="en-US"/>
          </a:p>
        </p:txBody>
      </p:sp>
    </p:spTree>
    <p:extLst>
      <p:ext uri="{BB962C8B-B14F-4D97-AF65-F5344CB8AC3E}">
        <p14:creationId xmlns:p14="http://schemas.microsoft.com/office/powerpoint/2010/main" val="547888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16</a:t>
            </a:fld>
            <a:endParaRPr lang="en-US"/>
          </a:p>
        </p:txBody>
      </p:sp>
    </p:spTree>
    <p:extLst>
      <p:ext uri="{BB962C8B-B14F-4D97-AF65-F5344CB8AC3E}">
        <p14:creationId xmlns:p14="http://schemas.microsoft.com/office/powerpoint/2010/main" val="1072945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17</a:t>
            </a:fld>
            <a:endParaRPr lang="en-US"/>
          </a:p>
        </p:txBody>
      </p:sp>
    </p:spTree>
    <p:extLst>
      <p:ext uri="{BB962C8B-B14F-4D97-AF65-F5344CB8AC3E}">
        <p14:creationId xmlns:p14="http://schemas.microsoft.com/office/powerpoint/2010/main" val="3177690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18</a:t>
            </a:fld>
            <a:endParaRPr lang="en-US"/>
          </a:p>
        </p:txBody>
      </p:sp>
    </p:spTree>
    <p:extLst>
      <p:ext uri="{BB962C8B-B14F-4D97-AF65-F5344CB8AC3E}">
        <p14:creationId xmlns:p14="http://schemas.microsoft.com/office/powerpoint/2010/main" val="346843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19</a:t>
            </a:fld>
            <a:endParaRPr lang="en-US"/>
          </a:p>
        </p:txBody>
      </p:sp>
    </p:spTree>
    <p:extLst>
      <p:ext uri="{BB962C8B-B14F-4D97-AF65-F5344CB8AC3E}">
        <p14:creationId xmlns:p14="http://schemas.microsoft.com/office/powerpoint/2010/main" val="99699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330764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20</a:t>
            </a:fld>
            <a:endParaRPr lang="en-US"/>
          </a:p>
        </p:txBody>
      </p:sp>
    </p:spTree>
    <p:extLst>
      <p:ext uri="{BB962C8B-B14F-4D97-AF65-F5344CB8AC3E}">
        <p14:creationId xmlns:p14="http://schemas.microsoft.com/office/powerpoint/2010/main" val="1439789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21</a:t>
            </a:fld>
            <a:endParaRPr lang="en-US"/>
          </a:p>
        </p:txBody>
      </p:sp>
    </p:spTree>
    <p:extLst>
      <p:ext uri="{BB962C8B-B14F-4D97-AF65-F5344CB8AC3E}">
        <p14:creationId xmlns:p14="http://schemas.microsoft.com/office/powerpoint/2010/main" val="75362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22</a:t>
            </a:fld>
            <a:endParaRPr lang="en-US"/>
          </a:p>
        </p:txBody>
      </p:sp>
    </p:spTree>
    <p:extLst>
      <p:ext uri="{BB962C8B-B14F-4D97-AF65-F5344CB8AC3E}">
        <p14:creationId xmlns:p14="http://schemas.microsoft.com/office/powerpoint/2010/main" val="3077392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23</a:t>
            </a:fld>
            <a:endParaRPr lang="en-US"/>
          </a:p>
        </p:txBody>
      </p:sp>
    </p:spTree>
    <p:extLst>
      <p:ext uri="{BB962C8B-B14F-4D97-AF65-F5344CB8AC3E}">
        <p14:creationId xmlns:p14="http://schemas.microsoft.com/office/powerpoint/2010/main" val="3471321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24</a:t>
            </a:fld>
            <a:endParaRPr lang="en-US"/>
          </a:p>
        </p:txBody>
      </p:sp>
    </p:spTree>
    <p:extLst>
      <p:ext uri="{BB962C8B-B14F-4D97-AF65-F5344CB8AC3E}">
        <p14:creationId xmlns:p14="http://schemas.microsoft.com/office/powerpoint/2010/main" val="232970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25</a:t>
            </a:fld>
            <a:endParaRPr lang="en-US"/>
          </a:p>
        </p:txBody>
      </p:sp>
    </p:spTree>
    <p:extLst>
      <p:ext uri="{BB962C8B-B14F-4D97-AF65-F5344CB8AC3E}">
        <p14:creationId xmlns:p14="http://schemas.microsoft.com/office/powerpoint/2010/main" val="640102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26</a:t>
            </a:fld>
            <a:endParaRPr lang="en-US"/>
          </a:p>
        </p:txBody>
      </p:sp>
    </p:spTree>
    <p:extLst>
      <p:ext uri="{BB962C8B-B14F-4D97-AF65-F5344CB8AC3E}">
        <p14:creationId xmlns:p14="http://schemas.microsoft.com/office/powerpoint/2010/main" val="1752594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27</a:t>
            </a:fld>
            <a:endParaRPr lang="en-US"/>
          </a:p>
        </p:txBody>
      </p:sp>
    </p:spTree>
    <p:extLst>
      <p:ext uri="{BB962C8B-B14F-4D97-AF65-F5344CB8AC3E}">
        <p14:creationId xmlns:p14="http://schemas.microsoft.com/office/powerpoint/2010/main" val="724821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28</a:t>
            </a:fld>
            <a:endParaRPr lang="en-US"/>
          </a:p>
        </p:txBody>
      </p:sp>
    </p:spTree>
    <p:extLst>
      <p:ext uri="{BB962C8B-B14F-4D97-AF65-F5344CB8AC3E}">
        <p14:creationId xmlns:p14="http://schemas.microsoft.com/office/powerpoint/2010/main" val="395858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29</a:t>
            </a:fld>
            <a:endParaRPr lang="en-US"/>
          </a:p>
        </p:txBody>
      </p:sp>
    </p:spTree>
    <p:extLst>
      <p:ext uri="{BB962C8B-B14F-4D97-AF65-F5344CB8AC3E}">
        <p14:creationId xmlns:p14="http://schemas.microsoft.com/office/powerpoint/2010/main" val="3160390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a:t>
            </a:fld>
            <a:endParaRPr lang="en-US"/>
          </a:p>
        </p:txBody>
      </p:sp>
    </p:spTree>
    <p:extLst>
      <p:ext uri="{BB962C8B-B14F-4D97-AF65-F5344CB8AC3E}">
        <p14:creationId xmlns:p14="http://schemas.microsoft.com/office/powerpoint/2010/main" val="4022745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30</a:t>
            </a:fld>
            <a:endParaRPr lang="en-US"/>
          </a:p>
        </p:txBody>
      </p:sp>
    </p:spTree>
    <p:extLst>
      <p:ext uri="{BB962C8B-B14F-4D97-AF65-F5344CB8AC3E}">
        <p14:creationId xmlns:p14="http://schemas.microsoft.com/office/powerpoint/2010/main" val="1972865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31</a:t>
            </a:fld>
            <a:endParaRPr lang="en-US"/>
          </a:p>
        </p:txBody>
      </p:sp>
    </p:spTree>
    <p:extLst>
      <p:ext uri="{BB962C8B-B14F-4D97-AF65-F5344CB8AC3E}">
        <p14:creationId xmlns:p14="http://schemas.microsoft.com/office/powerpoint/2010/main" val="800201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32</a:t>
            </a:fld>
            <a:endParaRPr lang="en-US"/>
          </a:p>
        </p:txBody>
      </p:sp>
    </p:spTree>
    <p:extLst>
      <p:ext uri="{BB962C8B-B14F-4D97-AF65-F5344CB8AC3E}">
        <p14:creationId xmlns:p14="http://schemas.microsoft.com/office/powerpoint/2010/main" val="2899615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33</a:t>
            </a:fld>
            <a:endParaRPr lang="en-US"/>
          </a:p>
        </p:txBody>
      </p:sp>
    </p:spTree>
    <p:extLst>
      <p:ext uri="{BB962C8B-B14F-4D97-AF65-F5344CB8AC3E}">
        <p14:creationId xmlns:p14="http://schemas.microsoft.com/office/powerpoint/2010/main" val="2458906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34</a:t>
            </a:fld>
            <a:endParaRPr lang="en-US"/>
          </a:p>
        </p:txBody>
      </p:sp>
    </p:spTree>
    <p:extLst>
      <p:ext uri="{BB962C8B-B14F-4D97-AF65-F5344CB8AC3E}">
        <p14:creationId xmlns:p14="http://schemas.microsoft.com/office/powerpoint/2010/main" val="1128789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35</a:t>
            </a:fld>
            <a:endParaRPr lang="en-US"/>
          </a:p>
        </p:txBody>
      </p:sp>
    </p:spTree>
    <p:extLst>
      <p:ext uri="{BB962C8B-B14F-4D97-AF65-F5344CB8AC3E}">
        <p14:creationId xmlns:p14="http://schemas.microsoft.com/office/powerpoint/2010/main" val="3008455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36</a:t>
            </a:fld>
            <a:endParaRPr lang="en-US"/>
          </a:p>
        </p:txBody>
      </p:sp>
    </p:spTree>
    <p:extLst>
      <p:ext uri="{BB962C8B-B14F-4D97-AF65-F5344CB8AC3E}">
        <p14:creationId xmlns:p14="http://schemas.microsoft.com/office/powerpoint/2010/main" val="3848711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37</a:t>
            </a:fld>
            <a:endParaRPr lang="en-US"/>
          </a:p>
        </p:txBody>
      </p:sp>
    </p:spTree>
    <p:extLst>
      <p:ext uri="{BB962C8B-B14F-4D97-AF65-F5344CB8AC3E}">
        <p14:creationId xmlns:p14="http://schemas.microsoft.com/office/powerpoint/2010/main" val="3143394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38</a:t>
            </a:fld>
            <a:endParaRPr lang="en-US"/>
          </a:p>
        </p:txBody>
      </p:sp>
    </p:spTree>
    <p:extLst>
      <p:ext uri="{BB962C8B-B14F-4D97-AF65-F5344CB8AC3E}">
        <p14:creationId xmlns:p14="http://schemas.microsoft.com/office/powerpoint/2010/main" val="2090057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39</a:t>
            </a:fld>
            <a:endParaRPr lang="en-US"/>
          </a:p>
        </p:txBody>
      </p:sp>
    </p:spTree>
    <p:extLst>
      <p:ext uri="{BB962C8B-B14F-4D97-AF65-F5344CB8AC3E}">
        <p14:creationId xmlns:p14="http://schemas.microsoft.com/office/powerpoint/2010/main" val="1588080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a:t>
            </a:fld>
            <a:endParaRPr lang="en-US"/>
          </a:p>
        </p:txBody>
      </p:sp>
    </p:spTree>
    <p:extLst>
      <p:ext uri="{BB962C8B-B14F-4D97-AF65-F5344CB8AC3E}">
        <p14:creationId xmlns:p14="http://schemas.microsoft.com/office/powerpoint/2010/main" val="979831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40</a:t>
            </a:fld>
            <a:endParaRPr lang="en-US"/>
          </a:p>
        </p:txBody>
      </p:sp>
    </p:spTree>
    <p:extLst>
      <p:ext uri="{BB962C8B-B14F-4D97-AF65-F5344CB8AC3E}">
        <p14:creationId xmlns:p14="http://schemas.microsoft.com/office/powerpoint/2010/main" val="2132194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41</a:t>
            </a:fld>
            <a:endParaRPr lang="en-US"/>
          </a:p>
        </p:txBody>
      </p:sp>
    </p:spTree>
    <p:extLst>
      <p:ext uri="{BB962C8B-B14F-4D97-AF65-F5344CB8AC3E}">
        <p14:creationId xmlns:p14="http://schemas.microsoft.com/office/powerpoint/2010/main" val="4258242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42</a:t>
            </a:fld>
            <a:endParaRPr lang="en-US"/>
          </a:p>
        </p:txBody>
      </p:sp>
    </p:spTree>
    <p:extLst>
      <p:ext uri="{BB962C8B-B14F-4D97-AF65-F5344CB8AC3E}">
        <p14:creationId xmlns:p14="http://schemas.microsoft.com/office/powerpoint/2010/main" val="2232534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43</a:t>
            </a:fld>
            <a:endParaRPr lang="en-US"/>
          </a:p>
        </p:txBody>
      </p:sp>
    </p:spTree>
    <p:extLst>
      <p:ext uri="{BB962C8B-B14F-4D97-AF65-F5344CB8AC3E}">
        <p14:creationId xmlns:p14="http://schemas.microsoft.com/office/powerpoint/2010/main" val="2229951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44</a:t>
            </a:fld>
            <a:endParaRPr lang="en-US"/>
          </a:p>
        </p:txBody>
      </p:sp>
    </p:spTree>
    <p:extLst>
      <p:ext uri="{BB962C8B-B14F-4D97-AF65-F5344CB8AC3E}">
        <p14:creationId xmlns:p14="http://schemas.microsoft.com/office/powerpoint/2010/main" val="2530657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45</a:t>
            </a:fld>
            <a:endParaRPr lang="en-US"/>
          </a:p>
        </p:txBody>
      </p:sp>
    </p:spTree>
    <p:extLst>
      <p:ext uri="{BB962C8B-B14F-4D97-AF65-F5344CB8AC3E}">
        <p14:creationId xmlns:p14="http://schemas.microsoft.com/office/powerpoint/2010/main" val="4257813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46</a:t>
            </a:fld>
            <a:endParaRPr lang="en-US"/>
          </a:p>
        </p:txBody>
      </p:sp>
    </p:spTree>
    <p:extLst>
      <p:ext uri="{BB962C8B-B14F-4D97-AF65-F5344CB8AC3E}">
        <p14:creationId xmlns:p14="http://schemas.microsoft.com/office/powerpoint/2010/main" val="580547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47</a:t>
            </a:fld>
            <a:endParaRPr lang="en-US"/>
          </a:p>
        </p:txBody>
      </p:sp>
    </p:spTree>
    <p:extLst>
      <p:ext uri="{BB962C8B-B14F-4D97-AF65-F5344CB8AC3E}">
        <p14:creationId xmlns:p14="http://schemas.microsoft.com/office/powerpoint/2010/main" val="800511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48</a:t>
            </a:fld>
            <a:endParaRPr lang="en-US"/>
          </a:p>
        </p:txBody>
      </p:sp>
    </p:spTree>
    <p:extLst>
      <p:ext uri="{BB962C8B-B14F-4D97-AF65-F5344CB8AC3E}">
        <p14:creationId xmlns:p14="http://schemas.microsoft.com/office/powerpoint/2010/main" val="2098977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49</a:t>
            </a:fld>
            <a:endParaRPr lang="en-US"/>
          </a:p>
        </p:txBody>
      </p:sp>
    </p:spTree>
    <p:extLst>
      <p:ext uri="{BB962C8B-B14F-4D97-AF65-F5344CB8AC3E}">
        <p14:creationId xmlns:p14="http://schemas.microsoft.com/office/powerpoint/2010/main" val="2294728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a:t>
            </a:fld>
            <a:endParaRPr lang="en-US"/>
          </a:p>
        </p:txBody>
      </p:sp>
    </p:spTree>
    <p:extLst>
      <p:ext uri="{BB962C8B-B14F-4D97-AF65-F5344CB8AC3E}">
        <p14:creationId xmlns:p14="http://schemas.microsoft.com/office/powerpoint/2010/main" val="682863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50</a:t>
            </a:fld>
            <a:endParaRPr lang="en-US"/>
          </a:p>
        </p:txBody>
      </p:sp>
    </p:spTree>
    <p:extLst>
      <p:ext uri="{BB962C8B-B14F-4D97-AF65-F5344CB8AC3E}">
        <p14:creationId xmlns:p14="http://schemas.microsoft.com/office/powerpoint/2010/main" val="4215377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51</a:t>
            </a:fld>
            <a:endParaRPr lang="en-US"/>
          </a:p>
        </p:txBody>
      </p:sp>
    </p:spTree>
    <p:extLst>
      <p:ext uri="{BB962C8B-B14F-4D97-AF65-F5344CB8AC3E}">
        <p14:creationId xmlns:p14="http://schemas.microsoft.com/office/powerpoint/2010/main" val="3097383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52</a:t>
            </a:fld>
            <a:endParaRPr lang="en-US"/>
          </a:p>
        </p:txBody>
      </p:sp>
    </p:spTree>
    <p:extLst>
      <p:ext uri="{BB962C8B-B14F-4D97-AF65-F5344CB8AC3E}">
        <p14:creationId xmlns:p14="http://schemas.microsoft.com/office/powerpoint/2010/main" val="3268405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53</a:t>
            </a:fld>
            <a:endParaRPr lang="en-US"/>
          </a:p>
        </p:txBody>
      </p:sp>
    </p:spTree>
    <p:extLst>
      <p:ext uri="{BB962C8B-B14F-4D97-AF65-F5344CB8AC3E}">
        <p14:creationId xmlns:p14="http://schemas.microsoft.com/office/powerpoint/2010/main" val="1128011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54</a:t>
            </a:fld>
            <a:endParaRPr lang="en-US"/>
          </a:p>
        </p:txBody>
      </p:sp>
    </p:spTree>
    <p:extLst>
      <p:ext uri="{BB962C8B-B14F-4D97-AF65-F5344CB8AC3E}">
        <p14:creationId xmlns:p14="http://schemas.microsoft.com/office/powerpoint/2010/main" val="2930643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55</a:t>
            </a:fld>
            <a:endParaRPr lang="en-US"/>
          </a:p>
        </p:txBody>
      </p:sp>
    </p:spTree>
    <p:extLst>
      <p:ext uri="{BB962C8B-B14F-4D97-AF65-F5344CB8AC3E}">
        <p14:creationId xmlns:p14="http://schemas.microsoft.com/office/powerpoint/2010/main" val="420338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56</a:t>
            </a:fld>
            <a:endParaRPr lang="en-US"/>
          </a:p>
        </p:txBody>
      </p:sp>
    </p:spTree>
    <p:extLst>
      <p:ext uri="{BB962C8B-B14F-4D97-AF65-F5344CB8AC3E}">
        <p14:creationId xmlns:p14="http://schemas.microsoft.com/office/powerpoint/2010/main" val="2822257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57</a:t>
            </a:fld>
            <a:endParaRPr lang="en-US"/>
          </a:p>
        </p:txBody>
      </p:sp>
    </p:spTree>
    <p:extLst>
      <p:ext uri="{BB962C8B-B14F-4D97-AF65-F5344CB8AC3E}">
        <p14:creationId xmlns:p14="http://schemas.microsoft.com/office/powerpoint/2010/main" val="2235440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58</a:t>
            </a:fld>
            <a:endParaRPr lang="en-US"/>
          </a:p>
        </p:txBody>
      </p:sp>
    </p:spTree>
    <p:extLst>
      <p:ext uri="{BB962C8B-B14F-4D97-AF65-F5344CB8AC3E}">
        <p14:creationId xmlns:p14="http://schemas.microsoft.com/office/powerpoint/2010/main" val="1075630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59</a:t>
            </a:fld>
            <a:endParaRPr lang="en-US"/>
          </a:p>
        </p:txBody>
      </p:sp>
    </p:spTree>
    <p:extLst>
      <p:ext uri="{BB962C8B-B14F-4D97-AF65-F5344CB8AC3E}">
        <p14:creationId xmlns:p14="http://schemas.microsoft.com/office/powerpoint/2010/main" val="365361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a:t>
            </a:fld>
            <a:endParaRPr lang="en-US"/>
          </a:p>
        </p:txBody>
      </p:sp>
    </p:spTree>
    <p:extLst>
      <p:ext uri="{BB962C8B-B14F-4D97-AF65-F5344CB8AC3E}">
        <p14:creationId xmlns:p14="http://schemas.microsoft.com/office/powerpoint/2010/main" val="38452265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60</a:t>
            </a:fld>
            <a:endParaRPr lang="en-US"/>
          </a:p>
        </p:txBody>
      </p:sp>
    </p:spTree>
    <p:extLst>
      <p:ext uri="{BB962C8B-B14F-4D97-AF65-F5344CB8AC3E}">
        <p14:creationId xmlns:p14="http://schemas.microsoft.com/office/powerpoint/2010/main" val="9045943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61</a:t>
            </a:fld>
            <a:endParaRPr lang="en-US"/>
          </a:p>
        </p:txBody>
      </p:sp>
    </p:spTree>
    <p:extLst>
      <p:ext uri="{BB962C8B-B14F-4D97-AF65-F5344CB8AC3E}">
        <p14:creationId xmlns:p14="http://schemas.microsoft.com/office/powerpoint/2010/main" val="12223404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62</a:t>
            </a:fld>
            <a:endParaRPr lang="en-US"/>
          </a:p>
        </p:txBody>
      </p:sp>
    </p:spTree>
    <p:extLst>
      <p:ext uri="{BB962C8B-B14F-4D97-AF65-F5344CB8AC3E}">
        <p14:creationId xmlns:p14="http://schemas.microsoft.com/office/powerpoint/2010/main" val="975752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a:t>
            </a:fld>
            <a:endParaRPr lang="en-US"/>
          </a:p>
        </p:txBody>
      </p:sp>
    </p:spTree>
    <p:extLst>
      <p:ext uri="{BB962C8B-B14F-4D97-AF65-F5344CB8AC3E}">
        <p14:creationId xmlns:p14="http://schemas.microsoft.com/office/powerpoint/2010/main" val="2478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8</a:t>
            </a:fld>
            <a:endParaRPr lang="en-US"/>
          </a:p>
        </p:txBody>
      </p:sp>
    </p:spTree>
    <p:extLst>
      <p:ext uri="{BB962C8B-B14F-4D97-AF65-F5344CB8AC3E}">
        <p14:creationId xmlns:p14="http://schemas.microsoft.com/office/powerpoint/2010/main" val="2932558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9</a:t>
            </a:fld>
            <a:endParaRPr lang="en-US"/>
          </a:p>
        </p:txBody>
      </p:sp>
    </p:spTree>
    <p:extLst>
      <p:ext uri="{BB962C8B-B14F-4D97-AF65-F5344CB8AC3E}">
        <p14:creationId xmlns:p14="http://schemas.microsoft.com/office/powerpoint/2010/main" val="29135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434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2" y="0"/>
            <a:ext cx="13297422" cy="13715999"/>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2800" b="0" i="0">
                <a:ln>
                  <a:noFill/>
                </a:ln>
                <a:solidFill>
                  <a:schemeClr val="tx1"/>
                </a:solidFill>
                <a:latin typeface="Montserrat Light" charset="0"/>
                <a:ea typeface="Montserrat Light" charset="0"/>
                <a:cs typeface="Montserrat Light" charset="0"/>
              </a:defRPr>
            </a:lvl1pPr>
          </a:lstStyle>
          <a:p>
            <a:endParaRPr lang="en-US" dirty="0"/>
          </a:p>
        </p:txBody>
      </p:sp>
    </p:spTree>
    <p:extLst>
      <p:ext uri="{BB962C8B-B14F-4D97-AF65-F5344CB8AC3E}">
        <p14:creationId xmlns:p14="http://schemas.microsoft.com/office/powerpoint/2010/main" val="20277457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ayout 01">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884216" y="0"/>
            <a:ext cx="10335491" cy="9725891"/>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1005239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02">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0" y="9448794"/>
            <a:ext cx="24377650" cy="4267205"/>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3472991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03">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0" y="-1"/>
            <a:ext cx="24377650" cy="4267205"/>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331828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04">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2188824" y="-1"/>
            <a:ext cx="12188825" cy="13716001"/>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212797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05">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0" y="-1"/>
            <a:ext cx="24377649" cy="13716001"/>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193458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06">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5397286" y="3048032"/>
            <a:ext cx="4435953" cy="7862788"/>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384165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07">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4449916" y="2734133"/>
            <a:ext cx="6424523" cy="8529315"/>
          </a:xfrm>
          <a:prstGeom prst="rect">
            <a:avLst/>
          </a:prstGeom>
          <a:solidFill>
            <a:schemeClr val="bg1">
              <a:lumMod val="95000"/>
            </a:schemeClr>
          </a:solidFill>
        </p:spPr>
        <p:txBody>
          <a:bodyPr>
            <a:normAutofit/>
          </a:bodyPr>
          <a:lstStyle>
            <a:lvl1pPr>
              <a:defRPr sz="4000"/>
            </a:lvl1pPr>
          </a:lstStyle>
          <a:p>
            <a:endParaRPr lang="en-US"/>
          </a:p>
        </p:txBody>
      </p:sp>
    </p:spTree>
    <p:extLst>
      <p:ext uri="{BB962C8B-B14F-4D97-AF65-F5344CB8AC3E}">
        <p14:creationId xmlns:p14="http://schemas.microsoft.com/office/powerpoint/2010/main" val="390267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08">
    <p:spTree>
      <p:nvGrpSpPr>
        <p:cNvPr id="1" name=""/>
        <p:cNvGrpSpPr/>
        <p:nvPr/>
      </p:nvGrpSpPr>
      <p:grpSpPr>
        <a:xfrm>
          <a:off x="0" y="0"/>
          <a:ext cx="0" cy="0"/>
          <a:chOff x="0" y="0"/>
          <a:chExt cx="0" cy="0"/>
        </a:xfrm>
      </p:grpSpPr>
      <p:sp>
        <p:nvSpPr>
          <p:cNvPr id="2" name="Picture Placeholder 4"/>
          <p:cNvSpPr>
            <a:spLocks noGrp="1"/>
          </p:cNvSpPr>
          <p:nvPr>
            <p:ph type="pic" sz="quarter" idx="10"/>
          </p:nvPr>
        </p:nvSpPr>
        <p:spPr>
          <a:xfrm>
            <a:off x="14609082" y="4389406"/>
            <a:ext cx="7538899" cy="4741895"/>
          </a:xfrm>
          <a:prstGeom prst="rect">
            <a:avLst/>
          </a:prstGeom>
          <a:solidFill>
            <a:schemeClr val="bg1">
              <a:lumMod val="95000"/>
            </a:schemeClr>
          </a:solidFill>
        </p:spPr>
        <p:txBody>
          <a:bodyPr>
            <a:normAutofit/>
          </a:bodyPr>
          <a:lstStyle>
            <a:lvl1pPr>
              <a:defRPr sz="4000"/>
            </a:lvl1pPr>
          </a:lstStyle>
          <a:p>
            <a:endParaRPr lang="en-US" dirty="0"/>
          </a:p>
        </p:txBody>
      </p:sp>
    </p:spTree>
    <p:extLst>
      <p:ext uri="{BB962C8B-B14F-4D97-AF65-F5344CB8AC3E}">
        <p14:creationId xmlns:p14="http://schemas.microsoft.com/office/powerpoint/2010/main" val="197226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A0C21A69-CE6F-2440-BAE4-5A4B3040CF2A}" type="datetimeFigureOut">
              <a:rPr lang="en-US" smtClean="0"/>
              <a:t>7/23/2019</a:t>
            </a:fld>
            <a:endParaRPr lang="en-US"/>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EBE3AD81-3AD4-9C46-856E-C08CF1183C60}" type="slidenum">
              <a:rPr lang="en-US" smtClean="0"/>
              <a:t>‹Nº›</a:t>
            </a:fld>
            <a:endParaRPr lang="en-US"/>
          </a:p>
        </p:txBody>
      </p:sp>
    </p:spTree>
    <p:extLst>
      <p:ext uri="{BB962C8B-B14F-4D97-AF65-F5344CB8AC3E}">
        <p14:creationId xmlns:p14="http://schemas.microsoft.com/office/powerpoint/2010/main" val="1928189300"/>
      </p:ext>
    </p:extLst>
  </p:cSld>
  <p:clrMap bg1="lt1" tx1="dk1" bg2="lt2" tx2="dk2" accent1="accent1" accent2="accent2" accent3="accent3" accent4="accent4" accent5="accent5" accent6="accent6" hlink="hlink" folHlink="folHlink"/>
  <p:sldLayoutIdLst>
    <p:sldLayoutId id="2147484074"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12" r:id="rId10"/>
  </p:sldLayoutIdLst>
  <p:hf hdr="0" ftr="0" dt="0"/>
  <p:txStyles>
    <p:titleStyle>
      <a:lvl1pPr algn="l" defTabSz="1828343" rtl="0" eaLnBrk="1" latinLnBrk="0" hangingPunct="1">
        <a:lnSpc>
          <a:spcPct val="90000"/>
        </a:lnSpc>
        <a:spcBef>
          <a:spcPct val="0"/>
        </a:spcBef>
        <a:buNone/>
        <a:defRPr sz="6000" b="0" i="0" kern="1200">
          <a:solidFill>
            <a:schemeClr val="tx1"/>
          </a:solidFill>
          <a:latin typeface="Lato Regular" charset="0"/>
          <a:ea typeface="Lato Regular" charset="0"/>
          <a:cs typeface="Lato Regular" charset="0"/>
        </a:defRPr>
      </a:lvl1pPr>
    </p:titleStyle>
    <p:bodyStyle>
      <a:lvl1pPr marL="0" indent="0" algn="l" defTabSz="1828343" rtl="0" eaLnBrk="1" latinLnBrk="0" hangingPunct="1">
        <a:lnSpc>
          <a:spcPct val="90000"/>
        </a:lnSpc>
        <a:spcBef>
          <a:spcPts val="2000"/>
        </a:spcBef>
        <a:buFont typeface="Arial" panose="020B0604020202020204" pitchFamily="34" charset="0"/>
        <a:buNone/>
        <a:defRPr sz="4000" b="0" i="0" kern="1200">
          <a:solidFill>
            <a:schemeClr val="tx1"/>
          </a:solidFill>
          <a:latin typeface="Lato Regular" charset="0"/>
          <a:ea typeface="Lato Regular" charset="0"/>
          <a:cs typeface="Lato Regular" charset="0"/>
        </a:defRPr>
      </a:lvl1pPr>
      <a:lvl2pPr marL="914171" indent="0" algn="l" defTabSz="1828343" rtl="0" eaLnBrk="1" latinLnBrk="0" hangingPunct="1">
        <a:lnSpc>
          <a:spcPct val="90000"/>
        </a:lnSpc>
        <a:spcBef>
          <a:spcPts val="1000"/>
        </a:spcBef>
        <a:buFont typeface="Arial" panose="020B0604020202020204" pitchFamily="34" charset="0"/>
        <a:buNone/>
        <a:defRPr sz="3200" b="0" i="0" kern="1200">
          <a:solidFill>
            <a:schemeClr val="tx1"/>
          </a:solidFill>
          <a:latin typeface="Lato Regular" charset="0"/>
          <a:ea typeface="Lato Regular" charset="0"/>
          <a:cs typeface="Lato Regular" charset="0"/>
        </a:defRPr>
      </a:lvl2pPr>
      <a:lvl3pPr marL="1828343" indent="0" algn="l" defTabSz="1828343" rtl="0" eaLnBrk="1" latinLnBrk="0" hangingPunct="1">
        <a:lnSpc>
          <a:spcPct val="90000"/>
        </a:lnSpc>
        <a:spcBef>
          <a:spcPts val="1000"/>
        </a:spcBef>
        <a:buFont typeface="Arial" panose="020B0604020202020204" pitchFamily="34" charset="0"/>
        <a:buNone/>
        <a:defRPr sz="2400" b="0" i="0" kern="1200">
          <a:solidFill>
            <a:schemeClr val="tx1"/>
          </a:solidFill>
          <a:latin typeface="Lato Regular" charset="0"/>
          <a:ea typeface="Lato Regular" charset="0"/>
          <a:cs typeface="Lato Regular" charset="0"/>
        </a:defRPr>
      </a:lvl3pPr>
      <a:lvl4pPr marL="2742514" indent="0" algn="l" defTabSz="1828343" rtl="0" eaLnBrk="1" latinLnBrk="0" hangingPunct="1">
        <a:lnSpc>
          <a:spcPct val="90000"/>
        </a:lnSpc>
        <a:spcBef>
          <a:spcPts val="1000"/>
        </a:spcBef>
        <a:buFont typeface="Arial" panose="020B0604020202020204" pitchFamily="34" charset="0"/>
        <a:buNone/>
        <a:defRPr sz="2000" b="0" i="0" kern="1200">
          <a:solidFill>
            <a:schemeClr val="tx1"/>
          </a:solidFill>
          <a:latin typeface="Lato Regular" charset="0"/>
          <a:ea typeface="Lato Regular" charset="0"/>
          <a:cs typeface="Lato Regular" charset="0"/>
        </a:defRPr>
      </a:lvl4pPr>
      <a:lvl5pPr marL="3656685" indent="0" algn="l" defTabSz="1828343" rtl="0" eaLnBrk="1" latinLnBrk="0" hangingPunct="1">
        <a:lnSpc>
          <a:spcPct val="90000"/>
        </a:lnSpc>
        <a:spcBef>
          <a:spcPts val="1000"/>
        </a:spcBef>
        <a:buFont typeface="Arial" panose="020B0604020202020204" pitchFamily="34" charset="0"/>
        <a:buNone/>
        <a:defRPr sz="2000" b="0" i="0" kern="1200">
          <a:solidFill>
            <a:schemeClr val="tx1"/>
          </a:solidFill>
          <a:latin typeface="Lato Regular" charset="0"/>
          <a:ea typeface="Lato Regular" charset="0"/>
          <a:cs typeface="Lato Regular" charset="0"/>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2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3.wdp"/><Relationship Id="rId3" Type="http://schemas.openxmlformats.org/officeDocument/2006/relationships/slideLayout" Target="../slideLayouts/slideLayout5.xml"/><Relationship Id="rId7" Type="http://schemas.openxmlformats.org/officeDocument/2006/relationships/image" Target="../media/image24.png"/><Relationship Id="rId12" Type="http://schemas.openxmlformats.org/officeDocument/2006/relationships/image" Target="../media/image2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11" Type="http://schemas.microsoft.com/office/2007/relationships/hdphoto" Target="../media/hdphoto12.wdp"/><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notesSlide" Target="../notesSlides/notesSlide13.xml"/><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11" Type="http://schemas.openxmlformats.org/officeDocument/2006/relationships/image" Target="../media/image29.jpg"/><Relationship Id="rId5" Type="http://schemas.openxmlformats.org/officeDocument/2006/relationships/image" Target="../media/image12.png"/><Relationship Id="rId10" Type="http://schemas.openxmlformats.org/officeDocument/2006/relationships/image" Target="../media/image33.jpg"/><Relationship Id="rId4" Type="http://schemas.openxmlformats.org/officeDocument/2006/relationships/notesSlide" Target="../notesSlides/notesSlide17.xml"/><Relationship Id="rId9"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5.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46.png"/><Relationship Id="rId10" Type="http://schemas.microsoft.com/office/2007/relationships/hdphoto" Target="../media/hdphoto18.wdp"/><Relationship Id="rId4" Type="http://schemas.openxmlformats.org/officeDocument/2006/relationships/image" Target="../media/image13.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12.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pn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1.png"/><Relationship Id="rId11" Type="http://schemas.microsoft.com/office/2007/relationships/hdphoto" Target="../media/hdphoto19.wdp"/><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13.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2.png"/><Relationship Id="rId7"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3.png"/><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2.png"/><Relationship Id="rId7"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microsoft.com/office/2007/relationships/hdphoto" Target="../media/hdphoto20.wdp"/><Relationship Id="rId11" Type="http://schemas.microsoft.com/office/2007/relationships/hdphoto" Target="../media/hdphoto22.wdp"/><Relationship Id="rId5" Type="http://schemas.openxmlformats.org/officeDocument/2006/relationships/image" Target="../media/image85.png"/><Relationship Id="rId10" Type="http://schemas.openxmlformats.org/officeDocument/2006/relationships/image" Target="../media/image88.png"/><Relationship Id="rId4" Type="http://schemas.openxmlformats.org/officeDocument/2006/relationships/image" Target="../media/image13.png"/><Relationship Id="rId9" Type="http://schemas.microsoft.com/office/2007/relationships/hdphoto" Target="../media/hdphoto21.wdp"/></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microsoft.com/office/2007/relationships/hdphoto" Target="../media/hdphoto23.wdp"/><Relationship Id="rId5" Type="http://schemas.openxmlformats.org/officeDocument/2006/relationships/image" Target="../media/image89.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microsoft.com/office/2007/relationships/hdphoto" Target="../media/hdphoto24.wdp"/><Relationship Id="rId5" Type="http://schemas.openxmlformats.org/officeDocument/2006/relationships/image" Target="../media/image90.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91.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92.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5.wdp"/><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4.wdp"/></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18.png"/><Relationship Id="rId7"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7DCCE58-718F-40A6-A6A3-CD3E292666CC}"/>
              </a:ext>
            </a:extLst>
          </p:cNvPr>
          <p:cNvSpPr/>
          <p:nvPr/>
        </p:nvSpPr>
        <p:spPr>
          <a:xfrm>
            <a:off x="-2" y="-37760"/>
            <a:ext cx="24377649" cy="3240000"/>
          </a:xfrm>
          <a:prstGeom prst="rect">
            <a:avLst/>
          </a:prstGeom>
          <a:solidFill>
            <a:srgbClr val="EBED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angle 13">
            <a:extLst>
              <a:ext uri="{FF2B5EF4-FFF2-40B4-BE49-F238E27FC236}">
                <a16:creationId xmlns:a16="http://schemas.microsoft.com/office/drawing/2014/main" id="{C57F2811-382B-C248-9727-832D0625E6B2}"/>
              </a:ext>
            </a:extLst>
          </p:cNvPr>
          <p:cNvSpPr/>
          <p:nvPr/>
        </p:nvSpPr>
        <p:spPr>
          <a:xfrm>
            <a:off x="0" y="3111615"/>
            <a:ext cx="24377649" cy="8102252"/>
          </a:xfrm>
          <a:prstGeom prst="rect">
            <a:avLst/>
          </a:prstGeom>
          <a:solidFill>
            <a:srgbClr val="0E2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Black" panose="020F0502020204030203"/>
            </a:endParaRPr>
          </a:p>
          <a:p>
            <a:pPr algn="ctr"/>
            <a:endParaRPr lang="en-US" dirty="0">
              <a:latin typeface="Lato Black" panose="020F0502020204030203"/>
            </a:endParaRPr>
          </a:p>
        </p:txBody>
      </p:sp>
      <p:sp>
        <p:nvSpPr>
          <p:cNvPr id="6" name="TextBox 5">
            <a:extLst>
              <a:ext uri="{FF2B5EF4-FFF2-40B4-BE49-F238E27FC236}">
                <a16:creationId xmlns:a16="http://schemas.microsoft.com/office/drawing/2014/main" id="{E460B3D3-56C1-D04E-A5E3-75B695A5ECF7}"/>
              </a:ext>
            </a:extLst>
          </p:cNvPr>
          <p:cNvSpPr txBox="1"/>
          <p:nvPr/>
        </p:nvSpPr>
        <p:spPr>
          <a:xfrm>
            <a:off x="1153320" y="6629759"/>
            <a:ext cx="22071003" cy="2585323"/>
          </a:xfrm>
          <a:prstGeom prst="rect">
            <a:avLst/>
          </a:prstGeom>
          <a:noFill/>
        </p:spPr>
        <p:txBody>
          <a:bodyPr wrap="square" rtlCol="0">
            <a:spAutoFit/>
          </a:bodyPr>
          <a:lstStyle/>
          <a:p>
            <a:pPr algn="ctr"/>
            <a:r>
              <a:rPr lang="es-EC" sz="5400" b="1" dirty="0">
                <a:solidFill>
                  <a:schemeClr val="bg1"/>
                </a:solidFill>
                <a:latin typeface="+mj-lt"/>
                <a:ea typeface="Lato Black" panose="020F0502020204030203" pitchFamily="34" charset="0"/>
                <a:cs typeface="Lato Black" panose="020F0502020204030203" pitchFamily="34" charset="0"/>
              </a:rPr>
              <a:t>“DISEÑO E IMPLEMENTACIÓN DE CONTROLADORES DE TEMPERATURA APLICANDO LOS ALGORITMOS DE OPTIMIZACIÓN BIOINSPIRADOS COLONIA DE ABEJAS ARTIFICIALES Y ENJAMBRE DE PARTÍCULAS” </a:t>
            </a:r>
            <a:endParaRPr lang="en-US" sz="5400" b="1" dirty="0">
              <a:solidFill>
                <a:schemeClr val="bg1"/>
              </a:solidFill>
              <a:latin typeface="+mj-lt"/>
              <a:ea typeface="Lato Black" panose="020F0502020204030203" pitchFamily="34" charset="0"/>
              <a:cs typeface="Lato Black" panose="020F0502020204030203" pitchFamily="34" charset="0"/>
            </a:endParaRPr>
          </a:p>
        </p:txBody>
      </p:sp>
      <p:sp>
        <p:nvSpPr>
          <p:cNvPr id="13" name="Rectangle 12">
            <a:extLst>
              <a:ext uri="{FF2B5EF4-FFF2-40B4-BE49-F238E27FC236}">
                <a16:creationId xmlns:a16="http://schemas.microsoft.com/office/drawing/2014/main" id="{F13DCB51-9231-8940-8D90-D747B41BC6D4}"/>
              </a:ext>
            </a:extLst>
          </p:cNvPr>
          <p:cNvSpPr/>
          <p:nvPr/>
        </p:nvSpPr>
        <p:spPr>
          <a:xfrm>
            <a:off x="0" y="11213867"/>
            <a:ext cx="24377649" cy="4876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EA3202-3266-5146-BFB4-E1CBC27ACECD}"/>
              </a:ext>
            </a:extLst>
          </p:cNvPr>
          <p:cNvSpPr/>
          <p:nvPr/>
        </p:nvSpPr>
        <p:spPr>
          <a:xfrm>
            <a:off x="0" y="11693236"/>
            <a:ext cx="24377649" cy="2022764"/>
          </a:xfrm>
          <a:prstGeom prst="rect">
            <a:avLst/>
          </a:prstGeom>
          <a:solidFill>
            <a:srgbClr val="202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C" dirty="0">
              <a:solidFill>
                <a:schemeClr val="tx1">
                  <a:lumMod val="60000"/>
                  <a:lumOff val="40000"/>
                </a:schemeClr>
              </a:solidFill>
            </a:endParaRPr>
          </a:p>
        </p:txBody>
      </p:sp>
      <p:sp>
        <p:nvSpPr>
          <p:cNvPr id="9" name="Rectangle 14">
            <a:extLst>
              <a:ext uri="{FF2B5EF4-FFF2-40B4-BE49-F238E27FC236}">
                <a16:creationId xmlns:a16="http://schemas.microsoft.com/office/drawing/2014/main" id="{F1B5DBC1-D061-4046-871E-B07D6379FBC4}"/>
              </a:ext>
            </a:extLst>
          </p:cNvPr>
          <p:cNvSpPr/>
          <p:nvPr/>
        </p:nvSpPr>
        <p:spPr>
          <a:xfrm>
            <a:off x="-2" y="-37760"/>
            <a:ext cx="24377649" cy="3581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Resultado de imagen para automatizacion y control espe">
            <a:extLst>
              <a:ext uri="{FF2B5EF4-FFF2-40B4-BE49-F238E27FC236}">
                <a16:creationId xmlns:a16="http://schemas.microsoft.com/office/drawing/2014/main" id="{B33A8B00-1068-4FEF-B066-D0881AF48DA4}"/>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455" b="99091" l="437" r="98253"/>
                    </a14:imgEffect>
                  </a14:imgLayer>
                </a14:imgProps>
              </a:ext>
              <a:ext uri="{28A0092B-C50C-407E-A947-70E740481C1C}">
                <a14:useLocalDpi xmlns:a14="http://schemas.microsoft.com/office/drawing/2010/main" val="0"/>
              </a:ext>
            </a:extLst>
          </a:blip>
          <a:srcRect/>
          <a:stretch>
            <a:fillRect/>
          </a:stretch>
        </p:blipFill>
        <p:spPr bwMode="auto">
          <a:xfrm>
            <a:off x="21773914" y="456928"/>
            <a:ext cx="2248363" cy="216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8">
            <a:extLst>
              <a:ext uri="{FF2B5EF4-FFF2-40B4-BE49-F238E27FC236}">
                <a16:creationId xmlns:a16="http://schemas.microsoft.com/office/drawing/2014/main" id="{BAFF34E0-B37E-4430-8EAC-172F3932D5B1}"/>
              </a:ext>
            </a:extLst>
          </p:cNvPr>
          <p:cNvSpPr txBox="1"/>
          <p:nvPr/>
        </p:nvSpPr>
        <p:spPr>
          <a:xfrm>
            <a:off x="8219538" y="6075011"/>
            <a:ext cx="8374498" cy="646331"/>
          </a:xfrm>
          <a:prstGeom prst="rect">
            <a:avLst/>
          </a:prstGeom>
          <a:noFill/>
        </p:spPr>
        <p:txBody>
          <a:bodyPr wrap="square" rtlCol="0">
            <a:spAutoFit/>
          </a:bodyPr>
          <a:lstStyle/>
          <a:p>
            <a:pPr algn="ctr"/>
            <a:r>
              <a:rPr lang="en-US" spc="300" dirty="0">
                <a:solidFill>
                  <a:schemeClr val="bg2">
                    <a:lumMod val="65000"/>
                  </a:schemeClr>
                </a:solidFill>
                <a:latin typeface="+mj-lt"/>
                <a:ea typeface="Lato" panose="020F0502020204030203" pitchFamily="34" charset="0"/>
                <a:cs typeface="Lato" panose="020F0502020204030203" pitchFamily="34" charset="0"/>
              </a:rPr>
              <a:t>PROYECTO DE GRADO</a:t>
            </a:r>
            <a:r>
              <a:rPr lang="en-US" b="1" spc="300" dirty="0">
                <a:solidFill>
                  <a:schemeClr val="bg2">
                    <a:lumMod val="65000"/>
                  </a:schemeClr>
                </a:solidFill>
                <a:latin typeface="+mj-lt"/>
                <a:ea typeface="Lato" panose="020F0502020204030203" pitchFamily="34" charset="0"/>
                <a:cs typeface="Lato" panose="020F0502020204030203" pitchFamily="34" charset="0"/>
              </a:rPr>
              <a:t>:</a:t>
            </a:r>
            <a:endParaRPr lang="en-US" sz="4000" b="1" spc="300" dirty="0">
              <a:solidFill>
                <a:schemeClr val="bg2">
                  <a:lumMod val="65000"/>
                </a:schemeClr>
              </a:solidFill>
              <a:latin typeface="+mj-lt"/>
              <a:ea typeface="Lato" panose="020F0502020204030203" pitchFamily="34" charset="0"/>
              <a:cs typeface="Lato" panose="020F0502020204030203" pitchFamily="34" charset="0"/>
            </a:endParaRPr>
          </a:p>
        </p:txBody>
      </p:sp>
      <p:sp>
        <p:nvSpPr>
          <p:cNvPr id="3" name="Rectángulo 2">
            <a:extLst>
              <a:ext uri="{FF2B5EF4-FFF2-40B4-BE49-F238E27FC236}">
                <a16:creationId xmlns:a16="http://schemas.microsoft.com/office/drawing/2014/main" id="{CB745F0A-2F69-4976-80B0-8F9F55803431}"/>
              </a:ext>
            </a:extLst>
          </p:cNvPr>
          <p:cNvSpPr/>
          <p:nvPr/>
        </p:nvSpPr>
        <p:spPr>
          <a:xfrm>
            <a:off x="3975284" y="4131112"/>
            <a:ext cx="17548802" cy="739241"/>
          </a:xfrm>
          <a:prstGeom prst="rect">
            <a:avLst/>
          </a:prstGeom>
        </p:spPr>
        <p:txBody>
          <a:bodyPr wrap="square">
            <a:spAutoFit/>
          </a:bodyPr>
          <a:lstStyle/>
          <a:p>
            <a:pPr algn="ctr">
              <a:lnSpc>
                <a:spcPct val="150000"/>
              </a:lnSpc>
              <a:spcAft>
                <a:spcPts val="800"/>
              </a:spcAft>
            </a:pPr>
            <a:r>
              <a:rPr lang="es-EC" sz="3200" dirty="0">
                <a:solidFill>
                  <a:schemeClr val="tx1">
                    <a:lumMod val="60000"/>
                    <a:lumOff val="40000"/>
                  </a:schemeClr>
                </a:solidFill>
                <a:latin typeface="Lato Light"/>
                <a:ea typeface="Calibri" panose="020F0502020204030204" pitchFamily="34" charset="0"/>
                <a:cs typeface="Times New Roman" panose="02020603050405020304" pitchFamily="18" charset="0"/>
              </a:rPr>
              <a:t>CARRERA DE INGENIERÍA EN ELECTRÓNICA, AUTOMATIZACIÓN Y CONTROL</a:t>
            </a:r>
            <a:endParaRPr lang="es-EC" sz="3200" dirty="0">
              <a:solidFill>
                <a:schemeClr val="tx1">
                  <a:lumMod val="60000"/>
                  <a:lumOff val="40000"/>
                </a:schemeClr>
              </a:solidFill>
              <a:effectLst/>
              <a:latin typeface="Lato Light"/>
              <a:ea typeface="Calibri" panose="020F0502020204030204" pitchFamily="34" charset="0"/>
              <a:cs typeface="Times New Roman" panose="02020603050405020304" pitchFamily="18" charset="0"/>
            </a:endParaRPr>
          </a:p>
        </p:txBody>
      </p:sp>
      <p:pic>
        <p:nvPicPr>
          <p:cNvPr id="1034" name="Picture 10" descr="Resultado de imagen para automatizacion y control espe">
            <a:extLst>
              <a:ext uri="{FF2B5EF4-FFF2-40B4-BE49-F238E27FC236}">
                <a16:creationId xmlns:a16="http://schemas.microsoft.com/office/drawing/2014/main" id="{82102F1E-568D-4AAD-8782-20D96381FC0B}"/>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893" b="99554" l="0" r="98667"/>
                    </a14:imgEffect>
                  </a14:imgLayer>
                </a14:imgProps>
              </a:ext>
              <a:ext uri="{28A0092B-C50C-407E-A947-70E740481C1C}">
                <a14:useLocalDpi xmlns:a14="http://schemas.microsoft.com/office/drawing/2010/main" val="0"/>
              </a:ext>
            </a:extLst>
          </a:blip>
          <a:srcRect/>
          <a:stretch>
            <a:fillRect/>
          </a:stretch>
        </p:blipFill>
        <p:spPr bwMode="auto">
          <a:xfrm>
            <a:off x="545514" y="450133"/>
            <a:ext cx="2061160" cy="205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6F6A658-E607-4D93-8704-EB178BB4A562}"/>
              </a:ext>
            </a:extLst>
          </p:cNvPr>
          <p:cNvSpPr/>
          <p:nvPr/>
        </p:nvSpPr>
        <p:spPr>
          <a:xfrm>
            <a:off x="3382558" y="3609316"/>
            <a:ext cx="18734254" cy="739241"/>
          </a:xfrm>
          <a:prstGeom prst="rect">
            <a:avLst/>
          </a:prstGeom>
        </p:spPr>
        <p:txBody>
          <a:bodyPr wrap="square">
            <a:spAutoFit/>
          </a:bodyPr>
          <a:lstStyle/>
          <a:p>
            <a:pPr algn="ctr">
              <a:lnSpc>
                <a:spcPct val="150000"/>
              </a:lnSpc>
              <a:spcAft>
                <a:spcPts val="0"/>
              </a:spcAft>
            </a:pPr>
            <a:r>
              <a:rPr lang="es-EC" sz="3200" dirty="0">
                <a:solidFill>
                  <a:schemeClr val="tx1">
                    <a:lumMod val="60000"/>
                    <a:lumOff val="40000"/>
                  </a:schemeClr>
                </a:solidFill>
                <a:latin typeface="Lato Black" panose="020F0502020204030203"/>
                <a:ea typeface="Calibri" panose="020F0502020204030204" pitchFamily="34" charset="0"/>
                <a:cs typeface="Times New Roman" panose="02020603050405020304" pitchFamily="18" charset="0"/>
              </a:rPr>
              <a:t>DEPARTAMENTO DE ELÉCTRICA, ELECTRÓNICA Y TELECOMUNICACIONES</a:t>
            </a:r>
            <a:endParaRPr lang="es-EC" sz="2400" dirty="0">
              <a:solidFill>
                <a:schemeClr val="tx1">
                  <a:lumMod val="60000"/>
                  <a:lumOff val="40000"/>
                </a:schemeClr>
              </a:solidFill>
              <a:effectLst/>
              <a:latin typeface="Lato Black" panose="020F0502020204030203"/>
              <a:ea typeface="Calibri" panose="020F0502020204030204" pitchFamily="34" charset="0"/>
              <a:cs typeface="Times New Roman" panose="02020603050405020304" pitchFamily="18" charset="0"/>
            </a:endParaRPr>
          </a:p>
        </p:txBody>
      </p:sp>
      <p:sp>
        <p:nvSpPr>
          <p:cNvPr id="20" name="TextBox 18">
            <a:extLst>
              <a:ext uri="{FF2B5EF4-FFF2-40B4-BE49-F238E27FC236}">
                <a16:creationId xmlns:a16="http://schemas.microsoft.com/office/drawing/2014/main" id="{C0FB1A30-BEB4-470A-9B82-E75B0335C373}"/>
              </a:ext>
            </a:extLst>
          </p:cNvPr>
          <p:cNvSpPr txBox="1"/>
          <p:nvPr/>
        </p:nvSpPr>
        <p:spPr>
          <a:xfrm>
            <a:off x="48046" y="11874934"/>
            <a:ext cx="10619954" cy="1754326"/>
          </a:xfrm>
          <a:prstGeom prst="rect">
            <a:avLst/>
          </a:prstGeom>
          <a:noFill/>
        </p:spPr>
        <p:txBody>
          <a:bodyPr wrap="square" rtlCol="0">
            <a:spAutoFit/>
          </a:bodyPr>
          <a:lstStyle/>
          <a:p>
            <a:r>
              <a:rPr lang="en-US" dirty="0">
                <a:solidFill>
                  <a:schemeClr val="tx1">
                    <a:lumMod val="40000"/>
                    <a:lumOff val="60000"/>
                  </a:schemeClr>
                </a:solidFill>
                <a:latin typeface="+mj-lt"/>
              </a:rPr>
              <a:t>AUTOR: Bisarrea Espinosa, Fernanda Mishel </a:t>
            </a:r>
          </a:p>
          <a:p>
            <a:r>
              <a:rPr lang="es-EC" dirty="0">
                <a:solidFill>
                  <a:schemeClr val="tx1">
                    <a:lumMod val="40000"/>
                    <a:lumOff val="60000"/>
                  </a:schemeClr>
                </a:solidFill>
                <a:latin typeface="+mj-lt"/>
              </a:rPr>
              <a:t>DIRECTOR: Ing. Ibarra Jácome, Oswaldo Alexander, Mgs.</a:t>
            </a:r>
            <a:endParaRPr lang="es-EC" dirty="0">
              <a:solidFill>
                <a:schemeClr val="tx1">
                  <a:lumMod val="60000"/>
                  <a:lumOff val="40000"/>
                </a:schemeClr>
              </a:solidFill>
              <a:latin typeface="+mj-lt"/>
            </a:endParaRPr>
          </a:p>
          <a:p>
            <a:endParaRPr lang="en-US" dirty="0">
              <a:solidFill>
                <a:schemeClr val="tx1">
                  <a:lumMod val="40000"/>
                  <a:lumOff val="60000"/>
                </a:schemeClr>
              </a:solidFill>
            </a:endParaRPr>
          </a:p>
        </p:txBody>
      </p:sp>
      <p:sp>
        <p:nvSpPr>
          <p:cNvPr id="19" name="Rectángulo 18">
            <a:extLst>
              <a:ext uri="{FF2B5EF4-FFF2-40B4-BE49-F238E27FC236}">
                <a16:creationId xmlns:a16="http://schemas.microsoft.com/office/drawing/2014/main" id="{AC631EE8-4991-4253-B986-89E3C501D919}"/>
              </a:ext>
            </a:extLst>
          </p:cNvPr>
          <p:cNvSpPr/>
          <p:nvPr/>
        </p:nvSpPr>
        <p:spPr>
          <a:xfrm>
            <a:off x="3039660" y="3102546"/>
            <a:ext cx="18734254" cy="820096"/>
          </a:xfrm>
          <a:prstGeom prst="rect">
            <a:avLst/>
          </a:prstGeom>
        </p:spPr>
        <p:txBody>
          <a:bodyPr wrap="square">
            <a:spAutoFit/>
          </a:bodyPr>
          <a:lstStyle/>
          <a:p>
            <a:pPr algn="ctr">
              <a:lnSpc>
                <a:spcPct val="150000"/>
              </a:lnSpc>
              <a:spcAft>
                <a:spcPts val="0"/>
              </a:spcAft>
            </a:pPr>
            <a:r>
              <a:rPr lang="es-EC" b="1" dirty="0">
                <a:solidFill>
                  <a:schemeClr val="tx1">
                    <a:lumMod val="40000"/>
                    <a:lumOff val="60000"/>
                  </a:schemeClr>
                </a:solidFill>
                <a:latin typeface="Lato Black" panose="020F0502020204030203"/>
                <a:ea typeface="Calibri" panose="020F0502020204030204" pitchFamily="34" charset="0"/>
                <a:cs typeface="Times New Roman" panose="02020603050405020304" pitchFamily="18" charset="0"/>
              </a:rPr>
              <a:t>UNIVERSIDAD DE LAS FUERZAS ARMADAS - ESPE</a:t>
            </a:r>
            <a:endParaRPr lang="es-EC" sz="2800" b="1" dirty="0">
              <a:solidFill>
                <a:schemeClr val="tx1">
                  <a:lumMod val="40000"/>
                  <a:lumOff val="60000"/>
                </a:schemeClr>
              </a:solidFill>
              <a:effectLst/>
              <a:latin typeface="Lato Black" panose="020F0502020204030203"/>
              <a:ea typeface="Calibri" panose="020F0502020204030204" pitchFamily="34" charset="0"/>
              <a:cs typeface="Times New Roman" panose="02020603050405020304" pitchFamily="18" charset="0"/>
            </a:endParaRPr>
          </a:p>
        </p:txBody>
      </p:sp>
      <p:pic>
        <p:nvPicPr>
          <p:cNvPr id="17" name="Picture 2" descr="Resultado de imagen para espe">
            <a:extLst>
              <a:ext uri="{FF2B5EF4-FFF2-40B4-BE49-F238E27FC236}">
                <a16:creationId xmlns:a16="http://schemas.microsoft.com/office/drawing/2014/main" id="{4DBA9277-F981-4494-9E93-385ED59A2BD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397292" y="-132919"/>
            <a:ext cx="3583058"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946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46E81F-5DC8-AE48-A671-EB370FAA06E7}"/>
              </a:ext>
            </a:extLst>
          </p:cNvPr>
          <p:cNvSpPr txBox="1"/>
          <p:nvPr/>
        </p:nvSpPr>
        <p:spPr>
          <a:xfrm>
            <a:off x="3138318" y="1836300"/>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GA</a:t>
            </a:r>
          </a:p>
        </p:txBody>
      </p:sp>
      <p:sp>
        <p:nvSpPr>
          <p:cNvPr id="25" name="Subtitle 2">
            <a:extLst>
              <a:ext uri="{FF2B5EF4-FFF2-40B4-BE49-F238E27FC236}">
                <a16:creationId xmlns:a16="http://schemas.microsoft.com/office/drawing/2014/main" id="{F5EC1DE4-B53D-8942-A988-2C0F1FBF362D}"/>
              </a:ext>
            </a:extLst>
          </p:cNvPr>
          <p:cNvSpPr txBox="1">
            <a:spLocks/>
          </p:cNvSpPr>
          <p:nvPr/>
        </p:nvSpPr>
        <p:spPr>
          <a:xfrm>
            <a:off x="3138318" y="3130298"/>
            <a:ext cx="7407762" cy="6978333"/>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endParaRPr lang="es-ES" sz="3600" b="1" dirty="0">
              <a:solidFill>
                <a:srgbClr val="7F7F7F"/>
              </a:solidFill>
              <a:latin typeface="Lato" charset="0"/>
              <a:ea typeface="Lato" charset="0"/>
              <a:cs typeface="Lato" charset="0"/>
            </a:endParaRPr>
          </a:p>
          <a:p>
            <a:pPr algn="l">
              <a:lnSpc>
                <a:spcPct val="100000"/>
              </a:lnSpc>
            </a:pPr>
            <a:endParaRPr lang="es-ES" sz="3600" b="1" dirty="0">
              <a:solidFill>
                <a:srgbClr val="7F7F7F"/>
              </a:solidFill>
              <a:latin typeface="Lato" charset="0"/>
              <a:ea typeface="Lato" charset="0"/>
              <a:cs typeface="Lato" charset="0"/>
            </a:endParaRPr>
          </a:p>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Codificación </a:t>
            </a:r>
          </a:p>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Selección </a:t>
            </a:r>
          </a:p>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Recombinación </a:t>
            </a:r>
          </a:p>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Mutación </a:t>
            </a:r>
          </a:p>
          <a:p>
            <a:pPr algn="l">
              <a:lnSpc>
                <a:spcPct val="100000"/>
              </a:lnSpc>
            </a:pPr>
            <a:endParaRPr lang="es-ES" sz="3600" dirty="0">
              <a:solidFill>
                <a:srgbClr val="7F7F7F"/>
              </a:solidFill>
              <a:latin typeface="Lato" charset="0"/>
              <a:ea typeface="Lato" charset="0"/>
              <a:cs typeface="Lato" charset="0"/>
            </a:endParaRPr>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
        <p:nvSpPr>
          <p:cNvPr id="2" name="Flecha: a la derecha 1">
            <a:extLst>
              <a:ext uri="{FF2B5EF4-FFF2-40B4-BE49-F238E27FC236}">
                <a16:creationId xmlns:a16="http://schemas.microsoft.com/office/drawing/2014/main" id="{1B53A8B0-3DA2-401C-91B7-E34F6B223867}"/>
              </a:ext>
            </a:extLst>
          </p:cNvPr>
          <p:cNvSpPr/>
          <p:nvPr/>
        </p:nvSpPr>
        <p:spPr>
          <a:xfrm>
            <a:off x="3282361" y="4952863"/>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a la derecha 15">
            <a:extLst>
              <a:ext uri="{FF2B5EF4-FFF2-40B4-BE49-F238E27FC236}">
                <a16:creationId xmlns:a16="http://schemas.microsoft.com/office/drawing/2014/main" id="{57E202F4-DEC7-41A5-8FAF-1416A2881114}"/>
              </a:ext>
            </a:extLst>
          </p:cNvPr>
          <p:cNvSpPr/>
          <p:nvPr/>
        </p:nvSpPr>
        <p:spPr>
          <a:xfrm>
            <a:off x="3282361" y="7324830"/>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a la derecha 16">
            <a:extLst>
              <a:ext uri="{FF2B5EF4-FFF2-40B4-BE49-F238E27FC236}">
                <a16:creationId xmlns:a16="http://schemas.microsoft.com/office/drawing/2014/main" id="{4D7218D2-2C0E-474A-A0A7-639698086D2A}"/>
              </a:ext>
            </a:extLst>
          </p:cNvPr>
          <p:cNvSpPr/>
          <p:nvPr/>
        </p:nvSpPr>
        <p:spPr>
          <a:xfrm>
            <a:off x="3282361" y="8560594"/>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5" name="Imagen 44">
            <a:extLst>
              <a:ext uri="{FF2B5EF4-FFF2-40B4-BE49-F238E27FC236}">
                <a16:creationId xmlns:a16="http://schemas.microsoft.com/office/drawing/2014/main" id="{0CBC6496-B687-4449-98E9-D6F205FBB80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2913535" y="7086600"/>
            <a:ext cx="1019763" cy="1123822"/>
          </a:xfrm>
          <a:prstGeom prst="rect">
            <a:avLst/>
          </a:prstGeom>
        </p:spPr>
      </p:pic>
      <p:sp>
        <p:nvSpPr>
          <p:cNvPr id="32" name="Flecha: a la derecha 31">
            <a:extLst>
              <a:ext uri="{FF2B5EF4-FFF2-40B4-BE49-F238E27FC236}">
                <a16:creationId xmlns:a16="http://schemas.microsoft.com/office/drawing/2014/main" id="{1CD93E9F-F4FB-423D-B18B-D56256B6A95F}"/>
              </a:ext>
            </a:extLst>
          </p:cNvPr>
          <p:cNvSpPr/>
          <p:nvPr/>
        </p:nvSpPr>
        <p:spPr>
          <a:xfrm>
            <a:off x="3283832" y="6144768"/>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5" name="Imagen 34">
            <a:extLst>
              <a:ext uri="{FF2B5EF4-FFF2-40B4-BE49-F238E27FC236}">
                <a16:creationId xmlns:a16="http://schemas.microsoft.com/office/drawing/2014/main" id="{0FF10436-ED45-42AE-BC1C-AD64D23F852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2913534" y="5734178"/>
            <a:ext cx="1019763" cy="1123822"/>
          </a:xfrm>
          <a:prstGeom prst="rect">
            <a:avLst/>
          </a:prstGeom>
        </p:spPr>
      </p:pic>
      <p:pic>
        <p:nvPicPr>
          <p:cNvPr id="36" name="Marcador de posición de imagen 17">
            <a:extLst>
              <a:ext uri="{FF2B5EF4-FFF2-40B4-BE49-F238E27FC236}">
                <a16:creationId xmlns:a16="http://schemas.microsoft.com/office/drawing/2014/main" id="{FDF080B3-57A3-4A3E-8134-269F2721728F}"/>
              </a:ext>
            </a:extLst>
          </p:cNvPr>
          <p:cNvPicPr>
            <a:picLocks noGrp="1" noChangeAspect="1"/>
          </p:cNvPicPr>
          <p:nvPr>
            <p:ph type="pic" sz="quarter" idx="10"/>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14" r="114"/>
          <a:stretch>
            <a:fillRect/>
          </a:stretch>
        </p:blipFill>
        <p:spPr>
          <a:xfrm>
            <a:off x="12100333" y="-1"/>
            <a:ext cx="12188825" cy="13716001"/>
          </a:xfrm>
        </p:spPr>
      </p:pic>
    </p:spTree>
    <p:extLst>
      <p:ext uri="{BB962C8B-B14F-4D97-AF65-F5344CB8AC3E}">
        <p14:creationId xmlns:p14="http://schemas.microsoft.com/office/powerpoint/2010/main" val="356298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
        <p:nvSpPr>
          <p:cNvPr id="50" name="TextBox 40">
            <a:extLst>
              <a:ext uri="{FF2B5EF4-FFF2-40B4-BE49-F238E27FC236}">
                <a16:creationId xmlns:a16="http://schemas.microsoft.com/office/drawing/2014/main" id="{210B7B6C-781F-4E7D-9546-48849CA2532F}"/>
              </a:ext>
            </a:extLst>
          </p:cNvPr>
          <p:cNvSpPr txBox="1"/>
          <p:nvPr/>
        </p:nvSpPr>
        <p:spPr>
          <a:xfrm>
            <a:off x="14897604" y="9015660"/>
            <a:ext cx="7061448" cy="1938992"/>
          </a:xfrm>
          <a:prstGeom prst="rect">
            <a:avLst/>
          </a:prstGeom>
          <a:noFill/>
        </p:spPr>
        <p:txBody>
          <a:bodyPr wrap="square" rtlCol="0" anchor="ctr" anchorCtr="0">
            <a:spAutoFit/>
          </a:bodyPr>
          <a:lstStyle/>
          <a:p>
            <a:r>
              <a:rPr lang="es-ES" sz="3000" b="1" dirty="0">
                <a:solidFill>
                  <a:schemeClr val="tx2"/>
                </a:solidFill>
                <a:latin typeface="Montserrat Bold" charset="0"/>
                <a:ea typeface="Montserrat Bold" charset="0"/>
                <a:cs typeface="Montserrat Bold" charset="0"/>
              </a:rPr>
              <a:t>Enfoque del control cinemático para un robot con ruedas no </a:t>
            </a:r>
            <a:r>
              <a:rPr lang="es-ES" sz="3000" b="1" dirty="0" err="1">
                <a:solidFill>
                  <a:schemeClr val="tx2"/>
                </a:solidFill>
                <a:latin typeface="Montserrat Bold" charset="0"/>
                <a:ea typeface="Montserrat Bold" charset="0"/>
                <a:cs typeface="Montserrat Bold" charset="0"/>
              </a:rPr>
              <a:t>holonómicas</a:t>
            </a:r>
            <a:r>
              <a:rPr lang="es-ES" sz="3000" b="1" dirty="0">
                <a:solidFill>
                  <a:schemeClr val="tx2"/>
                </a:solidFill>
                <a:latin typeface="Montserrat Bold" charset="0"/>
                <a:ea typeface="Montserrat Bold" charset="0"/>
                <a:cs typeface="Montserrat Bold" charset="0"/>
              </a:rPr>
              <a:t> usando Redes Neuronales Artificiales y Algoritmos Genéticos.</a:t>
            </a:r>
            <a:endParaRPr lang="en-US" sz="3000" b="1" dirty="0">
              <a:solidFill>
                <a:schemeClr val="tx2"/>
              </a:solidFill>
              <a:latin typeface="Montserrat Bold" charset="0"/>
              <a:ea typeface="Montserrat Bold" charset="0"/>
              <a:cs typeface="Montserrat Bold" charset="0"/>
            </a:endParaRPr>
          </a:p>
        </p:txBody>
      </p:sp>
      <p:sp>
        <p:nvSpPr>
          <p:cNvPr id="51" name="Subtitle 2">
            <a:extLst>
              <a:ext uri="{FF2B5EF4-FFF2-40B4-BE49-F238E27FC236}">
                <a16:creationId xmlns:a16="http://schemas.microsoft.com/office/drawing/2014/main" id="{81315D34-F60E-4D86-96AA-930F5B43A22B}"/>
              </a:ext>
            </a:extLst>
          </p:cNvPr>
          <p:cNvSpPr txBox="1">
            <a:spLocks/>
          </p:cNvSpPr>
          <p:nvPr/>
        </p:nvSpPr>
        <p:spPr>
          <a:xfrm>
            <a:off x="16585571" y="10253556"/>
            <a:ext cx="5093330"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(Caceres et al., 2017).</a:t>
            </a:r>
          </a:p>
        </p:txBody>
      </p:sp>
      <p:sp>
        <p:nvSpPr>
          <p:cNvPr id="52" name="TextBox 42">
            <a:extLst>
              <a:ext uri="{FF2B5EF4-FFF2-40B4-BE49-F238E27FC236}">
                <a16:creationId xmlns:a16="http://schemas.microsoft.com/office/drawing/2014/main" id="{A9FD33C8-451D-4B71-A742-F16B7CC5221B}"/>
              </a:ext>
            </a:extLst>
          </p:cNvPr>
          <p:cNvSpPr txBox="1"/>
          <p:nvPr/>
        </p:nvSpPr>
        <p:spPr>
          <a:xfrm>
            <a:off x="14897603" y="3812845"/>
            <a:ext cx="7061448" cy="1477328"/>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Diseño basado en GA del controlador PLD del transportador de corriente para el control de velocidad del motor BLDC.</a:t>
            </a:r>
            <a:endParaRPr lang="en-US" sz="3000" b="1" dirty="0">
              <a:solidFill>
                <a:schemeClr val="tx2"/>
              </a:solidFill>
              <a:latin typeface="Montserrat Bold" charset="0"/>
              <a:ea typeface="Montserrat Bold" charset="0"/>
              <a:cs typeface="Montserrat Bold" charset="0"/>
            </a:endParaRPr>
          </a:p>
        </p:txBody>
      </p:sp>
      <p:sp>
        <p:nvSpPr>
          <p:cNvPr id="53" name="Subtitle 2">
            <a:extLst>
              <a:ext uri="{FF2B5EF4-FFF2-40B4-BE49-F238E27FC236}">
                <a16:creationId xmlns:a16="http://schemas.microsoft.com/office/drawing/2014/main" id="{D55C7A3B-BC15-455E-B3BB-1575E444A544}"/>
              </a:ext>
            </a:extLst>
          </p:cNvPr>
          <p:cNvSpPr txBox="1">
            <a:spLocks/>
          </p:cNvSpPr>
          <p:nvPr/>
        </p:nvSpPr>
        <p:spPr>
          <a:xfrm>
            <a:off x="14787056" y="4974558"/>
            <a:ext cx="7631693"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(Kumari et al., 2018)</a:t>
            </a:r>
          </a:p>
        </p:txBody>
      </p:sp>
      <p:sp>
        <p:nvSpPr>
          <p:cNvPr id="54" name="TextBox 45">
            <a:extLst>
              <a:ext uri="{FF2B5EF4-FFF2-40B4-BE49-F238E27FC236}">
                <a16:creationId xmlns:a16="http://schemas.microsoft.com/office/drawing/2014/main" id="{708572A0-F540-4080-B849-7DAD01FD0E31}"/>
              </a:ext>
            </a:extLst>
          </p:cNvPr>
          <p:cNvSpPr txBox="1"/>
          <p:nvPr/>
        </p:nvSpPr>
        <p:spPr>
          <a:xfrm>
            <a:off x="14897603" y="6339387"/>
            <a:ext cx="7137366" cy="2400657"/>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Diseño de algoritmo genético de un controlador LQR </a:t>
            </a:r>
            <a:r>
              <a:rPr lang="es-ES" sz="3000" b="1" dirty="0" err="1">
                <a:solidFill>
                  <a:schemeClr val="tx2"/>
                </a:solidFill>
                <a:latin typeface="Montserrat Bold" charset="0"/>
                <a:ea typeface="Montserrat Bold" charset="0"/>
                <a:cs typeface="Montserrat Bold" charset="0"/>
              </a:rPr>
              <a:t>Multirate</a:t>
            </a:r>
            <a:r>
              <a:rPr lang="es-ES" sz="3000" b="1" dirty="0">
                <a:solidFill>
                  <a:schemeClr val="tx2"/>
                </a:solidFill>
                <a:latin typeface="Montserrat Bold" charset="0"/>
                <a:ea typeface="Montserrat Bold" charset="0"/>
                <a:cs typeface="Montserrat Bold" charset="0"/>
              </a:rPr>
              <a:t> adaptable para un sistema de distribución eléctrica a bordo de MVDC de múltiples máquinas con cargas de potencia constantes.</a:t>
            </a:r>
            <a:endParaRPr lang="en-US" sz="3000" b="1" dirty="0">
              <a:solidFill>
                <a:schemeClr val="tx2"/>
              </a:solidFill>
              <a:latin typeface="Montserrat Bold" charset="0"/>
              <a:ea typeface="Montserrat Bold" charset="0"/>
              <a:cs typeface="Montserrat Bold" charset="0"/>
            </a:endParaRPr>
          </a:p>
        </p:txBody>
      </p:sp>
      <p:sp>
        <p:nvSpPr>
          <p:cNvPr id="55" name="Subtitle 2">
            <a:extLst>
              <a:ext uri="{FF2B5EF4-FFF2-40B4-BE49-F238E27FC236}">
                <a16:creationId xmlns:a16="http://schemas.microsoft.com/office/drawing/2014/main" id="{D17E4EA8-D6D3-4CD8-ACEC-4D0406725B96}"/>
              </a:ext>
            </a:extLst>
          </p:cNvPr>
          <p:cNvSpPr txBox="1">
            <a:spLocks/>
          </p:cNvSpPr>
          <p:nvPr/>
        </p:nvSpPr>
        <p:spPr>
          <a:xfrm>
            <a:off x="18667096" y="8015484"/>
            <a:ext cx="4019676"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(Mills y Ashton, 2017).</a:t>
            </a:r>
          </a:p>
        </p:txBody>
      </p:sp>
      <p:sp>
        <p:nvSpPr>
          <p:cNvPr id="56" name="TextBox 62">
            <a:extLst>
              <a:ext uri="{FF2B5EF4-FFF2-40B4-BE49-F238E27FC236}">
                <a16:creationId xmlns:a16="http://schemas.microsoft.com/office/drawing/2014/main" id="{56FD3988-5CC8-495A-819E-ECB961DE3C00}"/>
              </a:ext>
            </a:extLst>
          </p:cNvPr>
          <p:cNvSpPr txBox="1"/>
          <p:nvPr/>
        </p:nvSpPr>
        <p:spPr>
          <a:xfrm>
            <a:off x="13210741" y="6416087"/>
            <a:ext cx="1027845" cy="2035044"/>
          </a:xfrm>
          <a:prstGeom prst="rect">
            <a:avLst/>
          </a:prstGeom>
          <a:noFill/>
        </p:spPr>
        <p:txBody>
          <a:bodyPr wrap="none" tIns="640080" rtlCol="0">
            <a:spAutoFit/>
          </a:bodyPr>
          <a:lstStyle/>
          <a:p>
            <a:pPr algn="ctr">
              <a:lnSpc>
                <a:spcPts val="10000"/>
              </a:lnSpc>
            </a:pPr>
            <a:r>
              <a:rPr lang="en-US" sz="11500" dirty="0">
                <a:solidFill>
                  <a:schemeClr val="accent5"/>
                </a:solidFill>
                <a:latin typeface="Montserrat Light" charset="0"/>
                <a:ea typeface="Montserrat Light" charset="0"/>
                <a:cs typeface="Montserrat Light" charset="0"/>
              </a:rPr>
              <a:t>5</a:t>
            </a:r>
          </a:p>
        </p:txBody>
      </p:sp>
      <p:sp>
        <p:nvSpPr>
          <p:cNvPr id="57" name="TextBox 63">
            <a:extLst>
              <a:ext uri="{FF2B5EF4-FFF2-40B4-BE49-F238E27FC236}">
                <a16:creationId xmlns:a16="http://schemas.microsoft.com/office/drawing/2014/main" id="{517E3006-73F6-4161-B468-423092B9B26D}"/>
              </a:ext>
            </a:extLst>
          </p:cNvPr>
          <p:cNvSpPr txBox="1"/>
          <p:nvPr/>
        </p:nvSpPr>
        <p:spPr>
          <a:xfrm>
            <a:off x="13186696" y="8971512"/>
            <a:ext cx="1075936" cy="2015745"/>
          </a:xfrm>
          <a:prstGeom prst="rect">
            <a:avLst/>
          </a:prstGeom>
          <a:noFill/>
        </p:spPr>
        <p:txBody>
          <a:bodyPr wrap="none" tIns="640080" rtlCol="0">
            <a:spAutoFit/>
          </a:bodyPr>
          <a:lstStyle/>
          <a:p>
            <a:pPr algn="ctr">
              <a:lnSpc>
                <a:spcPts val="10000"/>
              </a:lnSpc>
            </a:pPr>
            <a:r>
              <a:rPr lang="en-US" sz="11500" dirty="0">
                <a:solidFill>
                  <a:schemeClr val="accent6"/>
                </a:solidFill>
                <a:latin typeface="Montserrat Light" charset="0"/>
                <a:ea typeface="Montserrat Light" charset="0"/>
                <a:cs typeface="Montserrat Light" charset="0"/>
              </a:rPr>
              <a:t>6</a:t>
            </a:r>
          </a:p>
        </p:txBody>
      </p:sp>
      <p:sp>
        <p:nvSpPr>
          <p:cNvPr id="58" name="TextBox 64">
            <a:extLst>
              <a:ext uri="{FF2B5EF4-FFF2-40B4-BE49-F238E27FC236}">
                <a16:creationId xmlns:a16="http://schemas.microsoft.com/office/drawing/2014/main" id="{97B74F68-A95A-44F0-BA84-ABBD4549534C}"/>
              </a:ext>
            </a:extLst>
          </p:cNvPr>
          <p:cNvSpPr txBox="1"/>
          <p:nvPr/>
        </p:nvSpPr>
        <p:spPr>
          <a:xfrm>
            <a:off x="13210741" y="3814088"/>
            <a:ext cx="1027846" cy="2035044"/>
          </a:xfrm>
          <a:prstGeom prst="rect">
            <a:avLst/>
          </a:prstGeom>
          <a:noFill/>
        </p:spPr>
        <p:txBody>
          <a:bodyPr wrap="none" tIns="640080" rtlCol="0">
            <a:spAutoFit/>
          </a:bodyPr>
          <a:lstStyle/>
          <a:p>
            <a:pPr algn="ctr">
              <a:lnSpc>
                <a:spcPts val="10000"/>
              </a:lnSpc>
            </a:pPr>
            <a:r>
              <a:rPr lang="en-US" sz="11500" dirty="0">
                <a:solidFill>
                  <a:schemeClr val="accent4"/>
                </a:solidFill>
                <a:latin typeface="Montserrat Light" charset="0"/>
                <a:ea typeface="Montserrat Light" charset="0"/>
                <a:cs typeface="Montserrat Light" charset="0"/>
              </a:rPr>
              <a:t>4</a:t>
            </a:r>
          </a:p>
        </p:txBody>
      </p:sp>
      <p:sp>
        <p:nvSpPr>
          <p:cNvPr id="59" name="TextBox 65">
            <a:extLst>
              <a:ext uri="{FF2B5EF4-FFF2-40B4-BE49-F238E27FC236}">
                <a16:creationId xmlns:a16="http://schemas.microsoft.com/office/drawing/2014/main" id="{600A1DEB-5926-42F2-ABC8-0778C6861AA4}"/>
              </a:ext>
            </a:extLst>
          </p:cNvPr>
          <p:cNvSpPr txBox="1"/>
          <p:nvPr/>
        </p:nvSpPr>
        <p:spPr>
          <a:xfrm>
            <a:off x="3957183" y="9015659"/>
            <a:ext cx="7137366" cy="1938992"/>
          </a:xfrm>
          <a:prstGeom prst="rect">
            <a:avLst/>
          </a:prstGeom>
          <a:noFill/>
        </p:spPr>
        <p:txBody>
          <a:bodyPr wrap="square" rtlCol="0" anchor="ctr" anchorCtr="0">
            <a:spAutoFit/>
          </a:bodyPr>
          <a:lstStyle/>
          <a:p>
            <a:pPr algn="just"/>
            <a:r>
              <a:rPr lang="es-EC" sz="3000" b="1" dirty="0">
                <a:solidFill>
                  <a:schemeClr val="tx2"/>
                </a:solidFill>
                <a:latin typeface="Montserrat Bold" charset="0"/>
                <a:ea typeface="Montserrat Bold" charset="0"/>
                <a:cs typeface="Montserrat Bold" charset="0"/>
              </a:rPr>
              <a:t>Diseño robusto multiobjetivo jerárquico H-Infinito de control para un sistema de transferencia de energía inalámbrico mediante algoritmo genético.</a:t>
            </a:r>
          </a:p>
        </p:txBody>
      </p:sp>
      <p:sp>
        <p:nvSpPr>
          <p:cNvPr id="60" name="Subtitle 2">
            <a:extLst>
              <a:ext uri="{FF2B5EF4-FFF2-40B4-BE49-F238E27FC236}">
                <a16:creationId xmlns:a16="http://schemas.microsoft.com/office/drawing/2014/main" id="{01E0E898-FA6D-4C23-8AF4-37961472CF49}"/>
              </a:ext>
            </a:extLst>
          </p:cNvPr>
          <p:cNvSpPr txBox="1">
            <a:spLocks/>
          </p:cNvSpPr>
          <p:nvPr/>
        </p:nvSpPr>
        <p:spPr>
          <a:xfrm>
            <a:off x="6088488" y="7809637"/>
            <a:ext cx="3830514"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a:t>
            </a:r>
            <a:r>
              <a:rPr lang="en-US" sz="2700" dirty="0" err="1">
                <a:solidFill>
                  <a:schemeClr val="tx1"/>
                </a:solidFill>
                <a:latin typeface="Montserrat Light" charset="0"/>
                <a:ea typeface="Montserrat Light" charset="0"/>
                <a:cs typeface="Montserrat Light" charset="0"/>
              </a:rPr>
              <a:t>Fetouh</a:t>
            </a:r>
            <a:r>
              <a:rPr lang="en-US" sz="2700" dirty="0">
                <a:solidFill>
                  <a:schemeClr val="tx1"/>
                </a:solidFill>
                <a:latin typeface="Montserrat Light" charset="0"/>
                <a:ea typeface="Montserrat Light" charset="0"/>
                <a:cs typeface="Montserrat Light" charset="0"/>
              </a:rPr>
              <a:t> y </a:t>
            </a:r>
            <a:r>
              <a:rPr lang="en-US" sz="2700" dirty="0" err="1">
                <a:solidFill>
                  <a:schemeClr val="tx1"/>
                </a:solidFill>
                <a:latin typeface="Montserrat Light" charset="0"/>
                <a:ea typeface="Montserrat Light" charset="0"/>
                <a:cs typeface="Montserrat Light" charset="0"/>
              </a:rPr>
              <a:t>Zaky</a:t>
            </a:r>
            <a:r>
              <a:rPr lang="en-US" sz="2700" dirty="0">
                <a:solidFill>
                  <a:schemeClr val="tx1"/>
                </a:solidFill>
                <a:latin typeface="Montserrat Light" charset="0"/>
                <a:ea typeface="Montserrat Light" charset="0"/>
                <a:cs typeface="Montserrat Light" charset="0"/>
              </a:rPr>
              <a:t>, 2017).</a:t>
            </a:r>
          </a:p>
        </p:txBody>
      </p:sp>
      <p:sp>
        <p:nvSpPr>
          <p:cNvPr id="61" name="TextBox 67">
            <a:extLst>
              <a:ext uri="{FF2B5EF4-FFF2-40B4-BE49-F238E27FC236}">
                <a16:creationId xmlns:a16="http://schemas.microsoft.com/office/drawing/2014/main" id="{05D75B93-C2ED-4DC4-A172-00A41B6F7C36}"/>
              </a:ext>
            </a:extLst>
          </p:cNvPr>
          <p:cNvSpPr txBox="1"/>
          <p:nvPr/>
        </p:nvSpPr>
        <p:spPr>
          <a:xfrm>
            <a:off x="3957183" y="3793758"/>
            <a:ext cx="7137366" cy="2400657"/>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Aplicación de máquinas de vectores de soporte, bosque aleatorio y modelos de bosque aleatorio optimizado por algoritmo genético en el mapeo de potencial de aguas subterráneas.</a:t>
            </a:r>
            <a:endParaRPr lang="en-US" sz="3000" b="1" dirty="0">
              <a:solidFill>
                <a:schemeClr val="tx2"/>
              </a:solidFill>
              <a:latin typeface="Montserrat Bold" charset="0"/>
              <a:ea typeface="Montserrat Bold" charset="0"/>
              <a:cs typeface="Montserrat Bold" charset="0"/>
            </a:endParaRPr>
          </a:p>
        </p:txBody>
      </p:sp>
      <p:sp>
        <p:nvSpPr>
          <p:cNvPr id="63" name="TextBox 71">
            <a:extLst>
              <a:ext uri="{FF2B5EF4-FFF2-40B4-BE49-F238E27FC236}">
                <a16:creationId xmlns:a16="http://schemas.microsoft.com/office/drawing/2014/main" id="{83A610EE-625E-4C63-BBF8-DC92C4381ADA}"/>
              </a:ext>
            </a:extLst>
          </p:cNvPr>
          <p:cNvSpPr txBox="1"/>
          <p:nvPr/>
        </p:nvSpPr>
        <p:spPr>
          <a:xfrm>
            <a:off x="3957183" y="6559809"/>
            <a:ext cx="7137366" cy="1938992"/>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Nuevo enfoque para diseñar un estabilizador basado en SVC usando algoritmo genético y teoría de conjuntos aproximados.</a:t>
            </a:r>
            <a:endParaRPr lang="en-US" sz="3000" b="1" dirty="0">
              <a:solidFill>
                <a:schemeClr val="tx2"/>
              </a:solidFill>
              <a:latin typeface="Montserrat Bold" charset="0"/>
              <a:ea typeface="Montserrat Bold" charset="0"/>
              <a:cs typeface="Montserrat Bold" charset="0"/>
            </a:endParaRPr>
          </a:p>
        </p:txBody>
      </p:sp>
      <p:sp>
        <p:nvSpPr>
          <p:cNvPr id="65" name="TextBox 73">
            <a:extLst>
              <a:ext uri="{FF2B5EF4-FFF2-40B4-BE49-F238E27FC236}">
                <a16:creationId xmlns:a16="http://schemas.microsoft.com/office/drawing/2014/main" id="{ED5772EF-6D79-4BED-837F-43557EDD7551}"/>
              </a:ext>
            </a:extLst>
          </p:cNvPr>
          <p:cNvSpPr txBox="1"/>
          <p:nvPr/>
        </p:nvSpPr>
        <p:spPr>
          <a:xfrm>
            <a:off x="2263107" y="6416087"/>
            <a:ext cx="1042273" cy="2015745"/>
          </a:xfrm>
          <a:prstGeom prst="rect">
            <a:avLst/>
          </a:prstGeom>
          <a:noFill/>
        </p:spPr>
        <p:txBody>
          <a:bodyPr wrap="none" tIns="640080" rtlCol="0">
            <a:spAutoFit/>
          </a:bodyPr>
          <a:lstStyle/>
          <a:p>
            <a:pPr algn="ctr">
              <a:lnSpc>
                <a:spcPts val="10000"/>
              </a:lnSpc>
            </a:pPr>
            <a:r>
              <a:rPr lang="en-US" sz="11500" dirty="0">
                <a:solidFill>
                  <a:schemeClr val="accent2"/>
                </a:solidFill>
                <a:latin typeface="Montserrat Light" charset="0"/>
                <a:ea typeface="Montserrat Light" charset="0"/>
                <a:cs typeface="Montserrat Light" charset="0"/>
              </a:rPr>
              <a:t>2</a:t>
            </a:r>
          </a:p>
        </p:txBody>
      </p:sp>
      <p:sp>
        <p:nvSpPr>
          <p:cNvPr id="66" name="TextBox 74">
            <a:extLst>
              <a:ext uri="{FF2B5EF4-FFF2-40B4-BE49-F238E27FC236}">
                <a16:creationId xmlns:a16="http://schemas.microsoft.com/office/drawing/2014/main" id="{0454A784-86B0-40A6-AFF2-FFC8A1AF435B}"/>
              </a:ext>
            </a:extLst>
          </p:cNvPr>
          <p:cNvSpPr txBox="1"/>
          <p:nvPr/>
        </p:nvSpPr>
        <p:spPr>
          <a:xfrm>
            <a:off x="2303182" y="8971512"/>
            <a:ext cx="962122" cy="2015745"/>
          </a:xfrm>
          <a:prstGeom prst="rect">
            <a:avLst/>
          </a:prstGeom>
          <a:noFill/>
        </p:spPr>
        <p:txBody>
          <a:bodyPr wrap="none" tIns="640080" rtlCol="0">
            <a:spAutoFit/>
          </a:bodyPr>
          <a:lstStyle/>
          <a:p>
            <a:pPr algn="ctr">
              <a:lnSpc>
                <a:spcPts val="10000"/>
              </a:lnSpc>
            </a:pPr>
            <a:r>
              <a:rPr lang="en-US" sz="11500" dirty="0">
                <a:solidFill>
                  <a:schemeClr val="accent3"/>
                </a:solidFill>
                <a:latin typeface="Montserrat Light" charset="0"/>
                <a:ea typeface="Montserrat Light" charset="0"/>
                <a:cs typeface="Montserrat Light" charset="0"/>
              </a:rPr>
              <a:t>3</a:t>
            </a:r>
          </a:p>
        </p:txBody>
      </p:sp>
      <p:sp>
        <p:nvSpPr>
          <p:cNvPr id="67" name="TextBox 75">
            <a:extLst>
              <a:ext uri="{FF2B5EF4-FFF2-40B4-BE49-F238E27FC236}">
                <a16:creationId xmlns:a16="http://schemas.microsoft.com/office/drawing/2014/main" id="{2646A13F-2E4B-4C73-8CA6-33C950B66E7D}"/>
              </a:ext>
            </a:extLst>
          </p:cNvPr>
          <p:cNvSpPr txBox="1"/>
          <p:nvPr/>
        </p:nvSpPr>
        <p:spPr>
          <a:xfrm>
            <a:off x="2418599" y="3814088"/>
            <a:ext cx="731289" cy="2015745"/>
          </a:xfrm>
          <a:prstGeom prst="rect">
            <a:avLst/>
          </a:prstGeom>
          <a:noFill/>
        </p:spPr>
        <p:txBody>
          <a:bodyPr wrap="none" tIns="640080" rtlCol="0">
            <a:spAutoFit/>
          </a:bodyPr>
          <a:lstStyle/>
          <a:p>
            <a:pPr algn="ctr">
              <a:lnSpc>
                <a:spcPts val="10000"/>
              </a:lnSpc>
            </a:pPr>
            <a:r>
              <a:rPr lang="en-US" sz="11500" dirty="0">
                <a:solidFill>
                  <a:schemeClr val="accent1"/>
                </a:solidFill>
                <a:latin typeface="Montserrat Light" charset="0"/>
                <a:ea typeface="Montserrat Light" charset="0"/>
                <a:cs typeface="Montserrat Light" charset="0"/>
              </a:rPr>
              <a:t>1</a:t>
            </a:r>
          </a:p>
        </p:txBody>
      </p:sp>
      <p:sp>
        <p:nvSpPr>
          <p:cNvPr id="68" name="TextBox 22">
            <a:extLst>
              <a:ext uri="{FF2B5EF4-FFF2-40B4-BE49-F238E27FC236}">
                <a16:creationId xmlns:a16="http://schemas.microsoft.com/office/drawing/2014/main" id="{D823B466-0B82-4CA0-BAB7-2DE117CA2E7A}"/>
              </a:ext>
            </a:extLst>
          </p:cNvPr>
          <p:cNvSpPr txBox="1"/>
          <p:nvPr/>
        </p:nvSpPr>
        <p:spPr>
          <a:xfrm>
            <a:off x="3138318" y="921896"/>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GA</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3138318" y="2215894"/>
            <a:ext cx="7407762"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Trabajos Relacionados</a:t>
            </a:r>
          </a:p>
        </p:txBody>
      </p:sp>
      <p:sp>
        <p:nvSpPr>
          <p:cNvPr id="70" name="Subtitle 2">
            <a:extLst>
              <a:ext uri="{FF2B5EF4-FFF2-40B4-BE49-F238E27FC236}">
                <a16:creationId xmlns:a16="http://schemas.microsoft.com/office/drawing/2014/main" id="{592CB244-2896-4F75-9950-D91BB33D8139}"/>
              </a:ext>
            </a:extLst>
          </p:cNvPr>
          <p:cNvSpPr txBox="1">
            <a:spLocks/>
          </p:cNvSpPr>
          <p:nvPr/>
        </p:nvSpPr>
        <p:spPr>
          <a:xfrm>
            <a:off x="6092970" y="5500262"/>
            <a:ext cx="5001579"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err="1">
                <a:solidFill>
                  <a:schemeClr val="tx1"/>
                </a:solidFill>
                <a:latin typeface="Montserrat Light" charset="0"/>
                <a:ea typeface="Montserrat Light" charset="0"/>
                <a:cs typeface="Montserrat Light" charset="0"/>
              </a:rPr>
              <a:t>Naghibi</a:t>
            </a:r>
            <a:r>
              <a:rPr lang="en-US" sz="2700" dirty="0">
                <a:solidFill>
                  <a:schemeClr val="tx1"/>
                </a:solidFill>
                <a:latin typeface="Montserrat Light" charset="0"/>
                <a:ea typeface="Montserrat Light" charset="0"/>
                <a:cs typeface="Montserrat Light" charset="0"/>
              </a:rPr>
              <a:t> et al. (2017)</a:t>
            </a:r>
          </a:p>
        </p:txBody>
      </p:sp>
      <p:sp>
        <p:nvSpPr>
          <p:cNvPr id="71" name="Subtitle 2">
            <a:extLst>
              <a:ext uri="{FF2B5EF4-FFF2-40B4-BE49-F238E27FC236}">
                <a16:creationId xmlns:a16="http://schemas.microsoft.com/office/drawing/2014/main" id="{EBC9C54F-9F09-4065-975E-AF203840A070}"/>
              </a:ext>
            </a:extLst>
          </p:cNvPr>
          <p:cNvSpPr txBox="1">
            <a:spLocks/>
          </p:cNvSpPr>
          <p:nvPr/>
        </p:nvSpPr>
        <p:spPr>
          <a:xfrm>
            <a:off x="8593759" y="10229228"/>
            <a:ext cx="3830514"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da-DK" sz="2700" dirty="0">
                <a:solidFill>
                  <a:schemeClr val="tx1"/>
                </a:solidFill>
                <a:latin typeface="Montserrat Light" charset="0"/>
                <a:ea typeface="Montserrat Light" charset="0"/>
                <a:cs typeface="Montserrat Light" charset="0"/>
              </a:rPr>
              <a:t>(M. Yang et al., 2018).</a:t>
            </a:r>
            <a:endParaRPr lang="en-US" sz="2700" dirty="0">
              <a:solidFill>
                <a:schemeClr val="tx1"/>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267964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3944D3-9282-A24D-8F01-84C1F7FB8B5D}"/>
              </a:ext>
            </a:extLst>
          </p:cNvPr>
          <p:cNvGrpSpPr/>
          <p:nvPr/>
        </p:nvGrpSpPr>
        <p:grpSpPr>
          <a:xfrm>
            <a:off x="13963405" y="927360"/>
            <a:ext cx="8154707" cy="12389128"/>
            <a:chOff x="4049477" y="4336974"/>
            <a:chExt cx="8154707" cy="10082923"/>
          </a:xfrm>
        </p:grpSpPr>
        <p:sp>
          <p:nvSpPr>
            <p:cNvPr id="20" name="TextBox 19">
              <a:extLst>
                <a:ext uri="{FF2B5EF4-FFF2-40B4-BE49-F238E27FC236}">
                  <a16:creationId xmlns:a16="http://schemas.microsoft.com/office/drawing/2014/main" id="{C85BC357-4F5F-B141-889A-37E41AD0E725}"/>
                </a:ext>
              </a:extLst>
            </p:cNvPr>
            <p:cNvSpPr txBox="1"/>
            <p:nvPr/>
          </p:nvSpPr>
          <p:spPr>
            <a:xfrm>
              <a:off x="4191994" y="6377392"/>
              <a:ext cx="8012190" cy="1446550"/>
            </a:xfrm>
            <a:prstGeom prst="rect">
              <a:avLst/>
            </a:prstGeom>
            <a:noFill/>
          </p:spPr>
          <p:txBody>
            <a:bodyPr wrap="square" rtlCol="0">
              <a:spAutoFit/>
            </a:bodyPr>
            <a:lstStyle/>
            <a:p>
              <a:r>
                <a:rPr lang="en-US" sz="4400" b="1" dirty="0">
                  <a:solidFill>
                    <a:schemeClr val="tx2"/>
                  </a:solidFill>
                  <a:latin typeface="Lato" charset="0"/>
                  <a:ea typeface="Lato" charset="0"/>
                  <a:cs typeface="Lato" charset="0"/>
                </a:rPr>
                <a:t>OPTIMIZACIÓN POR ENJAMBRE DE PARTÍCULAS</a:t>
              </a:r>
            </a:p>
          </p:txBody>
        </p:sp>
        <p:sp>
          <p:nvSpPr>
            <p:cNvPr id="21" name="Subtitle 2">
              <a:extLst>
                <a:ext uri="{FF2B5EF4-FFF2-40B4-BE49-F238E27FC236}">
                  <a16:creationId xmlns:a16="http://schemas.microsoft.com/office/drawing/2014/main" id="{94101D54-5D20-EE4F-BC8F-27532BEC17A6}"/>
                </a:ext>
              </a:extLst>
            </p:cNvPr>
            <p:cNvSpPr txBox="1">
              <a:spLocks/>
            </p:cNvSpPr>
            <p:nvPr/>
          </p:nvSpPr>
          <p:spPr>
            <a:xfrm>
              <a:off x="4049477" y="7507344"/>
              <a:ext cx="8154707" cy="6912553"/>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Desarrollado por Kennedy y Eberhart en año de 1995.</a:t>
              </a:r>
            </a:p>
            <a:p>
              <a:pPr algn="just">
                <a:lnSpc>
                  <a:spcPts val="4299"/>
                </a:lnSpc>
              </a:pP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Imita el comportamiento social e inteligente de la bandada de aves y la escolarización de peces.</a:t>
              </a:r>
            </a:p>
            <a:p>
              <a:pPr algn="just">
                <a:lnSpc>
                  <a:spcPts val="4299"/>
                </a:lnSpc>
              </a:pP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El algoritmo, determina el mejor lugar en el espacio de búsqueda, por medio del vuelo de un conjunto de partículas con velocidades, actualizadas de acuerdo a experiencias previas. </a:t>
              </a:r>
            </a:p>
            <a:p>
              <a:pPr marL="571500" indent="-571500" algn="l">
                <a:lnSpc>
                  <a:spcPts val="4299"/>
                </a:lnSpc>
                <a:buFont typeface="Arial" panose="020B0604020202020204" pitchFamily="34" charset="0"/>
                <a:buChar char="•"/>
              </a:pPr>
              <a:endParaRPr lang="es-ES" sz="3600" dirty="0">
                <a:solidFill>
                  <a:srgbClr val="7F7F7F"/>
                </a:solidFill>
                <a:latin typeface="Lato" charset="0"/>
                <a:ea typeface="Lato" charset="0"/>
                <a:cs typeface="Lato" charset="0"/>
              </a:endParaRPr>
            </a:p>
          </p:txBody>
        </p:sp>
        <p:sp>
          <p:nvSpPr>
            <p:cNvPr id="22" name="TextBox 21">
              <a:extLst>
                <a:ext uri="{FF2B5EF4-FFF2-40B4-BE49-F238E27FC236}">
                  <a16:creationId xmlns:a16="http://schemas.microsoft.com/office/drawing/2014/main" id="{A76D22D3-7207-674B-A40C-DAA34D55C5CE}"/>
                </a:ext>
              </a:extLst>
            </p:cNvPr>
            <p:cNvSpPr txBox="1"/>
            <p:nvPr/>
          </p:nvSpPr>
          <p:spPr>
            <a:xfrm>
              <a:off x="4191995" y="4336974"/>
              <a:ext cx="4908772" cy="1631216"/>
            </a:xfrm>
            <a:prstGeom prst="rect">
              <a:avLst/>
            </a:prstGeom>
            <a:noFill/>
          </p:spPr>
          <p:txBody>
            <a:bodyPr wrap="square" rtlCol="0">
              <a:spAutoFit/>
            </a:bodyPr>
            <a:lstStyle/>
            <a:p>
              <a:r>
                <a:rPr lang="en-US" sz="10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PSO</a:t>
              </a:r>
            </a:p>
          </p:txBody>
        </p:sp>
      </p:grpSp>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n relacionada">
            <a:extLst>
              <a:ext uri="{FF2B5EF4-FFF2-40B4-BE49-F238E27FC236}">
                <a16:creationId xmlns:a16="http://schemas.microsoft.com/office/drawing/2014/main" id="{214CA7AE-EE85-4B02-BA94-C894EF7D8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217" y="2100751"/>
            <a:ext cx="10304608" cy="96496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para espe">
            <a:extLst>
              <a:ext uri="{FF2B5EF4-FFF2-40B4-BE49-F238E27FC236}">
                <a16:creationId xmlns:a16="http://schemas.microsoft.com/office/drawing/2014/main" id="{4CDBC9D9-B1C6-4654-9C61-3C71935BCA99}"/>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B697E463-5A86-4013-962B-8F16DF78BEA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14FF9212-3FE1-4ECE-8300-A72F18DB641A}"/>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Tree>
    <p:extLst>
      <p:ext uri="{BB962C8B-B14F-4D97-AF65-F5344CB8AC3E}">
        <p14:creationId xmlns:p14="http://schemas.microsoft.com/office/powerpoint/2010/main" val="3637987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76AA083-6BAF-174D-B73D-3E75E4027E1B}"/>
              </a:ext>
            </a:extLst>
          </p:cNvPr>
          <p:cNvSpPr/>
          <p:nvPr/>
        </p:nvSpPr>
        <p:spPr>
          <a:xfrm>
            <a:off x="12188825" y="0"/>
            <a:ext cx="12188824" cy="137160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46E81F-5DC8-AE48-A671-EB370FAA06E7}"/>
              </a:ext>
            </a:extLst>
          </p:cNvPr>
          <p:cNvSpPr txBox="1"/>
          <p:nvPr/>
        </p:nvSpPr>
        <p:spPr>
          <a:xfrm>
            <a:off x="3138318" y="1836300"/>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PSO</a:t>
            </a:r>
          </a:p>
        </p:txBody>
      </p:sp>
      <p:sp>
        <p:nvSpPr>
          <p:cNvPr id="25" name="Subtitle 2">
            <a:extLst>
              <a:ext uri="{FF2B5EF4-FFF2-40B4-BE49-F238E27FC236}">
                <a16:creationId xmlns:a16="http://schemas.microsoft.com/office/drawing/2014/main" id="{F5EC1DE4-B53D-8942-A988-2C0F1FBF362D}"/>
              </a:ext>
            </a:extLst>
          </p:cNvPr>
          <p:cNvSpPr txBox="1">
            <a:spLocks/>
          </p:cNvSpPr>
          <p:nvPr/>
        </p:nvSpPr>
        <p:spPr>
          <a:xfrm>
            <a:off x="3138318" y="3130298"/>
            <a:ext cx="7407762" cy="6978333"/>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Operaciones:</a:t>
            </a:r>
          </a:p>
          <a:p>
            <a:pPr algn="l">
              <a:lnSpc>
                <a:spcPct val="100000"/>
              </a:lnSpc>
            </a:pPr>
            <a:endParaRPr lang="es-ES" sz="3600" b="1" dirty="0">
              <a:solidFill>
                <a:srgbClr val="7F7F7F"/>
              </a:solidFill>
              <a:latin typeface="Lato" charset="0"/>
              <a:ea typeface="Lato" charset="0"/>
              <a:cs typeface="Lato" charset="0"/>
            </a:endParaRPr>
          </a:p>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Actualización de la velocidad.</a:t>
            </a:r>
          </a:p>
          <a:p>
            <a:pPr algn="l">
              <a:lnSpc>
                <a:spcPct val="200000"/>
              </a:lnSpc>
            </a:pPr>
            <a:r>
              <a:rPr lang="es-ES" sz="3600" dirty="0">
                <a:solidFill>
                  <a:srgbClr val="7F7F7F"/>
                </a:solidFill>
                <a:latin typeface="Lato" charset="0"/>
                <a:ea typeface="Lato" charset="0"/>
                <a:cs typeface="Lato" charset="0"/>
              </a:rPr>
              <a:t>  </a:t>
            </a:r>
          </a:p>
          <a:p>
            <a:pPr marL="571500" indent="-571500" algn="l">
              <a:lnSpc>
                <a:spcPct val="200000"/>
              </a:lnSpc>
              <a:buFont typeface="Arial" panose="020B0604020202020204" pitchFamily="34" charset="0"/>
              <a:buChar char="•"/>
            </a:pPr>
            <a:endParaRPr lang="es-ES" sz="3600" dirty="0">
              <a:solidFill>
                <a:srgbClr val="7F7F7F"/>
              </a:solidFill>
              <a:latin typeface="Lato" charset="0"/>
              <a:ea typeface="Lato" charset="0"/>
              <a:cs typeface="Lato" charset="0"/>
            </a:endParaRPr>
          </a:p>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Actualización de la posición.  </a:t>
            </a:r>
          </a:p>
          <a:p>
            <a:pPr algn="l">
              <a:lnSpc>
                <a:spcPct val="100000"/>
              </a:lnSpc>
            </a:pPr>
            <a:endParaRPr lang="es-ES" sz="3600" dirty="0">
              <a:solidFill>
                <a:srgbClr val="7F7F7F"/>
              </a:solidFill>
              <a:latin typeface="Lato" charset="0"/>
              <a:ea typeface="Lato" charset="0"/>
              <a:cs typeface="Lato" charset="0"/>
            </a:endParaRPr>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
        <p:nvSpPr>
          <p:cNvPr id="2" name="Flecha: a la derecha 1">
            <a:extLst>
              <a:ext uri="{FF2B5EF4-FFF2-40B4-BE49-F238E27FC236}">
                <a16:creationId xmlns:a16="http://schemas.microsoft.com/office/drawing/2014/main" id="{1B53A8B0-3DA2-401C-91B7-E34F6B223867}"/>
              </a:ext>
            </a:extLst>
          </p:cNvPr>
          <p:cNvSpPr/>
          <p:nvPr/>
        </p:nvSpPr>
        <p:spPr>
          <a:xfrm>
            <a:off x="3282361" y="4952863"/>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a la derecha 15">
            <a:extLst>
              <a:ext uri="{FF2B5EF4-FFF2-40B4-BE49-F238E27FC236}">
                <a16:creationId xmlns:a16="http://schemas.microsoft.com/office/drawing/2014/main" id="{57E202F4-DEC7-41A5-8FAF-1416A2881114}"/>
              </a:ext>
            </a:extLst>
          </p:cNvPr>
          <p:cNvSpPr/>
          <p:nvPr/>
        </p:nvSpPr>
        <p:spPr>
          <a:xfrm>
            <a:off x="3282361" y="8531082"/>
            <a:ext cx="48920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Grabación de pantalla 4">
            <a:hlinkClick r:id="" action="ppaction://media"/>
            <a:extLst>
              <a:ext uri="{FF2B5EF4-FFF2-40B4-BE49-F238E27FC236}">
                <a16:creationId xmlns:a16="http://schemas.microsoft.com/office/drawing/2014/main" id="{46150073-B05A-42F2-8396-A3509F3DD7B9}"/>
              </a:ext>
            </a:extLst>
          </p:cNvPr>
          <p:cNvPicPr>
            <a:picLocks noChangeAspect="1"/>
          </p:cNvPicPr>
          <p:nvPr>
            <a:videoFile r:link="rId1"/>
            <p:extLst>
              <p:ext uri="{DAA4B4D4-6D71-4841-9C94-3DE7FCFB9230}">
                <p14:media xmlns:p14="http://schemas.microsoft.com/office/powerpoint/2010/main" r:embed="rId2">
                  <p14:trim st="1928" end="4457.8"/>
                </p14:media>
              </p:ext>
            </p:extLst>
          </p:nvPr>
        </p:nvPicPr>
        <p:blipFill>
          <a:blip r:embed="rId7"/>
          <a:stretch>
            <a:fillRect/>
          </a:stretch>
        </p:blipFill>
        <p:spPr>
          <a:xfrm>
            <a:off x="12553778" y="1996888"/>
            <a:ext cx="11436203" cy="9740525"/>
          </a:xfrm>
          <a:prstGeom prst="rect">
            <a:avLst/>
          </a:prstGeom>
        </p:spPr>
      </p:pic>
      <p:pic>
        <p:nvPicPr>
          <p:cNvPr id="4" name="Imagen 3">
            <a:extLst>
              <a:ext uri="{FF2B5EF4-FFF2-40B4-BE49-F238E27FC236}">
                <a16:creationId xmlns:a16="http://schemas.microsoft.com/office/drawing/2014/main" id="{2F9A74E1-F31A-427F-8170-4AF607D165FD}"/>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r="35568"/>
          <a:stretch/>
        </p:blipFill>
        <p:spPr>
          <a:xfrm>
            <a:off x="1884217" y="5811850"/>
            <a:ext cx="9869633" cy="1055301"/>
          </a:xfrm>
          <a:prstGeom prst="rect">
            <a:avLst/>
          </a:prstGeom>
        </p:spPr>
      </p:pic>
      <p:pic>
        <p:nvPicPr>
          <p:cNvPr id="26" name="Imagen 25">
            <a:extLst>
              <a:ext uri="{FF2B5EF4-FFF2-40B4-BE49-F238E27FC236}">
                <a16:creationId xmlns:a16="http://schemas.microsoft.com/office/drawing/2014/main" id="{D57E2387-C2F8-45CA-BE55-FF5DA92928A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l="64282"/>
          <a:stretch/>
        </p:blipFill>
        <p:spPr>
          <a:xfrm>
            <a:off x="6282676" y="6713569"/>
            <a:ext cx="5471174" cy="1055301"/>
          </a:xfrm>
          <a:prstGeom prst="rect">
            <a:avLst/>
          </a:prstGeom>
        </p:spPr>
      </p:pic>
      <p:pic>
        <p:nvPicPr>
          <p:cNvPr id="5" name="Imagen 4">
            <a:extLst>
              <a:ext uri="{FF2B5EF4-FFF2-40B4-BE49-F238E27FC236}">
                <a16:creationId xmlns:a16="http://schemas.microsoft.com/office/drawing/2014/main" id="{B8C167B0-CE93-4793-BDF0-1B29FDC7F97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4711283" y="9318995"/>
            <a:ext cx="5186131" cy="1022952"/>
          </a:xfrm>
          <a:prstGeom prst="rect">
            <a:avLst/>
          </a:prstGeom>
        </p:spPr>
      </p:pic>
      <p:pic>
        <p:nvPicPr>
          <p:cNvPr id="17" name="Imagen 16">
            <a:extLst>
              <a:ext uri="{FF2B5EF4-FFF2-40B4-BE49-F238E27FC236}">
                <a16:creationId xmlns:a16="http://schemas.microsoft.com/office/drawing/2014/main" id="{DBAE9E25-C2E5-47BC-B8FA-0B9DA76A1627}"/>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2129831" y="58994"/>
            <a:ext cx="12188824" cy="13716000"/>
          </a:xfrm>
          <a:prstGeom prst="rect">
            <a:avLst/>
          </a:prstGeom>
        </p:spPr>
      </p:pic>
    </p:spTree>
    <p:extLst>
      <p:ext uri="{BB962C8B-B14F-4D97-AF65-F5344CB8AC3E}">
        <p14:creationId xmlns:p14="http://schemas.microsoft.com/office/powerpoint/2010/main" val="33154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96"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4"/>
                </p:tgtEl>
              </p:cMediaNode>
            </p:video>
          </p:childTnLst>
        </p:cTn>
      </p:par>
    </p:tnLst>
    <p:bldLst>
      <p:bldP spid="2"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
        <p:nvSpPr>
          <p:cNvPr id="50" name="TextBox 40">
            <a:extLst>
              <a:ext uri="{FF2B5EF4-FFF2-40B4-BE49-F238E27FC236}">
                <a16:creationId xmlns:a16="http://schemas.microsoft.com/office/drawing/2014/main" id="{210B7B6C-781F-4E7D-9546-48849CA2532F}"/>
              </a:ext>
            </a:extLst>
          </p:cNvPr>
          <p:cNvSpPr txBox="1"/>
          <p:nvPr/>
        </p:nvSpPr>
        <p:spPr>
          <a:xfrm>
            <a:off x="14897604" y="9015660"/>
            <a:ext cx="7061448" cy="1938992"/>
          </a:xfrm>
          <a:prstGeom prst="rect">
            <a:avLst/>
          </a:prstGeom>
          <a:noFill/>
        </p:spPr>
        <p:txBody>
          <a:bodyPr wrap="square" rtlCol="0" anchor="ctr" anchorCtr="0">
            <a:spAutoFit/>
          </a:bodyPr>
          <a:lstStyle/>
          <a:p>
            <a:r>
              <a:rPr lang="es-ES" sz="3000" b="1" dirty="0">
                <a:solidFill>
                  <a:schemeClr val="tx2"/>
                </a:solidFill>
                <a:latin typeface="Montserrat Bold" charset="0"/>
                <a:ea typeface="Montserrat Bold" charset="0"/>
                <a:cs typeface="Montserrat Bold" charset="0"/>
              </a:rPr>
              <a:t>Diseño de controlador inteligente basado en red neuronal cuántica para CSTR utilizando partículas modificadas enjambre algoritmo de optimización.</a:t>
            </a:r>
            <a:endParaRPr lang="en-US" sz="3000" b="1" dirty="0">
              <a:solidFill>
                <a:schemeClr val="tx2"/>
              </a:solidFill>
              <a:latin typeface="Montserrat Bold" charset="0"/>
              <a:ea typeface="Montserrat Bold" charset="0"/>
              <a:cs typeface="Montserrat Bold" charset="0"/>
            </a:endParaRPr>
          </a:p>
        </p:txBody>
      </p:sp>
      <p:sp>
        <p:nvSpPr>
          <p:cNvPr id="51" name="Subtitle 2">
            <a:extLst>
              <a:ext uri="{FF2B5EF4-FFF2-40B4-BE49-F238E27FC236}">
                <a16:creationId xmlns:a16="http://schemas.microsoft.com/office/drawing/2014/main" id="{81315D34-F60E-4D86-96AA-930F5B43A22B}"/>
              </a:ext>
            </a:extLst>
          </p:cNvPr>
          <p:cNvSpPr txBox="1">
            <a:spLocks/>
          </p:cNvSpPr>
          <p:nvPr/>
        </p:nvSpPr>
        <p:spPr>
          <a:xfrm>
            <a:off x="14787056" y="10736541"/>
            <a:ext cx="5093330"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err="1">
                <a:solidFill>
                  <a:schemeClr val="tx1"/>
                </a:solidFill>
                <a:latin typeface="Montserrat Light" charset="0"/>
                <a:ea typeface="Montserrat Light" charset="0"/>
                <a:cs typeface="Montserrat Light" charset="0"/>
              </a:rPr>
              <a:t>Salahshour</a:t>
            </a:r>
            <a:r>
              <a:rPr lang="en-US" sz="2700" dirty="0">
                <a:solidFill>
                  <a:schemeClr val="tx1"/>
                </a:solidFill>
                <a:latin typeface="Montserrat Light" charset="0"/>
                <a:ea typeface="Montserrat Light" charset="0"/>
                <a:cs typeface="Montserrat Light" charset="0"/>
              </a:rPr>
              <a:t> et al. (2019).</a:t>
            </a:r>
          </a:p>
        </p:txBody>
      </p:sp>
      <p:sp>
        <p:nvSpPr>
          <p:cNvPr id="52" name="TextBox 42">
            <a:extLst>
              <a:ext uri="{FF2B5EF4-FFF2-40B4-BE49-F238E27FC236}">
                <a16:creationId xmlns:a16="http://schemas.microsoft.com/office/drawing/2014/main" id="{A9FD33C8-451D-4B71-A742-F16B7CC5221B}"/>
              </a:ext>
            </a:extLst>
          </p:cNvPr>
          <p:cNvSpPr txBox="1"/>
          <p:nvPr/>
        </p:nvSpPr>
        <p:spPr>
          <a:xfrm>
            <a:off x="14897603" y="3812845"/>
            <a:ext cx="7061448" cy="1477328"/>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Diseño del sistema de distribución de agua utilizando optimización de enjambre de partículas multiobjetivo.</a:t>
            </a:r>
            <a:endParaRPr lang="en-US" sz="3000" b="1" dirty="0">
              <a:solidFill>
                <a:schemeClr val="tx2"/>
              </a:solidFill>
              <a:latin typeface="Montserrat Bold" charset="0"/>
              <a:ea typeface="Montserrat Bold" charset="0"/>
              <a:cs typeface="Montserrat Bold" charset="0"/>
            </a:endParaRPr>
          </a:p>
        </p:txBody>
      </p:sp>
      <p:sp>
        <p:nvSpPr>
          <p:cNvPr id="53" name="Subtitle 2">
            <a:extLst>
              <a:ext uri="{FF2B5EF4-FFF2-40B4-BE49-F238E27FC236}">
                <a16:creationId xmlns:a16="http://schemas.microsoft.com/office/drawing/2014/main" id="{D55C7A3B-BC15-455E-B3BB-1575E444A544}"/>
              </a:ext>
            </a:extLst>
          </p:cNvPr>
          <p:cNvSpPr txBox="1">
            <a:spLocks/>
          </p:cNvSpPr>
          <p:nvPr/>
        </p:nvSpPr>
        <p:spPr>
          <a:xfrm>
            <a:off x="14787056" y="4974558"/>
            <a:ext cx="7631693"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a:t>
            </a:r>
            <a:r>
              <a:rPr lang="en-US" sz="2700" dirty="0" err="1">
                <a:solidFill>
                  <a:schemeClr val="tx1"/>
                </a:solidFill>
                <a:latin typeface="Montserrat Light" charset="0"/>
                <a:ea typeface="Montserrat Light" charset="0"/>
                <a:cs typeface="Montserrat Light" charset="0"/>
              </a:rPr>
              <a:t>AminShokravi</a:t>
            </a:r>
            <a:r>
              <a:rPr lang="en-US" sz="2700" dirty="0">
                <a:solidFill>
                  <a:schemeClr val="tx1"/>
                </a:solidFill>
                <a:latin typeface="Montserrat Light" charset="0"/>
                <a:ea typeface="Montserrat Light" charset="0"/>
                <a:cs typeface="Montserrat Light" charset="0"/>
              </a:rPr>
              <a:t> et al., 2018).</a:t>
            </a:r>
          </a:p>
        </p:txBody>
      </p:sp>
      <p:sp>
        <p:nvSpPr>
          <p:cNvPr id="54" name="TextBox 45">
            <a:extLst>
              <a:ext uri="{FF2B5EF4-FFF2-40B4-BE49-F238E27FC236}">
                <a16:creationId xmlns:a16="http://schemas.microsoft.com/office/drawing/2014/main" id="{708572A0-F540-4080-B849-7DAD01FD0E31}"/>
              </a:ext>
            </a:extLst>
          </p:cNvPr>
          <p:cNvSpPr txBox="1"/>
          <p:nvPr/>
        </p:nvSpPr>
        <p:spPr>
          <a:xfrm>
            <a:off x="14897603" y="6570219"/>
            <a:ext cx="7137366" cy="1938992"/>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Controlador de inversor FPT </a:t>
            </a:r>
            <a:r>
              <a:rPr lang="es-ES" sz="3000" b="1" dirty="0" err="1">
                <a:solidFill>
                  <a:schemeClr val="tx2"/>
                </a:solidFill>
                <a:latin typeface="Montserrat Bold" charset="0"/>
                <a:ea typeface="Montserrat Bold" charset="0"/>
                <a:cs typeface="Montserrat Bold" charset="0"/>
              </a:rPr>
              <a:t>Fuzzy</a:t>
            </a:r>
            <a:r>
              <a:rPr lang="es-ES" sz="3000" b="1" dirty="0">
                <a:solidFill>
                  <a:schemeClr val="tx2"/>
                </a:solidFill>
                <a:latin typeface="Montserrat Bold" charset="0"/>
                <a:ea typeface="Montserrat Bold" charset="0"/>
                <a:cs typeface="Montserrat Bold" charset="0"/>
              </a:rPr>
              <a:t> </a:t>
            </a:r>
            <a:r>
              <a:rPr lang="es-ES" sz="3000" b="1" dirty="0" err="1">
                <a:solidFill>
                  <a:schemeClr val="tx2"/>
                </a:solidFill>
                <a:latin typeface="Montserrat Bold" charset="0"/>
                <a:ea typeface="Montserrat Bold" charset="0"/>
                <a:cs typeface="Montserrat Bold" charset="0"/>
              </a:rPr>
              <a:t>Logic</a:t>
            </a:r>
            <a:r>
              <a:rPr lang="es-ES" sz="3000" b="1" dirty="0">
                <a:solidFill>
                  <a:schemeClr val="tx2"/>
                </a:solidFill>
                <a:latin typeface="Montserrat Bold" charset="0"/>
                <a:ea typeface="Montserrat Bold" charset="0"/>
                <a:cs typeface="Montserrat Bold" charset="0"/>
              </a:rPr>
              <a:t> MPPT basado en la optimización de enjambre de partículas para turbina eólica conectada a la red.</a:t>
            </a:r>
            <a:endParaRPr lang="en-US" sz="3000" b="1" dirty="0">
              <a:solidFill>
                <a:schemeClr val="tx2"/>
              </a:solidFill>
              <a:latin typeface="Montserrat Bold" charset="0"/>
              <a:ea typeface="Montserrat Bold" charset="0"/>
              <a:cs typeface="Montserrat Bold" charset="0"/>
            </a:endParaRPr>
          </a:p>
        </p:txBody>
      </p:sp>
      <p:sp>
        <p:nvSpPr>
          <p:cNvPr id="55" name="Subtitle 2">
            <a:extLst>
              <a:ext uri="{FF2B5EF4-FFF2-40B4-BE49-F238E27FC236}">
                <a16:creationId xmlns:a16="http://schemas.microsoft.com/office/drawing/2014/main" id="{D17E4EA8-D6D3-4CD8-ACEC-4D0406725B96}"/>
              </a:ext>
            </a:extLst>
          </p:cNvPr>
          <p:cNvSpPr txBox="1">
            <a:spLocks/>
          </p:cNvSpPr>
          <p:nvPr/>
        </p:nvSpPr>
        <p:spPr>
          <a:xfrm>
            <a:off x="17907311" y="7884974"/>
            <a:ext cx="4019676"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(Parvin et al., 2019).</a:t>
            </a:r>
          </a:p>
        </p:txBody>
      </p:sp>
      <p:sp>
        <p:nvSpPr>
          <p:cNvPr id="56" name="TextBox 62">
            <a:extLst>
              <a:ext uri="{FF2B5EF4-FFF2-40B4-BE49-F238E27FC236}">
                <a16:creationId xmlns:a16="http://schemas.microsoft.com/office/drawing/2014/main" id="{56FD3988-5CC8-495A-819E-ECB961DE3C00}"/>
              </a:ext>
            </a:extLst>
          </p:cNvPr>
          <p:cNvSpPr txBox="1"/>
          <p:nvPr/>
        </p:nvSpPr>
        <p:spPr>
          <a:xfrm>
            <a:off x="13210741" y="6416087"/>
            <a:ext cx="1027845" cy="2035044"/>
          </a:xfrm>
          <a:prstGeom prst="rect">
            <a:avLst/>
          </a:prstGeom>
          <a:noFill/>
        </p:spPr>
        <p:txBody>
          <a:bodyPr wrap="none" tIns="640080" rtlCol="0">
            <a:spAutoFit/>
          </a:bodyPr>
          <a:lstStyle/>
          <a:p>
            <a:pPr algn="ctr">
              <a:lnSpc>
                <a:spcPts val="10000"/>
              </a:lnSpc>
            </a:pPr>
            <a:r>
              <a:rPr lang="en-US" sz="11500" dirty="0">
                <a:solidFill>
                  <a:schemeClr val="accent5"/>
                </a:solidFill>
                <a:latin typeface="Montserrat Light" charset="0"/>
                <a:ea typeface="Montserrat Light" charset="0"/>
                <a:cs typeface="Montserrat Light" charset="0"/>
              </a:rPr>
              <a:t>5</a:t>
            </a:r>
          </a:p>
        </p:txBody>
      </p:sp>
      <p:sp>
        <p:nvSpPr>
          <p:cNvPr id="57" name="TextBox 63">
            <a:extLst>
              <a:ext uri="{FF2B5EF4-FFF2-40B4-BE49-F238E27FC236}">
                <a16:creationId xmlns:a16="http://schemas.microsoft.com/office/drawing/2014/main" id="{517E3006-73F6-4161-B468-423092B9B26D}"/>
              </a:ext>
            </a:extLst>
          </p:cNvPr>
          <p:cNvSpPr txBox="1"/>
          <p:nvPr/>
        </p:nvSpPr>
        <p:spPr>
          <a:xfrm>
            <a:off x="13186696" y="8971512"/>
            <a:ext cx="1075936" cy="2015745"/>
          </a:xfrm>
          <a:prstGeom prst="rect">
            <a:avLst/>
          </a:prstGeom>
          <a:noFill/>
        </p:spPr>
        <p:txBody>
          <a:bodyPr wrap="none" tIns="640080" rtlCol="0">
            <a:spAutoFit/>
          </a:bodyPr>
          <a:lstStyle/>
          <a:p>
            <a:pPr algn="ctr">
              <a:lnSpc>
                <a:spcPts val="10000"/>
              </a:lnSpc>
            </a:pPr>
            <a:r>
              <a:rPr lang="en-US" sz="11500" dirty="0">
                <a:solidFill>
                  <a:schemeClr val="accent6"/>
                </a:solidFill>
                <a:latin typeface="Montserrat Light" charset="0"/>
                <a:ea typeface="Montserrat Light" charset="0"/>
                <a:cs typeface="Montserrat Light" charset="0"/>
              </a:rPr>
              <a:t>6</a:t>
            </a:r>
          </a:p>
        </p:txBody>
      </p:sp>
      <p:sp>
        <p:nvSpPr>
          <p:cNvPr id="58" name="TextBox 64">
            <a:extLst>
              <a:ext uri="{FF2B5EF4-FFF2-40B4-BE49-F238E27FC236}">
                <a16:creationId xmlns:a16="http://schemas.microsoft.com/office/drawing/2014/main" id="{97B74F68-A95A-44F0-BA84-ABBD4549534C}"/>
              </a:ext>
            </a:extLst>
          </p:cNvPr>
          <p:cNvSpPr txBox="1"/>
          <p:nvPr/>
        </p:nvSpPr>
        <p:spPr>
          <a:xfrm>
            <a:off x="13210741" y="3814088"/>
            <a:ext cx="1027846" cy="2035044"/>
          </a:xfrm>
          <a:prstGeom prst="rect">
            <a:avLst/>
          </a:prstGeom>
          <a:noFill/>
        </p:spPr>
        <p:txBody>
          <a:bodyPr wrap="none" tIns="640080" rtlCol="0">
            <a:spAutoFit/>
          </a:bodyPr>
          <a:lstStyle/>
          <a:p>
            <a:pPr algn="ctr">
              <a:lnSpc>
                <a:spcPts val="10000"/>
              </a:lnSpc>
            </a:pPr>
            <a:r>
              <a:rPr lang="en-US" sz="11500" dirty="0">
                <a:solidFill>
                  <a:schemeClr val="accent4"/>
                </a:solidFill>
                <a:latin typeface="Montserrat Light" charset="0"/>
                <a:ea typeface="Montserrat Light" charset="0"/>
                <a:cs typeface="Montserrat Light" charset="0"/>
              </a:rPr>
              <a:t>4</a:t>
            </a:r>
          </a:p>
        </p:txBody>
      </p:sp>
      <p:sp>
        <p:nvSpPr>
          <p:cNvPr id="59" name="TextBox 65">
            <a:extLst>
              <a:ext uri="{FF2B5EF4-FFF2-40B4-BE49-F238E27FC236}">
                <a16:creationId xmlns:a16="http://schemas.microsoft.com/office/drawing/2014/main" id="{600A1DEB-5926-42F2-ABC8-0778C6861AA4}"/>
              </a:ext>
            </a:extLst>
          </p:cNvPr>
          <p:cNvSpPr txBox="1"/>
          <p:nvPr/>
        </p:nvSpPr>
        <p:spPr>
          <a:xfrm>
            <a:off x="3957183" y="9246491"/>
            <a:ext cx="7137366" cy="1477328"/>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Algoritmo de optimización de enjambre de partículas basado en densidad para agrupación de datos</a:t>
            </a:r>
            <a:r>
              <a:rPr lang="es-EC" sz="3000" b="1" dirty="0">
                <a:solidFill>
                  <a:schemeClr val="tx2"/>
                </a:solidFill>
                <a:latin typeface="Montserrat Bold" charset="0"/>
                <a:ea typeface="Montserrat Bold" charset="0"/>
                <a:cs typeface="Montserrat Bold" charset="0"/>
              </a:rPr>
              <a:t>.</a:t>
            </a:r>
          </a:p>
        </p:txBody>
      </p:sp>
      <p:sp>
        <p:nvSpPr>
          <p:cNvPr id="60" name="Subtitle 2">
            <a:extLst>
              <a:ext uri="{FF2B5EF4-FFF2-40B4-BE49-F238E27FC236}">
                <a16:creationId xmlns:a16="http://schemas.microsoft.com/office/drawing/2014/main" id="{01E0E898-FA6D-4C23-8AF4-37961472CF49}"/>
              </a:ext>
            </a:extLst>
          </p:cNvPr>
          <p:cNvSpPr txBox="1">
            <a:spLocks/>
          </p:cNvSpPr>
          <p:nvPr/>
        </p:nvSpPr>
        <p:spPr>
          <a:xfrm>
            <a:off x="3738453" y="7884974"/>
            <a:ext cx="3830514"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((Chong et al., 2017).</a:t>
            </a:r>
          </a:p>
        </p:txBody>
      </p:sp>
      <p:sp>
        <p:nvSpPr>
          <p:cNvPr id="61" name="TextBox 67">
            <a:extLst>
              <a:ext uri="{FF2B5EF4-FFF2-40B4-BE49-F238E27FC236}">
                <a16:creationId xmlns:a16="http://schemas.microsoft.com/office/drawing/2014/main" id="{05D75B93-C2ED-4DC4-A172-00A41B6F7C36}"/>
              </a:ext>
            </a:extLst>
          </p:cNvPr>
          <p:cNvSpPr txBox="1"/>
          <p:nvPr/>
        </p:nvSpPr>
        <p:spPr>
          <a:xfrm>
            <a:off x="3957183" y="4255423"/>
            <a:ext cx="7137366" cy="1477328"/>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Aplicaciones de la optimización de enjambres de partículas en ingeniería geotécnica: una revisión exhaustiva.</a:t>
            </a:r>
            <a:endParaRPr lang="en-US" sz="3000" b="1" dirty="0">
              <a:solidFill>
                <a:schemeClr val="tx2"/>
              </a:solidFill>
              <a:latin typeface="Montserrat Bold" charset="0"/>
              <a:ea typeface="Montserrat Bold" charset="0"/>
              <a:cs typeface="Montserrat Bold" charset="0"/>
            </a:endParaRPr>
          </a:p>
        </p:txBody>
      </p:sp>
      <p:sp>
        <p:nvSpPr>
          <p:cNvPr id="63" name="TextBox 71">
            <a:extLst>
              <a:ext uri="{FF2B5EF4-FFF2-40B4-BE49-F238E27FC236}">
                <a16:creationId xmlns:a16="http://schemas.microsoft.com/office/drawing/2014/main" id="{83A610EE-625E-4C63-BBF8-DC92C4381ADA}"/>
              </a:ext>
            </a:extLst>
          </p:cNvPr>
          <p:cNvSpPr txBox="1"/>
          <p:nvPr/>
        </p:nvSpPr>
        <p:spPr>
          <a:xfrm>
            <a:off x="3957183" y="6790641"/>
            <a:ext cx="7137366" cy="1477328"/>
          </a:xfrm>
          <a:prstGeom prst="rect">
            <a:avLst/>
          </a:prstGeom>
          <a:noFill/>
        </p:spPr>
        <p:txBody>
          <a:bodyPr wrap="square" rtlCol="0" anchor="ctr" anchorCtr="0">
            <a:spAutoFit/>
          </a:bodyPr>
          <a:lstStyle/>
          <a:p>
            <a:pPr algn="just"/>
            <a:r>
              <a:rPr lang="es-ES" sz="3000" b="1" dirty="0">
                <a:solidFill>
                  <a:schemeClr val="tx2"/>
                </a:solidFill>
                <a:latin typeface="Montserrat Bold" charset="0"/>
                <a:ea typeface="Montserrat Bold" charset="0"/>
                <a:cs typeface="Montserrat Bold" charset="0"/>
              </a:rPr>
              <a:t>Calibración bayesiana de modelos de energía de construcción con grandes conjuntos de datos.</a:t>
            </a:r>
            <a:endParaRPr lang="en-US" sz="3000" b="1" dirty="0">
              <a:solidFill>
                <a:schemeClr val="tx2"/>
              </a:solidFill>
              <a:latin typeface="Montserrat Bold" charset="0"/>
              <a:ea typeface="Montserrat Bold" charset="0"/>
              <a:cs typeface="Montserrat Bold" charset="0"/>
            </a:endParaRPr>
          </a:p>
        </p:txBody>
      </p:sp>
      <p:sp>
        <p:nvSpPr>
          <p:cNvPr id="65" name="TextBox 73">
            <a:extLst>
              <a:ext uri="{FF2B5EF4-FFF2-40B4-BE49-F238E27FC236}">
                <a16:creationId xmlns:a16="http://schemas.microsoft.com/office/drawing/2014/main" id="{ED5772EF-6D79-4BED-837F-43557EDD7551}"/>
              </a:ext>
            </a:extLst>
          </p:cNvPr>
          <p:cNvSpPr txBox="1"/>
          <p:nvPr/>
        </p:nvSpPr>
        <p:spPr>
          <a:xfrm>
            <a:off x="2263107" y="6416087"/>
            <a:ext cx="1042273" cy="2015745"/>
          </a:xfrm>
          <a:prstGeom prst="rect">
            <a:avLst/>
          </a:prstGeom>
          <a:noFill/>
        </p:spPr>
        <p:txBody>
          <a:bodyPr wrap="none" tIns="640080" rtlCol="0">
            <a:spAutoFit/>
          </a:bodyPr>
          <a:lstStyle/>
          <a:p>
            <a:pPr algn="ctr">
              <a:lnSpc>
                <a:spcPts val="10000"/>
              </a:lnSpc>
            </a:pPr>
            <a:r>
              <a:rPr lang="en-US" sz="11500" dirty="0">
                <a:solidFill>
                  <a:schemeClr val="accent2"/>
                </a:solidFill>
                <a:latin typeface="Montserrat Light" charset="0"/>
                <a:ea typeface="Montserrat Light" charset="0"/>
                <a:cs typeface="Montserrat Light" charset="0"/>
              </a:rPr>
              <a:t>2</a:t>
            </a:r>
          </a:p>
        </p:txBody>
      </p:sp>
      <p:sp>
        <p:nvSpPr>
          <p:cNvPr id="66" name="TextBox 74">
            <a:extLst>
              <a:ext uri="{FF2B5EF4-FFF2-40B4-BE49-F238E27FC236}">
                <a16:creationId xmlns:a16="http://schemas.microsoft.com/office/drawing/2014/main" id="{0454A784-86B0-40A6-AFF2-FFC8A1AF435B}"/>
              </a:ext>
            </a:extLst>
          </p:cNvPr>
          <p:cNvSpPr txBox="1"/>
          <p:nvPr/>
        </p:nvSpPr>
        <p:spPr>
          <a:xfrm>
            <a:off x="2303182" y="8971512"/>
            <a:ext cx="962122" cy="2015745"/>
          </a:xfrm>
          <a:prstGeom prst="rect">
            <a:avLst/>
          </a:prstGeom>
          <a:noFill/>
        </p:spPr>
        <p:txBody>
          <a:bodyPr wrap="none" tIns="640080" rtlCol="0">
            <a:spAutoFit/>
          </a:bodyPr>
          <a:lstStyle/>
          <a:p>
            <a:pPr algn="ctr">
              <a:lnSpc>
                <a:spcPts val="10000"/>
              </a:lnSpc>
            </a:pPr>
            <a:r>
              <a:rPr lang="en-US" sz="11500" dirty="0">
                <a:solidFill>
                  <a:schemeClr val="accent3"/>
                </a:solidFill>
                <a:latin typeface="Montserrat Light" charset="0"/>
                <a:ea typeface="Montserrat Light" charset="0"/>
                <a:cs typeface="Montserrat Light" charset="0"/>
              </a:rPr>
              <a:t>3</a:t>
            </a:r>
          </a:p>
        </p:txBody>
      </p:sp>
      <p:sp>
        <p:nvSpPr>
          <p:cNvPr id="67" name="TextBox 75">
            <a:extLst>
              <a:ext uri="{FF2B5EF4-FFF2-40B4-BE49-F238E27FC236}">
                <a16:creationId xmlns:a16="http://schemas.microsoft.com/office/drawing/2014/main" id="{2646A13F-2E4B-4C73-8CA6-33C950B66E7D}"/>
              </a:ext>
            </a:extLst>
          </p:cNvPr>
          <p:cNvSpPr txBox="1"/>
          <p:nvPr/>
        </p:nvSpPr>
        <p:spPr>
          <a:xfrm>
            <a:off x="2418599" y="3814088"/>
            <a:ext cx="731289" cy="2015745"/>
          </a:xfrm>
          <a:prstGeom prst="rect">
            <a:avLst/>
          </a:prstGeom>
          <a:noFill/>
        </p:spPr>
        <p:txBody>
          <a:bodyPr wrap="none" tIns="640080" rtlCol="0">
            <a:spAutoFit/>
          </a:bodyPr>
          <a:lstStyle/>
          <a:p>
            <a:pPr algn="ctr">
              <a:lnSpc>
                <a:spcPts val="10000"/>
              </a:lnSpc>
            </a:pPr>
            <a:r>
              <a:rPr lang="en-US" sz="11500" dirty="0">
                <a:solidFill>
                  <a:schemeClr val="accent1"/>
                </a:solidFill>
                <a:latin typeface="Montserrat Light" charset="0"/>
                <a:ea typeface="Montserrat Light" charset="0"/>
                <a:cs typeface="Montserrat Light" charset="0"/>
              </a:rPr>
              <a:t>1</a:t>
            </a:r>
          </a:p>
        </p:txBody>
      </p:sp>
      <p:sp>
        <p:nvSpPr>
          <p:cNvPr id="68" name="TextBox 22">
            <a:extLst>
              <a:ext uri="{FF2B5EF4-FFF2-40B4-BE49-F238E27FC236}">
                <a16:creationId xmlns:a16="http://schemas.microsoft.com/office/drawing/2014/main" id="{D823B466-0B82-4CA0-BAB7-2DE117CA2E7A}"/>
              </a:ext>
            </a:extLst>
          </p:cNvPr>
          <p:cNvSpPr txBox="1"/>
          <p:nvPr/>
        </p:nvSpPr>
        <p:spPr>
          <a:xfrm>
            <a:off x="3138318" y="921896"/>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PSO</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3138318" y="2215894"/>
            <a:ext cx="7407762"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Trabajos Relacionados</a:t>
            </a:r>
          </a:p>
        </p:txBody>
      </p:sp>
      <p:sp>
        <p:nvSpPr>
          <p:cNvPr id="70" name="Subtitle 2">
            <a:extLst>
              <a:ext uri="{FF2B5EF4-FFF2-40B4-BE49-F238E27FC236}">
                <a16:creationId xmlns:a16="http://schemas.microsoft.com/office/drawing/2014/main" id="{592CB244-2896-4F75-9950-D91BB33D8139}"/>
              </a:ext>
            </a:extLst>
          </p:cNvPr>
          <p:cNvSpPr txBox="1">
            <a:spLocks/>
          </p:cNvSpPr>
          <p:nvPr/>
        </p:nvSpPr>
        <p:spPr>
          <a:xfrm>
            <a:off x="3883170" y="5500262"/>
            <a:ext cx="5001579"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a:t>
            </a:r>
            <a:r>
              <a:rPr lang="en-US" sz="2700" dirty="0" err="1">
                <a:solidFill>
                  <a:schemeClr val="tx1"/>
                </a:solidFill>
                <a:latin typeface="Montserrat Light" charset="0"/>
                <a:ea typeface="Montserrat Light" charset="0"/>
                <a:cs typeface="Montserrat Light" charset="0"/>
              </a:rPr>
              <a:t>Hajihassani</a:t>
            </a:r>
            <a:r>
              <a:rPr lang="en-US" sz="2700" dirty="0">
                <a:solidFill>
                  <a:schemeClr val="tx1"/>
                </a:solidFill>
                <a:latin typeface="Montserrat Light" charset="0"/>
                <a:ea typeface="Montserrat Light" charset="0"/>
                <a:cs typeface="Montserrat Light" charset="0"/>
              </a:rPr>
              <a:t> et al., 2018).</a:t>
            </a:r>
          </a:p>
        </p:txBody>
      </p:sp>
      <p:sp>
        <p:nvSpPr>
          <p:cNvPr id="71" name="Subtitle 2">
            <a:extLst>
              <a:ext uri="{FF2B5EF4-FFF2-40B4-BE49-F238E27FC236}">
                <a16:creationId xmlns:a16="http://schemas.microsoft.com/office/drawing/2014/main" id="{EBC9C54F-9F09-4065-975E-AF203840A070}"/>
              </a:ext>
            </a:extLst>
          </p:cNvPr>
          <p:cNvSpPr txBox="1">
            <a:spLocks/>
          </p:cNvSpPr>
          <p:nvPr/>
        </p:nvSpPr>
        <p:spPr>
          <a:xfrm>
            <a:off x="7264035" y="9999259"/>
            <a:ext cx="3830514"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da-DK" sz="2700" dirty="0">
                <a:solidFill>
                  <a:schemeClr val="tx1"/>
                </a:solidFill>
                <a:latin typeface="Montserrat Light" charset="0"/>
                <a:ea typeface="Montserrat Light" charset="0"/>
                <a:cs typeface="Montserrat Light" charset="0"/>
              </a:rPr>
              <a:t>(Alswaitti et al., 2018).</a:t>
            </a:r>
            <a:endParaRPr lang="en-US" sz="2700" dirty="0">
              <a:solidFill>
                <a:schemeClr val="tx1"/>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4112318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esultado de la imagen para algoritmos genÃ©ticos.">
            <a:extLst>
              <a:ext uri="{FF2B5EF4-FFF2-40B4-BE49-F238E27FC236}">
                <a16:creationId xmlns:a16="http://schemas.microsoft.com/office/drawing/2014/main" id="{51CCE0DE-01F6-40C3-A708-5A54C5942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20" r="11014"/>
          <a:stretch/>
        </p:blipFill>
        <p:spPr bwMode="auto">
          <a:xfrm>
            <a:off x="1884218" y="2036100"/>
            <a:ext cx="10304608" cy="9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2">
            <a:extLst>
              <a:ext uri="{FF2B5EF4-FFF2-40B4-BE49-F238E27FC236}">
                <a16:creationId xmlns:a16="http://schemas.microsoft.com/office/drawing/2014/main" id="{3D21263E-0482-4DF6-A48F-FC2CCCAE23C9}"/>
              </a:ext>
            </a:extLst>
          </p:cNvPr>
          <p:cNvGrpSpPr/>
          <p:nvPr/>
        </p:nvGrpSpPr>
        <p:grpSpPr>
          <a:xfrm>
            <a:off x="13963405" y="927360"/>
            <a:ext cx="8154707" cy="11175464"/>
            <a:chOff x="4049477" y="4336974"/>
            <a:chExt cx="8154707" cy="9095179"/>
          </a:xfrm>
        </p:grpSpPr>
        <p:sp>
          <p:nvSpPr>
            <p:cNvPr id="16" name="TextBox 19">
              <a:extLst>
                <a:ext uri="{FF2B5EF4-FFF2-40B4-BE49-F238E27FC236}">
                  <a16:creationId xmlns:a16="http://schemas.microsoft.com/office/drawing/2014/main" id="{703C87B2-EA9F-4B6D-85F4-139EA14B6FBB}"/>
                </a:ext>
              </a:extLst>
            </p:cNvPr>
            <p:cNvSpPr txBox="1"/>
            <p:nvPr/>
          </p:nvSpPr>
          <p:spPr>
            <a:xfrm>
              <a:off x="4191994" y="6377392"/>
              <a:ext cx="8012190" cy="1177278"/>
            </a:xfrm>
            <a:prstGeom prst="rect">
              <a:avLst/>
            </a:prstGeom>
            <a:noFill/>
          </p:spPr>
          <p:txBody>
            <a:bodyPr wrap="square" rtlCol="0">
              <a:spAutoFit/>
            </a:bodyPr>
            <a:lstStyle/>
            <a:p>
              <a:r>
                <a:rPr lang="en-US" sz="4400" b="1" dirty="0">
                  <a:solidFill>
                    <a:schemeClr val="tx2"/>
                  </a:solidFill>
                  <a:latin typeface="Lato" charset="0"/>
                  <a:ea typeface="Lato" charset="0"/>
                  <a:cs typeface="Lato" charset="0"/>
                </a:rPr>
                <a:t>COLONIA DE ABEJAS ARTIFICIALES</a:t>
              </a:r>
            </a:p>
          </p:txBody>
        </p:sp>
        <p:sp>
          <p:nvSpPr>
            <p:cNvPr id="17" name="Subtitle 2">
              <a:extLst>
                <a:ext uri="{FF2B5EF4-FFF2-40B4-BE49-F238E27FC236}">
                  <a16:creationId xmlns:a16="http://schemas.microsoft.com/office/drawing/2014/main" id="{30EC9ABD-FDE5-46AB-BCFE-B842312D43AE}"/>
                </a:ext>
              </a:extLst>
            </p:cNvPr>
            <p:cNvSpPr txBox="1">
              <a:spLocks/>
            </p:cNvSpPr>
            <p:nvPr/>
          </p:nvSpPr>
          <p:spPr>
            <a:xfrm>
              <a:off x="4049477" y="7507344"/>
              <a:ext cx="8154707" cy="5924809"/>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Desarrollado por Karaboga en año 2005.</a:t>
              </a:r>
            </a:p>
            <a:p>
              <a:pPr algn="just">
                <a:lnSpc>
                  <a:spcPts val="4299"/>
                </a:lnSpc>
              </a:pP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Se basa en la autoorganización social y división  de trabajo de las abejas </a:t>
              </a:r>
              <a:r>
                <a:rPr lang="es-ES" sz="3600" dirty="0" err="1">
                  <a:solidFill>
                    <a:srgbClr val="7F7F7F"/>
                  </a:solidFill>
                  <a:latin typeface="Lato" charset="0"/>
                  <a:ea typeface="Lato" charset="0"/>
                  <a:cs typeface="Lato" charset="0"/>
                </a:rPr>
                <a:t>Apidae</a:t>
              </a:r>
              <a:r>
                <a:rPr lang="es-ES" sz="3600" dirty="0">
                  <a:solidFill>
                    <a:srgbClr val="7F7F7F"/>
                  </a:solidFill>
                  <a:latin typeface="Lato" charset="0"/>
                  <a:ea typeface="Lato" charset="0"/>
                  <a:cs typeface="Lato" charset="0"/>
                </a:rPr>
                <a:t>.</a:t>
              </a:r>
            </a:p>
            <a:p>
              <a:pPr algn="just">
                <a:lnSpc>
                  <a:spcPts val="4299"/>
                </a:lnSpc>
              </a:pPr>
              <a:endParaRPr lang="es-ES" sz="3600" dirty="0">
                <a:solidFill>
                  <a:srgbClr val="7F7F7F"/>
                </a:solidFill>
                <a:latin typeface="Lato" charset="0"/>
                <a:ea typeface="Lato" charset="0"/>
                <a:cs typeface="Lato" charset="0"/>
              </a:endParaRPr>
            </a:p>
            <a:p>
              <a:pPr marL="571500" indent="-5715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Tiene como fin, encontrar la fuente de alimentación con la mayor cantidad de néctar para la colonia, mediante el trabajo cooperativo de tres grupos de abejas. </a:t>
              </a:r>
            </a:p>
          </p:txBody>
        </p:sp>
        <p:sp>
          <p:nvSpPr>
            <p:cNvPr id="18" name="TextBox 21">
              <a:extLst>
                <a:ext uri="{FF2B5EF4-FFF2-40B4-BE49-F238E27FC236}">
                  <a16:creationId xmlns:a16="http://schemas.microsoft.com/office/drawing/2014/main" id="{2DC2BDB2-25A1-45C1-B47D-2D3D93188C3E}"/>
                </a:ext>
              </a:extLst>
            </p:cNvPr>
            <p:cNvSpPr txBox="1"/>
            <p:nvPr/>
          </p:nvSpPr>
          <p:spPr>
            <a:xfrm>
              <a:off x="4191995" y="4336974"/>
              <a:ext cx="4908772" cy="1327569"/>
            </a:xfrm>
            <a:prstGeom prst="rect">
              <a:avLst/>
            </a:prstGeom>
            <a:noFill/>
          </p:spPr>
          <p:txBody>
            <a:bodyPr wrap="square" rtlCol="0">
              <a:spAutoFit/>
            </a:bodyPr>
            <a:lstStyle/>
            <a:p>
              <a:r>
                <a:rPr lang="en-US" sz="10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ABC</a:t>
              </a:r>
            </a:p>
          </p:txBody>
        </p:sp>
      </p:grpSp>
      <p:pic>
        <p:nvPicPr>
          <p:cNvPr id="19" name="Picture 4" descr="Resultado de imagen para espe">
            <a:extLst>
              <a:ext uri="{FF2B5EF4-FFF2-40B4-BE49-F238E27FC236}">
                <a16:creationId xmlns:a16="http://schemas.microsoft.com/office/drawing/2014/main" id="{4DC67CD3-6285-452E-A542-12765849C11B}"/>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esultado de imagen para espe">
            <a:extLst>
              <a:ext uri="{FF2B5EF4-FFF2-40B4-BE49-F238E27FC236}">
                <a16:creationId xmlns:a16="http://schemas.microsoft.com/office/drawing/2014/main" id="{80D85B86-5183-4DC4-9928-A2D9959448D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240B3507-7B0F-4E51-BFE5-C16C2EF951ED}"/>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Tree>
    <p:extLst>
      <p:ext uri="{BB962C8B-B14F-4D97-AF65-F5344CB8AC3E}">
        <p14:creationId xmlns:p14="http://schemas.microsoft.com/office/powerpoint/2010/main" val="1546289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76AA083-6BAF-174D-B73D-3E75E4027E1B}"/>
              </a:ext>
            </a:extLst>
          </p:cNvPr>
          <p:cNvSpPr/>
          <p:nvPr/>
        </p:nvSpPr>
        <p:spPr>
          <a:xfrm>
            <a:off x="12188825" y="0"/>
            <a:ext cx="12188824" cy="137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46E81F-5DC8-AE48-A671-EB370FAA06E7}"/>
              </a:ext>
            </a:extLst>
          </p:cNvPr>
          <p:cNvSpPr txBox="1"/>
          <p:nvPr/>
        </p:nvSpPr>
        <p:spPr>
          <a:xfrm>
            <a:off x="3138318" y="1836300"/>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ABC</a:t>
            </a:r>
          </a:p>
        </p:txBody>
      </p:sp>
      <p:sp>
        <p:nvSpPr>
          <p:cNvPr id="25" name="Subtitle 2">
            <a:extLst>
              <a:ext uri="{FF2B5EF4-FFF2-40B4-BE49-F238E27FC236}">
                <a16:creationId xmlns:a16="http://schemas.microsoft.com/office/drawing/2014/main" id="{F5EC1DE4-B53D-8942-A988-2C0F1FBF362D}"/>
              </a:ext>
            </a:extLst>
          </p:cNvPr>
          <p:cNvSpPr txBox="1">
            <a:spLocks/>
          </p:cNvSpPr>
          <p:nvPr/>
        </p:nvSpPr>
        <p:spPr>
          <a:xfrm>
            <a:off x="3138318" y="3130298"/>
            <a:ext cx="7407762" cy="919432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Se define a cada fuente de alimentación como una solución en un vector N-dimensional, la cantidad de néctar como</a:t>
            </a:r>
          </a:p>
          <a:p>
            <a:pPr algn="l">
              <a:lnSpc>
                <a:spcPct val="100000"/>
              </a:lnSpc>
            </a:pPr>
            <a:r>
              <a:rPr lang="es-ES" sz="3600" b="1" dirty="0">
                <a:solidFill>
                  <a:srgbClr val="7F7F7F"/>
                </a:solidFill>
                <a:latin typeface="Lato" charset="0"/>
                <a:ea typeface="Lato" charset="0"/>
                <a:cs typeface="Lato" charset="0"/>
              </a:rPr>
              <a:t>el nivel de aptitud y cada abeja equivale a los operadores de variación. </a:t>
            </a:r>
            <a:endParaRPr lang="es-ES" sz="3600" dirty="0">
              <a:solidFill>
                <a:srgbClr val="7F7F7F"/>
              </a:solidFill>
              <a:latin typeface="Lato" charset="0"/>
              <a:ea typeface="Lato" charset="0"/>
              <a:cs typeface="Lato" charset="0"/>
            </a:endParaRPr>
          </a:p>
          <a:p>
            <a:pPr algn="just">
              <a:lnSpc>
                <a:spcPct val="100000"/>
              </a:lnSpc>
            </a:pPr>
            <a:endParaRPr lang="es-ES" sz="3600" dirty="0">
              <a:solidFill>
                <a:srgbClr val="7F7F7F"/>
              </a:solidFill>
              <a:latin typeface="Lato" charset="0"/>
              <a:ea typeface="Lato" charset="0"/>
              <a:cs typeface="Lato" charset="0"/>
            </a:endParaRPr>
          </a:p>
          <a:p>
            <a:pPr algn="just">
              <a:lnSpc>
                <a:spcPct val="100000"/>
              </a:lnSpc>
            </a:pPr>
            <a:r>
              <a:rPr lang="es-ES" sz="3600" dirty="0">
                <a:solidFill>
                  <a:srgbClr val="7F7F7F"/>
                </a:solidFill>
                <a:latin typeface="Lato" charset="0"/>
                <a:ea typeface="Lato" charset="0"/>
                <a:cs typeface="Lato" charset="0"/>
              </a:rPr>
              <a:t>Las abejas registran la ubicación de la última mejor fuente visitada;</a:t>
            </a:r>
          </a:p>
          <a:p>
            <a:pPr algn="just">
              <a:lnSpc>
                <a:spcPct val="100000"/>
              </a:lnSpc>
            </a:pPr>
            <a:r>
              <a:rPr lang="es-ES" sz="3600" dirty="0">
                <a:solidFill>
                  <a:srgbClr val="7F7F7F"/>
                </a:solidFill>
                <a:latin typeface="Lato" charset="0"/>
                <a:ea typeface="Lato" charset="0"/>
                <a:cs typeface="Lato" charset="0"/>
              </a:rPr>
              <a:t>cuando hace una visita a una nueva fuente, que es mejor que la última registrada, esta ubicación</a:t>
            </a:r>
          </a:p>
          <a:p>
            <a:pPr algn="just">
              <a:lnSpc>
                <a:spcPct val="100000"/>
              </a:lnSpc>
            </a:pPr>
            <a:r>
              <a:rPr lang="es-ES" sz="3600" dirty="0">
                <a:solidFill>
                  <a:srgbClr val="7F7F7F"/>
                </a:solidFill>
                <a:latin typeface="Lato" charset="0"/>
                <a:ea typeface="Lato" charset="0"/>
                <a:cs typeface="Lato" charset="0"/>
              </a:rPr>
              <a:t>remplazará a la anterior.</a:t>
            </a:r>
          </a:p>
          <a:p>
            <a:pPr algn="just">
              <a:lnSpc>
                <a:spcPct val="100000"/>
              </a:lnSpc>
            </a:pPr>
            <a:endParaRPr lang="es-ES" sz="3600" dirty="0">
              <a:solidFill>
                <a:srgbClr val="7F7F7F"/>
              </a:solidFill>
              <a:latin typeface="Lato" charset="0"/>
              <a:ea typeface="Lato" charset="0"/>
              <a:cs typeface="Lato" charset="0"/>
            </a:endParaRPr>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pic>
        <p:nvPicPr>
          <p:cNvPr id="3" name="Imagen 2">
            <a:extLst>
              <a:ext uri="{FF2B5EF4-FFF2-40B4-BE49-F238E27FC236}">
                <a16:creationId xmlns:a16="http://schemas.microsoft.com/office/drawing/2014/main" id="{BA6AC4B0-E75B-4284-9D1A-91D25CC0E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8348" y="30480"/>
            <a:ext cx="12262199" cy="13587810"/>
          </a:xfrm>
          <a:prstGeom prst="rect">
            <a:avLst/>
          </a:prstGeom>
        </p:spPr>
      </p:pic>
    </p:spTree>
    <p:extLst>
      <p:ext uri="{BB962C8B-B14F-4D97-AF65-F5344CB8AC3E}">
        <p14:creationId xmlns:p14="http://schemas.microsoft.com/office/powerpoint/2010/main" val="1059573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76AA083-6BAF-174D-B73D-3E75E4027E1B}"/>
              </a:ext>
            </a:extLst>
          </p:cNvPr>
          <p:cNvSpPr/>
          <p:nvPr/>
        </p:nvSpPr>
        <p:spPr>
          <a:xfrm>
            <a:off x="12188825" y="0"/>
            <a:ext cx="12188824" cy="137160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B46E81F-5DC8-AE48-A671-EB370FAA06E7}"/>
              </a:ext>
            </a:extLst>
          </p:cNvPr>
          <p:cNvSpPr txBox="1"/>
          <p:nvPr/>
        </p:nvSpPr>
        <p:spPr>
          <a:xfrm>
            <a:off x="3138318" y="744918"/>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ABC</a:t>
            </a:r>
          </a:p>
        </p:txBody>
      </p:sp>
      <p:sp>
        <p:nvSpPr>
          <p:cNvPr id="25" name="Subtitle 2">
            <a:extLst>
              <a:ext uri="{FF2B5EF4-FFF2-40B4-BE49-F238E27FC236}">
                <a16:creationId xmlns:a16="http://schemas.microsoft.com/office/drawing/2014/main" id="{F5EC1DE4-B53D-8942-A988-2C0F1FBF362D}"/>
              </a:ext>
            </a:extLst>
          </p:cNvPr>
          <p:cNvSpPr txBox="1">
            <a:spLocks/>
          </p:cNvSpPr>
          <p:nvPr/>
        </p:nvSpPr>
        <p:spPr>
          <a:xfrm>
            <a:off x="3138318" y="2215898"/>
            <a:ext cx="7407762" cy="1819869"/>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Fases:</a:t>
            </a:r>
          </a:p>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Abejas empleadas.</a:t>
            </a:r>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pic>
        <p:nvPicPr>
          <p:cNvPr id="17" name="Grabación de pantalla 7">
            <a:hlinkClick r:id="" action="ppaction://media"/>
            <a:extLst>
              <a:ext uri="{FF2B5EF4-FFF2-40B4-BE49-F238E27FC236}">
                <a16:creationId xmlns:a16="http://schemas.microsoft.com/office/drawing/2014/main" id="{7E7E2DF2-05EB-4C6B-A5D8-02452895BA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479143" y="1646758"/>
            <a:ext cx="11508618" cy="10440785"/>
          </a:xfrm>
          <a:prstGeom prst="rect">
            <a:avLst/>
          </a:prstGeom>
        </p:spPr>
      </p:pic>
      <p:sp>
        <p:nvSpPr>
          <p:cNvPr id="18" name="Subtitle 2">
            <a:extLst>
              <a:ext uri="{FF2B5EF4-FFF2-40B4-BE49-F238E27FC236}">
                <a16:creationId xmlns:a16="http://schemas.microsoft.com/office/drawing/2014/main" id="{02CCD682-E55F-42C0-BF13-9ADA2503BAE5}"/>
              </a:ext>
            </a:extLst>
          </p:cNvPr>
          <p:cNvSpPr txBox="1">
            <a:spLocks/>
          </p:cNvSpPr>
          <p:nvPr/>
        </p:nvSpPr>
        <p:spPr>
          <a:xfrm>
            <a:off x="3131967" y="3371009"/>
            <a:ext cx="7407762" cy="115507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Abejas observadoras.</a:t>
            </a:r>
          </a:p>
        </p:txBody>
      </p:sp>
      <p:sp>
        <p:nvSpPr>
          <p:cNvPr id="19" name="Subtitle 2">
            <a:extLst>
              <a:ext uri="{FF2B5EF4-FFF2-40B4-BE49-F238E27FC236}">
                <a16:creationId xmlns:a16="http://schemas.microsoft.com/office/drawing/2014/main" id="{E5E6CCBB-BD4A-459D-BED2-33D0D8905C32}"/>
              </a:ext>
            </a:extLst>
          </p:cNvPr>
          <p:cNvSpPr txBox="1">
            <a:spLocks/>
          </p:cNvSpPr>
          <p:nvPr/>
        </p:nvSpPr>
        <p:spPr>
          <a:xfrm>
            <a:off x="3131967" y="3948545"/>
            <a:ext cx="7407762" cy="1155072"/>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571500" indent="-571500" algn="l">
              <a:lnSpc>
                <a:spcPct val="200000"/>
              </a:lnSpc>
              <a:buFont typeface="Arial" panose="020B0604020202020204" pitchFamily="34" charset="0"/>
              <a:buChar char="•"/>
            </a:pPr>
            <a:r>
              <a:rPr lang="es-ES" sz="3600" dirty="0">
                <a:solidFill>
                  <a:srgbClr val="7F7F7F"/>
                </a:solidFill>
                <a:latin typeface="Lato" charset="0"/>
                <a:ea typeface="Lato" charset="0"/>
                <a:cs typeface="Lato" charset="0"/>
              </a:rPr>
              <a:t>Abejas exploradoras.</a:t>
            </a:r>
          </a:p>
        </p:txBody>
      </p:sp>
      <p:pic>
        <p:nvPicPr>
          <p:cNvPr id="6" name="Imagen 5">
            <a:extLst>
              <a:ext uri="{FF2B5EF4-FFF2-40B4-BE49-F238E27FC236}">
                <a16:creationId xmlns:a16="http://schemas.microsoft.com/office/drawing/2014/main" id="{AAB3125D-E9BE-49CF-92F2-7E2D93BCDC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0607" y="5075838"/>
            <a:ext cx="6565831" cy="8424463"/>
          </a:xfrm>
          <a:prstGeom prst="rect">
            <a:avLst/>
          </a:prstGeom>
        </p:spPr>
      </p:pic>
      <p:pic>
        <p:nvPicPr>
          <p:cNvPr id="10" name="Imagen 9">
            <a:extLst>
              <a:ext uri="{FF2B5EF4-FFF2-40B4-BE49-F238E27FC236}">
                <a16:creationId xmlns:a16="http://schemas.microsoft.com/office/drawing/2014/main" id="{EB8DBE97-F392-4BB1-A51D-8C7B62BCF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8284" y="5200267"/>
            <a:ext cx="8587648" cy="8365711"/>
          </a:xfrm>
          <a:prstGeom prst="rect">
            <a:avLst/>
          </a:prstGeom>
        </p:spPr>
      </p:pic>
      <p:pic>
        <p:nvPicPr>
          <p:cNvPr id="21" name="Imagen 20">
            <a:extLst>
              <a:ext uri="{FF2B5EF4-FFF2-40B4-BE49-F238E27FC236}">
                <a16:creationId xmlns:a16="http://schemas.microsoft.com/office/drawing/2014/main" id="{0730FC7D-0B97-4410-B009-876D7FE4A3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9360" y="5127625"/>
            <a:ext cx="9295260" cy="8588376"/>
          </a:xfrm>
          <a:prstGeom prst="rect">
            <a:avLst/>
          </a:prstGeom>
        </p:spPr>
      </p:pic>
      <p:pic>
        <p:nvPicPr>
          <p:cNvPr id="16" name="Imagen 15">
            <a:extLst>
              <a:ext uri="{FF2B5EF4-FFF2-40B4-BE49-F238E27FC236}">
                <a16:creationId xmlns:a16="http://schemas.microsoft.com/office/drawing/2014/main" id="{4F0FE8A6-61C4-4A4A-ACD9-BA65CBCAFC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7284" y="1613095"/>
            <a:ext cx="10217723" cy="11887206"/>
          </a:xfrm>
          <a:prstGeom prst="rect">
            <a:avLst/>
          </a:prstGeom>
        </p:spPr>
      </p:pic>
    </p:spTree>
    <p:extLst>
      <p:ext uri="{BB962C8B-B14F-4D97-AF65-F5344CB8AC3E}">
        <p14:creationId xmlns:p14="http://schemas.microsoft.com/office/powerpoint/2010/main" val="303162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064"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7"/>
                                        </p:tgtEl>
                                      </p:cBhvr>
                                    </p:cmd>
                                  </p:childTnLst>
                                </p:cTn>
                              </p:par>
                            </p:childTnLst>
                          </p:cTn>
                        </p:par>
                      </p:childTnLst>
                    </p:cTn>
                  </p:par>
                </p:childTnLst>
              </p:cTn>
              <p:nextCondLst>
                <p:cond evt="onClick" delay="0">
                  <p:tgtEl>
                    <p:spTgt spid="17"/>
                  </p:tgtEl>
                </p:cond>
              </p:nextCondLst>
            </p:seq>
            <p:video>
              <p:cMediaNode vol="80000">
                <p:cTn id="29" fill="hold" display="0">
                  <p:stCondLst>
                    <p:cond delay="indefinite"/>
                  </p:stCondLst>
                </p:cTn>
                <p:tgtEl>
                  <p:spTgt spid="17"/>
                </p:tgtEl>
              </p:cMediaNode>
            </p:video>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D6787A-2138-8141-9F2D-64F599A124D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0216D3-B123-CE44-84E0-353EF39D5AA6}"/>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Resultado de imagen para espe">
            <a:extLst>
              <a:ext uri="{FF2B5EF4-FFF2-40B4-BE49-F238E27FC236}">
                <a16:creationId xmlns:a16="http://schemas.microsoft.com/office/drawing/2014/main" id="{C32095E8-623D-4A72-ACBF-E75FD00E1F1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para espe">
            <a:extLst>
              <a:ext uri="{FF2B5EF4-FFF2-40B4-BE49-F238E27FC236}">
                <a16:creationId xmlns:a16="http://schemas.microsoft.com/office/drawing/2014/main" id="{23FEB73A-4777-4438-8BBD-F84DF1B2F4D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C692E3-6450-487E-AE25-E0C008CF76D9}"/>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
        <p:nvSpPr>
          <p:cNvPr id="50" name="TextBox 40">
            <a:extLst>
              <a:ext uri="{FF2B5EF4-FFF2-40B4-BE49-F238E27FC236}">
                <a16:creationId xmlns:a16="http://schemas.microsoft.com/office/drawing/2014/main" id="{210B7B6C-781F-4E7D-9546-48849CA2532F}"/>
              </a:ext>
            </a:extLst>
          </p:cNvPr>
          <p:cNvSpPr txBox="1"/>
          <p:nvPr/>
        </p:nvSpPr>
        <p:spPr>
          <a:xfrm>
            <a:off x="14897604" y="9246492"/>
            <a:ext cx="7061448" cy="1477328"/>
          </a:xfrm>
          <a:prstGeom prst="rect">
            <a:avLst/>
          </a:prstGeom>
          <a:noFill/>
        </p:spPr>
        <p:txBody>
          <a:bodyPr wrap="square" rtlCol="0" anchor="ctr" anchorCtr="0">
            <a:spAutoFit/>
          </a:bodyPr>
          <a:lstStyle/>
          <a:p>
            <a:r>
              <a:rPr lang="en-US" sz="3000" b="1" dirty="0">
                <a:solidFill>
                  <a:schemeClr val="tx2"/>
                </a:solidFill>
                <a:latin typeface="Montserrat Bold" charset="0"/>
                <a:ea typeface="Montserrat Bold" charset="0"/>
                <a:cs typeface="Montserrat Bold" charset="0"/>
              </a:rPr>
              <a:t>A General Technical Route for Parameter Optimization of Ship Motion Controller Based on Artificial Bee Colony Algorithm.</a:t>
            </a:r>
          </a:p>
        </p:txBody>
      </p:sp>
      <p:sp>
        <p:nvSpPr>
          <p:cNvPr id="51" name="Subtitle 2">
            <a:extLst>
              <a:ext uri="{FF2B5EF4-FFF2-40B4-BE49-F238E27FC236}">
                <a16:creationId xmlns:a16="http://schemas.microsoft.com/office/drawing/2014/main" id="{81315D34-F60E-4D86-96AA-930F5B43A22B}"/>
              </a:ext>
            </a:extLst>
          </p:cNvPr>
          <p:cNvSpPr txBox="1">
            <a:spLocks/>
          </p:cNvSpPr>
          <p:nvPr/>
        </p:nvSpPr>
        <p:spPr>
          <a:xfrm>
            <a:off x="14787056" y="10614621"/>
            <a:ext cx="5093330"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(Tian et al., 2017).</a:t>
            </a:r>
          </a:p>
        </p:txBody>
      </p:sp>
      <p:sp>
        <p:nvSpPr>
          <p:cNvPr id="52" name="TextBox 42">
            <a:extLst>
              <a:ext uri="{FF2B5EF4-FFF2-40B4-BE49-F238E27FC236}">
                <a16:creationId xmlns:a16="http://schemas.microsoft.com/office/drawing/2014/main" id="{A9FD33C8-451D-4B71-A742-F16B7CC5221B}"/>
              </a:ext>
            </a:extLst>
          </p:cNvPr>
          <p:cNvSpPr txBox="1"/>
          <p:nvPr/>
        </p:nvSpPr>
        <p:spPr>
          <a:xfrm>
            <a:off x="14897603" y="3812845"/>
            <a:ext cx="7061448" cy="1477328"/>
          </a:xfrm>
          <a:prstGeom prst="rect">
            <a:avLst/>
          </a:prstGeom>
          <a:noFill/>
        </p:spPr>
        <p:txBody>
          <a:bodyPr wrap="square" rtlCol="0" anchor="ctr" anchorCtr="0">
            <a:spAutoFit/>
          </a:bodyPr>
          <a:lstStyle/>
          <a:p>
            <a:pPr algn="just"/>
            <a:r>
              <a:rPr lang="en-US" sz="3000" b="1" dirty="0">
                <a:solidFill>
                  <a:schemeClr val="tx2"/>
                </a:solidFill>
                <a:latin typeface="Montserrat Bold" charset="0"/>
                <a:ea typeface="Montserrat Bold" charset="0"/>
                <a:cs typeface="Montserrat Bold" charset="0"/>
              </a:rPr>
              <a:t>Multi-Objective Artificial Bee Colony algorithm applied to the bi-objective orienteering Problem.</a:t>
            </a:r>
          </a:p>
        </p:txBody>
      </p:sp>
      <p:sp>
        <p:nvSpPr>
          <p:cNvPr id="53" name="Subtitle 2">
            <a:extLst>
              <a:ext uri="{FF2B5EF4-FFF2-40B4-BE49-F238E27FC236}">
                <a16:creationId xmlns:a16="http://schemas.microsoft.com/office/drawing/2014/main" id="{D55C7A3B-BC15-455E-B3BB-1575E444A544}"/>
              </a:ext>
            </a:extLst>
          </p:cNvPr>
          <p:cNvSpPr txBox="1">
            <a:spLocks/>
          </p:cNvSpPr>
          <p:nvPr/>
        </p:nvSpPr>
        <p:spPr>
          <a:xfrm>
            <a:off x="14787056" y="5124572"/>
            <a:ext cx="7631693"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(Martín-Moreno y Vega-Rodríguez, 2018).</a:t>
            </a:r>
          </a:p>
        </p:txBody>
      </p:sp>
      <p:sp>
        <p:nvSpPr>
          <p:cNvPr id="54" name="TextBox 45">
            <a:extLst>
              <a:ext uri="{FF2B5EF4-FFF2-40B4-BE49-F238E27FC236}">
                <a16:creationId xmlns:a16="http://schemas.microsoft.com/office/drawing/2014/main" id="{708572A0-F540-4080-B849-7DAD01FD0E31}"/>
              </a:ext>
            </a:extLst>
          </p:cNvPr>
          <p:cNvSpPr txBox="1"/>
          <p:nvPr/>
        </p:nvSpPr>
        <p:spPr>
          <a:xfrm>
            <a:off x="14897603" y="6801051"/>
            <a:ext cx="7137366" cy="1477328"/>
          </a:xfrm>
          <a:prstGeom prst="rect">
            <a:avLst/>
          </a:prstGeom>
          <a:noFill/>
        </p:spPr>
        <p:txBody>
          <a:bodyPr wrap="square" rtlCol="0" anchor="ctr" anchorCtr="0">
            <a:spAutoFit/>
          </a:bodyPr>
          <a:lstStyle/>
          <a:p>
            <a:pPr algn="just"/>
            <a:r>
              <a:rPr lang="en-US" sz="3000" b="1" dirty="0">
                <a:solidFill>
                  <a:schemeClr val="tx2"/>
                </a:solidFill>
                <a:latin typeface="Montserrat Bold" charset="0"/>
                <a:ea typeface="Montserrat Bold" charset="0"/>
                <a:cs typeface="Montserrat Bold" charset="0"/>
              </a:rPr>
              <a:t>Fractional PID Controller Design for Fractional Order Systems using ABC Algorithm.</a:t>
            </a:r>
          </a:p>
        </p:txBody>
      </p:sp>
      <p:sp>
        <p:nvSpPr>
          <p:cNvPr id="55" name="Subtitle 2">
            <a:extLst>
              <a:ext uri="{FF2B5EF4-FFF2-40B4-BE49-F238E27FC236}">
                <a16:creationId xmlns:a16="http://schemas.microsoft.com/office/drawing/2014/main" id="{D17E4EA8-D6D3-4CD8-ACEC-4D0406725B96}"/>
              </a:ext>
            </a:extLst>
          </p:cNvPr>
          <p:cNvSpPr txBox="1">
            <a:spLocks/>
          </p:cNvSpPr>
          <p:nvPr/>
        </p:nvSpPr>
        <p:spPr>
          <a:xfrm>
            <a:off x="16654023" y="7613214"/>
            <a:ext cx="4582587"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a:t>
            </a:r>
            <a:r>
              <a:rPr lang="en-US" sz="2700" dirty="0" err="1">
                <a:solidFill>
                  <a:schemeClr val="tx1"/>
                </a:solidFill>
                <a:latin typeface="Montserrat Light" charset="0"/>
                <a:ea typeface="Montserrat Light" charset="0"/>
                <a:cs typeface="Montserrat Light" charset="0"/>
              </a:rPr>
              <a:t>Senberber</a:t>
            </a:r>
            <a:r>
              <a:rPr lang="en-US" sz="2700" dirty="0">
                <a:solidFill>
                  <a:schemeClr val="tx1"/>
                </a:solidFill>
                <a:latin typeface="Montserrat Light" charset="0"/>
                <a:ea typeface="Montserrat Light" charset="0"/>
                <a:cs typeface="Montserrat Light" charset="0"/>
              </a:rPr>
              <a:t> y </a:t>
            </a:r>
            <a:r>
              <a:rPr lang="en-US" sz="2700" dirty="0" err="1">
                <a:solidFill>
                  <a:schemeClr val="tx1"/>
                </a:solidFill>
                <a:latin typeface="Montserrat Light" charset="0"/>
                <a:ea typeface="Montserrat Light" charset="0"/>
                <a:cs typeface="Montserrat Light" charset="0"/>
              </a:rPr>
              <a:t>Bagis</a:t>
            </a:r>
            <a:r>
              <a:rPr lang="en-US" sz="2700" dirty="0">
                <a:solidFill>
                  <a:schemeClr val="tx1"/>
                </a:solidFill>
                <a:latin typeface="Montserrat Light" charset="0"/>
                <a:ea typeface="Montserrat Light" charset="0"/>
                <a:cs typeface="Montserrat Light" charset="0"/>
              </a:rPr>
              <a:t>, 2017).</a:t>
            </a:r>
          </a:p>
        </p:txBody>
      </p:sp>
      <p:sp>
        <p:nvSpPr>
          <p:cNvPr id="56" name="TextBox 62">
            <a:extLst>
              <a:ext uri="{FF2B5EF4-FFF2-40B4-BE49-F238E27FC236}">
                <a16:creationId xmlns:a16="http://schemas.microsoft.com/office/drawing/2014/main" id="{56FD3988-5CC8-495A-819E-ECB961DE3C00}"/>
              </a:ext>
            </a:extLst>
          </p:cNvPr>
          <p:cNvSpPr txBox="1"/>
          <p:nvPr/>
        </p:nvSpPr>
        <p:spPr>
          <a:xfrm>
            <a:off x="13210741" y="6416087"/>
            <a:ext cx="1027845" cy="2035044"/>
          </a:xfrm>
          <a:prstGeom prst="rect">
            <a:avLst/>
          </a:prstGeom>
          <a:noFill/>
        </p:spPr>
        <p:txBody>
          <a:bodyPr wrap="none" tIns="640080" rtlCol="0">
            <a:spAutoFit/>
          </a:bodyPr>
          <a:lstStyle/>
          <a:p>
            <a:pPr algn="ctr">
              <a:lnSpc>
                <a:spcPts val="10000"/>
              </a:lnSpc>
            </a:pPr>
            <a:r>
              <a:rPr lang="en-US" sz="11500" dirty="0">
                <a:solidFill>
                  <a:schemeClr val="accent5"/>
                </a:solidFill>
                <a:latin typeface="Montserrat Light" charset="0"/>
                <a:ea typeface="Montserrat Light" charset="0"/>
                <a:cs typeface="Montserrat Light" charset="0"/>
              </a:rPr>
              <a:t>5</a:t>
            </a:r>
          </a:p>
        </p:txBody>
      </p:sp>
      <p:sp>
        <p:nvSpPr>
          <p:cNvPr id="57" name="TextBox 63">
            <a:extLst>
              <a:ext uri="{FF2B5EF4-FFF2-40B4-BE49-F238E27FC236}">
                <a16:creationId xmlns:a16="http://schemas.microsoft.com/office/drawing/2014/main" id="{517E3006-73F6-4161-B468-423092B9B26D}"/>
              </a:ext>
            </a:extLst>
          </p:cNvPr>
          <p:cNvSpPr txBox="1"/>
          <p:nvPr/>
        </p:nvSpPr>
        <p:spPr>
          <a:xfrm>
            <a:off x="13186696" y="8971512"/>
            <a:ext cx="1075936" cy="2015745"/>
          </a:xfrm>
          <a:prstGeom prst="rect">
            <a:avLst/>
          </a:prstGeom>
          <a:noFill/>
        </p:spPr>
        <p:txBody>
          <a:bodyPr wrap="none" tIns="640080" rtlCol="0">
            <a:spAutoFit/>
          </a:bodyPr>
          <a:lstStyle/>
          <a:p>
            <a:pPr algn="ctr">
              <a:lnSpc>
                <a:spcPts val="10000"/>
              </a:lnSpc>
            </a:pPr>
            <a:r>
              <a:rPr lang="en-US" sz="11500" dirty="0">
                <a:solidFill>
                  <a:schemeClr val="accent6"/>
                </a:solidFill>
                <a:latin typeface="Montserrat Light" charset="0"/>
                <a:ea typeface="Montserrat Light" charset="0"/>
                <a:cs typeface="Montserrat Light" charset="0"/>
              </a:rPr>
              <a:t>6</a:t>
            </a:r>
          </a:p>
        </p:txBody>
      </p:sp>
      <p:sp>
        <p:nvSpPr>
          <p:cNvPr id="58" name="TextBox 64">
            <a:extLst>
              <a:ext uri="{FF2B5EF4-FFF2-40B4-BE49-F238E27FC236}">
                <a16:creationId xmlns:a16="http://schemas.microsoft.com/office/drawing/2014/main" id="{97B74F68-A95A-44F0-BA84-ABBD4549534C}"/>
              </a:ext>
            </a:extLst>
          </p:cNvPr>
          <p:cNvSpPr txBox="1"/>
          <p:nvPr/>
        </p:nvSpPr>
        <p:spPr>
          <a:xfrm>
            <a:off x="13210741" y="3814088"/>
            <a:ext cx="1027846" cy="2035044"/>
          </a:xfrm>
          <a:prstGeom prst="rect">
            <a:avLst/>
          </a:prstGeom>
          <a:noFill/>
        </p:spPr>
        <p:txBody>
          <a:bodyPr wrap="none" tIns="640080" rtlCol="0">
            <a:spAutoFit/>
          </a:bodyPr>
          <a:lstStyle/>
          <a:p>
            <a:pPr algn="ctr">
              <a:lnSpc>
                <a:spcPts val="10000"/>
              </a:lnSpc>
            </a:pPr>
            <a:r>
              <a:rPr lang="en-US" sz="11500" dirty="0">
                <a:solidFill>
                  <a:schemeClr val="accent4"/>
                </a:solidFill>
                <a:latin typeface="Montserrat Light" charset="0"/>
                <a:ea typeface="Montserrat Light" charset="0"/>
                <a:cs typeface="Montserrat Light" charset="0"/>
              </a:rPr>
              <a:t>4</a:t>
            </a:r>
          </a:p>
        </p:txBody>
      </p:sp>
      <p:sp>
        <p:nvSpPr>
          <p:cNvPr id="59" name="TextBox 65">
            <a:extLst>
              <a:ext uri="{FF2B5EF4-FFF2-40B4-BE49-F238E27FC236}">
                <a16:creationId xmlns:a16="http://schemas.microsoft.com/office/drawing/2014/main" id="{600A1DEB-5926-42F2-ABC8-0778C6861AA4}"/>
              </a:ext>
            </a:extLst>
          </p:cNvPr>
          <p:cNvSpPr txBox="1"/>
          <p:nvPr/>
        </p:nvSpPr>
        <p:spPr>
          <a:xfrm>
            <a:off x="3957183" y="9015659"/>
            <a:ext cx="7137366" cy="1938992"/>
          </a:xfrm>
          <a:prstGeom prst="rect">
            <a:avLst/>
          </a:prstGeom>
          <a:noFill/>
        </p:spPr>
        <p:txBody>
          <a:bodyPr wrap="square" rtlCol="0" anchor="ctr" anchorCtr="0">
            <a:spAutoFit/>
          </a:bodyPr>
          <a:lstStyle/>
          <a:p>
            <a:pPr algn="just"/>
            <a:r>
              <a:rPr lang="en-US" sz="3000" b="1" dirty="0">
                <a:solidFill>
                  <a:schemeClr val="tx2"/>
                </a:solidFill>
                <a:latin typeface="Montserrat Bold" charset="0"/>
                <a:ea typeface="Montserrat Bold" charset="0"/>
                <a:cs typeface="Montserrat Bold" charset="0"/>
              </a:rPr>
              <a:t>A novel artificial bee colony algorithm for the workforce scheduling and balancing problem in sub-assembly lines with limited buffers</a:t>
            </a:r>
            <a:r>
              <a:rPr lang="es-EC" sz="3000" b="1" dirty="0">
                <a:solidFill>
                  <a:schemeClr val="tx2"/>
                </a:solidFill>
                <a:latin typeface="Montserrat Bold" charset="0"/>
                <a:ea typeface="Montserrat Bold" charset="0"/>
                <a:cs typeface="Montserrat Bold" charset="0"/>
              </a:rPr>
              <a:t>.</a:t>
            </a:r>
          </a:p>
        </p:txBody>
      </p:sp>
      <p:sp>
        <p:nvSpPr>
          <p:cNvPr id="60" name="Subtitle 2">
            <a:extLst>
              <a:ext uri="{FF2B5EF4-FFF2-40B4-BE49-F238E27FC236}">
                <a16:creationId xmlns:a16="http://schemas.microsoft.com/office/drawing/2014/main" id="{01E0E898-FA6D-4C23-8AF4-37961472CF49}"/>
              </a:ext>
            </a:extLst>
          </p:cNvPr>
          <p:cNvSpPr txBox="1">
            <a:spLocks/>
          </p:cNvSpPr>
          <p:nvPr/>
        </p:nvSpPr>
        <p:spPr>
          <a:xfrm>
            <a:off x="3890852" y="8067854"/>
            <a:ext cx="4582587"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a:t>
            </a:r>
            <a:r>
              <a:rPr lang="en-US" sz="2700" dirty="0" err="1">
                <a:solidFill>
                  <a:schemeClr val="tx1"/>
                </a:solidFill>
                <a:latin typeface="Montserrat Light" charset="0"/>
                <a:ea typeface="Montserrat Light" charset="0"/>
                <a:cs typeface="Montserrat Light" charset="0"/>
              </a:rPr>
              <a:t>Dehkordi</a:t>
            </a:r>
            <a:r>
              <a:rPr lang="en-US" sz="2700" dirty="0">
                <a:solidFill>
                  <a:schemeClr val="tx1"/>
                </a:solidFill>
                <a:latin typeface="Montserrat Light" charset="0"/>
                <a:ea typeface="Montserrat Light" charset="0"/>
                <a:cs typeface="Montserrat Light" charset="0"/>
              </a:rPr>
              <a:t> y </a:t>
            </a:r>
            <a:r>
              <a:rPr lang="en-US" sz="2700" dirty="0" err="1">
                <a:solidFill>
                  <a:schemeClr val="tx1"/>
                </a:solidFill>
                <a:latin typeface="Montserrat Light" charset="0"/>
                <a:ea typeface="Montserrat Light" charset="0"/>
                <a:cs typeface="Montserrat Light" charset="0"/>
              </a:rPr>
              <a:t>Amiri</a:t>
            </a:r>
            <a:r>
              <a:rPr lang="en-US" sz="2700" dirty="0">
                <a:solidFill>
                  <a:schemeClr val="tx1"/>
                </a:solidFill>
                <a:latin typeface="Montserrat Light" charset="0"/>
                <a:ea typeface="Montserrat Light" charset="0"/>
                <a:cs typeface="Montserrat Light" charset="0"/>
              </a:rPr>
              <a:t>, 2018).</a:t>
            </a:r>
          </a:p>
        </p:txBody>
      </p:sp>
      <p:sp>
        <p:nvSpPr>
          <p:cNvPr id="61" name="TextBox 67">
            <a:extLst>
              <a:ext uri="{FF2B5EF4-FFF2-40B4-BE49-F238E27FC236}">
                <a16:creationId xmlns:a16="http://schemas.microsoft.com/office/drawing/2014/main" id="{05D75B93-C2ED-4DC4-A172-00A41B6F7C36}"/>
              </a:ext>
            </a:extLst>
          </p:cNvPr>
          <p:cNvSpPr txBox="1"/>
          <p:nvPr/>
        </p:nvSpPr>
        <p:spPr>
          <a:xfrm>
            <a:off x="3957183" y="4486255"/>
            <a:ext cx="7137366" cy="1015663"/>
          </a:xfrm>
          <a:prstGeom prst="rect">
            <a:avLst/>
          </a:prstGeom>
          <a:noFill/>
        </p:spPr>
        <p:txBody>
          <a:bodyPr wrap="square" rtlCol="0" anchor="ctr" anchorCtr="0">
            <a:spAutoFit/>
          </a:bodyPr>
          <a:lstStyle/>
          <a:p>
            <a:pPr algn="just"/>
            <a:r>
              <a:rPr lang="en-US" sz="3000" b="1" dirty="0">
                <a:solidFill>
                  <a:schemeClr val="tx2"/>
                </a:solidFill>
                <a:latin typeface="Montserrat Bold" charset="0"/>
                <a:ea typeface="Montserrat Bold" charset="0"/>
                <a:cs typeface="Montserrat Bold" charset="0"/>
              </a:rPr>
              <a:t>Image contrast enhancement using</a:t>
            </a:r>
          </a:p>
          <a:p>
            <a:pPr algn="just"/>
            <a:r>
              <a:rPr lang="en-US" sz="3000" b="1" dirty="0">
                <a:solidFill>
                  <a:schemeClr val="tx2"/>
                </a:solidFill>
                <a:latin typeface="Montserrat Bold" charset="0"/>
                <a:ea typeface="Montserrat Bold" charset="0"/>
                <a:cs typeface="Montserrat Bold" charset="0"/>
              </a:rPr>
              <a:t>an artificial bee colony algorithm.</a:t>
            </a:r>
          </a:p>
        </p:txBody>
      </p:sp>
      <p:sp>
        <p:nvSpPr>
          <p:cNvPr id="63" name="TextBox 71">
            <a:extLst>
              <a:ext uri="{FF2B5EF4-FFF2-40B4-BE49-F238E27FC236}">
                <a16:creationId xmlns:a16="http://schemas.microsoft.com/office/drawing/2014/main" id="{83A610EE-625E-4C63-BBF8-DC92C4381ADA}"/>
              </a:ext>
            </a:extLst>
          </p:cNvPr>
          <p:cNvSpPr txBox="1"/>
          <p:nvPr/>
        </p:nvSpPr>
        <p:spPr>
          <a:xfrm>
            <a:off x="3957183" y="6790641"/>
            <a:ext cx="7137366" cy="1477328"/>
          </a:xfrm>
          <a:prstGeom prst="rect">
            <a:avLst/>
          </a:prstGeom>
          <a:noFill/>
        </p:spPr>
        <p:txBody>
          <a:bodyPr wrap="square" rtlCol="0" anchor="ctr" anchorCtr="0">
            <a:spAutoFit/>
          </a:bodyPr>
          <a:lstStyle/>
          <a:p>
            <a:pPr algn="just"/>
            <a:r>
              <a:rPr lang="en-US" sz="3000" b="1" dirty="0">
                <a:solidFill>
                  <a:schemeClr val="tx2"/>
                </a:solidFill>
                <a:latin typeface="Montserrat Bold" charset="0"/>
                <a:ea typeface="Montserrat Bold" charset="0"/>
                <a:cs typeface="Montserrat Bold" charset="0"/>
              </a:rPr>
              <a:t>Dynamic data clustering by combining improved discrete artificial bee colony algorithm with fuzzy logic.</a:t>
            </a:r>
          </a:p>
        </p:txBody>
      </p:sp>
      <p:sp>
        <p:nvSpPr>
          <p:cNvPr id="65" name="TextBox 73">
            <a:extLst>
              <a:ext uri="{FF2B5EF4-FFF2-40B4-BE49-F238E27FC236}">
                <a16:creationId xmlns:a16="http://schemas.microsoft.com/office/drawing/2014/main" id="{ED5772EF-6D79-4BED-837F-43557EDD7551}"/>
              </a:ext>
            </a:extLst>
          </p:cNvPr>
          <p:cNvSpPr txBox="1"/>
          <p:nvPr/>
        </p:nvSpPr>
        <p:spPr>
          <a:xfrm>
            <a:off x="2263107" y="6416087"/>
            <a:ext cx="1042273" cy="2015745"/>
          </a:xfrm>
          <a:prstGeom prst="rect">
            <a:avLst/>
          </a:prstGeom>
          <a:noFill/>
        </p:spPr>
        <p:txBody>
          <a:bodyPr wrap="none" tIns="640080" rtlCol="0">
            <a:spAutoFit/>
          </a:bodyPr>
          <a:lstStyle/>
          <a:p>
            <a:pPr algn="ctr">
              <a:lnSpc>
                <a:spcPts val="10000"/>
              </a:lnSpc>
            </a:pPr>
            <a:r>
              <a:rPr lang="en-US" sz="11500" dirty="0">
                <a:solidFill>
                  <a:schemeClr val="accent2"/>
                </a:solidFill>
                <a:latin typeface="Montserrat Light" charset="0"/>
                <a:ea typeface="Montserrat Light" charset="0"/>
                <a:cs typeface="Montserrat Light" charset="0"/>
              </a:rPr>
              <a:t>2</a:t>
            </a:r>
          </a:p>
        </p:txBody>
      </p:sp>
      <p:sp>
        <p:nvSpPr>
          <p:cNvPr id="66" name="TextBox 74">
            <a:extLst>
              <a:ext uri="{FF2B5EF4-FFF2-40B4-BE49-F238E27FC236}">
                <a16:creationId xmlns:a16="http://schemas.microsoft.com/office/drawing/2014/main" id="{0454A784-86B0-40A6-AFF2-FFC8A1AF435B}"/>
              </a:ext>
            </a:extLst>
          </p:cNvPr>
          <p:cNvSpPr txBox="1"/>
          <p:nvPr/>
        </p:nvSpPr>
        <p:spPr>
          <a:xfrm>
            <a:off x="2303182" y="8971512"/>
            <a:ext cx="962122" cy="2015745"/>
          </a:xfrm>
          <a:prstGeom prst="rect">
            <a:avLst/>
          </a:prstGeom>
          <a:noFill/>
        </p:spPr>
        <p:txBody>
          <a:bodyPr wrap="none" tIns="640080" rtlCol="0">
            <a:spAutoFit/>
          </a:bodyPr>
          <a:lstStyle/>
          <a:p>
            <a:pPr algn="ctr">
              <a:lnSpc>
                <a:spcPts val="10000"/>
              </a:lnSpc>
            </a:pPr>
            <a:r>
              <a:rPr lang="en-US" sz="11500" dirty="0">
                <a:solidFill>
                  <a:schemeClr val="accent3"/>
                </a:solidFill>
                <a:latin typeface="Montserrat Light" charset="0"/>
                <a:ea typeface="Montserrat Light" charset="0"/>
                <a:cs typeface="Montserrat Light" charset="0"/>
              </a:rPr>
              <a:t>3</a:t>
            </a:r>
          </a:p>
        </p:txBody>
      </p:sp>
      <p:sp>
        <p:nvSpPr>
          <p:cNvPr id="67" name="TextBox 75">
            <a:extLst>
              <a:ext uri="{FF2B5EF4-FFF2-40B4-BE49-F238E27FC236}">
                <a16:creationId xmlns:a16="http://schemas.microsoft.com/office/drawing/2014/main" id="{2646A13F-2E4B-4C73-8CA6-33C950B66E7D}"/>
              </a:ext>
            </a:extLst>
          </p:cNvPr>
          <p:cNvSpPr txBox="1"/>
          <p:nvPr/>
        </p:nvSpPr>
        <p:spPr>
          <a:xfrm>
            <a:off x="2418599" y="3814088"/>
            <a:ext cx="731289" cy="2015745"/>
          </a:xfrm>
          <a:prstGeom prst="rect">
            <a:avLst/>
          </a:prstGeom>
          <a:noFill/>
        </p:spPr>
        <p:txBody>
          <a:bodyPr wrap="none" tIns="640080" rtlCol="0">
            <a:spAutoFit/>
          </a:bodyPr>
          <a:lstStyle/>
          <a:p>
            <a:pPr algn="ctr">
              <a:lnSpc>
                <a:spcPts val="10000"/>
              </a:lnSpc>
            </a:pPr>
            <a:r>
              <a:rPr lang="en-US" sz="11500" dirty="0">
                <a:solidFill>
                  <a:schemeClr val="accent1"/>
                </a:solidFill>
                <a:latin typeface="Montserrat Light" charset="0"/>
                <a:ea typeface="Montserrat Light" charset="0"/>
                <a:cs typeface="Montserrat Light" charset="0"/>
              </a:rPr>
              <a:t>1</a:t>
            </a:r>
          </a:p>
        </p:txBody>
      </p:sp>
      <p:sp>
        <p:nvSpPr>
          <p:cNvPr id="68" name="TextBox 22">
            <a:extLst>
              <a:ext uri="{FF2B5EF4-FFF2-40B4-BE49-F238E27FC236}">
                <a16:creationId xmlns:a16="http://schemas.microsoft.com/office/drawing/2014/main" id="{D823B466-0B82-4CA0-BAB7-2DE117CA2E7A}"/>
              </a:ext>
            </a:extLst>
          </p:cNvPr>
          <p:cNvSpPr txBox="1"/>
          <p:nvPr/>
        </p:nvSpPr>
        <p:spPr>
          <a:xfrm>
            <a:off x="3138318" y="921896"/>
            <a:ext cx="8189619"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ABC</a:t>
            </a:r>
          </a:p>
        </p:txBody>
      </p:sp>
      <p:sp>
        <p:nvSpPr>
          <p:cNvPr id="69" name="Subtitle 2">
            <a:extLst>
              <a:ext uri="{FF2B5EF4-FFF2-40B4-BE49-F238E27FC236}">
                <a16:creationId xmlns:a16="http://schemas.microsoft.com/office/drawing/2014/main" id="{75B603C8-29F6-40FB-9BF3-542CEB5938DA}"/>
              </a:ext>
            </a:extLst>
          </p:cNvPr>
          <p:cNvSpPr txBox="1">
            <a:spLocks/>
          </p:cNvSpPr>
          <p:nvPr/>
        </p:nvSpPr>
        <p:spPr>
          <a:xfrm>
            <a:off x="3138318" y="2215894"/>
            <a:ext cx="7407762"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ES" sz="3600" b="1" dirty="0">
                <a:solidFill>
                  <a:srgbClr val="7F7F7F"/>
                </a:solidFill>
                <a:latin typeface="Lato" charset="0"/>
                <a:ea typeface="Lato" charset="0"/>
                <a:cs typeface="Lato" charset="0"/>
              </a:rPr>
              <a:t>Trabajos Relacionados</a:t>
            </a:r>
          </a:p>
        </p:txBody>
      </p:sp>
      <p:sp>
        <p:nvSpPr>
          <p:cNvPr id="70" name="Subtitle 2">
            <a:extLst>
              <a:ext uri="{FF2B5EF4-FFF2-40B4-BE49-F238E27FC236}">
                <a16:creationId xmlns:a16="http://schemas.microsoft.com/office/drawing/2014/main" id="{592CB244-2896-4F75-9950-D91BB33D8139}"/>
              </a:ext>
            </a:extLst>
          </p:cNvPr>
          <p:cNvSpPr txBox="1">
            <a:spLocks/>
          </p:cNvSpPr>
          <p:nvPr/>
        </p:nvSpPr>
        <p:spPr>
          <a:xfrm>
            <a:off x="3883170" y="5286902"/>
            <a:ext cx="5001579"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(Chen et al., 2018),</a:t>
            </a:r>
          </a:p>
        </p:txBody>
      </p:sp>
      <p:sp>
        <p:nvSpPr>
          <p:cNvPr id="71" name="Subtitle 2">
            <a:extLst>
              <a:ext uri="{FF2B5EF4-FFF2-40B4-BE49-F238E27FC236}">
                <a16:creationId xmlns:a16="http://schemas.microsoft.com/office/drawing/2014/main" id="{EBC9C54F-9F09-4065-975E-AF203840A070}"/>
              </a:ext>
            </a:extLst>
          </p:cNvPr>
          <p:cNvSpPr txBox="1">
            <a:spLocks/>
          </p:cNvSpPr>
          <p:nvPr/>
        </p:nvSpPr>
        <p:spPr>
          <a:xfrm>
            <a:off x="5195666" y="10245999"/>
            <a:ext cx="3830514" cy="72456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300"/>
              </a:lnSpc>
            </a:pPr>
            <a:r>
              <a:rPr lang="en-US" sz="2700" dirty="0">
                <a:solidFill>
                  <a:schemeClr val="tx1"/>
                </a:solidFill>
                <a:latin typeface="Montserrat Light" charset="0"/>
                <a:ea typeface="Montserrat Light" charset="0"/>
                <a:cs typeface="Montserrat Light" charset="0"/>
              </a:rPr>
              <a:t>(</a:t>
            </a:r>
            <a:r>
              <a:rPr lang="en-US" sz="2700" dirty="0" err="1">
                <a:solidFill>
                  <a:schemeClr val="tx1"/>
                </a:solidFill>
                <a:latin typeface="Montserrat Light" charset="0"/>
                <a:ea typeface="Montserrat Light" charset="0"/>
                <a:cs typeface="Montserrat Light" charset="0"/>
              </a:rPr>
              <a:t>Yurtkuran</a:t>
            </a:r>
            <a:r>
              <a:rPr lang="en-US" sz="2700" dirty="0">
                <a:solidFill>
                  <a:schemeClr val="tx1"/>
                </a:solidFill>
                <a:latin typeface="Montserrat Light" charset="0"/>
                <a:ea typeface="Montserrat Light" charset="0"/>
                <a:cs typeface="Montserrat Light" charset="0"/>
              </a:rPr>
              <a:t> et al., 2018).</a:t>
            </a:r>
          </a:p>
        </p:txBody>
      </p:sp>
    </p:spTree>
    <p:extLst>
      <p:ext uri="{BB962C8B-B14F-4D97-AF65-F5344CB8AC3E}">
        <p14:creationId xmlns:p14="http://schemas.microsoft.com/office/powerpoint/2010/main" val="283349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B2C801C-29EC-8E48-B8C7-426791895A42}"/>
              </a:ext>
            </a:extLst>
          </p:cNvPr>
          <p:cNvGrpSpPr/>
          <p:nvPr/>
        </p:nvGrpSpPr>
        <p:grpSpPr>
          <a:xfrm>
            <a:off x="835025" y="3833633"/>
            <a:ext cx="11815295" cy="6069418"/>
            <a:chOff x="1872819" y="4937963"/>
            <a:chExt cx="11416462" cy="3773744"/>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1971053"/>
            </a:xfrm>
            <a:prstGeom prst="rect">
              <a:avLst/>
            </a:prstGeom>
            <a:noFill/>
          </p:spPr>
          <p:txBody>
            <a:bodyPr wrap="square" rtlCol="0">
              <a:spAutoFit/>
            </a:bodyPr>
            <a:lstStyle/>
            <a:p>
              <a:r>
                <a:rPr lang="es-ES" sz="10000" b="1" dirty="0">
                  <a:solidFill>
                    <a:schemeClr val="bg1"/>
                  </a:solidFill>
                  <a:latin typeface="Lato" charset="0"/>
                  <a:ea typeface="Lato" charset="0"/>
                  <a:cs typeface="Lato" charset="0"/>
                </a:rPr>
                <a:t>APLICACIÓN DE LOS ALGORITMOS</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72819" y="7127203"/>
              <a:ext cx="11416462" cy="158450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299"/>
                </a:lnSpc>
              </a:pPr>
              <a:r>
                <a:rPr lang="es-ES" sz="4000" dirty="0">
                  <a:solidFill>
                    <a:schemeClr val="bg1"/>
                  </a:solidFill>
                  <a:latin typeface="Lato" charset="0"/>
                  <a:ea typeface="Lato" charset="0"/>
                  <a:cs typeface="Lato" charset="0"/>
                </a:rPr>
                <a:t>Diseño de controladores tipo PID, mediante la</a:t>
              </a:r>
            </a:p>
            <a:p>
              <a:pPr algn="just">
                <a:lnSpc>
                  <a:spcPts val="4299"/>
                </a:lnSpc>
              </a:pPr>
              <a:r>
                <a:rPr lang="es-ES" sz="4000" dirty="0">
                  <a:solidFill>
                    <a:schemeClr val="bg1"/>
                  </a:solidFill>
                  <a:latin typeface="Lato" charset="0"/>
                  <a:ea typeface="Lato" charset="0"/>
                  <a:cs typeface="Lato" charset="0"/>
                </a:rPr>
                <a:t>aplicación de algoritmos bio-inspirados GA, PSO y ABC como método de ajuste de ganancias de los mismos.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Lato Black" charset="0"/>
                <a:ea typeface="Lato Black" charset="0"/>
                <a:cs typeface="Lato Black" charset="0"/>
              </a:rPr>
              <a:t>GA</a:t>
            </a:r>
          </a:p>
          <a:p>
            <a:pPr algn="ctr"/>
            <a:endParaRPr lang="en-US" sz="54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latin typeface="Lato Black" charset="0"/>
                <a:ea typeface="Lato Black" charset="0"/>
                <a:cs typeface="Lato Black" charset="0"/>
              </a:rPr>
              <a:t>ABC</a:t>
            </a:r>
          </a:p>
          <a:p>
            <a:pPr algn="ctr"/>
            <a:endParaRPr lang="en-US" sz="5200" b="1" dirty="0">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Lato Black" charset="0"/>
                <a:ea typeface="Lato Black" charset="0"/>
                <a:cs typeface="Lato Black" charset="0"/>
              </a:rPr>
              <a:t>PSO</a:t>
            </a:r>
          </a:p>
          <a:p>
            <a:pPr algn="ctr"/>
            <a:endParaRPr lang="en-US" sz="4000" b="1" dirty="0">
              <a:latin typeface="Lato Black" charset="0"/>
              <a:ea typeface="Lato Black" charset="0"/>
              <a:cs typeface="Lato Black" charset="0"/>
            </a:endParaRPr>
          </a:p>
        </p:txBody>
      </p:sp>
      <p:pic>
        <p:nvPicPr>
          <p:cNvPr id="6146" name="Picture 2" descr="Resultado de imagen para cromosoma ICONO">
            <a:extLst>
              <a:ext uri="{FF2B5EF4-FFF2-40B4-BE49-F238E27FC236}">
                <a16:creationId xmlns:a16="http://schemas.microsoft.com/office/drawing/2014/main" id="{059D0E26-3B8D-47A7-915F-10FE236776FD}"/>
              </a:ext>
            </a:extLst>
          </p:cNvPr>
          <p:cNvPicPr>
            <a:picLocks noChangeAspect="1" noChangeArrowheads="1"/>
          </p:cNvPicPr>
          <p:nvPr/>
        </p:nvPicPr>
        <p:blipFill rotWithShape="1">
          <a:blip r:embed="rId3" cstate="email">
            <a:biLevel thresh="75000"/>
            <a:extLst>
              <a:ext uri="{BEBA8EAE-BF5A-486C-A8C5-ECC9F3942E4B}">
                <a14:imgProps xmlns:a14="http://schemas.microsoft.com/office/drawing/2010/main">
                  <a14:imgLayer r:embed="rId4">
                    <a14:imgEffect>
                      <a14:backgroundRemoval t="10000" b="90000" l="10000" r="90000">
                        <a14:foregroundMark x1="40385" y1="34135" x2="40385" y2="3413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0608" t="9735" r="32234" b="23019"/>
          <a:stretch/>
        </p:blipFill>
        <p:spPr bwMode="auto">
          <a:xfrm>
            <a:off x="19910216" y="4669580"/>
            <a:ext cx="902191" cy="12961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para ave icono">
            <a:extLst>
              <a:ext uri="{FF2B5EF4-FFF2-40B4-BE49-F238E27FC236}">
                <a16:creationId xmlns:a16="http://schemas.microsoft.com/office/drawing/2014/main" id="{52124DB5-DBC5-4EE7-B922-3C9BDDBD88F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78657" y="7478959"/>
            <a:ext cx="1961614" cy="98080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ultado de imagen para abeja icono">
            <a:extLst>
              <a:ext uri="{FF2B5EF4-FFF2-40B4-BE49-F238E27FC236}">
                <a16:creationId xmlns:a16="http://schemas.microsoft.com/office/drawing/2014/main" id="{9F304B5E-78C2-457C-9C7E-251E71DCEA48}"/>
              </a:ext>
            </a:extLst>
          </p:cNvPr>
          <p:cNvPicPr>
            <a:picLocks noChangeAspect="1" noChangeArrowheads="1"/>
          </p:cNvPicPr>
          <p:nvPr/>
        </p:nvPicPr>
        <p:blipFill rotWithShape="1">
          <a:blip r:embed="rId6" cstate="email">
            <a:biLevel thresh="75000"/>
            <a:extLst>
              <a:ext uri="{BEBA8EAE-BF5A-486C-A8C5-ECC9F3942E4B}">
                <a14:imgProps xmlns:a14="http://schemas.microsoft.com/office/drawing/2010/main">
                  <a14:imgLayer r:embed="rId7">
                    <a14:imgEffect>
                      <a14:backgroundRemoval t="10000" b="90000" l="10000" r="90000">
                        <a14:foregroundMark x1="51298" y1="33789" x2="51298" y2="33789"/>
                        <a14:foregroundMark x1="55036" y1="48438" x2="55036" y2="48438"/>
                      </a14:backgroundRemoval>
                    </a14:imgEffect>
                    <a14:imgEffect>
                      <a14:sharpenSoften amount="50000"/>
                    </a14:imgEffect>
                  </a14:imgLayer>
                </a14:imgProps>
              </a:ext>
              <a:ext uri="{28A0092B-C50C-407E-A947-70E740481C1C}">
                <a14:useLocalDpi xmlns:a14="http://schemas.microsoft.com/office/drawing/2010/main" val="0"/>
              </a:ext>
            </a:extLst>
          </a:blip>
          <a:srcRect l="12625" t="15395" r="11833" b="18083"/>
          <a:stretch/>
        </p:blipFill>
        <p:spPr bwMode="auto">
          <a:xfrm>
            <a:off x="19146330" y="9617442"/>
            <a:ext cx="1512361" cy="141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54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4686EE9A-3632-45AA-98CE-855D305F5A31}"/>
              </a:ext>
            </a:extLst>
          </p:cNvPr>
          <p:cNvPicPr>
            <a:picLocks noGrp="1" noChangeAspect="1"/>
          </p:cNvPicPr>
          <p:nvPr>
            <p:ph type="pic" sz="quarter" idx="23"/>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 r="3369"/>
          <a:stretch/>
        </p:blipFill>
        <p:spPr>
          <a:xfrm>
            <a:off x="1" y="0"/>
            <a:ext cx="13297421" cy="13715999"/>
          </a:xfrm>
        </p:spPr>
      </p:pic>
      <p:sp>
        <p:nvSpPr>
          <p:cNvPr id="54" name="Rectangle 13"/>
          <p:cNvSpPr/>
          <p:nvPr/>
        </p:nvSpPr>
        <p:spPr>
          <a:xfrm>
            <a:off x="11325" y="-95394"/>
            <a:ext cx="13297422" cy="13738302"/>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chemeClr val="tx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Regular" charset="0"/>
            </a:endParaRPr>
          </a:p>
        </p:txBody>
      </p:sp>
      <p:sp>
        <p:nvSpPr>
          <p:cNvPr id="46" name="TextBox 45"/>
          <p:cNvSpPr txBox="1"/>
          <p:nvPr/>
        </p:nvSpPr>
        <p:spPr>
          <a:xfrm>
            <a:off x="15798296" y="743713"/>
            <a:ext cx="4477701" cy="1277594"/>
          </a:xfrm>
          <a:prstGeom prst="rect">
            <a:avLst/>
          </a:prstGeom>
          <a:noFill/>
        </p:spPr>
        <p:txBody>
          <a:bodyPr wrap="none" rtlCol="0">
            <a:spAutoFit/>
          </a:bodyPr>
          <a:lstStyle/>
          <a:p>
            <a:pPr algn="ctr">
              <a:lnSpc>
                <a:spcPts val="10000"/>
              </a:lnSpc>
            </a:pPr>
            <a:r>
              <a:rPr lang="en-US" sz="6600" b="1" dirty="0">
                <a:solidFill>
                  <a:schemeClr val="tx2"/>
                </a:solidFill>
                <a:latin typeface="Montserrat Bold" charset="0"/>
                <a:ea typeface="Montserrat Bold" charset="0"/>
                <a:cs typeface="Montserrat Bold" charset="0"/>
              </a:rPr>
              <a:t>CONTENIDO</a:t>
            </a:r>
          </a:p>
        </p:txBody>
      </p:sp>
      <p:sp>
        <p:nvSpPr>
          <p:cNvPr id="30" name="TextBox 29"/>
          <p:cNvSpPr txBox="1"/>
          <p:nvPr/>
        </p:nvSpPr>
        <p:spPr>
          <a:xfrm>
            <a:off x="11491878" y="10351765"/>
            <a:ext cx="5098191"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ANÁLISIS DE DESEMPEÑO</a:t>
            </a:r>
          </a:p>
        </p:txBody>
      </p:sp>
      <p:sp>
        <p:nvSpPr>
          <p:cNvPr id="32" name="TextBox 31"/>
          <p:cNvSpPr txBox="1"/>
          <p:nvPr/>
        </p:nvSpPr>
        <p:spPr>
          <a:xfrm>
            <a:off x="13522498" y="2382434"/>
            <a:ext cx="3230693"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INTRODUCCIÓN</a:t>
            </a:r>
          </a:p>
        </p:txBody>
      </p:sp>
      <p:sp>
        <p:nvSpPr>
          <p:cNvPr id="34" name="TextBox 33"/>
          <p:cNvSpPr txBox="1"/>
          <p:nvPr/>
        </p:nvSpPr>
        <p:spPr>
          <a:xfrm>
            <a:off x="12930322" y="4280212"/>
            <a:ext cx="2278765"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OBJETIVOS</a:t>
            </a:r>
          </a:p>
        </p:txBody>
      </p:sp>
      <p:sp>
        <p:nvSpPr>
          <p:cNvPr id="36" name="Oval 35"/>
          <p:cNvSpPr/>
          <p:nvPr/>
        </p:nvSpPr>
        <p:spPr>
          <a:xfrm>
            <a:off x="11164054" y="3789751"/>
            <a:ext cx="1601804" cy="16018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37" name="Oval 36"/>
          <p:cNvSpPr/>
          <p:nvPr/>
        </p:nvSpPr>
        <p:spPr>
          <a:xfrm>
            <a:off x="9890074" y="7719506"/>
            <a:ext cx="1601804" cy="16018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38" name="Oval 37"/>
          <p:cNvSpPr/>
          <p:nvPr/>
        </p:nvSpPr>
        <p:spPr>
          <a:xfrm>
            <a:off x="11786107" y="1930096"/>
            <a:ext cx="1601804" cy="16018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48" name="TextBox 47"/>
          <p:cNvSpPr txBox="1"/>
          <p:nvPr/>
        </p:nvSpPr>
        <p:spPr>
          <a:xfrm>
            <a:off x="12279979" y="6115064"/>
            <a:ext cx="7182672"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DESCRIPCIÓN DE LOS ALGORITMOS</a:t>
            </a:r>
          </a:p>
        </p:txBody>
      </p:sp>
      <p:sp>
        <p:nvSpPr>
          <p:cNvPr id="50" name="Oval 49"/>
          <p:cNvSpPr/>
          <p:nvPr/>
        </p:nvSpPr>
        <p:spPr>
          <a:xfrm>
            <a:off x="10465836" y="5671884"/>
            <a:ext cx="1601804" cy="16018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Open Sans Regular" charset="0"/>
            </a:endParaRPr>
          </a:p>
        </p:txBody>
      </p:sp>
      <p:sp>
        <p:nvSpPr>
          <p:cNvPr id="55" name="Oval 36">
            <a:extLst>
              <a:ext uri="{FF2B5EF4-FFF2-40B4-BE49-F238E27FC236}">
                <a16:creationId xmlns:a16="http://schemas.microsoft.com/office/drawing/2014/main" id="{76824C50-3EC5-45F9-8DEF-C324B6AFC95D}"/>
              </a:ext>
            </a:extLst>
          </p:cNvPr>
          <p:cNvSpPr/>
          <p:nvPr/>
        </p:nvSpPr>
        <p:spPr>
          <a:xfrm>
            <a:off x="9393097" y="9753922"/>
            <a:ext cx="1601804" cy="1601804"/>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4400" dirty="0">
              <a:latin typeface="Open Sans Regular" charset="0"/>
            </a:endParaRPr>
          </a:p>
        </p:txBody>
      </p:sp>
      <p:sp>
        <p:nvSpPr>
          <p:cNvPr id="56" name="TextBox 29">
            <a:extLst>
              <a:ext uri="{FF2B5EF4-FFF2-40B4-BE49-F238E27FC236}">
                <a16:creationId xmlns:a16="http://schemas.microsoft.com/office/drawing/2014/main" id="{B4F648CA-4987-4967-A2FD-281DBDFF8DAB}"/>
              </a:ext>
            </a:extLst>
          </p:cNvPr>
          <p:cNvSpPr txBox="1"/>
          <p:nvPr/>
        </p:nvSpPr>
        <p:spPr>
          <a:xfrm>
            <a:off x="10893588" y="12510897"/>
            <a:ext cx="3167919"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CONCLUSIONES</a:t>
            </a:r>
          </a:p>
        </p:txBody>
      </p:sp>
      <p:sp>
        <p:nvSpPr>
          <p:cNvPr id="15" name="Oval 36">
            <a:extLst>
              <a:ext uri="{FF2B5EF4-FFF2-40B4-BE49-F238E27FC236}">
                <a16:creationId xmlns:a16="http://schemas.microsoft.com/office/drawing/2014/main" id="{A7294233-6D1A-4BC1-BE7A-019C2424A6CA}"/>
              </a:ext>
            </a:extLst>
          </p:cNvPr>
          <p:cNvSpPr/>
          <p:nvPr/>
        </p:nvSpPr>
        <p:spPr>
          <a:xfrm>
            <a:off x="8726186" y="11909228"/>
            <a:ext cx="1601804" cy="1601804"/>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sz="4400" dirty="0">
              <a:latin typeface="Open Sans Regular" charset="0"/>
            </a:endParaRPr>
          </a:p>
        </p:txBody>
      </p:sp>
      <p:sp>
        <p:nvSpPr>
          <p:cNvPr id="16" name="TextBox 29">
            <a:extLst>
              <a:ext uri="{FF2B5EF4-FFF2-40B4-BE49-F238E27FC236}">
                <a16:creationId xmlns:a16="http://schemas.microsoft.com/office/drawing/2014/main" id="{D106A23D-3B3C-461B-8509-6A50B29E2D66}"/>
              </a:ext>
            </a:extLst>
          </p:cNvPr>
          <p:cNvSpPr txBox="1"/>
          <p:nvPr/>
        </p:nvSpPr>
        <p:spPr>
          <a:xfrm>
            <a:off x="11886986" y="8187498"/>
            <a:ext cx="6700745" cy="646331"/>
          </a:xfrm>
          <a:prstGeom prst="rect">
            <a:avLst/>
          </a:prstGeom>
          <a:noFill/>
        </p:spPr>
        <p:txBody>
          <a:bodyPr wrap="none" rtlCol="0" anchor="ctr" anchorCtr="0">
            <a:spAutoFit/>
          </a:bodyPr>
          <a:lstStyle/>
          <a:p>
            <a:r>
              <a:rPr lang="en-US" b="1" dirty="0">
                <a:solidFill>
                  <a:schemeClr val="tx2"/>
                </a:solidFill>
                <a:latin typeface="Montserrat Bold" charset="0"/>
                <a:ea typeface="Montserrat Bold" charset="0"/>
                <a:cs typeface="Montserrat Bold" charset="0"/>
              </a:rPr>
              <a:t>APLICACIÓN DE LOS ALGORITMOS</a:t>
            </a:r>
          </a:p>
        </p:txBody>
      </p:sp>
      <p:sp>
        <p:nvSpPr>
          <p:cNvPr id="2" name="Flecha: a la derecha 1">
            <a:extLst>
              <a:ext uri="{FF2B5EF4-FFF2-40B4-BE49-F238E27FC236}">
                <a16:creationId xmlns:a16="http://schemas.microsoft.com/office/drawing/2014/main" id="{DFDA2B29-F363-4AC6-878D-94CC05AAF337}"/>
              </a:ext>
            </a:extLst>
          </p:cNvPr>
          <p:cNvSpPr/>
          <p:nvPr/>
        </p:nvSpPr>
        <p:spPr>
          <a:xfrm>
            <a:off x="12337990" y="2458097"/>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dirty="0"/>
          </a:p>
        </p:txBody>
      </p:sp>
      <p:sp>
        <p:nvSpPr>
          <p:cNvPr id="24" name="Flecha: a la derecha 23">
            <a:extLst>
              <a:ext uri="{FF2B5EF4-FFF2-40B4-BE49-F238E27FC236}">
                <a16:creationId xmlns:a16="http://schemas.microsoft.com/office/drawing/2014/main" id="{66F4C31A-C185-4050-87A3-115BE142F579}"/>
              </a:ext>
            </a:extLst>
          </p:cNvPr>
          <p:cNvSpPr/>
          <p:nvPr/>
        </p:nvSpPr>
        <p:spPr>
          <a:xfrm>
            <a:off x="11725214" y="4312989"/>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sp>
        <p:nvSpPr>
          <p:cNvPr id="25" name="Flecha: a la derecha 24">
            <a:extLst>
              <a:ext uri="{FF2B5EF4-FFF2-40B4-BE49-F238E27FC236}">
                <a16:creationId xmlns:a16="http://schemas.microsoft.com/office/drawing/2014/main" id="{DAC89C0F-30AB-4BD7-83B9-456A464BDB4B}"/>
              </a:ext>
            </a:extLst>
          </p:cNvPr>
          <p:cNvSpPr/>
          <p:nvPr/>
        </p:nvSpPr>
        <p:spPr>
          <a:xfrm>
            <a:off x="11039038" y="6218704"/>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sp>
        <p:nvSpPr>
          <p:cNvPr id="26" name="Flecha: a la derecha 25">
            <a:extLst>
              <a:ext uri="{FF2B5EF4-FFF2-40B4-BE49-F238E27FC236}">
                <a16:creationId xmlns:a16="http://schemas.microsoft.com/office/drawing/2014/main" id="{F5596BC7-98F4-408C-A372-0176632F1C64}"/>
              </a:ext>
            </a:extLst>
          </p:cNvPr>
          <p:cNvSpPr/>
          <p:nvPr/>
        </p:nvSpPr>
        <p:spPr>
          <a:xfrm>
            <a:off x="10492199" y="8275586"/>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sp>
        <p:nvSpPr>
          <p:cNvPr id="27" name="Flecha: a la derecha 26">
            <a:extLst>
              <a:ext uri="{FF2B5EF4-FFF2-40B4-BE49-F238E27FC236}">
                <a16:creationId xmlns:a16="http://schemas.microsoft.com/office/drawing/2014/main" id="{7E5DD777-CD1E-47AB-8065-0D079370703C}"/>
              </a:ext>
            </a:extLst>
          </p:cNvPr>
          <p:cNvSpPr/>
          <p:nvPr/>
        </p:nvSpPr>
        <p:spPr>
          <a:xfrm>
            <a:off x="10002017" y="10306491"/>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sp>
        <p:nvSpPr>
          <p:cNvPr id="28" name="Flecha: a la derecha 27">
            <a:extLst>
              <a:ext uri="{FF2B5EF4-FFF2-40B4-BE49-F238E27FC236}">
                <a16:creationId xmlns:a16="http://schemas.microsoft.com/office/drawing/2014/main" id="{947171C7-0C3E-4D59-AB7C-DBAC73C66E37}"/>
              </a:ext>
            </a:extLst>
          </p:cNvPr>
          <p:cNvSpPr/>
          <p:nvPr/>
        </p:nvSpPr>
        <p:spPr>
          <a:xfrm>
            <a:off x="9338524" y="12453421"/>
            <a:ext cx="516359" cy="55399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4400"/>
          </a:p>
        </p:txBody>
      </p:sp>
    </p:spTree>
    <p:extLst>
      <p:ext uri="{BB962C8B-B14F-4D97-AF65-F5344CB8AC3E}">
        <p14:creationId xmlns:p14="http://schemas.microsoft.com/office/powerpoint/2010/main" val="3196749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C22F499-27E8-CC43-99B8-3889645F6D0F}"/>
              </a:ext>
            </a:extLst>
          </p:cNvPr>
          <p:cNvGrpSpPr/>
          <p:nvPr/>
        </p:nvGrpSpPr>
        <p:grpSpPr>
          <a:xfrm>
            <a:off x="3189119" y="3384612"/>
            <a:ext cx="9216241" cy="2687715"/>
            <a:chOff x="1642025" y="3384614"/>
            <a:chExt cx="19519747" cy="2962736"/>
          </a:xfrm>
        </p:grpSpPr>
        <p:sp>
          <p:nvSpPr>
            <p:cNvPr id="9" name="Rectangle 8">
              <a:extLst>
                <a:ext uri="{FF2B5EF4-FFF2-40B4-BE49-F238E27FC236}">
                  <a16:creationId xmlns:a16="http://schemas.microsoft.com/office/drawing/2014/main" id="{B4BB5092-8ED8-2341-BCA2-E295085E9A48}"/>
                </a:ext>
              </a:extLst>
            </p:cNvPr>
            <p:cNvSpPr/>
            <p:nvPr/>
          </p:nvSpPr>
          <p:spPr>
            <a:xfrm>
              <a:off x="1642025" y="4413512"/>
              <a:ext cx="19519747" cy="1933838"/>
            </a:xfrm>
            <a:prstGeom prst="rect">
              <a:avLst/>
            </a:prstGeom>
          </p:spPr>
          <p:txBody>
            <a:bodyPr wrap="square">
              <a:spAutoFit/>
            </a:bodyPr>
            <a:lstStyle/>
            <a:p>
              <a:pPr marL="457200" indent="-457200" algn="just">
                <a:buFont typeface="Arial" panose="020B0604020202020204" pitchFamily="34" charset="0"/>
                <a:buChar char="•"/>
              </a:pPr>
              <a:r>
                <a:rPr lang="es-ES" dirty="0">
                  <a:solidFill>
                    <a:srgbClr val="7F7F7F"/>
                  </a:solidFill>
                  <a:latin typeface="Lato" charset="0"/>
                  <a:ea typeface="Lato" charset="0"/>
                  <a:cs typeface="Lato" charset="0"/>
                </a:rPr>
                <a:t>La estructura del dispositivo permite el control de la temperatura del aire que circula a través de un conducto.</a:t>
              </a:r>
              <a:endParaRPr lang="en-US" dirty="0">
                <a:solidFill>
                  <a:srgbClr val="7F7F7F"/>
                </a:solidFill>
                <a:latin typeface="Lato" charset="0"/>
                <a:ea typeface="Lato" charset="0"/>
                <a:cs typeface="Lato" charset="0"/>
              </a:endParaRPr>
            </a:p>
          </p:txBody>
        </p:sp>
        <p:sp>
          <p:nvSpPr>
            <p:cNvPr id="11" name="TextBox 10">
              <a:extLst>
                <a:ext uri="{FF2B5EF4-FFF2-40B4-BE49-F238E27FC236}">
                  <a16:creationId xmlns:a16="http://schemas.microsoft.com/office/drawing/2014/main" id="{B354ADF4-66B3-DB47-9A9A-7DB747E41972}"/>
                </a:ext>
              </a:extLst>
            </p:cNvPr>
            <p:cNvSpPr txBox="1"/>
            <p:nvPr/>
          </p:nvSpPr>
          <p:spPr>
            <a:xfrm>
              <a:off x="1642027" y="3384614"/>
              <a:ext cx="11130474"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MÓDULO PCT-2</a:t>
              </a:r>
            </a:p>
          </p:txBody>
        </p:sp>
      </p:gr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s-ES" sz="6000" b="1">
                <a:solidFill>
                  <a:schemeClr val="accent1"/>
                </a:solidFill>
                <a:latin typeface="Lato Black" panose="020F0502020204030203" pitchFamily="34" charset="0"/>
                <a:ea typeface="Lato Black" panose="020F0502020204030203" pitchFamily="34" charset="0"/>
                <a:cs typeface="Lato Black" panose="020F0502020204030203" pitchFamily="34" charset="0"/>
              </a:rPr>
              <a:t>Descripción General</a:t>
            </a:r>
          </a:p>
        </p:txBody>
      </p:sp>
      <p:grpSp>
        <p:nvGrpSpPr>
          <p:cNvPr id="12" name="Group 1">
            <a:extLst>
              <a:ext uri="{FF2B5EF4-FFF2-40B4-BE49-F238E27FC236}">
                <a16:creationId xmlns:a16="http://schemas.microsoft.com/office/drawing/2014/main" id="{1E6DAA79-4FA0-422D-8B37-85B2F914424B}"/>
              </a:ext>
            </a:extLst>
          </p:cNvPr>
          <p:cNvGrpSpPr/>
          <p:nvPr/>
        </p:nvGrpSpPr>
        <p:grpSpPr>
          <a:xfrm>
            <a:off x="3194033" y="7165117"/>
            <a:ext cx="20580367" cy="5946926"/>
            <a:chOff x="1642025" y="3384614"/>
            <a:chExt cx="20835201" cy="5405479"/>
          </a:xfrm>
        </p:grpSpPr>
        <p:sp>
          <p:nvSpPr>
            <p:cNvPr id="14" name="Rectangle 8">
              <a:extLst>
                <a:ext uri="{FF2B5EF4-FFF2-40B4-BE49-F238E27FC236}">
                  <a16:creationId xmlns:a16="http://schemas.microsoft.com/office/drawing/2014/main" id="{15FBDEB0-9133-4E9B-92A5-0AEF9FB99B49}"/>
                </a:ext>
              </a:extLst>
            </p:cNvPr>
            <p:cNvSpPr/>
            <p:nvPr/>
          </p:nvSpPr>
          <p:spPr>
            <a:xfrm>
              <a:off x="1642025" y="4413511"/>
              <a:ext cx="20835201" cy="4376582"/>
            </a:xfrm>
            <a:prstGeom prst="rect">
              <a:avLst/>
            </a:prstGeom>
          </p:spPr>
          <p:txBody>
            <a:bodyPr wrap="square">
              <a:spAutoFit/>
            </a:bodyPr>
            <a:lstStyle/>
            <a:p>
              <a:pPr marL="571500" indent="-571500" algn="just">
                <a:buFont typeface="Arial" panose="020B0604020202020204" pitchFamily="34" charset="0"/>
                <a:buChar char="•"/>
              </a:pPr>
              <a:r>
                <a:rPr lang="es-ES" dirty="0">
                  <a:latin typeface="Lato"/>
                </a:rPr>
                <a:t> </a:t>
              </a:r>
              <a:r>
                <a:rPr lang="es-ES" b="1" dirty="0">
                  <a:latin typeface="Lato"/>
                </a:rPr>
                <a:t>Elemento primario: </a:t>
              </a:r>
              <a:r>
                <a:rPr lang="es-ES" dirty="0">
                  <a:latin typeface="Lato"/>
                </a:rPr>
                <a:t>Sensor-transmisor de temperatura tipo IC, con salida analógica de tensión en el rango de [0-5]V.</a:t>
              </a:r>
            </a:p>
            <a:p>
              <a:pPr marL="571500" indent="-571500" algn="just">
                <a:buFont typeface="Arial" panose="020B0604020202020204" pitchFamily="34" charset="0"/>
                <a:buChar char="•"/>
              </a:pPr>
              <a:r>
                <a:rPr lang="es-ES" b="1" dirty="0">
                  <a:latin typeface="Lato"/>
                </a:rPr>
                <a:t>Controlador: </a:t>
              </a:r>
              <a:r>
                <a:rPr lang="es-ES" dirty="0">
                  <a:latin typeface="Lato"/>
                </a:rPr>
                <a:t>Microcontrolador </a:t>
              </a:r>
              <a:r>
                <a:rPr lang="es-ES" dirty="0" err="1">
                  <a:latin typeface="Lato"/>
                </a:rPr>
                <a:t>Teensy</a:t>
              </a:r>
              <a:r>
                <a:rPr lang="es-ES" dirty="0">
                  <a:latin typeface="Lato"/>
                </a:rPr>
                <a:t> 3.6. Sus pines de entrada y salida análogos están encargados de manejar tanto la señal del sensor, como la señal de control.</a:t>
              </a:r>
            </a:p>
            <a:p>
              <a:pPr marL="571500" indent="-571500" algn="just">
                <a:buFont typeface="Arial" panose="020B0604020202020204" pitchFamily="34" charset="0"/>
                <a:buChar char="•"/>
              </a:pPr>
              <a:r>
                <a:rPr lang="es-EC" b="1" dirty="0">
                  <a:latin typeface="Lato"/>
                </a:rPr>
                <a:t>Actuador: </a:t>
              </a:r>
              <a:r>
                <a:rPr lang="es-EC" dirty="0">
                  <a:latin typeface="Lato"/>
                </a:rPr>
                <a:t>Módulo experimental PCT-2 marca </a:t>
              </a:r>
              <a:r>
                <a:rPr lang="es-EC" dirty="0" err="1">
                  <a:latin typeface="Lato"/>
                </a:rPr>
                <a:t>Degem</a:t>
              </a:r>
              <a:r>
                <a:rPr lang="es-EC" dirty="0">
                  <a:latin typeface="Lato"/>
                </a:rPr>
                <a:t> </a:t>
              </a:r>
              <a:r>
                <a:rPr lang="es-EC" dirty="0" err="1">
                  <a:latin typeface="Lato"/>
                </a:rPr>
                <a:t>Systems</a:t>
              </a:r>
              <a:r>
                <a:rPr lang="es-EC" dirty="0">
                  <a:latin typeface="Lato"/>
                </a:rPr>
                <a:t>. Su calentador eléctrico de </a:t>
              </a:r>
              <a:r>
                <a:rPr lang="es-ES" dirty="0">
                  <a:latin typeface="Lato"/>
                </a:rPr>
                <a:t>temperatura (la cual varía dependiendo de la señal de control en un rango de [0-5]V, simula un proceso de control de temperatura.</a:t>
              </a:r>
              <a:endParaRPr lang="en-US" dirty="0">
                <a:solidFill>
                  <a:srgbClr val="7F7F7F"/>
                </a:solidFill>
                <a:latin typeface="Lato"/>
                <a:ea typeface="Lato" charset="0"/>
                <a:cs typeface="Lato" charset="0"/>
              </a:endParaRPr>
            </a:p>
          </p:txBody>
        </p:sp>
        <p:sp>
          <p:nvSpPr>
            <p:cNvPr id="17" name="TextBox 10">
              <a:extLst>
                <a:ext uri="{FF2B5EF4-FFF2-40B4-BE49-F238E27FC236}">
                  <a16:creationId xmlns:a16="http://schemas.microsoft.com/office/drawing/2014/main" id="{000691A7-670A-41F3-8400-AC855DBC4D05}"/>
                </a:ext>
              </a:extLst>
            </p:cNvPr>
            <p:cNvSpPr txBox="1"/>
            <p:nvPr/>
          </p:nvSpPr>
          <p:spPr>
            <a:xfrm>
              <a:off x="1642026" y="3384614"/>
              <a:ext cx="8225222"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COMPONENTES DEL SISTEMA</a:t>
              </a:r>
            </a:p>
          </p:txBody>
        </p:sp>
      </p:gr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pic>
        <p:nvPicPr>
          <p:cNvPr id="5" name="Imagen 4">
            <a:extLst>
              <a:ext uri="{FF2B5EF4-FFF2-40B4-BE49-F238E27FC236}">
                <a16:creationId xmlns:a16="http://schemas.microsoft.com/office/drawing/2014/main" id="{9D8ED771-BF4B-4AE7-A996-1BC5665BCEC6}"/>
              </a:ext>
            </a:extLst>
          </p:cNvPr>
          <p:cNvPicPr>
            <a:picLocks noChangeAspect="1"/>
          </p:cNvPicPr>
          <p:nvPr/>
        </p:nvPicPr>
        <p:blipFill>
          <a:blip r:embed="rId5"/>
          <a:stretch>
            <a:fillRect/>
          </a:stretch>
        </p:blipFill>
        <p:spPr>
          <a:xfrm>
            <a:off x="12863486" y="2851963"/>
            <a:ext cx="11351199" cy="3882935"/>
          </a:xfrm>
          <a:prstGeom prst="rect">
            <a:avLst/>
          </a:prstGeom>
        </p:spPr>
      </p:pic>
    </p:spTree>
    <p:extLst>
      <p:ext uri="{BB962C8B-B14F-4D97-AF65-F5344CB8AC3E}">
        <p14:creationId xmlns:p14="http://schemas.microsoft.com/office/powerpoint/2010/main" val="2704800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OBJETIVOS DE CONTROL</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pic>
        <p:nvPicPr>
          <p:cNvPr id="4" name="Imagen 3">
            <a:extLst>
              <a:ext uri="{FF2B5EF4-FFF2-40B4-BE49-F238E27FC236}">
                <a16:creationId xmlns:a16="http://schemas.microsoft.com/office/drawing/2014/main" id="{10CE86E1-0ED7-4726-B412-7D465858A6F3}"/>
              </a:ext>
            </a:extLst>
          </p:cNvPr>
          <p:cNvPicPr>
            <a:picLocks noChangeAspect="1"/>
          </p:cNvPicPr>
          <p:nvPr/>
        </p:nvPicPr>
        <p:blipFill>
          <a:blip r:embed="rId5"/>
          <a:stretch>
            <a:fillRect/>
          </a:stretch>
        </p:blipFill>
        <p:spPr>
          <a:xfrm>
            <a:off x="6156959" y="4443775"/>
            <a:ext cx="12830629" cy="4828450"/>
          </a:xfrm>
          <a:prstGeom prst="rect">
            <a:avLst/>
          </a:prstGeom>
        </p:spPr>
      </p:pic>
    </p:spTree>
    <p:extLst>
      <p:ext uri="{BB962C8B-B14F-4D97-AF65-F5344CB8AC3E}">
        <p14:creationId xmlns:p14="http://schemas.microsoft.com/office/powerpoint/2010/main" val="89010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CLÁSICA</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pic>
        <p:nvPicPr>
          <p:cNvPr id="2" name="Imagen 1">
            <a:extLst>
              <a:ext uri="{FF2B5EF4-FFF2-40B4-BE49-F238E27FC236}">
                <a16:creationId xmlns:a16="http://schemas.microsoft.com/office/drawing/2014/main" id="{68C23E80-FF52-4182-B926-F66D8BA7F660}"/>
              </a:ext>
            </a:extLst>
          </p:cNvPr>
          <p:cNvPicPr>
            <a:picLocks noChangeAspect="1"/>
          </p:cNvPicPr>
          <p:nvPr/>
        </p:nvPicPr>
        <p:blipFill>
          <a:blip r:embed="rId5"/>
          <a:stretch>
            <a:fillRect/>
          </a:stretch>
        </p:blipFill>
        <p:spPr>
          <a:xfrm>
            <a:off x="9628762" y="2851963"/>
            <a:ext cx="14666832" cy="10761474"/>
          </a:xfrm>
          <a:prstGeom prst="rect">
            <a:avLst/>
          </a:prstGeom>
        </p:spPr>
      </p:pic>
      <p:grpSp>
        <p:nvGrpSpPr>
          <p:cNvPr id="10" name="Group 1">
            <a:extLst>
              <a:ext uri="{FF2B5EF4-FFF2-40B4-BE49-F238E27FC236}">
                <a16:creationId xmlns:a16="http://schemas.microsoft.com/office/drawing/2014/main" id="{4F5D6524-F94E-45BE-8D1A-0059ABDC2A85}"/>
              </a:ext>
            </a:extLst>
          </p:cNvPr>
          <p:cNvGrpSpPr/>
          <p:nvPr/>
        </p:nvGrpSpPr>
        <p:grpSpPr>
          <a:xfrm>
            <a:off x="3119411" y="2738281"/>
            <a:ext cx="9216241" cy="1303892"/>
            <a:chOff x="1601980" y="3384614"/>
            <a:chExt cx="19519747" cy="1437313"/>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712467"/>
            </a:xfrm>
            <a:prstGeom prst="rect">
              <a:avLst/>
            </a:prstGeom>
          </p:spPr>
          <p:txBody>
            <a:bodyPr wrap="square">
              <a:spAutoFit/>
            </a:bodyPr>
            <a:lstStyle/>
            <a:p>
              <a:pPr algn="just"/>
              <a:r>
                <a:rPr lang="es-ES" dirty="0">
                  <a:solidFill>
                    <a:srgbClr val="7F7F7F"/>
                  </a:solidFill>
                  <a:latin typeface="Lato" charset="0"/>
                  <a:ea typeface="Lato" charset="0"/>
                  <a:cs typeface="Lato" charset="0"/>
                </a:rPr>
                <a:t>Curva de Reacción</a:t>
              </a:r>
              <a:endParaRPr lang="en-U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1130474"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ZIEGLER-NICHOLS</a:t>
              </a:r>
            </a:p>
          </p:txBody>
        </p:sp>
      </p:grpSp>
      <p:pic>
        <p:nvPicPr>
          <p:cNvPr id="3" name="Imagen 2">
            <a:extLst>
              <a:ext uri="{FF2B5EF4-FFF2-40B4-BE49-F238E27FC236}">
                <a16:creationId xmlns:a16="http://schemas.microsoft.com/office/drawing/2014/main" id="{D35A63CE-13AF-400B-8383-4B82E73B1774}"/>
              </a:ext>
            </a:extLst>
          </p:cNvPr>
          <p:cNvPicPr>
            <a:picLocks noChangeAspect="1"/>
          </p:cNvPicPr>
          <p:nvPr/>
        </p:nvPicPr>
        <p:blipFill>
          <a:blip r:embed="rId6"/>
          <a:stretch>
            <a:fillRect/>
          </a:stretch>
        </p:blipFill>
        <p:spPr>
          <a:xfrm>
            <a:off x="2977169" y="5180540"/>
            <a:ext cx="5558640" cy="3354919"/>
          </a:xfrm>
          <a:prstGeom prst="rect">
            <a:avLst/>
          </a:prstGeom>
        </p:spPr>
      </p:pic>
      <p:pic>
        <p:nvPicPr>
          <p:cNvPr id="5" name="Imagen 4">
            <a:extLst>
              <a:ext uri="{FF2B5EF4-FFF2-40B4-BE49-F238E27FC236}">
                <a16:creationId xmlns:a16="http://schemas.microsoft.com/office/drawing/2014/main" id="{FCAF9611-0B30-4C1D-B5B4-9A3CC683E8B9}"/>
              </a:ext>
            </a:extLst>
          </p:cNvPr>
          <p:cNvPicPr>
            <a:picLocks noChangeAspect="1"/>
          </p:cNvPicPr>
          <p:nvPr/>
        </p:nvPicPr>
        <p:blipFill>
          <a:blip r:embed="rId7"/>
          <a:stretch>
            <a:fillRect/>
          </a:stretch>
        </p:blipFill>
        <p:spPr>
          <a:xfrm>
            <a:off x="2897729" y="9219770"/>
            <a:ext cx="6698709" cy="2200775"/>
          </a:xfrm>
          <a:prstGeom prst="rect">
            <a:avLst/>
          </a:prstGeom>
        </p:spPr>
      </p:pic>
    </p:spTree>
    <p:extLst>
      <p:ext uri="{BB962C8B-B14F-4D97-AF65-F5344CB8AC3E}">
        <p14:creationId xmlns:p14="http://schemas.microsoft.com/office/powerpoint/2010/main" val="659342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CLÁSICA</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738281"/>
            <a:ext cx="9216241" cy="1303892"/>
            <a:chOff x="1601980" y="3384614"/>
            <a:chExt cx="19519747" cy="1437313"/>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712467"/>
            </a:xfrm>
            <a:prstGeom prst="rect">
              <a:avLst/>
            </a:prstGeom>
          </p:spPr>
          <p:txBody>
            <a:bodyPr wrap="square">
              <a:spAutoFit/>
            </a:bodyPr>
            <a:lstStyle/>
            <a:p>
              <a:pPr algn="just"/>
              <a:r>
                <a:rPr lang="es-ES" dirty="0">
                  <a:solidFill>
                    <a:srgbClr val="7F7F7F"/>
                  </a:solidFill>
                  <a:latin typeface="Lato" charset="0"/>
                  <a:ea typeface="Lato" charset="0"/>
                  <a:cs typeface="Lato" charset="0"/>
                </a:rPr>
                <a:t>Curva de Reacción</a:t>
              </a:r>
              <a:endParaRPr lang="en-U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1130474"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ZIEGLER-NICHOLS</a:t>
              </a:r>
            </a:p>
          </p:txBody>
        </p:sp>
      </p:grpSp>
      <p:pic>
        <p:nvPicPr>
          <p:cNvPr id="4" name="Imagen 3">
            <a:extLst>
              <a:ext uri="{FF2B5EF4-FFF2-40B4-BE49-F238E27FC236}">
                <a16:creationId xmlns:a16="http://schemas.microsoft.com/office/drawing/2014/main" id="{B7CBA616-B83B-48D1-BB37-BC9F5D0AB52A}"/>
              </a:ext>
            </a:extLst>
          </p:cNvPr>
          <p:cNvPicPr>
            <a:picLocks noChangeAspect="1"/>
          </p:cNvPicPr>
          <p:nvPr/>
        </p:nvPicPr>
        <p:blipFill>
          <a:blip r:embed="rId5"/>
          <a:stretch>
            <a:fillRect/>
          </a:stretch>
        </p:blipFill>
        <p:spPr>
          <a:xfrm>
            <a:off x="9131351" y="3657776"/>
            <a:ext cx="15246299" cy="8595184"/>
          </a:xfrm>
          <a:prstGeom prst="rect">
            <a:avLst/>
          </a:prstGeom>
        </p:spPr>
      </p:pic>
      <p:pic>
        <p:nvPicPr>
          <p:cNvPr id="6" name="Imagen 5">
            <a:extLst>
              <a:ext uri="{FF2B5EF4-FFF2-40B4-BE49-F238E27FC236}">
                <a16:creationId xmlns:a16="http://schemas.microsoft.com/office/drawing/2014/main" id="{91DA2343-98A4-441D-BF24-8309ECB07B13}"/>
              </a:ext>
            </a:extLst>
          </p:cNvPr>
          <p:cNvPicPr>
            <a:picLocks noChangeAspect="1"/>
          </p:cNvPicPr>
          <p:nvPr/>
        </p:nvPicPr>
        <p:blipFill>
          <a:blip r:embed="rId6"/>
          <a:stretch>
            <a:fillRect/>
          </a:stretch>
        </p:blipFill>
        <p:spPr>
          <a:xfrm>
            <a:off x="3119411" y="6348152"/>
            <a:ext cx="6237949" cy="2970415"/>
          </a:xfrm>
          <a:prstGeom prst="rect">
            <a:avLst/>
          </a:prstGeom>
        </p:spPr>
      </p:pic>
    </p:spTree>
    <p:extLst>
      <p:ext uri="{BB962C8B-B14F-4D97-AF65-F5344CB8AC3E}">
        <p14:creationId xmlns:p14="http://schemas.microsoft.com/office/powerpoint/2010/main" val="3456710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2406798" y="1678554"/>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Función de Evaluación</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pic>
        <p:nvPicPr>
          <p:cNvPr id="9" name="Imagen 8">
            <a:extLst>
              <a:ext uri="{FF2B5EF4-FFF2-40B4-BE49-F238E27FC236}">
                <a16:creationId xmlns:a16="http://schemas.microsoft.com/office/drawing/2014/main" id="{E826BDF4-1024-4195-9A9A-9E0335FD3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9558" y="0"/>
            <a:ext cx="5820609" cy="13818610"/>
          </a:xfrm>
          <a:prstGeom prst="rect">
            <a:avLst/>
          </a:prstGeom>
        </p:spPr>
      </p:pic>
      <p:pic>
        <p:nvPicPr>
          <p:cNvPr id="3" name="Imagen 2">
            <a:extLst>
              <a:ext uri="{FF2B5EF4-FFF2-40B4-BE49-F238E27FC236}">
                <a16:creationId xmlns:a16="http://schemas.microsoft.com/office/drawing/2014/main" id="{2B547C57-E98A-44C3-8E67-0CE76BFAE6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5940" y="4206240"/>
            <a:ext cx="12955335" cy="6705599"/>
          </a:xfrm>
          <a:prstGeom prst="rect">
            <a:avLst/>
          </a:prstGeom>
        </p:spPr>
      </p:pic>
    </p:spTree>
    <p:extLst>
      <p:ext uri="{BB962C8B-B14F-4D97-AF65-F5344CB8AC3E}">
        <p14:creationId xmlns:p14="http://schemas.microsoft.com/office/powerpoint/2010/main" val="122477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sp>
        <p:nvSpPr>
          <p:cNvPr id="10" name="TextBox 15">
            <a:extLst>
              <a:ext uri="{FF2B5EF4-FFF2-40B4-BE49-F238E27FC236}">
                <a16:creationId xmlns:a16="http://schemas.microsoft.com/office/drawing/2014/main" id="{347D2D93-23BD-4320-9F2F-6B23BD50D9C9}"/>
              </a:ext>
            </a:extLst>
          </p:cNvPr>
          <p:cNvSpPr txBox="1"/>
          <p:nvPr/>
        </p:nvSpPr>
        <p:spPr>
          <a:xfrm>
            <a:off x="3138317" y="1836300"/>
            <a:ext cx="14592355"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PARÁMETROS DE EVALUACIÓN</a:t>
            </a:r>
          </a:p>
        </p:txBody>
      </p:sp>
      <p:sp>
        <p:nvSpPr>
          <p:cNvPr id="11" name="Pentagon 26">
            <a:extLst>
              <a:ext uri="{FF2B5EF4-FFF2-40B4-BE49-F238E27FC236}">
                <a16:creationId xmlns:a16="http://schemas.microsoft.com/office/drawing/2014/main" id="{C62BB0A8-1167-4462-B4EE-450D939E3A97}"/>
              </a:ext>
            </a:extLst>
          </p:cNvPr>
          <p:cNvSpPr/>
          <p:nvPr/>
        </p:nvSpPr>
        <p:spPr>
          <a:xfrm>
            <a:off x="3138315" y="4862945"/>
            <a:ext cx="10707203" cy="2002536"/>
          </a:xfrm>
          <a:prstGeom prst="homePlat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charset="0"/>
              <a:ea typeface="Montserrat Light" charset="0"/>
              <a:cs typeface="Montserrat Light" charset="0"/>
            </a:endParaRPr>
          </a:p>
        </p:txBody>
      </p:sp>
      <p:sp>
        <p:nvSpPr>
          <p:cNvPr id="12" name="Pentagon 27">
            <a:extLst>
              <a:ext uri="{FF2B5EF4-FFF2-40B4-BE49-F238E27FC236}">
                <a16:creationId xmlns:a16="http://schemas.microsoft.com/office/drawing/2014/main" id="{213EA279-BEE2-40E7-B10A-B462D92EC96B}"/>
              </a:ext>
            </a:extLst>
          </p:cNvPr>
          <p:cNvSpPr/>
          <p:nvPr/>
        </p:nvSpPr>
        <p:spPr>
          <a:xfrm>
            <a:off x="3138317" y="7128850"/>
            <a:ext cx="10707202" cy="1998697"/>
          </a:xfrm>
          <a:prstGeom prst="homePlat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charset="0"/>
              <a:ea typeface="Montserrat Light" charset="0"/>
              <a:cs typeface="Montserrat Light" charset="0"/>
            </a:endParaRPr>
          </a:p>
        </p:txBody>
      </p:sp>
      <p:sp>
        <p:nvSpPr>
          <p:cNvPr id="14" name="Pentagon 36">
            <a:extLst>
              <a:ext uri="{FF2B5EF4-FFF2-40B4-BE49-F238E27FC236}">
                <a16:creationId xmlns:a16="http://schemas.microsoft.com/office/drawing/2014/main" id="{046D8A6C-BBAB-4929-8D07-B16BE7974666}"/>
              </a:ext>
            </a:extLst>
          </p:cNvPr>
          <p:cNvSpPr/>
          <p:nvPr/>
        </p:nvSpPr>
        <p:spPr>
          <a:xfrm>
            <a:off x="3138316" y="9378199"/>
            <a:ext cx="10707201" cy="1998697"/>
          </a:xfrm>
          <a:prstGeom prst="homePlate">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charset="0"/>
              <a:ea typeface="Montserrat Light" charset="0"/>
              <a:cs typeface="Montserrat Light" charset="0"/>
            </a:endParaRPr>
          </a:p>
        </p:txBody>
      </p:sp>
      <p:sp>
        <p:nvSpPr>
          <p:cNvPr id="21" name="Rectangle 38">
            <a:extLst>
              <a:ext uri="{FF2B5EF4-FFF2-40B4-BE49-F238E27FC236}">
                <a16:creationId xmlns:a16="http://schemas.microsoft.com/office/drawing/2014/main" id="{478B1801-28EA-47DC-9EC9-B995D0DD30DE}"/>
              </a:ext>
            </a:extLst>
          </p:cNvPr>
          <p:cNvSpPr/>
          <p:nvPr/>
        </p:nvSpPr>
        <p:spPr>
          <a:xfrm>
            <a:off x="14017550" y="4862945"/>
            <a:ext cx="7221783" cy="2002536"/>
          </a:xfrm>
          <a:prstGeom prst="rect">
            <a:avLst/>
          </a:prstGeom>
          <a:solidFill>
            <a:srgbClr val="BFC4CA"/>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24" name="Rectangle 41">
            <a:extLst>
              <a:ext uri="{FF2B5EF4-FFF2-40B4-BE49-F238E27FC236}">
                <a16:creationId xmlns:a16="http://schemas.microsoft.com/office/drawing/2014/main" id="{E09E6A81-815B-493C-9129-7CBB16962DD4}"/>
              </a:ext>
            </a:extLst>
          </p:cNvPr>
          <p:cNvSpPr/>
          <p:nvPr/>
        </p:nvSpPr>
        <p:spPr>
          <a:xfrm>
            <a:off x="14017551" y="7120572"/>
            <a:ext cx="7221782" cy="2002536"/>
          </a:xfrm>
          <a:prstGeom prst="rect">
            <a:avLst/>
          </a:prstGeom>
          <a:solidFill>
            <a:srgbClr val="BFC4CA"/>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27" name="Rectangle 44">
            <a:extLst>
              <a:ext uri="{FF2B5EF4-FFF2-40B4-BE49-F238E27FC236}">
                <a16:creationId xmlns:a16="http://schemas.microsoft.com/office/drawing/2014/main" id="{F12386C0-0E06-4FB1-89C0-D0296A173F9E}"/>
              </a:ext>
            </a:extLst>
          </p:cNvPr>
          <p:cNvSpPr/>
          <p:nvPr/>
        </p:nvSpPr>
        <p:spPr>
          <a:xfrm>
            <a:off x="14017550" y="9378199"/>
            <a:ext cx="7221781" cy="2002536"/>
          </a:xfrm>
          <a:prstGeom prst="rect">
            <a:avLst/>
          </a:prstGeom>
          <a:solidFill>
            <a:srgbClr val="E3E5E5"/>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ontserrat Light" charset="0"/>
              <a:ea typeface="Montserrat Light" charset="0"/>
              <a:cs typeface="Montserrat Light" charset="0"/>
            </a:endParaRPr>
          </a:p>
        </p:txBody>
      </p:sp>
      <p:sp>
        <p:nvSpPr>
          <p:cNvPr id="36" name="TextBox 55">
            <a:extLst>
              <a:ext uri="{FF2B5EF4-FFF2-40B4-BE49-F238E27FC236}">
                <a16:creationId xmlns:a16="http://schemas.microsoft.com/office/drawing/2014/main" id="{9ECBEE56-A27E-4BF2-913D-C03042B9CF7F}"/>
              </a:ext>
            </a:extLst>
          </p:cNvPr>
          <p:cNvSpPr txBox="1"/>
          <p:nvPr/>
        </p:nvSpPr>
        <p:spPr>
          <a:xfrm>
            <a:off x="4281322" y="5541047"/>
            <a:ext cx="7836066" cy="1200329"/>
          </a:xfrm>
          <a:prstGeom prst="rect">
            <a:avLst/>
          </a:prstGeom>
          <a:noFill/>
        </p:spPr>
        <p:txBody>
          <a:bodyPr wrap="square" rtlCol="0">
            <a:spAutoFit/>
          </a:bodyPr>
          <a:lstStyle/>
          <a:p>
            <a:pPr algn="ctr"/>
            <a:r>
              <a:rPr lang="es-ES" b="1" dirty="0">
                <a:solidFill>
                  <a:schemeClr val="bg1"/>
                </a:solidFill>
                <a:latin typeface="Lato" panose="020F0502020204030203" pitchFamily="34" charset="0"/>
                <a:ea typeface="Lato" panose="020F0502020204030203" pitchFamily="34" charset="0"/>
                <a:cs typeface="Lato" panose="020F0502020204030203" pitchFamily="34" charset="0"/>
              </a:rPr>
              <a:t>Costo en base al porcentaje de sobreimpulso alcanzado.</a:t>
            </a: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7" name="TextBox 56">
            <a:extLst>
              <a:ext uri="{FF2B5EF4-FFF2-40B4-BE49-F238E27FC236}">
                <a16:creationId xmlns:a16="http://schemas.microsoft.com/office/drawing/2014/main" id="{3B6F53D5-EB19-461B-8424-EEABA3800FDA}"/>
              </a:ext>
            </a:extLst>
          </p:cNvPr>
          <p:cNvSpPr txBox="1"/>
          <p:nvPr/>
        </p:nvSpPr>
        <p:spPr>
          <a:xfrm>
            <a:off x="4281321" y="7805032"/>
            <a:ext cx="7836067" cy="1200329"/>
          </a:xfrm>
          <a:prstGeom prst="rect">
            <a:avLst/>
          </a:prstGeom>
          <a:noFill/>
        </p:spPr>
        <p:txBody>
          <a:bodyPr wrap="square" rtlCol="0">
            <a:spAutoFit/>
          </a:bodyPr>
          <a:lstStyle/>
          <a:p>
            <a:pPr algn="ctr"/>
            <a:r>
              <a:rPr lang="es-ES" b="1" dirty="0">
                <a:solidFill>
                  <a:schemeClr val="bg1"/>
                </a:solidFill>
                <a:latin typeface="Lato" panose="020F0502020204030203" pitchFamily="34" charset="0"/>
                <a:ea typeface="Lato" panose="020F0502020204030203" pitchFamily="34" charset="0"/>
                <a:cs typeface="Lato" panose="020F0502020204030203" pitchFamily="34" charset="0"/>
              </a:rPr>
              <a:t>Costo en base al tiempo de establecimiento.</a:t>
            </a: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8" name="TextBox 57">
            <a:extLst>
              <a:ext uri="{FF2B5EF4-FFF2-40B4-BE49-F238E27FC236}">
                <a16:creationId xmlns:a16="http://schemas.microsoft.com/office/drawing/2014/main" id="{67187FD1-73BF-4FC3-9976-950B6222FB50}"/>
              </a:ext>
            </a:extLst>
          </p:cNvPr>
          <p:cNvSpPr txBox="1"/>
          <p:nvPr/>
        </p:nvSpPr>
        <p:spPr>
          <a:xfrm>
            <a:off x="4302990" y="10054381"/>
            <a:ext cx="7814398" cy="1200329"/>
          </a:xfrm>
          <a:prstGeom prst="rect">
            <a:avLst/>
          </a:prstGeom>
          <a:noFill/>
        </p:spPr>
        <p:txBody>
          <a:bodyPr wrap="square" rtlCol="0">
            <a:spAutoFit/>
          </a:bodyPr>
          <a:lstStyle/>
          <a:p>
            <a:pPr algn="ctr"/>
            <a:r>
              <a:rPr lang="es-ES" b="1" dirty="0">
                <a:solidFill>
                  <a:schemeClr val="bg1"/>
                </a:solidFill>
                <a:latin typeface="Lato" panose="020F0502020204030203" pitchFamily="34" charset="0"/>
                <a:ea typeface="Lato" panose="020F0502020204030203" pitchFamily="34" charset="0"/>
                <a:cs typeface="Lato" panose="020F0502020204030203" pitchFamily="34" charset="0"/>
              </a:rPr>
              <a:t>Costo en base al cumplimiento global</a:t>
            </a: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Imagen 1">
            <a:extLst>
              <a:ext uri="{FF2B5EF4-FFF2-40B4-BE49-F238E27FC236}">
                <a16:creationId xmlns:a16="http://schemas.microsoft.com/office/drawing/2014/main" id="{3B1B5455-465A-4124-8DCF-172D45AD5FFC}"/>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Lst>
          </a:blip>
          <a:stretch>
            <a:fillRect/>
          </a:stretch>
        </p:blipFill>
        <p:spPr>
          <a:xfrm>
            <a:off x="14988524" y="5107659"/>
            <a:ext cx="5012613" cy="1365712"/>
          </a:xfrm>
          <a:prstGeom prst="rect">
            <a:avLst/>
          </a:prstGeom>
        </p:spPr>
      </p:pic>
      <p:pic>
        <p:nvPicPr>
          <p:cNvPr id="4" name="Imagen 3">
            <a:extLst>
              <a:ext uri="{FF2B5EF4-FFF2-40B4-BE49-F238E27FC236}">
                <a16:creationId xmlns:a16="http://schemas.microsoft.com/office/drawing/2014/main" id="{A25560DC-C1AA-4940-BA10-B08FDDEBBB96}"/>
              </a:ext>
            </a:extLst>
          </p:cNvPr>
          <p:cNvPicPr>
            <a:picLocks noChangeAspect="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5900"/>
                    </a14:imgEffect>
                    <a14:imgEffect>
                      <a14:saturation sat="66000"/>
                    </a14:imgEffect>
                  </a14:imgLayer>
                </a14:imgProps>
              </a:ext>
            </a:extLst>
          </a:blip>
          <a:stretch>
            <a:fillRect/>
          </a:stretch>
        </p:blipFill>
        <p:spPr>
          <a:xfrm>
            <a:off x="15760669" y="7405662"/>
            <a:ext cx="3940005" cy="1372362"/>
          </a:xfrm>
          <a:prstGeom prst="rect">
            <a:avLst/>
          </a:prstGeom>
        </p:spPr>
      </p:pic>
      <p:pic>
        <p:nvPicPr>
          <p:cNvPr id="5" name="Imagen 4">
            <a:extLst>
              <a:ext uri="{FF2B5EF4-FFF2-40B4-BE49-F238E27FC236}">
                <a16:creationId xmlns:a16="http://schemas.microsoft.com/office/drawing/2014/main" id="{70CE9288-1CC4-4A6D-A2EE-D6159A80CA7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66000"/>
                    </a14:imgEffect>
                    <a14:imgEffect>
                      <a14:brightnessContrast bright="-20000" contrast="40000"/>
                    </a14:imgEffect>
                  </a14:imgLayer>
                </a14:imgProps>
              </a:ext>
            </a:extLst>
          </a:blip>
          <a:stretch>
            <a:fillRect/>
          </a:stretch>
        </p:blipFill>
        <p:spPr>
          <a:xfrm>
            <a:off x="14413092" y="9788510"/>
            <a:ext cx="6635160" cy="866035"/>
          </a:xfrm>
          <a:prstGeom prst="rect">
            <a:avLst/>
          </a:prstGeom>
        </p:spPr>
      </p:pic>
    </p:spTree>
    <p:extLst>
      <p:ext uri="{BB962C8B-B14F-4D97-AF65-F5344CB8AC3E}">
        <p14:creationId xmlns:p14="http://schemas.microsoft.com/office/powerpoint/2010/main" val="3956661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GA</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7397868"/>
            <a:chOff x="1601980" y="3384614"/>
            <a:chExt cx="19519747" cy="8154857"/>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7430011"/>
            </a:xfrm>
            <a:prstGeom prst="rect">
              <a:avLst/>
            </a:prstGeom>
          </p:spPr>
          <p:txBody>
            <a:bodyPr wrap="square">
              <a:spAutoFit/>
            </a:bodyPr>
            <a:lstStyle/>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Función de transferencia. </a:t>
              </a:r>
            </a:p>
            <a:p>
              <a:pPr algn="just"/>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Valores deseados para los parámetros de diseño del controlador.</a:t>
              </a: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Ponderaciones (pesos) para cada uno de los parámetros de diseño.</a:t>
              </a: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DEFINICIÓN DEL PROBLEMA</a:t>
              </a:r>
            </a:p>
          </p:txBody>
        </p:sp>
      </p:grpSp>
      <p:pic>
        <p:nvPicPr>
          <p:cNvPr id="4" name="Imagen 3">
            <a:extLst>
              <a:ext uri="{FF2B5EF4-FFF2-40B4-BE49-F238E27FC236}">
                <a16:creationId xmlns:a16="http://schemas.microsoft.com/office/drawing/2014/main" id="{0F267C33-A353-481E-8DF3-2FBE5020F201}"/>
              </a:ext>
            </a:extLst>
          </p:cNvPr>
          <p:cNvPicPr>
            <a:picLocks noChangeAspect="1"/>
          </p:cNvPicPr>
          <p:nvPr/>
        </p:nvPicPr>
        <p:blipFill>
          <a:blip r:embed="rId5"/>
          <a:stretch>
            <a:fillRect/>
          </a:stretch>
        </p:blipFill>
        <p:spPr>
          <a:xfrm>
            <a:off x="4859882" y="5533505"/>
            <a:ext cx="4736556" cy="1339632"/>
          </a:xfrm>
          <a:prstGeom prst="rect">
            <a:avLst/>
          </a:prstGeom>
        </p:spPr>
      </p:pic>
      <p:pic>
        <p:nvPicPr>
          <p:cNvPr id="7" name="Imagen 6">
            <a:extLst>
              <a:ext uri="{FF2B5EF4-FFF2-40B4-BE49-F238E27FC236}">
                <a16:creationId xmlns:a16="http://schemas.microsoft.com/office/drawing/2014/main" id="{22C99B52-6EF6-4AC7-AF48-72688D044FA4}"/>
              </a:ext>
            </a:extLst>
          </p:cNvPr>
          <p:cNvPicPr>
            <a:picLocks noChangeAspect="1"/>
          </p:cNvPicPr>
          <p:nvPr/>
        </p:nvPicPr>
        <p:blipFill>
          <a:blip r:embed="rId6"/>
          <a:stretch>
            <a:fillRect/>
          </a:stretch>
        </p:blipFill>
        <p:spPr>
          <a:xfrm>
            <a:off x="4859882" y="8530923"/>
            <a:ext cx="4033701" cy="1389991"/>
          </a:xfrm>
          <a:prstGeom prst="rect">
            <a:avLst/>
          </a:prstGeom>
        </p:spPr>
      </p:pic>
      <p:pic>
        <p:nvPicPr>
          <p:cNvPr id="24" name="Imagen 23">
            <a:extLst>
              <a:ext uri="{FF2B5EF4-FFF2-40B4-BE49-F238E27FC236}">
                <a16:creationId xmlns:a16="http://schemas.microsoft.com/office/drawing/2014/main" id="{D727F9B4-59B9-491E-85A2-57D08A3E52A9}"/>
              </a:ext>
            </a:extLst>
          </p:cNvPr>
          <p:cNvPicPr>
            <a:picLocks noChangeAspect="1"/>
          </p:cNvPicPr>
          <p:nvPr/>
        </p:nvPicPr>
        <p:blipFill>
          <a:blip r:embed="rId7"/>
          <a:stretch>
            <a:fillRect/>
          </a:stretch>
        </p:blipFill>
        <p:spPr>
          <a:xfrm>
            <a:off x="14934467" y="10038665"/>
            <a:ext cx="6112584" cy="3200969"/>
          </a:xfrm>
          <a:prstGeom prst="rect">
            <a:avLst/>
          </a:prstGeom>
        </p:spPr>
      </p:pic>
      <p:grpSp>
        <p:nvGrpSpPr>
          <p:cNvPr id="21" name="Group 1">
            <a:extLst>
              <a:ext uri="{FF2B5EF4-FFF2-40B4-BE49-F238E27FC236}">
                <a16:creationId xmlns:a16="http://schemas.microsoft.com/office/drawing/2014/main" id="{5382B8E2-63B2-443E-BDA5-19A4C7FCED74}"/>
              </a:ext>
            </a:extLst>
          </p:cNvPr>
          <p:cNvGrpSpPr/>
          <p:nvPr/>
        </p:nvGrpSpPr>
        <p:grpSpPr>
          <a:xfrm>
            <a:off x="14076123" y="2586970"/>
            <a:ext cx="9216241" cy="9052180"/>
            <a:chOff x="1601980" y="3384614"/>
            <a:chExt cx="19519747" cy="9978447"/>
          </a:xfrm>
        </p:grpSpPr>
        <p:sp>
          <p:nvSpPr>
            <p:cNvPr id="22" name="Rectangle 8">
              <a:extLst>
                <a:ext uri="{FF2B5EF4-FFF2-40B4-BE49-F238E27FC236}">
                  <a16:creationId xmlns:a16="http://schemas.microsoft.com/office/drawing/2014/main" id="{D0A6F40D-308D-4DB2-910D-EA9F88758EFE}"/>
                </a:ext>
              </a:extLst>
            </p:cNvPr>
            <p:cNvSpPr/>
            <p:nvPr/>
          </p:nvSpPr>
          <p:spPr>
            <a:xfrm>
              <a:off x="1601980" y="5322364"/>
              <a:ext cx="19519747" cy="8040697"/>
            </a:xfrm>
            <a:prstGeom prst="rect">
              <a:avLst/>
            </a:prstGeom>
          </p:spPr>
          <p:txBody>
            <a:bodyPr wrap="square">
              <a:spAutoFit/>
            </a:bodyPr>
            <a:lstStyle/>
            <a:p>
              <a:pPr marL="571500" indent="-571500">
                <a:buFont typeface="Arial" panose="020B0604020202020204" pitchFamily="34" charset="0"/>
                <a:buChar char="•"/>
              </a:pPr>
              <a:r>
                <a:rPr lang="es-ES" dirty="0">
                  <a:latin typeface="Lato" panose="020F0502020204030203"/>
                </a:rPr>
                <a:t>Tamaño de la población.</a:t>
              </a:r>
            </a:p>
            <a:p>
              <a:pPr marL="571500" indent="-571500">
                <a:buFont typeface="Arial" panose="020B0604020202020204" pitchFamily="34" charset="0"/>
                <a:buChar char="•"/>
              </a:pPr>
              <a:r>
                <a:rPr lang="es-EC" dirty="0">
                  <a:latin typeface="Lato" panose="020F0502020204030203"/>
                </a:rPr>
                <a:t>Número de generaciones.</a:t>
              </a:r>
            </a:p>
            <a:p>
              <a:pPr marL="571500" indent="-571500">
                <a:buFont typeface="Arial" panose="020B0604020202020204" pitchFamily="34" charset="0"/>
                <a:buChar char="•"/>
              </a:pPr>
              <a:r>
                <a:rPr lang="es-EC" dirty="0">
                  <a:latin typeface="Lato" panose="020F0502020204030203"/>
                </a:rPr>
                <a:t>Longitud del cromosoma.</a:t>
              </a:r>
            </a:p>
            <a:p>
              <a:pPr marL="571500" indent="-571500">
                <a:buFont typeface="Arial" panose="020B0604020202020204" pitchFamily="34" charset="0"/>
                <a:buChar char="•"/>
              </a:pPr>
              <a:endParaRPr lang="es-ES" dirty="0">
                <a:latin typeface="Lato" panose="020F0502020204030203"/>
              </a:endParaRPr>
            </a:p>
            <a:p>
              <a:pPr marL="571500" indent="-571500">
                <a:buFont typeface="Arial" panose="020B0604020202020204" pitchFamily="34" charset="0"/>
                <a:buChar char="•"/>
              </a:pPr>
              <a:endParaRPr lang="es-ES" dirty="0">
                <a:latin typeface="Lato" panose="020F0502020204030203"/>
              </a:endParaRPr>
            </a:p>
            <a:p>
              <a:pPr marL="571500" indent="-571500">
                <a:buFont typeface="Arial" panose="020B0604020202020204" pitchFamily="34" charset="0"/>
                <a:buChar char="•"/>
              </a:pPr>
              <a:endParaRPr lang="es-ES" dirty="0">
                <a:latin typeface="Lato" panose="020F0502020204030203"/>
              </a:endParaRPr>
            </a:p>
            <a:p>
              <a:pPr marL="571500" indent="-571500">
                <a:buFont typeface="Arial" panose="020B0604020202020204" pitchFamily="34" charset="0"/>
                <a:buChar char="•"/>
              </a:pPr>
              <a:endParaRPr lang="es-ES" dirty="0">
                <a:latin typeface="Lato" panose="020F0502020204030203"/>
              </a:endParaRPr>
            </a:p>
            <a:p>
              <a:pPr marL="571500" indent="-571500">
                <a:buFont typeface="Arial" panose="020B0604020202020204" pitchFamily="34" charset="0"/>
                <a:buChar char="•"/>
              </a:pPr>
              <a:endParaRPr lang="es-ES" dirty="0">
                <a:latin typeface="Lato" panose="020F0502020204030203"/>
              </a:endParaRPr>
            </a:p>
            <a:p>
              <a:pPr marL="571500" indent="-571500">
                <a:buFont typeface="Arial" panose="020B0604020202020204" pitchFamily="34" charset="0"/>
                <a:buChar char="•"/>
              </a:pPr>
              <a:endParaRPr lang="es-EC" dirty="0">
                <a:latin typeface="Lato" panose="020F0502020204030203"/>
              </a:endParaRPr>
            </a:p>
            <a:p>
              <a:pPr marL="571500" indent="-571500">
                <a:buFont typeface="Arial" panose="020B0604020202020204" pitchFamily="34" charset="0"/>
                <a:buChar char="•"/>
              </a:pPr>
              <a:r>
                <a:rPr lang="es-ES" dirty="0">
                  <a:latin typeface="Lato" panose="020F0502020204030203"/>
                </a:rPr>
                <a:t>Probabilidad de cruce y mutación.</a:t>
              </a:r>
            </a:p>
            <a:p>
              <a:pPr marL="571500" indent="-571500">
                <a:buFont typeface="Arial" panose="020B0604020202020204" pitchFamily="34" charset="0"/>
                <a:buChar char="•"/>
              </a:pPr>
              <a:r>
                <a:rPr lang="es-ES" dirty="0">
                  <a:latin typeface="Lato" panose="020F0502020204030203"/>
                </a:rPr>
                <a:t>Límite del espacio de búsqueda.</a:t>
              </a:r>
              <a:endParaRPr lang="es-ES" dirty="0">
                <a:solidFill>
                  <a:srgbClr val="7F7F7F"/>
                </a:solidFill>
                <a:latin typeface="Lato" panose="020F0502020204030203"/>
                <a:ea typeface="Lato" charset="0"/>
                <a:cs typeface="Lato" charset="0"/>
              </a:endParaRPr>
            </a:p>
            <a:p>
              <a:pPr algn="just"/>
              <a:endParaRPr lang="es-ES" dirty="0">
                <a:solidFill>
                  <a:srgbClr val="7F7F7F"/>
                </a:solidFill>
                <a:latin typeface="Lato" panose="020F0502020204030203"/>
                <a:ea typeface="Lato" charset="0"/>
                <a:cs typeface="Lato" charset="0"/>
              </a:endParaRPr>
            </a:p>
            <a:p>
              <a:pPr algn="just"/>
              <a:endParaRPr lang="es-ES" dirty="0">
                <a:solidFill>
                  <a:srgbClr val="7F7F7F"/>
                </a:solidFill>
                <a:latin typeface="Lato" panose="020F0502020204030203"/>
                <a:ea typeface="Lato" charset="0"/>
                <a:cs typeface="Lato" charset="0"/>
              </a:endParaRPr>
            </a:p>
          </p:txBody>
        </p:sp>
        <p:sp>
          <p:nvSpPr>
            <p:cNvPr id="23" name="TextBox 10">
              <a:extLst>
                <a:ext uri="{FF2B5EF4-FFF2-40B4-BE49-F238E27FC236}">
                  <a16:creationId xmlns:a16="http://schemas.microsoft.com/office/drawing/2014/main" id="{4B961B06-BB81-4360-AC0B-640C8A6BB248}"/>
                </a:ext>
              </a:extLst>
            </p:cNvPr>
            <p:cNvSpPr txBox="1"/>
            <p:nvPr/>
          </p:nvSpPr>
          <p:spPr>
            <a:xfrm>
              <a:off x="1642027" y="3384614"/>
              <a:ext cx="19479700" cy="1323153"/>
            </a:xfrm>
            <a:prstGeom prst="rect">
              <a:avLst/>
            </a:prstGeom>
            <a:noFill/>
          </p:spPr>
          <p:txBody>
            <a:bodyPr wrap="square" rtlCol="0">
              <a:spAutoFit/>
            </a:bodyPr>
            <a:lstStyle/>
            <a:p>
              <a:r>
                <a:rPr lang="es-ES" b="1" dirty="0">
                  <a:solidFill>
                    <a:schemeClr val="accent1"/>
                  </a:solidFill>
                  <a:latin typeface="Lato" charset="0"/>
                  <a:ea typeface="Lato" charset="0"/>
                  <a:cs typeface="Lato" charset="0"/>
                </a:rPr>
                <a:t>DETERMINACIÓN DE VALORES DE AJUSTE DEL ALGORITMO GA</a:t>
              </a:r>
              <a:endParaRPr lang="en-US" b="1" dirty="0">
                <a:solidFill>
                  <a:schemeClr val="accent1"/>
                </a:solidFill>
                <a:latin typeface="Lato" charset="0"/>
                <a:ea typeface="Lato" charset="0"/>
                <a:cs typeface="Lato" charset="0"/>
              </a:endParaRPr>
            </a:p>
          </p:txBody>
        </p:sp>
      </p:grpSp>
      <p:pic>
        <p:nvPicPr>
          <p:cNvPr id="17" name="Imagen 16">
            <a:extLst>
              <a:ext uri="{FF2B5EF4-FFF2-40B4-BE49-F238E27FC236}">
                <a16:creationId xmlns:a16="http://schemas.microsoft.com/office/drawing/2014/main" id="{356AD98A-BA13-4717-AA53-D82FCD8222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95031" y="6251250"/>
            <a:ext cx="8617485" cy="2760265"/>
          </a:xfrm>
          <a:prstGeom prst="rect">
            <a:avLst/>
          </a:prstGeom>
        </p:spPr>
      </p:pic>
    </p:spTree>
    <p:extLst>
      <p:ext uri="{BB962C8B-B14F-4D97-AF65-F5344CB8AC3E}">
        <p14:creationId xmlns:p14="http://schemas.microsoft.com/office/powerpoint/2010/main" val="1891052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GA</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2411887"/>
            <a:chOff x="1601980" y="3384614"/>
            <a:chExt cx="19519747" cy="2658684"/>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1933838"/>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INICIALIZACIÓN</a:t>
              </a:r>
            </a:p>
          </p:txBody>
        </p:sp>
      </p:grpSp>
      <p:grpSp>
        <p:nvGrpSpPr>
          <p:cNvPr id="21" name="Group 1">
            <a:extLst>
              <a:ext uri="{FF2B5EF4-FFF2-40B4-BE49-F238E27FC236}">
                <a16:creationId xmlns:a16="http://schemas.microsoft.com/office/drawing/2014/main" id="{5382B8E2-63B2-443E-BDA5-19A4C7FCED74}"/>
              </a:ext>
            </a:extLst>
          </p:cNvPr>
          <p:cNvGrpSpPr/>
          <p:nvPr/>
        </p:nvGrpSpPr>
        <p:grpSpPr>
          <a:xfrm>
            <a:off x="14076123" y="2586970"/>
            <a:ext cx="9216241" cy="9405681"/>
            <a:chOff x="1601980" y="3384614"/>
            <a:chExt cx="19519747" cy="8632218"/>
          </a:xfrm>
        </p:grpSpPr>
        <p:sp>
          <p:nvSpPr>
            <p:cNvPr id="22" name="Rectangle 8">
              <a:extLst>
                <a:ext uri="{FF2B5EF4-FFF2-40B4-BE49-F238E27FC236}">
                  <a16:creationId xmlns:a16="http://schemas.microsoft.com/office/drawing/2014/main" id="{D0A6F40D-308D-4DB2-910D-EA9F88758EFE}"/>
                </a:ext>
              </a:extLst>
            </p:cNvPr>
            <p:cNvSpPr/>
            <p:nvPr/>
          </p:nvSpPr>
          <p:spPr>
            <a:xfrm>
              <a:off x="1601980" y="5322364"/>
              <a:ext cx="19519747" cy="6694468"/>
            </a:xfrm>
            <a:prstGeom prst="rect">
              <a:avLst/>
            </a:prstGeom>
          </p:spPr>
          <p:txBody>
            <a:bodyPr wrap="square">
              <a:spAutoFit/>
            </a:bodyPr>
            <a:lstStyle/>
            <a:p>
              <a:pPr marL="571500" indent="-571500">
                <a:buFont typeface="Arial" panose="020B0604020202020204" pitchFamily="34" charset="0"/>
                <a:buChar char="•"/>
              </a:pPr>
              <a:r>
                <a:rPr lang="es-ES" dirty="0">
                  <a:latin typeface="Lato" panose="020F0502020204030203"/>
                </a:rPr>
                <a:t>Evaluación </a:t>
              </a:r>
            </a:p>
            <a:p>
              <a:endParaRPr lang="es-ES" dirty="0">
                <a:latin typeface="Lato" panose="020F0502020204030203"/>
              </a:endParaRPr>
            </a:p>
            <a:p>
              <a:pPr marL="571500" indent="-571500">
                <a:buFont typeface="Arial" panose="020B0604020202020204" pitchFamily="34" charset="0"/>
                <a:buChar char="•"/>
              </a:pPr>
              <a:r>
                <a:rPr lang="es-EC" dirty="0">
                  <a:latin typeface="Lato" panose="020F0502020204030203"/>
                </a:rPr>
                <a:t>Selección.</a:t>
              </a:r>
            </a:p>
            <a:p>
              <a:endParaRPr lang="es-EC" dirty="0">
                <a:latin typeface="Lato" panose="020F0502020204030203"/>
              </a:endParaRPr>
            </a:p>
            <a:p>
              <a:pPr marL="571500" indent="-571500">
                <a:buFont typeface="Arial" panose="020B0604020202020204" pitchFamily="34" charset="0"/>
                <a:buChar char="•"/>
              </a:pPr>
              <a:endParaRPr lang="es-ES" dirty="0">
                <a:latin typeface="Lato" panose="020F0502020204030203"/>
              </a:endParaRPr>
            </a:p>
            <a:p>
              <a:pPr marL="571500" indent="-571500">
                <a:buFont typeface="Arial" panose="020B0604020202020204" pitchFamily="34" charset="0"/>
                <a:buChar char="•"/>
              </a:pPr>
              <a:endParaRPr lang="es-EC" dirty="0">
                <a:latin typeface="Lato" panose="020F0502020204030203"/>
              </a:endParaRPr>
            </a:p>
            <a:p>
              <a:pPr marL="571500" indent="-571500">
                <a:buFont typeface="Arial" panose="020B0604020202020204" pitchFamily="34" charset="0"/>
                <a:buChar char="•"/>
              </a:pPr>
              <a:endParaRPr lang="es-EC" dirty="0">
                <a:latin typeface="Lato" panose="020F0502020204030203"/>
              </a:endParaRPr>
            </a:p>
            <a:p>
              <a:pPr marL="571500" indent="-571500">
                <a:buFont typeface="Arial" panose="020B0604020202020204" pitchFamily="34" charset="0"/>
                <a:buChar char="•"/>
              </a:pPr>
              <a:r>
                <a:rPr lang="es-EC" dirty="0">
                  <a:latin typeface="Lato" panose="020F0502020204030203"/>
                </a:rPr>
                <a:t>Recombinación o cruce.</a:t>
              </a:r>
            </a:p>
            <a:p>
              <a:pPr marL="571500" indent="-571500">
                <a:buFont typeface="Arial" panose="020B0604020202020204" pitchFamily="34" charset="0"/>
                <a:buChar char="•"/>
              </a:pPr>
              <a:endParaRPr lang="es-EC" dirty="0">
                <a:latin typeface="Lato" panose="020F0502020204030203"/>
              </a:endParaRPr>
            </a:p>
            <a:p>
              <a:pPr marL="571500" indent="-571500">
                <a:buFont typeface="Arial" panose="020B0604020202020204" pitchFamily="34" charset="0"/>
                <a:buChar char="•"/>
              </a:pPr>
              <a:r>
                <a:rPr lang="es-EC" dirty="0">
                  <a:latin typeface="Lato" panose="020F0502020204030203"/>
                </a:rPr>
                <a:t>Mutación.</a:t>
              </a:r>
            </a:p>
            <a:p>
              <a:pPr marL="571500" indent="-571500">
                <a:buFont typeface="Arial" panose="020B0604020202020204" pitchFamily="34" charset="0"/>
                <a:buChar char="•"/>
              </a:pPr>
              <a:endParaRPr lang="es-ES" dirty="0">
                <a:solidFill>
                  <a:srgbClr val="7F7F7F"/>
                </a:solidFill>
                <a:latin typeface="Lato" panose="020F0502020204030203"/>
                <a:ea typeface="Lato" charset="0"/>
                <a:cs typeface="Lato" charset="0"/>
              </a:endParaRPr>
            </a:p>
            <a:p>
              <a:pPr marL="571500" indent="-571500">
                <a:buFont typeface="Arial" panose="020B0604020202020204" pitchFamily="34" charset="0"/>
                <a:buChar char="•"/>
              </a:pPr>
              <a:r>
                <a:rPr lang="es-EC" dirty="0">
                  <a:solidFill>
                    <a:srgbClr val="7F7F7F"/>
                  </a:solidFill>
                  <a:latin typeface="Lato" panose="020F0502020204030203"/>
                  <a:ea typeface="Lato" charset="0"/>
                  <a:cs typeface="Lato" charset="0"/>
                </a:rPr>
                <a:t>Actualización de la población.</a:t>
              </a:r>
              <a:endParaRPr lang="es-ES" dirty="0">
                <a:solidFill>
                  <a:srgbClr val="7F7F7F"/>
                </a:solidFill>
                <a:latin typeface="Lato" panose="020F0502020204030203"/>
                <a:ea typeface="Lato" charset="0"/>
                <a:cs typeface="Lato" charset="0"/>
              </a:endParaRPr>
            </a:p>
            <a:p>
              <a:pPr algn="just"/>
              <a:endParaRPr lang="es-ES" dirty="0">
                <a:solidFill>
                  <a:srgbClr val="7F7F7F"/>
                </a:solidFill>
                <a:latin typeface="Lato" panose="020F0502020204030203"/>
                <a:ea typeface="Lato" charset="0"/>
                <a:cs typeface="Lato" charset="0"/>
              </a:endParaRPr>
            </a:p>
          </p:txBody>
        </p:sp>
        <p:sp>
          <p:nvSpPr>
            <p:cNvPr id="23" name="TextBox 10">
              <a:extLst>
                <a:ext uri="{FF2B5EF4-FFF2-40B4-BE49-F238E27FC236}">
                  <a16:creationId xmlns:a16="http://schemas.microsoft.com/office/drawing/2014/main" id="{4B961B06-BB81-4360-AC0B-640C8A6BB248}"/>
                </a:ext>
              </a:extLst>
            </p:cNvPr>
            <p:cNvSpPr txBox="1"/>
            <p:nvPr/>
          </p:nvSpPr>
          <p:spPr>
            <a:xfrm>
              <a:off x="1642027" y="3384614"/>
              <a:ext cx="19479700" cy="712467"/>
            </a:xfrm>
            <a:prstGeom prst="rect">
              <a:avLst/>
            </a:prstGeom>
            <a:noFill/>
          </p:spPr>
          <p:txBody>
            <a:bodyPr wrap="square" rtlCol="0">
              <a:spAutoFit/>
            </a:bodyPr>
            <a:lstStyle/>
            <a:p>
              <a:r>
                <a:rPr lang="es-ES" b="1" dirty="0">
                  <a:solidFill>
                    <a:schemeClr val="accent1"/>
                  </a:solidFill>
                  <a:latin typeface="Lato" panose="020F0502020204030203"/>
                  <a:ea typeface="Lato" charset="0"/>
                  <a:cs typeface="Lato" charset="0"/>
                </a:rPr>
                <a:t>PROCESO ITERATIVO</a:t>
              </a:r>
              <a:endParaRPr lang="en-US" b="1" dirty="0">
                <a:solidFill>
                  <a:schemeClr val="accent1"/>
                </a:solidFill>
                <a:latin typeface="Lato" panose="020F0502020204030203"/>
                <a:ea typeface="Lato" charset="0"/>
                <a:cs typeface="Lato" charset="0"/>
              </a:endParaRPr>
            </a:p>
          </p:txBody>
        </p:sp>
      </p:grpSp>
      <p:pic>
        <p:nvPicPr>
          <p:cNvPr id="2" name="Imagen 1">
            <a:extLst>
              <a:ext uri="{FF2B5EF4-FFF2-40B4-BE49-F238E27FC236}">
                <a16:creationId xmlns:a16="http://schemas.microsoft.com/office/drawing/2014/main" id="{CBB3FD3E-1B30-4338-85EA-E3F2514DF012}"/>
              </a:ext>
            </a:extLst>
          </p:cNvPr>
          <p:cNvPicPr>
            <a:picLocks noChangeAspect="1"/>
          </p:cNvPicPr>
          <p:nvPr/>
        </p:nvPicPr>
        <p:blipFill>
          <a:blip r:embed="rId5"/>
          <a:stretch>
            <a:fillRect/>
          </a:stretch>
        </p:blipFill>
        <p:spPr>
          <a:xfrm>
            <a:off x="2782416" y="3233301"/>
            <a:ext cx="8859689" cy="4032686"/>
          </a:xfrm>
          <a:prstGeom prst="rect">
            <a:avLst/>
          </a:prstGeom>
        </p:spPr>
      </p:pic>
      <p:sp>
        <p:nvSpPr>
          <p:cNvPr id="25" name="Rectangle 8">
            <a:extLst>
              <a:ext uri="{FF2B5EF4-FFF2-40B4-BE49-F238E27FC236}">
                <a16:creationId xmlns:a16="http://schemas.microsoft.com/office/drawing/2014/main" id="{8AE57591-C082-427B-A408-5E2888BFF208}"/>
              </a:ext>
            </a:extLst>
          </p:cNvPr>
          <p:cNvSpPr/>
          <p:nvPr/>
        </p:nvSpPr>
        <p:spPr>
          <a:xfrm>
            <a:off x="3330599" y="7583453"/>
            <a:ext cx="9216241" cy="1200329"/>
          </a:xfrm>
          <a:prstGeom prst="rect">
            <a:avLst/>
          </a:prstGeom>
        </p:spPr>
        <p:txBody>
          <a:bodyPr wrap="square">
            <a:spAutoFit/>
          </a:bodyPr>
          <a:lstStyle/>
          <a:p>
            <a:r>
              <a:rPr lang="es-ES" dirty="0">
                <a:solidFill>
                  <a:srgbClr val="7F7F7F"/>
                </a:solidFill>
                <a:latin typeface="Lato" charset="0"/>
                <a:ea typeface="Lato" charset="0"/>
                <a:cs typeface="Lato" charset="0"/>
              </a:rPr>
              <a:t>Donde:</a:t>
            </a:r>
          </a:p>
          <a:p>
            <a:pPr algn="just"/>
            <a:endParaRPr lang="es-ES" dirty="0">
              <a:solidFill>
                <a:srgbClr val="7F7F7F"/>
              </a:solidFill>
              <a:latin typeface="Lato" charset="0"/>
              <a:ea typeface="Lato" charset="0"/>
              <a:cs typeface="Lato" charset="0"/>
            </a:endParaRPr>
          </a:p>
        </p:txBody>
      </p:sp>
      <p:pic>
        <p:nvPicPr>
          <p:cNvPr id="3" name="Imagen 2">
            <a:extLst>
              <a:ext uri="{FF2B5EF4-FFF2-40B4-BE49-F238E27FC236}">
                <a16:creationId xmlns:a16="http://schemas.microsoft.com/office/drawing/2014/main" id="{696CC6C1-E7C1-4F58-B670-EC276011DEDD}"/>
              </a:ext>
            </a:extLst>
          </p:cNvPr>
          <p:cNvPicPr>
            <a:picLocks noChangeAspect="1"/>
          </p:cNvPicPr>
          <p:nvPr/>
        </p:nvPicPr>
        <p:blipFill>
          <a:blip r:embed="rId6"/>
          <a:stretch>
            <a:fillRect/>
          </a:stretch>
        </p:blipFill>
        <p:spPr>
          <a:xfrm>
            <a:off x="3299349" y="8879191"/>
            <a:ext cx="6970929" cy="2955927"/>
          </a:xfrm>
          <a:prstGeom prst="rect">
            <a:avLst/>
          </a:prstGeom>
        </p:spPr>
      </p:pic>
      <p:pic>
        <p:nvPicPr>
          <p:cNvPr id="5" name="Imagen 4">
            <a:extLst>
              <a:ext uri="{FF2B5EF4-FFF2-40B4-BE49-F238E27FC236}">
                <a16:creationId xmlns:a16="http://schemas.microsoft.com/office/drawing/2014/main" id="{339DAD86-3256-4260-8116-D0A0F1AA4DE9}"/>
              </a:ext>
            </a:extLst>
          </p:cNvPr>
          <p:cNvPicPr>
            <a:picLocks noChangeAspect="1"/>
          </p:cNvPicPr>
          <p:nvPr/>
        </p:nvPicPr>
        <p:blipFill>
          <a:blip r:embed="rId7"/>
          <a:stretch>
            <a:fillRect/>
          </a:stretch>
        </p:blipFill>
        <p:spPr>
          <a:xfrm>
            <a:off x="14484993" y="6446060"/>
            <a:ext cx="8398500" cy="2049011"/>
          </a:xfrm>
          <a:prstGeom prst="rect">
            <a:avLst/>
          </a:prstGeom>
        </p:spPr>
      </p:pic>
    </p:spTree>
    <p:extLst>
      <p:ext uri="{BB962C8B-B14F-4D97-AF65-F5344CB8AC3E}">
        <p14:creationId xmlns:p14="http://schemas.microsoft.com/office/powerpoint/2010/main" val="3841134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GA</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2411887"/>
            <a:chOff x="1601980" y="3384614"/>
            <a:chExt cx="19519747" cy="2658684"/>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1933838"/>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SOLUCIONES</a:t>
              </a:r>
            </a:p>
          </p:txBody>
        </p:sp>
      </p:grpSp>
      <p:pic>
        <p:nvPicPr>
          <p:cNvPr id="4" name="Imagen 3">
            <a:extLst>
              <a:ext uri="{FF2B5EF4-FFF2-40B4-BE49-F238E27FC236}">
                <a16:creationId xmlns:a16="http://schemas.microsoft.com/office/drawing/2014/main" id="{0F04F573-5E61-4E2C-AFBF-90F21B640FD1}"/>
              </a:ext>
            </a:extLst>
          </p:cNvPr>
          <p:cNvPicPr>
            <a:picLocks noChangeAspect="1"/>
          </p:cNvPicPr>
          <p:nvPr/>
        </p:nvPicPr>
        <p:blipFill>
          <a:blip r:embed="rId5"/>
          <a:stretch>
            <a:fillRect/>
          </a:stretch>
        </p:blipFill>
        <p:spPr>
          <a:xfrm>
            <a:off x="2819163" y="5010087"/>
            <a:ext cx="6777275" cy="2833255"/>
          </a:xfrm>
          <a:prstGeom prst="rect">
            <a:avLst/>
          </a:prstGeom>
        </p:spPr>
      </p:pic>
      <p:pic>
        <p:nvPicPr>
          <p:cNvPr id="8" name="Imagen 7">
            <a:extLst>
              <a:ext uri="{FF2B5EF4-FFF2-40B4-BE49-F238E27FC236}">
                <a16:creationId xmlns:a16="http://schemas.microsoft.com/office/drawing/2014/main" id="{964FE444-1CB5-449F-801A-FA1AE461A506}"/>
              </a:ext>
            </a:extLst>
          </p:cNvPr>
          <p:cNvPicPr>
            <a:picLocks noChangeAspect="1"/>
          </p:cNvPicPr>
          <p:nvPr/>
        </p:nvPicPr>
        <p:blipFill>
          <a:blip r:embed="rId6"/>
          <a:stretch>
            <a:fillRect/>
          </a:stretch>
        </p:blipFill>
        <p:spPr>
          <a:xfrm>
            <a:off x="11953380" y="2029003"/>
            <a:ext cx="12402632" cy="10264883"/>
          </a:xfrm>
          <a:prstGeom prst="rect">
            <a:avLst/>
          </a:prstGeom>
        </p:spPr>
      </p:pic>
    </p:spTree>
    <p:extLst>
      <p:ext uri="{BB962C8B-B14F-4D97-AF65-F5344CB8AC3E}">
        <p14:creationId xmlns:p14="http://schemas.microsoft.com/office/powerpoint/2010/main" val="2496905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GA</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3244531"/>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6" name="Imagen 5">
            <a:extLst>
              <a:ext uri="{FF2B5EF4-FFF2-40B4-BE49-F238E27FC236}">
                <a16:creationId xmlns:a16="http://schemas.microsoft.com/office/drawing/2014/main" id="{1C9010E6-32A0-4B2A-AA4C-8712DEC8143E}"/>
              </a:ext>
            </a:extLst>
          </p:cNvPr>
          <p:cNvPicPr>
            <a:picLocks noChangeAspect="1"/>
          </p:cNvPicPr>
          <p:nvPr/>
        </p:nvPicPr>
        <p:blipFill>
          <a:blip r:embed="rId5"/>
          <a:stretch>
            <a:fillRect/>
          </a:stretch>
        </p:blipFill>
        <p:spPr>
          <a:xfrm>
            <a:off x="1884217" y="2664556"/>
            <a:ext cx="11283143" cy="9056390"/>
          </a:xfrm>
          <a:prstGeom prst="rect">
            <a:avLst/>
          </a:prstGeom>
          <a:ln>
            <a:solidFill>
              <a:schemeClr val="bg1">
                <a:lumMod val="50000"/>
              </a:schemeClr>
            </a:solidFill>
          </a:ln>
        </p:spPr>
      </p:pic>
      <p:pic>
        <p:nvPicPr>
          <p:cNvPr id="7" name="Imagen 6">
            <a:extLst>
              <a:ext uri="{FF2B5EF4-FFF2-40B4-BE49-F238E27FC236}">
                <a16:creationId xmlns:a16="http://schemas.microsoft.com/office/drawing/2014/main" id="{4557ED98-A48B-4749-931D-DD91F44554E7}"/>
              </a:ext>
            </a:extLst>
          </p:cNvPr>
          <p:cNvPicPr>
            <a:picLocks noChangeAspect="1"/>
          </p:cNvPicPr>
          <p:nvPr/>
        </p:nvPicPr>
        <p:blipFill>
          <a:blip r:embed="rId6"/>
          <a:stretch>
            <a:fillRect/>
          </a:stretch>
        </p:blipFill>
        <p:spPr>
          <a:xfrm>
            <a:off x="13167360" y="2664555"/>
            <a:ext cx="11210290" cy="9056390"/>
          </a:xfrm>
          <a:prstGeom prst="rect">
            <a:avLst/>
          </a:prstGeom>
          <a:ln>
            <a:solidFill>
              <a:schemeClr val="bg1">
                <a:lumMod val="50000"/>
              </a:schemeClr>
            </a:solidFill>
          </a:ln>
        </p:spPr>
      </p:pic>
    </p:spTree>
    <p:extLst>
      <p:ext uri="{BB962C8B-B14F-4D97-AF65-F5344CB8AC3E}">
        <p14:creationId xmlns:p14="http://schemas.microsoft.com/office/powerpoint/2010/main" val="1784661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8C8AF5D-3654-074F-B2D0-483403C9A89A}"/>
              </a:ext>
            </a:extLst>
          </p:cNvPr>
          <p:cNvSpPr txBox="1"/>
          <p:nvPr/>
        </p:nvSpPr>
        <p:spPr>
          <a:xfrm>
            <a:off x="3138319" y="983563"/>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INTRODUCCIÓN</a:t>
            </a:r>
          </a:p>
        </p:txBody>
      </p:sp>
      <p:grpSp>
        <p:nvGrpSpPr>
          <p:cNvPr id="7" name="Group 6">
            <a:extLst>
              <a:ext uri="{FF2B5EF4-FFF2-40B4-BE49-F238E27FC236}">
                <a16:creationId xmlns:a16="http://schemas.microsoft.com/office/drawing/2014/main" id="{7FC465A6-00F0-BC42-BB99-EDDEA00CDAD6}"/>
              </a:ext>
            </a:extLst>
          </p:cNvPr>
          <p:cNvGrpSpPr/>
          <p:nvPr/>
        </p:nvGrpSpPr>
        <p:grpSpPr>
          <a:xfrm>
            <a:off x="3433288" y="2881717"/>
            <a:ext cx="9192227" cy="2443245"/>
            <a:chOff x="3138318" y="3536912"/>
            <a:chExt cx="9192227" cy="2443245"/>
          </a:xfrm>
        </p:grpSpPr>
        <p:sp>
          <p:nvSpPr>
            <p:cNvPr id="16" name="TextBox 15">
              <a:extLst>
                <a:ext uri="{FF2B5EF4-FFF2-40B4-BE49-F238E27FC236}">
                  <a16:creationId xmlns:a16="http://schemas.microsoft.com/office/drawing/2014/main" id="{66735861-FA2F-214F-9862-31698B28A735}"/>
                </a:ext>
              </a:extLst>
            </p:cNvPr>
            <p:cNvSpPr txBox="1"/>
            <p:nvPr/>
          </p:nvSpPr>
          <p:spPr>
            <a:xfrm>
              <a:off x="3138318" y="3536912"/>
              <a:ext cx="6198953" cy="769441"/>
            </a:xfrm>
            <a:prstGeom prst="rect">
              <a:avLst/>
            </a:prstGeom>
            <a:noFill/>
          </p:spPr>
          <p:txBody>
            <a:bodyPr wrap="square" rtlCol="0">
              <a:spAutoFit/>
            </a:bodyPr>
            <a:lstStyle/>
            <a:p>
              <a:r>
                <a:rPr lang="es-EC" sz="4400" b="1" dirty="0">
                  <a:solidFill>
                    <a:schemeClr val="accent1"/>
                  </a:solidFill>
                  <a:latin typeface="Lato" charset="0"/>
                  <a:ea typeface="Lato" charset="0"/>
                  <a:cs typeface="Lato" charset="0"/>
                </a:rPr>
                <a:t>BIOMIMÉTICA</a:t>
              </a:r>
            </a:p>
          </p:txBody>
        </p:sp>
        <p:sp>
          <p:nvSpPr>
            <p:cNvPr id="17" name="Subtitle 2">
              <a:extLst>
                <a:ext uri="{FF2B5EF4-FFF2-40B4-BE49-F238E27FC236}">
                  <a16:creationId xmlns:a16="http://schemas.microsoft.com/office/drawing/2014/main" id="{C74D1C3F-C0F4-6441-BE43-E634408E19BF}"/>
                </a:ext>
              </a:extLst>
            </p:cNvPr>
            <p:cNvSpPr txBox="1">
              <a:spLocks/>
            </p:cNvSpPr>
            <p:nvPr/>
          </p:nvSpPr>
          <p:spPr>
            <a:xfrm>
              <a:off x="3138319" y="4183243"/>
              <a:ext cx="9192226" cy="179691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457200" indent="-457200" algn="l">
                <a:lnSpc>
                  <a:spcPts val="4080"/>
                </a:lnSpc>
                <a:buFont typeface="Arial" panose="020B0604020202020204" pitchFamily="34" charset="0"/>
                <a:buChar char="•"/>
              </a:pPr>
              <a:r>
                <a:rPr lang="es-EC" sz="3600" dirty="0">
                  <a:solidFill>
                    <a:srgbClr val="7F7F7F"/>
                  </a:solidFill>
                  <a:latin typeface="Lato" charset="0"/>
                  <a:ea typeface="Lato" charset="0"/>
                  <a:cs typeface="Lato" charset="0"/>
                </a:rPr>
                <a:t>Desarrollo de nuevas tecnologías a través de la transferencia de funciones desde la biología a la ingeniería.  </a:t>
              </a:r>
            </a:p>
          </p:txBody>
        </p:sp>
      </p:grpSp>
      <p:grpSp>
        <p:nvGrpSpPr>
          <p:cNvPr id="21" name="Group 20">
            <a:extLst>
              <a:ext uri="{FF2B5EF4-FFF2-40B4-BE49-F238E27FC236}">
                <a16:creationId xmlns:a16="http://schemas.microsoft.com/office/drawing/2014/main" id="{17B959A4-1DF6-154C-9D85-43587AA4CB64}"/>
              </a:ext>
            </a:extLst>
          </p:cNvPr>
          <p:cNvGrpSpPr/>
          <p:nvPr/>
        </p:nvGrpSpPr>
        <p:grpSpPr>
          <a:xfrm>
            <a:off x="12625515" y="2881717"/>
            <a:ext cx="11212080" cy="2028260"/>
            <a:chOff x="3138318" y="3536912"/>
            <a:chExt cx="9192227" cy="2028260"/>
          </a:xfrm>
        </p:grpSpPr>
        <p:sp>
          <p:nvSpPr>
            <p:cNvPr id="22" name="TextBox 21">
              <a:extLst>
                <a:ext uri="{FF2B5EF4-FFF2-40B4-BE49-F238E27FC236}">
                  <a16:creationId xmlns:a16="http://schemas.microsoft.com/office/drawing/2014/main" id="{12906F7A-AC55-8748-954A-2C6811173DCD}"/>
                </a:ext>
              </a:extLst>
            </p:cNvPr>
            <p:cNvSpPr txBox="1"/>
            <p:nvPr/>
          </p:nvSpPr>
          <p:spPr>
            <a:xfrm>
              <a:off x="3138318" y="3536912"/>
              <a:ext cx="7536249" cy="769441"/>
            </a:xfrm>
            <a:prstGeom prst="rect">
              <a:avLst/>
            </a:prstGeom>
            <a:noFill/>
          </p:spPr>
          <p:txBody>
            <a:bodyPr wrap="square" rtlCol="0">
              <a:spAutoFit/>
            </a:bodyPr>
            <a:lstStyle/>
            <a:p>
              <a:r>
                <a:rPr lang="es-EC" sz="4400" b="1" dirty="0">
                  <a:solidFill>
                    <a:schemeClr val="accent1"/>
                  </a:solidFill>
                  <a:latin typeface="Lato" charset="0"/>
                  <a:ea typeface="Lato" charset="0"/>
                  <a:cs typeface="Lato" charset="0"/>
                </a:rPr>
                <a:t>COMPUTACIÓN BIO-INSPIRADA </a:t>
              </a:r>
            </a:p>
          </p:txBody>
        </p:sp>
        <p:sp>
          <p:nvSpPr>
            <p:cNvPr id="23" name="Subtitle 2">
              <a:extLst>
                <a:ext uri="{FF2B5EF4-FFF2-40B4-BE49-F238E27FC236}">
                  <a16:creationId xmlns:a16="http://schemas.microsoft.com/office/drawing/2014/main" id="{388CB23B-99CB-1442-8286-D980F6F9FB04}"/>
                </a:ext>
              </a:extLst>
            </p:cNvPr>
            <p:cNvSpPr txBox="1">
              <a:spLocks/>
            </p:cNvSpPr>
            <p:nvPr/>
          </p:nvSpPr>
          <p:spPr>
            <a:xfrm>
              <a:off x="3138319" y="4183243"/>
              <a:ext cx="9192226" cy="1381929"/>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457200" indent="-457200" algn="l">
                <a:lnSpc>
                  <a:spcPts val="4080"/>
                </a:lnSpc>
                <a:buFont typeface="Arial" panose="020B0604020202020204" pitchFamily="34" charset="0"/>
                <a:buChar char="•"/>
              </a:pPr>
              <a:r>
                <a:rPr lang="es-EC" sz="3600" dirty="0">
                  <a:solidFill>
                    <a:srgbClr val="7F7F7F"/>
                  </a:solidFill>
                  <a:latin typeface="Lato" charset="0"/>
                  <a:ea typeface="Lato" charset="0"/>
                  <a:cs typeface="Lato" charset="0"/>
                </a:rPr>
                <a:t>Subcampo de la Inteligencia Artificial.</a:t>
              </a:r>
            </a:p>
            <a:p>
              <a:pPr marL="457200" indent="-457200" algn="l">
                <a:lnSpc>
                  <a:spcPts val="4080"/>
                </a:lnSpc>
                <a:buFont typeface="Arial" panose="020B0604020202020204" pitchFamily="34" charset="0"/>
                <a:buChar char="•"/>
              </a:pPr>
              <a:r>
                <a:rPr lang="es-ES" sz="3600" dirty="0">
                  <a:solidFill>
                    <a:srgbClr val="7F7F7F"/>
                  </a:solidFill>
                  <a:latin typeface="Lato" charset="0"/>
                  <a:ea typeface="Lato" charset="0"/>
                  <a:cs typeface="Lato" charset="0"/>
                </a:rPr>
                <a:t>Diseño de métodos metaheurísticos. </a:t>
              </a:r>
              <a:endParaRPr lang="es-EC" sz="3600" dirty="0">
                <a:solidFill>
                  <a:srgbClr val="7F7F7F"/>
                </a:solidFill>
                <a:latin typeface="Lato" charset="0"/>
                <a:ea typeface="Lato" charset="0"/>
                <a:cs typeface="Lato" charset="0"/>
              </a:endParaRPr>
            </a:p>
          </p:txBody>
        </p:sp>
      </p:grpSp>
      <p:pic>
        <p:nvPicPr>
          <p:cNvPr id="2050" name="Picture 2" descr="Resultado de imagen para biomimetica">
            <a:extLst>
              <a:ext uri="{FF2B5EF4-FFF2-40B4-BE49-F238E27FC236}">
                <a16:creationId xmlns:a16="http://schemas.microsoft.com/office/drawing/2014/main" id="{4020824A-C68A-4564-B072-EB4D45529F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87" b="8227"/>
          <a:stretch/>
        </p:blipFill>
        <p:spPr bwMode="auto">
          <a:xfrm>
            <a:off x="2291491" y="5579485"/>
            <a:ext cx="5183998" cy="39196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biomimetica">
            <a:extLst>
              <a:ext uri="{FF2B5EF4-FFF2-40B4-BE49-F238E27FC236}">
                <a16:creationId xmlns:a16="http://schemas.microsoft.com/office/drawing/2014/main" id="{85EC3126-249E-48F2-9315-E6F2CDE6EC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9283"/>
          <a:stretch/>
        </p:blipFill>
        <p:spPr bwMode="auto">
          <a:xfrm>
            <a:off x="7475489" y="5586888"/>
            <a:ext cx="5008306" cy="389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n relacionada">
            <a:extLst>
              <a:ext uri="{FF2B5EF4-FFF2-40B4-BE49-F238E27FC236}">
                <a16:creationId xmlns:a16="http://schemas.microsoft.com/office/drawing/2014/main" id="{343BAAFD-2EEB-4451-B0FA-E95842308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1489" y="9491745"/>
            <a:ext cx="5184000" cy="39196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sonares y murciÃ©lagos">
            <a:extLst>
              <a:ext uri="{FF2B5EF4-FFF2-40B4-BE49-F238E27FC236}">
                <a16:creationId xmlns:a16="http://schemas.microsoft.com/office/drawing/2014/main" id="{1F24AF45-4D4E-4BFE-878A-7859EC4828A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475489" y="9484342"/>
            <a:ext cx="5008306" cy="392706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7C05F44-1C8E-4345-BEB0-09488584BC6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191555" y="5586888"/>
            <a:ext cx="5040000" cy="4313839"/>
          </a:xfrm>
          <a:prstGeom prst="rect">
            <a:avLst/>
          </a:prstGeom>
        </p:spPr>
      </p:pic>
      <p:pic>
        <p:nvPicPr>
          <p:cNvPr id="2058" name="Picture 10" descr="Imagen relacionada">
            <a:extLst>
              <a:ext uri="{FF2B5EF4-FFF2-40B4-BE49-F238E27FC236}">
                <a16:creationId xmlns:a16="http://schemas.microsoft.com/office/drawing/2014/main" id="{E3E58ADA-62BA-48EB-847A-C47B4D888E4E}"/>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231555" y="5586887"/>
            <a:ext cx="5357565" cy="430998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945217E6-DCE5-400C-B0D3-5B85B9062CB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3191555" y="9491745"/>
            <a:ext cx="10427062" cy="3916543"/>
          </a:xfrm>
          <a:prstGeom prst="rect">
            <a:avLst/>
          </a:prstGeom>
        </p:spPr>
      </p:pic>
      <p:pic>
        <p:nvPicPr>
          <p:cNvPr id="25" name="Picture 4" descr="Resultado de imagen para espe">
            <a:extLst>
              <a:ext uri="{FF2B5EF4-FFF2-40B4-BE49-F238E27FC236}">
                <a16:creationId xmlns:a16="http://schemas.microsoft.com/office/drawing/2014/main" id="{2856B38E-2886-4348-8C86-50C0181B9CD2}"/>
              </a:ext>
            </a:extLst>
          </p:cNvPr>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sultado de imagen para espe">
            <a:extLst>
              <a:ext uri="{FF2B5EF4-FFF2-40B4-BE49-F238E27FC236}">
                <a16:creationId xmlns:a16="http://schemas.microsoft.com/office/drawing/2014/main" id="{CCB07161-212C-4DE5-9843-B22D2EC5C867}"/>
              </a:ext>
            </a:extLst>
          </p:cNvPr>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AB882A3-C1E8-472E-A371-7898A2F90A53}"/>
              </a:ext>
            </a:extLst>
          </p:cNvPr>
          <p:cNvSpPr txBox="1"/>
          <p:nvPr/>
        </p:nvSpPr>
        <p:spPr>
          <a:xfrm>
            <a:off x="145143" y="13301643"/>
            <a:ext cx="1612900" cy="338554"/>
          </a:xfrm>
          <a:prstGeom prst="rect">
            <a:avLst/>
          </a:prstGeom>
          <a:noFill/>
        </p:spPr>
        <p:txBody>
          <a:bodyPr wrap="square" rtlCol="0">
            <a:spAutoFit/>
          </a:bodyPr>
          <a:lstStyle/>
          <a:p>
            <a:r>
              <a:rPr lang="es-ES" sz="1600" dirty="0">
                <a:solidFill>
                  <a:schemeClr val="tx2"/>
                </a:solidFill>
              </a:rPr>
              <a:t>INTRODUCCIÓN </a:t>
            </a:r>
            <a:endParaRPr lang="es-EC" sz="1600" dirty="0">
              <a:solidFill>
                <a:schemeClr val="tx2"/>
              </a:solidFill>
            </a:endParaRPr>
          </a:p>
        </p:txBody>
      </p:sp>
    </p:spTree>
    <p:extLst>
      <p:ext uri="{BB962C8B-B14F-4D97-AF65-F5344CB8AC3E}">
        <p14:creationId xmlns:p14="http://schemas.microsoft.com/office/powerpoint/2010/main" val="658078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PSO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7397868"/>
            <a:chOff x="1601980" y="3384614"/>
            <a:chExt cx="19519747" cy="8154857"/>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7430011"/>
            </a:xfrm>
            <a:prstGeom prst="rect">
              <a:avLst/>
            </a:prstGeom>
          </p:spPr>
          <p:txBody>
            <a:bodyPr wrap="square">
              <a:spAutoFit/>
            </a:bodyPr>
            <a:lstStyle/>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Función de transferencia. </a:t>
              </a:r>
            </a:p>
            <a:p>
              <a:pPr algn="just"/>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Valores deseados para los parámetros de diseño del controlador.</a:t>
              </a: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Ponderaciones (pesos) para cada uno de los parámetros de diseño.</a:t>
              </a: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DEFINICIÓN DEL PROBLEMA</a:t>
              </a:r>
            </a:p>
          </p:txBody>
        </p:sp>
      </p:grpSp>
      <p:pic>
        <p:nvPicPr>
          <p:cNvPr id="4" name="Imagen 3">
            <a:extLst>
              <a:ext uri="{FF2B5EF4-FFF2-40B4-BE49-F238E27FC236}">
                <a16:creationId xmlns:a16="http://schemas.microsoft.com/office/drawing/2014/main" id="{0F267C33-A353-481E-8DF3-2FBE5020F201}"/>
              </a:ext>
            </a:extLst>
          </p:cNvPr>
          <p:cNvPicPr>
            <a:picLocks noChangeAspect="1"/>
          </p:cNvPicPr>
          <p:nvPr/>
        </p:nvPicPr>
        <p:blipFill>
          <a:blip r:embed="rId5"/>
          <a:stretch>
            <a:fillRect/>
          </a:stretch>
        </p:blipFill>
        <p:spPr>
          <a:xfrm>
            <a:off x="4859882" y="5533505"/>
            <a:ext cx="4736556" cy="1339632"/>
          </a:xfrm>
          <a:prstGeom prst="rect">
            <a:avLst/>
          </a:prstGeom>
        </p:spPr>
      </p:pic>
      <p:pic>
        <p:nvPicPr>
          <p:cNvPr id="7" name="Imagen 6">
            <a:extLst>
              <a:ext uri="{FF2B5EF4-FFF2-40B4-BE49-F238E27FC236}">
                <a16:creationId xmlns:a16="http://schemas.microsoft.com/office/drawing/2014/main" id="{22C99B52-6EF6-4AC7-AF48-72688D044FA4}"/>
              </a:ext>
            </a:extLst>
          </p:cNvPr>
          <p:cNvPicPr>
            <a:picLocks noChangeAspect="1"/>
          </p:cNvPicPr>
          <p:nvPr/>
        </p:nvPicPr>
        <p:blipFill>
          <a:blip r:embed="rId6"/>
          <a:stretch>
            <a:fillRect/>
          </a:stretch>
        </p:blipFill>
        <p:spPr>
          <a:xfrm>
            <a:off x="4859882" y="8530923"/>
            <a:ext cx="4033701" cy="1389991"/>
          </a:xfrm>
          <a:prstGeom prst="rect">
            <a:avLst/>
          </a:prstGeom>
        </p:spPr>
      </p:pic>
      <p:grpSp>
        <p:nvGrpSpPr>
          <p:cNvPr id="21" name="Group 1">
            <a:extLst>
              <a:ext uri="{FF2B5EF4-FFF2-40B4-BE49-F238E27FC236}">
                <a16:creationId xmlns:a16="http://schemas.microsoft.com/office/drawing/2014/main" id="{5382B8E2-63B2-443E-BDA5-19A4C7FCED74}"/>
              </a:ext>
            </a:extLst>
          </p:cNvPr>
          <p:cNvGrpSpPr/>
          <p:nvPr/>
        </p:nvGrpSpPr>
        <p:grpSpPr>
          <a:xfrm>
            <a:off x="14076123" y="2586970"/>
            <a:ext cx="10052238" cy="9300230"/>
            <a:chOff x="1601980" y="3384614"/>
            <a:chExt cx="19519747" cy="9367761"/>
          </a:xfrm>
        </p:grpSpPr>
        <p:sp>
          <p:nvSpPr>
            <p:cNvPr id="22" name="Rectangle 8">
              <a:extLst>
                <a:ext uri="{FF2B5EF4-FFF2-40B4-BE49-F238E27FC236}">
                  <a16:creationId xmlns:a16="http://schemas.microsoft.com/office/drawing/2014/main" id="{D0A6F40D-308D-4DB2-910D-EA9F88758EFE}"/>
                </a:ext>
              </a:extLst>
            </p:cNvPr>
            <p:cNvSpPr/>
            <p:nvPr/>
          </p:nvSpPr>
          <p:spPr>
            <a:xfrm>
              <a:off x="1601980" y="5322364"/>
              <a:ext cx="19519747" cy="7430011"/>
            </a:xfrm>
            <a:prstGeom prst="rect">
              <a:avLst/>
            </a:prstGeom>
          </p:spPr>
          <p:txBody>
            <a:bodyPr wrap="square">
              <a:spAutoFit/>
            </a:bodyPr>
            <a:lstStyle/>
            <a:p>
              <a:pPr marL="571500" indent="-571500">
                <a:buFont typeface="Arial" panose="020B0604020202020204" pitchFamily="34" charset="0"/>
                <a:buChar char="•"/>
              </a:pPr>
              <a:r>
                <a:rPr lang="es-EC" dirty="0">
                  <a:latin typeface="Lato"/>
                </a:rPr>
                <a:t>Número máximo de iteraciones.</a:t>
              </a:r>
            </a:p>
            <a:p>
              <a:pPr marL="571500" indent="-571500">
                <a:buFont typeface="Arial" panose="020B0604020202020204" pitchFamily="34" charset="0"/>
                <a:buChar char="•"/>
              </a:pPr>
              <a:r>
                <a:rPr lang="es-ES" dirty="0">
                  <a:latin typeface="Lato"/>
                </a:rPr>
                <a:t>Tamaño del enjambre (número de partículas).</a:t>
              </a:r>
            </a:p>
            <a:p>
              <a:pPr marL="571500" indent="-571500">
                <a:buFont typeface="Arial" panose="020B0604020202020204" pitchFamily="34" charset="0"/>
                <a:buChar char="•"/>
              </a:pPr>
              <a:r>
                <a:rPr lang="es-ES" dirty="0">
                  <a:latin typeface="Lato"/>
                </a:rPr>
                <a:t>Número de dimensiones del espacio de vuelo.</a:t>
              </a:r>
            </a:p>
            <a:p>
              <a:pPr marL="571500" indent="-571500">
                <a:buFont typeface="Arial" panose="020B0604020202020204" pitchFamily="34" charset="0"/>
                <a:buChar char="•"/>
              </a:pPr>
              <a:r>
                <a:rPr lang="es-ES" dirty="0">
                  <a:latin typeface="Lato"/>
                </a:rPr>
                <a:t>Límite del espacio de vuelo.</a:t>
              </a:r>
            </a:p>
            <a:p>
              <a:pPr marL="571500" indent="-571500">
                <a:buFont typeface="Arial" panose="020B0604020202020204" pitchFamily="34" charset="0"/>
                <a:buChar char="•"/>
              </a:pPr>
              <a:r>
                <a:rPr lang="es-ES" dirty="0">
                  <a:latin typeface="Lato"/>
                </a:rPr>
                <a:t>Límite máximo y mínimo de velocidad de vuelo.</a:t>
              </a:r>
            </a:p>
            <a:p>
              <a:pPr marL="571500" indent="-571500">
                <a:buFont typeface="Arial" panose="020B0604020202020204" pitchFamily="34" charset="0"/>
                <a:buChar char="•"/>
              </a:pPr>
              <a:r>
                <a:rPr lang="es-ES" dirty="0">
                  <a:latin typeface="Lato"/>
                </a:rPr>
                <a:t>Límites de los coeficientes de aceleración.</a:t>
              </a:r>
            </a:p>
            <a:p>
              <a:pPr marL="571500" indent="-571500">
                <a:buFont typeface="Arial" panose="020B0604020202020204" pitchFamily="34" charset="0"/>
                <a:buChar char="•"/>
              </a:pPr>
              <a:r>
                <a:rPr lang="es-EC" dirty="0">
                  <a:latin typeface="Lato"/>
                </a:rPr>
                <a:t>Límites del factor inercial.</a:t>
              </a:r>
              <a:endParaRPr lang="es-ES" dirty="0">
                <a:latin typeface="Lato"/>
              </a:endParaRPr>
            </a:p>
            <a:p>
              <a:pPr algn="just"/>
              <a:endParaRPr lang="es-ES" dirty="0">
                <a:solidFill>
                  <a:srgbClr val="7F7F7F"/>
                </a:solidFill>
                <a:latin typeface="Lato"/>
                <a:ea typeface="Lato" charset="0"/>
                <a:cs typeface="Lato" charset="0"/>
              </a:endParaRPr>
            </a:p>
            <a:p>
              <a:pPr algn="just"/>
              <a:endParaRPr lang="es-ES" dirty="0">
                <a:solidFill>
                  <a:srgbClr val="7F7F7F"/>
                </a:solidFill>
                <a:latin typeface="Lato"/>
                <a:ea typeface="Lato" charset="0"/>
                <a:cs typeface="Lato" charset="0"/>
              </a:endParaRPr>
            </a:p>
          </p:txBody>
        </p:sp>
        <p:sp>
          <p:nvSpPr>
            <p:cNvPr id="23" name="TextBox 10">
              <a:extLst>
                <a:ext uri="{FF2B5EF4-FFF2-40B4-BE49-F238E27FC236}">
                  <a16:creationId xmlns:a16="http://schemas.microsoft.com/office/drawing/2014/main" id="{4B961B06-BB81-4360-AC0B-640C8A6BB248}"/>
                </a:ext>
              </a:extLst>
            </p:cNvPr>
            <p:cNvSpPr txBox="1"/>
            <p:nvPr/>
          </p:nvSpPr>
          <p:spPr>
            <a:xfrm>
              <a:off x="1642027" y="3384614"/>
              <a:ext cx="19479700" cy="1323153"/>
            </a:xfrm>
            <a:prstGeom prst="rect">
              <a:avLst/>
            </a:prstGeom>
            <a:noFill/>
          </p:spPr>
          <p:txBody>
            <a:bodyPr wrap="square" rtlCol="0">
              <a:spAutoFit/>
            </a:bodyPr>
            <a:lstStyle/>
            <a:p>
              <a:r>
                <a:rPr lang="es-ES" b="1" dirty="0">
                  <a:solidFill>
                    <a:schemeClr val="accent1"/>
                  </a:solidFill>
                  <a:latin typeface="Lato"/>
                  <a:ea typeface="Lato" charset="0"/>
                  <a:cs typeface="Lato" charset="0"/>
                </a:rPr>
                <a:t>DETERMINACIÓN DE VALORES DE AJUSTE DEL ALGORITMO GA</a:t>
              </a:r>
              <a:endParaRPr lang="en-US" b="1" dirty="0">
                <a:solidFill>
                  <a:schemeClr val="accent1"/>
                </a:solidFill>
                <a:latin typeface="Lato"/>
                <a:ea typeface="Lato" charset="0"/>
                <a:cs typeface="Lato" charset="0"/>
              </a:endParaRPr>
            </a:p>
          </p:txBody>
        </p:sp>
      </p:grpSp>
    </p:spTree>
    <p:extLst>
      <p:ext uri="{BB962C8B-B14F-4D97-AF65-F5344CB8AC3E}">
        <p14:creationId xmlns:p14="http://schemas.microsoft.com/office/powerpoint/2010/main" val="1141987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PSO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2411887"/>
            <a:chOff x="1601980" y="3384614"/>
            <a:chExt cx="19519747" cy="2658684"/>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1933838"/>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INICIALIZACIÓN</a:t>
              </a:r>
            </a:p>
          </p:txBody>
        </p:sp>
      </p:grpSp>
      <p:grpSp>
        <p:nvGrpSpPr>
          <p:cNvPr id="21" name="Group 1">
            <a:extLst>
              <a:ext uri="{FF2B5EF4-FFF2-40B4-BE49-F238E27FC236}">
                <a16:creationId xmlns:a16="http://schemas.microsoft.com/office/drawing/2014/main" id="{5382B8E2-63B2-443E-BDA5-19A4C7FCED74}"/>
              </a:ext>
            </a:extLst>
          </p:cNvPr>
          <p:cNvGrpSpPr/>
          <p:nvPr/>
        </p:nvGrpSpPr>
        <p:grpSpPr>
          <a:xfrm>
            <a:off x="14076123" y="2586971"/>
            <a:ext cx="9216241" cy="11577954"/>
            <a:chOff x="1601980" y="3384614"/>
            <a:chExt cx="19519747" cy="23378184"/>
          </a:xfrm>
        </p:grpSpPr>
        <p:sp>
          <p:nvSpPr>
            <p:cNvPr id="22" name="Rectangle 8">
              <a:extLst>
                <a:ext uri="{FF2B5EF4-FFF2-40B4-BE49-F238E27FC236}">
                  <a16:creationId xmlns:a16="http://schemas.microsoft.com/office/drawing/2014/main" id="{D0A6F40D-308D-4DB2-910D-EA9F88758EFE}"/>
                </a:ext>
              </a:extLst>
            </p:cNvPr>
            <p:cNvSpPr/>
            <p:nvPr/>
          </p:nvSpPr>
          <p:spPr>
            <a:xfrm>
              <a:off x="1601980" y="5322364"/>
              <a:ext cx="19519747" cy="21440434"/>
            </a:xfrm>
            <a:prstGeom prst="rect">
              <a:avLst/>
            </a:prstGeom>
          </p:spPr>
          <p:txBody>
            <a:bodyPr wrap="square">
              <a:spAutoFit/>
            </a:bodyPr>
            <a:lstStyle/>
            <a:p>
              <a:pPr marL="571500" indent="-571500">
                <a:buFont typeface="Arial" panose="020B0604020202020204" pitchFamily="34" charset="0"/>
                <a:buChar char="•"/>
              </a:pPr>
              <a:r>
                <a:rPr lang="es-ES" dirty="0"/>
                <a:t>Actualización de velocidades. </a:t>
              </a:r>
            </a:p>
            <a:p>
              <a:pPr marL="571500" indent="-571500">
                <a:buFont typeface="Arial" panose="020B0604020202020204" pitchFamily="34" charset="0"/>
                <a:buChar char="•"/>
              </a:pPr>
              <a:r>
                <a:rPr lang="es-ES" dirty="0"/>
                <a:t>A</a:t>
              </a:r>
              <a:r>
                <a:rPr lang="es-EC" dirty="0" err="1"/>
                <a:t>ctualización</a:t>
              </a:r>
              <a:r>
                <a:rPr lang="es-EC" dirty="0"/>
                <a:t> de posiciones. </a:t>
              </a:r>
            </a:p>
            <a:p>
              <a:endParaRPr lang="es-ES" dirty="0"/>
            </a:p>
            <a:p>
              <a:r>
                <a:rPr lang="es-ES" dirty="0"/>
                <a:t>Donde:</a:t>
              </a:r>
              <a:endParaRPr lang="es-EC"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S" dirty="0"/>
            </a:p>
            <a:p>
              <a:pPr marL="571500" indent="-571500">
                <a:buFont typeface="Arial" panose="020B0604020202020204" pitchFamily="34" charset="0"/>
                <a:buChar char="•"/>
              </a:pPr>
              <a:endParaRPr lang="es-EC" dirty="0"/>
            </a:p>
            <a:p>
              <a:pPr marL="571500" indent="-571500">
                <a:buFont typeface="Arial" panose="020B0604020202020204" pitchFamily="34" charset="0"/>
                <a:buChar char="•"/>
              </a:pPr>
              <a:endParaRPr lang="es-EC" dirty="0"/>
            </a:p>
            <a:p>
              <a:endParaRPr lang="es-ES" dirty="0"/>
            </a:p>
            <a:p>
              <a:endParaRPr lang="es-EC" dirty="0"/>
            </a:p>
            <a:p>
              <a:pPr marL="571500" indent="-571500">
                <a:buFont typeface="Arial" panose="020B0604020202020204" pitchFamily="34" charset="0"/>
                <a:buChar char="•"/>
              </a:pPr>
              <a:r>
                <a:rPr lang="es-EC" dirty="0"/>
                <a:t>Actualización de </a:t>
              </a:r>
              <a:r>
                <a:rPr lang="es-EC" i="1" dirty="0" err="1"/>
                <a:t>pBest</a:t>
              </a:r>
              <a:r>
                <a:rPr lang="es-EC" dirty="0"/>
                <a:t> y </a:t>
              </a:r>
              <a:r>
                <a:rPr lang="es-EC" i="1" dirty="0" err="1"/>
                <a:t>gBest</a:t>
              </a:r>
              <a:r>
                <a:rPr lang="es-EC" dirty="0"/>
                <a:t>.</a:t>
              </a: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23" name="TextBox 10">
              <a:extLst>
                <a:ext uri="{FF2B5EF4-FFF2-40B4-BE49-F238E27FC236}">
                  <a16:creationId xmlns:a16="http://schemas.microsoft.com/office/drawing/2014/main" id="{4B961B06-BB81-4360-AC0B-640C8A6BB248}"/>
                </a:ext>
              </a:extLst>
            </p:cNvPr>
            <p:cNvSpPr txBox="1"/>
            <p:nvPr/>
          </p:nvSpPr>
          <p:spPr>
            <a:xfrm>
              <a:off x="1642027" y="3384614"/>
              <a:ext cx="19479700" cy="712467"/>
            </a:xfrm>
            <a:prstGeom prst="rect">
              <a:avLst/>
            </a:prstGeom>
            <a:noFill/>
          </p:spPr>
          <p:txBody>
            <a:bodyPr wrap="square" rtlCol="0">
              <a:spAutoFit/>
            </a:bodyPr>
            <a:lstStyle/>
            <a:p>
              <a:r>
                <a:rPr lang="es-ES" b="1" dirty="0">
                  <a:solidFill>
                    <a:schemeClr val="accent1"/>
                  </a:solidFill>
                  <a:latin typeface="Lato" charset="0"/>
                  <a:ea typeface="Lato" charset="0"/>
                  <a:cs typeface="Lato" charset="0"/>
                </a:rPr>
                <a:t>PROCESO ITERATIVO</a:t>
              </a:r>
              <a:endParaRPr lang="en-US" b="1" dirty="0">
                <a:solidFill>
                  <a:schemeClr val="accent1"/>
                </a:solidFill>
                <a:latin typeface="Lato" charset="0"/>
                <a:ea typeface="Lato" charset="0"/>
                <a:cs typeface="Lato" charset="0"/>
              </a:endParaRPr>
            </a:p>
          </p:txBody>
        </p:sp>
      </p:grpSp>
      <p:sp>
        <p:nvSpPr>
          <p:cNvPr id="25" name="Rectangle 8">
            <a:extLst>
              <a:ext uri="{FF2B5EF4-FFF2-40B4-BE49-F238E27FC236}">
                <a16:creationId xmlns:a16="http://schemas.microsoft.com/office/drawing/2014/main" id="{8AE57591-C082-427B-A408-5E2888BFF208}"/>
              </a:ext>
            </a:extLst>
          </p:cNvPr>
          <p:cNvSpPr/>
          <p:nvPr/>
        </p:nvSpPr>
        <p:spPr>
          <a:xfrm>
            <a:off x="3330599" y="7583453"/>
            <a:ext cx="9216241" cy="1200329"/>
          </a:xfrm>
          <a:prstGeom prst="rect">
            <a:avLst/>
          </a:prstGeom>
        </p:spPr>
        <p:txBody>
          <a:bodyPr wrap="square">
            <a:spAutoFit/>
          </a:bodyPr>
          <a:lstStyle/>
          <a:p>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4" name="Imagen 3">
            <a:extLst>
              <a:ext uri="{FF2B5EF4-FFF2-40B4-BE49-F238E27FC236}">
                <a16:creationId xmlns:a16="http://schemas.microsoft.com/office/drawing/2014/main" id="{52B2C343-45D9-4357-B7A9-93789F40D9C7}"/>
              </a:ext>
            </a:extLst>
          </p:cNvPr>
          <p:cNvPicPr>
            <a:picLocks noChangeAspect="1"/>
          </p:cNvPicPr>
          <p:nvPr/>
        </p:nvPicPr>
        <p:blipFill>
          <a:blip r:embed="rId5"/>
          <a:stretch>
            <a:fillRect/>
          </a:stretch>
        </p:blipFill>
        <p:spPr>
          <a:xfrm>
            <a:off x="3138319" y="3064434"/>
            <a:ext cx="5271989" cy="4419422"/>
          </a:xfrm>
          <a:prstGeom prst="rect">
            <a:avLst/>
          </a:prstGeom>
        </p:spPr>
      </p:pic>
      <p:pic>
        <p:nvPicPr>
          <p:cNvPr id="6" name="Imagen 5">
            <a:extLst>
              <a:ext uri="{FF2B5EF4-FFF2-40B4-BE49-F238E27FC236}">
                <a16:creationId xmlns:a16="http://schemas.microsoft.com/office/drawing/2014/main" id="{37ED75FC-B3D2-405C-A14D-67B7C8D74A67}"/>
              </a:ext>
            </a:extLst>
          </p:cNvPr>
          <p:cNvPicPr>
            <a:picLocks noChangeAspect="1"/>
          </p:cNvPicPr>
          <p:nvPr/>
        </p:nvPicPr>
        <p:blipFill>
          <a:blip r:embed="rId6"/>
          <a:stretch>
            <a:fillRect/>
          </a:stretch>
        </p:blipFill>
        <p:spPr>
          <a:xfrm>
            <a:off x="4244999" y="7455204"/>
            <a:ext cx="4165309" cy="3986540"/>
          </a:xfrm>
          <a:prstGeom prst="rect">
            <a:avLst/>
          </a:prstGeom>
        </p:spPr>
      </p:pic>
      <p:pic>
        <p:nvPicPr>
          <p:cNvPr id="7" name="Imagen 6">
            <a:extLst>
              <a:ext uri="{FF2B5EF4-FFF2-40B4-BE49-F238E27FC236}">
                <a16:creationId xmlns:a16="http://schemas.microsoft.com/office/drawing/2014/main" id="{D05307FC-C1A7-464F-AD9C-C16A68D12F88}"/>
              </a:ext>
            </a:extLst>
          </p:cNvPr>
          <p:cNvPicPr>
            <a:picLocks noChangeAspect="1"/>
          </p:cNvPicPr>
          <p:nvPr/>
        </p:nvPicPr>
        <p:blipFill>
          <a:blip r:embed="rId7"/>
          <a:stretch>
            <a:fillRect/>
          </a:stretch>
        </p:blipFill>
        <p:spPr>
          <a:xfrm>
            <a:off x="2718731" y="11372671"/>
            <a:ext cx="9470094" cy="1186249"/>
          </a:xfrm>
          <a:prstGeom prst="rect">
            <a:avLst/>
          </a:prstGeom>
        </p:spPr>
      </p:pic>
      <p:pic>
        <p:nvPicPr>
          <p:cNvPr id="9" name="Imagen 8">
            <a:extLst>
              <a:ext uri="{FF2B5EF4-FFF2-40B4-BE49-F238E27FC236}">
                <a16:creationId xmlns:a16="http://schemas.microsoft.com/office/drawing/2014/main" id="{34BE46FF-E6AF-456B-ABAA-32AF19DEB2BE}"/>
              </a:ext>
            </a:extLst>
          </p:cNvPr>
          <p:cNvPicPr>
            <a:picLocks noChangeAspect="1"/>
          </p:cNvPicPr>
          <p:nvPr/>
        </p:nvPicPr>
        <p:blipFill>
          <a:blip r:embed="rId8"/>
          <a:stretch>
            <a:fillRect/>
          </a:stretch>
        </p:blipFill>
        <p:spPr>
          <a:xfrm>
            <a:off x="3036251" y="12422150"/>
            <a:ext cx="8959682" cy="1134138"/>
          </a:xfrm>
          <a:prstGeom prst="rect">
            <a:avLst/>
          </a:prstGeom>
        </p:spPr>
      </p:pic>
      <p:pic>
        <p:nvPicPr>
          <p:cNvPr id="14" name="Imagen 13">
            <a:extLst>
              <a:ext uri="{FF2B5EF4-FFF2-40B4-BE49-F238E27FC236}">
                <a16:creationId xmlns:a16="http://schemas.microsoft.com/office/drawing/2014/main" id="{6BCC6B1D-4154-4D90-B9BA-696A34A5115A}"/>
              </a:ext>
            </a:extLst>
          </p:cNvPr>
          <p:cNvPicPr>
            <a:picLocks noChangeAspect="1"/>
          </p:cNvPicPr>
          <p:nvPr/>
        </p:nvPicPr>
        <p:blipFill>
          <a:blip r:embed="rId9"/>
          <a:stretch>
            <a:fillRect/>
          </a:stretch>
        </p:blipFill>
        <p:spPr>
          <a:xfrm>
            <a:off x="14883697" y="11372670"/>
            <a:ext cx="7620000" cy="1190679"/>
          </a:xfrm>
          <a:prstGeom prst="rect">
            <a:avLst/>
          </a:prstGeom>
        </p:spPr>
      </p:pic>
      <p:pic>
        <p:nvPicPr>
          <p:cNvPr id="24" name="Imagen 23">
            <a:extLst>
              <a:ext uri="{FF2B5EF4-FFF2-40B4-BE49-F238E27FC236}">
                <a16:creationId xmlns:a16="http://schemas.microsoft.com/office/drawing/2014/main" id="{C2988E17-BE8C-4B4A-83DC-10DF197068CE}"/>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13616827" y="5965809"/>
            <a:ext cx="9675537" cy="5406862"/>
          </a:xfrm>
          <a:prstGeom prst="rect">
            <a:avLst/>
          </a:prstGeom>
        </p:spPr>
      </p:pic>
    </p:spTree>
    <p:extLst>
      <p:ext uri="{BB962C8B-B14F-4D97-AF65-F5344CB8AC3E}">
        <p14:creationId xmlns:p14="http://schemas.microsoft.com/office/powerpoint/2010/main" val="372409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PSO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2411887"/>
            <a:chOff x="1601980" y="3384614"/>
            <a:chExt cx="19519747" cy="2658684"/>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1933838"/>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SOLUCIONES</a:t>
              </a:r>
            </a:p>
          </p:txBody>
        </p:sp>
      </p:grpSp>
      <p:pic>
        <p:nvPicPr>
          <p:cNvPr id="2" name="Imagen 1">
            <a:extLst>
              <a:ext uri="{FF2B5EF4-FFF2-40B4-BE49-F238E27FC236}">
                <a16:creationId xmlns:a16="http://schemas.microsoft.com/office/drawing/2014/main" id="{0E1ECA80-3F34-46FC-B260-632E6D0CFCDD}"/>
              </a:ext>
            </a:extLst>
          </p:cNvPr>
          <p:cNvPicPr>
            <a:picLocks noChangeAspect="1"/>
          </p:cNvPicPr>
          <p:nvPr/>
        </p:nvPicPr>
        <p:blipFill>
          <a:blip r:embed="rId5"/>
          <a:stretch>
            <a:fillRect/>
          </a:stretch>
        </p:blipFill>
        <p:spPr>
          <a:xfrm>
            <a:off x="9596438" y="2586969"/>
            <a:ext cx="14801875" cy="8887275"/>
          </a:xfrm>
          <a:prstGeom prst="rect">
            <a:avLst/>
          </a:prstGeom>
        </p:spPr>
      </p:pic>
      <p:pic>
        <p:nvPicPr>
          <p:cNvPr id="3" name="Imagen 2">
            <a:extLst>
              <a:ext uri="{FF2B5EF4-FFF2-40B4-BE49-F238E27FC236}">
                <a16:creationId xmlns:a16="http://schemas.microsoft.com/office/drawing/2014/main" id="{C82419E8-BDEE-4A3E-AE2C-E3D7026C4EA1}"/>
              </a:ext>
            </a:extLst>
          </p:cNvPr>
          <p:cNvPicPr>
            <a:picLocks noChangeAspect="1"/>
          </p:cNvPicPr>
          <p:nvPr/>
        </p:nvPicPr>
        <p:blipFill>
          <a:blip r:embed="rId6"/>
          <a:stretch>
            <a:fillRect/>
          </a:stretch>
        </p:blipFill>
        <p:spPr>
          <a:xfrm>
            <a:off x="2246812" y="5268856"/>
            <a:ext cx="7058025" cy="3276600"/>
          </a:xfrm>
          <a:prstGeom prst="rect">
            <a:avLst/>
          </a:prstGeom>
        </p:spPr>
      </p:pic>
    </p:spTree>
    <p:extLst>
      <p:ext uri="{BB962C8B-B14F-4D97-AF65-F5344CB8AC3E}">
        <p14:creationId xmlns:p14="http://schemas.microsoft.com/office/powerpoint/2010/main" val="3315318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PSO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3244531"/>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 name="Imagen 1">
            <a:extLst>
              <a:ext uri="{FF2B5EF4-FFF2-40B4-BE49-F238E27FC236}">
                <a16:creationId xmlns:a16="http://schemas.microsoft.com/office/drawing/2014/main" id="{71CCEF76-DF9F-40F7-A61F-4F648200C417}"/>
              </a:ext>
            </a:extLst>
          </p:cNvPr>
          <p:cNvPicPr>
            <a:picLocks noChangeAspect="1"/>
          </p:cNvPicPr>
          <p:nvPr/>
        </p:nvPicPr>
        <p:blipFill>
          <a:blip r:embed="rId5"/>
          <a:stretch>
            <a:fillRect/>
          </a:stretch>
        </p:blipFill>
        <p:spPr>
          <a:xfrm>
            <a:off x="2012166" y="2460214"/>
            <a:ext cx="10818929" cy="9725891"/>
          </a:xfrm>
          <a:prstGeom prst="rect">
            <a:avLst/>
          </a:prstGeom>
          <a:ln>
            <a:solidFill>
              <a:schemeClr val="bg1">
                <a:lumMod val="50000"/>
              </a:schemeClr>
            </a:solidFill>
          </a:ln>
        </p:spPr>
      </p:pic>
      <p:pic>
        <p:nvPicPr>
          <p:cNvPr id="3" name="Imagen 2">
            <a:extLst>
              <a:ext uri="{FF2B5EF4-FFF2-40B4-BE49-F238E27FC236}">
                <a16:creationId xmlns:a16="http://schemas.microsoft.com/office/drawing/2014/main" id="{C1D13AC7-8C57-4622-8FA7-EA7C1A0A5311}"/>
              </a:ext>
            </a:extLst>
          </p:cNvPr>
          <p:cNvPicPr>
            <a:picLocks noChangeAspect="1"/>
          </p:cNvPicPr>
          <p:nvPr/>
        </p:nvPicPr>
        <p:blipFill>
          <a:blip r:embed="rId6"/>
          <a:stretch>
            <a:fillRect/>
          </a:stretch>
        </p:blipFill>
        <p:spPr>
          <a:xfrm>
            <a:off x="12978579" y="2460214"/>
            <a:ext cx="11281083" cy="9725891"/>
          </a:xfrm>
          <a:prstGeom prst="rect">
            <a:avLst/>
          </a:prstGeom>
          <a:ln>
            <a:solidFill>
              <a:schemeClr val="bg1">
                <a:lumMod val="50000"/>
              </a:schemeClr>
            </a:solidFill>
          </a:ln>
        </p:spPr>
      </p:pic>
    </p:spTree>
    <p:extLst>
      <p:ext uri="{BB962C8B-B14F-4D97-AF65-F5344CB8AC3E}">
        <p14:creationId xmlns:p14="http://schemas.microsoft.com/office/powerpoint/2010/main" val="1070149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ABC</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7397868"/>
            <a:chOff x="1601980" y="3384614"/>
            <a:chExt cx="19519747" cy="8154857"/>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7430011"/>
            </a:xfrm>
            <a:prstGeom prst="rect">
              <a:avLst/>
            </a:prstGeom>
          </p:spPr>
          <p:txBody>
            <a:bodyPr wrap="square">
              <a:spAutoFit/>
            </a:bodyPr>
            <a:lstStyle/>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Función de transferencia. </a:t>
              </a:r>
            </a:p>
            <a:p>
              <a:pPr algn="just"/>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Valores deseados para los parámetros de diseño del controlador.</a:t>
              </a: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r>
                <a:rPr lang="es-ES" dirty="0">
                  <a:solidFill>
                    <a:srgbClr val="7F7F7F"/>
                  </a:solidFill>
                  <a:latin typeface="Lato" charset="0"/>
                  <a:ea typeface="Lato" charset="0"/>
                  <a:cs typeface="Lato" charset="0"/>
                </a:rPr>
                <a:t>Ponderaciones (pesos) para cada uno de los parámetros de diseño.</a:t>
              </a: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DEFINICIÓN DEL PROBLEMA</a:t>
              </a:r>
            </a:p>
          </p:txBody>
        </p:sp>
      </p:grpSp>
      <p:pic>
        <p:nvPicPr>
          <p:cNvPr id="4" name="Imagen 3">
            <a:extLst>
              <a:ext uri="{FF2B5EF4-FFF2-40B4-BE49-F238E27FC236}">
                <a16:creationId xmlns:a16="http://schemas.microsoft.com/office/drawing/2014/main" id="{0F267C33-A353-481E-8DF3-2FBE5020F201}"/>
              </a:ext>
            </a:extLst>
          </p:cNvPr>
          <p:cNvPicPr>
            <a:picLocks noChangeAspect="1"/>
          </p:cNvPicPr>
          <p:nvPr/>
        </p:nvPicPr>
        <p:blipFill>
          <a:blip r:embed="rId5"/>
          <a:stretch>
            <a:fillRect/>
          </a:stretch>
        </p:blipFill>
        <p:spPr>
          <a:xfrm>
            <a:off x="4859882" y="5533505"/>
            <a:ext cx="4736556" cy="1339632"/>
          </a:xfrm>
          <a:prstGeom prst="rect">
            <a:avLst/>
          </a:prstGeom>
        </p:spPr>
      </p:pic>
      <p:pic>
        <p:nvPicPr>
          <p:cNvPr id="7" name="Imagen 6">
            <a:extLst>
              <a:ext uri="{FF2B5EF4-FFF2-40B4-BE49-F238E27FC236}">
                <a16:creationId xmlns:a16="http://schemas.microsoft.com/office/drawing/2014/main" id="{22C99B52-6EF6-4AC7-AF48-72688D044FA4}"/>
              </a:ext>
            </a:extLst>
          </p:cNvPr>
          <p:cNvPicPr>
            <a:picLocks noChangeAspect="1"/>
          </p:cNvPicPr>
          <p:nvPr/>
        </p:nvPicPr>
        <p:blipFill>
          <a:blip r:embed="rId6"/>
          <a:stretch>
            <a:fillRect/>
          </a:stretch>
        </p:blipFill>
        <p:spPr>
          <a:xfrm>
            <a:off x="4859882" y="8530923"/>
            <a:ext cx="4033701" cy="1389991"/>
          </a:xfrm>
          <a:prstGeom prst="rect">
            <a:avLst/>
          </a:prstGeom>
        </p:spPr>
      </p:pic>
      <p:grpSp>
        <p:nvGrpSpPr>
          <p:cNvPr id="21" name="Group 1">
            <a:extLst>
              <a:ext uri="{FF2B5EF4-FFF2-40B4-BE49-F238E27FC236}">
                <a16:creationId xmlns:a16="http://schemas.microsoft.com/office/drawing/2014/main" id="{5382B8E2-63B2-443E-BDA5-19A4C7FCED74}"/>
              </a:ext>
            </a:extLst>
          </p:cNvPr>
          <p:cNvGrpSpPr/>
          <p:nvPr/>
        </p:nvGrpSpPr>
        <p:grpSpPr>
          <a:xfrm>
            <a:off x="14076123" y="2586970"/>
            <a:ext cx="9216241" cy="9606177"/>
            <a:chOff x="1601980" y="3384614"/>
            <a:chExt cx="19519747" cy="10589132"/>
          </a:xfrm>
        </p:grpSpPr>
        <p:sp>
          <p:nvSpPr>
            <p:cNvPr id="22" name="Rectangle 8">
              <a:extLst>
                <a:ext uri="{FF2B5EF4-FFF2-40B4-BE49-F238E27FC236}">
                  <a16:creationId xmlns:a16="http://schemas.microsoft.com/office/drawing/2014/main" id="{D0A6F40D-308D-4DB2-910D-EA9F88758EFE}"/>
                </a:ext>
              </a:extLst>
            </p:cNvPr>
            <p:cNvSpPr/>
            <p:nvPr/>
          </p:nvSpPr>
          <p:spPr>
            <a:xfrm>
              <a:off x="1601980" y="5322364"/>
              <a:ext cx="19519747" cy="8651382"/>
            </a:xfrm>
            <a:prstGeom prst="rect">
              <a:avLst/>
            </a:prstGeom>
          </p:spPr>
          <p:txBody>
            <a:bodyPr wrap="square">
              <a:spAutoFit/>
            </a:bodyPr>
            <a:lstStyle/>
            <a:p>
              <a:r>
                <a:rPr lang="es-ES" b="1" dirty="0">
                  <a:latin typeface="Lato"/>
                </a:rPr>
                <a:t>Constante para el ajuste de acuerdo al problema</a:t>
              </a:r>
            </a:p>
            <a:p>
              <a:pPr marL="571500" indent="-571500">
                <a:buFont typeface="Arial" panose="020B0604020202020204" pitchFamily="34" charset="0"/>
                <a:buChar char="•"/>
              </a:pPr>
              <a:r>
                <a:rPr lang="es-ES" dirty="0">
                  <a:latin typeface="Lato"/>
                </a:rPr>
                <a:t>Número de dimensiones del espacio de búsqueda.</a:t>
              </a:r>
            </a:p>
            <a:p>
              <a:pPr marL="571500" indent="-571500">
                <a:buFont typeface="Arial" panose="020B0604020202020204" pitchFamily="34" charset="0"/>
                <a:buChar char="•"/>
              </a:pPr>
              <a:r>
                <a:rPr lang="es-ES" dirty="0">
                  <a:latin typeface="Lato"/>
                </a:rPr>
                <a:t>Límites del espacio de búsqueda.</a:t>
              </a:r>
            </a:p>
            <a:p>
              <a:endParaRPr lang="es-ES" dirty="0">
                <a:latin typeface="Lato"/>
              </a:endParaRPr>
            </a:p>
            <a:p>
              <a:r>
                <a:rPr lang="es-ES" b="1" dirty="0">
                  <a:latin typeface="Lato"/>
                </a:rPr>
                <a:t>Constantes para el ajuste de la de la ejecución del algoritmo</a:t>
              </a:r>
            </a:p>
            <a:p>
              <a:pPr marL="571500" indent="-571500">
                <a:buFont typeface="Arial" panose="020B0604020202020204" pitchFamily="34" charset="0"/>
                <a:buChar char="•"/>
              </a:pPr>
              <a:r>
                <a:rPr lang="es-ES" dirty="0">
                  <a:latin typeface="Lato"/>
                </a:rPr>
                <a:t>Número de iteraciones.</a:t>
              </a:r>
            </a:p>
            <a:p>
              <a:pPr marL="571500" indent="-571500">
                <a:buFont typeface="Arial" panose="020B0604020202020204" pitchFamily="34" charset="0"/>
                <a:buChar char="•"/>
              </a:pPr>
              <a:r>
                <a:rPr lang="es-ES" dirty="0">
                  <a:latin typeface="Lato"/>
                </a:rPr>
                <a:t>Número de fuentes de néctar.</a:t>
              </a:r>
            </a:p>
            <a:p>
              <a:pPr marL="571500" indent="-571500">
                <a:buFont typeface="Arial" panose="020B0604020202020204" pitchFamily="34" charset="0"/>
                <a:buChar char="•"/>
              </a:pPr>
              <a:r>
                <a:rPr lang="es-ES" dirty="0">
                  <a:latin typeface="Lato"/>
                </a:rPr>
                <a:t>Número de abejas que comprenderán la colmena.</a:t>
              </a:r>
            </a:p>
            <a:p>
              <a:pPr marL="571500" indent="-571500">
                <a:buFont typeface="Arial" panose="020B0604020202020204" pitchFamily="34" charset="0"/>
                <a:buChar char="•"/>
              </a:pPr>
              <a:r>
                <a:rPr lang="es-ES" dirty="0">
                  <a:latin typeface="Lato"/>
                </a:rPr>
                <a:t>Límite de abandono.</a:t>
              </a: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23" name="TextBox 10">
              <a:extLst>
                <a:ext uri="{FF2B5EF4-FFF2-40B4-BE49-F238E27FC236}">
                  <a16:creationId xmlns:a16="http://schemas.microsoft.com/office/drawing/2014/main" id="{4B961B06-BB81-4360-AC0B-640C8A6BB248}"/>
                </a:ext>
              </a:extLst>
            </p:cNvPr>
            <p:cNvSpPr txBox="1"/>
            <p:nvPr/>
          </p:nvSpPr>
          <p:spPr>
            <a:xfrm>
              <a:off x="1642027" y="3384614"/>
              <a:ext cx="19479700" cy="1323153"/>
            </a:xfrm>
            <a:prstGeom prst="rect">
              <a:avLst/>
            </a:prstGeom>
            <a:noFill/>
          </p:spPr>
          <p:txBody>
            <a:bodyPr wrap="square" rtlCol="0">
              <a:spAutoFit/>
            </a:bodyPr>
            <a:lstStyle/>
            <a:p>
              <a:r>
                <a:rPr lang="es-ES" b="1" dirty="0">
                  <a:solidFill>
                    <a:schemeClr val="accent1"/>
                  </a:solidFill>
                  <a:latin typeface="Lato" charset="0"/>
                  <a:ea typeface="Lato" charset="0"/>
                  <a:cs typeface="Lato" charset="0"/>
                </a:rPr>
                <a:t>DETERMINACIÓN DE VALORES DE AJUSTE DEL ALGORITMO GA</a:t>
              </a:r>
              <a:endParaRPr lang="en-US" b="1" dirty="0">
                <a:solidFill>
                  <a:schemeClr val="accent1"/>
                </a:solidFill>
                <a:latin typeface="Lato" charset="0"/>
                <a:ea typeface="Lato" charset="0"/>
                <a:cs typeface="Lato" charset="0"/>
              </a:endParaRPr>
            </a:p>
          </p:txBody>
        </p:sp>
      </p:grpSp>
    </p:spTree>
    <p:extLst>
      <p:ext uri="{BB962C8B-B14F-4D97-AF65-F5344CB8AC3E}">
        <p14:creationId xmlns:p14="http://schemas.microsoft.com/office/powerpoint/2010/main" val="2314065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ABC</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2411887"/>
            <a:chOff x="1601980" y="3384614"/>
            <a:chExt cx="19519747" cy="2658684"/>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1933838"/>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INICIALIZACIÓN</a:t>
              </a:r>
            </a:p>
          </p:txBody>
        </p:sp>
      </p:grpSp>
      <p:grpSp>
        <p:nvGrpSpPr>
          <p:cNvPr id="21" name="Group 1">
            <a:extLst>
              <a:ext uri="{FF2B5EF4-FFF2-40B4-BE49-F238E27FC236}">
                <a16:creationId xmlns:a16="http://schemas.microsoft.com/office/drawing/2014/main" id="{5382B8E2-63B2-443E-BDA5-19A4C7FCED74}"/>
              </a:ext>
            </a:extLst>
          </p:cNvPr>
          <p:cNvGrpSpPr/>
          <p:nvPr/>
        </p:nvGrpSpPr>
        <p:grpSpPr>
          <a:xfrm>
            <a:off x="14076123" y="2586971"/>
            <a:ext cx="9216241" cy="3821985"/>
            <a:chOff x="1601980" y="3384614"/>
            <a:chExt cx="19519747" cy="7717346"/>
          </a:xfrm>
        </p:grpSpPr>
        <p:sp>
          <p:nvSpPr>
            <p:cNvPr id="22" name="Rectangle 8">
              <a:extLst>
                <a:ext uri="{FF2B5EF4-FFF2-40B4-BE49-F238E27FC236}">
                  <a16:creationId xmlns:a16="http://schemas.microsoft.com/office/drawing/2014/main" id="{D0A6F40D-308D-4DB2-910D-EA9F88758EFE}"/>
                </a:ext>
              </a:extLst>
            </p:cNvPr>
            <p:cNvSpPr/>
            <p:nvPr/>
          </p:nvSpPr>
          <p:spPr>
            <a:xfrm>
              <a:off x="1601980" y="5322364"/>
              <a:ext cx="19519747" cy="5779596"/>
            </a:xfrm>
            <a:prstGeom prst="rect">
              <a:avLst/>
            </a:prstGeom>
          </p:spPr>
          <p:txBody>
            <a:bodyPr wrap="square">
              <a:spAutoFit/>
            </a:bodyPr>
            <a:lstStyle/>
            <a:p>
              <a:pPr marL="571500" indent="-571500">
                <a:buFont typeface="Arial" panose="020B0604020202020204" pitchFamily="34" charset="0"/>
                <a:buChar char="•"/>
              </a:pPr>
              <a:r>
                <a:rPr lang="es-ES" dirty="0">
                  <a:latin typeface="Lato"/>
                </a:rPr>
                <a:t>Fase de abejas empleadas.</a:t>
              </a:r>
            </a:p>
            <a:p>
              <a:pPr marL="571500" indent="-571500">
                <a:buFont typeface="Arial" panose="020B0604020202020204" pitchFamily="34" charset="0"/>
                <a:buChar char="•"/>
              </a:pPr>
              <a:r>
                <a:rPr lang="es-ES" dirty="0">
                  <a:latin typeface="Lato"/>
                </a:rPr>
                <a:t>Fase de abejas observadoras.</a:t>
              </a:r>
            </a:p>
            <a:p>
              <a:pPr marL="571500" indent="-571500">
                <a:buFont typeface="Arial" panose="020B0604020202020204" pitchFamily="34" charset="0"/>
                <a:buChar char="•"/>
              </a:pPr>
              <a:r>
                <a:rPr lang="es-ES" dirty="0">
                  <a:latin typeface="Lato"/>
                </a:rPr>
                <a:t>Fase de abejas exploradoras. </a:t>
              </a:r>
            </a:p>
            <a:p>
              <a:endParaRPr lang="es-ES" dirty="0"/>
            </a:p>
            <a:p>
              <a:pPr algn="just"/>
              <a:endParaRPr lang="es-ES" dirty="0">
                <a:solidFill>
                  <a:srgbClr val="7F7F7F"/>
                </a:solidFill>
                <a:latin typeface="Lato" charset="0"/>
                <a:ea typeface="Lato" charset="0"/>
                <a:cs typeface="Lato" charset="0"/>
              </a:endParaRPr>
            </a:p>
          </p:txBody>
        </p:sp>
        <p:sp>
          <p:nvSpPr>
            <p:cNvPr id="23" name="TextBox 10">
              <a:extLst>
                <a:ext uri="{FF2B5EF4-FFF2-40B4-BE49-F238E27FC236}">
                  <a16:creationId xmlns:a16="http://schemas.microsoft.com/office/drawing/2014/main" id="{4B961B06-BB81-4360-AC0B-640C8A6BB248}"/>
                </a:ext>
              </a:extLst>
            </p:cNvPr>
            <p:cNvSpPr txBox="1"/>
            <p:nvPr/>
          </p:nvSpPr>
          <p:spPr>
            <a:xfrm>
              <a:off x="1642027" y="3384614"/>
              <a:ext cx="19479700" cy="712467"/>
            </a:xfrm>
            <a:prstGeom prst="rect">
              <a:avLst/>
            </a:prstGeom>
            <a:noFill/>
          </p:spPr>
          <p:txBody>
            <a:bodyPr wrap="square" rtlCol="0">
              <a:spAutoFit/>
            </a:bodyPr>
            <a:lstStyle/>
            <a:p>
              <a:r>
                <a:rPr lang="es-ES" b="1" dirty="0">
                  <a:solidFill>
                    <a:schemeClr val="accent1"/>
                  </a:solidFill>
                  <a:latin typeface="Lato" charset="0"/>
                  <a:ea typeface="Lato" charset="0"/>
                  <a:cs typeface="Lato" charset="0"/>
                </a:rPr>
                <a:t>PROCESO ITERATIVO</a:t>
              </a:r>
              <a:endParaRPr lang="en-US" b="1" dirty="0">
                <a:solidFill>
                  <a:schemeClr val="accent1"/>
                </a:solidFill>
                <a:latin typeface="Lato" charset="0"/>
                <a:ea typeface="Lato" charset="0"/>
                <a:cs typeface="Lato" charset="0"/>
              </a:endParaRPr>
            </a:p>
          </p:txBody>
        </p:sp>
      </p:grpSp>
      <p:sp>
        <p:nvSpPr>
          <p:cNvPr id="25" name="Rectangle 8">
            <a:extLst>
              <a:ext uri="{FF2B5EF4-FFF2-40B4-BE49-F238E27FC236}">
                <a16:creationId xmlns:a16="http://schemas.microsoft.com/office/drawing/2014/main" id="{8AE57591-C082-427B-A408-5E2888BFF208}"/>
              </a:ext>
            </a:extLst>
          </p:cNvPr>
          <p:cNvSpPr/>
          <p:nvPr/>
        </p:nvSpPr>
        <p:spPr>
          <a:xfrm>
            <a:off x="3330599" y="7583453"/>
            <a:ext cx="9216241" cy="1200329"/>
          </a:xfrm>
          <a:prstGeom prst="rect">
            <a:avLst/>
          </a:prstGeom>
        </p:spPr>
        <p:txBody>
          <a:bodyPr wrap="square">
            <a:spAutoFit/>
          </a:bodyPr>
          <a:lstStyle/>
          <a:p>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 name="Imagen 1">
            <a:extLst>
              <a:ext uri="{FF2B5EF4-FFF2-40B4-BE49-F238E27FC236}">
                <a16:creationId xmlns:a16="http://schemas.microsoft.com/office/drawing/2014/main" id="{BF3C1299-0237-4923-B22F-5FA809A4CF2F}"/>
              </a:ext>
            </a:extLst>
          </p:cNvPr>
          <p:cNvPicPr>
            <a:picLocks noChangeAspect="1"/>
          </p:cNvPicPr>
          <p:nvPr/>
        </p:nvPicPr>
        <p:blipFill>
          <a:blip r:embed="rId5"/>
          <a:stretch>
            <a:fillRect/>
          </a:stretch>
        </p:blipFill>
        <p:spPr>
          <a:xfrm>
            <a:off x="2631191" y="4070443"/>
            <a:ext cx="6983181" cy="3814183"/>
          </a:xfrm>
          <a:prstGeom prst="rect">
            <a:avLst/>
          </a:prstGeom>
        </p:spPr>
      </p:pic>
      <p:pic>
        <p:nvPicPr>
          <p:cNvPr id="3" name="Imagen 2">
            <a:extLst>
              <a:ext uri="{FF2B5EF4-FFF2-40B4-BE49-F238E27FC236}">
                <a16:creationId xmlns:a16="http://schemas.microsoft.com/office/drawing/2014/main" id="{14FA6B5E-0B12-4978-AB44-ACA32D71F340}"/>
              </a:ext>
            </a:extLst>
          </p:cNvPr>
          <p:cNvPicPr>
            <a:picLocks noChangeAspect="1"/>
          </p:cNvPicPr>
          <p:nvPr/>
        </p:nvPicPr>
        <p:blipFill rotWithShape="1">
          <a:blip r:embed="rId6"/>
          <a:srcRect l="8242"/>
          <a:stretch/>
        </p:blipFill>
        <p:spPr>
          <a:xfrm>
            <a:off x="1953388" y="8421087"/>
            <a:ext cx="10090975" cy="1614335"/>
          </a:xfrm>
          <a:prstGeom prst="rect">
            <a:avLst/>
          </a:prstGeom>
        </p:spPr>
      </p:pic>
      <p:pic>
        <p:nvPicPr>
          <p:cNvPr id="8" name="Imagen 7">
            <a:extLst>
              <a:ext uri="{FF2B5EF4-FFF2-40B4-BE49-F238E27FC236}">
                <a16:creationId xmlns:a16="http://schemas.microsoft.com/office/drawing/2014/main" id="{671225BD-50A4-46D0-96C5-FE884288084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287311" y="5517628"/>
            <a:ext cx="8732668" cy="8179190"/>
          </a:xfrm>
          <a:prstGeom prst="rect">
            <a:avLst/>
          </a:prstGeom>
        </p:spPr>
      </p:pic>
    </p:spTree>
    <p:extLst>
      <p:ext uri="{BB962C8B-B14F-4D97-AF65-F5344CB8AC3E}">
        <p14:creationId xmlns:p14="http://schemas.microsoft.com/office/powerpoint/2010/main" val="2943508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ABC</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grpSp>
        <p:nvGrpSpPr>
          <p:cNvPr id="10" name="Group 1">
            <a:extLst>
              <a:ext uri="{FF2B5EF4-FFF2-40B4-BE49-F238E27FC236}">
                <a16:creationId xmlns:a16="http://schemas.microsoft.com/office/drawing/2014/main" id="{4F5D6524-F94E-45BE-8D1A-0059ABDC2A85}"/>
              </a:ext>
            </a:extLst>
          </p:cNvPr>
          <p:cNvGrpSpPr/>
          <p:nvPr/>
        </p:nvGrpSpPr>
        <p:grpSpPr>
          <a:xfrm>
            <a:off x="3119411" y="2586970"/>
            <a:ext cx="9216241" cy="2411887"/>
            <a:chOff x="1601980" y="3384614"/>
            <a:chExt cx="19519747" cy="2658684"/>
          </a:xfrm>
        </p:grpSpPr>
        <p:sp>
          <p:nvSpPr>
            <p:cNvPr id="11" name="Rectangle 8">
              <a:extLst>
                <a:ext uri="{FF2B5EF4-FFF2-40B4-BE49-F238E27FC236}">
                  <a16:creationId xmlns:a16="http://schemas.microsoft.com/office/drawing/2014/main" id="{A7B40366-6CC8-4D8A-A798-868F5D1F3964}"/>
                </a:ext>
              </a:extLst>
            </p:cNvPr>
            <p:cNvSpPr/>
            <p:nvPr/>
          </p:nvSpPr>
          <p:spPr>
            <a:xfrm>
              <a:off x="1601980" y="4109460"/>
              <a:ext cx="19519747" cy="1933838"/>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2" name="TextBox 10">
              <a:extLst>
                <a:ext uri="{FF2B5EF4-FFF2-40B4-BE49-F238E27FC236}">
                  <a16:creationId xmlns:a16="http://schemas.microsoft.com/office/drawing/2014/main" id="{8717AE59-13BC-4849-8FC7-A0C9C1B3F613}"/>
                </a:ext>
              </a:extLst>
            </p:cNvPr>
            <p:cNvSpPr txBox="1"/>
            <p:nvPr/>
          </p:nvSpPr>
          <p:spPr>
            <a:xfrm>
              <a:off x="1642027" y="3384614"/>
              <a:ext cx="13678120" cy="712467"/>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SOLUCIONES</a:t>
              </a:r>
            </a:p>
          </p:txBody>
        </p:sp>
      </p:grpSp>
      <p:pic>
        <p:nvPicPr>
          <p:cNvPr id="5" name="Imagen 4">
            <a:extLst>
              <a:ext uri="{FF2B5EF4-FFF2-40B4-BE49-F238E27FC236}">
                <a16:creationId xmlns:a16="http://schemas.microsoft.com/office/drawing/2014/main" id="{7D1B182E-26B7-4F83-8DE5-F2932875050E}"/>
              </a:ext>
            </a:extLst>
          </p:cNvPr>
          <p:cNvPicPr>
            <a:picLocks noChangeAspect="1"/>
          </p:cNvPicPr>
          <p:nvPr/>
        </p:nvPicPr>
        <p:blipFill>
          <a:blip r:embed="rId5"/>
          <a:stretch>
            <a:fillRect/>
          </a:stretch>
        </p:blipFill>
        <p:spPr>
          <a:xfrm>
            <a:off x="1884217" y="5215788"/>
            <a:ext cx="7526391" cy="2952289"/>
          </a:xfrm>
          <a:prstGeom prst="rect">
            <a:avLst/>
          </a:prstGeom>
        </p:spPr>
      </p:pic>
      <p:pic>
        <p:nvPicPr>
          <p:cNvPr id="6" name="Imagen 5">
            <a:extLst>
              <a:ext uri="{FF2B5EF4-FFF2-40B4-BE49-F238E27FC236}">
                <a16:creationId xmlns:a16="http://schemas.microsoft.com/office/drawing/2014/main" id="{E89F7720-2024-4709-8874-C8AFE50D4321}"/>
              </a:ext>
            </a:extLst>
          </p:cNvPr>
          <p:cNvPicPr>
            <a:picLocks noChangeAspect="1"/>
          </p:cNvPicPr>
          <p:nvPr/>
        </p:nvPicPr>
        <p:blipFill>
          <a:blip r:embed="rId6"/>
          <a:stretch>
            <a:fillRect/>
          </a:stretch>
        </p:blipFill>
        <p:spPr>
          <a:xfrm>
            <a:off x="9410608" y="2300748"/>
            <a:ext cx="15026103" cy="10493352"/>
          </a:xfrm>
          <a:prstGeom prst="rect">
            <a:avLst/>
          </a:prstGeom>
        </p:spPr>
      </p:pic>
      <p:pic>
        <p:nvPicPr>
          <p:cNvPr id="8" name="Imagen 7">
            <a:extLst>
              <a:ext uri="{FF2B5EF4-FFF2-40B4-BE49-F238E27FC236}">
                <a16:creationId xmlns:a16="http://schemas.microsoft.com/office/drawing/2014/main" id="{C7CB8EFA-DC16-45F5-AFA9-4C218CB87EB6}"/>
              </a:ext>
            </a:extLst>
          </p:cNvPr>
          <p:cNvPicPr>
            <a:picLocks noChangeAspect="1"/>
          </p:cNvPicPr>
          <p:nvPr/>
        </p:nvPicPr>
        <p:blipFill>
          <a:blip r:embed="rId7"/>
          <a:stretch>
            <a:fillRect/>
          </a:stretch>
        </p:blipFill>
        <p:spPr>
          <a:xfrm>
            <a:off x="9317693" y="1872997"/>
            <a:ext cx="15026103" cy="11843003"/>
          </a:xfrm>
          <a:prstGeom prst="rect">
            <a:avLst/>
          </a:prstGeom>
        </p:spPr>
      </p:pic>
    </p:spTree>
    <p:extLst>
      <p:ext uri="{BB962C8B-B14F-4D97-AF65-F5344CB8AC3E}">
        <p14:creationId xmlns:p14="http://schemas.microsoft.com/office/powerpoint/2010/main" val="3633549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213216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SINTONIZACIÓN MEDIANTE ABC</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APLICACIÓN DE LOS ALGORITMOS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3244531"/>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4" name="Imagen 3">
            <a:extLst>
              <a:ext uri="{FF2B5EF4-FFF2-40B4-BE49-F238E27FC236}">
                <a16:creationId xmlns:a16="http://schemas.microsoft.com/office/drawing/2014/main" id="{A8F63778-F58A-4BD9-9500-B1712D85FE5E}"/>
              </a:ext>
            </a:extLst>
          </p:cNvPr>
          <p:cNvPicPr>
            <a:picLocks noChangeAspect="1"/>
          </p:cNvPicPr>
          <p:nvPr/>
        </p:nvPicPr>
        <p:blipFill>
          <a:blip r:embed="rId5"/>
          <a:stretch>
            <a:fillRect/>
          </a:stretch>
        </p:blipFill>
        <p:spPr>
          <a:xfrm>
            <a:off x="2002204" y="2494453"/>
            <a:ext cx="10772899" cy="9691652"/>
          </a:xfrm>
          <a:prstGeom prst="rect">
            <a:avLst/>
          </a:prstGeom>
          <a:ln>
            <a:solidFill>
              <a:schemeClr val="bg1">
                <a:lumMod val="50000"/>
              </a:schemeClr>
            </a:solidFill>
          </a:ln>
        </p:spPr>
      </p:pic>
      <p:pic>
        <p:nvPicPr>
          <p:cNvPr id="6" name="Imagen 5">
            <a:extLst>
              <a:ext uri="{FF2B5EF4-FFF2-40B4-BE49-F238E27FC236}">
                <a16:creationId xmlns:a16="http://schemas.microsoft.com/office/drawing/2014/main" id="{E88C5260-D1FD-46BF-BA15-D6F89BEADA2E}"/>
              </a:ext>
            </a:extLst>
          </p:cNvPr>
          <p:cNvPicPr>
            <a:picLocks noChangeAspect="1"/>
          </p:cNvPicPr>
          <p:nvPr/>
        </p:nvPicPr>
        <p:blipFill>
          <a:blip r:embed="rId6"/>
          <a:stretch>
            <a:fillRect/>
          </a:stretch>
        </p:blipFill>
        <p:spPr>
          <a:xfrm>
            <a:off x="12922586" y="2494453"/>
            <a:ext cx="11366573" cy="9691652"/>
          </a:xfrm>
          <a:prstGeom prst="rect">
            <a:avLst/>
          </a:prstGeom>
          <a:ln>
            <a:solidFill>
              <a:schemeClr val="bg1">
                <a:lumMod val="50000"/>
              </a:schemeClr>
            </a:solidFill>
          </a:ln>
        </p:spPr>
      </p:pic>
    </p:spTree>
    <p:extLst>
      <p:ext uri="{BB962C8B-B14F-4D97-AF65-F5344CB8AC3E}">
        <p14:creationId xmlns:p14="http://schemas.microsoft.com/office/powerpoint/2010/main" val="1121917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CONTROLADORES IMPLEMENTADOS</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DISEÑO DE CONTROLADORES</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4" name="Imagen 3">
            <a:extLst>
              <a:ext uri="{FF2B5EF4-FFF2-40B4-BE49-F238E27FC236}">
                <a16:creationId xmlns:a16="http://schemas.microsoft.com/office/drawing/2014/main" id="{5F795BAB-000C-42F4-8F8D-40661282BFAE}"/>
              </a:ext>
            </a:extLst>
          </p:cNvPr>
          <p:cNvPicPr>
            <a:picLocks noChangeAspect="1"/>
          </p:cNvPicPr>
          <p:nvPr/>
        </p:nvPicPr>
        <p:blipFill rotWithShape="1">
          <a:blip r:embed="rId5"/>
          <a:srcRect t="6195"/>
          <a:stretch/>
        </p:blipFill>
        <p:spPr>
          <a:xfrm>
            <a:off x="3922746" y="2621280"/>
            <a:ext cx="17668272" cy="10172820"/>
          </a:xfrm>
          <a:prstGeom prst="rect">
            <a:avLst/>
          </a:prstGeom>
        </p:spPr>
      </p:pic>
    </p:spTree>
    <p:extLst>
      <p:ext uri="{BB962C8B-B14F-4D97-AF65-F5344CB8AC3E}">
        <p14:creationId xmlns:p14="http://schemas.microsoft.com/office/powerpoint/2010/main" val="3873107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3810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B2C801C-29EC-8E48-B8C7-426791895A42}"/>
              </a:ext>
            </a:extLst>
          </p:cNvPr>
          <p:cNvGrpSpPr/>
          <p:nvPr/>
        </p:nvGrpSpPr>
        <p:grpSpPr>
          <a:xfrm>
            <a:off x="835025" y="3833633"/>
            <a:ext cx="11815295" cy="5946307"/>
            <a:chOff x="1872819" y="4937963"/>
            <a:chExt cx="11416462" cy="3697198"/>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1971053"/>
            </a:xfrm>
            <a:prstGeom prst="rect">
              <a:avLst/>
            </a:prstGeom>
            <a:noFill/>
          </p:spPr>
          <p:txBody>
            <a:bodyPr wrap="square" rtlCol="0">
              <a:spAutoFit/>
            </a:bodyPr>
            <a:lstStyle/>
            <a:p>
              <a:r>
                <a:rPr lang="es-ES" sz="10000" b="1" dirty="0">
                  <a:solidFill>
                    <a:schemeClr val="bg1"/>
                  </a:solidFill>
                  <a:latin typeface="Lato" charset="0"/>
                  <a:ea typeface="Lato" charset="0"/>
                  <a:cs typeface="Lato" charset="0"/>
                </a:rPr>
                <a:t>ANÁLIS DE DESEMPEÑO</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72819" y="7127203"/>
              <a:ext cx="11416462" cy="150795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299"/>
                </a:lnSpc>
              </a:pPr>
              <a:r>
                <a:rPr lang="es-ES" sz="4000" dirty="0">
                  <a:solidFill>
                    <a:schemeClr val="bg1"/>
                  </a:solidFill>
                  <a:latin typeface="Lato" charset="0"/>
                  <a:ea typeface="Lato" charset="0"/>
                  <a:cs typeface="Lato" charset="0"/>
                </a:rPr>
                <a:t>Resultados alcanzados tras la implementación de los controladores sintonizados mediante los algoritmos GA, PSO y ABC, en la planta de flujo de aire caliente del módulo PCT-2.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latin typeface="Lato Black" charset="0"/>
              <a:ea typeface="Lato Black" charset="0"/>
              <a:cs typeface="Lato Black" charset="0"/>
            </a:endParaRPr>
          </a:p>
          <a:p>
            <a:pPr algn="ctr"/>
            <a:endParaRPr lang="en-US" sz="54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00" b="1" dirty="0">
              <a:latin typeface="Lato Black" charset="0"/>
              <a:ea typeface="Lato Black" charset="0"/>
              <a:cs typeface="Lato Black" charset="0"/>
            </a:endParaRPr>
          </a:p>
          <a:p>
            <a:pPr algn="ctr"/>
            <a:endParaRPr lang="en-US" sz="5200" b="1" dirty="0">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Lato Black" charset="0"/>
              <a:ea typeface="Lato Black" charset="0"/>
              <a:cs typeface="Lato Black" charset="0"/>
            </a:endParaRPr>
          </a:p>
        </p:txBody>
      </p:sp>
      <p:sp>
        <p:nvSpPr>
          <p:cNvPr id="19" name="Shape 2546">
            <a:extLst>
              <a:ext uri="{FF2B5EF4-FFF2-40B4-BE49-F238E27FC236}">
                <a16:creationId xmlns:a16="http://schemas.microsoft.com/office/drawing/2014/main" id="{A4084449-D0D5-4FC2-9F4A-570EE63175CA}"/>
              </a:ext>
            </a:extLst>
          </p:cNvPr>
          <p:cNvSpPr/>
          <p:nvPr/>
        </p:nvSpPr>
        <p:spPr>
          <a:xfrm>
            <a:off x="15185717" y="5990944"/>
            <a:ext cx="1785279" cy="184773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571">
            <a:extLst>
              <a:ext uri="{FF2B5EF4-FFF2-40B4-BE49-F238E27FC236}">
                <a16:creationId xmlns:a16="http://schemas.microsoft.com/office/drawing/2014/main" id="{9B534AC8-52F2-4589-9873-0C76903E48D0}"/>
              </a:ext>
            </a:extLst>
          </p:cNvPr>
          <p:cNvSpPr/>
          <p:nvPr/>
        </p:nvSpPr>
        <p:spPr>
          <a:xfrm>
            <a:off x="19383485" y="9241189"/>
            <a:ext cx="1041601" cy="1010443"/>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tx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2" name="Shape 2539">
            <a:extLst>
              <a:ext uri="{FF2B5EF4-FFF2-40B4-BE49-F238E27FC236}">
                <a16:creationId xmlns:a16="http://schemas.microsoft.com/office/drawing/2014/main" id="{A2CC1371-C41B-42DD-899E-8F112265BA40}"/>
              </a:ext>
            </a:extLst>
          </p:cNvPr>
          <p:cNvSpPr/>
          <p:nvPr/>
        </p:nvSpPr>
        <p:spPr>
          <a:xfrm>
            <a:off x="20577485" y="4370156"/>
            <a:ext cx="418763" cy="415967"/>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3" name="Shape 2538">
            <a:extLst>
              <a:ext uri="{FF2B5EF4-FFF2-40B4-BE49-F238E27FC236}">
                <a16:creationId xmlns:a16="http://schemas.microsoft.com/office/drawing/2014/main" id="{E7B872C4-7384-4DAF-81A1-E55F35942E4C}"/>
              </a:ext>
            </a:extLst>
          </p:cNvPr>
          <p:cNvSpPr/>
          <p:nvPr/>
        </p:nvSpPr>
        <p:spPr>
          <a:xfrm>
            <a:off x="19705411" y="4090828"/>
            <a:ext cx="679285" cy="885032"/>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tx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74819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C22F499-27E8-CC43-99B8-3889645F6D0F}"/>
              </a:ext>
            </a:extLst>
          </p:cNvPr>
          <p:cNvGrpSpPr/>
          <p:nvPr/>
        </p:nvGrpSpPr>
        <p:grpSpPr>
          <a:xfrm>
            <a:off x="3138318" y="4764974"/>
            <a:ext cx="19338907" cy="4411263"/>
            <a:chOff x="1642025" y="3384614"/>
            <a:chExt cx="20835201" cy="4862646"/>
          </a:xfrm>
        </p:grpSpPr>
        <p:sp>
          <p:nvSpPr>
            <p:cNvPr id="9" name="Rectangle 8">
              <a:extLst>
                <a:ext uri="{FF2B5EF4-FFF2-40B4-BE49-F238E27FC236}">
                  <a16:creationId xmlns:a16="http://schemas.microsoft.com/office/drawing/2014/main" id="{B4BB5092-8ED8-2341-BCA2-E295085E9A48}"/>
                </a:ext>
              </a:extLst>
            </p:cNvPr>
            <p:cNvSpPr/>
            <p:nvPr/>
          </p:nvSpPr>
          <p:spPr>
            <a:xfrm>
              <a:off x="1642025" y="4413511"/>
              <a:ext cx="20835201" cy="3833749"/>
            </a:xfrm>
            <a:prstGeom prst="rect">
              <a:avLst/>
            </a:prstGeom>
          </p:spPr>
          <p:txBody>
            <a:bodyPr wrap="square">
              <a:spAutoFit/>
            </a:bodyPr>
            <a:lstStyle/>
            <a:p>
              <a:pPr marL="457200" indent="-457200" algn="just">
                <a:buFont typeface="Arial" panose="020B0604020202020204" pitchFamily="34" charset="0"/>
                <a:buChar char="•"/>
              </a:pPr>
              <a:r>
                <a:rPr lang="es-ES" sz="4400" dirty="0">
                  <a:solidFill>
                    <a:srgbClr val="7F7F7F"/>
                  </a:solidFill>
                  <a:latin typeface="Lato" charset="0"/>
                  <a:ea typeface="Lato" charset="0"/>
                  <a:cs typeface="Lato" charset="0"/>
                </a:rPr>
                <a:t>Presentar un análisis comparativo del rendimiento de dos controladores tipo PID sintonizados mediante algoritmos basados en inteligencias de enjambre Colonia de Abejas Artificiales y Enjambre de Partículas, frente al rendimiento de un controlador tipo PID sintonizado mediante Algoritmos Genéticos, aplicados a una planta de temperatura.</a:t>
              </a:r>
              <a:endParaRPr lang="en-US" sz="4400" dirty="0">
                <a:solidFill>
                  <a:srgbClr val="7F7F7F"/>
                </a:solidFill>
                <a:latin typeface="Lato" charset="0"/>
                <a:ea typeface="Lato" charset="0"/>
                <a:cs typeface="Lato" charset="0"/>
              </a:endParaRPr>
            </a:p>
          </p:txBody>
        </p:sp>
        <p:sp>
          <p:nvSpPr>
            <p:cNvPr id="11" name="TextBox 10">
              <a:extLst>
                <a:ext uri="{FF2B5EF4-FFF2-40B4-BE49-F238E27FC236}">
                  <a16:creationId xmlns:a16="http://schemas.microsoft.com/office/drawing/2014/main" id="{B354ADF4-66B3-DB47-9A9A-7DB747E41972}"/>
                </a:ext>
              </a:extLst>
            </p:cNvPr>
            <p:cNvSpPr txBox="1"/>
            <p:nvPr/>
          </p:nvSpPr>
          <p:spPr>
            <a:xfrm>
              <a:off x="1642027" y="3384614"/>
              <a:ext cx="8139633" cy="848174"/>
            </a:xfrm>
            <a:prstGeom prst="rect">
              <a:avLst/>
            </a:prstGeom>
            <a:noFill/>
          </p:spPr>
          <p:txBody>
            <a:bodyPr wrap="square" rtlCol="0">
              <a:spAutoFit/>
            </a:bodyPr>
            <a:lstStyle/>
            <a:p>
              <a:r>
                <a:rPr lang="en-US" sz="4400" b="1" dirty="0">
                  <a:solidFill>
                    <a:schemeClr val="accent1"/>
                  </a:solidFill>
                  <a:latin typeface="Lato" charset="0"/>
                  <a:ea typeface="Lato" charset="0"/>
                  <a:cs typeface="Lato" charset="0"/>
                </a:rPr>
                <a:t>OBJETIVO GENERAL</a:t>
              </a:r>
            </a:p>
          </p:txBody>
        </p:sp>
      </p:gr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OBJETIVOS</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145143" y="13301643"/>
            <a:ext cx="1612900" cy="338554"/>
          </a:xfrm>
          <a:prstGeom prst="rect">
            <a:avLst/>
          </a:prstGeom>
          <a:noFill/>
        </p:spPr>
        <p:txBody>
          <a:bodyPr wrap="square" rtlCol="0">
            <a:spAutoFit/>
          </a:bodyPr>
          <a:lstStyle/>
          <a:p>
            <a:pPr algn="ctr"/>
            <a:r>
              <a:rPr lang="es-ES" sz="1600" dirty="0">
                <a:solidFill>
                  <a:schemeClr val="tx2"/>
                </a:solidFill>
              </a:rPr>
              <a:t>OBJETIVOS </a:t>
            </a:r>
            <a:endParaRPr lang="es-EC" sz="1600" dirty="0">
              <a:solidFill>
                <a:schemeClr val="tx2"/>
              </a:solidFill>
            </a:endParaRPr>
          </a:p>
        </p:txBody>
      </p:sp>
    </p:spTree>
    <p:extLst>
      <p:ext uri="{BB962C8B-B14F-4D97-AF65-F5344CB8AC3E}">
        <p14:creationId xmlns:p14="http://schemas.microsoft.com/office/powerpoint/2010/main" val="2844164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VALORES FINALES DE AJUSTE DE LOS ALGORITMOS</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sp>
        <p:nvSpPr>
          <p:cNvPr id="17" name="TextBox 25">
            <a:extLst>
              <a:ext uri="{FF2B5EF4-FFF2-40B4-BE49-F238E27FC236}">
                <a16:creationId xmlns:a16="http://schemas.microsoft.com/office/drawing/2014/main" id="{34B73210-2D6B-4B5D-9937-ABC6FFCD8A5C}"/>
              </a:ext>
            </a:extLst>
          </p:cNvPr>
          <p:cNvSpPr txBox="1"/>
          <p:nvPr/>
        </p:nvSpPr>
        <p:spPr>
          <a:xfrm>
            <a:off x="3138318" y="2326545"/>
            <a:ext cx="3735257" cy="646331"/>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GENERALES</a:t>
            </a:r>
          </a:p>
        </p:txBody>
      </p:sp>
      <p:sp>
        <p:nvSpPr>
          <p:cNvPr id="26" name="TextBox 34">
            <a:extLst>
              <a:ext uri="{FF2B5EF4-FFF2-40B4-BE49-F238E27FC236}">
                <a16:creationId xmlns:a16="http://schemas.microsoft.com/office/drawing/2014/main" id="{56A96B7C-30D4-43D4-A324-6A299A9B6547}"/>
              </a:ext>
            </a:extLst>
          </p:cNvPr>
          <p:cNvSpPr txBox="1"/>
          <p:nvPr/>
        </p:nvSpPr>
        <p:spPr>
          <a:xfrm>
            <a:off x="2135426" y="6688653"/>
            <a:ext cx="3735257" cy="646331"/>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PARA GA</a:t>
            </a:r>
          </a:p>
        </p:txBody>
      </p:sp>
      <p:sp>
        <p:nvSpPr>
          <p:cNvPr id="28" name="TextBox 48">
            <a:extLst>
              <a:ext uri="{FF2B5EF4-FFF2-40B4-BE49-F238E27FC236}">
                <a16:creationId xmlns:a16="http://schemas.microsoft.com/office/drawing/2014/main" id="{8C8B495B-20EA-4883-B90B-341356549203}"/>
              </a:ext>
            </a:extLst>
          </p:cNvPr>
          <p:cNvSpPr txBox="1"/>
          <p:nvPr/>
        </p:nvSpPr>
        <p:spPr>
          <a:xfrm>
            <a:off x="9396570" y="6688653"/>
            <a:ext cx="3735257" cy="646331"/>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PARA PSO</a:t>
            </a:r>
          </a:p>
        </p:txBody>
      </p:sp>
      <p:sp>
        <p:nvSpPr>
          <p:cNvPr id="30" name="TextBox 50">
            <a:extLst>
              <a:ext uri="{FF2B5EF4-FFF2-40B4-BE49-F238E27FC236}">
                <a16:creationId xmlns:a16="http://schemas.microsoft.com/office/drawing/2014/main" id="{3E30FF38-EFF1-4EEF-B561-3E783B665967}"/>
              </a:ext>
            </a:extLst>
          </p:cNvPr>
          <p:cNvSpPr txBox="1"/>
          <p:nvPr/>
        </p:nvSpPr>
        <p:spPr>
          <a:xfrm>
            <a:off x="17690098" y="6688653"/>
            <a:ext cx="3735257" cy="646331"/>
          </a:xfrm>
          <a:prstGeom prst="rect">
            <a:avLst/>
          </a:prstGeom>
          <a:noFill/>
        </p:spPr>
        <p:txBody>
          <a:bodyPr wrap="square" rtlCol="0">
            <a:spAutoFit/>
          </a:bodyPr>
          <a:lstStyle/>
          <a:p>
            <a:r>
              <a:rPr lang="en-US" b="1" dirty="0">
                <a:solidFill>
                  <a:schemeClr val="accent1"/>
                </a:solidFill>
                <a:latin typeface="Lato" charset="0"/>
                <a:ea typeface="Lato" charset="0"/>
                <a:cs typeface="Lato" charset="0"/>
              </a:rPr>
              <a:t>PARA ABC</a:t>
            </a:r>
          </a:p>
        </p:txBody>
      </p:sp>
      <p:pic>
        <p:nvPicPr>
          <p:cNvPr id="2" name="Imagen 1">
            <a:extLst>
              <a:ext uri="{FF2B5EF4-FFF2-40B4-BE49-F238E27FC236}">
                <a16:creationId xmlns:a16="http://schemas.microsoft.com/office/drawing/2014/main" id="{5E5477A0-8B30-48C2-9CF0-B6B0D0DD7B47}"/>
              </a:ext>
            </a:extLst>
          </p:cNvPr>
          <p:cNvPicPr>
            <a:picLocks noChangeAspect="1"/>
          </p:cNvPicPr>
          <p:nvPr/>
        </p:nvPicPr>
        <p:blipFill>
          <a:blip r:embed="rId5"/>
          <a:stretch>
            <a:fillRect/>
          </a:stretch>
        </p:blipFill>
        <p:spPr>
          <a:xfrm>
            <a:off x="3138318" y="3141533"/>
            <a:ext cx="9108902" cy="3314778"/>
          </a:xfrm>
          <a:prstGeom prst="rect">
            <a:avLst/>
          </a:prstGeom>
        </p:spPr>
      </p:pic>
      <p:pic>
        <p:nvPicPr>
          <p:cNvPr id="3" name="Imagen 2">
            <a:extLst>
              <a:ext uri="{FF2B5EF4-FFF2-40B4-BE49-F238E27FC236}">
                <a16:creationId xmlns:a16="http://schemas.microsoft.com/office/drawing/2014/main" id="{F09C704A-0D12-47DF-9D64-2095DBEA784B}"/>
              </a:ext>
            </a:extLst>
          </p:cNvPr>
          <p:cNvPicPr>
            <a:picLocks noChangeAspect="1"/>
          </p:cNvPicPr>
          <p:nvPr/>
        </p:nvPicPr>
        <p:blipFill>
          <a:blip r:embed="rId6"/>
          <a:stretch>
            <a:fillRect/>
          </a:stretch>
        </p:blipFill>
        <p:spPr>
          <a:xfrm>
            <a:off x="12816977" y="3060623"/>
            <a:ext cx="7405758" cy="2849481"/>
          </a:xfrm>
          <a:prstGeom prst="rect">
            <a:avLst/>
          </a:prstGeom>
        </p:spPr>
      </p:pic>
      <p:pic>
        <p:nvPicPr>
          <p:cNvPr id="5" name="Imagen 4">
            <a:extLst>
              <a:ext uri="{FF2B5EF4-FFF2-40B4-BE49-F238E27FC236}">
                <a16:creationId xmlns:a16="http://schemas.microsoft.com/office/drawing/2014/main" id="{8920E2D6-83C6-44C5-B364-D1383895F7A4}"/>
              </a:ext>
            </a:extLst>
          </p:cNvPr>
          <p:cNvPicPr>
            <a:picLocks noChangeAspect="1"/>
          </p:cNvPicPr>
          <p:nvPr/>
        </p:nvPicPr>
        <p:blipFill>
          <a:blip r:embed="rId7"/>
          <a:stretch>
            <a:fillRect/>
          </a:stretch>
        </p:blipFill>
        <p:spPr>
          <a:xfrm>
            <a:off x="2116519" y="7681470"/>
            <a:ext cx="6561243" cy="3990109"/>
          </a:xfrm>
          <a:prstGeom prst="rect">
            <a:avLst/>
          </a:prstGeom>
        </p:spPr>
      </p:pic>
      <p:pic>
        <p:nvPicPr>
          <p:cNvPr id="7" name="Imagen 6">
            <a:extLst>
              <a:ext uri="{FF2B5EF4-FFF2-40B4-BE49-F238E27FC236}">
                <a16:creationId xmlns:a16="http://schemas.microsoft.com/office/drawing/2014/main" id="{C3341A39-C59D-4B7E-9707-8E927150DC68}"/>
              </a:ext>
            </a:extLst>
          </p:cNvPr>
          <p:cNvPicPr>
            <a:picLocks noChangeAspect="1"/>
          </p:cNvPicPr>
          <p:nvPr/>
        </p:nvPicPr>
        <p:blipFill>
          <a:blip r:embed="rId8"/>
          <a:stretch>
            <a:fillRect/>
          </a:stretch>
        </p:blipFill>
        <p:spPr>
          <a:xfrm>
            <a:off x="9271974" y="7714505"/>
            <a:ext cx="7931489" cy="3376034"/>
          </a:xfrm>
          <a:prstGeom prst="rect">
            <a:avLst/>
          </a:prstGeom>
        </p:spPr>
      </p:pic>
      <p:pic>
        <p:nvPicPr>
          <p:cNvPr id="8" name="Imagen 7">
            <a:extLst>
              <a:ext uri="{FF2B5EF4-FFF2-40B4-BE49-F238E27FC236}">
                <a16:creationId xmlns:a16="http://schemas.microsoft.com/office/drawing/2014/main" id="{8CE83AB1-EBAF-4F49-8D5A-820D53DD1CFC}"/>
              </a:ext>
            </a:extLst>
          </p:cNvPr>
          <p:cNvPicPr>
            <a:picLocks noChangeAspect="1"/>
          </p:cNvPicPr>
          <p:nvPr/>
        </p:nvPicPr>
        <p:blipFill>
          <a:blip r:embed="rId9"/>
          <a:stretch>
            <a:fillRect/>
          </a:stretch>
        </p:blipFill>
        <p:spPr>
          <a:xfrm>
            <a:off x="17675980" y="7643043"/>
            <a:ext cx="5883012" cy="2623330"/>
          </a:xfrm>
          <a:prstGeom prst="rect">
            <a:avLst/>
          </a:prstGeom>
        </p:spPr>
      </p:pic>
    </p:spTree>
    <p:extLst>
      <p:ext uri="{BB962C8B-B14F-4D97-AF65-F5344CB8AC3E}">
        <p14:creationId xmlns:p14="http://schemas.microsoft.com/office/powerpoint/2010/main" val="4151888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938992"/>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IMPLEMENTACIÓN DEL CONTROLADOR ASOCIADO AL ALGORITMO ZN</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4" name="Imagen 3">
            <a:extLst>
              <a:ext uri="{FF2B5EF4-FFF2-40B4-BE49-F238E27FC236}">
                <a16:creationId xmlns:a16="http://schemas.microsoft.com/office/drawing/2014/main" id="{B8D1599B-6309-4D45-B0F6-7EBA4CB33364}"/>
              </a:ext>
            </a:extLst>
          </p:cNvPr>
          <p:cNvPicPr>
            <a:picLocks noChangeAspect="1"/>
          </p:cNvPicPr>
          <p:nvPr/>
        </p:nvPicPr>
        <p:blipFill>
          <a:blip r:embed="rId5"/>
          <a:stretch>
            <a:fillRect/>
          </a:stretch>
        </p:blipFill>
        <p:spPr>
          <a:xfrm>
            <a:off x="2696919" y="2860892"/>
            <a:ext cx="20119926" cy="10543538"/>
          </a:xfrm>
          <a:prstGeom prst="rect">
            <a:avLst/>
          </a:prstGeom>
        </p:spPr>
      </p:pic>
    </p:spTree>
    <p:extLst>
      <p:ext uri="{BB962C8B-B14F-4D97-AF65-F5344CB8AC3E}">
        <p14:creationId xmlns:p14="http://schemas.microsoft.com/office/powerpoint/2010/main" val="957732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RESULTADOS OBTENIDOS SIMULADOS</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 name="Imagen 1">
            <a:extLst>
              <a:ext uri="{FF2B5EF4-FFF2-40B4-BE49-F238E27FC236}">
                <a16:creationId xmlns:a16="http://schemas.microsoft.com/office/drawing/2014/main" id="{E50A2731-010E-484C-99D9-187B296DCB1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119411" y="2276907"/>
            <a:ext cx="8848725" cy="5019675"/>
          </a:xfrm>
          <a:prstGeom prst="rect">
            <a:avLst/>
          </a:prstGeom>
        </p:spPr>
      </p:pic>
      <p:pic>
        <p:nvPicPr>
          <p:cNvPr id="3" name="Imagen 2">
            <a:extLst>
              <a:ext uri="{FF2B5EF4-FFF2-40B4-BE49-F238E27FC236}">
                <a16:creationId xmlns:a16="http://schemas.microsoft.com/office/drawing/2014/main" id="{40830C5A-9D85-42BF-A2E2-4E60EE407A9E}"/>
              </a:ext>
            </a:extLst>
          </p:cNvPr>
          <p:cNvPicPr>
            <a:picLocks noChangeAspect="1"/>
          </p:cNvPicPr>
          <p:nvPr/>
        </p:nvPicPr>
        <p:blipFill>
          <a:blip r:embed="rId7"/>
          <a:stretch>
            <a:fillRect/>
          </a:stretch>
        </p:blipFill>
        <p:spPr>
          <a:xfrm>
            <a:off x="13570846" y="2276907"/>
            <a:ext cx="8639175" cy="5019675"/>
          </a:xfrm>
          <a:prstGeom prst="rect">
            <a:avLst/>
          </a:prstGeom>
        </p:spPr>
      </p:pic>
      <p:sp>
        <p:nvSpPr>
          <p:cNvPr id="12" name="TextBox 25">
            <a:extLst>
              <a:ext uri="{FF2B5EF4-FFF2-40B4-BE49-F238E27FC236}">
                <a16:creationId xmlns:a16="http://schemas.microsoft.com/office/drawing/2014/main" id="{FC7FC099-F2C1-4720-BE3A-9B6FD7DBD0C5}"/>
              </a:ext>
            </a:extLst>
          </p:cNvPr>
          <p:cNvSpPr txBox="1"/>
          <p:nvPr/>
        </p:nvSpPr>
        <p:spPr>
          <a:xfrm>
            <a:off x="5861181" y="7276167"/>
            <a:ext cx="3735257" cy="646331"/>
          </a:xfrm>
          <a:prstGeom prst="rect">
            <a:avLst/>
          </a:prstGeom>
          <a:noFill/>
        </p:spPr>
        <p:txBody>
          <a:bodyPr wrap="square" rtlCol="0">
            <a:spAutoFit/>
          </a:bodyPr>
          <a:lstStyle/>
          <a:p>
            <a:pPr algn="ctr"/>
            <a:r>
              <a:rPr lang="en-US" b="1" dirty="0">
                <a:solidFill>
                  <a:schemeClr val="accent1"/>
                </a:solidFill>
                <a:latin typeface="Lato" charset="0"/>
                <a:ea typeface="Lato" charset="0"/>
                <a:cs typeface="Lato" charset="0"/>
              </a:rPr>
              <a:t>ZN</a:t>
            </a:r>
          </a:p>
        </p:txBody>
      </p:sp>
      <p:sp>
        <p:nvSpPr>
          <p:cNvPr id="14" name="TextBox 25">
            <a:extLst>
              <a:ext uri="{FF2B5EF4-FFF2-40B4-BE49-F238E27FC236}">
                <a16:creationId xmlns:a16="http://schemas.microsoft.com/office/drawing/2014/main" id="{BAB62A91-AD15-469F-93EB-16907E7714DC}"/>
              </a:ext>
            </a:extLst>
          </p:cNvPr>
          <p:cNvSpPr txBox="1"/>
          <p:nvPr/>
        </p:nvSpPr>
        <p:spPr>
          <a:xfrm>
            <a:off x="16648840" y="7276166"/>
            <a:ext cx="3735257" cy="646331"/>
          </a:xfrm>
          <a:prstGeom prst="rect">
            <a:avLst/>
          </a:prstGeom>
          <a:noFill/>
        </p:spPr>
        <p:txBody>
          <a:bodyPr wrap="square" rtlCol="0">
            <a:spAutoFit/>
          </a:bodyPr>
          <a:lstStyle/>
          <a:p>
            <a:pPr algn="ctr"/>
            <a:r>
              <a:rPr lang="en-US" b="1" dirty="0">
                <a:solidFill>
                  <a:schemeClr val="accent1"/>
                </a:solidFill>
                <a:latin typeface="Lato" charset="0"/>
                <a:ea typeface="Lato" charset="0"/>
                <a:cs typeface="Lato" charset="0"/>
              </a:rPr>
              <a:t>GA</a:t>
            </a:r>
          </a:p>
        </p:txBody>
      </p:sp>
      <p:sp>
        <p:nvSpPr>
          <p:cNvPr id="22" name="TextBox 25">
            <a:extLst>
              <a:ext uri="{FF2B5EF4-FFF2-40B4-BE49-F238E27FC236}">
                <a16:creationId xmlns:a16="http://schemas.microsoft.com/office/drawing/2014/main" id="{14A177D3-50AF-44C3-B93E-F0F5430F0637}"/>
              </a:ext>
            </a:extLst>
          </p:cNvPr>
          <p:cNvSpPr txBox="1"/>
          <p:nvPr/>
        </p:nvSpPr>
        <p:spPr>
          <a:xfrm>
            <a:off x="5937408" y="12962097"/>
            <a:ext cx="3735257" cy="646331"/>
          </a:xfrm>
          <a:prstGeom prst="rect">
            <a:avLst/>
          </a:prstGeom>
          <a:noFill/>
        </p:spPr>
        <p:txBody>
          <a:bodyPr wrap="square" rtlCol="0">
            <a:spAutoFit/>
          </a:bodyPr>
          <a:lstStyle/>
          <a:p>
            <a:pPr algn="ctr"/>
            <a:r>
              <a:rPr lang="en-US" b="1" dirty="0">
                <a:solidFill>
                  <a:schemeClr val="accent1"/>
                </a:solidFill>
                <a:latin typeface="Lato" charset="0"/>
                <a:ea typeface="Lato" charset="0"/>
                <a:cs typeface="Lato" charset="0"/>
              </a:rPr>
              <a:t>PSO</a:t>
            </a:r>
          </a:p>
        </p:txBody>
      </p:sp>
      <p:sp>
        <p:nvSpPr>
          <p:cNvPr id="23" name="TextBox 25">
            <a:extLst>
              <a:ext uri="{FF2B5EF4-FFF2-40B4-BE49-F238E27FC236}">
                <a16:creationId xmlns:a16="http://schemas.microsoft.com/office/drawing/2014/main" id="{EFF41612-DCD8-47C8-B1B9-CF9801D221E2}"/>
              </a:ext>
            </a:extLst>
          </p:cNvPr>
          <p:cNvSpPr txBox="1"/>
          <p:nvPr/>
        </p:nvSpPr>
        <p:spPr>
          <a:xfrm>
            <a:off x="16725067" y="12962096"/>
            <a:ext cx="3735257" cy="646331"/>
          </a:xfrm>
          <a:prstGeom prst="rect">
            <a:avLst/>
          </a:prstGeom>
          <a:noFill/>
        </p:spPr>
        <p:txBody>
          <a:bodyPr wrap="square" rtlCol="0">
            <a:spAutoFit/>
          </a:bodyPr>
          <a:lstStyle/>
          <a:p>
            <a:pPr algn="ctr"/>
            <a:r>
              <a:rPr lang="en-US" b="1" dirty="0">
                <a:solidFill>
                  <a:schemeClr val="accent1"/>
                </a:solidFill>
                <a:latin typeface="Lato" charset="0"/>
                <a:ea typeface="Lato" charset="0"/>
                <a:cs typeface="Lato" charset="0"/>
              </a:rPr>
              <a:t>ABC</a:t>
            </a:r>
          </a:p>
        </p:txBody>
      </p:sp>
      <p:pic>
        <p:nvPicPr>
          <p:cNvPr id="5" name="Imagen 4">
            <a:extLst>
              <a:ext uri="{FF2B5EF4-FFF2-40B4-BE49-F238E27FC236}">
                <a16:creationId xmlns:a16="http://schemas.microsoft.com/office/drawing/2014/main" id="{FE1824BC-BD7E-490F-8DE9-56B8587B52B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219423" y="7950230"/>
            <a:ext cx="8648700" cy="5048250"/>
          </a:xfrm>
          <a:prstGeom prst="rect">
            <a:avLst/>
          </a:prstGeom>
        </p:spPr>
      </p:pic>
      <p:pic>
        <p:nvPicPr>
          <p:cNvPr id="7" name="Imagen 6">
            <a:extLst>
              <a:ext uri="{FF2B5EF4-FFF2-40B4-BE49-F238E27FC236}">
                <a16:creationId xmlns:a16="http://schemas.microsoft.com/office/drawing/2014/main" id="{567F05BE-507C-4992-BCCA-E63A49C53F6F}"/>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3570846" y="7990976"/>
            <a:ext cx="8639174" cy="4947690"/>
          </a:xfrm>
          <a:prstGeom prst="rect">
            <a:avLst/>
          </a:prstGeom>
        </p:spPr>
      </p:pic>
    </p:spTree>
    <p:extLst>
      <p:ext uri="{BB962C8B-B14F-4D97-AF65-F5344CB8AC3E}">
        <p14:creationId xmlns:p14="http://schemas.microsoft.com/office/powerpoint/2010/main" val="2633540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69120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RESPUESTA ANTE PERTURBACIONES SIMULADAS ZN</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 name="Imagen 1">
            <a:extLst>
              <a:ext uri="{FF2B5EF4-FFF2-40B4-BE49-F238E27FC236}">
                <a16:creationId xmlns:a16="http://schemas.microsoft.com/office/drawing/2014/main" id="{ACA1D088-9BBB-4E54-818D-899AD29EC16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530176" y="2624136"/>
            <a:ext cx="21847474" cy="10169963"/>
          </a:xfrm>
          <a:prstGeom prst="rect">
            <a:avLst/>
          </a:prstGeom>
        </p:spPr>
      </p:pic>
    </p:spTree>
    <p:extLst>
      <p:ext uri="{BB962C8B-B14F-4D97-AF65-F5344CB8AC3E}">
        <p14:creationId xmlns:p14="http://schemas.microsoft.com/office/powerpoint/2010/main" val="1126274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69120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RESPUESTA ANTE PERTURBACIONES SIMULADAS GA</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 name="Imagen 1">
            <a:extLst>
              <a:ext uri="{FF2B5EF4-FFF2-40B4-BE49-F238E27FC236}">
                <a16:creationId xmlns:a16="http://schemas.microsoft.com/office/drawing/2014/main" id="{4AA9B223-2148-4CCC-BC24-F6B09A8C786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138318" y="2086415"/>
            <a:ext cx="19691202" cy="11101948"/>
          </a:xfrm>
          <a:prstGeom prst="rect">
            <a:avLst/>
          </a:prstGeom>
        </p:spPr>
      </p:pic>
    </p:spTree>
    <p:extLst>
      <p:ext uri="{BB962C8B-B14F-4D97-AF65-F5344CB8AC3E}">
        <p14:creationId xmlns:p14="http://schemas.microsoft.com/office/powerpoint/2010/main" val="4060051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69120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RESPUESTA ANTE PERTURBACIONES SIMULADAS PSO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 name="Imagen 1">
            <a:extLst>
              <a:ext uri="{FF2B5EF4-FFF2-40B4-BE49-F238E27FC236}">
                <a16:creationId xmlns:a16="http://schemas.microsoft.com/office/drawing/2014/main" id="{EBA37FDE-4E0C-461E-8309-DACEDDEB106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119410" y="2086414"/>
            <a:ext cx="19710109" cy="11424455"/>
          </a:xfrm>
          <a:prstGeom prst="rect">
            <a:avLst/>
          </a:prstGeom>
        </p:spPr>
      </p:pic>
    </p:spTree>
    <p:extLst>
      <p:ext uri="{BB962C8B-B14F-4D97-AF65-F5344CB8AC3E}">
        <p14:creationId xmlns:p14="http://schemas.microsoft.com/office/powerpoint/2010/main" val="2611763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691202"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RESPUESTA ANTE PERTURBACIONES SIMULADAS ABC</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3" name="Imagen 2">
            <a:extLst>
              <a:ext uri="{FF2B5EF4-FFF2-40B4-BE49-F238E27FC236}">
                <a16:creationId xmlns:a16="http://schemas.microsoft.com/office/drawing/2014/main" id="{8D5DA5D4-1F70-4855-8477-E3D901AF24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119411" y="2224915"/>
            <a:ext cx="20075869" cy="10878168"/>
          </a:xfrm>
          <a:prstGeom prst="rect">
            <a:avLst/>
          </a:prstGeom>
        </p:spPr>
      </p:pic>
    </p:spTree>
    <p:extLst>
      <p:ext uri="{BB962C8B-B14F-4D97-AF65-F5344CB8AC3E}">
        <p14:creationId xmlns:p14="http://schemas.microsoft.com/office/powerpoint/2010/main" val="1159391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RESUMEN DE VALORES ALCANZADOS SIMULADOS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 name="Imagen 1">
            <a:extLst>
              <a:ext uri="{FF2B5EF4-FFF2-40B4-BE49-F238E27FC236}">
                <a16:creationId xmlns:a16="http://schemas.microsoft.com/office/drawing/2014/main" id="{82CDCD54-3384-432C-BAA2-B9C06ABD8782}"/>
              </a:ext>
            </a:extLst>
          </p:cNvPr>
          <p:cNvPicPr>
            <a:picLocks noChangeAspect="1"/>
          </p:cNvPicPr>
          <p:nvPr/>
        </p:nvPicPr>
        <p:blipFill>
          <a:blip r:embed="rId5"/>
          <a:stretch>
            <a:fillRect/>
          </a:stretch>
        </p:blipFill>
        <p:spPr>
          <a:xfrm>
            <a:off x="3138318" y="2086414"/>
            <a:ext cx="11954572" cy="4603949"/>
          </a:xfrm>
          <a:prstGeom prst="rect">
            <a:avLst/>
          </a:prstGeom>
        </p:spPr>
      </p:pic>
      <p:pic>
        <p:nvPicPr>
          <p:cNvPr id="4" name="Imagen 3">
            <a:extLst>
              <a:ext uri="{FF2B5EF4-FFF2-40B4-BE49-F238E27FC236}">
                <a16:creationId xmlns:a16="http://schemas.microsoft.com/office/drawing/2014/main" id="{B27A2522-1E5B-406F-91B4-E107C9085603}"/>
              </a:ext>
            </a:extLst>
          </p:cNvPr>
          <p:cNvPicPr>
            <a:picLocks noChangeAspect="1"/>
          </p:cNvPicPr>
          <p:nvPr/>
        </p:nvPicPr>
        <p:blipFill>
          <a:blip r:embed="rId6"/>
          <a:stretch>
            <a:fillRect/>
          </a:stretch>
        </p:blipFill>
        <p:spPr>
          <a:xfrm>
            <a:off x="3119411" y="7025638"/>
            <a:ext cx="11998557" cy="4603948"/>
          </a:xfrm>
          <a:prstGeom prst="rect">
            <a:avLst/>
          </a:prstGeom>
        </p:spPr>
      </p:pic>
    </p:spTree>
    <p:extLst>
      <p:ext uri="{BB962C8B-B14F-4D97-AF65-F5344CB8AC3E}">
        <p14:creationId xmlns:p14="http://schemas.microsoft.com/office/powerpoint/2010/main" val="824691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RESULTADOS OBTENIDOS MEDIDOS</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6" name="Imagen 5">
            <a:extLst>
              <a:ext uri="{FF2B5EF4-FFF2-40B4-BE49-F238E27FC236}">
                <a16:creationId xmlns:a16="http://schemas.microsoft.com/office/drawing/2014/main" id="{9035320B-7575-4E5F-A9FA-F008C873BE3C}"/>
              </a:ext>
            </a:extLst>
          </p:cNvPr>
          <p:cNvPicPr>
            <a:picLocks noChangeAspect="1"/>
          </p:cNvPicPr>
          <p:nvPr/>
        </p:nvPicPr>
        <p:blipFill>
          <a:blip r:embed="rId5"/>
          <a:stretch>
            <a:fillRect/>
          </a:stretch>
        </p:blipFill>
        <p:spPr>
          <a:xfrm>
            <a:off x="2255520" y="2224915"/>
            <a:ext cx="21537191" cy="11174480"/>
          </a:xfrm>
          <a:prstGeom prst="rect">
            <a:avLst/>
          </a:prstGeom>
        </p:spPr>
      </p:pic>
    </p:spTree>
    <p:extLst>
      <p:ext uri="{BB962C8B-B14F-4D97-AF65-F5344CB8AC3E}">
        <p14:creationId xmlns:p14="http://schemas.microsoft.com/office/powerpoint/2010/main" val="1957957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RESPUESTA ANTE PERTURBACIONES ZN</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5" name="Imagen 4">
            <a:extLst>
              <a:ext uri="{FF2B5EF4-FFF2-40B4-BE49-F238E27FC236}">
                <a16:creationId xmlns:a16="http://schemas.microsoft.com/office/drawing/2014/main" id="{F066D7C3-E56F-445B-8917-C3585AF087A1}"/>
              </a:ext>
            </a:extLst>
          </p:cNvPr>
          <p:cNvPicPr>
            <a:picLocks noChangeAspect="1"/>
          </p:cNvPicPr>
          <p:nvPr/>
        </p:nvPicPr>
        <p:blipFill>
          <a:blip r:embed="rId5"/>
          <a:stretch>
            <a:fillRect/>
          </a:stretch>
        </p:blipFill>
        <p:spPr>
          <a:xfrm>
            <a:off x="2228166" y="1818620"/>
            <a:ext cx="21640800" cy="11878198"/>
          </a:xfrm>
          <a:prstGeom prst="rect">
            <a:avLst/>
          </a:prstGeom>
        </p:spPr>
      </p:pic>
    </p:spTree>
    <p:extLst>
      <p:ext uri="{BB962C8B-B14F-4D97-AF65-F5344CB8AC3E}">
        <p14:creationId xmlns:p14="http://schemas.microsoft.com/office/powerpoint/2010/main" val="1604577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
            <a:extLst>
              <a:ext uri="{FF2B5EF4-FFF2-40B4-BE49-F238E27FC236}">
                <a16:creationId xmlns:a16="http://schemas.microsoft.com/office/drawing/2014/main" id="{1E6DAA79-4FA0-422D-8B37-85B2F914424B}"/>
              </a:ext>
            </a:extLst>
          </p:cNvPr>
          <p:cNvGrpSpPr/>
          <p:nvPr/>
        </p:nvGrpSpPr>
        <p:grpSpPr>
          <a:xfrm>
            <a:off x="3138318" y="2765495"/>
            <a:ext cx="19338907" cy="8400910"/>
            <a:chOff x="1642025" y="3384614"/>
            <a:chExt cx="20835201" cy="5621926"/>
          </a:xfrm>
        </p:grpSpPr>
        <p:sp>
          <p:nvSpPr>
            <p:cNvPr id="14" name="Rectangle 8">
              <a:extLst>
                <a:ext uri="{FF2B5EF4-FFF2-40B4-BE49-F238E27FC236}">
                  <a16:creationId xmlns:a16="http://schemas.microsoft.com/office/drawing/2014/main" id="{15FBDEB0-9133-4E9B-92A5-0AEF9FB99B49}"/>
                </a:ext>
              </a:extLst>
            </p:cNvPr>
            <p:cNvSpPr/>
            <p:nvPr/>
          </p:nvSpPr>
          <p:spPr>
            <a:xfrm>
              <a:off x="1642025" y="4413511"/>
              <a:ext cx="20835201" cy="4593029"/>
            </a:xfrm>
            <a:prstGeom prst="rect">
              <a:avLst/>
            </a:prstGeom>
          </p:spPr>
          <p:txBody>
            <a:bodyPr wrap="square">
              <a:spAutoFit/>
            </a:bodyPr>
            <a:lstStyle/>
            <a:p>
              <a:pPr marL="457200" indent="-457200" algn="just">
                <a:buFont typeface="Arial" panose="020B0604020202020204" pitchFamily="34" charset="0"/>
                <a:buChar char="•"/>
              </a:pPr>
              <a:r>
                <a:rPr lang="es-ES" sz="4400" dirty="0">
                  <a:solidFill>
                    <a:srgbClr val="7F7F7F"/>
                  </a:solidFill>
                  <a:latin typeface="Lato" charset="0"/>
                  <a:ea typeface="Lato" charset="0"/>
                  <a:cs typeface="Lato" charset="0"/>
                </a:rPr>
                <a:t>Desarrollar el controlador PID sintonizado mediante el algoritmo de optimización basados en inteligencia de enjambre Colonia de Abejas Artificiales (ABC).</a:t>
              </a:r>
            </a:p>
            <a:p>
              <a:pPr marL="457200" indent="-457200" algn="just">
                <a:buFont typeface="Arial" panose="020B0604020202020204" pitchFamily="34" charset="0"/>
                <a:buChar char="•"/>
              </a:pPr>
              <a:r>
                <a:rPr lang="es-ES" sz="4400" dirty="0">
                  <a:solidFill>
                    <a:srgbClr val="7F7F7F"/>
                  </a:solidFill>
                  <a:latin typeface="Lato" charset="0"/>
                  <a:ea typeface="Lato" charset="0"/>
                  <a:cs typeface="Lato" charset="0"/>
                </a:rPr>
                <a:t>Desarrollar el controlador PID sintonizado mediante el algoritmo de optimización basados en Enjambre de Partículas (PSO).</a:t>
              </a:r>
            </a:p>
            <a:p>
              <a:pPr marL="457200" indent="-457200" algn="just">
                <a:buFont typeface="Arial" panose="020B0604020202020204" pitchFamily="34" charset="0"/>
                <a:buChar char="•"/>
              </a:pPr>
              <a:r>
                <a:rPr lang="es-ES" sz="4400" dirty="0">
                  <a:solidFill>
                    <a:srgbClr val="7F7F7F"/>
                  </a:solidFill>
                  <a:latin typeface="Lato" charset="0"/>
                  <a:ea typeface="Lato" charset="0"/>
                  <a:cs typeface="Lato" charset="0"/>
                </a:rPr>
                <a:t>Evaluar a cada controlador diseñado bajo los criterios de desempeño que permiten evaluar el comportamiento al sistema en régimen transitorio y permanente.</a:t>
              </a:r>
            </a:p>
            <a:p>
              <a:pPr marL="457200" indent="-457200" algn="just">
                <a:buFont typeface="Arial" panose="020B0604020202020204" pitchFamily="34" charset="0"/>
                <a:buChar char="•"/>
              </a:pPr>
              <a:r>
                <a:rPr lang="es-ES" sz="4400" dirty="0">
                  <a:solidFill>
                    <a:srgbClr val="7F7F7F"/>
                  </a:solidFill>
                  <a:latin typeface="Lato" charset="0"/>
                  <a:ea typeface="Lato" charset="0"/>
                  <a:cs typeface="Lato" charset="0"/>
                </a:rPr>
                <a:t>Analizar los resultados obtenidos de la evaluación de desempeño de cada controlador implementado en régimen transitorio y permanente.</a:t>
              </a:r>
              <a:endParaRPr lang="en-US" sz="4400" dirty="0">
                <a:solidFill>
                  <a:srgbClr val="7F7F7F"/>
                </a:solidFill>
                <a:latin typeface="Lato" charset="0"/>
                <a:ea typeface="Lato" charset="0"/>
                <a:cs typeface="Lato" charset="0"/>
              </a:endParaRPr>
            </a:p>
          </p:txBody>
        </p:sp>
        <p:sp>
          <p:nvSpPr>
            <p:cNvPr id="17" name="TextBox 10">
              <a:extLst>
                <a:ext uri="{FF2B5EF4-FFF2-40B4-BE49-F238E27FC236}">
                  <a16:creationId xmlns:a16="http://schemas.microsoft.com/office/drawing/2014/main" id="{000691A7-670A-41F3-8400-AC855DBC4D05}"/>
                </a:ext>
              </a:extLst>
            </p:cNvPr>
            <p:cNvSpPr txBox="1"/>
            <p:nvPr/>
          </p:nvSpPr>
          <p:spPr>
            <a:xfrm>
              <a:off x="1642027" y="3384614"/>
              <a:ext cx="9013936" cy="514913"/>
            </a:xfrm>
            <a:prstGeom prst="rect">
              <a:avLst/>
            </a:prstGeom>
            <a:noFill/>
          </p:spPr>
          <p:txBody>
            <a:bodyPr wrap="square" rtlCol="0">
              <a:spAutoFit/>
            </a:bodyPr>
            <a:lstStyle/>
            <a:p>
              <a:r>
                <a:rPr lang="en-US" sz="4400" b="1" dirty="0">
                  <a:solidFill>
                    <a:schemeClr val="accent1"/>
                  </a:solidFill>
                  <a:latin typeface="Lato" charset="0"/>
                  <a:ea typeface="Lato" charset="0"/>
                  <a:cs typeface="Lato" charset="0"/>
                </a:rPr>
                <a:t>OBJETIVOS ESPECÍFICOS </a:t>
              </a:r>
            </a:p>
          </p:txBody>
        </p:sp>
      </p:gr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145143" y="13301643"/>
            <a:ext cx="1612900" cy="338554"/>
          </a:xfrm>
          <a:prstGeom prst="rect">
            <a:avLst/>
          </a:prstGeom>
          <a:noFill/>
        </p:spPr>
        <p:txBody>
          <a:bodyPr wrap="square" rtlCol="0">
            <a:spAutoFit/>
          </a:bodyPr>
          <a:lstStyle/>
          <a:p>
            <a:pPr algn="ctr"/>
            <a:r>
              <a:rPr lang="es-ES" sz="1600" dirty="0">
                <a:solidFill>
                  <a:schemeClr val="tx2"/>
                </a:solidFill>
              </a:rPr>
              <a:t>OBJETIVOS </a:t>
            </a:r>
            <a:endParaRPr lang="es-EC" sz="1600" dirty="0">
              <a:solidFill>
                <a:schemeClr val="tx2"/>
              </a:solidFill>
            </a:endParaRPr>
          </a:p>
        </p:txBody>
      </p:sp>
    </p:spTree>
    <p:extLst>
      <p:ext uri="{BB962C8B-B14F-4D97-AF65-F5344CB8AC3E}">
        <p14:creationId xmlns:p14="http://schemas.microsoft.com/office/powerpoint/2010/main" val="3758294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RESPUESTA ANTE PERTURBACIONES GA</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3" name="Imagen 2">
            <a:extLst>
              <a:ext uri="{FF2B5EF4-FFF2-40B4-BE49-F238E27FC236}">
                <a16:creationId xmlns:a16="http://schemas.microsoft.com/office/drawing/2014/main" id="{0E54652B-2206-4396-A2C4-0A8482D735C9}"/>
              </a:ext>
            </a:extLst>
          </p:cNvPr>
          <p:cNvPicPr>
            <a:picLocks noChangeAspect="1"/>
          </p:cNvPicPr>
          <p:nvPr/>
        </p:nvPicPr>
        <p:blipFill>
          <a:blip r:embed="rId5"/>
          <a:stretch>
            <a:fillRect/>
          </a:stretch>
        </p:blipFill>
        <p:spPr>
          <a:xfrm>
            <a:off x="1966273" y="2224915"/>
            <a:ext cx="21858506" cy="11491085"/>
          </a:xfrm>
          <a:prstGeom prst="rect">
            <a:avLst/>
          </a:prstGeom>
        </p:spPr>
      </p:pic>
    </p:spTree>
    <p:extLst>
      <p:ext uri="{BB962C8B-B14F-4D97-AF65-F5344CB8AC3E}">
        <p14:creationId xmlns:p14="http://schemas.microsoft.com/office/powerpoint/2010/main" val="4116865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RESPUESTA ANTE PERTURBACIONES PSO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2" name="Imagen 1">
            <a:extLst>
              <a:ext uri="{FF2B5EF4-FFF2-40B4-BE49-F238E27FC236}">
                <a16:creationId xmlns:a16="http://schemas.microsoft.com/office/drawing/2014/main" id="{ED57494D-DEC9-4AD6-844F-A3FB2BFB62C5}"/>
              </a:ext>
            </a:extLst>
          </p:cNvPr>
          <p:cNvPicPr>
            <a:picLocks noChangeAspect="1"/>
          </p:cNvPicPr>
          <p:nvPr/>
        </p:nvPicPr>
        <p:blipFill>
          <a:blip r:embed="rId5"/>
          <a:stretch>
            <a:fillRect/>
          </a:stretch>
        </p:blipFill>
        <p:spPr>
          <a:xfrm>
            <a:off x="2499360" y="1937563"/>
            <a:ext cx="21518879" cy="11612322"/>
          </a:xfrm>
          <a:prstGeom prst="rect">
            <a:avLst/>
          </a:prstGeom>
        </p:spPr>
      </p:pic>
    </p:spTree>
    <p:extLst>
      <p:ext uri="{BB962C8B-B14F-4D97-AF65-F5344CB8AC3E}">
        <p14:creationId xmlns:p14="http://schemas.microsoft.com/office/powerpoint/2010/main" val="3660030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RESPUESTA ANTE PERTURBACIONES ABC</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3" name="Imagen 2">
            <a:extLst>
              <a:ext uri="{FF2B5EF4-FFF2-40B4-BE49-F238E27FC236}">
                <a16:creationId xmlns:a16="http://schemas.microsoft.com/office/drawing/2014/main" id="{54F12ED6-0991-4805-A5A2-D1AC5D76FDEF}"/>
              </a:ext>
            </a:extLst>
          </p:cNvPr>
          <p:cNvPicPr>
            <a:picLocks noChangeAspect="1"/>
          </p:cNvPicPr>
          <p:nvPr/>
        </p:nvPicPr>
        <p:blipFill>
          <a:blip r:embed="rId5"/>
          <a:stretch>
            <a:fillRect/>
          </a:stretch>
        </p:blipFill>
        <p:spPr>
          <a:xfrm>
            <a:off x="2381884" y="1993899"/>
            <a:ext cx="21934805" cy="11636147"/>
          </a:xfrm>
          <a:prstGeom prst="rect">
            <a:avLst/>
          </a:prstGeom>
        </p:spPr>
      </p:pic>
    </p:spTree>
    <p:extLst>
      <p:ext uri="{BB962C8B-B14F-4D97-AF65-F5344CB8AC3E}">
        <p14:creationId xmlns:p14="http://schemas.microsoft.com/office/powerpoint/2010/main" val="4243384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RESUMEN DE VALORES ALCANZADOS MEDIDOS </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pic>
        <p:nvPicPr>
          <p:cNvPr id="3" name="Imagen 2">
            <a:extLst>
              <a:ext uri="{FF2B5EF4-FFF2-40B4-BE49-F238E27FC236}">
                <a16:creationId xmlns:a16="http://schemas.microsoft.com/office/drawing/2014/main" id="{983D14F3-58DB-4EF4-A7DC-E01E40535ADE}"/>
              </a:ext>
            </a:extLst>
          </p:cNvPr>
          <p:cNvPicPr>
            <a:picLocks noChangeAspect="1"/>
          </p:cNvPicPr>
          <p:nvPr/>
        </p:nvPicPr>
        <p:blipFill>
          <a:blip r:embed="rId5"/>
          <a:stretch>
            <a:fillRect/>
          </a:stretch>
        </p:blipFill>
        <p:spPr>
          <a:xfrm>
            <a:off x="3138318" y="2443162"/>
            <a:ext cx="11949282" cy="4603949"/>
          </a:xfrm>
          <a:prstGeom prst="rect">
            <a:avLst/>
          </a:prstGeom>
        </p:spPr>
      </p:pic>
      <p:pic>
        <p:nvPicPr>
          <p:cNvPr id="5" name="Imagen 4">
            <a:extLst>
              <a:ext uri="{FF2B5EF4-FFF2-40B4-BE49-F238E27FC236}">
                <a16:creationId xmlns:a16="http://schemas.microsoft.com/office/drawing/2014/main" id="{BDF0DFFB-F421-4904-9A34-BFF3D556FC72}"/>
              </a:ext>
            </a:extLst>
          </p:cNvPr>
          <p:cNvPicPr>
            <a:picLocks noChangeAspect="1"/>
          </p:cNvPicPr>
          <p:nvPr/>
        </p:nvPicPr>
        <p:blipFill>
          <a:blip r:embed="rId6"/>
          <a:stretch>
            <a:fillRect/>
          </a:stretch>
        </p:blipFill>
        <p:spPr>
          <a:xfrm>
            <a:off x="3290566" y="7636350"/>
            <a:ext cx="11559645" cy="4603949"/>
          </a:xfrm>
          <a:prstGeom prst="rect">
            <a:avLst/>
          </a:prstGeom>
        </p:spPr>
      </p:pic>
    </p:spTree>
    <p:extLst>
      <p:ext uri="{BB962C8B-B14F-4D97-AF65-F5344CB8AC3E}">
        <p14:creationId xmlns:p14="http://schemas.microsoft.com/office/powerpoint/2010/main" val="296346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ANÁLIS COMPARATIVO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graphicFrame>
        <p:nvGraphicFramePr>
          <p:cNvPr id="23" name="Gráfico 22">
            <a:extLst>
              <a:ext uri="{FF2B5EF4-FFF2-40B4-BE49-F238E27FC236}">
                <a16:creationId xmlns:a16="http://schemas.microsoft.com/office/drawing/2014/main" id="{6C5FE7C5-D417-4EC1-891A-6DDFD2865CDB}"/>
              </a:ext>
            </a:extLst>
          </p:cNvPr>
          <p:cNvGraphicFramePr>
            <a:graphicFrameLocks/>
          </p:cNvGraphicFramePr>
          <p:nvPr>
            <p:extLst>
              <p:ext uri="{D42A27DB-BD31-4B8C-83A1-F6EECF244321}">
                <p14:modId xmlns:p14="http://schemas.microsoft.com/office/powerpoint/2010/main" val="2904926527"/>
              </p:ext>
            </p:extLst>
          </p:nvPr>
        </p:nvGraphicFramePr>
        <p:xfrm>
          <a:off x="3276480" y="2326545"/>
          <a:ext cx="19237129" cy="106750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6106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ANÁLIS COMPARATIVO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graphicFrame>
        <p:nvGraphicFramePr>
          <p:cNvPr id="10" name="Gráfico 9">
            <a:extLst>
              <a:ext uri="{FF2B5EF4-FFF2-40B4-BE49-F238E27FC236}">
                <a16:creationId xmlns:a16="http://schemas.microsoft.com/office/drawing/2014/main" id="{FAECAC7B-858C-482A-BA55-381AF0290F84}"/>
              </a:ext>
            </a:extLst>
          </p:cNvPr>
          <p:cNvGraphicFramePr>
            <a:graphicFrameLocks/>
          </p:cNvGraphicFramePr>
          <p:nvPr>
            <p:extLst>
              <p:ext uri="{D42A27DB-BD31-4B8C-83A1-F6EECF244321}">
                <p14:modId xmlns:p14="http://schemas.microsoft.com/office/powerpoint/2010/main" val="1183100530"/>
              </p:ext>
            </p:extLst>
          </p:nvPr>
        </p:nvGraphicFramePr>
        <p:xfrm>
          <a:off x="2346960" y="1937563"/>
          <a:ext cx="21403994" cy="112232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03767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ANÁLIS COMPARATIVO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graphicFrame>
        <p:nvGraphicFramePr>
          <p:cNvPr id="12" name="Gráfico 11">
            <a:extLst>
              <a:ext uri="{FF2B5EF4-FFF2-40B4-BE49-F238E27FC236}">
                <a16:creationId xmlns:a16="http://schemas.microsoft.com/office/drawing/2014/main" id="{E973045C-1B99-43C8-B05B-E4B9DD7A91B5}"/>
              </a:ext>
            </a:extLst>
          </p:cNvPr>
          <p:cNvGraphicFramePr>
            <a:graphicFrameLocks/>
          </p:cNvGraphicFramePr>
          <p:nvPr>
            <p:extLst>
              <p:ext uri="{D42A27DB-BD31-4B8C-83A1-F6EECF244321}">
                <p14:modId xmlns:p14="http://schemas.microsoft.com/office/powerpoint/2010/main" val="347188070"/>
              </p:ext>
            </p:extLst>
          </p:nvPr>
        </p:nvGraphicFramePr>
        <p:xfrm>
          <a:off x="2273199" y="2087150"/>
          <a:ext cx="21769103" cy="112132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94861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921900"/>
            <a:ext cx="19237128" cy="1015663"/>
          </a:xfrm>
          <a:prstGeom prst="rect">
            <a:avLst/>
          </a:prstGeom>
          <a:noFill/>
        </p:spPr>
        <p:txBody>
          <a:bodyPr wrap="square" rtlCol="0">
            <a:spAutoFit/>
          </a:bodyPr>
          <a:lstStyle/>
          <a:p>
            <a:r>
              <a:rPr lang="es-E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ANÁLIS COMPARATIVO</a:t>
            </a:r>
          </a:p>
        </p:txBody>
      </p:sp>
      <p:pic>
        <p:nvPicPr>
          <p:cNvPr id="18" name="Picture 4" descr="Resultado de imagen para espe">
            <a:extLst>
              <a:ext uri="{FF2B5EF4-FFF2-40B4-BE49-F238E27FC236}">
                <a16:creationId xmlns:a16="http://schemas.microsoft.com/office/drawing/2014/main" id="{32F1B319-9D06-47E5-8552-2D769587BEC3}"/>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ara espe">
            <a:extLst>
              <a:ext uri="{FF2B5EF4-FFF2-40B4-BE49-F238E27FC236}">
                <a16:creationId xmlns:a16="http://schemas.microsoft.com/office/drawing/2014/main" id="{BF9EF8BF-C0B6-414C-AE2E-93D6A5BE5C4F}"/>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230BC989-31C3-4D80-A158-B1C60D1577E2}"/>
              </a:ext>
            </a:extLst>
          </p:cNvPr>
          <p:cNvSpPr txBox="1"/>
          <p:nvPr/>
        </p:nvSpPr>
        <p:spPr>
          <a:xfrm>
            <a:off x="82056" y="13112043"/>
            <a:ext cx="1739074" cy="584775"/>
          </a:xfrm>
          <a:prstGeom prst="rect">
            <a:avLst/>
          </a:prstGeom>
          <a:noFill/>
        </p:spPr>
        <p:txBody>
          <a:bodyPr wrap="square" rtlCol="0">
            <a:spAutoFit/>
          </a:bodyPr>
          <a:lstStyle/>
          <a:p>
            <a:pPr algn="ctr"/>
            <a:r>
              <a:rPr lang="es-ES" sz="1600" dirty="0">
                <a:solidFill>
                  <a:schemeClr val="tx2"/>
                </a:solidFill>
              </a:rPr>
              <a:t>RESULTADOS OBTENIDOS </a:t>
            </a:r>
            <a:endParaRPr lang="es-EC" sz="1600" dirty="0">
              <a:solidFill>
                <a:schemeClr val="tx2"/>
              </a:solidFill>
            </a:endParaRPr>
          </a:p>
        </p:txBody>
      </p:sp>
      <p:sp>
        <p:nvSpPr>
          <p:cNvPr id="11" name="Rectangle 8">
            <a:extLst>
              <a:ext uri="{FF2B5EF4-FFF2-40B4-BE49-F238E27FC236}">
                <a16:creationId xmlns:a16="http://schemas.microsoft.com/office/drawing/2014/main" id="{A7B40366-6CC8-4D8A-A798-868F5D1F3964}"/>
              </a:ext>
            </a:extLst>
          </p:cNvPr>
          <p:cNvSpPr/>
          <p:nvPr/>
        </p:nvSpPr>
        <p:spPr>
          <a:xfrm>
            <a:off x="3119411" y="1209252"/>
            <a:ext cx="9216241" cy="1754326"/>
          </a:xfrm>
          <a:prstGeom prst="rect">
            <a:avLst/>
          </a:prstGeom>
        </p:spPr>
        <p:txBody>
          <a:bodyPr wrap="square">
            <a:spAutoFit/>
          </a:bodyPr>
          <a:lstStyle/>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marL="571500" indent="-571500" algn="just">
              <a:buFont typeface="Arial" panose="020B0604020202020204" pitchFamily="34" charset="0"/>
              <a:buChar char="•"/>
            </a:pPr>
            <a:endParaRPr lang="es-ES" dirty="0">
              <a:solidFill>
                <a:srgbClr val="7F7F7F"/>
              </a:solidFill>
              <a:latin typeface="Lato" charset="0"/>
              <a:ea typeface="Lato" charset="0"/>
              <a:cs typeface="Lato" charset="0"/>
            </a:endParaRPr>
          </a:p>
          <a:p>
            <a:pPr algn="just"/>
            <a:endParaRPr lang="es-ES" dirty="0">
              <a:solidFill>
                <a:srgbClr val="7F7F7F"/>
              </a:solidFill>
              <a:latin typeface="Lato" charset="0"/>
              <a:ea typeface="Lato" charset="0"/>
              <a:cs typeface="Lato" charset="0"/>
            </a:endParaRPr>
          </a:p>
        </p:txBody>
      </p:sp>
      <p:graphicFrame>
        <p:nvGraphicFramePr>
          <p:cNvPr id="12" name="Gráfico 11">
            <a:extLst>
              <a:ext uri="{FF2B5EF4-FFF2-40B4-BE49-F238E27FC236}">
                <a16:creationId xmlns:a16="http://schemas.microsoft.com/office/drawing/2014/main" id="{EFFFB7D0-EF09-4A27-B922-EF22577A3DFE}"/>
              </a:ext>
            </a:extLst>
          </p:cNvPr>
          <p:cNvGraphicFramePr>
            <a:graphicFrameLocks/>
          </p:cNvGraphicFramePr>
          <p:nvPr>
            <p:extLst>
              <p:ext uri="{D42A27DB-BD31-4B8C-83A1-F6EECF244321}">
                <p14:modId xmlns:p14="http://schemas.microsoft.com/office/powerpoint/2010/main" val="4265570819"/>
              </p:ext>
            </p:extLst>
          </p:nvPr>
        </p:nvGraphicFramePr>
        <p:xfrm>
          <a:off x="2621280" y="2009610"/>
          <a:ext cx="21267419" cy="115410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1977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B2C801C-29EC-8E48-B8C7-426791895A42}"/>
              </a:ext>
            </a:extLst>
          </p:cNvPr>
          <p:cNvGrpSpPr/>
          <p:nvPr/>
        </p:nvGrpSpPr>
        <p:grpSpPr>
          <a:xfrm>
            <a:off x="835025" y="3833635"/>
            <a:ext cx="11815295" cy="4843439"/>
            <a:chOff x="1872819" y="4937963"/>
            <a:chExt cx="11416462" cy="3011474"/>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1014231"/>
            </a:xfrm>
            <a:prstGeom prst="rect">
              <a:avLst/>
            </a:prstGeom>
            <a:noFill/>
          </p:spPr>
          <p:txBody>
            <a:bodyPr wrap="square" rtlCol="0">
              <a:spAutoFit/>
            </a:bodyPr>
            <a:lstStyle/>
            <a:p>
              <a:r>
                <a:rPr lang="es-ES" sz="10000" b="1" dirty="0">
                  <a:solidFill>
                    <a:schemeClr val="bg1"/>
                  </a:solidFill>
                  <a:latin typeface="Lato" charset="0"/>
                  <a:ea typeface="Lato" charset="0"/>
                  <a:cs typeface="Lato" charset="0"/>
                </a:rPr>
                <a:t>CONCLUSIONES</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72819" y="7127201"/>
              <a:ext cx="11416462" cy="822236"/>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299"/>
                </a:lnSpc>
              </a:pPr>
              <a:r>
                <a:rPr lang="es-ES" sz="4000" dirty="0">
                  <a:solidFill>
                    <a:schemeClr val="bg1"/>
                  </a:solidFill>
                  <a:latin typeface="Lato" charset="0"/>
                  <a:ea typeface="Lato" charset="0"/>
                  <a:cs typeface="Lato" charset="0"/>
                </a:rPr>
                <a:t>Se dan a conocer las conclusiones más relevantes del presente proyecto investigativo.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Lato Black" charset="0"/>
                <a:ea typeface="Lato Black" charset="0"/>
                <a:cs typeface="Lato Black" charset="0"/>
              </a:rPr>
              <a:t>GA</a:t>
            </a:r>
          </a:p>
          <a:p>
            <a:pPr algn="ctr"/>
            <a:endParaRPr lang="en-US" sz="54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latin typeface="Lato Black" charset="0"/>
                <a:ea typeface="Lato Black" charset="0"/>
                <a:cs typeface="Lato Black" charset="0"/>
              </a:rPr>
              <a:t>ABC</a:t>
            </a:r>
          </a:p>
          <a:p>
            <a:pPr algn="ctr"/>
            <a:endParaRPr lang="en-US" sz="5200" b="1" dirty="0">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Lato Black" charset="0"/>
                <a:ea typeface="Lato Black" charset="0"/>
                <a:cs typeface="Lato Black" charset="0"/>
              </a:rPr>
              <a:t>PSO</a:t>
            </a:r>
          </a:p>
          <a:p>
            <a:pPr algn="ctr"/>
            <a:endParaRPr lang="en-US" sz="4000" b="1" dirty="0">
              <a:latin typeface="Lato Black" charset="0"/>
              <a:ea typeface="Lato Black" charset="0"/>
              <a:cs typeface="Lato Black" charset="0"/>
            </a:endParaRPr>
          </a:p>
        </p:txBody>
      </p:sp>
      <p:pic>
        <p:nvPicPr>
          <p:cNvPr id="6146" name="Picture 2" descr="Resultado de imagen para cromosoma ICONO">
            <a:extLst>
              <a:ext uri="{FF2B5EF4-FFF2-40B4-BE49-F238E27FC236}">
                <a16:creationId xmlns:a16="http://schemas.microsoft.com/office/drawing/2014/main" id="{059D0E26-3B8D-47A7-915F-10FE236776FD}"/>
              </a:ext>
            </a:extLst>
          </p:cNvPr>
          <p:cNvPicPr>
            <a:picLocks noChangeAspect="1" noChangeArrowheads="1"/>
          </p:cNvPicPr>
          <p:nvPr/>
        </p:nvPicPr>
        <p:blipFill rotWithShape="1">
          <a:blip r:embed="rId3" cstate="email">
            <a:biLevel thresh="75000"/>
            <a:extLst>
              <a:ext uri="{BEBA8EAE-BF5A-486C-A8C5-ECC9F3942E4B}">
                <a14:imgProps xmlns:a14="http://schemas.microsoft.com/office/drawing/2010/main">
                  <a14:imgLayer r:embed="rId4">
                    <a14:imgEffect>
                      <a14:backgroundRemoval t="10000" b="90000" l="10000" r="90000">
                        <a14:foregroundMark x1="40385" y1="34135" x2="40385" y2="3413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0608" t="9735" r="32234" b="23019"/>
          <a:stretch/>
        </p:blipFill>
        <p:spPr bwMode="auto">
          <a:xfrm>
            <a:off x="19910216" y="4669580"/>
            <a:ext cx="902191" cy="12961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para ave icono">
            <a:extLst>
              <a:ext uri="{FF2B5EF4-FFF2-40B4-BE49-F238E27FC236}">
                <a16:creationId xmlns:a16="http://schemas.microsoft.com/office/drawing/2014/main" id="{52124DB5-DBC5-4EE7-B922-3C9BDDBD88F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78657" y="7478959"/>
            <a:ext cx="1961614" cy="98080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ultado de imagen para abeja icono">
            <a:extLst>
              <a:ext uri="{FF2B5EF4-FFF2-40B4-BE49-F238E27FC236}">
                <a16:creationId xmlns:a16="http://schemas.microsoft.com/office/drawing/2014/main" id="{9F304B5E-78C2-457C-9C7E-251E71DCEA48}"/>
              </a:ext>
            </a:extLst>
          </p:cNvPr>
          <p:cNvPicPr>
            <a:picLocks noChangeAspect="1" noChangeArrowheads="1"/>
          </p:cNvPicPr>
          <p:nvPr/>
        </p:nvPicPr>
        <p:blipFill rotWithShape="1">
          <a:blip r:embed="rId6" cstate="email">
            <a:biLevel thresh="75000"/>
            <a:extLst>
              <a:ext uri="{BEBA8EAE-BF5A-486C-A8C5-ECC9F3942E4B}">
                <a14:imgProps xmlns:a14="http://schemas.microsoft.com/office/drawing/2010/main">
                  <a14:imgLayer r:embed="rId7">
                    <a14:imgEffect>
                      <a14:backgroundRemoval t="10000" b="90000" l="10000" r="90000">
                        <a14:foregroundMark x1="51298" y1="33789" x2="51298" y2="33789"/>
                        <a14:foregroundMark x1="55036" y1="48438" x2="55036" y2="48438"/>
                      </a14:backgroundRemoval>
                    </a14:imgEffect>
                    <a14:imgEffect>
                      <a14:sharpenSoften amount="50000"/>
                    </a14:imgEffect>
                  </a14:imgLayer>
                </a14:imgProps>
              </a:ext>
              <a:ext uri="{28A0092B-C50C-407E-A947-70E740481C1C}">
                <a14:useLocalDpi xmlns:a14="http://schemas.microsoft.com/office/drawing/2010/main" val="0"/>
              </a:ext>
            </a:extLst>
          </a:blip>
          <a:srcRect l="12625" t="15395" r="11833" b="18083"/>
          <a:stretch/>
        </p:blipFill>
        <p:spPr bwMode="auto">
          <a:xfrm>
            <a:off x="19146330" y="9617442"/>
            <a:ext cx="1512361" cy="141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9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BB5092-8ED8-2341-BCA2-E295085E9A48}"/>
              </a:ext>
            </a:extLst>
          </p:cNvPr>
          <p:cNvSpPr/>
          <p:nvPr/>
        </p:nvSpPr>
        <p:spPr>
          <a:xfrm>
            <a:off x="3189118" y="3381121"/>
            <a:ext cx="19338907" cy="6740307"/>
          </a:xfrm>
          <a:prstGeom prst="rect">
            <a:avLst/>
          </a:prstGeom>
        </p:spPr>
        <p:txBody>
          <a:bodyPr wrap="square">
            <a:spAutoFit/>
          </a:bodyPr>
          <a:lstStyle/>
          <a:p>
            <a:pPr marL="457200" indent="-457200" algn="just">
              <a:buFont typeface="Arial" panose="020B0604020202020204" pitchFamily="34" charset="0"/>
              <a:buChar char="•"/>
            </a:pPr>
            <a:r>
              <a:rPr lang="es-ES" dirty="0">
                <a:solidFill>
                  <a:srgbClr val="7F7F7F"/>
                </a:solidFill>
                <a:latin typeface="Lato" charset="0"/>
                <a:ea typeface="Lato" charset="0"/>
                <a:cs typeface="Lato" charset="0"/>
              </a:rPr>
              <a:t>Para el desarrollo de la sintonización de controladores tipo PID mediante el uso de los algoritmos de optimización GA, PSO y ABC, se definieron tres criterios objetivos para usar dichos algoritmos como herramientas específicas de búsqueda y optimización de esta aplicación. Los criterios empleados fueron porcentaje de sobreimpulso, tiempo de estabilización y porcentaje de error en estado estable; cada uno junto a un peso ponderado del 50%.</a:t>
            </a:r>
          </a:p>
          <a:p>
            <a:pPr marL="457200" indent="-457200" algn="just">
              <a:buFont typeface="Arial" panose="020B0604020202020204" pitchFamily="34" charset="0"/>
              <a:buChar char="•"/>
            </a:pPr>
            <a:r>
              <a:rPr lang="es-ES" dirty="0">
                <a:solidFill>
                  <a:srgbClr val="7F7F7F"/>
                </a:solidFill>
                <a:latin typeface="Lato" charset="0"/>
                <a:ea typeface="Lato" charset="0"/>
                <a:cs typeface="Lato" charset="0"/>
              </a:rPr>
              <a:t>La incorporación de estos criterios en la construcción de los códigos, se realizó en forma de costo y desempeño; permitiendo así, a través de su cuantificación, la discriminación de las posibles mejores soluciones, según los objetivos de control planteados.</a:t>
            </a:r>
          </a:p>
          <a:p>
            <a:pPr marL="457200" indent="-457200" algn="just">
              <a:buFont typeface="Arial" panose="020B0604020202020204" pitchFamily="34" charset="0"/>
              <a:buChar char="•"/>
            </a:pPr>
            <a:r>
              <a:rPr lang="es-ES" dirty="0">
                <a:solidFill>
                  <a:srgbClr val="7F7F7F"/>
                </a:solidFill>
                <a:latin typeface="Lato" charset="0"/>
                <a:ea typeface="Lato" charset="0"/>
                <a:cs typeface="Lato" charset="0"/>
              </a:rPr>
              <a:t>La puesta en marcha de los métodos de sintonización desarrollados, arrogó resultados prometedores; los cuales, tras ser implementados, confirmaron la efectividad de los controladores como parte del sistema de flujo de aire caliente, módulo PCT-2.</a:t>
            </a:r>
            <a:endParaRPr lang="en-US" dirty="0">
              <a:solidFill>
                <a:srgbClr val="7F7F7F"/>
              </a:solidFill>
              <a:latin typeface="Lato" charset="0"/>
              <a:ea typeface="Lato" charset="0"/>
              <a:cs typeface="Lato" charset="0"/>
            </a:endParaRPr>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CONCLUSIONES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BB651EDE-C03D-4A1D-882D-E7A68E1C4B8F}"/>
              </a:ext>
            </a:extLst>
          </p:cNvPr>
          <p:cNvSpPr txBox="1"/>
          <p:nvPr/>
        </p:nvSpPr>
        <p:spPr>
          <a:xfrm>
            <a:off x="82056" y="13256823"/>
            <a:ext cx="1739074" cy="338554"/>
          </a:xfrm>
          <a:prstGeom prst="rect">
            <a:avLst/>
          </a:prstGeom>
          <a:noFill/>
        </p:spPr>
        <p:txBody>
          <a:bodyPr wrap="square" rtlCol="0">
            <a:spAutoFit/>
          </a:bodyPr>
          <a:lstStyle/>
          <a:p>
            <a:pPr algn="ctr"/>
            <a:r>
              <a:rPr lang="es-ES" sz="1600" dirty="0">
                <a:solidFill>
                  <a:schemeClr val="tx2"/>
                </a:solidFill>
              </a:rPr>
              <a:t>CONCLUSIONES</a:t>
            </a:r>
            <a:endParaRPr lang="es-EC" sz="1600" dirty="0">
              <a:solidFill>
                <a:schemeClr val="tx2"/>
              </a:solidFill>
            </a:endParaRPr>
          </a:p>
        </p:txBody>
      </p:sp>
    </p:spTree>
    <p:extLst>
      <p:ext uri="{BB962C8B-B14F-4D97-AF65-F5344CB8AC3E}">
        <p14:creationId xmlns:p14="http://schemas.microsoft.com/office/powerpoint/2010/main" val="70106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012561B-F2CE-2242-A9D9-95D0598A4023}"/>
              </a:ext>
            </a:extLst>
          </p:cNvPr>
          <p:cNvSpPr/>
          <p:nvPr/>
        </p:nvSpPr>
        <p:spPr>
          <a:xfrm>
            <a:off x="0" y="0"/>
            <a:ext cx="24377649"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B2C801C-29EC-8E48-B8C7-426791895A42}"/>
              </a:ext>
            </a:extLst>
          </p:cNvPr>
          <p:cNvGrpSpPr/>
          <p:nvPr/>
        </p:nvGrpSpPr>
        <p:grpSpPr>
          <a:xfrm>
            <a:off x="835025" y="3833633"/>
            <a:ext cx="11815295" cy="6785206"/>
            <a:chOff x="1872819" y="4937963"/>
            <a:chExt cx="11416462" cy="4218795"/>
          </a:xfrm>
        </p:grpSpPr>
        <p:sp>
          <p:nvSpPr>
            <p:cNvPr id="10" name="TextBox 9">
              <a:extLst>
                <a:ext uri="{FF2B5EF4-FFF2-40B4-BE49-F238E27FC236}">
                  <a16:creationId xmlns:a16="http://schemas.microsoft.com/office/drawing/2014/main" id="{2BF23095-04C5-184E-9DC0-FC7629A47FD0}"/>
                </a:ext>
              </a:extLst>
            </p:cNvPr>
            <p:cNvSpPr txBox="1"/>
            <p:nvPr/>
          </p:nvSpPr>
          <p:spPr>
            <a:xfrm>
              <a:off x="1872819" y="4937963"/>
              <a:ext cx="11416462" cy="2161400"/>
            </a:xfrm>
            <a:prstGeom prst="rect">
              <a:avLst/>
            </a:prstGeom>
            <a:noFill/>
          </p:spPr>
          <p:txBody>
            <a:bodyPr wrap="square" rtlCol="0">
              <a:spAutoFit/>
            </a:bodyPr>
            <a:lstStyle/>
            <a:p>
              <a:r>
                <a:rPr lang="es-ES" sz="10000" b="1" dirty="0">
                  <a:solidFill>
                    <a:schemeClr val="bg1"/>
                  </a:solidFill>
                  <a:latin typeface="Lato" charset="0"/>
                  <a:ea typeface="Lato" charset="0"/>
                  <a:cs typeface="Lato" charset="0"/>
                </a:rPr>
                <a:t>ALGORITMOS </a:t>
              </a:r>
            </a:p>
            <a:p>
              <a:r>
                <a:rPr lang="es-ES" sz="10000" b="1" dirty="0">
                  <a:solidFill>
                    <a:schemeClr val="bg1"/>
                  </a:solidFill>
                  <a:latin typeface="Lato" charset="0"/>
                  <a:ea typeface="Lato" charset="0"/>
                  <a:cs typeface="Lato" charset="0"/>
                </a:rPr>
                <a:t>BIO-INSPIRADOS</a:t>
              </a:r>
            </a:p>
          </p:txBody>
        </p:sp>
        <p:sp>
          <p:nvSpPr>
            <p:cNvPr id="12" name="Subtitle 2">
              <a:extLst>
                <a:ext uri="{FF2B5EF4-FFF2-40B4-BE49-F238E27FC236}">
                  <a16:creationId xmlns:a16="http://schemas.microsoft.com/office/drawing/2014/main" id="{95044859-4B45-5C4B-8C10-1AAF1EB92CED}"/>
                </a:ext>
              </a:extLst>
            </p:cNvPr>
            <p:cNvSpPr txBox="1">
              <a:spLocks/>
            </p:cNvSpPr>
            <p:nvPr/>
          </p:nvSpPr>
          <p:spPr>
            <a:xfrm>
              <a:off x="1872819" y="7127203"/>
              <a:ext cx="11416462" cy="2029555"/>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4299"/>
                </a:lnSpc>
              </a:pPr>
              <a:r>
                <a:rPr lang="es-ES" sz="4000" dirty="0">
                  <a:solidFill>
                    <a:schemeClr val="bg1"/>
                  </a:solidFill>
                  <a:latin typeface="Lato" charset="0"/>
                  <a:ea typeface="Lato" charset="0"/>
                  <a:cs typeface="Lato" charset="0"/>
                </a:rPr>
                <a:t>Métodos metaheurísticos que emulan el comportamiento de los sistemas naturales, con el fin de resolver problemas de clasificación, búsqueda, reconocimiento, aprendizaje, caracterización, y optimización. 		  </a:t>
              </a:r>
            </a:p>
          </p:txBody>
        </p:sp>
      </p:grpSp>
      <p:sp>
        <p:nvSpPr>
          <p:cNvPr id="13" name="Oval 12">
            <a:extLst>
              <a:ext uri="{FF2B5EF4-FFF2-40B4-BE49-F238E27FC236}">
                <a16:creationId xmlns:a16="http://schemas.microsoft.com/office/drawing/2014/main" id="{E97DB983-E855-BA44-8472-7F08CDCA2356}"/>
              </a:ext>
            </a:extLst>
          </p:cNvPr>
          <p:cNvSpPr/>
          <p:nvPr/>
        </p:nvSpPr>
        <p:spPr>
          <a:xfrm>
            <a:off x="17856869" y="2211292"/>
            <a:ext cx="4916581" cy="49165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4" name="Oval 13">
            <a:extLst>
              <a:ext uri="{FF2B5EF4-FFF2-40B4-BE49-F238E27FC236}">
                <a16:creationId xmlns:a16="http://schemas.microsoft.com/office/drawing/2014/main" id="{1F13277B-FA29-2042-B3E3-5DDF87B1B5CE}"/>
              </a:ext>
            </a:extLst>
          </p:cNvPr>
          <p:cNvSpPr/>
          <p:nvPr/>
        </p:nvSpPr>
        <p:spPr>
          <a:xfrm>
            <a:off x="18436079" y="2790502"/>
            <a:ext cx="3758160" cy="37581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sp>
        <p:nvSpPr>
          <p:cNvPr id="15" name="Oval 14">
            <a:extLst>
              <a:ext uri="{FF2B5EF4-FFF2-40B4-BE49-F238E27FC236}">
                <a16:creationId xmlns:a16="http://schemas.microsoft.com/office/drawing/2014/main" id="{2385A703-06D9-0E43-A52F-D99DEF6F85AD}"/>
              </a:ext>
            </a:extLst>
          </p:cNvPr>
          <p:cNvSpPr/>
          <p:nvPr/>
        </p:nvSpPr>
        <p:spPr>
          <a:xfrm>
            <a:off x="18084735" y="7869160"/>
            <a:ext cx="3635552" cy="3635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6" name="Oval 15">
            <a:extLst>
              <a:ext uri="{FF2B5EF4-FFF2-40B4-BE49-F238E27FC236}">
                <a16:creationId xmlns:a16="http://schemas.microsoft.com/office/drawing/2014/main" id="{926E5FEB-0039-9A49-86DC-3C8C265B3FEE}"/>
              </a:ext>
            </a:extLst>
          </p:cNvPr>
          <p:cNvSpPr/>
          <p:nvPr/>
        </p:nvSpPr>
        <p:spPr>
          <a:xfrm>
            <a:off x="18499096" y="8286773"/>
            <a:ext cx="2806830" cy="280682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7" name="Oval 16">
            <a:extLst>
              <a:ext uri="{FF2B5EF4-FFF2-40B4-BE49-F238E27FC236}">
                <a16:creationId xmlns:a16="http://schemas.microsoft.com/office/drawing/2014/main" id="{04E5B956-869B-AC4A-A4E8-9391B9E104D7}"/>
              </a:ext>
            </a:extLst>
          </p:cNvPr>
          <p:cNvSpPr/>
          <p:nvPr/>
        </p:nvSpPr>
        <p:spPr>
          <a:xfrm>
            <a:off x="13064681" y="3861280"/>
            <a:ext cx="6488330" cy="64883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Lato Black" charset="0"/>
              <a:ea typeface="Lato Black" charset="0"/>
              <a:cs typeface="Lato Black" charset="0"/>
            </a:endParaRPr>
          </a:p>
        </p:txBody>
      </p:sp>
      <p:sp>
        <p:nvSpPr>
          <p:cNvPr id="18" name="Oval 17">
            <a:extLst>
              <a:ext uri="{FF2B5EF4-FFF2-40B4-BE49-F238E27FC236}">
                <a16:creationId xmlns:a16="http://schemas.microsoft.com/office/drawing/2014/main" id="{6E76F0B7-A5C9-B64A-8B4B-FBDA8E92A9AB}"/>
              </a:ext>
            </a:extLst>
          </p:cNvPr>
          <p:cNvSpPr/>
          <p:nvPr/>
        </p:nvSpPr>
        <p:spPr>
          <a:xfrm>
            <a:off x="13872982" y="4669580"/>
            <a:ext cx="4871728" cy="487172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Lato Black" charset="0"/>
              <a:ea typeface="Lato Black" charset="0"/>
              <a:cs typeface="Lato Black" charset="0"/>
            </a:endParaRPr>
          </a:p>
        </p:txBody>
      </p:sp>
      <p:pic>
        <p:nvPicPr>
          <p:cNvPr id="4098" name="Picture 2" descr="Resultado de imagen para adn sin fondo">
            <a:extLst>
              <a:ext uri="{FF2B5EF4-FFF2-40B4-BE49-F238E27FC236}">
                <a16:creationId xmlns:a16="http://schemas.microsoft.com/office/drawing/2014/main" id="{AF5691DE-E1BA-48D0-BCB2-F8B3AD4E0F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538" b="93846" l="0" r="100000">
                        <a14:backgroundMark x1="20769" y1="45000" x2="20769" y2="45000"/>
                        <a14:backgroundMark x1="16538" y1="41154" x2="16538" y2="41154"/>
                        <a14:backgroundMark x1="12308" y1="36923" x2="12308" y2="36923"/>
                        <a14:backgroundMark x1="28462" y1="35769" x2="28462" y2="35769"/>
                        <a14:backgroundMark x1="36154" y1="39231" x2="36154" y2="39231"/>
                        <a14:backgroundMark x1="42308" y1="48462" x2="42308" y2="48462"/>
                        <a14:backgroundMark x1="44615" y1="53846" x2="44615" y2="53846"/>
                        <a14:backgroundMark x1="1154" y1="30385" x2="1154" y2="30385"/>
                        <a14:backgroundMark x1="62692" y1="59615" x2="62692" y2="59615"/>
                        <a14:backgroundMark x1="74231" y1="64231" x2="74231" y2="64231"/>
                        <a14:backgroundMark x1="81538" y1="68846" x2="81538" y2="68846"/>
                        <a14:backgroundMark x1="77692" y1="73077" x2="77692" y2="73077"/>
                        <a14:backgroundMark x1="83846" y1="72308" x2="83846" y2="72308"/>
                        <a14:backgroundMark x1="93077" y1="78462" x2="93077" y2="78462"/>
                      </a14:backgroundRemoval>
                    </a14:imgEffect>
                  </a14:imgLayer>
                </a14:imgProps>
              </a:ext>
              <a:ext uri="{28A0092B-C50C-407E-A947-70E740481C1C}">
                <a14:useLocalDpi xmlns:a14="http://schemas.microsoft.com/office/drawing/2010/main" val="0"/>
              </a:ext>
            </a:extLst>
          </a:blip>
          <a:srcRect/>
          <a:stretch>
            <a:fillRect/>
          </a:stretch>
        </p:blipFill>
        <p:spPr bwMode="auto">
          <a:xfrm rot="2055525">
            <a:off x="18899997" y="3192040"/>
            <a:ext cx="2955080" cy="29550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abejas sin fondo">
            <a:extLst>
              <a:ext uri="{FF2B5EF4-FFF2-40B4-BE49-F238E27FC236}">
                <a16:creationId xmlns:a16="http://schemas.microsoft.com/office/drawing/2014/main" id="{A1846373-3AF0-4DCE-8564-69B0BD305B10}"/>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foregroundMark x1="70362" y1="36846" x2="70362" y2="36846"/>
                        <a14:foregroundMark x1="68206" y1="36692" x2="68206" y2="36692"/>
                        <a14:foregroundMark x1="67129" y1="36846" x2="67129" y2="36846"/>
                        <a14:foregroundMark x1="69669" y1="36692" x2="69669" y2="36692"/>
                        <a14:foregroundMark x1="71671" y1="35538" x2="71671" y2="35538"/>
                        <a14:foregroundMark x1="73056" y1="34923" x2="73056" y2="34923"/>
                        <a14:foregroundMark x1="74211" y1="34462" x2="74211" y2="34462"/>
                        <a14:foregroundMark x1="75212" y1="34462" x2="75212" y2="34462"/>
                        <a14:backgroundMark x1="37336" y1="61462" x2="37336" y2="61462"/>
                        <a14:backgroundMark x1="38491" y1="63231" x2="38491" y2="63231"/>
                        <a14:backgroundMark x1="52271" y1="60462" x2="52271" y2="60462"/>
                        <a14:backgroundMark x1="72825" y1="56077" x2="72825" y2="56077"/>
                        <a14:backgroundMark x1="67206" y1="54769" x2="67206" y2="54769"/>
                        <a14:backgroundMark x1="64357" y1="54769" x2="64357" y2="54769"/>
                        <a14:backgroundMark x1="78522" y1="53000" x2="78522" y2="53000"/>
                        <a14:backgroundMark x1="26482" y1="61846" x2="26482" y2="61846"/>
                        <a14:backgroundMark x1="27175" y1="61846" x2="27175" y2="61846"/>
                        <a14:backgroundMark x1="27714" y1="61385" x2="27714" y2="61385"/>
                        <a14:backgroundMark x1="26097" y1="69000" x2="26097" y2="69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4864" t="18003" r="12287" b="17795"/>
          <a:stretch/>
        </p:blipFill>
        <p:spPr bwMode="auto">
          <a:xfrm>
            <a:off x="19024948" y="8838994"/>
            <a:ext cx="1755126" cy="16958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hojas sin fondo">
            <a:extLst>
              <a:ext uri="{FF2B5EF4-FFF2-40B4-BE49-F238E27FC236}">
                <a16:creationId xmlns:a16="http://schemas.microsoft.com/office/drawing/2014/main" id="{0F8330DE-9D3B-4991-AD91-4D5557286F3F}"/>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42173" y1="58786" x2="42173" y2="58786"/>
                        <a14:foregroundMark x1="42332" y1="65815" x2="42332" y2="65815"/>
                        <a14:foregroundMark x1="40096" y1="66454" x2="40096" y2="66454"/>
                        <a14:foregroundMark x1="42652" y1="51597" x2="42652" y2="51597"/>
                        <a14:foregroundMark x1="50000" y1="51597" x2="50000" y2="51597"/>
                        <a14:foregroundMark x1="41214" y1="60383" x2="41214" y2="60383"/>
                        <a14:foregroundMark x1="41054" y1="61022" x2="41054" y2="61022"/>
                        <a14:foregroundMark x1="40735" y1="61981" x2="40735" y2="61981"/>
                        <a14:foregroundMark x1="40256" y1="63099" x2="40256" y2="63099"/>
                        <a14:foregroundMark x1="39936" y1="63898" x2="39936" y2="63898"/>
                        <a14:foregroundMark x1="39297" y1="65016" x2="39297" y2="65016"/>
                        <a14:foregroundMark x1="38818" y1="65974" x2="38818" y2="65974"/>
                        <a14:foregroundMark x1="39297" y1="64856" x2="39297" y2="64856"/>
                        <a14:foregroundMark x1="38019" y1="68051" x2="38019" y2="68051"/>
                        <a14:foregroundMark x1="37700" y1="68530" x2="37700" y2="68530"/>
                        <a14:backgroundMark x1="51917" y1="76837" x2="51917" y2="76837"/>
                      </a14:backgroundRemoval>
                    </a14:imgEffect>
                  </a14:imgLayer>
                </a14:imgProps>
              </a:ext>
              <a:ext uri="{28A0092B-C50C-407E-A947-70E740481C1C}">
                <a14:useLocalDpi xmlns:a14="http://schemas.microsoft.com/office/drawing/2010/main" val="0"/>
              </a:ext>
            </a:extLst>
          </a:blip>
          <a:srcRect/>
          <a:stretch>
            <a:fillRect/>
          </a:stretch>
        </p:blipFill>
        <p:spPr bwMode="auto">
          <a:xfrm>
            <a:off x="15019424" y="5776289"/>
            <a:ext cx="2576937" cy="257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67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BB5092-8ED8-2341-BCA2-E295085E9A48}"/>
              </a:ext>
            </a:extLst>
          </p:cNvPr>
          <p:cNvSpPr/>
          <p:nvPr/>
        </p:nvSpPr>
        <p:spPr>
          <a:xfrm>
            <a:off x="3189118" y="3381121"/>
            <a:ext cx="19338907" cy="8956298"/>
          </a:xfrm>
          <a:prstGeom prst="rect">
            <a:avLst/>
          </a:prstGeom>
        </p:spPr>
        <p:txBody>
          <a:bodyPr wrap="square">
            <a:spAutoFit/>
          </a:bodyPr>
          <a:lstStyle/>
          <a:p>
            <a:pPr marL="457200" indent="-457200" algn="just">
              <a:buFont typeface="Arial" panose="020B0604020202020204" pitchFamily="34" charset="0"/>
              <a:buChar char="•"/>
            </a:pPr>
            <a:r>
              <a:rPr lang="es-ES" dirty="0">
                <a:solidFill>
                  <a:srgbClr val="7F7F7F"/>
                </a:solidFill>
                <a:latin typeface="Lato" charset="0"/>
                <a:ea typeface="Lato" charset="0"/>
                <a:cs typeface="Lato" charset="0"/>
              </a:rPr>
              <a:t>Se determinó la diferencia de desempeño de cada uno de los algoritmos bio-inspirados descritos en el presente trabajo, a través de un análisis comparativo de resultado. Sin embargo, no se realizó una comparación entre el desempeño progresivo (en cada ciclo de ejecución) que alcanza cada uno de los algoritmos bio-inspirados implementados, puesto que, los procesos que comprenden cada ciclo difieren notoriamente uno del otro. Especialmente en el algoritmo ABC, en el cual, un ciclo de ejecución está comprendido por tres exploraciones de todo el espacio de búsqueda (realizadas por los grupos de abejas empleada, observadoras y exploradoras); en otras palabras, en cada ciclo de ejecución se realiza tres veces la evaluación de aptitud de todo el conjunto de posibles soluciones que, a diferencia del algoritmo GA y PSO, solo se realiza una sólo evaluación de aptitud del conjunto de posibles soluciones (población, enjambre y colonia respectivamente). Pero, para una comparación correcta del desempeño final alcanzado por cada uno de los tres algoritmos bio-inspirados, se consideró en número de evaluaciones total que se realiza durante ejecución toral de los algoritmos GA, PSO y ABC, como lo sugiere </a:t>
            </a:r>
            <a:r>
              <a:rPr lang="es-ES" dirty="0" err="1">
                <a:solidFill>
                  <a:srgbClr val="7F7F7F"/>
                </a:solidFill>
                <a:latin typeface="Lato" charset="0"/>
                <a:ea typeface="Lato" charset="0"/>
                <a:cs typeface="Lato" charset="0"/>
              </a:rPr>
              <a:t>Mernik</a:t>
            </a:r>
            <a:r>
              <a:rPr lang="es-ES" dirty="0">
                <a:solidFill>
                  <a:srgbClr val="7F7F7F"/>
                </a:solidFill>
                <a:latin typeface="Lato" charset="0"/>
                <a:ea typeface="Lato" charset="0"/>
                <a:cs typeface="Lato" charset="0"/>
              </a:rPr>
              <a:t> et al. (2015).</a:t>
            </a:r>
          </a:p>
          <a:p>
            <a:endParaRPr lang="en-US" dirty="0">
              <a:solidFill>
                <a:srgbClr val="7F7F7F"/>
              </a:solidFill>
              <a:latin typeface="Lato" charset="0"/>
              <a:ea typeface="Lato" charset="0"/>
              <a:cs typeface="Lato" charset="0"/>
            </a:endParaRPr>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CONCLUSIONES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BB651EDE-C03D-4A1D-882D-E7A68E1C4B8F}"/>
              </a:ext>
            </a:extLst>
          </p:cNvPr>
          <p:cNvSpPr txBox="1"/>
          <p:nvPr/>
        </p:nvSpPr>
        <p:spPr>
          <a:xfrm>
            <a:off x="82056" y="13256823"/>
            <a:ext cx="1739074" cy="338554"/>
          </a:xfrm>
          <a:prstGeom prst="rect">
            <a:avLst/>
          </a:prstGeom>
          <a:noFill/>
        </p:spPr>
        <p:txBody>
          <a:bodyPr wrap="square" rtlCol="0">
            <a:spAutoFit/>
          </a:bodyPr>
          <a:lstStyle/>
          <a:p>
            <a:pPr algn="ctr"/>
            <a:r>
              <a:rPr lang="es-ES" sz="1600" dirty="0">
                <a:solidFill>
                  <a:schemeClr val="tx2"/>
                </a:solidFill>
              </a:rPr>
              <a:t>CONCLUSIONES</a:t>
            </a:r>
            <a:endParaRPr lang="es-EC" sz="1600" dirty="0">
              <a:solidFill>
                <a:schemeClr val="tx2"/>
              </a:solidFill>
            </a:endParaRPr>
          </a:p>
        </p:txBody>
      </p:sp>
    </p:spTree>
    <p:extLst>
      <p:ext uri="{BB962C8B-B14F-4D97-AF65-F5344CB8AC3E}">
        <p14:creationId xmlns:p14="http://schemas.microsoft.com/office/powerpoint/2010/main" val="4249036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BB5092-8ED8-2341-BCA2-E295085E9A48}"/>
              </a:ext>
            </a:extLst>
          </p:cNvPr>
          <p:cNvSpPr/>
          <p:nvPr/>
        </p:nvSpPr>
        <p:spPr>
          <a:xfrm>
            <a:off x="3189118" y="3381121"/>
            <a:ext cx="19338907" cy="8402300"/>
          </a:xfrm>
          <a:prstGeom prst="rect">
            <a:avLst/>
          </a:prstGeom>
        </p:spPr>
        <p:txBody>
          <a:bodyPr wrap="square">
            <a:spAutoFit/>
          </a:bodyPr>
          <a:lstStyle/>
          <a:p>
            <a:pPr marL="457200" indent="-457200" algn="just">
              <a:buFont typeface="Arial" panose="020B0604020202020204" pitchFamily="34" charset="0"/>
              <a:buChar char="•"/>
            </a:pPr>
            <a:r>
              <a:rPr lang="es-ES" dirty="0">
                <a:solidFill>
                  <a:srgbClr val="7F7F7F"/>
                </a:solidFill>
                <a:latin typeface="Lato" charset="0"/>
                <a:ea typeface="Lato" charset="0"/>
                <a:cs typeface="Lato" charset="0"/>
              </a:rPr>
              <a:t>De análisis de resultados mencionado, se determinó que tomando en cuanto el tiempo de estabilización del sistema simulado y obtenido mediante la aplicación del algoritmo GA en la sintonización del controlador, se pudo mejorar en un 32,38% con la aplicación del algoritmo PSO; mientras que, con la aplicación del algoritmo ABC se mejoró en un 45,04%. Asimismo, el sobreimpulso, partiendo de los resultados obtenido mediante la aplicación de GA, se pudo mejor en un 8,33% con el algoritmo PSO y un 25% con el algoritmo ABC.</a:t>
            </a:r>
          </a:p>
          <a:p>
            <a:pPr marL="457200" indent="-457200" algn="just">
              <a:buFont typeface="Arial" panose="020B0604020202020204" pitchFamily="34" charset="0"/>
              <a:buChar char="•"/>
            </a:pPr>
            <a:r>
              <a:rPr lang="es-ES" dirty="0">
                <a:solidFill>
                  <a:srgbClr val="7F7F7F"/>
                </a:solidFill>
                <a:latin typeface="Lato" charset="0"/>
                <a:ea typeface="Lato" charset="0"/>
                <a:cs typeface="Lato" charset="0"/>
              </a:rPr>
              <a:t>En comparación entre el algoritmo PSO y ABC, la aplicación del algoritmo de ABC mejora la respuesta del algoritmo PSO en un 18,71% en cuanto al tiempo de estabilización, y en un 18,18% en cuanto a sobreimpulso. </a:t>
            </a:r>
          </a:p>
          <a:p>
            <a:pPr marL="457200" indent="-457200" algn="just">
              <a:buFont typeface="Arial" panose="020B0604020202020204" pitchFamily="34" charset="0"/>
              <a:buChar char="•"/>
            </a:pPr>
            <a:r>
              <a:rPr lang="es-ES" dirty="0">
                <a:solidFill>
                  <a:srgbClr val="7F7F7F"/>
                </a:solidFill>
                <a:latin typeface="Lato" charset="0"/>
                <a:ea typeface="Lato" charset="0"/>
                <a:cs typeface="Lato" charset="0"/>
              </a:rPr>
              <a:t>De los datos medidos a las señales de salida reales de la planta, con el algoritmo PSO se alcanzó un tiempo de estabilización menor al 12% de lo conseguido con el algoritmo GA, y también menor al 1,51% del tiempo generado con la aplicación del algoritmo ABC. Pero, en cuanto al sobreimpulso generado en régimen transitorio, el algoritmo PSO generó mayor un valor superior al 100% en comparación a la respuesta del algoritmo GA. En este caso, el algoritmo ABC no generó ningún sobreimpulso en la salida del sistema.</a:t>
            </a:r>
            <a:endParaRPr lang="en-US" dirty="0">
              <a:solidFill>
                <a:srgbClr val="7F7F7F"/>
              </a:solidFill>
              <a:latin typeface="Lato" charset="0"/>
              <a:ea typeface="Lato" charset="0"/>
              <a:cs typeface="Lato" charset="0"/>
            </a:endParaRPr>
          </a:p>
        </p:txBody>
      </p:sp>
      <p:sp>
        <p:nvSpPr>
          <p:cNvPr id="16" name="TextBox 15">
            <a:extLst>
              <a:ext uri="{FF2B5EF4-FFF2-40B4-BE49-F238E27FC236}">
                <a16:creationId xmlns:a16="http://schemas.microsoft.com/office/drawing/2014/main" id="{E8E2F14C-6C4D-B247-B802-478510C3CF38}"/>
              </a:ext>
            </a:extLst>
          </p:cNvPr>
          <p:cNvSpPr txBox="1"/>
          <p:nvPr/>
        </p:nvSpPr>
        <p:spPr>
          <a:xfrm>
            <a:off x="3138318" y="1836300"/>
            <a:ext cx="10762406" cy="1015663"/>
          </a:xfrm>
          <a:prstGeom prst="rect">
            <a:avLst/>
          </a:prstGeom>
          <a:noFill/>
        </p:spPr>
        <p:txBody>
          <a:bodyPr wrap="square" rtlCol="0">
            <a:spAutoFit/>
          </a:bodyPr>
          <a:lstStyle/>
          <a:p>
            <a:r>
              <a:rPr lang="en-US" sz="6000" b="1"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CONCLUSIONES</a:t>
            </a:r>
          </a:p>
        </p:txBody>
      </p:sp>
      <p:pic>
        <p:nvPicPr>
          <p:cNvPr id="12" name="Picture 4" descr="Resultado de imagen para espe">
            <a:extLst>
              <a:ext uri="{FF2B5EF4-FFF2-40B4-BE49-F238E27FC236}">
                <a16:creationId xmlns:a16="http://schemas.microsoft.com/office/drawing/2014/main" id="{FAB76F8C-5756-484E-B88B-1604F8B5C9B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581D07B0-6D47-49E8-94E0-16E1D07964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BB651EDE-C03D-4A1D-882D-E7A68E1C4B8F}"/>
              </a:ext>
            </a:extLst>
          </p:cNvPr>
          <p:cNvSpPr txBox="1"/>
          <p:nvPr/>
        </p:nvSpPr>
        <p:spPr>
          <a:xfrm>
            <a:off x="82056" y="13256823"/>
            <a:ext cx="1739074" cy="338554"/>
          </a:xfrm>
          <a:prstGeom prst="rect">
            <a:avLst/>
          </a:prstGeom>
          <a:noFill/>
        </p:spPr>
        <p:txBody>
          <a:bodyPr wrap="square" rtlCol="0">
            <a:spAutoFit/>
          </a:bodyPr>
          <a:lstStyle/>
          <a:p>
            <a:pPr algn="ctr"/>
            <a:r>
              <a:rPr lang="es-ES" sz="1600" dirty="0">
                <a:solidFill>
                  <a:schemeClr val="tx2"/>
                </a:solidFill>
              </a:rPr>
              <a:t>CONCLUSIONES</a:t>
            </a:r>
            <a:endParaRPr lang="es-EC" sz="1600" dirty="0">
              <a:solidFill>
                <a:schemeClr val="tx2"/>
              </a:solidFill>
            </a:endParaRPr>
          </a:p>
        </p:txBody>
      </p:sp>
    </p:spTree>
    <p:extLst>
      <p:ext uri="{BB962C8B-B14F-4D97-AF65-F5344CB8AC3E}">
        <p14:creationId xmlns:p14="http://schemas.microsoft.com/office/powerpoint/2010/main" val="1639684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24377649" cy="10576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60B3D3-56C1-D04E-A5E3-75B695A5ECF7}"/>
              </a:ext>
            </a:extLst>
          </p:cNvPr>
          <p:cNvSpPr txBox="1"/>
          <p:nvPr/>
        </p:nvSpPr>
        <p:spPr>
          <a:xfrm>
            <a:off x="6425980" y="5668774"/>
            <a:ext cx="14080857" cy="1631216"/>
          </a:xfrm>
          <a:prstGeom prst="rect">
            <a:avLst/>
          </a:prstGeom>
          <a:noFill/>
        </p:spPr>
        <p:txBody>
          <a:bodyPr wrap="square" rtlCol="0">
            <a:spAutoFit/>
          </a:bodyPr>
          <a:lstStyle/>
          <a:p>
            <a:pPr algn="ctr"/>
            <a:r>
              <a:rPr lang="en-US" sz="10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GRACIAS!</a:t>
            </a:r>
          </a:p>
        </p:txBody>
      </p:sp>
      <p:sp>
        <p:nvSpPr>
          <p:cNvPr id="13" name="Rectangle 12">
            <a:extLst>
              <a:ext uri="{FF2B5EF4-FFF2-40B4-BE49-F238E27FC236}">
                <a16:creationId xmlns:a16="http://schemas.microsoft.com/office/drawing/2014/main" id="{F13DCB51-9231-8940-8D90-D747B41BC6D4}"/>
              </a:ext>
            </a:extLst>
          </p:cNvPr>
          <p:cNvSpPr/>
          <p:nvPr/>
        </p:nvSpPr>
        <p:spPr>
          <a:xfrm>
            <a:off x="0" y="10576560"/>
            <a:ext cx="24377649" cy="4876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11064240"/>
            <a:ext cx="24377649" cy="2651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3921">
            <a:extLst>
              <a:ext uri="{FF2B5EF4-FFF2-40B4-BE49-F238E27FC236}">
                <a16:creationId xmlns:a16="http://schemas.microsoft.com/office/drawing/2014/main" id="{B540038D-4238-4748-B6E5-D63F5E92A001}"/>
              </a:ext>
            </a:extLst>
          </p:cNvPr>
          <p:cNvSpPr>
            <a:spLocks/>
          </p:cNvSpPr>
          <p:nvPr/>
        </p:nvSpPr>
        <p:spPr bwMode="auto">
          <a:xfrm>
            <a:off x="1902641" y="2053551"/>
            <a:ext cx="4422775" cy="4424362"/>
          </a:xfrm>
          <a:custGeom>
            <a:avLst/>
            <a:gdLst>
              <a:gd name="T0" fmla="*/ 2211322 w 19679"/>
              <a:gd name="T1" fmla="*/ 2211899 h 19679"/>
              <a:gd name="T2" fmla="*/ 2211322 w 19679"/>
              <a:gd name="T3" fmla="*/ 2211899 h 19679"/>
              <a:gd name="T4" fmla="*/ 2211322 w 19679"/>
              <a:gd name="T5" fmla="*/ 2211899 h 19679"/>
              <a:gd name="T6" fmla="*/ 2211322 w 19679"/>
              <a:gd name="T7" fmla="*/ 221189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95000"/>
              <a:lumOff val="5000"/>
              <a:alpha val="74901"/>
            </a:schemeClr>
          </a:solidFill>
          <a:ln w="12700" cap="flat">
            <a:solidFill>
              <a:schemeClr val="tx2"/>
            </a:solidFill>
            <a:miter lim="400000"/>
            <a:headEnd/>
            <a:tailEnd/>
          </a:ln>
          <a:extLst/>
        </p:spPr>
        <p:txBody>
          <a:bodyPr lIns="0" tIns="0" rIns="0" bIns="0" anchor="ctr"/>
          <a:lstStyle/>
          <a:p>
            <a:endParaRPr lang="es-EC"/>
          </a:p>
        </p:txBody>
      </p:sp>
      <p:sp>
        <p:nvSpPr>
          <p:cNvPr id="12" name="Shape 3922">
            <a:extLst>
              <a:ext uri="{FF2B5EF4-FFF2-40B4-BE49-F238E27FC236}">
                <a16:creationId xmlns:a16="http://schemas.microsoft.com/office/drawing/2014/main" id="{C9D58A62-704A-4BBB-9D6E-B84E4689CA97}"/>
              </a:ext>
            </a:extLst>
          </p:cNvPr>
          <p:cNvSpPr>
            <a:spLocks/>
          </p:cNvSpPr>
          <p:nvPr/>
        </p:nvSpPr>
        <p:spPr bwMode="auto">
          <a:xfrm>
            <a:off x="5606279" y="2053551"/>
            <a:ext cx="4422775" cy="4424362"/>
          </a:xfrm>
          <a:custGeom>
            <a:avLst/>
            <a:gdLst>
              <a:gd name="T0" fmla="*/ 2211323 w 19679"/>
              <a:gd name="T1" fmla="*/ 2211899 h 19679"/>
              <a:gd name="T2" fmla="*/ 2211323 w 19679"/>
              <a:gd name="T3" fmla="*/ 2211899 h 19679"/>
              <a:gd name="T4" fmla="*/ 2211323 w 19679"/>
              <a:gd name="T5" fmla="*/ 2211899 h 19679"/>
              <a:gd name="T6" fmla="*/ 2211323 w 19679"/>
              <a:gd name="T7" fmla="*/ 221189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95000"/>
              <a:lumOff val="5000"/>
              <a:alpha val="74901"/>
            </a:schemeClr>
          </a:solidFill>
          <a:ln>
            <a:noFill/>
          </a:ln>
          <a:extLst/>
        </p:spPr>
        <p:txBody>
          <a:bodyPr lIns="0" tIns="0" rIns="0" bIns="0" anchor="ctr"/>
          <a:lstStyle/>
          <a:p>
            <a:endParaRPr lang="es-EC"/>
          </a:p>
        </p:txBody>
      </p:sp>
      <p:pic>
        <p:nvPicPr>
          <p:cNvPr id="22" name="Picture 4" descr="Imagen relacionada">
            <a:extLst>
              <a:ext uri="{FF2B5EF4-FFF2-40B4-BE49-F238E27FC236}">
                <a16:creationId xmlns:a16="http://schemas.microsoft.com/office/drawing/2014/main" id="{5C6C4FBF-46B9-410D-9145-465413A94B24}"/>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0000" b="90000" l="10000" r="90000">
                        <a14:backgroundMark x1="41214" y1="51278" x2="41214" y2="51278"/>
                        <a14:backgroundMark x1="44569" y1="50799" x2="44569" y2="50799"/>
                        <a14:backgroundMark x1="49042" y1="49840" x2="49042" y2="49840"/>
                        <a14:backgroundMark x1="42652" y1="53514" x2="42652" y2="53514"/>
                        <a14:backgroundMark x1="40895" y1="55751" x2="40895" y2="55751"/>
                        <a14:backgroundMark x1="48722" y1="59105" x2="48722" y2="59105"/>
                        <a14:backgroundMark x1="50639" y1="57029" x2="50639" y2="57029"/>
                        <a14:backgroundMark x1="39936" y1="59105" x2="39936" y2="59105"/>
                        <a14:backgroundMark x1="38179" y1="61981" x2="38179" y2="61981"/>
                        <a14:backgroundMark x1="37061" y1="60064" x2="37061" y2="60064"/>
                        <a14:backgroundMark x1="36901" y1="59425" x2="36901" y2="59425"/>
                        <a14:backgroundMark x1="39776" y1="63099" x2="39776" y2="63099"/>
                        <a14:backgroundMark x1="40575" y1="63099" x2="40575" y2="63099"/>
                        <a14:backgroundMark x1="34185" y1="65974" x2="34185" y2="65974"/>
                        <a14:backgroundMark x1="34345" y1="61342" x2="34345" y2="61342"/>
                        <a14:backgroundMark x1="30511" y1="61342" x2="30511" y2="61342"/>
                        <a14:backgroundMark x1="30192" y1="65815" x2="30192" y2="65815"/>
                        <a14:backgroundMark x1="49042" y1="46965" x2="49042" y2="46965"/>
                        <a14:backgroundMark x1="52077" y1="46486" x2="52077" y2="46486"/>
                        <a14:backgroundMark x1="52556" y1="50319" x2="52556" y2="50319"/>
                        <a14:backgroundMark x1="53514" y1="55911" x2="53514" y2="55911"/>
                        <a14:backgroundMark x1="54792" y1="43450" x2="54792" y2="43450"/>
                        <a14:backgroundMark x1="56390" y1="41853" x2="56390" y2="41853"/>
                        <a14:backgroundMark x1="59265" y1="39617" x2="59265" y2="39617"/>
                        <a14:backgroundMark x1="57827" y1="34505" x2="57827" y2="34505"/>
                        <a14:backgroundMark x1="65335" y1="41853" x2="65335" y2="41853"/>
                        <a14:backgroundMark x1="63738" y1="35144" x2="63738" y2="35144"/>
                        <a14:backgroundMark x1="65335" y1="38179" x2="65335" y2="38179"/>
                        <a14:backgroundMark x1="61502" y1="34505" x2="61502" y2="34505"/>
                        <a14:backgroundMark x1="64058" y1="32109" x2="64058" y2="32109"/>
                        <a14:backgroundMark x1="66933" y1="31789" x2="66933" y2="31789"/>
                        <a14:backgroundMark x1="69649" y1="28754" x2="69649" y2="28754"/>
                        <a14:backgroundMark x1="37859" y1="65335" x2="37859" y2="65335"/>
                        <a14:backgroundMark x1="48722" y1="41214" x2="48722" y2="41214"/>
                        <a14:backgroundMark x1="51278" y1="44409" x2="51278" y2="44409"/>
                        <a14:backgroundMark x1="55112" y1="48083" x2="55112" y2="48083"/>
                        <a14:backgroundMark x1="67891" y1="35463" x2="67891" y2="35463"/>
                        <a14:backgroundMark x1="73482" y1="36262" x2="73482" y2="36262"/>
                        <a14:backgroundMark x1="76518" y1="32748" x2="76518" y2="32748"/>
                        <a14:backgroundMark x1="78275" y1="31789" x2="78275" y2="31789"/>
                        <a14:backgroundMark x1="77636" y1="35144" x2="77636" y2="35144"/>
                        <a14:backgroundMark x1="75879" y1="35783" x2="75879" y2="35783"/>
                        <a14:backgroundMark x1="59585" y1="34824" x2="59585" y2="34824"/>
                        <a14:backgroundMark x1="61022" y1="36262" x2="61022" y2="36262"/>
                        <a14:backgroundMark x1="62141" y1="37220" x2="62141" y2="37220"/>
                        <a14:backgroundMark x1="58946" y1="35942" x2="58946" y2="35942"/>
                        <a14:backgroundMark x1="60064" y1="37380" x2="60064" y2="37380"/>
                        <a14:backgroundMark x1="60863" y1="31629" x2="60863" y2="31629"/>
                        <a14:backgroundMark x1="55272" y1="31789" x2="55272" y2="31789"/>
                        <a14:backgroundMark x1="53994" y1="32428" x2="53994" y2="32428"/>
                        <a14:backgroundMark x1="53195" y1="32748" x2="53195" y2="32748"/>
                        <a14:backgroundMark x1="50799" y1="35144" x2="50799" y2="35144"/>
                        <a14:backgroundMark x1="63578" y1="26358" x2="63578" y2="26358"/>
                        <a14:backgroundMark x1="66933" y1="23003" x2="66933" y2="23003"/>
                        <a14:backgroundMark x1="68211" y1="40096" x2="68211" y2="40096"/>
                        <a14:backgroundMark x1="70288" y1="35942" x2="70288" y2="35942"/>
                        <a14:backgroundMark x1="51278" y1="62300" x2="51278" y2="62300"/>
                        <a14:backgroundMark x1="49042" y1="64217" x2="49042" y2="64217"/>
                        <a14:backgroundMark x1="47764" y1="64696" x2="47764" y2="64696"/>
                        <a14:backgroundMark x1="53035" y1="59105" x2="53035" y2="59105"/>
                        <a14:backgroundMark x1="22204" y1="63578" x2="22204" y2="63578"/>
                        <a14:backgroundMark x1="25240" y1="64537" x2="25240" y2="64537"/>
                        <a14:backgroundMark x1="28275" y1="67252" x2="28275" y2="67252"/>
                        <a14:backgroundMark x1="35144" y1="74441" x2="35144" y2="74441"/>
                        <a14:backgroundMark x1="35942" y1="67891" x2="35942" y2="67891"/>
                        <a14:backgroundMark x1="25399" y1="61661" x2="25399" y2="61661"/>
                        <a14:backgroundMark x1="38498" y1="70927" x2="38498" y2="70927"/>
                        <a14:backgroundMark x1="38019" y1="73962" x2="38019" y2="73962"/>
                        <a14:backgroundMark x1="34026" y1="53834" x2="34026" y2="53834"/>
                        <a14:backgroundMark x1="35304" y1="50799" x2="35304" y2="50799"/>
                        <a14:backgroundMark x1="34824" y1="51917" x2="34824" y2="51917"/>
                        <a14:backgroundMark x1="46645" y1="65335" x2="46645" y2="6533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8832755">
            <a:off x="1118290" y="1189542"/>
            <a:ext cx="5888990" cy="58889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n relacionada">
            <a:extLst>
              <a:ext uri="{FF2B5EF4-FFF2-40B4-BE49-F238E27FC236}">
                <a16:creationId xmlns:a16="http://schemas.microsoft.com/office/drawing/2014/main" id="{8D8F0EAF-B6A7-41E0-8709-8F3EB2959D7C}"/>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foregroundMark x1="38154" y1="33022" x2="38154" y2="33022"/>
                        <a14:foregroundMark x1="38308" y1="32014" x2="38308" y2="32014"/>
                        <a14:foregroundMark x1="34923" y1="44676" x2="34923" y2="44676"/>
                        <a14:foregroundMark x1="55308" y1="37122" x2="55308" y2="37122"/>
                        <a14:foregroundMark x1="57462" y1="35468" x2="57462" y2="35468"/>
                        <a14:foregroundMark x1="58462" y1="35324" x2="58462" y2="35324"/>
                        <a14:foregroundMark x1="58231" y1="35180" x2="58231" y2="35180"/>
                        <a14:foregroundMark x1="59538" y1="35180" x2="59538" y2="35180"/>
                        <a14:foregroundMark x1="56308" y1="35755" x2="56308" y2="35755"/>
                        <a14:foregroundMark x1="53615" y1="42950" x2="53615" y2="42950"/>
                        <a14:foregroundMark x1="63154" y1="42014" x2="63154" y2="42014"/>
                        <a14:foregroundMark x1="67846" y1="40791" x2="67846" y2="40791"/>
                        <a14:foregroundMark x1="46231" y1="53597" x2="46231" y2="53597"/>
                        <a14:foregroundMark x1="56923" y1="60144" x2="56923" y2="60144"/>
                        <a14:foregroundMark x1="29846" y1="54532" x2="29846" y2="54532"/>
                        <a14:foregroundMark x1="33538" y1="54820" x2="33538" y2="54820"/>
                        <a14:foregroundMark x1="32923" y1="53669" x2="32923" y2="53669"/>
                        <a14:foregroundMark x1="33538" y1="54173" x2="33538" y2="54173"/>
                        <a14:foregroundMark x1="34077" y1="54748" x2="34077" y2="54748"/>
                        <a14:foregroundMark x1="34462" y1="55468" x2="34462" y2="55468"/>
                        <a14:foregroundMark x1="52154" y1="47914" x2="52154" y2="47914"/>
                        <a14:foregroundMark x1="59923" y1="44892" x2="59923" y2="44892"/>
                        <a14:foregroundMark x1="37538" y1="57266" x2="37538" y2="57266"/>
                        <a14:foregroundMark x1="41000" y1="59424" x2="41000" y2="59424"/>
                        <a14:foregroundMark x1="47308" y1="56403" x2="47308" y2="56403"/>
                        <a14:foregroundMark x1="46000" y1="50576" x2="46000" y2="50576"/>
                        <a14:backgroundMark x1="47615" y1="47266" x2="47615" y2="47266"/>
                        <a14:backgroundMark x1="52462" y1="50144" x2="52462" y2="50144"/>
                        <a14:backgroundMark x1="46923" y1="50935" x2="46923" y2="5093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6663267">
            <a:off x="5284331" y="1412992"/>
            <a:ext cx="5066669" cy="5417438"/>
          </a:xfrm>
          <a:prstGeom prst="rect">
            <a:avLst/>
          </a:prstGeom>
          <a:noFill/>
          <a:extLst>
            <a:ext uri="{909E8E84-426E-40DD-AFC4-6F175D3DCCD1}">
              <a14:hiddenFill xmlns:a14="http://schemas.microsoft.com/office/drawing/2010/main">
                <a:solidFill>
                  <a:srgbClr val="FFFFFF"/>
                </a:solidFill>
              </a14:hiddenFill>
            </a:ext>
          </a:extLst>
        </p:spPr>
      </p:pic>
      <p:sp>
        <p:nvSpPr>
          <p:cNvPr id="26" name="Shape 3922">
            <a:extLst>
              <a:ext uri="{FF2B5EF4-FFF2-40B4-BE49-F238E27FC236}">
                <a16:creationId xmlns:a16="http://schemas.microsoft.com/office/drawing/2014/main" id="{41199CEE-C287-4565-B125-339F6274CE27}"/>
              </a:ext>
            </a:extLst>
          </p:cNvPr>
          <p:cNvSpPr>
            <a:spLocks/>
          </p:cNvSpPr>
          <p:nvPr/>
        </p:nvSpPr>
        <p:spPr bwMode="auto">
          <a:xfrm>
            <a:off x="3731587" y="5409930"/>
            <a:ext cx="4422775" cy="4424362"/>
          </a:xfrm>
          <a:custGeom>
            <a:avLst/>
            <a:gdLst>
              <a:gd name="T0" fmla="*/ 2211323 w 19679"/>
              <a:gd name="T1" fmla="*/ 2211899 h 19679"/>
              <a:gd name="T2" fmla="*/ 2211323 w 19679"/>
              <a:gd name="T3" fmla="*/ 2211899 h 19679"/>
              <a:gd name="T4" fmla="*/ 2211323 w 19679"/>
              <a:gd name="T5" fmla="*/ 2211899 h 19679"/>
              <a:gd name="T6" fmla="*/ 2211323 w 19679"/>
              <a:gd name="T7" fmla="*/ 221189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95000"/>
              <a:lumOff val="5000"/>
              <a:alpha val="74901"/>
            </a:schemeClr>
          </a:solidFill>
          <a:ln>
            <a:noFill/>
          </a:ln>
          <a:extLst/>
        </p:spPr>
        <p:txBody>
          <a:bodyPr lIns="0" tIns="0" rIns="0" bIns="0" anchor="ctr"/>
          <a:lstStyle/>
          <a:p>
            <a:endParaRPr lang="es-EC"/>
          </a:p>
        </p:txBody>
      </p:sp>
      <p:pic>
        <p:nvPicPr>
          <p:cNvPr id="3" name="Imagen 2">
            <a:extLst>
              <a:ext uri="{FF2B5EF4-FFF2-40B4-BE49-F238E27FC236}">
                <a16:creationId xmlns:a16="http://schemas.microsoft.com/office/drawing/2014/main" id="{B696E79A-0583-4914-AA39-F9A4E732BE5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691" b="98374" l="2000" r="99500"/>
                    </a14:imgEffect>
                  </a14:imgLayer>
                </a14:imgProps>
              </a:ext>
            </a:extLst>
          </a:blip>
          <a:stretch>
            <a:fillRect/>
          </a:stretch>
        </p:blipFill>
        <p:spPr>
          <a:xfrm>
            <a:off x="4466818" y="6507225"/>
            <a:ext cx="3073387" cy="2458591"/>
          </a:xfrm>
          <a:prstGeom prst="rect">
            <a:avLst/>
          </a:prstGeom>
        </p:spPr>
      </p:pic>
    </p:spTree>
    <p:extLst>
      <p:ext uri="{BB962C8B-B14F-4D97-AF65-F5344CB8AC3E}">
        <p14:creationId xmlns:p14="http://schemas.microsoft.com/office/powerpoint/2010/main" val="1131065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7F2811-382B-C248-9727-832D0625E6B2}"/>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A3202-3266-5146-BFB4-E1CBC27ACECD}"/>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11986B90-36E8-4D3B-B24B-A81357EFF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217" y="231952"/>
            <a:ext cx="22527312" cy="13252096"/>
          </a:xfrm>
          <a:prstGeom prst="rect">
            <a:avLst/>
          </a:prstGeom>
        </p:spPr>
      </p:pic>
      <p:pic>
        <p:nvPicPr>
          <p:cNvPr id="11" name="Picture 4" descr="Resultado de imagen para espe">
            <a:extLst>
              <a:ext uri="{FF2B5EF4-FFF2-40B4-BE49-F238E27FC236}">
                <a16:creationId xmlns:a16="http://schemas.microsoft.com/office/drawing/2014/main" id="{E14F8B39-99CE-442C-B307-BC0BD48C88E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sultado de imagen para espe">
            <a:extLst>
              <a:ext uri="{FF2B5EF4-FFF2-40B4-BE49-F238E27FC236}">
                <a16:creationId xmlns:a16="http://schemas.microsoft.com/office/drawing/2014/main" id="{44AFD429-F8B9-4944-ABA7-8B2153DFBD1F}"/>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180119E9-FAC9-4E84-B93C-8DEAECEE4536}"/>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Tree>
    <p:extLst>
      <p:ext uri="{BB962C8B-B14F-4D97-AF65-F5344CB8AC3E}">
        <p14:creationId xmlns:p14="http://schemas.microsoft.com/office/powerpoint/2010/main" val="2537655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3921">
            <a:extLst>
              <a:ext uri="{FF2B5EF4-FFF2-40B4-BE49-F238E27FC236}">
                <a16:creationId xmlns:a16="http://schemas.microsoft.com/office/drawing/2014/main" id="{FC566252-F44F-4C31-BDBA-42E127C30F94}"/>
              </a:ext>
            </a:extLst>
          </p:cNvPr>
          <p:cNvSpPr>
            <a:spLocks/>
          </p:cNvSpPr>
          <p:nvPr/>
        </p:nvSpPr>
        <p:spPr bwMode="auto">
          <a:xfrm>
            <a:off x="8662670" y="5106988"/>
            <a:ext cx="4422775" cy="4424362"/>
          </a:xfrm>
          <a:custGeom>
            <a:avLst/>
            <a:gdLst>
              <a:gd name="T0" fmla="*/ 2211322 w 19679"/>
              <a:gd name="T1" fmla="*/ 2211899 h 19679"/>
              <a:gd name="T2" fmla="*/ 2211322 w 19679"/>
              <a:gd name="T3" fmla="*/ 2211899 h 19679"/>
              <a:gd name="T4" fmla="*/ 2211322 w 19679"/>
              <a:gd name="T5" fmla="*/ 2211899 h 19679"/>
              <a:gd name="T6" fmla="*/ 2211322 w 19679"/>
              <a:gd name="T7" fmla="*/ 221189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alpha val="74901"/>
            </a:scheme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nchor="ctr"/>
          <a:lstStyle/>
          <a:p>
            <a:endParaRPr lang="es-EC"/>
          </a:p>
        </p:txBody>
      </p:sp>
      <p:sp>
        <p:nvSpPr>
          <p:cNvPr id="19" name="Shape 3922">
            <a:extLst>
              <a:ext uri="{FF2B5EF4-FFF2-40B4-BE49-F238E27FC236}">
                <a16:creationId xmlns:a16="http://schemas.microsoft.com/office/drawing/2014/main" id="{15DD9631-C5D7-41C8-B56C-9A7A950F4052}"/>
              </a:ext>
            </a:extLst>
          </p:cNvPr>
          <p:cNvSpPr>
            <a:spLocks/>
          </p:cNvSpPr>
          <p:nvPr/>
        </p:nvSpPr>
        <p:spPr bwMode="auto">
          <a:xfrm>
            <a:off x="12366308" y="5106988"/>
            <a:ext cx="4422775" cy="4424362"/>
          </a:xfrm>
          <a:custGeom>
            <a:avLst/>
            <a:gdLst>
              <a:gd name="T0" fmla="*/ 2211323 w 19679"/>
              <a:gd name="T1" fmla="*/ 2211899 h 19679"/>
              <a:gd name="T2" fmla="*/ 2211323 w 19679"/>
              <a:gd name="T3" fmla="*/ 2211899 h 19679"/>
              <a:gd name="T4" fmla="*/ 2211323 w 19679"/>
              <a:gd name="T5" fmla="*/ 2211899 h 19679"/>
              <a:gd name="T6" fmla="*/ 2211323 w 19679"/>
              <a:gd name="T7" fmla="*/ 221189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alpha val="74901"/>
            </a:scheme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nchor="ctr"/>
          <a:lstStyle/>
          <a:p>
            <a:endParaRPr lang="es-EC"/>
          </a:p>
        </p:txBody>
      </p:sp>
      <p:sp>
        <p:nvSpPr>
          <p:cNvPr id="26" name="Shape 3958">
            <a:extLst>
              <a:ext uri="{FF2B5EF4-FFF2-40B4-BE49-F238E27FC236}">
                <a16:creationId xmlns:a16="http://schemas.microsoft.com/office/drawing/2014/main" id="{01174618-63ED-4EEB-A432-CDC61DFA06A3}"/>
              </a:ext>
            </a:extLst>
          </p:cNvPr>
          <p:cNvSpPr>
            <a:spLocks/>
          </p:cNvSpPr>
          <p:nvPr/>
        </p:nvSpPr>
        <p:spPr bwMode="auto">
          <a:xfrm>
            <a:off x="6343333" y="3336925"/>
            <a:ext cx="3692525" cy="2652713"/>
          </a:xfrm>
          <a:custGeom>
            <a:avLst/>
            <a:gdLst>
              <a:gd name="T0" fmla="*/ 1846324 w 21600"/>
              <a:gd name="T1" fmla="*/ 1326287 h 21600"/>
              <a:gd name="T2" fmla="*/ 1846324 w 21600"/>
              <a:gd name="T3" fmla="*/ 1326287 h 21600"/>
              <a:gd name="T4" fmla="*/ 1846324 w 21600"/>
              <a:gd name="T5" fmla="*/ 1326287 h 21600"/>
              <a:gd name="T6" fmla="*/ 1846324 w 21600"/>
              <a:gd name="T7" fmla="*/ 132628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21600"/>
                </a:moveTo>
                <a:cubicBezTo>
                  <a:pt x="20214" y="9302"/>
                  <a:pt x="13014" y="2102"/>
                  <a:pt x="0" y="0"/>
                </a:cubicBezTo>
              </a:path>
            </a:pathLst>
          </a:custGeom>
          <a:noFill/>
          <a:ln w="6350">
            <a:solidFill>
              <a:srgbClr val="53585F"/>
            </a:solidFill>
            <a:miter lim="400000"/>
            <a:headEnd type="oval" w="med" len="med"/>
            <a:tailEnd type="triangle" w="med" len="med"/>
          </a:ln>
          <a:extLst>
            <a:ext uri="{909E8E84-426E-40DD-AFC4-6F175D3DCCD1}">
              <a14:hiddenFill xmlns:a14="http://schemas.microsoft.com/office/drawing/2010/main">
                <a:solidFill>
                  <a:srgbClr val="FFFFFF"/>
                </a:solidFill>
              </a14:hiddenFill>
            </a:ext>
          </a:extLst>
        </p:spPr>
        <p:txBody>
          <a:bodyPr lIns="182843" tIns="91422" rIns="182843" bIns="91422"/>
          <a:lstStyle/>
          <a:p>
            <a:endParaRPr lang="es-EC"/>
          </a:p>
        </p:txBody>
      </p:sp>
      <p:sp>
        <p:nvSpPr>
          <p:cNvPr id="27" name="Shape 3959">
            <a:extLst>
              <a:ext uri="{FF2B5EF4-FFF2-40B4-BE49-F238E27FC236}">
                <a16:creationId xmlns:a16="http://schemas.microsoft.com/office/drawing/2014/main" id="{FC39AAFC-BA94-4672-96CC-A5A0A9F1C7FD}"/>
              </a:ext>
            </a:extLst>
          </p:cNvPr>
          <p:cNvSpPr>
            <a:spLocks/>
          </p:cNvSpPr>
          <p:nvPr/>
        </p:nvSpPr>
        <p:spPr bwMode="auto">
          <a:xfrm>
            <a:off x="6444933" y="8985250"/>
            <a:ext cx="3590925" cy="2098675"/>
          </a:xfrm>
          <a:custGeom>
            <a:avLst/>
            <a:gdLst>
              <a:gd name="T0" fmla="*/ 1795538 w 21600"/>
              <a:gd name="T1" fmla="*/ 1049858 h 18160"/>
              <a:gd name="T2" fmla="*/ 1795538 w 21600"/>
              <a:gd name="T3" fmla="*/ 1049858 h 18160"/>
              <a:gd name="T4" fmla="*/ 1795538 w 21600"/>
              <a:gd name="T5" fmla="*/ 1049858 h 18160"/>
              <a:gd name="T6" fmla="*/ 1795538 w 21600"/>
              <a:gd name="T7" fmla="*/ 1049858 h 1816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18160" extrusionOk="0">
                <a:moveTo>
                  <a:pt x="21600" y="0"/>
                </a:moveTo>
                <a:cubicBezTo>
                  <a:pt x="15161" y="16259"/>
                  <a:pt x="7961" y="21600"/>
                  <a:pt x="0" y="16023"/>
                </a:cubicBezTo>
              </a:path>
            </a:pathLst>
          </a:custGeom>
          <a:noFill/>
          <a:ln w="6350">
            <a:solidFill>
              <a:srgbClr val="53585F"/>
            </a:solidFill>
            <a:miter lim="400000"/>
            <a:headEnd type="oval" w="med" len="med"/>
            <a:tailEnd type="triangle" w="med" len="med"/>
          </a:ln>
          <a:extLst>
            <a:ext uri="{909E8E84-426E-40DD-AFC4-6F175D3DCCD1}">
              <a14:hiddenFill xmlns:a14="http://schemas.microsoft.com/office/drawing/2010/main">
                <a:solidFill>
                  <a:srgbClr val="FFFFFF"/>
                </a:solidFill>
              </a14:hiddenFill>
            </a:ext>
          </a:extLst>
        </p:spPr>
        <p:txBody>
          <a:bodyPr lIns="182843" tIns="91422" rIns="182843" bIns="91422"/>
          <a:lstStyle/>
          <a:p>
            <a:endParaRPr lang="es-EC"/>
          </a:p>
        </p:txBody>
      </p:sp>
      <p:sp>
        <p:nvSpPr>
          <p:cNvPr id="28" name="Shape 3960">
            <a:extLst>
              <a:ext uri="{FF2B5EF4-FFF2-40B4-BE49-F238E27FC236}">
                <a16:creationId xmlns:a16="http://schemas.microsoft.com/office/drawing/2014/main" id="{4E50942F-ED17-419C-AD3F-1341338B78E8}"/>
              </a:ext>
            </a:extLst>
          </p:cNvPr>
          <p:cNvSpPr>
            <a:spLocks/>
          </p:cNvSpPr>
          <p:nvPr/>
        </p:nvSpPr>
        <p:spPr bwMode="auto">
          <a:xfrm>
            <a:off x="6241733" y="6943725"/>
            <a:ext cx="2962275" cy="593725"/>
          </a:xfrm>
          <a:custGeom>
            <a:avLst/>
            <a:gdLst>
              <a:gd name="T0" fmla="*/ 1481031 w 21600"/>
              <a:gd name="T1" fmla="*/ 296301 h 21600"/>
              <a:gd name="T2" fmla="*/ 1481031 w 21600"/>
              <a:gd name="T3" fmla="*/ 296301 h 21600"/>
              <a:gd name="T4" fmla="*/ 1481031 w 21600"/>
              <a:gd name="T5" fmla="*/ 296301 h 21600"/>
              <a:gd name="T6" fmla="*/ 1481031 w 21600"/>
              <a:gd name="T7" fmla="*/ 29630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21600"/>
                </a:moveTo>
                <a:cubicBezTo>
                  <a:pt x="19185" y="8290"/>
                  <a:pt x="11985" y="1090"/>
                  <a:pt x="0" y="0"/>
                </a:cubicBezTo>
              </a:path>
            </a:pathLst>
          </a:custGeom>
          <a:noFill/>
          <a:ln w="6350">
            <a:solidFill>
              <a:srgbClr val="53585F"/>
            </a:solidFill>
            <a:miter lim="400000"/>
            <a:headEnd type="oval" w="med" len="med"/>
            <a:tailEnd type="triangle" w="med" len="med"/>
          </a:ln>
          <a:extLst>
            <a:ext uri="{909E8E84-426E-40DD-AFC4-6F175D3DCCD1}">
              <a14:hiddenFill xmlns:a14="http://schemas.microsoft.com/office/drawing/2010/main">
                <a:solidFill>
                  <a:srgbClr val="FFFFFF"/>
                </a:solidFill>
              </a14:hiddenFill>
            </a:ext>
          </a:extLst>
        </p:spPr>
        <p:txBody>
          <a:bodyPr lIns="182843" tIns="91422" rIns="182843" bIns="91422"/>
          <a:lstStyle/>
          <a:p>
            <a:endParaRPr lang="es-EC"/>
          </a:p>
        </p:txBody>
      </p:sp>
      <p:sp>
        <p:nvSpPr>
          <p:cNvPr id="29" name="Shape 3961">
            <a:extLst>
              <a:ext uri="{FF2B5EF4-FFF2-40B4-BE49-F238E27FC236}">
                <a16:creationId xmlns:a16="http://schemas.microsoft.com/office/drawing/2014/main" id="{75B0C187-8FDE-4E2C-961F-E62821269C4C}"/>
              </a:ext>
            </a:extLst>
          </p:cNvPr>
          <p:cNvSpPr>
            <a:spLocks/>
          </p:cNvSpPr>
          <p:nvPr/>
        </p:nvSpPr>
        <p:spPr bwMode="auto">
          <a:xfrm>
            <a:off x="15500033" y="3336925"/>
            <a:ext cx="4225925" cy="2652713"/>
          </a:xfrm>
          <a:custGeom>
            <a:avLst/>
            <a:gdLst>
              <a:gd name="T0" fmla="*/ 2112955 w 21600"/>
              <a:gd name="T1" fmla="*/ 1326287 h 21600"/>
              <a:gd name="T2" fmla="*/ 2112955 w 21600"/>
              <a:gd name="T3" fmla="*/ 1326287 h 21600"/>
              <a:gd name="T4" fmla="*/ 2112955 w 21600"/>
              <a:gd name="T5" fmla="*/ 1326287 h 21600"/>
              <a:gd name="T6" fmla="*/ 2112955 w 21600"/>
              <a:gd name="T7" fmla="*/ 132628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1386" y="9302"/>
                  <a:pt x="8586" y="2102"/>
                  <a:pt x="21600" y="0"/>
                </a:cubicBezTo>
              </a:path>
            </a:pathLst>
          </a:custGeom>
          <a:noFill/>
          <a:ln w="6350">
            <a:solidFill>
              <a:srgbClr val="53585F"/>
            </a:solidFill>
            <a:miter lim="400000"/>
            <a:headEnd type="oval" w="med" len="med"/>
            <a:tailEnd type="triangle" w="med" len="med"/>
          </a:ln>
          <a:extLst>
            <a:ext uri="{909E8E84-426E-40DD-AFC4-6F175D3DCCD1}">
              <a14:hiddenFill xmlns:a14="http://schemas.microsoft.com/office/drawing/2010/main">
                <a:solidFill>
                  <a:srgbClr val="FFFFFF"/>
                </a:solidFill>
              </a14:hiddenFill>
            </a:ext>
          </a:extLst>
        </p:spPr>
        <p:txBody>
          <a:bodyPr lIns="182843" tIns="91422" rIns="182843" bIns="91422"/>
          <a:lstStyle/>
          <a:p>
            <a:endParaRPr lang="es-EC"/>
          </a:p>
        </p:txBody>
      </p:sp>
      <p:sp>
        <p:nvSpPr>
          <p:cNvPr id="30" name="Shape 3962">
            <a:extLst>
              <a:ext uri="{FF2B5EF4-FFF2-40B4-BE49-F238E27FC236}">
                <a16:creationId xmlns:a16="http://schemas.microsoft.com/office/drawing/2014/main" id="{48394950-59C2-4090-995B-5D938C7529B6}"/>
              </a:ext>
            </a:extLst>
          </p:cNvPr>
          <p:cNvSpPr>
            <a:spLocks/>
          </p:cNvSpPr>
          <p:nvPr/>
        </p:nvSpPr>
        <p:spPr bwMode="auto">
          <a:xfrm>
            <a:off x="15480983" y="8985250"/>
            <a:ext cx="4117975" cy="2098675"/>
          </a:xfrm>
          <a:custGeom>
            <a:avLst/>
            <a:gdLst>
              <a:gd name="T0" fmla="*/ 2058669 w 21600"/>
              <a:gd name="T1" fmla="*/ 1049858 h 18160"/>
              <a:gd name="T2" fmla="*/ 2058669 w 21600"/>
              <a:gd name="T3" fmla="*/ 1049858 h 18160"/>
              <a:gd name="T4" fmla="*/ 2058669 w 21600"/>
              <a:gd name="T5" fmla="*/ 1049858 h 18160"/>
              <a:gd name="T6" fmla="*/ 2058669 w 21600"/>
              <a:gd name="T7" fmla="*/ 1049858 h 1816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18160" extrusionOk="0">
                <a:moveTo>
                  <a:pt x="0" y="0"/>
                </a:moveTo>
                <a:cubicBezTo>
                  <a:pt x="6439" y="16259"/>
                  <a:pt x="13639" y="21600"/>
                  <a:pt x="21600" y="16023"/>
                </a:cubicBezTo>
              </a:path>
            </a:pathLst>
          </a:custGeom>
          <a:noFill/>
          <a:ln w="6350">
            <a:solidFill>
              <a:srgbClr val="53585F"/>
            </a:solidFill>
            <a:miter lim="400000"/>
            <a:headEnd type="oval" w="med" len="med"/>
            <a:tailEnd type="triangle" w="med" len="med"/>
          </a:ln>
          <a:extLst>
            <a:ext uri="{909E8E84-426E-40DD-AFC4-6F175D3DCCD1}">
              <a14:hiddenFill xmlns:a14="http://schemas.microsoft.com/office/drawing/2010/main">
                <a:solidFill>
                  <a:srgbClr val="FFFFFF"/>
                </a:solidFill>
              </a14:hiddenFill>
            </a:ext>
          </a:extLst>
        </p:spPr>
        <p:txBody>
          <a:bodyPr lIns="182843" tIns="91422" rIns="182843" bIns="91422"/>
          <a:lstStyle/>
          <a:p>
            <a:endParaRPr lang="es-EC"/>
          </a:p>
        </p:txBody>
      </p:sp>
      <p:sp>
        <p:nvSpPr>
          <p:cNvPr id="31" name="Shape 3963">
            <a:extLst>
              <a:ext uri="{FF2B5EF4-FFF2-40B4-BE49-F238E27FC236}">
                <a16:creationId xmlns:a16="http://schemas.microsoft.com/office/drawing/2014/main" id="{3024F266-50FC-4412-AAA0-5DD0A0AAFB51}"/>
              </a:ext>
            </a:extLst>
          </p:cNvPr>
          <p:cNvSpPr>
            <a:spLocks/>
          </p:cNvSpPr>
          <p:nvPr/>
        </p:nvSpPr>
        <p:spPr bwMode="auto">
          <a:xfrm>
            <a:off x="16282670" y="6943725"/>
            <a:ext cx="3189288" cy="593725"/>
          </a:xfrm>
          <a:custGeom>
            <a:avLst/>
            <a:gdLst>
              <a:gd name="T0" fmla="*/ 1594914 w 21600"/>
              <a:gd name="T1" fmla="*/ 296301 h 21600"/>
              <a:gd name="T2" fmla="*/ 1594914 w 21600"/>
              <a:gd name="T3" fmla="*/ 296301 h 21600"/>
              <a:gd name="T4" fmla="*/ 1594914 w 21600"/>
              <a:gd name="T5" fmla="*/ 296301 h 21600"/>
              <a:gd name="T6" fmla="*/ 1594914 w 21600"/>
              <a:gd name="T7" fmla="*/ 29630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2415" y="8290"/>
                  <a:pt x="9615" y="1090"/>
                  <a:pt x="21600" y="0"/>
                </a:cubicBezTo>
              </a:path>
            </a:pathLst>
          </a:custGeom>
          <a:noFill/>
          <a:ln w="6350">
            <a:solidFill>
              <a:srgbClr val="53585F"/>
            </a:solidFill>
            <a:miter lim="400000"/>
            <a:headEnd type="oval" w="med" len="med"/>
            <a:tailEnd type="triangle" w="med" len="med"/>
          </a:ln>
          <a:extLst>
            <a:ext uri="{909E8E84-426E-40DD-AFC4-6F175D3DCCD1}">
              <a14:hiddenFill xmlns:a14="http://schemas.microsoft.com/office/drawing/2010/main">
                <a:solidFill>
                  <a:srgbClr val="FFFFFF"/>
                </a:solidFill>
              </a14:hiddenFill>
            </a:ext>
          </a:extLst>
        </p:spPr>
        <p:txBody>
          <a:bodyPr lIns="182843" tIns="91422" rIns="182843" bIns="91422"/>
          <a:lstStyle/>
          <a:p>
            <a:endParaRPr lang="es-EC"/>
          </a:p>
        </p:txBody>
      </p:sp>
      <p:sp>
        <p:nvSpPr>
          <p:cNvPr id="33" name="TextBox 60">
            <a:extLst>
              <a:ext uri="{FF2B5EF4-FFF2-40B4-BE49-F238E27FC236}">
                <a16:creationId xmlns:a16="http://schemas.microsoft.com/office/drawing/2014/main" id="{6D4828E6-CECC-4880-A414-A8AFF54CE96A}"/>
              </a:ext>
            </a:extLst>
          </p:cNvPr>
          <p:cNvSpPr txBox="1">
            <a:spLocks noChangeArrowheads="1"/>
          </p:cNvSpPr>
          <p:nvPr/>
        </p:nvSpPr>
        <p:spPr bwMode="auto">
          <a:xfrm>
            <a:off x="2214363" y="1950085"/>
            <a:ext cx="4193962" cy="249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just"/>
            <a:r>
              <a:rPr lang="es-ES" altLang="es-EC" sz="3000" b="1" dirty="0"/>
              <a:t>Se emplea el cambio adaptativo de las especies por medio de la selección natural. </a:t>
            </a:r>
            <a:endParaRPr lang="id-ID" altLang="es-EC" sz="3000" b="1" dirty="0"/>
          </a:p>
        </p:txBody>
      </p:sp>
      <p:sp>
        <p:nvSpPr>
          <p:cNvPr id="35" name="TextBox 62">
            <a:extLst>
              <a:ext uri="{FF2B5EF4-FFF2-40B4-BE49-F238E27FC236}">
                <a16:creationId xmlns:a16="http://schemas.microsoft.com/office/drawing/2014/main" id="{A40EA068-3074-4423-9F7B-3FF3178661A4}"/>
              </a:ext>
            </a:extLst>
          </p:cNvPr>
          <p:cNvSpPr txBox="1">
            <a:spLocks noChangeArrowheads="1"/>
          </p:cNvSpPr>
          <p:nvPr/>
        </p:nvSpPr>
        <p:spPr bwMode="auto">
          <a:xfrm>
            <a:off x="2243738" y="5380383"/>
            <a:ext cx="4038587" cy="249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just"/>
            <a:r>
              <a:rPr lang="es-ES" altLang="es-EC" sz="3000" b="1" dirty="0"/>
              <a:t>Sus pilares son:</a:t>
            </a:r>
          </a:p>
          <a:p>
            <a:pPr marL="457200" indent="-457200" algn="just">
              <a:buFont typeface="Arial" panose="020B0604020202020204" pitchFamily="34" charset="0"/>
              <a:buChar char="•"/>
            </a:pPr>
            <a:r>
              <a:rPr lang="es-ES" altLang="es-EC" sz="3000" b="1" dirty="0"/>
              <a:t>Población</a:t>
            </a:r>
          </a:p>
          <a:p>
            <a:pPr marL="457200" indent="-457200" algn="just">
              <a:buFont typeface="Arial" panose="020B0604020202020204" pitchFamily="34" charset="0"/>
              <a:buChar char="•"/>
            </a:pPr>
            <a:r>
              <a:rPr lang="es-ES" altLang="es-EC" sz="3000" b="1" dirty="0"/>
              <a:t>Diversidad</a:t>
            </a:r>
          </a:p>
          <a:p>
            <a:pPr marL="457200" indent="-457200" algn="just">
              <a:buFont typeface="Arial" panose="020B0604020202020204" pitchFamily="34" charset="0"/>
              <a:buChar char="•"/>
            </a:pPr>
            <a:r>
              <a:rPr lang="es-ES" altLang="es-EC" sz="3000" b="1" dirty="0"/>
              <a:t>Herencia </a:t>
            </a:r>
          </a:p>
          <a:p>
            <a:pPr marL="457200" indent="-457200" algn="just">
              <a:buFont typeface="Arial" panose="020B0604020202020204" pitchFamily="34" charset="0"/>
              <a:buChar char="•"/>
            </a:pPr>
            <a:r>
              <a:rPr lang="es-ES" altLang="es-EC" sz="3000" b="1" dirty="0"/>
              <a:t>Selección</a:t>
            </a:r>
            <a:endParaRPr lang="id-ID" altLang="es-EC" sz="3000" b="1" dirty="0"/>
          </a:p>
        </p:txBody>
      </p:sp>
      <p:sp>
        <p:nvSpPr>
          <p:cNvPr id="36" name="TextBox 64">
            <a:extLst>
              <a:ext uri="{FF2B5EF4-FFF2-40B4-BE49-F238E27FC236}">
                <a16:creationId xmlns:a16="http://schemas.microsoft.com/office/drawing/2014/main" id="{91E857C8-D9B5-45BF-8048-245F22EA1D8D}"/>
              </a:ext>
            </a:extLst>
          </p:cNvPr>
          <p:cNvSpPr txBox="1">
            <a:spLocks noChangeArrowheads="1"/>
          </p:cNvSpPr>
          <p:nvPr/>
        </p:nvSpPr>
        <p:spPr bwMode="auto">
          <a:xfrm>
            <a:off x="19598959" y="1917856"/>
            <a:ext cx="4759280" cy="295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just"/>
            <a:r>
              <a:rPr lang="es-ES" altLang="es-EC" sz="3000" b="1" dirty="0"/>
              <a:t>Se basan en el comportamiento colectivo de las especies con habilidades de autoorganización y control descentralizado.</a:t>
            </a:r>
            <a:endParaRPr lang="id-ID" altLang="es-EC" sz="3000" b="1" dirty="0"/>
          </a:p>
        </p:txBody>
      </p:sp>
      <p:sp>
        <p:nvSpPr>
          <p:cNvPr id="38" name="TextBox 69">
            <a:extLst>
              <a:ext uri="{FF2B5EF4-FFF2-40B4-BE49-F238E27FC236}">
                <a16:creationId xmlns:a16="http://schemas.microsoft.com/office/drawing/2014/main" id="{6CBC803C-F2F6-4CEE-86AF-9C7E27629AB5}"/>
              </a:ext>
            </a:extLst>
          </p:cNvPr>
          <p:cNvSpPr txBox="1">
            <a:spLocks noChangeArrowheads="1"/>
          </p:cNvSpPr>
          <p:nvPr/>
        </p:nvSpPr>
        <p:spPr bwMode="auto">
          <a:xfrm>
            <a:off x="1874691" y="8971836"/>
            <a:ext cx="4610031" cy="341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just"/>
            <a:r>
              <a:rPr lang="es-ES" altLang="es-EC" sz="3000" b="1" dirty="0"/>
              <a:t>Parte de una población aleatoria, sobre la cual se aplicaran las operaciones</a:t>
            </a:r>
          </a:p>
          <a:p>
            <a:pPr algn="just"/>
            <a:r>
              <a:rPr lang="es-ES" altLang="es-EC" sz="3000" b="1" dirty="0"/>
              <a:t>de selección, cruce y mutación; para así, mejor la población. </a:t>
            </a:r>
            <a:endParaRPr lang="id-ID" altLang="es-EC" sz="3000" b="1" dirty="0"/>
          </a:p>
        </p:txBody>
      </p:sp>
      <p:sp>
        <p:nvSpPr>
          <p:cNvPr id="40" name="TextBox 77">
            <a:extLst>
              <a:ext uri="{FF2B5EF4-FFF2-40B4-BE49-F238E27FC236}">
                <a16:creationId xmlns:a16="http://schemas.microsoft.com/office/drawing/2014/main" id="{AA4BEC68-454D-4142-8D2E-D7ED4FCDE5E0}"/>
              </a:ext>
            </a:extLst>
          </p:cNvPr>
          <p:cNvSpPr txBox="1">
            <a:spLocks noChangeArrowheads="1"/>
          </p:cNvSpPr>
          <p:nvPr/>
        </p:nvSpPr>
        <p:spPr bwMode="auto">
          <a:xfrm>
            <a:off x="19756968" y="8680646"/>
            <a:ext cx="4213751" cy="363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just"/>
            <a:r>
              <a:rPr lang="es-ES" altLang="es-EC" sz="3200" b="1" dirty="0"/>
              <a:t>Parten</a:t>
            </a:r>
            <a:r>
              <a:rPr lang="id-ID" altLang="es-EC" sz="3200" b="1" dirty="0"/>
              <a:t> de </a:t>
            </a:r>
            <a:r>
              <a:rPr lang="es-ES" altLang="es-EC" sz="3200" b="1" dirty="0"/>
              <a:t>conjunto</a:t>
            </a:r>
            <a:r>
              <a:rPr lang="id-ID" altLang="es-EC" sz="3200" b="1" dirty="0"/>
              <a:t> agentes no sofisticados que cumplen reglas simples para lograr interactuar</a:t>
            </a:r>
          </a:p>
          <a:p>
            <a:r>
              <a:rPr lang="id-ID" altLang="es-EC" sz="3200" b="1" dirty="0"/>
              <a:t>con su entor</a:t>
            </a:r>
            <a:r>
              <a:rPr lang="es-ES" altLang="es-EC" sz="3200" b="1" dirty="0"/>
              <a:t>no. </a:t>
            </a:r>
            <a:endParaRPr lang="id-ID" altLang="es-EC" sz="3200" b="1" dirty="0"/>
          </a:p>
        </p:txBody>
      </p:sp>
      <p:sp>
        <p:nvSpPr>
          <p:cNvPr id="42" name="TextBox 79">
            <a:extLst>
              <a:ext uri="{FF2B5EF4-FFF2-40B4-BE49-F238E27FC236}">
                <a16:creationId xmlns:a16="http://schemas.microsoft.com/office/drawing/2014/main" id="{04F10725-B531-42F1-BA5A-35283B65744F}"/>
              </a:ext>
            </a:extLst>
          </p:cNvPr>
          <p:cNvSpPr txBox="1">
            <a:spLocks noChangeArrowheads="1"/>
          </p:cNvSpPr>
          <p:nvPr/>
        </p:nvSpPr>
        <p:spPr bwMode="auto">
          <a:xfrm>
            <a:off x="19793831" y="5380383"/>
            <a:ext cx="3926523" cy="21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r>
              <a:rPr lang="es-ES" altLang="es-EC" sz="3200" b="1" dirty="0"/>
              <a:t>Sus factores son:</a:t>
            </a:r>
          </a:p>
          <a:p>
            <a:pPr marL="457200" indent="-457200">
              <a:buFont typeface="Arial" panose="020B0604020202020204" pitchFamily="34" charset="0"/>
              <a:buChar char="•"/>
            </a:pPr>
            <a:r>
              <a:rPr lang="es-ES" altLang="es-EC" sz="3200" b="1" dirty="0"/>
              <a:t>Simplicidad</a:t>
            </a:r>
          </a:p>
          <a:p>
            <a:pPr marL="457200" indent="-457200">
              <a:buFont typeface="Arial" panose="020B0604020202020204" pitchFamily="34" charset="0"/>
              <a:buChar char="•"/>
            </a:pPr>
            <a:r>
              <a:rPr lang="es-ES" altLang="es-EC" sz="3200" b="1" dirty="0"/>
              <a:t>Flexibilidad</a:t>
            </a:r>
          </a:p>
          <a:p>
            <a:pPr marL="457200" indent="-457200">
              <a:buFont typeface="Arial" panose="020B0604020202020204" pitchFamily="34" charset="0"/>
              <a:buChar char="•"/>
            </a:pPr>
            <a:r>
              <a:rPr lang="es-ES" altLang="es-EC" sz="3200" b="1" dirty="0"/>
              <a:t>Ergodicidad.</a:t>
            </a:r>
            <a:endParaRPr lang="id-ID" altLang="es-EC" sz="3200" b="1" dirty="0"/>
          </a:p>
        </p:txBody>
      </p:sp>
      <p:sp>
        <p:nvSpPr>
          <p:cNvPr id="53" name="TextBox 38">
            <a:extLst>
              <a:ext uri="{FF2B5EF4-FFF2-40B4-BE49-F238E27FC236}">
                <a16:creationId xmlns:a16="http://schemas.microsoft.com/office/drawing/2014/main" id="{5D949798-76C6-4D01-87A4-BE8E294C64FB}"/>
              </a:ext>
            </a:extLst>
          </p:cNvPr>
          <p:cNvSpPr txBox="1">
            <a:spLocks noChangeArrowheads="1"/>
          </p:cNvSpPr>
          <p:nvPr/>
        </p:nvSpPr>
        <p:spPr bwMode="auto">
          <a:xfrm>
            <a:off x="9191034" y="704484"/>
            <a:ext cx="87825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800" dirty="0">
                <a:solidFill>
                  <a:schemeClr val="accent1"/>
                </a:solidFill>
              </a:rPr>
              <a:t>ALGORITMOS BIO-INSPIRADOS</a:t>
            </a:r>
            <a:endParaRPr lang="es-ES" altLang="es-EC" sz="4000" dirty="0"/>
          </a:p>
        </p:txBody>
      </p:sp>
      <p:pic>
        <p:nvPicPr>
          <p:cNvPr id="5124" name="Picture 4" descr="Imagen relacionada">
            <a:extLst>
              <a:ext uri="{FF2B5EF4-FFF2-40B4-BE49-F238E27FC236}">
                <a16:creationId xmlns:a16="http://schemas.microsoft.com/office/drawing/2014/main" id="{BFAFE102-BBFB-44A4-ACC2-D2B2F9A836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41214" y1="51278" x2="41214" y2="51278"/>
                        <a14:backgroundMark x1="44569" y1="50799" x2="44569" y2="50799"/>
                        <a14:backgroundMark x1="49042" y1="49840" x2="49042" y2="49840"/>
                        <a14:backgroundMark x1="42652" y1="53514" x2="42652" y2="53514"/>
                        <a14:backgroundMark x1="40895" y1="55751" x2="40895" y2="55751"/>
                        <a14:backgroundMark x1="48722" y1="59105" x2="48722" y2="59105"/>
                        <a14:backgroundMark x1="50639" y1="57029" x2="50639" y2="57029"/>
                        <a14:backgroundMark x1="39936" y1="59105" x2="39936" y2="59105"/>
                        <a14:backgroundMark x1="38179" y1="61981" x2="38179" y2="61981"/>
                        <a14:backgroundMark x1="37061" y1="60064" x2="37061" y2="60064"/>
                        <a14:backgroundMark x1="36901" y1="59425" x2="36901" y2="59425"/>
                        <a14:backgroundMark x1="39776" y1="63099" x2="39776" y2="63099"/>
                        <a14:backgroundMark x1="40575" y1="63099" x2="40575" y2="63099"/>
                        <a14:backgroundMark x1="34185" y1="65974" x2="34185" y2="65974"/>
                        <a14:backgroundMark x1="34345" y1="61342" x2="34345" y2="61342"/>
                        <a14:backgroundMark x1="30511" y1="61342" x2="30511" y2="61342"/>
                        <a14:backgroundMark x1="30192" y1="65815" x2="30192" y2="65815"/>
                        <a14:backgroundMark x1="49042" y1="46965" x2="49042" y2="46965"/>
                        <a14:backgroundMark x1="52077" y1="46486" x2="52077" y2="46486"/>
                        <a14:backgroundMark x1="52556" y1="50319" x2="52556" y2="50319"/>
                        <a14:backgroundMark x1="53514" y1="55911" x2="53514" y2="55911"/>
                        <a14:backgroundMark x1="54792" y1="43450" x2="54792" y2="43450"/>
                        <a14:backgroundMark x1="56390" y1="41853" x2="56390" y2="41853"/>
                        <a14:backgroundMark x1="59265" y1="39617" x2="59265" y2="39617"/>
                        <a14:backgroundMark x1="57827" y1="34505" x2="57827" y2="34505"/>
                        <a14:backgroundMark x1="65335" y1="41853" x2="65335" y2="41853"/>
                        <a14:backgroundMark x1="63738" y1="35144" x2="63738" y2="35144"/>
                        <a14:backgroundMark x1="65335" y1="38179" x2="65335" y2="38179"/>
                        <a14:backgroundMark x1="61502" y1="34505" x2="61502" y2="34505"/>
                        <a14:backgroundMark x1="64058" y1="32109" x2="64058" y2="32109"/>
                        <a14:backgroundMark x1="66933" y1="31789" x2="66933" y2="31789"/>
                        <a14:backgroundMark x1="69649" y1="28754" x2="69649" y2="28754"/>
                        <a14:backgroundMark x1="37859" y1="65335" x2="37859" y2="65335"/>
                        <a14:backgroundMark x1="48722" y1="41214" x2="48722" y2="41214"/>
                        <a14:backgroundMark x1="51278" y1="44409" x2="51278" y2="44409"/>
                        <a14:backgroundMark x1="55112" y1="48083" x2="55112" y2="48083"/>
                        <a14:backgroundMark x1="67891" y1="35463" x2="67891" y2="35463"/>
                        <a14:backgroundMark x1="73482" y1="36262" x2="73482" y2="36262"/>
                        <a14:backgroundMark x1="76518" y1="32748" x2="76518" y2="32748"/>
                        <a14:backgroundMark x1="78275" y1="31789" x2="78275" y2="31789"/>
                        <a14:backgroundMark x1="77636" y1="35144" x2="77636" y2="35144"/>
                        <a14:backgroundMark x1="75879" y1="35783" x2="75879" y2="35783"/>
                        <a14:backgroundMark x1="59585" y1="34824" x2="59585" y2="34824"/>
                        <a14:backgroundMark x1="61022" y1="36262" x2="61022" y2="36262"/>
                        <a14:backgroundMark x1="62141" y1="37220" x2="62141" y2="37220"/>
                        <a14:backgroundMark x1="58946" y1="35942" x2="58946" y2="35942"/>
                        <a14:backgroundMark x1="60064" y1="37380" x2="60064" y2="37380"/>
                        <a14:backgroundMark x1="60863" y1="31629" x2="60863" y2="31629"/>
                        <a14:backgroundMark x1="55272" y1="31789" x2="55272" y2="31789"/>
                        <a14:backgroundMark x1="53994" y1="32428" x2="53994" y2="32428"/>
                        <a14:backgroundMark x1="53195" y1="32748" x2="53195" y2="32748"/>
                        <a14:backgroundMark x1="50799" y1="35144" x2="50799" y2="35144"/>
                        <a14:backgroundMark x1="63578" y1="26358" x2="63578" y2="26358"/>
                        <a14:backgroundMark x1="66933" y1="23003" x2="66933" y2="23003"/>
                        <a14:backgroundMark x1="68211" y1="40096" x2="68211" y2="40096"/>
                        <a14:backgroundMark x1="70288" y1="35942" x2="70288" y2="35942"/>
                        <a14:backgroundMark x1="51278" y1="62300" x2="51278" y2="62300"/>
                        <a14:backgroundMark x1="49042" y1="64217" x2="49042" y2="64217"/>
                        <a14:backgroundMark x1="47764" y1="64696" x2="47764" y2="64696"/>
                        <a14:backgroundMark x1="53035" y1="59105" x2="53035" y2="59105"/>
                        <a14:backgroundMark x1="22204" y1="63578" x2="22204" y2="63578"/>
                        <a14:backgroundMark x1="25240" y1="64537" x2="25240" y2="64537"/>
                        <a14:backgroundMark x1="28275" y1="67252" x2="28275" y2="67252"/>
                        <a14:backgroundMark x1="35144" y1="74441" x2="35144" y2="74441"/>
                        <a14:backgroundMark x1="35942" y1="67891" x2="35942" y2="67891"/>
                        <a14:backgroundMark x1="25399" y1="61661" x2="25399" y2="61661"/>
                        <a14:backgroundMark x1="38498" y1="70927" x2="38498" y2="70927"/>
                        <a14:backgroundMark x1="38019" y1="73962" x2="38019" y2="73962"/>
                        <a14:backgroundMark x1="34026" y1="53834" x2="34026" y2="53834"/>
                        <a14:backgroundMark x1="35304" y1="50799" x2="35304" y2="50799"/>
                        <a14:backgroundMark x1="34824" y1="51917" x2="34824" y2="51917"/>
                        <a14:backgroundMark x1="46645" y1="65335" x2="46645" y2="65335"/>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8832755">
            <a:off x="7543009" y="4105716"/>
            <a:ext cx="6592030" cy="659203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n relacionada">
            <a:extLst>
              <a:ext uri="{FF2B5EF4-FFF2-40B4-BE49-F238E27FC236}">
                <a16:creationId xmlns:a16="http://schemas.microsoft.com/office/drawing/2014/main" id="{A7142EF9-642D-4C58-8A20-1FB1483CE055}"/>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foregroundMark x1="38154" y1="33022" x2="38154" y2="33022"/>
                        <a14:foregroundMark x1="38308" y1="32014" x2="38308" y2="32014"/>
                        <a14:foregroundMark x1="34923" y1="44676" x2="34923" y2="44676"/>
                        <a14:foregroundMark x1="55308" y1="37122" x2="55308" y2="37122"/>
                        <a14:foregroundMark x1="57462" y1="35468" x2="57462" y2="35468"/>
                        <a14:foregroundMark x1="58462" y1="35324" x2="58462" y2="35324"/>
                        <a14:foregroundMark x1="58231" y1="35180" x2="58231" y2="35180"/>
                        <a14:foregroundMark x1="59538" y1="35180" x2="59538" y2="35180"/>
                        <a14:foregroundMark x1="56308" y1="35755" x2="56308" y2="35755"/>
                        <a14:foregroundMark x1="53615" y1="42950" x2="53615" y2="42950"/>
                        <a14:foregroundMark x1="63154" y1="42014" x2="63154" y2="42014"/>
                        <a14:foregroundMark x1="67846" y1="40791" x2="67846" y2="40791"/>
                        <a14:foregroundMark x1="46231" y1="53597" x2="46231" y2="53597"/>
                        <a14:foregroundMark x1="56923" y1="60144" x2="56923" y2="60144"/>
                        <a14:foregroundMark x1="29846" y1="54532" x2="29846" y2="54532"/>
                        <a14:foregroundMark x1="33538" y1="54820" x2="33538" y2="54820"/>
                        <a14:foregroundMark x1="32923" y1="53669" x2="32923" y2="53669"/>
                        <a14:foregroundMark x1="33538" y1="54173" x2="33538" y2="54173"/>
                        <a14:foregroundMark x1="34077" y1="54748" x2="34077" y2="54748"/>
                        <a14:foregroundMark x1="34462" y1="55468" x2="34462" y2="55468"/>
                        <a14:foregroundMark x1="52154" y1="47914" x2="52154" y2="47914"/>
                        <a14:foregroundMark x1="59923" y1="44892" x2="59923" y2="44892"/>
                        <a14:foregroundMark x1="37538" y1="57266" x2="37538" y2="57266"/>
                        <a14:foregroundMark x1="41000" y1="59424" x2="41000" y2="59424"/>
                        <a14:foregroundMark x1="47308" y1="56403" x2="47308" y2="56403"/>
                        <a14:foregroundMark x1="46000" y1="50576" x2="46000" y2="50576"/>
                        <a14:backgroundMark x1="47615" y1="47266" x2="47615" y2="47266"/>
                        <a14:backgroundMark x1="52462" y1="50144" x2="52462" y2="50144"/>
                        <a14:backgroundMark x1="46923" y1="50935" x2="46923" y2="5093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6663267">
            <a:off x="12013883" y="4450462"/>
            <a:ext cx="5066669" cy="54174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38">
            <a:extLst>
              <a:ext uri="{FF2B5EF4-FFF2-40B4-BE49-F238E27FC236}">
                <a16:creationId xmlns:a16="http://schemas.microsoft.com/office/drawing/2014/main" id="{E88E2606-EBFA-425F-9345-9A2F61E3609C}"/>
              </a:ext>
            </a:extLst>
          </p:cNvPr>
          <p:cNvSpPr txBox="1">
            <a:spLocks noChangeArrowheads="1"/>
          </p:cNvSpPr>
          <p:nvPr/>
        </p:nvSpPr>
        <p:spPr bwMode="auto">
          <a:xfrm>
            <a:off x="9153816" y="2976275"/>
            <a:ext cx="3255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000" dirty="0"/>
              <a:t>EVOLUTIVOS </a:t>
            </a:r>
          </a:p>
        </p:txBody>
      </p:sp>
      <p:sp>
        <p:nvSpPr>
          <p:cNvPr id="56" name="TextBox 38">
            <a:extLst>
              <a:ext uri="{FF2B5EF4-FFF2-40B4-BE49-F238E27FC236}">
                <a16:creationId xmlns:a16="http://schemas.microsoft.com/office/drawing/2014/main" id="{FF70E068-4124-4192-9FF6-06862027E884}"/>
              </a:ext>
            </a:extLst>
          </p:cNvPr>
          <p:cNvSpPr txBox="1">
            <a:spLocks noChangeArrowheads="1"/>
          </p:cNvSpPr>
          <p:nvPr/>
        </p:nvSpPr>
        <p:spPr bwMode="auto">
          <a:xfrm>
            <a:off x="12781349" y="2947463"/>
            <a:ext cx="35317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panose="020B0400000000000000" pitchFamily="34" charset="-128"/>
              </a:defRPr>
            </a:lvl1pPr>
            <a:lvl2pPr marL="742950" indent="-285750">
              <a:defRPr sz="3600">
                <a:solidFill>
                  <a:schemeClr val="tx1"/>
                </a:solidFill>
                <a:latin typeface="Lato Light" charset="0"/>
                <a:ea typeface="ＭＳ Ｐゴシック" panose="020B0400000000000000" pitchFamily="34" charset="-128"/>
              </a:defRPr>
            </a:lvl2pPr>
            <a:lvl3pPr marL="1143000" indent="-228600">
              <a:defRPr sz="3600">
                <a:solidFill>
                  <a:schemeClr val="tx1"/>
                </a:solidFill>
                <a:latin typeface="Lato Light" charset="0"/>
                <a:ea typeface="ＭＳ Ｐゴシック" panose="020B0400000000000000" pitchFamily="34" charset="-128"/>
              </a:defRPr>
            </a:lvl3pPr>
            <a:lvl4pPr marL="1600200" indent="-228600">
              <a:defRPr sz="3600">
                <a:solidFill>
                  <a:schemeClr val="tx1"/>
                </a:solidFill>
                <a:latin typeface="Lato Light" charset="0"/>
                <a:ea typeface="ＭＳ Ｐゴシック" panose="020B0400000000000000" pitchFamily="34" charset="-128"/>
              </a:defRPr>
            </a:lvl4pPr>
            <a:lvl5pPr marL="2057400" indent="-228600">
              <a:defRPr sz="3600">
                <a:solidFill>
                  <a:schemeClr val="tx1"/>
                </a:solidFill>
                <a:latin typeface="Lato Light" charset="0"/>
                <a:ea typeface="ＭＳ Ｐゴシック" panose="020B0400000000000000" pitchFamily="34" charset="-128"/>
              </a:defRPr>
            </a:lvl5pPr>
            <a:lvl6pPr marL="25146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6pPr>
            <a:lvl7pPr marL="29718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7pPr>
            <a:lvl8pPr marL="34290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8pPr>
            <a:lvl9pPr marL="3886200" indent="-228600" defTabSz="1827213" fontAlgn="base">
              <a:spcBef>
                <a:spcPct val="0"/>
              </a:spcBef>
              <a:spcAft>
                <a:spcPct val="0"/>
              </a:spcAft>
              <a:defRPr sz="3600">
                <a:solidFill>
                  <a:schemeClr val="tx1"/>
                </a:solidFill>
                <a:latin typeface="Lato Light" charset="0"/>
                <a:ea typeface="ＭＳ Ｐゴシック" panose="020B0400000000000000" pitchFamily="34" charset="-128"/>
              </a:defRPr>
            </a:lvl9pPr>
          </a:lstStyle>
          <a:p>
            <a:pPr algn="ctr"/>
            <a:r>
              <a:rPr lang="es-ES" altLang="es-EC" sz="4000" dirty="0"/>
              <a:t>INTELIGENCIA </a:t>
            </a:r>
          </a:p>
          <a:p>
            <a:pPr algn="ctr"/>
            <a:r>
              <a:rPr lang="es-ES" altLang="es-EC" sz="4000" dirty="0"/>
              <a:t>DE ENJAMBRE</a:t>
            </a:r>
          </a:p>
        </p:txBody>
      </p:sp>
      <p:pic>
        <p:nvPicPr>
          <p:cNvPr id="57" name="Picture 4" descr="Resultado de imagen para espe">
            <a:extLst>
              <a:ext uri="{FF2B5EF4-FFF2-40B4-BE49-F238E27FC236}">
                <a16:creationId xmlns:a16="http://schemas.microsoft.com/office/drawing/2014/main" id="{40A17803-4C5C-4A01-B837-EB05BDAEFDC3}"/>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Resultado de imagen para espe">
            <a:extLst>
              <a:ext uri="{FF2B5EF4-FFF2-40B4-BE49-F238E27FC236}">
                <a16:creationId xmlns:a16="http://schemas.microsoft.com/office/drawing/2014/main" id="{502D55AC-42A2-43EE-BB21-64F9394903B8}"/>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60" name="CuadroTexto 59">
            <a:extLst>
              <a:ext uri="{FF2B5EF4-FFF2-40B4-BE49-F238E27FC236}">
                <a16:creationId xmlns:a16="http://schemas.microsoft.com/office/drawing/2014/main" id="{41B2D3D0-C3D5-4894-A81D-71D24B37EEDD}"/>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Tree>
    <p:extLst>
      <p:ext uri="{BB962C8B-B14F-4D97-AF65-F5344CB8AC3E}">
        <p14:creationId xmlns:p14="http://schemas.microsoft.com/office/powerpoint/2010/main" val="20129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right)">
                                      <p:cBhvr>
                                        <p:cTn id="23" dur="500"/>
                                        <p:tgtEl>
                                          <p:spTgt spid="27"/>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1" presetClass="entr" presetSubtype="0"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3944D3-9282-A24D-8F01-84C1F7FB8B5D}"/>
              </a:ext>
            </a:extLst>
          </p:cNvPr>
          <p:cNvGrpSpPr/>
          <p:nvPr/>
        </p:nvGrpSpPr>
        <p:grpSpPr>
          <a:xfrm>
            <a:off x="13963405" y="927360"/>
            <a:ext cx="8154707" cy="10927338"/>
            <a:chOff x="4049477" y="4336974"/>
            <a:chExt cx="8154707" cy="10927338"/>
          </a:xfrm>
        </p:grpSpPr>
        <p:sp>
          <p:nvSpPr>
            <p:cNvPr id="20" name="TextBox 19">
              <a:extLst>
                <a:ext uri="{FF2B5EF4-FFF2-40B4-BE49-F238E27FC236}">
                  <a16:creationId xmlns:a16="http://schemas.microsoft.com/office/drawing/2014/main" id="{C85BC357-4F5F-B141-889A-37E41AD0E725}"/>
                </a:ext>
              </a:extLst>
            </p:cNvPr>
            <p:cNvSpPr txBox="1"/>
            <p:nvPr/>
          </p:nvSpPr>
          <p:spPr>
            <a:xfrm>
              <a:off x="4191995" y="6377392"/>
              <a:ext cx="6600812" cy="769441"/>
            </a:xfrm>
            <a:prstGeom prst="rect">
              <a:avLst/>
            </a:prstGeom>
            <a:noFill/>
          </p:spPr>
          <p:txBody>
            <a:bodyPr wrap="square" rtlCol="0">
              <a:spAutoFit/>
            </a:bodyPr>
            <a:lstStyle/>
            <a:p>
              <a:r>
                <a:rPr lang="es-ES" sz="4400" b="1" dirty="0">
                  <a:solidFill>
                    <a:schemeClr val="tx2"/>
                  </a:solidFill>
                  <a:latin typeface="Lato" charset="0"/>
                  <a:ea typeface="Lato" charset="0"/>
                  <a:cs typeface="Lato" charset="0"/>
                </a:rPr>
                <a:t>ALGORITMO GENÉTICO</a:t>
              </a:r>
            </a:p>
          </p:txBody>
        </p:sp>
        <p:sp>
          <p:nvSpPr>
            <p:cNvPr id="21" name="Subtitle 2">
              <a:extLst>
                <a:ext uri="{FF2B5EF4-FFF2-40B4-BE49-F238E27FC236}">
                  <a16:creationId xmlns:a16="http://schemas.microsoft.com/office/drawing/2014/main" id="{94101D54-5D20-EE4F-BC8F-27532BEC17A6}"/>
                </a:ext>
              </a:extLst>
            </p:cNvPr>
            <p:cNvSpPr txBox="1">
              <a:spLocks/>
            </p:cNvSpPr>
            <p:nvPr/>
          </p:nvSpPr>
          <p:spPr>
            <a:xfrm>
              <a:off x="4049477" y="7432925"/>
              <a:ext cx="8154707" cy="783138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457200" indent="-4572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Surge a partir de la teoría evolutiva publicada en 1859 por Charles Darwin: “Origen de las Especies”.</a:t>
              </a:r>
            </a:p>
            <a:p>
              <a:pPr marL="457200" indent="-457200" algn="just">
                <a:lnSpc>
                  <a:spcPts val="4299"/>
                </a:lnSpc>
                <a:buFont typeface="Arial" panose="020B0604020202020204" pitchFamily="34" charset="0"/>
                <a:buChar char="•"/>
              </a:pPr>
              <a:endParaRPr lang="es-ES" sz="3600" dirty="0">
                <a:solidFill>
                  <a:srgbClr val="7F7F7F"/>
                </a:solidFill>
                <a:latin typeface="Lato" charset="0"/>
                <a:ea typeface="Lato" charset="0"/>
                <a:cs typeface="Lato" charset="0"/>
              </a:endParaRPr>
            </a:p>
            <a:p>
              <a:pPr marL="457200" indent="-4572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John Henry </a:t>
              </a:r>
              <a:r>
                <a:rPr lang="es-ES" sz="3600" dirty="0" err="1">
                  <a:solidFill>
                    <a:srgbClr val="7F7F7F"/>
                  </a:solidFill>
                  <a:latin typeface="Lato" charset="0"/>
                  <a:ea typeface="Lato" charset="0"/>
                  <a:cs typeface="Lato" charset="0"/>
                </a:rPr>
                <a:t>Holland</a:t>
              </a:r>
              <a:r>
                <a:rPr lang="es-ES" sz="3600" dirty="0">
                  <a:solidFill>
                    <a:srgbClr val="7F7F7F"/>
                  </a:solidFill>
                  <a:latin typeface="Lato" charset="0"/>
                  <a:ea typeface="Lato" charset="0"/>
                  <a:cs typeface="Lato" charset="0"/>
                </a:rPr>
                <a:t> y su equipo, en 1970, iniciaron con estudio meticuloso de cada aspecto que conforma el fenómeno de adaptación en la naturaleza. </a:t>
              </a:r>
            </a:p>
            <a:p>
              <a:pPr algn="just">
                <a:lnSpc>
                  <a:spcPts val="4299"/>
                </a:lnSpc>
              </a:pPr>
              <a:endParaRPr lang="es-ES" sz="3600" dirty="0">
                <a:solidFill>
                  <a:srgbClr val="7F7F7F"/>
                </a:solidFill>
                <a:latin typeface="Lato" charset="0"/>
                <a:ea typeface="Lato" charset="0"/>
                <a:cs typeface="Lato" charset="0"/>
              </a:endParaRPr>
            </a:p>
            <a:p>
              <a:pPr marL="457200" indent="-457200" algn="just">
                <a:lnSpc>
                  <a:spcPts val="4299"/>
                </a:lnSpc>
                <a:buFont typeface="Arial" panose="020B0604020202020204" pitchFamily="34" charset="0"/>
                <a:buChar char="•"/>
              </a:pPr>
              <a:r>
                <a:rPr lang="es-ES" sz="3600" dirty="0">
                  <a:solidFill>
                    <a:srgbClr val="7F7F7F"/>
                  </a:solidFill>
                  <a:latin typeface="Lato" charset="0"/>
                  <a:ea typeface="Lato" charset="0"/>
                  <a:cs typeface="Lato" charset="0"/>
                </a:rPr>
                <a:t>Simula el comportamiento biológico de la selección natural y la genética.</a:t>
              </a:r>
            </a:p>
          </p:txBody>
        </p:sp>
        <p:sp>
          <p:nvSpPr>
            <p:cNvPr id="22" name="TextBox 21">
              <a:extLst>
                <a:ext uri="{FF2B5EF4-FFF2-40B4-BE49-F238E27FC236}">
                  <a16:creationId xmlns:a16="http://schemas.microsoft.com/office/drawing/2014/main" id="{A76D22D3-7207-674B-A40C-DAA34D55C5CE}"/>
                </a:ext>
              </a:extLst>
            </p:cNvPr>
            <p:cNvSpPr txBox="1"/>
            <p:nvPr/>
          </p:nvSpPr>
          <p:spPr>
            <a:xfrm>
              <a:off x="4191995" y="4336974"/>
              <a:ext cx="4908772" cy="1631216"/>
            </a:xfrm>
            <a:prstGeom prst="rect">
              <a:avLst/>
            </a:prstGeom>
            <a:noFill/>
          </p:spPr>
          <p:txBody>
            <a:bodyPr wrap="square" rtlCol="0">
              <a:spAutoFit/>
            </a:bodyPr>
            <a:lstStyle/>
            <a:p>
              <a:r>
                <a:rPr lang="es-ES" sz="10000" b="1">
                  <a:solidFill>
                    <a:schemeClr val="accent1"/>
                  </a:solidFill>
                  <a:latin typeface="Lato Black" panose="020F0502020204030203" pitchFamily="34" charset="0"/>
                  <a:ea typeface="Lato Black" panose="020F0502020204030203" pitchFamily="34" charset="0"/>
                  <a:cs typeface="Lato Black" panose="020F0502020204030203" pitchFamily="34" charset="0"/>
                </a:rPr>
                <a:t>GA</a:t>
              </a:r>
            </a:p>
          </p:txBody>
        </p:sp>
      </p:grpSp>
      <p:sp>
        <p:nvSpPr>
          <p:cNvPr id="13" name="Rectangle 12">
            <a:extLst>
              <a:ext uri="{FF2B5EF4-FFF2-40B4-BE49-F238E27FC236}">
                <a16:creationId xmlns:a16="http://schemas.microsoft.com/office/drawing/2014/main" id="{CD57509C-F413-1F4D-AB3D-160029D27160}"/>
              </a:ext>
            </a:extLst>
          </p:cNvPr>
          <p:cNvSpPr/>
          <p:nvPr/>
        </p:nvSpPr>
        <p:spPr>
          <a:xfrm>
            <a:off x="0" y="0"/>
            <a:ext cx="1884217" cy="97258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397E54-1958-9D4C-9CE6-4D0D30CA117C}"/>
              </a:ext>
            </a:extLst>
          </p:cNvPr>
          <p:cNvSpPr/>
          <p:nvPr/>
        </p:nvSpPr>
        <p:spPr>
          <a:xfrm>
            <a:off x="0" y="9725891"/>
            <a:ext cx="1884217" cy="39901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n relacionada">
            <a:extLst>
              <a:ext uri="{FF2B5EF4-FFF2-40B4-BE49-F238E27FC236}">
                <a16:creationId xmlns:a16="http://schemas.microsoft.com/office/drawing/2014/main" id="{77E06701-2F45-43FF-A5E7-A9E7041590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03" r="2213"/>
          <a:stretch/>
        </p:blipFill>
        <p:spPr bwMode="auto">
          <a:xfrm>
            <a:off x="1884217" y="2057127"/>
            <a:ext cx="10329231" cy="972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espe">
            <a:extLst>
              <a:ext uri="{FF2B5EF4-FFF2-40B4-BE49-F238E27FC236}">
                <a16:creationId xmlns:a16="http://schemas.microsoft.com/office/drawing/2014/main" id="{D97A5118-2527-46A7-BD7C-E268BD7325B9}"/>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7659" t="12438" r="69868" b="13210"/>
          <a:stretch/>
        </p:blipFill>
        <p:spPr bwMode="auto">
          <a:xfrm>
            <a:off x="511895" y="85963"/>
            <a:ext cx="860425" cy="802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espe">
            <a:extLst>
              <a:ext uri="{FF2B5EF4-FFF2-40B4-BE49-F238E27FC236}">
                <a16:creationId xmlns:a16="http://schemas.microsoft.com/office/drawing/2014/main" id="{76B52E60-1A1C-44AE-830E-66B2ECF50BF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9320" t="12438" r="11187" b="13210"/>
          <a:stretch/>
        </p:blipFill>
        <p:spPr bwMode="auto">
          <a:xfrm>
            <a:off x="145143" y="974115"/>
            <a:ext cx="1612900" cy="686440"/>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0B0BFA62-FDCB-4F8B-A193-6A68F1F8A06C}"/>
              </a:ext>
            </a:extLst>
          </p:cNvPr>
          <p:cNvSpPr txBox="1"/>
          <p:nvPr/>
        </p:nvSpPr>
        <p:spPr>
          <a:xfrm>
            <a:off x="145143" y="12787293"/>
            <a:ext cx="1612900" cy="830997"/>
          </a:xfrm>
          <a:prstGeom prst="rect">
            <a:avLst/>
          </a:prstGeom>
          <a:noFill/>
        </p:spPr>
        <p:txBody>
          <a:bodyPr wrap="square" rtlCol="0">
            <a:spAutoFit/>
          </a:bodyPr>
          <a:lstStyle/>
          <a:p>
            <a:pPr algn="ctr"/>
            <a:r>
              <a:rPr lang="es-ES" sz="1600" dirty="0">
                <a:solidFill>
                  <a:schemeClr val="tx2"/>
                </a:solidFill>
              </a:rPr>
              <a:t>DESCRIPCIÓN DE LOS ALGORITMOS </a:t>
            </a:r>
            <a:endParaRPr lang="es-EC" sz="1600" dirty="0">
              <a:solidFill>
                <a:schemeClr val="tx2"/>
              </a:solidFill>
            </a:endParaRPr>
          </a:p>
        </p:txBody>
      </p:sp>
    </p:spTree>
    <p:extLst>
      <p:ext uri="{BB962C8B-B14F-4D97-AF65-F5344CB8AC3E}">
        <p14:creationId xmlns:p14="http://schemas.microsoft.com/office/powerpoint/2010/main" val="54693313"/>
      </p:ext>
    </p:extLst>
  </p:cSld>
  <p:clrMapOvr>
    <a:masterClrMapping/>
  </p:clrMapOvr>
</p:sld>
</file>

<file path=ppt/theme/theme1.xml><?xml version="1.0" encoding="utf-8"?>
<a:theme xmlns:a="http://schemas.openxmlformats.org/drawingml/2006/main" name="Office Theme">
  <a:themeElements>
    <a:clrScheme name="MISHEL 2">
      <a:dk1>
        <a:srgbClr val="7F7F7F"/>
      </a:dk1>
      <a:lt1>
        <a:srgbClr val="FFFFFF"/>
      </a:lt1>
      <a:dk2>
        <a:srgbClr val="000000"/>
      </a:dk2>
      <a:lt2>
        <a:srgbClr val="FFFFFF"/>
      </a:lt2>
      <a:accent1>
        <a:srgbClr val="0E293C"/>
      </a:accent1>
      <a:accent2>
        <a:srgbClr val="52626F"/>
      </a:accent2>
      <a:accent3>
        <a:srgbClr val="D9D1CE"/>
      </a:accent3>
      <a:accent4>
        <a:srgbClr val="30A09B"/>
      </a:accent4>
      <a:accent5>
        <a:srgbClr val="5D6591"/>
      </a:accent5>
      <a:accent6>
        <a:srgbClr val="A69388"/>
      </a:accent6>
      <a:hlink>
        <a:srgbClr val="4B5050"/>
      </a:hlink>
      <a:folHlink>
        <a:srgbClr val="19BB9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41924</TotalTime>
  <Words>2680</Words>
  <Application>Microsoft Office PowerPoint</Application>
  <PresentationFormat>Personalizado</PresentationFormat>
  <Paragraphs>489</Paragraphs>
  <Slides>62</Slides>
  <Notes>62</Notes>
  <HiddenSlides>0</HiddenSlides>
  <MMClips>2</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62</vt:i4>
      </vt:variant>
    </vt:vector>
  </HeadingPairs>
  <TitlesOfParts>
    <vt:vector size="76" baseType="lpstr">
      <vt:lpstr>ＭＳ Ｐゴシック</vt:lpstr>
      <vt:lpstr>Arial</vt:lpstr>
      <vt:lpstr>Calibri</vt:lpstr>
      <vt:lpstr>Calibri Light</vt:lpstr>
      <vt:lpstr>Gill Sans</vt:lpstr>
      <vt:lpstr>Lato</vt:lpstr>
      <vt:lpstr>Lato Black</vt:lpstr>
      <vt:lpstr>Lato Light</vt:lpstr>
      <vt:lpstr>Lato Regular</vt:lpstr>
      <vt:lpstr>Montserrat Bold</vt:lpstr>
      <vt:lpstr>Montserrat Light</vt:lpstr>
      <vt:lpstr>Open Sans Regular</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Presentations</dc:title>
  <dc:subject/>
  <dc:creator>Mishell</dc:creator>
  <cp:keywords/>
  <dc:description/>
  <cp:lastModifiedBy>MISHEL BISARREA</cp:lastModifiedBy>
  <cp:revision>9644</cp:revision>
  <dcterms:created xsi:type="dcterms:W3CDTF">2014-11-12T21:47:38Z</dcterms:created>
  <dcterms:modified xsi:type="dcterms:W3CDTF">2019-07-23T13:36:29Z</dcterms:modified>
  <cp:category/>
</cp:coreProperties>
</file>