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notesMasterIdLst>
    <p:notesMasterId r:id="rId30"/>
  </p:notesMasterIdLst>
  <p:sldIdLst>
    <p:sldId id="336" r:id="rId2"/>
    <p:sldId id="337" r:id="rId3"/>
    <p:sldId id="338" r:id="rId4"/>
    <p:sldId id="340" r:id="rId5"/>
    <p:sldId id="343" r:id="rId6"/>
    <p:sldId id="351" r:id="rId7"/>
    <p:sldId id="353" r:id="rId8"/>
    <p:sldId id="384" r:id="rId9"/>
    <p:sldId id="357" r:id="rId10"/>
    <p:sldId id="359" r:id="rId11"/>
    <p:sldId id="386" r:id="rId12"/>
    <p:sldId id="360" r:id="rId13"/>
    <p:sldId id="361" r:id="rId14"/>
    <p:sldId id="362" r:id="rId15"/>
    <p:sldId id="363" r:id="rId16"/>
    <p:sldId id="366" r:id="rId17"/>
    <p:sldId id="367" r:id="rId18"/>
    <p:sldId id="368" r:id="rId19"/>
    <p:sldId id="369" r:id="rId20"/>
    <p:sldId id="371" r:id="rId21"/>
    <p:sldId id="381" r:id="rId22"/>
    <p:sldId id="387" r:id="rId23"/>
    <p:sldId id="365" r:id="rId24"/>
    <p:sldId id="372" r:id="rId25"/>
    <p:sldId id="373" r:id="rId26"/>
    <p:sldId id="374" r:id="rId27"/>
    <p:sldId id="379" r:id="rId28"/>
    <p:sldId id="383"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61A"/>
    <a:srgbClr val="22AC14"/>
    <a:srgbClr val="04B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7046" autoAdjust="0"/>
  </p:normalViewPr>
  <p:slideViewPr>
    <p:cSldViewPr>
      <p:cViewPr>
        <p:scale>
          <a:sx n="86" d="100"/>
          <a:sy n="86" d="100"/>
        </p:scale>
        <p:origin x="-81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ED05F-E2F9-4BEC-9987-DDD6AC379CEB}" type="doc">
      <dgm:prSet loTypeId="urn:microsoft.com/office/officeart/2005/8/layout/cycle8" loCatId="cycle" qsTypeId="urn:microsoft.com/office/officeart/2005/8/quickstyle/3d2#7" qsCatId="3D" csTypeId="urn:microsoft.com/office/officeart/2005/8/colors/accent1_4" csCatId="accent1" phldr="1"/>
      <dgm:spPr/>
      <dgm:t>
        <a:bodyPr/>
        <a:lstStyle/>
        <a:p>
          <a:endParaRPr lang="es-MX"/>
        </a:p>
      </dgm:t>
    </dgm:pt>
    <dgm:pt modelId="{E2E9CDEE-6A11-4AB6-929B-73AC25F29F4F}">
      <dgm:prSet phldrT="[Texto]"/>
      <dgm:spPr/>
      <dgm:t>
        <a:bodyPr/>
        <a:lstStyle/>
        <a:p>
          <a:r>
            <a:rPr lang="es-EC" dirty="0" smtClean="0">
              <a:solidFill>
                <a:schemeClr val="tx1"/>
              </a:solidFill>
            </a:rPr>
            <a:t>¿Qué medidas de Gestión de Riesgos se deberán tomar para reducirlos y mejorar la calidad de vida de estudiantes y docentes?</a:t>
          </a:r>
          <a:endParaRPr lang="es-MX" dirty="0">
            <a:solidFill>
              <a:schemeClr val="tx1"/>
            </a:solidFill>
          </a:endParaRPr>
        </a:p>
      </dgm:t>
    </dgm:pt>
    <dgm:pt modelId="{3032D6B2-BA75-45E0-B570-09CB6742E0F6}" type="parTrans" cxnId="{7DBF5172-2DEF-4A9B-A341-10CBA2D14972}">
      <dgm:prSet/>
      <dgm:spPr/>
      <dgm:t>
        <a:bodyPr/>
        <a:lstStyle/>
        <a:p>
          <a:endParaRPr lang="es-MX"/>
        </a:p>
      </dgm:t>
    </dgm:pt>
    <dgm:pt modelId="{DDAAE401-9EB5-4B1A-A7A3-9C835EEEBC17}" type="sibTrans" cxnId="{7DBF5172-2DEF-4A9B-A341-10CBA2D14972}">
      <dgm:prSet/>
      <dgm:spPr/>
      <dgm:t>
        <a:bodyPr/>
        <a:lstStyle/>
        <a:p>
          <a:endParaRPr lang="es-MX"/>
        </a:p>
      </dgm:t>
    </dgm:pt>
    <dgm:pt modelId="{0246AFDE-23CB-4D64-B8CE-CB9E535FF27A}">
      <dgm:prSet phldrT="[Texto]"/>
      <dgm:spPr/>
      <dgm:t>
        <a:bodyPr/>
        <a:lstStyle/>
        <a:p>
          <a:r>
            <a:rPr lang="es-EC" dirty="0" smtClean="0">
              <a:solidFill>
                <a:schemeClr val="tx1"/>
              </a:solidFill>
            </a:rPr>
            <a:t>¿Qué tan eficientes son las medidas de seguridad  que tiene el Centro Educativo Padre </a:t>
          </a:r>
          <a:r>
            <a:rPr lang="es-EC" dirty="0" err="1" smtClean="0">
              <a:solidFill>
                <a:schemeClr val="tx1"/>
              </a:solidFill>
            </a:rPr>
            <a:t>Numael</a:t>
          </a:r>
          <a:r>
            <a:rPr lang="es-EC" dirty="0" smtClean="0">
              <a:solidFill>
                <a:schemeClr val="tx1"/>
              </a:solidFill>
            </a:rPr>
            <a:t> López?</a:t>
          </a:r>
          <a:endParaRPr lang="es-MX" dirty="0">
            <a:solidFill>
              <a:schemeClr val="tx1"/>
            </a:solidFill>
          </a:endParaRPr>
        </a:p>
      </dgm:t>
    </dgm:pt>
    <dgm:pt modelId="{0967DFDE-44F4-4C89-8301-5A5A7EA9AD92}" type="parTrans" cxnId="{1B53F7C4-D3BD-4946-A468-72C2C2AE76AE}">
      <dgm:prSet/>
      <dgm:spPr/>
      <dgm:t>
        <a:bodyPr/>
        <a:lstStyle/>
        <a:p>
          <a:endParaRPr lang="es-MX"/>
        </a:p>
      </dgm:t>
    </dgm:pt>
    <dgm:pt modelId="{485E7A47-1147-489C-AEF9-0D785D857822}" type="sibTrans" cxnId="{1B53F7C4-D3BD-4946-A468-72C2C2AE76AE}">
      <dgm:prSet/>
      <dgm:spPr/>
      <dgm:t>
        <a:bodyPr/>
        <a:lstStyle/>
        <a:p>
          <a:endParaRPr lang="es-MX"/>
        </a:p>
      </dgm:t>
    </dgm:pt>
    <dgm:pt modelId="{C95DCDBA-7D33-46E5-ACA9-1312FB812C79}">
      <dgm:prSet phldrT="[Texto]"/>
      <dgm:spPr/>
      <dgm:t>
        <a:bodyPr/>
        <a:lstStyle/>
        <a:p>
          <a:r>
            <a:rPr lang="es-EC" b="0" dirty="0" smtClean="0">
              <a:solidFill>
                <a:schemeClr val="tx1"/>
              </a:solidFill>
            </a:rPr>
            <a:t>¿Qué riesgos de origen antrópico afectan la seguridad de la comunidad estudiantil del Centro Educativo Padre </a:t>
          </a:r>
          <a:r>
            <a:rPr lang="es-EC" b="0" dirty="0" err="1" smtClean="0">
              <a:solidFill>
                <a:schemeClr val="tx1"/>
              </a:solidFill>
            </a:rPr>
            <a:t>Numael</a:t>
          </a:r>
          <a:r>
            <a:rPr lang="es-EC" b="0" dirty="0" smtClean="0">
              <a:solidFill>
                <a:schemeClr val="tx1"/>
              </a:solidFill>
            </a:rPr>
            <a:t> López?</a:t>
          </a:r>
          <a:endParaRPr lang="es-MX" b="0" dirty="0">
            <a:solidFill>
              <a:schemeClr val="tx1"/>
            </a:solidFill>
          </a:endParaRPr>
        </a:p>
      </dgm:t>
    </dgm:pt>
    <dgm:pt modelId="{C47D3FC9-93DC-4401-804A-0A68902203C1}" type="parTrans" cxnId="{386DEBB3-8E5D-49A6-B504-EC8AB80418A4}">
      <dgm:prSet/>
      <dgm:spPr/>
      <dgm:t>
        <a:bodyPr/>
        <a:lstStyle/>
        <a:p>
          <a:endParaRPr lang="es-MX"/>
        </a:p>
      </dgm:t>
    </dgm:pt>
    <dgm:pt modelId="{28554CF1-2470-412B-9413-CA2A198EA616}" type="sibTrans" cxnId="{386DEBB3-8E5D-49A6-B504-EC8AB80418A4}">
      <dgm:prSet/>
      <dgm:spPr/>
      <dgm:t>
        <a:bodyPr/>
        <a:lstStyle/>
        <a:p>
          <a:endParaRPr lang="es-MX"/>
        </a:p>
      </dgm:t>
    </dgm:pt>
    <dgm:pt modelId="{B5810EC8-5143-49C6-80E4-6F1C1B8C05E7}">
      <dgm:prSet phldrT="[Texto]"/>
      <dgm:spPr/>
      <dgm:t>
        <a:bodyPr/>
        <a:lstStyle/>
        <a:p>
          <a:r>
            <a:rPr lang="es-EC" dirty="0" smtClean="0">
              <a:solidFill>
                <a:schemeClr val="tx1"/>
              </a:solidFill>
            </a:rPr>
            <a:t>¿Cómo afectan los factores de riesgos no tradicionales a las actividades diarias de la comunidad educativa y cuerpo docente?</a:t>
          </a:r>
          <a:endParaRPr lang="es-MX" dirty="0">
            <a:solidFill>
              <a:schemeClr val="tx1"/>
            </a:solidFill>
          </a:endParaRPr>
        </a:p>
      </dgm:t>
    </dgm:pt>
    <dgm:pt modelId="{FFA25285-00BC-484E-ACE5-F888832E8FE2}" type="sibTrans" cxnId="{97694AA5-9880-441B-AD7B-200B56E8BB70}">
      <dgm:prSet/>
      <dgm:spPr/>
      <dgm:t>
        <a:bodyPr/>
        <a:lstStyle/>
        <a:p>
          <a:endParaRPr lang="es-MX"/>
        </a:p>
      </dgm:t>
    </dgm:pt>
    <dgm:pt modelId="{C80A965A-AE83-4336-ABDB-E1702B3425ED}" type="parTrans" cxnId="{97694AA5-9880-441B-AD7B-200B56E8BB70}">
      <dgm:prSet/>
      <dgm:spPr/>
      <dgm:t>
        <a:bodyPr/>
        <a:lstStyle/>
        <a:p>
          <a:endParaRPr lang="es-MX"/>
        </a:p>
      </dgm:t>
    </dgm:pt>
    <dgm:pt modelId="{B35BEC13-2939-4B0A-918C-84282B74E893}" type="pres">
      <dgm:prSet presAssocID="{829ED05F-E2F9-4BEC-9987-DDD6AC379CEB}" presName="compositeShape" presStyleCnt="0">
        <dgm:presLayoutVars>
          <dgm:chMax val="7"/>
          <dgm:dir/>
          <dgm:resizeHandles val="exact"/>
        </dgm:presLayoutVars>
      </dgm:prSet>
      <dgm:spPr/>
      <dgm:t>
        <a:bodyPr/>
        <a:lstStyle/>
        <a:p>
          <a:endParaRPr lang="es-EC"/>
        </a:p>
      </dgm:t>
    </dgm:pt>
    <dgm:pt modelId="{292657AB-D45D-435B-9F4C-2FFEFF49463D}" type="pres">
      <dgm:prSet presAssocID="{829ED05F-E2F9-4BEC-9987-DDD6AC379CEB}" presName="wedge1" presStyleLbl="node1" presStyleIdx="0" presStyleCnt="4"/>
      <dgm:spPr/>
      <dgm:t>
        <a:bodyPr/>
        <a:lstStyle/>
        <a:p>
          <a:endParaRPr lang="es-EC"/>
        </a:p>
      </dgm:t>
    </dgm:pt>
    <dgm:pt modelId="{E0C6813A-4239-4A2D-BCA6-9DAA42116811}" type="pres">
      <dgm:prSet presAssocID="{829ED05F-E2F9-4BEC-9987-DDD6AC379CEB}" presName="dummy1a" presStyleCnt="0"/>
      <dgm:spPr/>
      <dgm:t>
        <a:bodyPr/>
        <a:lstStyle/>
        <a:p>
          <a:endParaRPr lang="es-EC"/>
        </a:p>
      </dgm:t>
    </dgm:pt>
    <dgm:pt modelId="{354673B8-FC36-462C-8BF7-A911693FB82C}" type="pres">
      <dgm:prSet presAssocID="{829ED05F-E2F9-4BEC-9987-DDD6AC379CEB}" presName="dummy1b" presStyleCnt="0"/>
      <dgm:spPr/>
      <dgm:t>
        <a:bodyPr/>
        <a:lstStyle/>
        <a:p>
          <a:endParaRPr lang="es-EC"/>
        </a:p>
      </dgm:t>
    </dgm:pt>
    <dgm:pt modelId="{DC6903EA-D8A0-49D5-BC8D-F3572F2DC3B5}" type="pres">
      <dgm:prSet presAssocID="{829ED05F-E2F9-4BEC-9987-DDD6AC379CEB}" presName="wedge1Tx" presStyleLbl="node1" presStyleIdx="0" presStyleCnt="4">
        <dgm:presLayoutVars>
          <dgm:chMax val="0"/>
          <dgm:chPref val="0"/>
          <dgm:bulletEnabled val="1"/>
        </dgm:presLayoutVars>
      </dgm:prSet>
      <dgm:spPr/>
      <dgm:t>
        <a:bodyPr/>
        <a:lstStyle/>
        <a:p>
          <a:endParaRPr lang="es-EC"/>
        </a:p>
      </dgm:t>
    </dgm:pt>
    <dgm:pt modelId="{3A0A1E51-1975-4B8F-91C6-3B7CE7145936}" type="pres">
      <dgm:prSet presAssocID="{829ED05F-E2F9-4BEC-9987-DDD6AC379CEB}" presName="wedge2" presStyleLbl="node1" presStyleIdx="1" presStyleCnt="4"/>
      <dgm:spPr/>
      <dgm:t>
        <a:bodyPr/>
        <a:lstStyle/>
        <a:p>
          <a:endParaRPr lang="es-EC"/>
        </a:p>
      </dgm:t>
    </dgm:pt>
    <dgm:pt modelId="{AC84AF13-A1B2-4E5D-A730-36DA6AEC6BD1}" type="pres">
      <dgm:prSet presAssocID="{829ED05F-E2F9-4BEC-9987-DDD6AC379CEB}" presName="dummy2a" presStyleCnt="0"/>
      <dgm:spPr/>
      <dgm:t>
        <a:bodyPr/>
        <a:lstStyle/>
        <a:p>
          <a:endParaRPr lang="es-EC"/>
        </a:p>
      </dgm:t>
    </dgm:pt>
    <dgm:pt modelId="{F40CD3F7-F0E0-4F45-A61C-D2822EFD6F06}" type="pres">
      <dgm:prSet presAssocID="{829ED05F-E2F9-4BEC-9987-DDD6AC379CEB}" presName="dummy2b" presStyleCnt="0"/>
      <dgm:spPr/>
      <dgm:t>
        <a:bodyPr/>
        <a:lstStyle/>
        <a:p>
          <a:endParaRPr lang="es-EC"/>
        </a:p>
      </dgm:t>
    </dgm:pt>
    <dgm:pt modelId="{BED98A4B-1057-4ACC-BAD7-BA53EDEFF87A}" type="pres">
      <dgm:prSet presAssocID="{829ED05F-E2F9-4BEC-9987-DDD6AC379CEB}" presName="wedge2Tx" presStyleLbl="node1" presStyleIdx="1" presStyleCnt="4">
        <dgm:presLayoutVars>
          <dgm:chMax val="0"/>
          <dgm:chPref val="0"/>
          <dgm:bulletEnabled val="1"/>
        </dgm:presLayoutVars>
      </dgm:prSet>
      <dgm:spPr/>
      <dgm:t>
        <a:bodyPr/>
        <a:lstStyle/>
        <a:p>
          <a:endParaRPr lang="es-EC"/>
        </a:p>
      </dgm:t>
    </dgm:pt>
    <dgm:pt modelId="{AAE64756-B24C-41E6-A841-6C404072C4E4}" type="pres">
      <dgm:prSet presAssocID="{829ED05F-E2F9-4BEC-9987-DDD6AC379CEB}" presName="wedge3" presStyleLbl="node1" presStyleIdx="2" presStyleCnt="4"/>
      <dgm:spPr/>
      <dgm:t>
        <a:bodyPr/>
        <a:lstStyle/>
        <a:p>
          <a:endParaRPr lang="es-EC"/>
        </a:p>
      </dgm:t>
    </dgm:pt>
    <dgm:pt modelId="{1CC4458B-B340-418E-B721-34E8B16FF515}" type="pres">
      <dgm:prSet presAssocID="{829ED05F-E2F9-4BEC-9987-DDD6AC379CEB}" presName="dummy3a" presStyleCnt="0"/>
      <dgm:spPr/>
      <dgm:t>
        <a:bodyPr/>
        <a:lstStyle/>
        <a:p>
          <a:endParaRPr lang="es-EC"/>
        </a:p>
      </dgm:t>
    </dgm:pt>
    <dgm:pt modelId="{5B0286F7-DEB0-4FB8-BB01-F15EAFB38A5F}" type="pres">
      <dgm:prSet presAssocID="{829ED05F-E2F9-4BEC-9987-DDD6AC379CEB}" presName="dummy3b" presStyleCnt="0"/>
      <dgm:spPr/>
      <dgm:t>
        <a:bodyPr/>
        <a:lstStyle/>
        <a:p>
          <a:endParaRPr lang="es-EC"/>
        </a:p>
      </dgm:t>
    </dgm:pt>
    <dgm:pt modelId="{854C4714-6A7C-42C6-B49A-7FCBD40CF72D}" type="pres">
      <dgm:prSet presAssocID="{829ED05F-E2F9-4BEC-9987-DDD6AC379CEB}" presName="wedge3Tx" presStyleLbl="node1" presStyleIdx="2" presStyleCnt="4">
        <dgm:presLayoutVars>
          <dgm:chMax val="0"/>
          <dgm:chPref val="0"/>
          <dgm:bulletEnabled val="1"/>
        </dgm:presLayoutVars>
      </dgm:prSet>
      <dgm:spPr/>
      <dgm:t>
        <a:bodyPr/>
        <a:lstStyle/>
        <a:p>
          <a:endParaRPr lang="es-EC"/>
        </a:p>
      </dgm:t>
    </dgm:pt>
    <dgm:pt modelId="{52912A43-E00D-484D-AC2B-128CD6CF24A2}" type="pres">
      <dgm:prSet presAssocID="{829ED05F-E2F9-4BEC-9987-DDD6AC379CEB}" presName="wedge4" presStyleLbl="node1" presStyleIdx="3" presStyleCnt="4" custLinFactNeighborX="226" custLinFactNeighborY="1083"/>
      <dgm:spPr/>
      <dgm:t>
        <a:bodyPr/>
        <a:lstStyle/>
        <a:p>
          <a:endParaRPr lang="es-EC"/>
        </a:p>
      </dgm:t>
    </dgm:pt>
    <dgm:pt modelId="{4D816A07-0B06-418D-937F-BCE65A5C0B88}" type="pres">
      <dgm:prSet presAssocID="{829ED05F-E2F9-4BEC-9987-DDD6AC379CEB}" presName="dummy4a" presStyleCnt="0"/>
      <dgm:spPr/>
      <dgm:t>
        <a:bodyPr/>
        <a:lstStyle/>
        <a:p>
          <a:endParaRPr lang="es-EC"/>
        </a:p>
      </dgm:t>
    </dgm:pt>
    <dgm:pt modelId="{20415663-3E06-4282-ACF0-3CF6025F2FF4}" type="pres">
      <dgm:prSet presAssocID="{829ED05F-E2F9-4BEC-9987-DDD6AC379CEB}" presName="dummy4b" presStyleCnt="0"/>
      <dgm:spPr/>
      <dgm:t>
        <a:bodyPr/>
        <a:lstStyle/>
        <a:p>
          <a:endParaRPr lang="es-EC"/>
        </a:p>
      </dgm:t>
    </dgm:pt>
    <dgm:pt modelId="{A0EC4986-AF9F-4B26-8463-0200475D0D23}" type="pres">
      <dgm:prSet presAssocID="{829ED05F-E2F9-4BEC-9987-DDD6AC379CEB}" presName="wedge4Tx" presStyleLbl="node1" presStyleIdx="3" presStyleCnt="4">
        <dgm:presLayoutVars>
          <dgm:chMax val="0"/>
          <dgm:chPref val="0"/>
          <dgm:bulletEnabled val="1"/>
        </dgm:presLayoutVars>
      </dgm:prSet>
      <dgm:spPr/>
      <dgm:t>
        <a:bodyPr/>
        <a:lstStyle/>
        <a:p>
          <a:endParaRPr lang="es-EC"/>
        </a:p>
      </dgm:t>
    </dgm:pt>
    <dgm:pt modelId="{2775EA00-2194-4ECE-AF49-010B954AD518}" type="pres">
      <dgm:prSet presAssocID="{FFA25285-00BC-484E-ACE5-F888832E8FE2}" presName="arrowWedge1" presStyleLbl="fgSibTrans2D1" presStyleIdx="0" presStyleCnt="4"/>
      <dgm:spPr/>
      <dgm:t>
        <a:bodyPr/>
        <a:lstStyle/>
        <a:p>
          <a:endParaRPr lang="es-EC"/>
        </a:p>
      </dgm:t>
    </dgm:pt>
    <dgm:pt modelId="{D707972C-10C3-44F1-92A9-E805E5C87A11}" type="pres">
      <dgm:prSet presAssocID="{DDAAE401-9EB5-4B1A-A7A3-9C835EEEBC17}" presName="arrowWedge2" presStyleLbl="fgSibTrans2D1" presStyleIdx="1" presStyleCnt="4"/>
      <dgm:spPr/>
      <dgm:t>
        <a:bodyPr/>
        <a:lstStyle/>
        <a:p>
          <a:endParaRPr lang="es-EC"/>
        </a:p>
      </dgm:t>
    </dgm:pt>
    <dgm:pt modelId="{71810AC5-9592-47BC-AD88-33552E3FEBE4}" type="pres">
      <dgm:prSet presAssocID="{485E7A47-1147-489C-AEF9-0D785D857822}" presName="arrowWedge3" presStyleLbl="fgSibTrans2D1" presStyleIdx="2" presStyleCnt="4"/>
      <dgm:spPr/>
      <dgm:t>
        <a:bodyPr/>
        <a:lstStyle/>
        <a:p>
          <a:endParaRPr lang="es-EC"/>
        </a:p>
      </dgm:t>
    </dgm:pt>
    <dgm:pt modelId="{78624AA6-49B8-47D8-AC0D-3D9BF4C79F24}" type="pres">
      <dgm:prSet presAssocID="{28554CF1-2470-412B-9413-CA2A198EA616}" presName="arrowWedge4" presStyleLbl="fgSibTrans2D1" presStyleIdx="3" presStyleCnt="4"/>
      <dgm:spPr/>
      <dgm:t>
        <a:bodyPr/>
        <a:lstStyle/>
        <a:p>
          <a:endParaRPr lang="es-EC"/>
        </a:p>
      </dgm:t>
    </dgm:pt>
  </dgm:ptLst>
  <dgm:cxnLst>
    <dgm:cxn modelId="{B6DB1CA6-B1A7-49A5-AA29-2C32B6843353}" type="presOf" srcId="{0246AFDE-23CB-4D64-B8CE-CB9E535FF27A}" destId="{854C4714-6A7C-42C6-B49A-7FCBD40CF72D}" srcOrd="1" destOrd="0" presId="urn:microsoft.com/office/officeart/2005/8/layout/cycle8"/>
    <dgm:cxn modelId="{97694AA5-9880-441B-AD7B-200B56E8BB70}" srcId="{829ED05F-E2F9-4BEC-9987-DDD6AC379CEB}" destId="{B5810EC8-5143-49C6-80E4-6F1C1B8C05E7}" srcOrd="0" destOrd="0" parTransId="{C80A965A-AE83-4336-ABDB-E1702B3425ED}" sibTransId="{FFA25285-00BC-484E-ACE5-F888832E8FE2}"/>
    <dgm:cxn modelId="{A715AD8C-6C2A-4378-A727-0B90CE7E93AD}" type="presOf" srcId="{C95DCDBA-7D33-46E5-ACA9-1312FB812C79}" destId="{A0EC4986-AF9F-4B26-8463-0200475D0D23}" srcOrd="1" destOrd="0" presId="urn:microsoft.com/office/officeart/2005/8/layout/cycle8"/>
    <dgm:cxn modelId="{A88C7070-4970-481D-B4CF-12D8AD601067}" type="presOf" srcId="{E2E9CDEE-6A11-4AB6-929B-73AC25F29F4F}" destId="{BED98A4B-1057-4ACC-BAD7-BA53EDEFF87A}" srcOrd="1" destOrd="0" presId="urn:microsoft.com/office/officeart/2005/8/layout/cycle8"/>
    <dgm:cxn modelId="{B44CA6C2-31CC-4F54-A70E-E585A2945668}" type="presOf" srcId="{B5810EC8-5143-49C6-80E4-6F1C1B8C05E7}" destId="{DC6903EA-D8A0-49D5-BC8D-F3572F2DC3B5}" srcOrd="1" destOrd="0" presId="urn:microsoft.com/office/officeart/2005/8/layout/cycle8"/>
    <dgm:cxn modelId="{4CEA8783-D194-4D45-9686-1B8AB6F788B7}" type="presOf" srcId="{B5810EC8-5143-49C6-80E4-6F1C1B8C05E7}" destId="{292657AB-D45D-435B-9F4C-2FFEFF49463D}" srcOrd="0" destOrd="0" presId="urn:microsoft.com/office/officeart/2005/8/layout/cycle8"/>
    <dgm:cxn modelId="{7DBF5172-2DEF-4A9B-A341-10CBA2D14972}" srcId="{829ED05F-E2F9-4BEC-9987-DDD6AC379CEB}" destId="{E2E9CDEE-6A11-4AB6-929B-73AC25F29F4F}" srcOrd="1" destOrd="0" parTransId="{3032D6B2-BA75-45E0-B570-09CB6742E0F6}" sibTransId="{DDAAE401-9EB5-4B1A-A7A3-9C835EEEBC17}"/>
    <dgm:cxn modelId="{51E66D32-99DB-453D-A965-155F7945A068}" type="presOf" srcId="{C95DCDBA-7D33-46E5-ACA9-1312FB812C79}" destId="{52912A43-E00D-484D-AC2B-128CD6CF24A2}" srcOrd="0" destOrd="0" presId="urn:microsoft.com/office/officeart/2005/8/layout/cycle8"/>
    <dgm:cxn modelId="{1B53F7C4-D3BD-4946-A468-72C2C2AE76AE}" srcId="{829ED05F-E2F9-4BEC-9987-DDD6AC379CEB}" destId="{0246AFDE-23CB-4D64-B8CE-CB9E535FF27A}" srcOrd="2" destOrd="0" parTransId="{0967DFDE-44F4-4C89-8301-5A5A7EA9AD92}" sibTransId="{485E7A47-1147-489C-AEF9-0D785D857822}"/>
    <dgm:cxn modelId="{47833C44-B4FC-4195-A229-76DD5B094BE0}" type="presOf" srcId="{0246AFDE-23CB-4D64-B8CE-CB9E535FF27A}" destId="{AAE64756-B24C-41E6-A841-6C404072C4E4}" srcOrd="0" destOrd="0" presId="urn:microsoft.com/office/officeart/2005/8/layout/cycle8"/>
    <dgm:cxn modelId="{B4734149-A4C9-4BCB-B9CB-D4B75A4961EA}" type="presOf" srcId="{E2E9CDEE-6A11-4AB6-929B-73AC25F29F4F}" destId="{3A0A1E51-1975-4B8F-91C6-3B7CE7145936}" srcOrd="0" destOrd="0" presId="urn:microsoft.com/office/officeart/2005/8/layout/cycle8"/>
    <dgm:cxn modelId="{E96472B8-CFD2-4C16-B281-E0804ECA2E1B}" type="presOf" srcId="{829ED05F-E2F9-4BEC-9987-DDD6AC379CEB}" destId="{B35BEC13-2939-4B0A-918C-84282B74E893}" srcOrd="0" destOrd="0" presId="urn:microsoft.com/office/officeart/2005/8/layout/cycle8"/>
    <dgm:cxn modelId="{386DEBB3-8E5D-49A6-B504-EC8AB80418A4}" srcId="{829ED05F-E2F9-4BEC-9987-DDD6AC379CEB}" destId="{C95DCDBA-7D33-46E5-ACA9-1312FB812C79}" srcOrd="3" destOrd="0" parTransId="{C47D3FC9-93DC-4401-804A-0A68902203C1}" sibTransId="{28554CF1-2470-412B-9413-CA2A198EA616}"/>
    <dgm:cxn modelId="{9373CA79-B14E-45A0-8410-43BCE88A9912}" type="presParOf" srcId="{B35BEC13-2939-4B0A-918C-84282B74E893}" destId="{292657AB-D45D-435B-9F4C-2FFEFF49463D}" srcOrd="0" destOrd="0" presId="urn:microsoft.com/office/officeart/2005/8/layout/cycle8"/>
    <dgm:cxn modelId="{339B23EB-444E-4D6C-A9CE-BA41FB3D39C7}" type="presParOf" srcId="{B35BEC13-2939-4B0A-918C-84282B74E893}" destId="{E0C6813A-4239-4A2D-BCA6-9DAA42116811}" srcOrd="1" destOrd="0" presId="urn:microsoft.com/office/officeart/2005/8/layout/cycle8"/>
    <dgm:cxn modelId="{9EDD60C4-0088-4682-BA7D-651BA781FE45}" type="presParOf" srcId="{B35BEC13-2939-4B0A-918C-84282B74E893}" destId="{354673B8-FC36-462C-8BF7-A911693FB82C}" srcOrd="2" destOrd="0" presId="urn:microsoft.com/office/officeart/2005/8/layout/cycle8"/>
    <dgm:cxn modelId="{97ECCE46-C512-400C-9164-329830AFCA89}" type="presParOf" srcId="{B35BEC13-2939-4B0A-918C-84282B74E893}" destId="{DC6903EA-D8A0-49D5-BC8D-F3572F2DC3B5}" srcOrd="3" destOrd="0" presId="urn:microsoft.com/office/officeart/2005/8/layout/cycle8"/>
    <dgm:cxn modelId="{0C0DDE3F-E9A8-46FA-AC0A-08F99B821DC0}" type="presParOf" srcId="{B35BEC13-2939-4B0A-918C-84282B74E893}" destId="{3A0A1E51-1975-4B8F-91C6-3B7CE7145936}" srcOrd="4" destOrd="0" presId="urn:microsoft.com/office/officeart/2005/8/layout/cycle8"/>
    <dgm:cxn modelId="{9906CF08-2C17-4345-9440-0DAAB0F490FC}" type="presParOf" srcId="{B35BEC13-2939-4B0A-918C-84282B74E893}" destId="{AC84AF13-A1B2-4E5D-A730-36DA6AEC6BD1}" srcOrd="5" destOrd="0" presId="urn:microsoft.com/office/officeart/2005/8/layout/cycle8"/>
    <dgm:cxn modelId="{6F5194AB-4860-4980-A1A2-FB545E48A156}" type="presParOf" srcId="{B35BEC13-2939-4B0A-918C-84282B74E893}" destId="{F40CD3F7-F0E0-4F45-A61C-D2822EFD6F06}" srcOrd="6" destOrd="0" presId="urn:microsoft.com/office/officeart/2005/8/layout/cycle8"/>
    <dgm:cxn modelId="{8C9D4CC8-AC00-4F24-9C90-8F285043D4CF}" type="presParOf" srcId="{B35BEC13-2939-4B0A-918C-84282B74E893}" destId="{BED98A4B-1057-4ACC-BAD7-BA53EDEFF87A}" srcOrd="7" destOrd="0" presId="urn:microsoft.com/office/officeart/2005/8/layout/cycle8"/>
    <dgm:cxn modelId="{A85FE75A-4847-4136-9820-80D43B639A5B}" type="presParOf" srcId="{B35BEC13-2939-4B0A-918C-84282B74E893}" destId="{AAE64756-B24C-41E6-A841-6C404072C4E4}" srcOrd="8" destOrd="0" presId="urn:microsoft.com/office/officeart/2005/8/layout/cycle8"/>
    <dgm:cxn modelId="{286B23BA-3518-4FB7-88C3-55344C931E1E}" type="presParOf" srcId="{B35BEC13-2939-4B0A-918C-84282B74E893}" destId="{1CC4458B-B340-418E-B721-34E8B16FF515}" srcOrd="9" destOrd="0" presId="urn:microsoft.com/office/officeart/2005/8/layout/cycle8"/>
    <dgm:cxn modelId="{3CE109C3-4DF2-4F4A-9115-5C02BA4DC375}" type="presParOf" srcId="{B35BEC13-2939-4B0A-918C-84282B74E893}" destId="{5B0286F7-DEB0-4FB8-BB01-F15EAFB38A5F}" srcOrd="10" destOrd="0" presId="urn:microsoft.com/office/officeart/2005/8/layout/cycle8"/>
    <dgm:cxn modelId="{291895FC-E53D-407C-9F25-60AFED3B8671}" type="presParOf" srcId="{B35BEC13-2939-4B0A-918C-84282B74E893}" destId="{854C4714-6A7C-42C6-B49A-7FCBD40CF72D}" srcOrd="11" destOrd="0" presId="urn:microsoft.com/office/officeart/2005/8/layout/cycle8"/>
    <dgm:cxn modelId="{730D4A6C-69DB-4960-B191-8F848E8C3BD7}" type="presParOf" srcId="{B35BEC13-2939-4B0A-918C-84282B74E893}" destId="{52912A43-E00D-484D-AC2B-128CD6CF24A2}" srcOrd="12" destOrd="0" presId="urn:microsoft.com/office/officeart/2005/8/layout/cycle8"/>
    <dgm:cxn modelId="{20D4B64B-194B-4AB1-91AA-AD4D1D7F47FE}" type="presParOf" srcId="{B35BEC13-2939-4B0A-918C-84282B74E893}" destId="{4D816A07-0B06-418D-937F-BCE65A5C0B88}" srcOrd="13" destOrd="0" presId="urn:microsoft.com/office/officeart/2005/8/layout/cycle8"/>
    <dgm:cxn modelId="{6F0B77FF-510E-4B8A-9B8D-42EF2C7AA92C}" type="presParOf" srcId="{B35BEC13-2939-4B0A-918C-84282B74E893}" destId="{20415663-3E06-4282-ACF0-3CF6025F2FF4}" srcOrd="14" destOrd="0" presId="urn:microsoft.com/office/officeart/2005/8/layout/cycle8"/>
    <dgm:cxn modelId="{270E3C64-AEE8-4921-9540-74B60BA771E6}" type="presParOf" srcId="{B35BEC13-2939-4B0A-918C-84282B74E893}" destId="{A0EC4986-AF9F-4B26-8463-0200475D0D23}" srcOrd="15" destOrd="0" presId="urn:microsoft.com/office/officeart/2005/8/layout/cycle8"/>
    <dgm:cxn modelId="{436BBCC8-7725-48E2-A4C2-D9B692FC3802}" type="presParOf" srcId="{B35BEC13-2939-4B0A-918C-84282B74E893}" destId="{2775EA00-2194-4ECE-AF49-010B954AD518}" srcOrd="16" destOrd="0" presId="urn:microsoft.com/office/officeart/2005/8/layout/cycle8"/>
    <dgm:cxn modelId="{9B1900F4-82DC-4FC9-954F-090F99B71B5A}" type="presParOf" srcId="{B35BEC13-2939-4B0A-918C-84282B74E893}" destId="{D707972C-10C3-44F1-92A9-E805E5C87A11}" srcOrd="17" destOrd="0" presId="urn:microsoft.com/office/officeart/2005/8/layout/cycle8"/>
    <dgm:cxn modelId="{2C8D4ACB-2A5D-4DE5-B5CB-839138140307}" type="presParOf" srcId="{B35BEC13-2939-4B0A-918C-84282B74E893}" destId="{71810AC5-9592-47BC-AD88-33552E3FEBE4}" srcOrd="18" destOrd="0" presId="urn:microsoft.com/office/officeart/2005/8/layout/cycle8"/>
    <dgm:cxn modelId="{840A86C9-99EC-48CB-AB45-DDC4F447F760}" type="presParOf" srcId="{B35BEC13-2939-4B0A-918C-84282B74E893}" destId="{78624AA6-49B8-47D8-AC0D-3D9BF4C79F24}"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F5739-CEED-4D4A-AEA8-E46388128B5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A3B6FF00-E586-449A-A38B-C27C778BA4BC}">
      <dgm:prSet phldrT="[Texto]"/>
      <dgm:spPr/>
      <dgm:t>
        <a:bodyPr/>
        <a:lstStyle/>
        <a:p>
          <a:pPr algn="just"/>
          <a:r>
            <a:rPr lang="es-EC"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trabajo investigativo se realizó tomando como base los riesgos antrópicos que se presentan en Isla Trinitaria específicamente los que afectan la seguridad del Centro educativo Padre </a:t>
          </a:r>
          <a:r>
            <a:rPr lang="es-EC"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Numael</a:t>
          </a:r>
          <a:r>
            <a:rPr lang="es-EC"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López dentro del cual se educan 225 niños y niñas con 9 Docentes y un personal administrativo</a:t>
          </a:r>
          <a:endParaRPr lang="es-EC" dirty="0">
            <a:solidFill>
              <a:schemeClr val="tx1"/>
            </a:solidFill>
          </a:endParaRPr>
        </a:p>
      </dgm:t>
    </dgm:pt>
    <dgm:pt modelId="{758A80B1-D0FA-4638-AFE1-8D47012E19E5}" type="parTrans" cxnId="{D70E8ACD-9733-484E-BF6D-66CC3C352C6A}">
      <dgm:prSet/>
      <dgm:spPr/>
      <dgm:t>
        <a:bodyPr/>
        <a:lstStyle/>
        <a:p>
          <a:endParaRPr lang="es-EC"/>
        </a:p>
      </dgm:t>
    </dgm:pt>
    <dgm:pt modelId="{E3F1F4E9-E6AA-4E42-8FB0-D1DE9BC25302}" type="sibTrans" cxnId="{D70E8ACD-9733-484E-BF6D-66CC3C352C6A}">
      <dgm:prSet/>
      <dgm:spPr/>
      <dgm:t>
        <a:bodyPr/>
        <a:lstStyle/>
        <a:p>
          <a:endParaRPr lang="es-EC"/>
        </a:p>
      </dgm:t>
    </dgm:pt>
    <dgm:pt modelId="{90635FD7-BC6B-4E56-BD1F-EC730EF7E347}">
      <dgm:prSet phldrT="[Texto]"/>
      <dgm:spPr/>
      <dgm:t>
        <a:bodyPr/>
        <a:lstStyle/>
        <a:p>
          <a:pPr algn="just"/>
          <a:r>
            <a:rPr lang="es-EC" dirty="0" smtClean="0">
              <a:solidFill>
                <a:schemeClr val="tx1"/>
              </a:solidFill>
              <a:latin typeface="Times New Roman" panose="02020603050405020304" pitchFamily="18" charset="0"/>
              <a:cs typeface="Times New Roman" panose="02020603050405020304" pitchFamily="18" charset="0"/>
            </a:rPr>
            <a:t>La base de la inseguridad está enfocada en Factores de Riesgo Estructurales como la pobreza y miseria, corrupción, desempleo, inseguridad ciudadana, delincuencia organizada y común, migración masiva y descontrolada.</a:t>
          </a:r>
        </a:p>
        <a:p>
          <a:pPr algn="l"/>
          <a:endParaRPr lang="es-EC" dirty="0"/>
        </a:p>
      </dgm:t>
    </dgm:pt>
    <dgm:pt modelId="{97B39B01-E278-4CF1-8180-A52C58234D50}" type="parTrans" cxnId="{B8CA0656-9470-472D-828E-2B91CFD1FE6C}">
      <dgm:prSet/>
      <dgm:spPr/>
      <dgm:t>
        <a:bodyPr/>
        <a:lstStyle/>
        <a:p>
          <a:endParaRPr lang="es-EC"/>
        </a:p>
      </dgm:t>
    </dgm:pt>
    <dgm:pt modelId="{07ECE105-4F2C-45DD-A68C-A64859426B5E}" type="sibTrans" cxnId="{B8CA0656-9470-472D-828E-2B91CFD1FE6C}">
      <dgm:prSet/>
      <dgm:spPr/>
      <dgm:t>
        <a:bodyPr/>
        <a:lstStyle/>
        <a:p>
          <a:endParaRPr lang="es-EC"/>
        </a:p>
      </dgm:t>
    </dgm:pt>
    <dgm:pt modelId="{7853E0AE-0152-4DD9-B840-AFAC08B40C29}">
      <dgm:prSet phldrT="[Texto]"/>
      <dgm:spPr/>
      <dgm:t>
        <a:bodyPr/>
        <a:lstStyle/>
        <a:p>
          <a:pPr algn="just"/>
          <a:r>
            <a:rPr lang="es-EC" dirty="0" smtClean="0">
              <a:solidFill>
                <a:schemeClr val="tx1"/>
              </a:solidFill>
              <a:latin typeface="Times New Roman" panose="02020603050405020304" pitchFamily="18" charset="0"/>
              <a:cs typeface="Times New Roman" panose="02020603050405020304" pitchFamily="18" charset="0"/>
            </a:rPr>
            <a:t>Lo que ha dado como resultado la elevación de los índices delincuenciales y proliferación de las nuevas modalidades de delincuencia que ponen en riesgo la seguridad ciudadana y como punto especial la seguridad de la comunidad estudiantil del centro educativo el Padre </a:t>
          </a:r>
          <a:r>
            <a:rPr lang="es-EC" dirty="0" err="1" smtClean="0">
              <a:solidFill>
                <a:schemeClr val="tx1"/>
              </a:solidFill>
              <a:latin typeface="Times New Roman" panose="02020603050405020304" pitchFamily="18" charset="0"/>
              <a:cs typeface="Times New Roman" panose="02020603050405020304" pitchFamily="18" charset="0"/>
            </a:rPr>
            <a:t>Numael</a:t>
          </a:r>
          <a:r>
            <a:rPr lang="es-EC" dirty="0" smtClean="0">
              <a:solidFill>
                <a:schemeClr val="tx1"/>
              </a:solidFill>
              <a:latin typeface="Times New Roman" panose="02020603050405020304" pitchFamily="18" charset="0"/>
              <a:cs typeface="Times New Roman" panose="02020603050405020304" pitchFamily="18" charset="0"/>
            </a:rPr>
            <a:t> López y sus zonas de influencia.</a:t>
          </a:r>
          <a:endParaRPr lang="es-EC" dirty="0">
            <a:solidFill>
              <a:schemeClr val="tx1"/>
            </a:solidFill>
          </a:endParaRPr>
        </a:p>
      </dgm:t>
    </dgm:pt>
    <dgm:pt modelId="{00806A8B-8B8D-4509-94F3-47260E222FBA}" type="parTrans" cxnId="{C7CDC607-C18E-41DA-9F57-A4D4FE8FB7B7}">
      <dgm:prSet/>
      <dgm:spPr/>
      <dgm:t>
        <a:bodyPr/>
        <a:lstStyle/>
        <a:p>
          <a:endParaRPr lang="es-EC"/>
        </a:p>
      </dgm:t>
    </dgm:pt>
    <dgm:pt modelId="{5F221264-1424-439A-B9BA-5C3154A9B048}" type="sibTrans" cxnId="{C7CDC607-C18E-41DA-9F57-A4D4FE8FB7B7}">
      <dgm:prSet/>
      <dgm:spPr/>
      <dgm:t>
        <a:bodyPr/>
        <a:lstStyle/>
        <a:p>
          <a:endParaRPr lang="es-EC"/>
        </a:p>
      </dgm:t>
    </dgm:pt>
    <dgm:pt modelId="{78D77A50-5290-41A7-96AD-A0EB93799F4C}" type="pres">
      <dgm:prSet presAssocID="{41BF5739-CEED-4D4A-AEA8-E46388128B54}" presName="outerComposite" presStyleCnt="0">
        <dgm:presLayoutVars>
          <dgm:chMax val="5"/>
          <dgm:dir/>
          <dgm:resizeHandles val="exact"/>
        </dgm:presLayoutVars>
      </dgm:prSet>
      <dgm:spPr/>
      <dgm:t>
        <a:bodyPr/>
        <a:lstStyle/>
        <a:p>
          <a:endParaRPr lang="es-EC"/>
        </a:p>
      </dgm:t>
    </dgm:pt>
    <dgm:pt modelId="{1824C0D6-65BA-4A50-9FF5-94D7856F6518}" type="pres">
      <dgm:prSet presAssocID="{41BF5739-CEED-4D4A-AEA8-E46388128B54}" presName="dummyMaxCanvas" presStyleCnt="0">
        <dgm:presLayoutVars/>
      </dgm:prSet>
      <dgm:spPr/>
    </dgm:pt>
    <dgm:pt modelId="{BC623959-EB1D-4969-8C7C-1FB5689BB70B}" type="pres">
      <dgm:prSet presAssocID="{41BF5739-CEED-4D4A-AEA8-E46388128B54}" presName="ThreeNodes_1" presStyleLbl="node1" presStyleIdx="0" presStyleCnt="3" custLinFactNeighborX="-586" custLinFactNeighborY="-1659">
        <dgm:presLayoutVars>
          <dgm:bulletEnabled val="1"/>
        </dgm:presLayoutVars>
      </dgm:prSet>
      <dgm:spPr/>
      <dgm:t>
        <a:bodyPr/>
        <a:lstStyle/>
        <a:p>
          <a:endParaRPr lang="es-EC"/>
        </a:p>
      </dgm:t>
    </dgm:pt>
    <dgm:pt modelId="{4B711C25-7904-4378-A7DA-4EE7D0C5F5F8}" type="pres">
      <dgm:prSet presAssocID="{41BF5739-CEED-4D4A-AEA8-E46388128B54}" presName="ThreeNodes_2" presStyleLbl="node1" presStyleIdx="1" presStyleCnt="3">
        <dgm:presLayoutVars>
          <dgm:bulletEnabled val="1"/>
        </dgm:presLayoutVars>
      </dgm:prSet>
      <dgm:spPr/>
      <dgm:t>
        <a:bodyPr/>
        <a:lstStyle/>
        <a:p>
          <a:endParaRPr lang="es-EC"/>
        </a:p>
      </dgm:t>
    </dgm:pt>
    <dgm:pt modelId="{52912FF8-CB4C-45AD-9BC6-9F34D45480C6}" type="pres">
      <dgm:prSet presAssocID="{41BF5739-CEED-4D4A-AEA8-E46388128B54}" presName="ThreeNodes_3" presStyleLbl="node1" presStyleIdx="2" presStyleCnt="3">
        <dgm:presLayoutVars>
          <dgm:bulletEnabled val="1"/>
        </dgm:presLayoutVars>
      </dgm:prSet>
      <dgm:spPr/>
      <dgm:t>
        <a:bodyPr/>
        <a:lstStyle/>
        <a:p>
          <a:endParaRPr lang="es-EC"/>
        </a:p>
      </dgm:t>
    </dgm:pt>
    <dgm:pt modelId="{6BA01EAE-5C90-46BE-AF18-5FAD4BD7CD5C}" type="pres">
      <dgm:prSet presAssocID="{41BF5739-CEED-4D4A-AEA8-E46388128B54}" presName="ThreeConn_1-2" presStyleLbl="fgAccFollowNode1" presStyleIdx="0" presStyleCnt="2">
        <dgm:presLayoutVars>
          <dgm:bulletEnabled val="1"/>
        </dgm:presLayoutVars>
      </dgm:prSet>
      <dgm:spPr/>
      <dgm:t>
        <a:bodyPr/>
        <a:lstStyle/>
        <a:p>
          <a:endParaRPr lang="es-EC"/>
        </a:p>
      </dgm:t>
    </dgm:pt>
    <dgm:pt modelId="{290E877A-8899-4C8C-9734-1AC1E6586BC1}" type="pres">
      <dgm:prSet presAssocID="{41BF5739-CEED-4D4A-AEA8-E46388128B54}" presName="ThreeConn_2-3" presStyleLbl="fgAccFollowNode1" presStyleIdx="1" presStyleCnt="2">
        <dgm:presLayoutVars>
          <dgm:bulletEnabled val="1"/>
        </dgm:presLayoutVars>
      </dgm:prSet>
      <dgm:spPr/>
      <dgm:t>
        <a:bodyPr/>
        <a:lstStyle/>
        <a:p>
          <a:endParaRPr lang="es-EC"/>
        </a:p>
      </dgm:t>
    </dgm:pt>
    <dgm:pt modelId="{5B2B89E1-CE96-4083-9907-5A3DF6A17105}" type="pres">
      <dgm:prSet presAssocID="{41BF5739-CEED-4D4A-AEA8-E46388128B54}" presName="ThreeNodes_1_text" presStyleLbl="node1" presStyleIdx="2" presStyleCnt="3">
        <dgm:presLayoutVars>
          <dgm:bulletEnabled val="1"/>
        </dgm:presLayoutVars>
      </dgm:prSet>
      <dgm:spPr/>
      <dgm:t>
        <a:bodyPr/>
        <a:lstStyle/>
        <a:p>
          <a:endParaRPr lang="es-EC"/>
        </a:p>
      </dgm:t>
    </dgm:pt>
    <dgm:pt modelId="{6A7EA309-ABE4-49EF-8AED-24125002E74D}" type="pres">
      <dgm:prSet presAssocID="{41BF5739-CEED-4D4A-AEA8-E46388128B54}" presName="ThreeNodes_2_text" presStyleLbl="node1" presStyleIdx="2" presStyleCnt="3">
        <dgm:presLayoutVars>
          <dgm:bulletEnabled val="1"/>
        </dgm:presLayoutVars>
      </dgm:prSet>
      <dgm:spPr/>
      <dgm:t>
        <a:bodyPr/>
        <a:lstStyle/>
        <a:p>
          <a:endParaRPr lang="es-EC"/>
        </a:p>
      </dgm:t>
    </dgm:pt>
    <dgm:pt modelId="{15D17435-5729-4199-B91E-0E13419C0CEB}" type="pres">
      <dgm:prSet presAssocID="{41BF5739-CEED-4D4A-AEA8-E46388128B54}" presName="ThreeNodes_3_text" presStyleLbl="node1" presStyleIdx="2" presStyleCnt="3">
        <dgm:presLayoutVars>
          <dgm:bulletEnabled val="1"/>
        </dgm:presLayoutVars>
      </dgm:prSet>
      <dgm:spPr/>
      <dgm:t>
        <a:bodyPr/>
        <a:lstStyle/>
        <a:p>
          <a:endParaRPr lang="es-EC"/>
        </a:p>
      </dgm:t>
    </dgm:pt>
  </dgm:ptLst>
  <dgm:cxnLst>
    <dgm:cxn modelId="{C7CDC607-C18E-41DA-9F57-A4D4FE8FB7B7}" srcId="{41BF5739-CEED-4D4A-AEA8-E46388128B54}" destId="{7853E0AE-0152-4DD9-B840-AFAC08B40C29}" srcOrd="2" destOrd="0" parTransId="{00806A8B-8B8D-4509-94F3-47260E222FBA}" sibTransId="{5F221264-1424-439A-B9BA-5C3154A9B048}"/>
    <dgm:cxn modelId="{E73181C8-255C-42AB-B846-D25D721E00E2}" type="presOf" srcId="{90635FD7-BC6B-4E56-BD1F-EC730EF7E347}" destId="{6A7EA309-ABE4-49EF-8AED-24125002E74D}" srcOrd="1" destOrd="0" presId="urn:microsoft.com/office/officeart/2005/8/layout/vProcess5"/>
    <dgm:cxn modelId="{39813208-01C4-4538-ACEB-EAFEB6F1C653}" type="presOf" srcId="{41BF5739-CEED-4D4A-AEA8-E46388128B54}" destId="{78D77A50-5290-41A7-96AD-A0EB93799F4C}" srcOrd="0" destOrd="0" presId="urn:microsoft.com/office/officeart/2005/8/layout/vProcess5"/>
    <dgm:cxn modelId="{B8CA0656-9470-472D-828E-2B91CFD1FE6C}" srcId="{41BF5739-CEED-4D4A-AEA8-E46388128B54}" destId="{90635FD7-BC6B-4E56-BD1F-EC730EF7E347}" srcOrd="1" destOrd="0" parTransId="{97B39B01-E278-4CF1-8180-A52C58234D50}" sibTransId="{07ECE105-4F2C-45DD-A68C-A64859426B5E}"/>
    <dgm:cxn modelId="{A2BBA31B-765D-47BD-9C1A-E730B88F20FD}" type="presOf" srcId="{07ECE105-4F2C-45DD-A68C-A64859426B5E}" destId="{290E877A-8899-4C8C-9734-1AC1E6586BC1}" srcOrd="0" destOrd="0" presId="urn:microsoft.com/office/officeart/2005/8/layout/vProcess5"/>
    <dgm:cxn modelId="{C92C7835-F6B1-4B79-A134-D239C4CDCB8B}" type="presOf" srcId="{7853E0AE-0152-4DD9-B840-AFAC08B40C29}" destId="{52912FF8-CB4C-45AD-9BC6-9F34D45480C6}" srcOrd="0" destOrd="0" presId="urn:microsoft.com/office/officeart/2005/8/layout/vProcess5"/>
    <dgm:cxn modelId="{FB47F1F9-EE08-4D7C-BF08-B6A0EF0E7F63}" type="presOf" srcId="{A3B6FF00-E586-449A-A38B-C27C778BA4BC}" destId="{5B2B89E1-CE96-4083-9907-5A3DF6A17105}" srcOrd="1" destOrd="0" presId="urn:microsoft.com/office/officeart/2005/8/layout/vProcess5"/>
    <dgm:cxn modelId="{B259A658-F830-4E3F-9675-244419FF3042}" type="presOf" srcId="{A3B6FF00-E586-449A-A38B-C27C778BA4BC}" destId="{BC623959-EB1D-4969-8C7C-1FB5689BB70B}" srcOrd="0" destOrd="0" presId="urn:microsoft.com/office/officeart/2005/8/layout/vProcess5"/>
    <dgm:cxn modelId="{2A4E8EF6-AFAD-4ACD-BAAE-89C1DF5D8098}" type="presOf" srcId="{E3F1F4E9-E6AA-4E42-8FB0-D1DE9BC25302}" destId="{6BA01EAE-5C90-46BE-AF18-5FAD4BD7CD5C}" srcOrd="0" destOrd="0" presId="urn:microsoft.com/office/officeart/2005/8/layout/vProcess5"/>
    <dgm:cxn modelId="{9CA2F9DB-2490-4D70-95A9-F5ECDED39467}" type="presOf" srcId="{7853E0AE-0152-4DD9-B840-AFAC08B40C29}" destId="{15D17435-5729-4199-B91E-0E13419C0CEB}" srcOrd="1" destOrd="0" presId="urn:microsoft.com/office/officeart/2005/8/layout/vProcess5"/>
    <dgm:cxn modelId="{D70E8ACD-9733-484E-BF6D-66CC3C352C6A}" srcId="{41BF5739-CEED-4D4A-AEA8-E46388128B54}" destId="{A3B6FF00-E586-449A-A38B-C27C778BA4BC}" srcOrd="0" destOrd="0" parTransId="{758A80B1-D0FA-4638-AFE1-8D47012E19E5}" sibTransId="{E3F1F4E9-E6AA-4E42-8FB0-D1DE9BC25302}"/>
    <dgm:cxn modelId="{AC013CBE-DF86-40BB-8548-64260C166E49}" type="presOf" srcId="{90635FD7-BC6B-4E56-BD1F-EC730EF7E347}" destId="{4B711C25-7904-4378-A7DA-4EE7D0C5F5F8}" srcOrd="0" destOrd="0" presId="urn:microsoft.com/office/officeart/2005/8/layout/vProcess5"/>
    <dgm:cxn modelId="{B8475B86-BF79-442D-A37C-26EDBB533CC4}" type="presParOf" srcId="{78D77A50-5290-41A7-96AD-A0EB93799F4C}" destId="{1824C0D6-65BA-4A50-9FF5-94D7856F6518}" srcOrd="0" destOrd="0" presId="urn:microsoft.com/office/officeart/2005/8/layout/vProcess5"/>
    <dgm:cxn modelId="{5E5157EC-6418-4B2C-B55F-5A0628DAC1DB}" type="presParOf" srcId="{78D77A50-5290-41A7-96AD-A0EB93799F4C}" destId="{BC623959-EB1D-4969-8C7C-1FB5689BB70B}" srcOrd="1" destOrd="0" presId="urn:microsoft.com/office/officeart/2005/8/layout/vProcess5"/>
    <dgm:cxn modelId="{94570CCB-4440-4410-B304-FC98381B0102}" type="presParOf" srcId="{78D77A50-5290-41A7-96AD-A0EB93799F4C}" destId="{4B711C25-7904-4378-A7DA-4EE7D0C5F5F8}" srcOrd="2" destOrd="0" presId="urn:microsoft.com/office/officeart/2005/8/layout/vProcess5"/>
    <dgm:cxn modelId="{BC2DA10F-3272-4848-B555-4B20E7236F29}" type="presParOf" srcId="{78D77A50-5290-41A7-96AD-A0EB93799F4C}" destId="{52912FF8-CB4C-45AD-9BC6-9F34D45480C6}" srcOrd="3" destOrd="0" presId="urn:microsoft.com/office/officeart/2005/8/layout/vProcess5"/>
    <dgm:cxn modelId="{48F247D5-A907-4E62-BE57-B9A42F332FB7}" type="presParOf" srcId="{78D77A50-5290-41A7-96AD-A0EB93799F4C}" destId="{6BA01EAE-5C90-46BE-AF18-5FAD4BD7CD5C}" srcOrd="4" destOrd="0" presId="urn:microsoft.com/office/officeart/2005/8/layout/vProcess5"/>
    <dgm:cxn modelId="{D5C81166-8DF0-41FD-AD5F-53D02EF6EF09}" type="presParOf" srcId="{78D77A50-5290-41A7-96AD-A0EB93799F4C}" destId="{290E877A-8899-4C8C-9734-1AC1E6586BC1}" srcOrd="5" destOrd="0" presId="urn:microsoft.com/office/officeart/2005/8/layout/vProcess5"/>
    <dgm:cxn modelId="{394B477E-6F54-4542-B6C5-5DFE12F1EA4C}" type="presParOf" srcId="{78D77A50-5290-41A7-96AD-A0EB93799F4C}" destId="{5B2B89E1-CE96-4083-9907-5A3DF6A17105}" srcOrd="6" destOrd="0" presId="urn:microsoft.com/office/officeart/2005/8/layout/vProcess5"/>
    <dgm:cxn modelId="{539DA30B-05BA-4AFF-A1E6-9AD898CC24F1}" type="presParOf" srcId="{78D77A50-5290-41A7-96AD-A0EB93799F4C}" destId="{6A7EA309-ABE4-49EF-8AED-24125002E74D}" srcOrd="7" destOrd="0" presId="urn:microsoft.com/office/officeart/2005/8/layout/vProcess5"/>
    <dgm:cxn modelId="{3FAE2618-2622-4EC2-BEEA-584232D5968A}" type="presParOf" srcId="{78D77A50-5290-41A7-96AD-A0EB93799F4C}" destId="{15D17435-5729-4199-B91E-0E13419C0C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657AB-D45D-435B-9F4C-2FFEFF49463D}">
      <dsp:nvSpPr>
        <dsp:cNvPr id="0" name=""/>
        <dsp:cNvSpPr/>
      </dsp:nvSpPr>
      <dsp:spPr>
        <a:xfrm>
          <a:off x="1654525" y="318382"/>
          <a:ext cx="4287726" cy="4287726"/>
        </a:xfrm>
        <a:prstGeom prst="pie">
          <a:avLst>
            <a:gd name="adj1" fmla="val 16200000"/>
            <a:gd name="adj2" fmla="val 0"/>
          </a:avLst>
        </a:prstGeom>
        <a:gradFill rotWithShape="0">
          <a:gsLst>
            <a:gs pos="0">
              <a:schemeClr val="accent1">
                <a:shade val="50000"/>
                <a:hueOff val="0"/>
                <a:satOff val="0"/>
                <a:lumOff val="0"/>
                <a:alphaOff val="0"/>
                <a:shade val="85000"/>
                <a:satMod val="130000"/>
              </a:schemeClr>
            </a:gs>
            <a:gs pos="34000">
              <a:schemeClr val="accent1">
                <a:shade val="50000"/>
                <a:hueOff val="0"/>
                <a:satOff val="0"/>
                <a:lumOff val="0"/>
                <a:alphaOff val="0"/>
                <a:shade val="87000"/>
                <a:satMod val="125000"/>
              </a:schemeClr>
            </a:gs>
            <a:gs pos="70000">
              <a:schemeClr val="accent1">
                <a:shade val="50000"/>
                <a:hueOff val="0"/>
                <a:satOff val="0"/>
                <a:lumOff val="0"/>
                <a:alphaOff val="0"/>
                <a:tint val="100000"/>
                <a:shade val="90000"/>
                <a:satMod val="130000"/>
              </a:schemeClr>
            </a:gs>
            <a:gs pos="100000">
              <a:schemeClr val="accent1">
                <a:shade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¿Cómo afectan los factores de riesgos no tradicionales a las actividades diarias de la comunidad educativa y cuerpo docente?</a:t>
          </a:r>
          <a:endParaRPr lang="es-MX" sz="1200" kern="1200" dirty="0">
            <a:solidFill>
              <a:schemeClr val="tx1"/>
            </a:solidFill>
          </a:endParaRPr>
        </a:p>
      </dsp:txBody>
      <dsp:txXfrm>
        <a:off x="3930593" y="1207064"/>
        <a:ext cx="1582375" cy="1174020"/>
      </dsp:txXfrm>
    </dsp:sp>
    <dsp:sp modelId="{3A0A1E51-1975-4B8F-91C6-3B7CE7145936}">
      <dsp:nvSpPr>
        <dsp:cNvPr id="0" name=""/>
        <dsp:cNvSpPr/>
      </dsp:nvSpPr>
      <dsp:spPr>
        <a:xfrm>
          <a:off x="1654525" y="462327"/>
          <a:ext cx="4287726" cy="4287726"/>
        </a:xfrm>
        <a:prstGeom prst="pie">
          <a:avLst>
            <a:gd name="adj1" fmla="val 0"/>
            <a:gd name="adj2" fmla="val 5400000"/>
          </a:avLst>
        </a:prstGeom>
        <a:gradFill rotWithShape="0">
          <a:gsLst>
            <a:gs pos="0">
              <a:schemeClr val="accent1">
                <a:shade val="50000"/>
                <a:hueOff val="-376820"/>
                <a:satOff val="-10353"/>
                <a:lumOff val="23810"/>
                <a:alphaOff val="0"/>
                <a:shade val="85000"/>
                <a:satMod val="130000"/>
              </a:schemeClr>
            </a:gs>
            <a:gs pos="34000">
              <a:schemeClr val="accent1">
                <a:shade val="50000"/>
                <a:hueOff val="-376820"/>
                <a:satOff val="-10353"/>
                <a:lumOff val="23810"/>
                <a:alphaOff val="0"/>
                <a:shade val="87000"/>
                <a:satMod val="125000"/>
              </a:schemeClr>
            </a:gs>
            <a:gs pos="70000">
              <a:schemeClr val="accent1">
                <a:shade val="50000"/>
                <a:hueOff val="-376820"/>
                <a:satOff val="-10353"/>
                <a:lumOff val="23810"/>
                <a:alphaOff val="0"/>
                <a:tint val="100000"/>
                <a:shade val="90000"/>
                <a:satMod val="130000"/>
              </a:schemeClr>
            </a:gs>
            <a:gs pos="100000">
              <a:schemeClr val="accent1">
                <a:shade val="50000"/>
                <a:hueOff val="-376820"/>
                <a:satOff val="-10353"/>
                <a:lumOff val="2381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¿Qué medidas de Gestión de Riesgos se deberán tomar para reducirlos y mejorar la calidad de vida de estudiantes y docentes?</a:t>
          </a:r>
          <a:endParaRPr lang="es-MX" sz="1200" kern="1200" dirty="0">
            <a:solidFill>
              <a:schemeClr val="tx1"/>
            </a:solidFill>
          </a:endParaRPr>
        </a:p>
      </dsp:txBody>
      <dsp:txXfrm>
        <a:off x="3930593" y="2687351"/>
        <a:ext cx="1582375" cy="1174020"/>
      </dsp:txXfrm>
    </dsp:sp>
    <dsp:sp modelId="{AAE64756-B24C-41E6-A841-6C404072C4E4}">
      <dsp:nvSpPr>
        <dsp:cNvPr id="0" name=""/>
        <dsp:cNvSpPr/>
      </dsp:nvSpPr>
      <dsp:spPr>
        <a:xfrm>
          <a:off x="1510580" y="462327"/>
          <a:ext cx="4287726" cy="4287726"/>
        </a:xfrm>
        <a:prstGeom prst="pie">
          <a:avLst>
            <a:gd name="adj1" fmla="val 5400000"/>
            <a:gd name="adj2" fmla="val 10800000"/>
          </a:avLst>
        </a:prstGeom>
        <a:gradFill rotWithShape="0">
          <a:gsLst>
            <a:gs pos="0">
              <a:schemeClr val="accent1">
                <a:shade val="50000"/>
                <a:hueOff val="-753640"/>
                <a:satOff val="-20705"/>
                <a:lumOff val="47620"/>
                <a:alphaOff val="0"/>
                <a:shade val="85000"/>
                <a:satMod val="130000"/>
              </a:schemeClr>
            </a:gs>
            <a:gs pos="34000">
              <a:schemeClr val="accent1">
                <a:shade val="50000"/>
                <a:hueOff val="-753640"/>
                <a:satOff val="-20705"/>
                <a:lumOff val="47620"/>
                <a:alphaOff val="0"/>
                <a:shade val="87000"/>
                <a:satMod val="125000"/>
              </a:schemeClr>
            </a:gs>
            <a:gs pos="70000">
              <a:schemeClr val="accent1">
                <a:shade val="50000"/>
                <a:hueOff val="-753640"/>
                <a:satOff val="-20705"/>
                <a:lumOff val="47620"/>
                <a:alphaOff val="0"/>
                <a:tint val="100000"/>
                <a:shade val="90000"/>
                <a:satMod val="130000"/>
              </a:schemeClr>
            </a:gs>
            <a:gs pos="100000">
              <a:schemeClr val="accent1">
                <a:shade val="50000"/>
                <a:hueOff val="-753640"/>
                <a:satOff val="-20705"/>
                <a:lumOff val="4762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¿Qué tan eficientes son las medidas de seguridad  que tiene el Centro Educativo Padre </a:t>
          </a:r>
          <a:r>
            <a:rPr lang="es-EC" sz="1200" kern="1200" dirty="0" err="1" smtClean="0">
              <a:solidFill>
                <a:schemeClr val="tx1"/>
              </a:solidFill>
            </a:rPr>
            <a:t>Numael</a:t>
          </a:r>
          <a:r>
            <a:rPr lang="es-EC" sz="1200" kern="1200" dirty="0" smtClean="0">
              <a:solidFill>
                <a:schemeClr val="tx1"/>
              </a:solidFill>
            </a:rPr>
            <a:t> López?</a:t>
          </a:r>
          <a:endParaRPr lang="es-MX" sz="1200" kern="1200" dirty="0">
            <a:solidFill>
              <a:schemeClr val="tx1"/>
            </a:solidFill>
          </a:endParaRPr>
        </a:p>
      </dsp:txBody>
      <dsp:txXfrm>
        <a:off x="1939863" y="2687351"/>
        <a:ext cx="1582375" cy="1174020"/>
      </dsp:txXfrm>
    </dsp:sp>
    <dsp:sp modelId="{52912A43-E00D-484D-AC2B-128CD6CF24A2}">
      <dsp:nvSpPr>
        <dsp:cNvPr id="0" name=""/>
        <dsp:cNvSpPr/>
      </dsp:nvSpPr>
      <dsp:spPr>
        <a:xfrm>
          <a:off x="1520270" y="364818"/>
          <a:ext cx="4287726" cy="4287726"/>
        </a:xfrm>
        <a:prstGeom prst="pie">
          <a:avLst>
            <a:gd name="adj1" fmla="val 10800000"/>
            <a:gd name="adj2" fmla="val 16200000"/>
          </a:avLst>
        </a:prstGeom>
        <a:gradFill rotWithShape="0">
          <a:gsLst>
            <a:gs pos="0">
              <a:schemeClr val="accent1">
                <a:shade val="50000"/>
                <a:hueOff val="-376820"/>
                <a:satOff val="-10353"/>
                <a:lumOff val="23810"/>
                <a:alphaOff val="0"/>
                <a:shade val="85000"/>
                <a:satMod val="130000"/>
              </a:schemeClr>
            </a:gs>
            <a:gs pos="34000">
              <a:schemeClr val="accent1">
                <a:shade val="50000"/>
                <a:hueOff val="-376820"/>
                <a:satOff val="-10353"/>
                <a:lumOff val="23810"/>
                <a:alphaOff val="0"/>
                <a:shade val="87000"/>
                <a:satMod val="125000"/>
              </a:schemeClr>
            </a:gs>
            <a:gs pos="70000">
              <a:schemeClr val="accent1">
                <a:shade val="50000"/>
                <a:hueOff val="-376820"/>
                <a:satOff val="-10353"/>
                <a:lumOff val="23810"/>
                <a:alphaOff val="0"/>
                <a:tint val="100000"/>
                <a:shade val="90000"/>
                <a:satMod val="130000"/>
              </a:schemeClr>
            </a:gs>
            <a:gs pos="100000">
              <a:schemeClr val="accent1">
                <a:shade val="50000"/>
                <a:hueOff val="-376820"/>
                <a:satOff val="-10353"/>
                <a:lumOff val="2381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rPr>
            <a:t>¿Qué riesgos de origen antrópico afectan la seguridad de la comunidad estudiantil del Centro Educativo Padre </a:t>
          </a:r>
          <a:r>
            <a:rPr lang="es-EC" sz="1200" b="0" kern="1200" dirty="0" err="1" smtClean="0">
              <a:solidFill>
                <a:schemeClr val="tx1"/>
              </a:solidFill>
            </a:rPr>
            <a:t>Numael</a:t>
          </a:r>
          <a:r>
            <a:rPr lang="es-EC" sz="1200" b="0" kern="1200" dirty="0" smtClean="0">
              <a:solidFill>
                <a:schemeClr val="tx1"/>
              </a:solidFill>
            </a:rPr>
            <a:t> López?</a:t>
          </a:r>
          <a:endParaRPr lang="es-MX" sz="1200" b="0" kern="1200" dirty="0">
            <a:solidFill>
              <a:schemeClr val="tx1"/>
            </a:solidFill>
          </a:endParaRPr>
        </a:p>
      </dsp:txBody>
      <dsp:txXfrm>
        <a:off x="1949553" y="1253500"/>
        <a:ext cx="1582375" cy="1174020"/>
      </dsp:txXfrm>
    </dsp:sp>
    <dsp:sp modelId="{2775EA00-2194-4ECE-AF49-010B954AD518}">
      <dsp:nvSpPr>
        <dsp:cNvPr id="0" name=""/>
        <dsp:cNvSpPr/>
      </dsp:nvSpPr>
      <dsp:spPr>
        <a:xfrm>
          <a:off x="1389094" y="52951"/>
          <a:ext cx="4818587" cy="4818587"/>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707972C-10C3-44F1-92A9-E805E5C87A11}">
      <dsp:nvSpPr>
        <dsp:cNvPr id="0" name=""/>
        <dsp:cNvSpPr/>
      </dsp:nvSpPr>
      <dsp:spPr>
        <a:xfrm>
          <a:off x="1389094" y="196896"/>
          <a:ext cx="4818587" cy="4818587"/>
        </a:xfrm>
        <a:prstGeom prst="circularArrow">
          <a:avLst>
            <a:gd name="adj1" fmla="val 5085"/>
            <a:gd name="adj2" fmla="val 327528"/>
            <a:gd name="adj3" fmla="val 5072472"/>
            <a:gd name="adj4" fmla="val 0"/>
            <a:gd name="adj5" fmla="val 5932"/>
          </a:avLst>
        </a:prstGeom>
        <a:solidFill>
          <a:schemeClr val="accent1">
            <a:shade val="90000"/>
            <a:hueOff val="-387582"/>
            <a:satOff val="-9162"/>
            <a:lumOff val="19196"/>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810AC5-9592-47BC-AD88-33552E3FEBE4}">
      <dsp:nvSpPr>
        <dsp:cNvPr id="0" name=""/>
        <dsp:cNvSpPr/>
      </dsp:nvSpPr>
      <dsp:spPr>
        <a:xfrm>
          <a:off x="1245149" y="196896"/>
          <a:ext cx="4818587" cy="4818587"/>
        </a:xfrm>
        <a:prstGeom prst="circularArrow">
          <a:avLst>
            <a:gd name="adj1" fmla="val 5085"/>
            <a:gd name="adj2" fmla="val 327528"/>
            <a:gd name="adj3" fmla="val 10472472"/>
            <a:gd name="adj4" fmla="val 5400000"/>
            <a:gd name="adj5" fmla="val 5932"/>
          </a:avLst>
        </a:prstGeom>
        <a:solidFill>
          <a:schemeClr val="accent1">
            <a:shade val="90000"/>
            <a:hueOff val="-775165"/>
            <a:satOff val="-18324"/>
            <a:lumOff val="38392"/>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8624AA6-49B8-47D8-AC0D-3D9BF4C79F24}">
      <dsp:nvSpPr>
        <dsp:cNvPr id="0" name=""/>
        <dsp:cNvSpPr/>
      </dsp:nvSpPr>
      <dsp:spPr>
        <a:xfrm>
          <a:off x="1254839" y="99387"/>
          <a:ext cx="4818587" cy="4818587"/>
        </a:xfrm>
        <a:prstGeom prst="circularArrow">
          <a:avLst>
            <a:gd name="adj1" fmla="val 5085"/>
            <a:gd name="adj2" fmla="val 327528"/>
            <a:gd name="adj3" fmla="val 15872472"/>
            <a:gd name="adj4" fmla="val 10800000"/>
            <a:gd name="adj5" fmla="val 5932"/>
          </a:avLst>
        </a:prstGeom>
        <a:solidFill>
          <a:schemeClr val="accent1">
            <a:shade val="90000"/>
            <a:hueOff val="-387582"/>
            <a:satOff val="-9162"/>
            <a:lumOff val="19196"/>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23959-EB1D-4969-8C7C-1FB5689BB70B}">
      <dsp:nvSpPr>
        <dsp:cNvPr id="0" name=""/>
        <dsp:cNvSpPr/>
      </dsp:nvSpPr>
      <dsp:spPr>
        <a:xfrm>
          <a:off x="0" y="0"/>
          <a:ext cx="6908800" cy="15256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trabajo investigativo se realizó tomando como base los riesgos antrópicos que se presentan en Isla Trinitaria específicamente los que afectan la seguridad del Centro educativo Padre </a:t>
          </a:r>
          <a:r>
            <a:rPr lang="es-EC" sz="1600"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Numael</a:t>
          </a:r>
          <a:r>
            <a:rPr lang="es-EC" sz="16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López dentro del cual se educan 225 niños y niñas con 9 Docentes y un personal administrativo</a:t>
          </a:r>
          <a:endParaRPr lang="es-EC" sz="1600" kern="1200" dirty="0">
            <a:solidFill>
              <a:schemeClr val="tx1"/>
            </a:solidFill>
          </a:endParaRPr>
        </a:p>
      </dsp:txBody>
      <dsp:txXfrm>
        <a:off x="44686" y="44686"/>
        <a:ext cx="5262472" cy="1436307"/>
      </dsp:txXfrm>
    </dsp:sp>
    <dsp:sp modelId="{4B711C25-7904-4378-A7DA-4EE7D0C5F5F8}">
      <dsp:nvSpPr>
        <dsp:cNvPr id="0" name=""/>
        <dsp:cNvSpPr/>
      </dsp:nvSpPr>
      <dsp:spPr>
        <a:xfrm>
          <a:off x="609599" y="1779958"/>
          <a:ext cx="6908800" cy="15256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La base de la inseguridad está enfocada en Factores de Riesgo Estructurales como la pobreza y miseria, corrupción, desempleo, inseguridad ciudadana, delincuencia organizada y común, migración masiva y descontrolada.</a:t>
          </a:r>
        </a:p>
        <a:p>
          <a:pPr lvl="0" algn="l" defTabSz="711200">
            <a:lnSpc>
              <a:spcPct val="90000"/>
            </a:lnSpc>
            <a:spcBef>
              <a:spcPct val="0"/>
            </a:spcBef>
            <a:spcAft>
              <a:spcPct val="35000"/>
            </a:spcAft>
          </a:pPr>
          <a:endParaRPr lang="es-EC" sz="1600" kern="1200" dirty="0"/>
        </a:p>
      </dsp:txBody>
      <dsp:txXfrm>
        <a:off x="654285" y="1824644"/>
        <a:ext cx="5218136" cy="1436307"/>
      </dsp:txXfrm>
    </dsp:sp>
    <dsp:sp modelId="{52912FF8-CB4C-45AD-9BC6-9F34D45480C6}">
      <dsp:nvSpPr>
        <dsp:cNvPr id="0" name=""/>
        <dsp:cNvSpPr/>
      </dsp:nvSpPr>
      <dsp:spPr>
        <a:xfrm>
          <a:off x="1219199" y="3559917"/>
          <a:ext cx="6908800" cy="15256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Lo que ha dado como resultado la elevación de los índices delincuenciales y proliferación de las nuevas modalidades de delincuencia que ponen en riesgo la seguridad ciudadana y como punto especial la seguridad de la comunidad estudiantil del centro educativo el Padre </a:t>
          </a:r>
          <a:r>
            <a:rPr lang="es-EC" sz="1600" kern="1200" dirty="0" err="1" smtClean="0">
              <a:solidFill>
                <a:schemeClr val="tx1"/>
              </a:solidFill>
              <a:latin typeface="Times New Roman" panose="02020603050405020304" pitchFamily="18" charset="0"/>
              <a:cs typeface="Times New Roman" panose="02020603050405020304" pitchFamily="18" charset="0"/>
            </a:rPr>
            <a:t>Numael</a:t>
          </a:r>
          <a:r>
            <a:rPr lang="es-EC" sz="1600" kern="1200" dirty="0" smtClean="0">
              <a:solidFill>
                <a:schemeClr val="tx1"/>
              </a:solidFill>
              <a:latin typeface="Times New Roman" panose="02020603050405020304" pitchFamily="18" charset="0"/>
              <a:cs typeface="Times New Roman" panose="02020603050405020304" pitchFamily="18" charset="0"/>
            </a:rPr>
            <a:t> López y sus zonas de influencia.</a:t>
          </a:r>
          <a:endParaRPr lang="es-EC" sz="1600" kern="1200" dirty="0">
            <a:solidFill>
              <a:schemeClr val="tx1"/>
            </a:solidFill>
          </a:endParaRPr>
        </a:p>
      </dsp:txBody>
      <dsp:txXfrm>
        <a:off x="1263885" y="3604603"/>
        <a:ext cx="5218136" cy="1436307"/>
      </dsp:txXfrm>
    </dsp:sp>
    <dsp:sp modelId="{6BA01EAE-5C90-46BE-AF18-5FAD4BD7CD5C}">
      <dsp:nvSpPr>
        <dsp:cNvPr id="0" name=""/>
        <dsp:cNvSpPr/>
      </dsp:nvSpPr>
      <dsp:spPr>
        <a:xfrm>
          <a:off x="5917108" y="1156973"/>
          <a:ext cx="991691" cy="99169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140238" y="1156973"/>
        <a:ext cx="545431" cy="746247"/>
      </dsp:txXfrm>
    </dsp:sp>
    <dsp:sp modelId="{290E877A-8899-4C8C-9734-1AC1E6586BC1}">
      <dsp:nvSpPr>
        <dsp:cNvPr id="0" name=""/>
        <dsp:cNvSpPr/>
      </dsp:nvSpPr>
      <dsp:spPr>
        <a:xfrm>
          <a:off x="6526708" y="2926761"/>
          <a:ext cx="991691" cy="99169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749838" y="2926761"/>
        <a:ext cx="545431"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2E839-5A7F-4855-B79F-0DEE9EF53338}" type="datetimeFigureOut">
              <a:rPr lang="es-ES" smtClean="0"/>
              <a:pPr/>
              <a:t>10/07/2019</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D5965-2E74-401C-98C3-5A52721C1938}" type="slidenum">
              <a:rPr lang="es-ES" smtClean="0"/>
              <a:pPr/>
              <a:t>‹Nº›</a:t>
            </a:fld>
            <a:endParaRPr lang="es-ES"/>
          </a:p>
        </p:txBody>
      </p:sp>
    </p:spTree>
    <p:extLst>
      <p:ext uri="{BB962C8B-B14F-4D97-AF65-F5344CB8AC3E}">
        <p14:creationId xmlns:p14="http://schemas.microsoft.com/office/powerpoint/2010/main" val="307213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1D5965-2E74-401C-98C3-5A52721C1938}" type="slidenum">
              <a:rPr lang="es-ES" smtClean="0"/>
              <a:pPr/>
              <a:t>10</a:t>
            </a:fld>
            <a:endParaRPr lang="es-ES"/>
          </a:p>
        </p:txBody>
      </p:sp>
    </p:spTree>
    <p:extLst>
      <p:ext uri="{BB962C8B-B14F-4D97-AF65-F5344CB8AC3E}">
        <p14:creationId xmlns:p14="http://schemas.microsoft.com/office/powerpoint/2010/main" val="415784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1D5965-2E74-401C-98C3-5A52721C1938}" type="slidenum">
              <a:rPr lang="es-ES" smtClean="0"/>
              <a:pPr/>
              <a:t>20</a:t>
            </a:fld>
            <a:endParaRPr lang="es-ES"/>
          </a:p>
        </p:txBody>
      </p:sp>
    </p:spTree>
    <p:extLst>
      <p:ext uri="{BB962C8B-B14F-4D97-AF65-F5344CB8AC3E}">
        <p14:creationId xmlns:p14="http://schemas.microsoft.com/office/powerpoint/2010/main" val="295209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1D5965-2E74-401C-98C3-5A52721C1938}" type="slidenum">
              <a:rPr lang="es-ES" smtClean="0"/>
              <a:pPr/>
              <a:t>22</a:t>
            </a:fld>
            <a:endParaRPr lang="es-ES"/>
          </a:p>
        </p:txBody>
      </p:sp>
    </p:spTree>
    <p:extLst>
      <p:ext uri="{BB962C8B-B14F-4D97-AF65-F5344CB8AC3E}">
        <p14:creationId xmlns:p14="http://schemas.microsoft.com/office/powerpoint/2010/main" val="423689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8D1D5965-2E74-401C-98C3-5A52721C1938}" type="slidenum">
              <a:rPr lang="es-ES" smtClean="0"/>
              <a:pPr/>
              <a:t>26</a:t>
            </a:fld>
            <a:endParaRPr lang="es-ES"/>
          </a:p>
        </p:txBody>
      </p:sp>
    </p:spTree>
    <p:extLst>
      <p:ext uri="{BB962C8B-B14F-4D97-AF65-F5344CB8AC3E}">
        <p14:creationId xmlns:p14="http://schemas.microsoft.com/office/powerpoint/2010/main" val="158556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1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8356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65898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972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7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75362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5073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89988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0585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847CFC-816F-41D0-AAC0-9BF4FEBC753E}" type="datetimeFigureOut">
              <a:rPr lang="es-ES" smtClean="0"/>
              <a:pPr/>
              <a:t>10/07/2019</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406369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10/07/2019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99801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847CFC-816F-41D0-AAC0-9BF4FEBC753E}" type="datetimeFigureOut">
              <a:rPr lang="es-ES" smtClean="0"/>
              <a:pPr/>
              <a:t>10/07/2019</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2FADFE-3B8F-471C-ABF0-DBC7717ECBBC}" type="slidenum">
              <a:rPr lang="es-ES" smtClean="0"/>
              <a:pPr/>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863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9496" y="1987979"/>
            <a:ext cx="9144000" cy="4247317"/>
          </a:xfrm>
          <a:prstGeom prst="rect">
            <a:avLst/>
          </a:prstGeom>
        </p:spPr>
        <p:txBody>
          <a:bodyPr wrap="square">
            <a:spAutoFit/>
          </a:bodyPr>
          <a:lstStyle/>
          <a:p>
            <a:pPr algn="ctr"/>
            <a:r>
              <a:rPr lang="es-MX" b="1" dirty="0">
                <a:solidFill>
                  <a:srgbClr val="0AB61A"/>
                </a:solidFill>
                <a:latin typeface="Times New Roman" panose="02020603050405020304" pitchFamily="18" charset="0"/>
                <a:cs typeface="Times New Roman" panose="02020603050405020304" pitchFamily="18" charset="0"/>
              </a:rPr>
              <a:t>UNIVERSIDAD DE LAS FUERZAS ARMADAS - ESPE</a:t>
            </a:r>
          </a:p>
          <a:p>
            <a:pPr algn="ctr"/>
            <a:endParaRPr lang="es-MX" b="1" dirty="0">
              <a:solidFill>
                <a:srgbClr val="0AB61A"/>
              </a:solidFill>
              <a:latin typeface="Times New Roman" panose="02020603050405020304" pitchFamily="18" charset="0"/>
              <a:cs typeface="Times New Roman" panose="02020603050405020304" pitchFamily="18" charset="0"/>
            </a:endParaRPr>
          </a:p>
          <a:p>
            <a:pPr algn="ctr"/>
            <a:r>
              <a:rPr lang="es-MX" b="1" dirty="0">
                <a:solidFill>
                  <a:srgbClr val="0AB61A"/>
                </a:solidFill>
                <a:latin typeface="Times New Roman" panose="02020603050405020304" pitchFamily="18" charset="0"/>
                <a:cs typeface="Times New Roman" panose="02020603050405020304" pitchFamily="18" charset="0"/>
              </a:rPr>
              <a:t>CARRERA DE INGENIERÍA EN SEGURIDAD</a:t>
            </a:r>
          </a:p>
          <a:p>
            <a:pPr algn="ctr"/>
            <a:endParaRPr lang="es-MX" b="1" dirty="0">
              <a:solidFill>
                <a:srgbClr val="0AB61A"/>
              </a:solidFill>
              <a:latin typeface="Times New Roman" panose="02020603050405020304" pitchFamily="18" charset="0"/>
              <a:cs typeface="Times New Roman" panose="02020603050405020304" pitchFamily="18" charset="0"/>
            </a:endParaRPr>
          </a:p>
          <a:p>
            <a:pPr algn="ctr"/>
            <a:r>
              <a:rPr lang="es-MX" b="1" dirty="0">
                <a:solidFill>
                  <a:srgbClr val="0AB61A"/>
                </a:solidFill>
                <a:latin typeface="Times New Roman" panose="02020603050405020304" pitchFamily="18" charset="0"/>
                <a:cs typeface="Times New Roman" panose="02020603050405020304" pitchFamily="18" charset="0"/>
              </a:rPr>
              <a:t>TEMA:</a:t>
            </a:r>
            <a:r>
              <a:rPr lang="es-EC" b="1" dirty="0">
                <a:solidFill>
                  <a:srgbClr val="0AB61A"/>
                </a:solidFill>
              </a:rPr>
              <a:t>LOS RIESGOS DE ORIGEN ANTRÓPICOS QUE PUEDEN AFECTAR A LA COMUNIDAD EDUCATIVA PADRE NUMAEL LÓPEZ UBICADO EN LA CIUDAD DE GUAYAQUIL PROVINCIA DEL GUAYAS </a:t>
            </a:r>
            <a:endParaRPr lang="es-EC" dirty="0">
              <a:solidFill>
                <a:srgbClr val="0AB61A"/>
              </a:solidFill>
            </a:endParaRPr>
          </a:p>
          <a:p>
            <a:pPr algn="ctr"/>
            <a:endParaRPr lang="es-EC" b="1" dirty="0">
              <a:solidFill>
                <a:srgbClr val="0AB61A"/>
              </a:solidFill>
              <a:latin typeface="Times New Roman" panose="02020603050405020304" pitchFamily="18" charset="0"/>
              <a:cs typeface="Times New Roman" panose="02020603050405020304" pitchFamily="18" charset="0"/>
            </a:endParaRPr>
          </a:p>
          <a:p>
            <a:pPr algn="ctr"/>
            <a:r>
              <a:rPr lang="es-EC" b="1" dirty="0">
                <a:solidFill>
                  <a:srgbClr val="0AB61A"/>
                </a:solidFill>
                <a:latin typeface="Times New Roman" panose="02020603050405020304" pitchFamily="18" charset="0"/>
                <a:cs typeface="Times New Roman" panose="02020603050405020304" pitchFamily="18" charset="0"/>
              </a:rPr>
              <a:t>AUTOR:CARLOS ERNESTO PANIMBOZA FLORES </a:t>
            </a:r>
          </a:p>
          <a:p>
            <a:pPr algn="ctr"/>
            <a:endParaRPr lang="es-EC" b="1" dirty="0">
              <a:solidFill>
                <a:srgbClr val="0AB61A"/>
              </a:solidFill>
              <a:latin typeface="Times New Roman" panose="02020603050405020304" pitchFamily="18" charset="0"/>
              <a:cs typeface="Times New Roman" panose="02020603050405020304" pitchFamily="18" charset="0"/>
            </a:endParaRPr>
          </a:p>
          <a:p>
            <a:pPr algn="ctr"/>
            <a:r>
              <a:rPr lang="es-EC" b="1" dirty="0">
                <a:solidFill>
                  <a:srgbClr val="0AB61A"/>
                </a:solidFill>
                <a:latin typeface="Times New Roman" panose="02020603050405020304" pitchFamily="18" charset="0"/>
                <a:cs typeface="Times New Roman" panose="02020603050405020304" pitchFamily="18" charset="0"/>
              </a:rPr>
              <a:t>DIRECTOR: </a:t>
            </a:r>
            <a:r>
              <a:rPr lang="es-EC" b="1" dirty="0">
                <a:solidFill>
                  <a:srgbClr val="0AB61A"/>
                </a:solidFill>
                <a:latin typeface="Times New Roman" panose="02020603050405020304" pitchFamily="18" charset="0"/>
                <a:cs typeface="Times New Roman" panose="02020603050405020304" pitchFamily="18" charset="0"/>
              </a:rPr>
              <a:t>CRNL. S.P. VASQUEZ BRIONES RENE PATRICIO</a:t>
            </a:r>
          </a:p>
          <a:p>
            <a:pPr algn="ctr"/>
            <a:endParaRPr lang="es-EC" b="1" dirty="0">
              <a:solidFill>
                <a:srgbClr val="0AB61A"/>
              </a:solidFill>
              <a:latin typeface="Times New Roman" panose="02020603050405020304" pitchFamily="18" charset="0"/>
              <a:cs typeface="Times New Roman" panose="02020603050405020304" pitchFamily="18" charset="0"/>
            </a:endParaRPr>
          </a:p>
          <a:p>
            <a:pPr algn="ctr"/>
            <a:r>
              <a:rPr lang="es-EC" b="1" dirty="0">
                <a:solidFill>
                  <a:srgbClr val="0AB61A"/>
                </a:solidFill>
                <a:latin typeface="Times New Roman" panose="02020603050405020304" pitchFamily="18" charset="0"/>
                <a:cs typeface="Times New Roman" panose="02020603050405020304" pitchFamily="18" charset="0"/>
              </a:rPr>
              <a:t>GUAYAQUIL </a:t>
            </a:r>
            <a:endParaRPr lang="es-MX" b="1" dirty="0">
              <a:solidFill>
                <a:srgbClr val="0AB61A"/>
              </a:solidFill>
              <a:latin typeface="Times New Roman" panose="02020603050405020304" pitchFamily="18" charset="0"/>
              <a:cs typeface="Times New Roman" panose="02020603050405020304" pitchFamily="18" charset="0"/>
            </a:endParaRPr>
          </a:p>
          <a:p>
            <a:pPr algn="ctr"/>
            <a:endParaRPr lang="es-MX" b="1" dirty="0">
              <a:solidFill>
                <a:srgbClr val="0AB61A"/>
              </a:solidFill>
              <a:latin typeface="Times New Roman" panose="02020603050405020304" pitchFamily="18" charset="0"/>
              <a:cs typeface="Times New Roman" panose="02020603050405020304" pitchFamily="18" charset="0"/>
            </a:endParaRPr>
          </a:p>
          <a:p>
            <a:pPr algn="ctr"/>
            <a:r>
              <a:rPr lang="es-EC" b="1" dirty="0">
                <a:solidFill>
                  <a:srgbClr val="0AB61A"/>
                </a:solidFill>
                <a:latin typeface="Times New Roman" panose="02020603050405020304" pitchFamily="18" charset="0"/>
                <a:cs typeface="Times New Roman" panose="02020603050405020304" pitchFamily="18" charset="0"/>
              </a:rPr>
              <a:t>2019</a:t>
            </a:r>
            <a:endParaRPr lang="es-EC" dirty="0">
              <a:solidFill>
                <a:srgbClr val="0AB61A"/>
              </a:solidFill>
            </a:endParaRPr>
          </a:p>
        </p:txBody>
      </p:sp>
      <p:pic>
        <p:nvPicPr>
          <p:cNvPr id="7" name="Imagen 6"/>
          <p:cNvPicPr>
            <a:picLocks noChangeAspect="1"/>
          </p:cNvPicPr>
          <p:nvPr/>
        </p:nvPicPr>
        <p:blipFill rotWithShape="1">
          <a:blip r:embed="rId2" cstate="print"/>
          <a:srcRect l="580" t="1311" r="3468" b="3496"/>
          <a:stretch/>
        </p:blipFill>
        <p:spPr>
          <a:xfrm>
            <a:off x="263352" y="133699"/>
            <a:ext cx="2252167" cy="1927149"/>
          </a:xfrm>
          <a:prstGeom prst="ellipse">
            <a:avLst/>
          </a:prstGeom>
        </p:spPr>
      </p:pic>
      <p:pic>
        <p:nvPicPr>
          <p:cNvPr id="8" name="Imagen 7"/>
          <p:cNvPicPr>
            <a:picLocks noChangeAspect="1"/>
          </p:cNvPicPr>
          <p:nvPr/>
        </p:nvPicPr>
        <p:blipFill rotWithShape="1">
          <a:blip r:embed="rId3" cstate="print"/>
          <a:srcRect/>
          <a:stretch/>
        </p:blipFill>
        <p:spPr>
          <a:xfrm>
            <a:off x="10056440" y="0"/>
            <a:ext cx="2006093" cy="2010829"/>
          </a:xfrm>
          <a:prstGeom prst="rect">
            <a:avLst/>
          </a:prstGeom>
        </p:spPr>
      </p:pic>
    </p:spTree>
    <p:extLst>
      <p:ext uri="{BB962C8B-B14F-4D97-AF65-F5344CB8AC3E}">
        <p14:creationId xmlns:p14="http://schemas.microsoft.com/office/powerpoint/2010/main" val="2420196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 y="400220"/>
            <a:ext cx="12192000" cy="492443"/>
          </a:xfrm>
          <a:prstGeom prst="rect">
            <a:avLst/>
          </a:prstGeom>
          <a:noFill/>
          <a:effectLst>
            <a:reflection endPos="0" dist="50800" dir="5400000" sy="-100000" algn="bl" rotWithShape="0"/>
          </a:effectLst>
        </p:spPr>
        <p:txBody>
          <a:bodyPr wrap="square" rtlCol="0">
            <a:spAutoFit/>
          </a:bodyPr>
          <a:lstStyle/>
          <a:p>
            <a:pPr algn="ctr"/>
            <a:r>
              <a:rPr lang="es-MX" sz="2600" b="1" dirty="0" smtClean="0">
                <a:solidFill>
                  <a:schemeClr val="accent2">
                    <a:lumMod val="75000"/>
                  </a:schemeClr>
                </a:solidFill>
                <a:latin typeface="Times New Roman" panose="02020603050405020304" pitchFamily="18" charset="0"/>
                <a:cs typeface="Times New Roman" panose="02020603050405020304" pitchFamily="18" charset="0"/>
              </a:rPr>
              <a:t>Métodos para determinar el nivel de afectación de los riesgos de origen antrópico</a:t>
            </a:r>
          </a:p>
        </p:txBody>
      </p:sp>
      <p:sp>
        <p:nvSpPr>
          <p:cNvPr id="3" name="CuadroTexto 2"/>
          <p:cNvSpPr txBox="1"/>
          <p:nvPr/>
        </p:nvSpPr>
        <p:spPr>
          <a:xfrm>
            <a:off x="387928" y="1148365"/>
            <a:ext cx="2840182" cy="400110"/>
          </a:xfrm>
          <a:prstGeom prst="rect">
            <a:avLst/>
          </a:prstGeom>
          <a:noFill/>
          <a:effectLst>
            <a:reflection endPos="0" dist="50800" dir="5400000" sy="-100000" algn="bl" rotWithShape="0"/>
          </a:effectLst>
        </p:spPr>
        <p:txBody>
          <a:bodyPr wrap="square" rtlCol="0">
            <a:spAutoFit/>
          </a:bodyPr>
          <a:lstStyle/>
          <a:p>
            <a:pPr algn="ctr"/>
            <a:endParaRPr lang="es-MX" sz="2000" b="1" dirty="0" smtClean="0">
              <a:solidFill>
                <a:srgbClr val="FF3399"/>
              </a:solidFill>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3948546" y="1106483"/>
            <a:ext cx="4294909" cy="3569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Método de Mosler</a:t>
            </a:r>
            <a:endParaRPr lang="es-MX" sz="2000"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270164" y="2090474"/>
            <a:ext cx="2046315" cy="9176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1. Definición del riesgo</a:t>
            </a:r>
            <a:endParaRPr lang="es-MX" sz="2000" dirty="0">
              <a:latin typeface="Times New Roman" panose="02020603050405020304" pitchFamily="18" charset="0"/>
              <a:cs typeface="Times New Roman" panose="02020603050405020304" pitchFamily="18" charset="0"/>
            </a:endParaRPr>
          </a:p>
        </p:txBody>
      </p:sp>
      <p:sp>
        <p:nvSpPr>
          <p:cNvPr id="18" name="Rectángulo redondeado 17"/>
          <p:cNvSpPr/>
          <p:nvPr/>
        </p:nvSpPr>
        <p:spPr>
          <a:xfrm>
            <a:off x="9230815" y="2086949"/>
            <a:ext cx="2745991" cy="653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4. Cálculo de la clase de riesgo</a:t>
            </a:r>
            <a:endParaRPr lang="es-MX" sz="2000" dirty="0">
              <a:latin typeface="Times New Roman" panose="02020603050405020304" pitchFamily="18" charset="0"/>
              <a:cs typeface="Times New Roman" panose="02020603050405020304" pitchFamily="18" charset="0"/>
            </a:endParaRPr>
          </a:p>
        </p:txBody>
      </p:sp>
      <p:sp>
        <p:nvSpPr>
          <p:cNvPr id="19" name="Rectángulo redondeado 18"/>
          <p:cNvSpPr/>
          <p:nvPr/>
        </p:nvSpPr>
        <p:spPr>
          <a:xfrm>
            <a:off x="6077968" y="2088465"/>
            <a:ext cx="2804160" cy="5003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3. Evaluación del riesgo</a:t>
            </a:r>
            <a:endParaRPr lang="es-MX" sz="2000" dirty="0">
              <a:latin typeface="Times New Roman" panose="02020603050405020304" pitchFamily="18" charset="0"/>
              <a:cs typeface="Times New Roman" panose="02020603050405020304" pitchFamily="18" charset="0"/>
            </a:endParaRPr>
          </a:p>
        </p:txBody>
      </p:sp>
      <p:sp>
        <p:nvSpPr>
          <p:cNvPr id="20" name="Rectángulo redondeado 19"/>
          <p:cNvSpPr/>
          <p:nvPr/>
        </p:nvSpPr>
        <p:spPr>
          <a:xfrm>
            <a:off x="2522850" y="2100560"/>
            <a:ext cx="3293250" cy="5003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2. Análisis de riesgo</a:t>
            </a:r>
            <a:endParaRPr lang="es-MX" sz="2000" dirty="0">
              <a:latin typeface="Times New Roman" panose="02020603050405020304" pitchFamily="18" charset="0"/>
              <a:cs typeface="Times New Roman" panose="02020603050405020304" pitchFamily="18" charset="0"/>
            </a:endParaRPr>
          </a:p>
        </p:txBody>
      </p:sp>
      <p:sp>
        <p:nvSpPr>
          <p:cNvPr id="21" name="Rectángulo redondeado 20"/>
          <p:cNvSpPr/>
          <p:nvPr/>
        </p:nvSpPr>
        <p:spPr>
          <a:xfrm>
            <a:off x="270165" y="3457377"/>
            <a:ext cx="2046314" cy="1497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Identificación del riesgo considerando el bien y daño</a:t>
            </a:r>
            <a:endParaRPr lang="es-MX" sz="2000" dirty="0">
              <a:latin typeface="Times New Roman" panose="02020603050405020304" pitchFamily="18" charset="0"/>
              <a:cs typeface="Times New Roman" panose="02020603050405020304" pitchFamily="18" charset="0"/>
            </a:endParaRPr>
          </a:p>
        </p:txBody>
      </p:sp>
      <p:sp>
        <p:nvSpPr>
          <p:cNvPr id="22" name="Rectángulo redondeado 21"/>
          <p:cNvSpPr/>
          <p:nvPr/>
        </p:nvSpPr>
        <p:spPr>
          <a:xfrm>
            <a:off x="2499113" y="3033292"/>
            <a:ext cx="3293249" cy="33505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000" dirty="0">
                <a:latin typeface="Times New Roman" panose="02020603050405020304" pitchFamily="18" charset="0"/>
                <a:cs typeface="Times New Roman" panose="02020603050405020304" pitchFamily="18" charset="0"/>
              </a:rPr>
              <a:t>Fase que tiene como objetivo una vez definido los riesgos, la determinación y cálculo de los criterios: </a:t>
            </a:r>
            <a:endParaRPr lang="es-MX"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Función</a:t>
            </a: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Sustitución</a:t>
            </a: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Profundidad</a:t>
            </a: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Extensión</a:t>
            </a: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Agresión</a:t>
            </a:r>
          </a:p>
          <a:p>
            <a:pPr marL="342900" indent="-342900">
              <a:buFont typeface="Arial" panose="020B0604020202020204" pitchFamily="34" charset="0"/>
              <a:buChar char="•"/>
            </a:pPr>
            <a:r>
              <a:rPr lang="es-MX" sz="2000" dirty="0" smtClean="0">
                <a:latin typeface="Times New Roman" panose="02020603050405020304" pitchFamily="18" charset="0"/>
                <a:cs typeface="Times New Roman" panose="02020603050405020304" pitchFamily="18" charset="0"/>
              </a:rPr>
              <a:t>Vulnerabilidad</a:t>
            </a:r>
            <a:endParaRPr lang="es-MX" sz="2000" dirty="0">
              <a:latin typeface="Times New Roman" panose="02020603050405020304" pitchFamily="18" charset="0"/>
              <a:cs typeface="Times New Roman" panose="02020603050405020304" pitchFamily="18" charset="0"/>
            </a:endParaRPr>
          </a:p>
        </p:txBody>
      </p:sp>
      <p:sp>
        <p:nvSpPr>
          <p:cNvPr id="23" name="Rectángulo redondeado 22"/>
          <p:cNvSpPr/>
          <p:nvPr/>
        </p:nvSpPr>
        <p:spPr>
          <a:xfrm>
            <a:off x="6077968" y="2966468"/>
            <a:ext cx="2804160" cy="1233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Tiene por objeto cuantificar el riesgo una vez que se definió y analizó</a:t>
            </a:r>
          </a:p>
        </p:txBody>
      </p:sp>
      <p:sp>
        <p:nvSpPr>
          <p:cNvPr id="24" name="Rectángulo redondeado 23"/>
          <p:cNvSpPr/>
          <p:nvPr/>
        </p:nvSpPr>
        <p:spPr>
          <a:xfrm>
            <a:off x="5984545" y="4448881"/>
            <a:ext cx="3110362" cy="19349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sz="2000" dirty="0" smtClean="0">
              <a:latin typeface="Times New Roman" panose="02020603050405020304" pitchFamily="18" charset="0"/>
              <a:cs typeface="Times New Roman" panose="02020603050405020304" pitchFamily="18" charset="0"/>
            </a:endParaRPr>
          </a:p>
        </p:txBody>
      </p:sp>
      <p:pic>
        <p:nvPicPr>
          <p:cNvPr id="25" name="Imagen 24"/>
          <p:cNvPicPr>
            <a:picLocks noChangeAspect="1"/>
          </p:cNvPicPr>
          <p:nvPr/>
        </p:nvPicPr>
        <p:blipFill>
          <a:blip r:embed="rId3" cstate="print"/>
          <a:stretch>
            <a:fillRect/>
          </a:stretch>
        </p:blipFill>
        <p:spPr>
          <a:xfrm>
            <a:off x="6136231" y="4605266"/>
            <a:ext cx="2816541" cy="1645920"/>
          </a:xfrm>
          <a:prstGeom prst="rect">
            <a:avLst/>
          </a:prstGeom>
        </p:spPr>
      </p:pic>
      <p:sp>
        <p:nvSpPr>
          <p:cNvPr id="27" name="Rectángulo redondeado 26"/>
          <p:cNvSpPr/>
          <p:nvPr/>
        </p:nvSpPr>
        <p:spPr>
          <a:xfrm>
            <a:off x="9259835" y="3141458"/>
            <a:ext cx="2745991" cy="10568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smtClean="0">
                <a:latin typeface="Times New Roman" panose="02020603050405020304" pitchFamily="18" charset="0"/>
                <a:cs typeface="Times New Roman" panose="02020603050405020304" pitchFamily="18" charset="0"/>
              </a:rPr>
              <a:t>Clasifica al riesgo, en función de lo que se obtuvo en la evaluación</a:t>
            </a:r>
            <a:endParaRPr lang="es-MX" sz="2000" dirty="0">
              <a:latin typeface="Times New Roman" panose="02020603050405020304" pitchFamily="18" charset="0"/>
              <a:cs typeface="Times New Roman" panose="02020603050405020304" pitchFamily="18" charset="0"/>
            </a:endParaRPr>
          </a:p>
        </p:txBody>
      </p:sp>
      <p:sp>
        <p:nvSpPr>
          <p:cNvPr id="28" name="Rectángulo redondeado 27"/>
          <p:cNvSpPr/>
          <p:nvPr/>
        </p:nvSpPr>
        <p:spPr>
          <a:xfrm>
            <a:off x="9287090" y="4460733"/>
            <a:ext cx="2745991" cy="19349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sz="2000" dirty="0">
              <a:latin typeface="Times New Roman" panose="02020603050405020304" pitchFamily="18" charset="0"/>
              <a:cs typeface="Times New Roman" panose="02020603050405020304" pitchFamily="18" charset="0"/>
            </a:endParaRPr>
          </a:p>
        </p:txBody>
      </p:sp>
      <p:cxnSp>
        <p:nvCxnSpPr>
          <p:cNvPr id="5" name="Conector recto de flecha 4"/>
          <p:cNvCxnSpPr>
            <a:endCxn id="13" idx="0"/>
          </p:cNvCxnSpPr>
          <p:nvPr/>
        </p:nvCxnSpPr>
        <p:spPr>
          <a:xfrm>
            <a:off x="1266092" y="1744394"/>
            <a:ext cx="0" cy="34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4203895" y="1738660"/>
            <a:ext cx="0" cy="34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7463635" y="1749445"/>
            <a:ext cx="0" cy="34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10632831" y="1734904"/>
            <a:ext cx="0" cy="34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266092" y="1744394"/>
            <a:ext cx="9366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endCxn id="21" idx="0"/>
          </p:cNvCxnSpPr>
          <p:nvPr/>
        </p:nvCxnSpPr>
        <p:spPr>
          <a:xfrm>
            <a:off x="1266092" y="3008104"/>
            <a:ext cx="0" cy="449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endCxn id="23" idx="0"/>
          </p:cNvCxnSpPr>
          <p:nvPr/>
        </p:nvCxnSpPr>
        <p:spPr>
          <a:xfrm>
            <a:off x="7463635" y="2588791"/>
            <a:ext cx="0" cy="37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4203895" y="2630427"/>
            <a:ext cx="0" cy="37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a:off x="10603810" y="2777629"/>
            <a:ext cx="0" cy="377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6077968" y="1375435"/>
            <a:ext cx="0" cy="34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8368" y="4562183"/>
            <a:ext cx="2638725" cy="1746788"/>
          </a:xfrm>
          <a:prstGeom prst="rect">
            <a:avLst/>
          </a:prstGeom>
        </p:spPr>
      </p:pic>
    </p:spTree>
    <p:extLst>
      <p:ext uri="{BB962C8B-B14F-4D97-AF65-F5344CB8AC3E}">
        <p14:creationId xmlns:p14="http://schemas.microsoft.com/office/powerpoint/2010/main" val="283859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23792" y="548680"/>
            <a:ext cx="3277051" cy="584775"/>
          </a:xfrm>
          <a:prstGeom prst="rect">
            <a:avLst/>
          </a:prstGeom>
        </p:spPr>
        <p:txBody>
          <a:bodyPr wrap="none">
            <a:spAutoFit/>
          </a:bodyPr>
          <a:lstStyle/>
          <a:p>
            <a:pPr algn="ctr"/>
            <a:r>
              <a:rPr lang="es-MX" sz="3200" b="1" dirty="0"/>
              <a:t>	</a:t>
            </a:r>
            <a:r>
              <a:rPr lang="es-MX" sz="3200" b="1" dirty="0" smtClean="0"/>
              <a:t>METODO MOSLER</a:t>
            </a:r>
            <a:endParaRPr lang="es-EC" sz="3200" b="1" dirty="0"/>
          </a:p>
        </p:txBody>
      </p:sp>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3472" y="1268760"/>
            <a:ext cx="10225136" cy="3960440"/>
          </a:xfrm>
          <a:prstGeom prst="rect">
            <a:avLst/>
          </a:prstGeom>
        </p:spPr>
      </p:pic>
    </p:spTree>
    <p:extLst>
      <p:ext uri="{BB962C8B-B14F-4D97-AF65-F5344CB8AC3E}">
        <p14:creationId xmlns:p14="http://schemas.microsoft.com/office/powerpoint/2010/main" val="196318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84" y="404664"/>
            <a:ext cx="1944216" cy="461665"/>
          </a:xfrm>
          <a:prstGeom prst="rect">
            <a:avLst/>
          </a:prstGeom>
        </p:spPr>
        <p:txBody>
          <a:bodyPr wrap="square">
            <a:spAutoFit/>
          </a:bodyPr>
          <a:lstStyle/>
          <a:p>
            <a:pPr algn="ctr"/>
            <a:r>
              <a:rPr lang="es-MX" sz="2400" b="1" dirty="0">
                <a:solidFill>
                  <a:schemeClr val="bg2">
                    <a:lumMod val="25000"/>
                  </a:schemeClr>
                </a:solidFill>
                <a:latin typeface="Times New Roman" panose="02020603050405020304" pitchFamily="18" charset="0"/>
                <a:cs typeface="Times New Roman" panose="02020603050405020304" pitchFamily="18" charset="0"/>
              </a:rPr>
              <a:t>Conclusiones</a:t>
            </a:r>
          </a:p>
        </p:txBody>
      </p:sp>
      <p:sp>
        <p:nvSpPr>
          <p:cNvPr id="3" name="Rectángulo 2"/>
          <p:cNvSpPr/>
          <p:nvPr/>
        </p:nvSpPr>
        <p:spPr>
          <a:xfrm>
            <a:off x="407368" y="980728"/>
            <a:ext cx="11665296" cy="5078313"/>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trabajo de investigación realizado determinó varios factores de riesgos que inciden en la materialización de los riesgos antrópicos que afectan la seguridad de la comunidad educativa de la Escuela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entre </a:t>
            </a:r>
            <a:r>
              <a:rPr lang="es-EC" dirty="0" smtClean="0">
                <a:latin typeface="Times New Roman" panose="02020603050405020304" pitchFamily="18" charset="0"/>
                <a:ea typeface="Calibri" panose="020F0502020204030204" pitchFamily="34" charset="0"/>
                <a:cs typeface="Times New Roman" panose="02020603050405020304" pitchFamily="18" charset="0"/>
              </a:rPr>
              <a:t>los más </a:t>
            </a:r>
            <a:r>
              <a:rPr lang="es-EC" dirty="0">
                <a:latin typeface="Times New Roman" panose="02020603050405020304" pitchFamily="18" charset="0"/>
                <a:ea typeface="Calibri" panose="020F0502020204030204" pitchFamily="34" charset="0"/>
                <a:cs typeface="Times New Roman" panose="02020603050405020304" pitchFamily="18" charset="0"/>
              </a:rPr>
              <a:t>frecuentes son </a:t>
            </a:r>
            <a:r>
              <a:rPr lang="es-EC" b="1" dirty="0">
                <a:latin typeface="Times New Roman" panose="02020603050405020304" pitchFamily="18" charset="0"/>
                <a:ea typeface="Calibri" panose="020F0502020204030204" pitchFamily="34" charset="0"/>
                <a:cs typeface="Times New Roman" panose="02020603050405020304" pitchFamily="18" charset="0"/>
              </a:rPr>
              <a:t>asalto con arma de fuego, robo con arma blanca, hurto y </a:t>
            </a:r>
            <a:r>
              <a:rPr lang="es-EC" b="1" dirty="0" err="1" smtClean="0">
                <a:latin typeface="Times New Roman" panose="02020603050405020304" pitchFamily="18" charset="0"/>
                <a:ea typeface="Calibri" panose="020F0502020204030204" pitchFamily="34" charset="0"/>
                <a:cs typeface="Times New Roman" panose="02020603050405020304" pitchFamily="18" charset="0"/>
              </a:rPr>
              <a:t>bullying</a:t>
            </a:r>
            <a:r>
              <a:rPr lang="es-EC"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Si </a:t>
            </a:r>
            <a:r>
              <a:rPr lang="es-EC" b="1" dirty="0">
                <a:latin typeface="Times New Roman" panose="02020603050405020304" pitchFamily="18" charset="0"/>
                <a:ea typeface="Calibri" panose="020F0502020204030204" pitchFamily="34" charset="0"/>
                <a:cs typeface="Times New Roman" panose="02020603050405020304" pitchFamily="18" charset="0"/>
              </a:rPr>
              <a:t>no existe preparación adecuada </a:t>
            </a:r>
            <a:r>
              <a:rPr lang="es-EC" dirty="0">
                <a:latin typeface="Times New Roman" panose="02020603050405020304" pitchFamily="18" charset="0"/>
                <a:ea typeface="Calibri" panose="020F0502020204030204" pitchFamily="34" charset="0"/>
                <a:cs typeface="Times New Roman" panose="02020603050405020304" pitchFamily="18" charset="0"/>
              </a:rPr>
              <a:t>para la comunidad educativa en temas referentes a </a:t>
            </a:r>
            <a:r>
              <a:rPr lang="es-EC" b="1" dirty="0">
                <a:latin typeface="Times New Roman" panose="02020603050405020304" pitchFamily="18" charset="0"/>
                <a:ea typeface="Calibri" panose="020F0502020204030204" pitchFamily="34" charset="0"/>
                <a:cs typeface="Times New Roman" panose="02020603050405020304" pitchFamily="18" charset="0"/>
              </a:rPr>
              <a:t>seguridad física</a:t>
            </a:r>
            <a:r>
              <a:rPr lang="es-EC" dirty="0">
                <a:latin typeface="Times New Roman" panose="02020603050405020304" pitchFamily="18" charset="0"/>
                <a:ea typeface="Calibri" panose="020F0502020204030204" pitchFamily="34" charset="0"/>
                <a:cs typeface="Times New Roman" panose="02020603050405020304" pitchFamily="18" charset="0"/>
              </a:rPr>
              <a:t>, el nivel de vulnerabilidad ante de los riesgos antrópicos existentes será cada vez mayor.</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Mediante las encuesta se pudo conocer que tanto docentes como estudiantes y personal administrativo en algún momento </a:t>
            </a:r>
            <a:r>
              <a:rPr lang="es-EC" b="1" dirty="0">
                <a:latin typeface="Times New Roman" panose="02020603050405020304" pitchFamily="18" charset="0"/>
                <a:ea typeface="Calibri" panose="020F0502020204030204" pitchFamily="34" charset="0"/>
                <a:cs typeface="Times New Roman" panose="02020603050405020304" pitchFamily="18" charset="0"/>
              </a:rPr>
              <a:t>han sido víctimas de la delincuencia </a:t>
            </a:r>
            <a:r>
              <a:rPr lang="es-EC" dirty="0">
                <a:latin typeface="Times New Roman" panose="02020603050405020304" pitchFamily="18" charset="0"/>
                <a:ea typeface="Calibri" panose="020F0502020204030204" pitchFamily="34" charset="0"/>
                <a:cs typeface="Times New Roman" panose="02020603050405020304" pitchFamily="18" charset="0"/>
              </a:rPr>
              <a:t>dentro o fuera de la unidad </a:t>
            </a:r>
            <a:r>
              <a:rPr lang="es-EC" dirty="0" smtClean="0">
                <a:latin typeface="Times New Roman" panose="02020603050405020304" pitchFamily="18" charset="0"/>
                <a:ea typeface="Calibri" panose="020F0502020204030204" pitchFamily="34" charset="0"/>
                <a:cs typeface="Times New Roman" panose="02020603050405020304" pitchFamily="18" charset="0"/>
              </a:rPr>
              <a:t>educativa </a:t>
            </a:r>
          </a:p>
          <a:p>
            <a:pPr marL="342900" lvl="0" indent="-342900" algn="just">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Los </a:t>
            </a:r>
            <a:r>
              <a:rPr lang="es-EC" b="1" dirty="0">
                <a:latin typeface="Times New Roman" panose="02020603050405020304" pitchFamily="18" charset="0"/>
                <a:ea typeface="Calibri" panose="020F0502020204030204" pitchFamily="34" charset="0"/>
                <a:cs typeface="Times New Roman" panose="02020603050405020304" pitchFamily="18" charset="0"/>
              </a:rPr>
              <a:t>Riesgos antrópicos </a:t>
            </a:r>
            <a:r>
              <a:rPr lang="es-EC" dirty="0">
                <a:latin typeface="Times New Roman" panose="02020603050405020304" pitchFamily="18" charset="0"/>
                <a:ea typeface="Calibri" panose="020F0502020204030204" pitchFamily="34" charset="0"/>
                <a:cs typeface="Times New Roman" panose="02020603050405020304" pitchFamily="18" charset="0"/>
              </a:rPr>
              <a:t>son una de las principales causas por las cuales se </a:t>
            </a:r>
            <a:r>
              <a:rPr lang="es-EC" b="1" dirty="0">
                <a:latin typeface="Times New Roman" panose="02020603050405020304" pitchFamily="18" charset="0"/>
                <a:ea typeface="Calibri" panose="020F0502020204030204" pitchFamily="34" charset="0"/>
                <a:cs typeface="Times New Roman" panose="02020603050405020304" pitchFamily="18" charset="0"/>
              </a:rPr>
              <a:t>pone en riesgo la seguridad </a:t>
            </a:r>
            <a:r>
              <a:rPr lang="es-EC" dirty="0">
                <a:latin typeface="Times New Roman" panose="02020603050405020304" pitchFamily="18" charset="0"/>
                <a:ea typeface="Calibri" panose="020F0502020204030204" pitchFamily="34" charset="0"/>
                <a:cs typeface="Times New Roman" panose="02020603050405020304" pitchFamily="18" charset="0"/>
              </a:rPr>
              <a:t>de la unidad educativa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docentes y estudiantes, la falta de gestión de los riesgos han hecho que aumenten  los niveles de los riegos, poniendo en peligro la seguridad de personas bienes y datos.</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unidad educativa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a:t>
            </a:r>
            <a:r>
              <a:rPr lang="es-EC" b="1" dirty="0">
                <a:latin typeface="Times New Roman" panose="02020603050405020304" pitchFamily="18" charset="0"/>
                <a:ea typeface="Calibri" panose="020F0502020204030204" pitchFamily="34" charset="0"/>
                <a:cs typeface="Times New Roman" panose="02020603050405020304" pitchFamily="18" charset="0"/>
              </a:rPr>
              <a:t>no cuenta con personal de seguridad capacitado </a:t>
            </a:r>
            <a:r>
              <a:rPr lang="es-EC" dirty="0">
                <a:latin typeface="Times New Roman" panose="02020603050405020304" pitchFamily="18" charset="0"/>
                <a:ea typeface="Calibri" panose="020F0502020204030204" pitchFamily="34" charset="0"/>
                <a:cs typeface="Times New Roman" panose="02020603050405020304" pitchFamily="18" charset="0"/>
              </a:rPr>
              <a:t>para hacer frente a los riesgos antrópicos </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 </a:t>
            </a:r>
            <a:r>
              <a:rPr lang="es-EC" dirty="0">
                <a:latin typeface="Times New Roman" panose="02020603050405020304" pitchFamily="18" charset="0"/>
                <a:ea typeface="Calibri" panose="020F0502020204030204" pitchFamily="34" charset="0"/>
                <a:cs typeface="Times New Roman" panose="02020603050405020304" pitchFamily="18" charset="0"/>
              </a:rPr>
              <a:t>la </a:t>
            </a:r>
            <a:r>
              <a:rPr lang="es-EC" b="1" dirty="0">
                <a:latin typeface="Times New Roman" panose="02020603050405020304" pitchFamily="18" charset="0"/>
                <a:ea typeface="Calibri" panose="020F0502020204030204" pitchFamily="34" charset="0"/>
                <a:cs typeface="Times New Roman" panose="02020603050405020304" pitchFamily="18" charset="0"/>
              </a:rPr>
              <a:t>detección de los riesgos antrópicos </a:t>
            </a:r>
            <a:r>
              <a:rPr lang="es-EC" dirty="0">
                <a:latin typeface="Times New Roman" panose="02020603050405020304" pitchFamily="18" charset="0"/>
                <a:ea typeface="Calibri" panose="020F0502020204030204" pitchFamily="34" charset="0"/>
                <a:cs typeface="Times New Roman" panose="02020603050405020304" pitchFamily="18" charset="0"/>
              </a:rPr>
              <a:t>que generan peligro para la seguridad de la comunidad educativa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se podrá establecer las </a:t>
            </a:r>
            <a:r>
              <a:rPr lang="es-EC" b="1" dirty="0">
                <a:latin typeface="Times New Roman" panose="02020603050405020304" pitchFamily="18" charset="0"/>
                <a:ea typeface="Calibri" panose="020F0502020204030204" pitchFamily="34" charset="0"/>
                <a:cs typeface="Times New Roman" panose="02020603050405020304" pitchFamily="18" charset="0"/>
              </a:rPr>
              <a:t>contramedidas</a:t>
            </a:r>
            <a:r>
              <a:rPr lang="es-EC" dirty="0">
                <a:latin typeface="Times New Roman" panose="02020603050405020304" pitchFamily="18" charset="0"/>
                <a:ea typeface="Calibri" panose="020F0502020204030204" pitchFamily="34" charset="0"/>
                <a:cs typeface="Times New Roman" panose="02020603050405020304" pitchFamily="18" charset="0"/>
              </a:rPr>
              <a:t> necesarias para hacerles frentes y a la vez crear cultura de seguridad que permita la prevención y disuasión ante los riesgos existentes.</a:t>
            </a:r>
          </a:p>
          <a:p>
            <a:pPr marL="342900" lvl="0" indent="-342900" algn="just">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 aplicación de un </a:t>
            </a:r>
            <a:r>
              <a:rPr lang="es-EC" b="1" dirty="0">
                <a:latin typeface="Times New Roman" panose="02020603050405020304" pitchFamily="18" charset="0"/>
                <a:ea typeface="Calibri" panose="020F0502020204030204" pitchFamily="34" charset="0"/>
                <a:cs typeface="Times New Roman" panose="02020603050405020304" pitchFamily="18" charset="0"/>
              </a:rPr>
              <a:t>Plan de Seguridad Física es un buen mecanismo de protección </a:t>
            </a:r>
            <a:r>
              <a:rPr lang="es-EC" dirty="0">
                <a:latin typeface="Times New Roman" panose="02020603050405020304" pitchFamily="18" charset="0"/>
                <a:ea typeface="Calibri" panose="020F0502020204030204" pitchFamily="34" charset="0"/>
                <a:cs typeface="Times New Roman" panose="02020603050405020304" pitchFamily="18" charset="0"/>
              </a:rPr>
              <a:t>para la comunidad educativa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dentro del están </a:t>
            </a:r>
            <a:r>
              <a:rPr lang="es-EC" b="1" dirty="0">
                <a:latin typeface="Times New Roman" panose="02020603050405020304" pitchFamily="18" charset="0"/>
                <a:ea typeface="Calibri" panose="020F0502020204030204" pitchFamily="34" charset="0"/>
                <a:cs typeface="Times New Roman" panose="02020603050405020304" pitchFamily="18" charset="0"/>
              </a:rPr>
              <a:t>inmersos protocolos de acción y procedimientos </a:t>
            </a:r>
            <a:r>
              <a:rPr lang="es-EC" dirty="0">
                <a:latin typeface="Times New Roman" panose="02020603050405020304" pitchFamily="18" charset="0"/>
                <a:ea typeface="Calibri" panose="020F0502020204030204" pitchFamily="34" charset="0"/>
                <a:cs typeface="Times New Roman" panose="02020603050405020304" pitchFamily="18" charset="0"/>
              </a:rPr>
              <a:t>que servirán como herramientas para la protección física de las personas bienes y datos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082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7368" y="332656"/>
            <a:ext cx="2526654" cy="461665"/>
          </a:xfrm>
          <a:prstGeom prst="rect">
            <a:avLst/>
          </a:prstGeom>
        </p:spPr>
        <p:txBody>
          <a:bodyPr wrap="none">
            <a:spAutoFit/>
          </a:bodyPr>
          <a:lstStyle/>
          <a:p>
            <a:r>
              <a:rPr lang="es-EC" sz="2400" b="1" dirty="0">
                <a:solidFill>
                  <a:srgbClr val="002060"/>
                </a:solidFill>
                <a:latin typeface="Times New Roman" panose="02020603050405020304" pitchFamily="18" charset="0"/>
                <a:ea typeface="Calibri" panose="020F0502020204030204" pitchFamily="34" charset="0"/>
              </a:rPr>
              <a:t>Recomendaciones</a:t>
            </a:r>
            <a:endParaRPr lang="es-EC" sz="2400" b="1" dirty="0">
              <a:solidFill>
                <a:srgbClr val="002060"/>
              </a:solidFill>
            </a:endParaRPr>
          </a:p>
        </p:txBody>
      </p:sp>
      <p:sp>
        <p:nvSpPr>
          <p:cNvPr id="3" name="Rectángulo 2"/>
          <p:cNvSpPr/>
          <p:nvPr/>
        </p:nvSpPr>
        <p:spPr>
          <a:xfrm>
            <a:off x="35375" y="1124744"/>
            <a:ext cx="11881320" cy="4524315"/>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Desarrollar un Plan de Seguridad Física</a:t>
            </a:r>
            <a:r>
              <a:rPr lang="es-EC" dirty="0">
                <a:latin typeface="Times New Roman" panose="02020603050405020304" pitchFamily="18" charset="0"/>
                <a:ea typeface="Calibri" panose="020F0502020204030204" pitchFamily="34" charset="0"/>
                <a:cs typeface="Times New Roman" panose="02020603050405020304" pitchFamily="18" charset="0"/>
              </a:rPr>
              <a:t> con la </a:t>
            </a:r>
            <a:r>
              <a:rPr lang="es-EC" b="1" dirty="0">
                <a:latin typeface="Times New Roman" panose="02020603050405020304" pitchFamily="18" charset="0"/>
                <a:ea typeface="Calibri" panose="020F0502020204030204" pitchFamily="34" charset="0"/>
                <a:cs typeface="Times New Roman" panose="02020603050405020304" pitchFamily="18" charset="0"/>
              </a:rPr>
              <a:t>finalidad de crear cultura de seguridad </a:t>
            </a:r>
            <a:r>
              <a:rPr lang="es-EC" dirty="0">
                <a:latin typeface="Times New Roman" panose="02020603050405020304" pitchFamily="18" charset="0"/>
                <a:ea typeface="Calibri" panose="020F0502020204030204" pitchFamily="34" charset="0"/>
                <a:cs typeface="Times New Roman" panose="02020603050405020304" pitchFamily="18" charset="0"/>
              </a:rPr>
              <a:t>y que a la vez permita desarrollar hábitos de prevención y protección de la comunidad estudiantil.</a:t>
            </a:r>
          </a:p>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Reforzar la seguridad de la puerta principal </a:t>
            </a:r>
            <a:r>
              <a:rPr lang="es-EC" dirty="0">
                <a:latin typeface="Times New Roman" panose="02020603050405020304" pitchFamily="18" charset="0"/>
                <a:ea typeface="Calibri" panose="020F0502020204030204" pitchFamily="34" charset="0"/>
                <a:cs typeface="Times New Roman" panose="02020603050405020304" pitchFamily="18" charset="0"/>
              </a:rPr>
              <a:t>de ingreso y salida de estudiantes, docentes y personal administrativo, con la finalidad </a:t>
            </a:r>
            <a:r>
              <a:rPr lang="es-EC" b="1" dirty="0">
                <a:latin typeface="Times New Roman" panose="02020603050405020304" pitchFamily="18" charset="0"/>
                <a:ea typeface="Calibri" panose="020F0502020204030204" pitchFamily="34" charset="0"/>
                <a:cs typeface="Times New Roman" panose="02020603050405020304" pitchFamily="18" charset="0"/>
              </a:rPr>
              <a:t>de impedir el ingreso de personas ajenas </a:t>
            </a:r>
            <a:r>
              <a:rPr lang="es-EC" dirty="0">
                <a:latin typeface="Times New Roman" panose="02020603050405020304" pitchFamily="18" charset="0"/>
                <a:ea typeface="Calibri" panose="020F0502020204030204" pitchFamily="34" charset="0"/>
                <a:cs typeface="Times New Roman" panose="02020603050405020304" pitchFamily="18" charset="0"/>
              </a:rPr>
              <a:t>a la institución aumentando así los niveles de protección.</a:t>
            </a:r>
          </a:p>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Realizar simulacros de emergencias </a:t>
            </a:r>
            <a:r>
              <a:rPr lang="es-EC" dirty="0">
                <a:latin typeface="Times New Roman" panose="02020603050405020304" pitchFamily="18" charset="0"/>
                <a:ea typeface="Calibri" panose="020F0502020204030204" pitchFamily="34" charset="0"/>
                <a:cs typeface="Times New Roman" panose="02020603050405020304" pitchFamily="18" charset="0"/>
              </a:rPr>
              <a:t>con eventos </a:t>
            </a:r>
            <a:r>
              <a:rPr lang="es-EC" b="1" dirty="0">
                <a:latin typeface="Times New Roman" panose="02020603050405020304" pitchFamily="18" charset="0"/>
                <a:ea typeface="Calibri" panose="020F0502020204030204" pitchFamily="34" charset="0"/>
                <a:cs typeface="Times New Roman" panose="02020603050405020304" pitchFamily="18" charset="0"/>
              </a:rPr>
              <a:t>de robo con arma blanca y asaltos a mano armada</a:t>
            </a:r>
            <a:r>
              <a:rPr lang="es-EC" dirty="0">
                <a:latin typeface="Times New Roman" panose="02020603050405020304" pitchFamily="18" charset="0"/>
                <a:ea typeface="Calibri" panose="020F0502020204030204" pitchFamily="34" charset="0"/>
                <a:cs typeface="Times New Roman" panose="02020603050405020304" pitchFamily="18" charset="0"/>
              </a:rPr>
              <a:t>, a fin de preparar protocolos  y entrenar a docentes, alumnos y personal administrativo para que sepan que, cuando y como actuar en caso de materializarse este tipo de riesgos.</a:t>
            </a:r>
          </a:p>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Crear un Comité de Seguridad</a:t>
            </a:r>
            <a:r>
              <a:rPr lang="es-EC" dirty="0">
                <a:latin typeface="Times New Roman" panose="02020603050405020304" pitchFamily="18" charset="0"/>
                <a:ea typeface="Calibri" panose="020F0502020204030204" pitchFamily="34" charset="0"/>
                <a:cs typeface="Times New Roman" panose="02020603050405020304" pitchFamily="18" charset="0"/>
              </a:rPr>
              <a:t>, que se encargue de la </a:t>
            </a:r>
            <a:r>
              <a:rPr lang="es-EC" b="1" dirty="0">
                <a:latin typeface="Times New Roman" panose="02020603050405020304" pitchFamily="18" charset="0"/>
                <a:ea typeface="Calibri" panose="020F0502020204030204" pitchFamily="34" charset="0"/>
                <a:cs typeface="Times New Roman" panose="02020603050405020304" pitchFamily="18" charset="0"/>
              </a:rPr>
              <a:t>capacitación a la comunidad </a:t>
            </a:r>
            <a:r>
              <a:rPr lang="es-EC" dirty="0">
                <a:latin typeface="Times New Roman" panose="02020603050405020304" pitchFamily="18" charset="0"/>
                <a:ea typeface="Calibri" panose="020F0502020204030204" pitchFamily="34" charset="0"/>
                <a:cs typeface="Times New Roman" panose="02020603050405020304" pitchFamily="18" charset="0"/>
              </a:rPr>
              <a:t>educativa Padre </a:t>
            </a:r>
            <a:r>
              <a:rPr lang="es-EC" dirty="0" err="1">
                <a:latin typeface="Times New Roman" panose="02020603050405020304" pitchFamily="18" charset="0"/>
                <a:ea typeface="Calibri" panose="020F0502020204030204" pitchFamily="34" charset="0"/>
                <a:cs typeface="Times New Roman" panose="02020603050405020304" pitchFamily="18" charset="0"/>
              </a:rPr>
              <a:t>Numael</a:t>
            </a:r>
            <a:r>
              <a:rPr lang="es-EC" dirty="0">
                <a:latin typeface="Times New Roman" panose="02020603050405020304" pitchFamily="18" charset="0"/>
                <a:ea typeface="Calibri" panose="020F0502020204030204" pitchFamily="34" charset="0"/>
                <a:cs typeface="Times New Roman" panose="02020603050405020304" pitchFamily="18" charset="0"/>
              </a:rPr>
              <a:t> López, análisis de riesgos antrópicos, revisión y actualización del Plan de Seguridad Física, a fin de contar con un grupo competitivo y preparado que  sabrá hacer frente a esta clase de riesgos, </a:t>
            </a:r>
            <a:r>
              <a:rPr lang="es-EC" b="1" dirty="0">
                <a:latin typeface="Times New Roman" panose="02020603050405020304" pitchFamily="18" charset="0"/>
                <a:ea typeface="Calibri" panose="020F0502020204030204" pitchFamily="34" charset="0"/>
                <a:cs typeface="Times New Roman" panose="02020603050405020304" pitchFamily="18" charset="0"/>
              </a:rPr>
              <a:t>minimizando así su nivel de impacto</a:t>
            </a:r>
            <a:r>
              <a:rPr lang="es-EC"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Establecer</a:t>
            </a:r>
            <a:r>
              <a:rPr lang="es-EC" dirty="0">
                <a:latin typeface="Times New Roman" panose="02020603050405020304" pitchFamily="18" charset="0"/>
                <a:ea typeface="Calibri" panose="020F0502020204030204" pitchFamily="34" charset="0"/>
                <a:cs typeface="Times New Roman" panose="02020603050405020304" pitchFamily="18" charset="0"/>
              </a:rPr>
              <a:t> el </a:t>
            </a:r>
            <a:r>
              <a:rPr lang="es-EC" b="1" dirty="0">
                <a:latin typeface="Times New Roman" panose="02020603050405020304" pitchFamily="18" charset="0"/>
                <a:ea typeface="Calibri" panose="020F0502020204030204" pitchFamily="34" charset="0"/>
                <a:cs typeface="Times New Roman" panose="02020603050405020304" pitchFamily="18" charset="0"/>
              </a:rPr>
              <a:t>control físico en el acceso </a:t>
            </a:r>
            <a:r>
              <a:rPr lang="es-EC" dirty="0">
                <a:latin typeface="Times New Roman" panose="02020603050405020304" pitchFamily="18" charset="0"/>
                <a:ea typeface="Calibri" panose="020F0502020204030204" pitchFamily="34" charset="0"/>
                <a:cs typeface="Times New Roman" panose="02020603050405020304" pitchFamily="18" charset="0"/>
              </a:rPr>
              <a:t>del plantel, entregando tarjetas de visitantes, pidiendo autorizaciones de ingreso con la finalidad de evitar pérdidas económicas que afecten el desenvolvimiento de las actividades diarias.</a:t>
            </a:r>
          </a:p>
          <a:p>
            <a:pPr marL="342900" lvl="0" indent="-342900" algn="just">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Realizar charlas periódicas con entidades de socorro </a:t>
            </a:r>
            <a:r>
              <a:rPr lang="es-EC" dirty="0">
                <a:latin typeface="Times New Roman" panose="02020603050405020304" pitchFamily="18" charset="0"/>
                <a:ea typeface="Calibri" panose="020F0502020204030204" pitchFamily="34" charset="0"/>
                <a:cs typeface="Times New Roman" panose="02020603050405020304" pitchFamily="18" charset="0"/>
              </a:rPr>
              <a:t>con la finalidad de familiarizar a los estudiantes y docentes con las fuerzas el orden.</a:t>
            </a:r>
          </a:p>
          <a:p>
            <a:pPr marL="342900" lvl="0" indent="-342900" algn="just">
              <a:spcAft>
                <a:spcPts val="0"/>
              </a:spcAft>
              <a:buFont typeface="Symbol" panose="05050102010706020507" pitchFamily="18" charset="2"/>
              <a:buChar char=""/>
            </a:pPr>
            <a:r>
              <a:rPr lang="es-EC" b="1" dirty="0" smtClean="0">
                <a:latin typeface="Times New Roman" panose="02020603050405020304" pitchFamily="18" charset="0"/>
                <a:ea typeface="Calibri" panose="020F0502020204030204" pitchFamily="34" charset="0"/>
                <a:cs typeface="Times New Roman" panose="02020603050405020304" pitchFamily="18" charset="0"/>
              </a:rPr>
              <a:t>Desarrollar campaña</a:t>
            </a:r>
            <a:r>
              <a:rPr lang="es-EC" dirty="0" smtClean="0">
                <a:latin typeface="Times New Roman" panose="02020603050405020304" pitchFamily="18" charset="0"/>
                <a:ea typeface="Calibri" panose="020F0502020204030204" pitchFamily="34" charset="0"/>
                <a:cs typeface="Times New Roman" panose="02020603050405020304" pitchFamily="18" charset="0"/>
              </a:rPr>
              <a:t>s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de prevención </a:t>
            </a:r>
            <a:r>
              <a:rPr lang="es-EC" dirty="0">
                <a:latin typeface="Times New Roman" panose="02020603050405020304" pitchFamily="18" charset="0"/>
                <a:ea typeface="Calibri" panose="020F0502020204030204" pitchFamily="34" charset="0"/>
                <a:cs typeface="Times New Roman" panose="02020603050405020304" pitchFamily="18" charset="0"/>
              </a:rPr>
              <a:t>en contra del abuso a los más desvalidos, con la finalidad de </a:t>
            </a:r>
            <a:r>
              <a:rPr lang="es-EC" b="1" dirty="0">
                <a:latin typeface="Times New Roman" panose="02020603050405020304" pitchFamily="18" charset="0"/>
                <a:ea typeface="Calibri" panose="020F0502020204030204" pitchFamily="34" charset="0"/>
                <a:cs typeface="Times New Roman" panose="02020603050405020304" pitchFamily="18" charset="0"/>
              </a:rPr>
              <a:t>erradicar el </a:t>
            </a:r>
            <a:r>
              <a:rPr lang="es-EC" b="1" dirty="0" err="1">
                <a:latin typeface="Times New Roman" panose="02020603050405020304" pitchFamily="18" charset="0"/>
                <a:ea typeface="Calibri" panose="020F0502020204030204" pitchFamily="34" charset="0"/>
                <a:cs typeface="Times New Roman" panose="02020603050405020304" pitchFamily="18" charset="0"/>
              </a:rPr>
              <a:t>Bullying</a:t>
            </a: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y mejorar el ambiente escolar.</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469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3095885" y="1346057"/>
            <a:ext cx="5527789" cy="4891255"/>
          </a:xfrm>
          <a:prstGeom prst="rect">
            <a:avLst/>
          </a:prstGeom>
          <a:effectLst>
            <a:softEdge rad="635000"/>
          </a:effectLst>
        </p:spPr>
      </p:pic>
      <p:sp>
        <p:nvSpPr>
          <p:cNvPr id="3" name="CuadroTexto 2"/>
          <p:cNvSpPr txBox="1"/>
          <p:nvPr/>
        </p:nvSpPr>
        <p:spPr>
          <a:xfrm>
            <a:off x="3575720" y="515060"/>
            <a:ext cx="4752528" cy="830997"/>
          </a:xfrm>
          <a:prstGeom prst="rect">
            <a:avLst/>
          </a:prstGeom>
          <a:noFill/>
        </p:spPr>
        <p:txBody>
          <a:bodyPr wrap="square" rtlCol="0">
            <a:spAutoFit/>
          </a:bodyPr>
          <a:lstStyle/>
          <a:p>
            <a:pPr algn="ctr"/>
            <a:r>
              <a:rPr lang="es-EC" sz="4800" dirty="0" smtClean="0">
                <a:solidFill>
                  <a:srgbClr val="002060"/>
                </a:solidFill>
                <a:latin typeface="Times New Roman" panose="02020603050405020304" pitchFamily="18" charset="0"/>
                <a:cs typeface="Times New Roman" panose="02020603050405020304" pitchFamily="18" charset="0"/>
              </a:rPr>
              <a:t>PROPUESTA </a:t>
            </a:r>
            <a:endParaRPr lang="es-EC"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887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44624"/>
            <a:ext cx="11881320" cy="1815882"/>
          </a:xfrm>
          <a:prstGeom prst="rect">
            <a:avLst/>
          </a:prstGeom>
        </p:spPr>
        <p:txBody>
          <a:bodyPr wrap="square">
            <a:spAutoFit/>
          </a:bodyPr>
          <a:lstStyle/>
          <a:p>
            <a:pPr indent="180340" algn="ctr">
              <a:lnSpc>
                <a:spcPct val="200000"/>
              </a:lnSpc>
              <a:spcAft>
                <a:spcPts val="0"/>
              </a:spcAft>
            </a:pPr>
            <a:r>
              <a:rPr lang="es-EC" sz="2800" b="1" dirty="0">
                <a:latin typeface="Times New Roman" panose="02020603050405020304" pitchFamily="18" charset="0"/>
                <a:ea typeface="Calibri" panose="020F0502020204030204" pitchFamily="34" charset="0"/>
                <a:cs typeface="Times New Roman" panose="02020603050405020304" pitchFamily="18" charset="0"/>
              </a:rPr>
              <a:t>PLAN DE SEGURIDAD FÍSICA PARA RIESGOS DE ORIGEN ANTRÓPICO DEL CENTRO EDUCATIVO </a:t>
            </a:r>
            <a:r>
              <a:rPr lang="es-EC" sz="2800" b="1" dirty="0" smtClean="0">
                <a:latin typeface="Times New Roman" panose="02020603050405020304" pitchFamily="18" charset="0"/>
                <a:ea typeface="Calibri" panose="020F0502020204030204" pitchFamily="34" charset="0"/>
                <a:cs typeface="Times New Roman" panose="02020603050405020304" pitchFamily="18" charset="0"/>
              </a:rPr>
              <a:t>“PADRE </a:t>
            </a:r>
            <a:r>
              <a:rPr lang="es-EC" sz="2800" b="1" dirty="0">
                <a:latin typeface="Times New Roman" panose="02020603050405020304" pitchFamily="18" charset="0"/>
                <a:ea typeface="Calibri" panose="020F0502020204030204" pitchFamily="34" charset="0"/>
                <a:cs typeface="Times New Roman" panose="02020603050405020304" pitchFamily="18" charset="0"/>
              </a:rPr>
              <a:t>NUMAEL </a:t>
            </a:r>
            <a:r>
              <a:rPr lang="es-EC" sz="2800" b="1" dirty="0" smtClean="0">
                <a:latin typeface="Times New Roman" panose="02020603050405020304" pitchFamily="18" charset="0"/>
                <a:ea typeface="Calibri" panose="020F0502020204030204" pitchFamily="34" charset="0"/>
                <a:cs typeface="Times New Roman" panose="02020603050405020304" pitchFamily="18" charset="0"/>
              </a:rPr>
              <a:t>LOPEZ” </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Resultado de imagen para LOGO  DE PLAN DE SEGURIDAD FÃSICA PARA RIESGOS DE ORIGEN HUM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624" y="2276872"/>
            <a:ext cx="741682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37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84" y="260648"/>
            <a:ext cx="4374916" cy="523220"/>
          </a:xfrm>
          <a:prstGeom prst="rect">
            <a:avLst/>
          </a:prstGeom>
        </p:spPr>
        <p:txBody>
          <a:bodyPr wrap="none">
            <a:spAutoFit/>
          </a:bodyPr>
          <a:lstStyle/>
          <a:p>
            <a:r>
              <a:rPr lang="es-EC" sz="2800" dirty="0">
                <a:solidFill>
                  <a:srgbClr val="002060"/>
                </a:solidFill>
                <a:latin typeface="Times New Roman" panose="02020603050405020304" pitchFamily="18" charset="0"/>
                <a:ea typeface="Calibri" panose="020F0502020204030204" pitchFamily="34" charset="0"/>
              </a:rPr>
              <a:t>Antecedentes de la propuesta</a:t>
            </a:r>
            <a:endParaRPr lang="es-EC" sz="2800" dirty="0">
              <a:solidFill>
                <a:srgbClr val="002060"/>
              </a:solidFill>
            </a:endParaRPr>
          </a:p>
        </p:txBody>
      </p:sp>
      <p:sp>
        <p:nvSpPr>
          <p:cNvPr id="3" name="Rectángulo 2"/>
          <p:cNvSpPr/>
          <p:nvPr/>
        </p:nvSpPr>
        <p:spPr>
          <a:xfrm>
            <a:off x="767408" y="908720"/>
            <a:ext cx="10873208" cy="2862322"/>
          </a:xfrm>
          <a:prstGeom prst="rect">
            <a:avLst/>
          </a:prstGeom>
        </p:spPr>
        <p:txBody>
          <a:bodyPr wrap="square">
            <a:spAutoFit/>
          </a:bodyPr>
          <a:lstStyle/>
          <a:p>
            <a:pPr algn="just">
              <a:lnSpc>
                <a:spcPct val="200000"/>
              </a:lnSpc>
            </a:pPr>
            <a:r>
              <a:rPr lang="es-EC" dirty="0">
                <a:latin typeface="Times New Roman" panose="02020603050405020304" pitchFamily="18" charset="0"/>
                <a:ea typeface="Calibri" panose="020F0502020204030204" pitchFamily="34" charset="0"/>
              </a:rPr>
              <a:t>De acuerdo a la investigación que se realizó en el presente trabajo se  determinó que los riesgos de origen antrópicos que pueden afectar la seguridad de la unidad educativa Padre </a:t>
            </a:r>
            <a:r>
              <a:rPr lang="es-EC" dirty="0" err="1">
                <a:latin typeface="Times New Roman" panose="02020603050405020304" pitchFamily="18" charset="0"/>
                <a:ea typeface="Calibri" panose="020F0502020204030204" pitchFamily="34" charset="0"/>
              </a:rPr>
              <a:t>Numael</a:t>
            </a:r>
            <a:r>
              <a:rPr lang="es-EC" dirty="0">
                <a:latin typeface="Times New Roman" panose="02020603050405020304" pitchFamily="18" charset="0"/>
                <a:ea typeface="Calibri" panose="020F0502020204030204" pitchFamily="34" charset="0"/>
              </a:rPr>
              <a:t> López son, asalto con arma de fuego, robo con arma blanca, hurto, </a:t>
            </a:r>
            <a:r>
              <a:rPr lang="es-EC" dirty="0" err="1" smtClean="0">
                <a:latin typeface="Times New Roman" panose="02020603050405020304" pitchFamily="18" charset="0"/>
                <a:ea typeface="Calibri" panose="020F0502020204030204" pitchFamily="34" charset="0"/>
              </a:rPr>
              <a:t>bullying</a:t>
            </a:r>
            <a:r>
              <a:rPr lang="es-EC" dirty="0" smtClean="0">
                <a:latin typeface="Times New Roman" panose="02020603050405020304" pitchFamily="18" charset="0"/>
                <a:ea typeface="Calibri" panose="020F0502020204030204" pitchFamily="34" charset="0"/>
              </a:rPr>
              <a:t>, violencia social, </a:t>
            </a:r>
            <a:r>
              <a:rPr lang="es-EC" dirty="0">
                <a:latin typeface="Times New Roman" panose="02020603050405020304" pitchFamily="18" charset="0"/>
                <a:ea typeface="Calibri" panose="020F0502020204030204" pitchFamily="34" charset="0"/>
              </a:rPr>
              <a:t>riesgos que al materializarse, afectarían las actividades diarias en la escuela Padre </a:t>
            </a:r>
            <a:r>
              <a:rPr lang="es-EC" dirty="0" err="1">
                <a:latin typeface="Times New Roman" panose="02020603050405020304" pitchFamily="18" charset="0"/>
                <a:ea typeface="Calibri" panose="020F0502020204030204" pitchFamily="34" charset="0"/>
              </a:rPr>
              <a:t>Numael</a:t>
            </a:r>
            <a:r>
              <a:rPr lang="es-EC" dirty="0">
                <a:latin typeface="Times New Roman" panose="02020603050405020304" pitchFamily="18" charset="0"/>
                <a:ea typeface="Calibri" panose="020F0502020204030204" pitchFamily="34" charset="0"/>
              </a:rPr>
              <a:t> López, generando también afectaciones de forma directa la seguridad de la comunidad educativa (Estudiantes, Docentes, Directivos y Personal Administrativo</a:t>
            </a:r>
            <a:r>
              <a:rPr lang="es-EC" dirty="0" smtClean="0">
                <a:latin typeface="Times New Roman" panose="02020603050405020304" pitchFamily="18" charset="0"/>
                <a:ea typeface="Calibri" panose="020F0502020204030204" pitchFamily="34" charset="0"/>
              </a:rPr>
              <a:t>)</a:t>
            </a:r>
            <a:endParaRPr lang="es-EC" dirty="0"/>
          </a:p>
        </p:txBody>
      </p:sp>
      <p:sp>
        <p:nvSpPr>
          <p:cNvPr id="4" name="AutoShape 2" descr="Resultado de imagen para escuelas libre de  viol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2" cstate="print"/>
          <a:stretch>
            <a:fillRect/>
          </a:stretch>
        </p:blipFill>
        <p:spPr>
          <a:xfrm>
            <a:off x="4511824" y="3933056"/>
            <a:ext cx="3384376" cy="2232248"/>
          </a:xfrm>
          <a:prstGeom prst="rect">
            <a:avLst/>
          </a:prstGeom>
        </p:spPr>
      </p:pic>
    </p:spTree>
    <p:extLst>
      <p:ext uri="{BB962C8B-B14F-4D97-AF65-F5344CB8AC3E}">
        <p14:creationId xmlns:p14="http://schemas.microsoft.com/office/powerpoint/2010/main" val="1102297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360" y="764704"/>
            <a:ext cx="11593288" cy="4585871"/>
          </a:xfrm>
          <a:prstGeom prst="rect">
            <a:avLst/>
          </a:prstGeom>
        </p:spPr>
        <p:txBody>
          <a:bodyPr wrap="square">
            <a:spAutoFit/>
          </a:bodyPr>
          <a:lstStyle/>
          <a:p>
            <a:pPr>
              <a:lnSpc>
                <a:spcPct val="200000"/>
              </a:lnSpc>
              <a:spcAft>
                <a:spcPts val="0"/>
              </a:spcAft>
            </a:pPr>
            <a:r>
              <a:rPr lang="es-EC"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Justificación</a:t>
            </a:r>
          </a:p>
          <a:p>
            <a:pPr indent="18034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Los riesgos antrópicos son acciones realizadas por el hombre, que en exceso tienen efectos negativos sobre la naturaleza y los seres humanos, más aun si la institución y las personas no están preparadas en la teoría y en la práctica para hacerles frente, para prevenirlos y gestionarlos, de tal forma que se mantengan controlados, evitando así su materialización y nivel de afectación.</a:t>
            </a:r>
          </a:p>
          <a:p>
            <a:pPr indent="180340" algn="just">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Por estas razones es importante establecer un Plan de Seguridad Física para Riesgos de Origen Antrópicos que sirva de herramienta para reducirlos a su más mínima expresión, desarrollando procedimientos que sirvan como sistema de prevención y protección ante los riesgos existentes.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653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5360" y="116632"/>
            <a:ext cx="11377264" cy="6247864"/>
          </a:xfrm>
          <a:prstGeom prst="rect">
            <a:avLst/>
          </a:prstGeom>
        </p:spPr>
        <p:txBody>
          <a:bodyPr wrap="square">
            <a:spAutoFit/>
          </a:bodyPr>
          <a:lstStyle/>
          <a:p>
            <a:pPr>
              <a:spcAft>
                <a:spcPts val="0"/>
              </a:spcAft>
            </a:pP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Objetivos</a:t>
            </a:r>
          </a:p>
          <a:p>
            <a:pPr>
              <a:spcAft>
                <a:spcPts val="0"/>
              </a:spcAft>
            </a:pPr>
            <a:r>
              <a:rPr lang="es-EC"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Objetivos Generales</a:t>
            </a:r>
          </a:p>
          <a:p>
            <a:pPr indent="180340">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Crear cultura de seguridad, poniendo en práctica normas y procedimientos a fin de reducir los riesgos de origen antrópicos y su nivel de afectación</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nSpc>
                <a:spcPct val="200000"/>
              </a:lnSpc>
              <a:spcAft>
                <a:spcPts val="0"/>
              </a:spcAft>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Objetivos específicos</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Instaurar protocolos de seguridad  a fin de que sepan que hacer en caso de materializarse cada uno de los riesgos de origen antrópicos existentes. </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Crear brigadas, que se encargue de articular las ayudas necesarias y que establezcan vínculos con las entidades de socorro en caso de materializarse todo tipo de emergencia derivadas de los riesgos de origen antrópicos.</a:t>
            </a: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Crear cultura de seguridad con la puesta en práctica de normas y procedimientos establecidos lo que permitirá aumentar los niveles de seguridad de las instalaciones y de la comunidad educativa.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282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328" y="260648"/>
            <a:ext cx="4047903" cy="822789"/>
          </a:xfrm>
          <a:prstGeom prst="rect">
            <a:avLst/>
          </a:prstGeom>
        </p:spPr>
        <p:txBody>
          <a:bodyPr wrap="none">
            <a:spAutoFit/>
          </a:bodyPr>
          <a:lstStyle/>
          <a:p>
            <a:pPr>
              <a:lnSpc>
                <a:spcPct val="20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r>
              <a:rPr lang="es-EC"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Brigadas de emergencias</a:t>
            </a:r>
            <a:endParaRPr lang="es-EC"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AutoShape 97"/>
          <p:cNvSpPr>
            <a:spLocks noChangeArrowheads="1"/>
          </p:cNvSpPr>
          <p:nvPr/>
        </p:nvSpPr>
        <p:spPr bwMode="auto">
          <a:xfrm>
            <a:off x="6312024" y="1615117"/>
            <a:ext cx="1837055" cy="508635"/>
          </a:xfrm>
          <a:prstGeom prst="roundRect">
            <a:avLst>
              <a:gd name="adj" fmla="val 16667"/>
            </a:avLst>
          </a:prstGeom>
          <a:solidFill>
            <a:srgbClr val="FFFF00"/>
          </a:solidFill>
          <a:ln w="38100">
            <a:solidFill>
              <a:schemeClr val="lt1">
                <a:lumMod val="95000"/>
                <a:lumOff val="0"/>
              </a:schemeClr>
            </a:solidFill>
            <a:round/>
            <a:headEnd/>
            <a:tailEnd/>
          </a:ln>
          <a:effectLst>
            <a:outerShdw dist="107763" dir="18900000" algn="ctr" rotWithShape="0">
              <a:srgbClr val="FFFF99">
                <a:alpha val="50000"/>
              </a:srgb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Jefe de Seguridad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200000"/>
              </a:lnSpc>
              <a:spcAft>
                <a:spcPts val="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AutoShape 98"/>
          <p:cNvCxnSpPr>
            <a:cxnSpLocks noChangeShapeType="1"/>
          </p:cNvCxnSpPr>
          <p:nvPr/>
        </p:nvCxnSpPr>
        <p:spPr bwMode="auto">
          <a:xfrm>
            <a:off x="5447928" y="1546235"/>
            <a:ext cx="0" cy="1233170"/>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6" name="AutoShape 99"/>
          <p:cNvCxnSpPr>
            <a:cxnSpLocks noChangeShapeType="1"/>
          </p:cNvCxnSpPr>
          <p:nvPr/>
        </p:nvCxnSpPr>
        <p:spPr bwMode="auto">
          <a:xfrm>
            <a:off x="5447928" y="1886878"/>
            <a:ext cx="207010" cy="0"/>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7" name="AutoShape 100"/>
          <p:cNvCxnSpPr>
            <a:cxnSpLocks noChangeShapeType="1"/>
          </p:cNvCxnSpPr>
          <p:nvPr/>
        </p:nvCxnSpPr>
        <p:spPr bwMode="auto">
          <a:xfrm>
            <a:off x="1919536" y="2731147"/>
            <a:ext cx="7056784" cy="31114"/>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8" name="AutoShape 101"/>
          <p:cNvCxnSpPr>
            <a:cxnSpLocks noChangeShapeType="1"/>
          </p:cNvCxnSpPr>
          <p:nvPr/>
        </p:nvCxnSpPr>
        <p:spPr bwMode="auto">
          <a:xfrm>
            <a:off x="1925689" y="2714000"/>
            <a:ext cx="0" cy="324485"/>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9" name="AutoShape 102"/>
          <p:cNvCxnSpPr>
            <a:cxnSpLocks noChangeShapeType="1"/>
          </p:cNvCxnSpPr>
          <p:nvPr/>
        </p:nvCxnSpPr>
        <p:spPr bwMode="auto">
          <a:xfrm>
            <a:off x="4295800" y="2762261"/>
            <a:ext cx="0" cy="324485"/>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10" name="AutoShape 103"/>
          <p:cNvCxnSpPr>
            <a:cxnSpLocks noChangeShapeType="1"/>
          </p:cNvCxnSpPr>
          <p:nvPr/>
        </p:nvCxnSpPr>
        <p:spPr bwMode="auto">
          <a:xfrm>
            <a:off x="8976320" y="2731145"/>
            <a:ext cx="0" cy="324485"/>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sp>
        <p:nvSpPr>
          <p:cNvPr id="11" name="AutoShape 104"/>
          <p:cNvSpPr>
            <a:spLocks noChangeArrowheads="1"/>
          </p:cNvSpPr>
          <p:nvPr/>
        </p:nvSpPr>
        <p:spPr bwMode="auto">
          <a:xfrm>
            <a:off x="1199457" y="3103890"/>
            <a:ext cx="1916286" cy="1673815"/>
          </a:xfrm>
          <a:prstGeom prst="roundRect">
            <a:avLst>
              <a:gd name="adj" fmla="val 16667"/>
            </a:avLst>
          </a:prstGeom>
          <a:solidFill>
            <a:srgbClr val="2E82DE"/>
          </a:solidFill>
          <a:ln w="38100">
            <a:solidFill>
              <a:schemeClr val="lt1">
                <a:lumMod val="95000"/>
                <a:lumOff val="0"/>
              </a:schemeClr>
            </a:solidFill>
            <a:round/>
            <a:headEnd/>
            <a:tailEnd/>
          </a:ln>
          <a:effectLst>
            <a:outerShdw dist="107763" dir="18900000" algn="ctr" rotWithShape="0">
              <a:schemeClr val="tx2">
                <a:lumMod val="60000"/>
                <a:lumOff val="40000"/>
                <a:alpha val="50000"/>
              </a:scheme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Brigada de Seguridad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tabLst>
                <a:tab pos="180340" algn="l"/>
              </a:tabLs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2 Docentes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tabLst>
                <a:tab pos="180340" algn="l"/>
              </a:tabLs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5 Padres de fam.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utoShape 105"/>
          <p:cNvSpPr>
            <a:spLocks noChangeArrowheads="1"/>
          </p:cNvSpPr>
          <p:nvPr/>
        </p:nvSpPr>
        <p:spPr bwMode="auto">
          <a:xfrm>
            <a:off x="8079395" y="3103891"/>
            <a:ext cx="1938937" cy="1621253"/>
          </a:xfrm>
          <a:prstGeom prst="roundRect">
            <a:avLst>
              <a:gd name="adj" fmla="val 16667"/>
            </a:avLst>
          </a:prstGeom>
          <a:solidFill>
            <a:schemeClr val="bg1">
              <a:lumMod val="75000"/>
              <a:lumOff val="0"/>
            </a:schemeClr>
          </a:solidFill>
          <a:ln w="38100">
            <a:solidFill>
              <a:schemeClr val="lt1">
                <a:lumMod val="95000"/>
                <a:lumOff val="0"/>
              </a:schemeClr>
            </a:solidFill>
            <a:round/>
            <a:headEnd/>
            <a:tailEnd/>
          </a:ln>
          <a:effectLst>
            <a:outerShdw dist="107763" dir="18900000" algn="ctr" rotWithShape="0">
              <a:schemeClr val="bg1">
                <a:lumMod val="85000"/>
                <a:lumOff val="0"/>
                <a:alpha val="50000"/>
              </a:scheme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Brigada de Primeros Auxilios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2 Docentes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5 Padres de</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 fam.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utoShape 106"/>
          <p:cNvSpPr>
            <a:spLocks noChangeArrowheads="1"/>
          </p:cNvSpPr>
          <p:nvPr/>
        </p:nvSpPr>
        <p:spPr bwMode="auto">
          <a:xfrm>
            <a:off x="3390062" y="3105160"/>
            <a:ext cx="1913850" cy="1619984"/>
          </a:xfrm>
          <a:prstGeom prst="roundRect">
            <a:avLst>
              <a:gd name="adj" fmla="val 16667"/>
            </a:avLst>
          </a:prstGeom>
          <a:solidFill>
            <a:srgbClr val="007A37"/>
          </a:solidFill>
          <a:ln w="38100">
            <a:solidFill>
              <a:schemeClr val="lt1">
                <a:lumMod val="95000"/>
                <a:lumOff val="0"/>
              </a:schemeClr>
            </a:solidFill>
            <a:round/>
            <a:headEnd/>
            <a:tailEnd/>
          </a:ln>
          <a:effectLst>
            <a:outerShdw dist="107763" dir="18900000" algn="ctr" rotWithShape="0">
              <a:srgbClr val="007A37">
                <a:alpha val="50000"/>
              </a:srgb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Brigada de </a:t>
            </a:r>
            <a:r>
              <a:rPr lang="es-EC" sz="1000" b="1" dirty="0" smtClean="0">
                <a:effectLst/>
                <a:latin typeface="Times New Roman" panose="02020603050405020304" pitchFamily="18" charset="0"/>
                <a:ea typeface="Calibri" panose="020F0502020204030204" pitchFamily="34" charset="0"/>
                <a:cs typeface="Times New Roman" panose="02020603050405020304" pitchFamily="18" charset="0"/>
              </a:rPr>
              <a:t>Comunicación</a:t>
            </a: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 Personal </a:t>
            </a:r>
            <a:r>
              <a:rPr lang="es-EC" sz="1000" b="1" dirty="0" err="1">
                <a:effectLst/>
                <a:latin typeface="Times New Roman" panose="02020603050405020304" pitchFamily="18" charset="0"/>
                <a:ea typeface="Calibri" panose="020F0502020204030204" pitchFamily="34" charset="0"/>
                <a:cs typeface="Times New Roman" panose="02020603050405020304" pitchFamily="18" charset="0"/>
              </a:rPr>
              <a:t>adm</a:t>
            </a: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1  Docente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AutoShape 107"/>
          <p:cNvSpPr>
            <a:spLocks noChangeArrowheads="1"/>
          </p:cNvSpPr>
          <p:nvPr/>
        </p:nvSpPr>
        <p:spPr bwMode="auto">
          <a:xfrm>
            <a:off x="5741852" y="3156451"/>
            <a:ext cx="1899602" cy="1621254"/>
          </a:xfrm>
          <a:prstGeom prst="roundRect">
            <a:avLst>
              <a:gd name="adj" fmla="val 16667"/>
            </a:avLst>
          </a:prstGeom>
          <a:solidFill>
            <a:schemeClr val="accent1">
              <a:lumMod val="50000"/>
              <a:lumOff val="0"/>
            </a:schemeClr>
          </a:solidFill>
          <a:ln w="38100">
            <a:solidFill>
              <a:schemeClr val="lt1">
                <a:lumMod val="95000"/>
                <a:lumOff val="0"/>
              </a:schemeClr>
            </a:solidFill>
            <a:round/>
            <a:headEnd/>
            <a:tailEnd/>
          </a:ln>
          <a:effectLst>
            <a:outerShdw dist="107763" dir="18900000" algn="ctr" rotWithShape="0">
              <a:srgbClr val="002060">
                <a:alpha val="50000"/>
              </a:srgb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Brigada de Rescate y Salvamento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3 Docentes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5 Padres de fam.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5" name="AutoShape 108"/>
          <p:cNvCxnSpPr>
            <a:cxnSpLocks noChangeShapeType="1"/>
          </p:cNvCxnSpPr>
          <p:nvPr/>
        </p:nvCxnSpPr>
        <p:spPr bwMode="auto">
          <a:xfrm>
            <a:off x="6672064" y="2779405"/>
            <a:ext cx="0" cy="324485"/>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sp>
        <p:nvSpPr>
          <p:cNvPr id="16" name="Rectangle 13"/>
          <p:cNvSpPr>
            <a:spLocks noChangeArrowheads="1"/>
          </p:cNvSpPr>
          <p:nvPr/>
        </p:nvSpPr>
        <p:spPr bwMode="auto">
          <a:xfrm>
            <a:off x="777672" y="-43497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7" name="Rectangle 19"/>
          <p:cNvSpPr>
            <a:spLocks noChangeArrowheads="1"/>
          </p:cNvSpPr>
          <p:nvPr/>
        </p:nvSpPr>
        <p:spPr bwMode="auto">
          <a:xfrm>
            <a:off x="777672" y="-38925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AutoShape 96"/>
          <p:cNvSpPr>
            <a:spLocks noChangeArrowheads="1"/>
          </p:cNvSpPr>
          <p:nvPr/>
        </p:nvSpPr>
        <p:spPr bwMode="auto">
          <a:xfrm>
            <a:off x="4295800" y="656601"/>
            <a:ext cx="2303145" cy="871220"/>
          </a:xfrm>
          <a:prstGeom prst="roundRect">
            <a:avLst>
              <a:gd name="adj" fmla="val 16667"/>
            </a:avLst>
          </a:prstGeom>
          <a:solidFill>
            <a:schemeClr val="accent6">
              <a:lumMod val="100000"/>
              <a:lumOff val="0"/>
            </a:schemeClr>
          </a:solidFill>
          <a:ln w="38100">
            <a:solidFill>
              <a:schemeClr val="lt1">
                <a:lumMod val="95000"/>
                <a:lumOff val="0"/>
              </a:schemeClr>
            </a:solidFill>
            <a:round/>
            <a:headEnd/>
            <a:tailEnd/>
          </a:ln>
          <a:effectLst>
            <a:outerShdw dist="107763" dir="18900000" algn="ctr" rotWithShape="0">
              <a:schemeClr val="accent6">
                <a:lumMod val="60000"/>
                <a:lumOff val="40000"/>
                <a:alpha val="50000"/>
              </a:schemeClr>
            </a:outerShdw>
          </a:effectLst>
        </p:spPr>
        <p:txBody>
          <a:bodyPr rot="0" vert="horz" wrap="square" lIns="91440" tIns="45720" rIns="91440" bIns="45720" anchor="t" anchorCtr="0" upright="1">
            <a:noAutofit/>
          </a:bodyPr>
          <a:lstStyle/>
          <a:p>
            <a:pPr indent="180340" algn="ctr">
              <a:lnSpc>
                <a:spcPct val="200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Comité de Emergencia y </a:t>
            </a: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Seguridad</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336" y="4941168"/>
            <a:ext cx="2473207" cy="106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457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352" y="0"/>
            <a:ext cx="7200800" cy="5355312"/>
          </a:xfrm>
          <a:prstGeom prst="rect">
            <a:avLst/>
          </a:prstGeom>
        </p:spPr>
        <p:txBody>
          <a:bodyPr wrap="square">
            <a:spAutoFit/>
          </a:bodyPr>
          <a:lstStyle/>
          <a:p>
            <a:r>
              <a:rPr lang="es-EC" sz="3600" b="1" dirty="0">
                <a:latin typeface="Times New Roman" panose="02020603050405020304" pitchFamily="18" charset="0"/>
                <a:ea typeface="Times New Roman" panose="02020603050405020304" pitchFamily="18" charset="0"/>
                <a:cs typeface="Times New Roman" panose="02020603050405020304" pitchFamily="18" charset="0"/>
              </a:rPr>
              <a:t>1. EL PROBLEMA</a:t>
            </a:r>
            <a:endParaRPr lang="es-EC" sz="3600" dirty="0">
              <a:latin typeface="Times New Roman" panose="02020603050405020304" pitchFamily="18" charset="0"/>
              <a:ea typeface="Calibri" panose="020F0502020204030204" pitchFamily="34" charset="0"/>
              <a:cs typeface="Times New Roman" panose="02020603050405020304" pitchFamily="18" charset="0"/>
            </a:endParaRPr>
          </a:p>
          <a:p>
            <a:r>
              <a:rPr lang="es-EC" sz="3800" b="1" dirty="0">
                <a:latin typeface="Times New Roman" panose="02020603050405020304" pitchFamily="18" charset="0"/>
                <a:ea typeface="Times New Roman" panose="02020603050405020304" pitchFamily="18" charset="0"/>
                <a:cs typeface="Times New Roman" panose="02020603050405020304" pitchFamily="18" charset="0"/>
              </a:rPr>
              <a:t>1.1	Planteamiento del problema</a:t>
            </a:r>
          </a:p>
          <a:p>
            <a:pPr algn="just"/>
            <a:r>
              <a:rPr lang="es-EC" dirty="0">
                <a:latin typeface="Times New Roman" panose="02020603050405020304" pitchFamily="18" charset="0"/>
                <a:ea typeface="Calibri" panose="020F0502020204030204" pitchFamily="34" charset="0"/>
                <a:cs typeface="Times New Roman" panose="02020603050405020304" pitchFamily="18" charset="0"/>
              </a:rPr>
              <a:t> Los altos índices de violencia en nuestro país, ha generado debates políticos, interinstitucionales, académicos y sociales, transformándose de esta manera en un tema de interés no solo nacional sino también internacional</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Una de la políticas de estado es garantizar la seguridad de sus ciudadanos, pero esto no se cumple en la práctica, ya sea por falta de conocimientos en temas de seguridad integral</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El Centro Educativo Padre </a:t>
            </a:r>
            <a:r>
              <a:rPr lang="es-EC" dirty="0" err="1">
                <a:latin typeface="Times New Roman" panose="02020603050405020304" pitchFamily="18" charset="0"/>
                <a:cs typeface="Times New Roman" panose="02020603050405020304" pitchFamily="18" charset="0"/>
              </a:rPr>
              <a:t>Numael</a:t>
            </a:r>
            <a:r>
              <a:rPr lang="es-EC" dirty="0">
                <a:latin typeface="Times New Roman" panose="02020603050405020304" pitchFamily="18" charset="0"/>
                <a:cs typeface="Times New Roman" panose="02020603050405020304" pitchFamily="18" charset="0"/>
              </a:rPr>
              <a:t> López por su ubicación geográfica en la isla Trinitaria al sur de la ciudad de Guayaquil, zona de alto índice delincuencial, necesita de una inmediata gestión de riesgos debido a los factores antrópicos como drogas, micro tráfico, atracos con intimidación y violencia personal que amenazan la seguridad de la comunidad estudiantil. </a:t>
            </a:r>
          </a:p>
          <a:p>
            <a:pPr algn="just"/>
            <a:endParaRPr lang="es-EC" dirty="0"/>
          </a:p>
        </p:txBody>
      </p:sp>
      <p:pic>
        <p:nvPicPr>
          <p:cNvPr id="5" name="Imagen 4"/>
          <p:cNvPicPr>
            <a:picLocks noChangeAspect="1"/>
          </p:cNvPicPr>
          <p:nvPr/>
        </p:nvPicPr>
        <p:blipFill>
          <a:blip r:embed="rId2" cstate="print"/>
          <a:stretch>
            <a:fillRect/>
          </a:stretch>
        </p:blipFill>
        <p:spPr>
          <a:xfrm>
            <a:off x="7536160" y="620689"/>
            <a:ext cx="4181475" cy="5011622"/>
          </a:xfrm>
          <a:prstGeom prst="rect">
            <a:avLst/>
          </a:prstGeom>
          <a:effectLst>
            <a:softEdge rad="406400"/>
          </a:effectLst>
        </p:spPr>
      </p:pic>
    </p:spTree>
    <p:extLst>
      <p:ext uri="{BB962C8B-B14F-4D97-AF65-F5344CB8AC3E}">
        <p14:creationId xmlns:p14="http://schemas.microsoft.com/office/powerpoint/2010/main" val="418904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9376" y="332656"/>
            <a:ext cx="11521280" cy="523220"/>
          </a:xfrm>
          <a:prstGeom prst="rect">
            <a:avLst/>
          </a:prstGeom>
        </p:spPr>
        <p:txBody>
          <a:bodyPr wrap="square">
            <a:spAutoFit/>
          </a:bodyPr>
          <a:lstStyle/>
          <a:p>
            <a:pPr algn="ctr"/>
            <a:r>
              <a:rPr lang="es-EC" sz="2800" dirty="0" smtClean="0">
                <a:solidFill>
                  <a:srgbClr val="002060"/>
                </a:solidFill>
                <a:latin typeface="Times New Roman" panose="02020603050405020304" pitchFamily="18" charset="0"/>
                <a:ea typeface="Calibri" panose="020F0502020204030204" pitchFamily="34" charset="0"/>
              </a:rPr>
              <a:t>Clasificación del nivel de riesgo en la unidad educativa Padre </a:t>
            </a:r>
            <a:r>
              <a:rPr lang="es-EC" sz="2800" dirty="0" err="1" smtClean="0">
                <a:solidFill>
                  <a:srgbClr val="002060"/>
                </a:solidFill>
                <a:latin typeface="Times New Roman" panose="02020603050405020304" pitchFamily="18" charset="0"/>
                <a:ea typeface="Calibri" panose="020F0502020204030204" pitchFamily="34" charset="0"/>
              </a:rPr>
              <a:t>Numael</a:t>
            </a:r>
            <a:r>
              <a:rPr lang="es-EC" sz="2800" dirty="0" smtClean="0">
                <a:solidFill>
                  <a:srgbClr val="002060"/>
                </a:solidFill>
                <a:latin typeface="Times New Roman" panose="02020603050405020304" pitchFamily="18" charset="0"/>
                <a:ea typeface="Calibri" panose="020F0502020204030204" pitchFamily="34" charset="0"/>
              </a:rPr>
              <a:t> López</a:t>
            </a:r>
            <a:endParaRPr lang="es-EC" sz="2800" dirty="0">
              <a:solidFill>
                <a:srgbClr val="002060"/>
              </a:solidFill>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1504" y="1124744"/>
            <a:ext cx="9361040" cy="3456384"/>
          </a:xfrm>
          <a:prstGeom prst="rect">
            <a:avLst/>
          </a:prstGeom>
        </p:spPr>
      </p:pic>
    </p:spTree>
    <p:extLst>
      <p:ext uri="{BB962C8B-B14F-4D97-AF65-F5344CB8AC3E}">
        <p14:creationId xmlns:p14="http://schemas.microsoft.com/office/powerpoint/2010/main" val="70789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88640"/>
            <a:ext cx="11809312" cy="3046988"/>
          </a:xfrm>
          <a:prstGeom prst="rect">
            <a:avLst/>
          </a:prstGeom>
        </p:spPr>
        <p:txBody>
          <a:bodyPr wrap="square">
            <a:spAutoFit/>
          </a:bodyPr>
          <a:lstStyle/>
          <a:p>
            <a:pPr>
              <a:lnSpc>
                <a:spcPct val="200000"/>
              </a:lnSpc>
              <a:spcAft>
                <a:spcPts val="0"/>
              </a:spcAft>
            </a:pPr>
            <a:r>
              <a:rPr lang="es-MX"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Objetivos a cumplir</a:t>
            </a:r>
            <a:endParaRPr lang="es-EC" sz="24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C" dirty="0" smtClean="0"/>
          </a:p>
          <a:p>
            <a:endParaRPr lang="es-EC" dirty="0" smtClean="0"/>
          </a:p>
          <a:p>
            <a:r>
              <a:rPr lang="es-EC" dirty="0" smtClean="0"/>
              <a:t>El </a:t>
            </a:r>
            <a:r>
              <a:rPr lang="es-EC" dirty="0"/>
              <a:t>Centro Educativo Padre </a:t>
            </a:r>
            <a:r>
              <a:rPr lang="es-EC" dirty="0" err="1"/>
              <a:t>Numael</a:t>
            </a:r>
            <a:r>
              <a:rPr lang="es-EC" dirty="0"/>
              <a:t> López, pondrá en ejecución el Plan de Seguridad con la intervención de todos sus actores (Directivos, Docentes, Estudiantes, Padres de familia y personal administrativo) cada quien cumpliendo funciones especificas, transcritas en el documento, el que se convertirá en una guía o herramienta mediante la cual precautelará la seguridad de todos los miembros de la comunidad educativa y personal particular que en ella se encuentre, la acciones estarán encaminadas a reducir la posibilidad de materialización de los riesgos existentes y su nivel de afectación, garantizando de esta manera la seguridad de personas bienes y datos.</a:t>
            </a:r>
          </a:p>
        </p:txBody>
      </p:sp>
    </p:spTree>
    <p:extLst>
      <p:ext uri="{BB962C8B-B14F-4D97-AF65-F5344CB8AC3E}">
        <p14:creationId xmlns:p14="http://schemas.microsoft.com/office/powerpoint/2010/main" val="162783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9376" y="332656"/>
            <a:ext cx="11521280" cy="461665"/>
          </a:xfrm>
          <a:prstGeom prst="rect">
            <a:avLst/>
          </a:prstGeom>
        </p:spPr>
        <p:txBody>
          <a:bodyPr wrap="square">
            <a:spAutoFit/>
          </a:bodyPr>
          <a:lstStyle/>
          <a:p>
            <a:r>
              <a:rPr lang="es-EC" sz="2400" b="1" dirty="0">
                <a:latin typeface="Times New Roman" panose="02020603050405020304" pitchFamily="18" charset="0"/>
                <a:cs typeface="Times New Roman" panose="02020603050405020304" pitchFamily="18" charset="0"/>
              </a:rPr>
              <a:t>Medios de protección para riesgos de origen antrópicos</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3512" y="1124744"/>
            <a:ext cx="9073008" cy="3888432"/>
          </a:xfrm>
          <a:prstGeom prst="rect">
            <a:avLst/>
          </a:prstGeom>
        </p:spPr>
      </p:pic>
    </p:spTree>
    <p:extLst>
      <p:ext uri="{BB962C8B-B14F-4D97-AF65-F5344CB8AC3E}">
        <p14:creationId xmlns:p14="http://schemas.microsoft.com/office/powerpoint/2010/main" val="4010302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551384" y="2262947"/>
            <a:ext cx="11389431" cy="2750229"/>
            <a:chOff x="528957" y="2242247"/>
            <a:chExt cx="11389431" cy="2750229"/>
          </a:xfrm>
        </p:grpSpPr>
        <p:sp>
          <p:nvSpPr>
            <p:cNvPr id="4" name="Forma libre 3"/>
            <p:cNvSpPr/>
            <p:nvPr/>
          </p:nvSpPr>
          <p:spPr>
            <a:xfrm>
              <a:off x="6078262" y="3572446"/>
              <a:ext cx="4840104" cy="420009"/>
            </a:xfrm>
            <a:custGeom>
              <a:avLst/>
              <a:gdLst/>
              <a:ahLst/>
              <a:cxnLst/>
              <a:rect l="0" t="0" r="0" b="0"/>
              <a:pathLst>
                <a:path>
                  <a:moveTo>
                    <a:pt x="0" y="0"/>
                  </a:moveTo>
                  <a:lnTo>
                    <a:pt x="0" y="210004"/>
                  </a:lnTo>
                  <a:lnTo>
                    <a:pt x="4840104" y="210004"/>
                  </a:lnTo>
                  <a:lnTo>
                    <a:pt x="4840104" y="420009"/>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Forma libre 8"/>
            <p:cNvSpPr/>
            <p:nvPr/>
          </p:nvSpPr>
          <p:spPr>
            <a:xfrm>
              <a:off x="3658210" y="3572446"/>
              <a:ext cx="2420052" cy="420009"/>
            </a:xfrm>
            <a:custGeom>
              <a:avLst/>
              <a:gdLst/>
              <a:ahLst/>
              <a:cxnLst/>
              <a:rect l="0" t="0" r="0" b="0"/>
              <a:pathLst>
                <a:path>
                  <a:moveTo>
                    <a:pt x="2420052" y="0"/>
                  </a:moveTo>
                  <a:lnTo>
                    <a:pt x="2420052" y="210004"/>
                  </a:lnTo>
                  <a:lnTo>
                    <a:pt x="0" y="210004"/>
                  </a:lnTo>
                  <a:lnTo>
                    <a:pt x="0" y="420009"/>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Forma libre 9"/>
            <p:cNvSpPr/>
            <p:nvPr/>
          </p:nvSpPr>
          <p:spPr>
            <a:xfrm>
              <a:off x="1737525" y="3572446"/>
              <a:ext cx="4840104" cy="420009"/>
            </a:xfrm>
            <a:custGeom>
              <a:avLst/>
              <a:gdLst/>
              <a:ahLst/>
              <a:cxnLst/>
              <a:rect l="0" t="0" r="0" b="0"/>
              <a:pathLst>
                <a:path>
                  <a:moveTo>
                    <a:pt x="4840104" y="0"/>
                  </a:moveTo>
                  <a:lnTo>
                    <a:pt x="4840104" y="210004"/>
                  </a:lnTo>
                  <a:lnTo>
                    <a:pt x="0" y="210004"/>
                  </a:lnTo>
                  <a:lnTo>
                    <a:pt x="0" y="420009"/>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s-EC" dirty="0"/>
            </a:p>
          </p:txBody>
        </p:sp>
        <p:sp>
          <p:nvSpPr>
            <p:cNvPr id="11" name="Forma libre 10"/>
            <p:cNvSpPr/>
            <p:nvPr/>
          </p:nvSpPr>
          <p:spPr>
            <a:xfrm>
              <a:off x="5078241" y="2242247"/>
              <a:ext cx="2000043" cy="1330198"/>
            </a:xfrm>
            <a:custGeom>
              <a:avLst/>
              <a:gdLst>
                <a:gd name="connsiteX0" fmla="*/ 0 w 2000043"/>
                <a:gd name="connsiteY0" fmla="*/ 0 h 1330198"/>
                <a:gd name="connsiteX1" fmla="*/ 2000043 w 2000043"/>
                <a:gd name="connsiteY1" fmla="*/ 0 h 1330198"/>
                <a:gd name="connsiteX2" fmla="*/ 2000043 w 2000043"/>
                <a:gd name="connsiteY2" fmla="*/ 1330198 h 1330198"/>
                <a:gd name="connsiteX3" fmla="*/ 0 w 2000043"/>
                <a:gd name="connsiteY3" fmla="*/ 1330198 h 1330198"/>
                <a:gd name="connsiteX4" fmla="*/ 0 w 2000043"/>
                <a:gd name="connsiteY4" fmla="*/ 0 h 133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43" h="1330198">
                  <a:moveTo>
                    <a:pt x="0" y="0"/>
                  </a:moveTo>
                  <a:lnTo>
                    <a:pt x="2000043" y="0"/>
                  </a:lnTo>
                  <a:lnTo>
                    <a:pt x="2000043" y="1330198"/>
                  </a:lnTo>
                  <a:lnTo>
                    <a:pt x="0" y="133019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dirty="0" smtClean="0">
                  <a:latin typeface="Times New Roman" panose="02020603050405020304" pitchFamily="18" charset="0"/>
                  <a:cs typeface="Times New Roman" panose="02020603050405020304" pitchFamily="18" charset="0"/>
                </a:rPr>
                <a:t>Protocolos de Seguridad</a:t>
              </a:r>
              <a:endParaRPr lang="es-MX" sz="2500" kern="1200" dirty="0">
                <a:latin typeface="Times New Roman" panose="02020603050405020304" pitchFamily="18" charset="0"/>
                <a:cs typeface="Times New Roman" panose="02020603050405020304" pitchFamily="18" charset="0"/>
              </a:endParaRPr>
            </a:p>
          </p:txBody>
        </p:sp>
        <p:sp>
          <p:nvSpPr>
            <p:cNvPr id="12" name="Forma libre 11"/>
            <p:cNvSpPr/>
            <p:nvPr/>
          </p:nvSpPr>
          <p:spPr>
            <a:xfrm>
              <a:off x="528957" y="3992455"/>
              <a:ext cx="2000043" cy="1000021"/>
            </a:xfrm>
            <a:custGeom>
              <a:avLst/>
              <a:gdLst>
                <a:gd name="connsiteX0" fmla="*/ 0 w 2000043"/>
                <a:gd name="connsiteY0" fmla="*/ 0 h 1000021"/>
                <a:gd name="connsiteX1" fmla="*/ 2000043 w 2000043"/>
                <a:gd name="connsiteY1" fmla="*/ 0 h 1000021"/>
                <a:gd name="connsiteX2" fmla="*/ 2000043 w 2000043"/>
                <a:gd name="connsiteY2" fmla="*/ 1000021 h 1000021"/>
                <a:gd name="connsiteX3" fmla="*/ 0 w 2000043"/>
                <a:gd name="connsiteY3" fmla="*/ 1000021 h 1000021"/>
                <a:gd name="connsiteX4" fmla="*/ 0 w 2000043"/>
                <a:gd name="connsiteY4" fmla="*/ 0 h 10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43" h="1000021">
                  <a:moveTo>
                    <a:pt x="0" y="0"/>
                  </a:moveTo>
                  <a:lnTo>
                    <a:pt x="2000043" y="0"/>
                  </a:lnTo>
                  <a:lnTo>
                    <a:pt x="2000043" y="1000021"/>
                  </a:lnTo>
                  <a:lnTo>
                    <a:pt x="0" y="1000021"/>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dirty="0">
                  <a:latin typeface="Times New Roman" panose="02020603050405020304" pitchFamily="18" charset="0"/>
                  <a:cs typeface="Times New Roman" panose="02020603050405020304" pitchFamily="18" charset="0"/>
                </a:rPr>
                <a:t>A</a:t>
              </a:r>
              <a:r>
                <a:rPr lang="es-MX" sz="2500" kern="1200" dirty="0" smtClean="0">
                  <a:latin typeface="Times New Roman" panose="02020603050405020304" pitchFamily="18" charset="0"/>
                  <a:cs typeface="Times New Roman" panose="02020603050405020304" pitchFamily="18" charset="0"/>
                </a:rPr>
                <a:t>salto con arma de fuego</a:t>
              </a:r>
              <a:endParaRPr lang="es-MX" sz="2500" kern="1200" dirty="0">
                <a:latin typeface="Times New Roman" panose="02020603050405020304" pitchFamily="18" charset="0"/>
                <a:cs typeface="Times New Roman" panose="02020603050405020304" pitchFamily="18" charset="0"/>
              </a:endParaRPr>
            </a:p>
          </p:txBody>
        </p:sp>
        <p:sp>
          <p:nvSpPr>
            <p:cNvPr id="13" name="Forma libre 12"/>
            <p:cNvSpPr/>
            <p:nvPr/>
          </p:nvSpPr>
          <p:spPr>
            <a:xfrm>
              <a:off x="2905221" y="3992455"/>
              <a:ext cx="2000043" cy="1000021"/>
            </a:xfrm>
            <a:custGeom>
              <a:avLst/>
              <a:gdLst>
                <a:gd name="connsiteX0" fmla="*/ 0 w 2000043"/>
                <a:gd name="connsiteY0" fmla="*/ 0 h 1000021"/>
                <a:gd name="connsiteX1" fmla="*/ 2000043 w 2000043"/>
                <a:gd name="connsiteY1" fmla="*/ 0 h 1000021"/>
                <a:gd name="connsiteX2" fmla="*/ 2000043 w 2000043"/>
                <a:gd name="connsiteY2" fmla="*/ 1000021 h 1000021"/>
                <a:gd name="connsiteX3" fmla="*/ 0 w 2000043"/>
                <a:gd name="connsiteY3" fmla="*/ 1000021 h 1000021"/>
                <a:gd name="connsiteX4" fmla="*/ 0 w 2000043"/>
                <a:gd name="connsiteY4" fmla="*/ 0 h 10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43" h="1000021">
                  <a:moveTo>
                    <a:pt x="0" y="0"/>
                  </a:moveTo>
                  <a:lnTo>
                    <a:pt x="2000043" y="0"/>
                  </a:lnTo>
                  <a:lnTo>
                    <a:pt x="2000043" y="1000021"/>
                  </a:lnTo>
                  <a:lnTo>
                    <a:pt x="0" y="1000021"/>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dirty="0" smtClean="0">
                  <a:latin typeface="Times New Roman" panose="02020603050405020304" pitchFamily="18" charset="0"/>
                  <a:cs typeface="Times New Roman" panose="02020603050405020304" pitchFamily="18" charset="0"/>
                </a:rPr>
                <a:t>Robo</a:t>
              </a:r>
              <a:r>
                <a:rPr lang="es-MX" sz="2500" kern="1200" dirty="0" smtClean="0">
                  <a:latin typeface="Times New Roman" panose="02020603050405020304" pitchFamily="18" charset="0"/>
                  <a:cs typeface="Times New Roman" panose="02020603050405020304" pitchFamily="18" charset="0"/>
                </a:rPr>
                <a:t> con arma blanca</a:t>
              </a:r>
              <a:endParaRPr lang="es-MX" sz="2500" kern="1200" dirty="0">
                <a:latin typeface="Times New Roman" panose="02020603050405020304" pitchFamily="18" charset="0"/>
                <a:cs typeface="Times New Roman" panose="02020603050405020304" pitchFamily="18" charset="0"/>
              </a:endParaRPr>
            </a:p>
          </p:txBody>
        </p:sp>
        <p:sp>
          <p:nvSpPr>
            <p:cNvPr id="14" name="Forma libre 13"/>
            <p:cNvSpPr/>
            <p:nvPr/>
          </p:nvSpPr>
          <p:spPr>
            <a:xfrm>
              <a:off x="6809834" y="3992455"/>
              <a:ext cx="2000043" cy="1000021"/>
            </a:xfrm>
            <a:custGeom>
              <a:avLst/>
              <a:gdLst>
                <a:gd name="connsiteX0" fmla="*/ 0 w 2000043"/>
                <a:gd name="connsiteY0" fmla="*/ 0 h 1000021"/>
                <a:gd name="connsiteX1" fmla="*/ 2000043 w 2000043"/>
                <a:gd name="connsiteY1" fmla="*/ 0 h 1000021"/>
                <a:gd name="connsiteX2" fmla="*/ 2000043 w 2000043"/>
                <a:gd name="connsiteY2" fmla="*/ 1000021 h 1000021"/>
                <a:gd name="connsiteX3" fmla="*/ 0 w 2000043"/>
                <a:gd name="connsiteY3" fmla="*/ 1000021 h 1000021"/>
                <a:gd name="connsiteX4" fmla="*/ 0 w 2000043"/>
                <a:gd name="connsiteY4" fmla="*/ 0 h 10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43" h="1000021">
                  <a:moveTo>
                    <a:pt x="0" y="0"/>
                  </a:moveTo>
                  <a:lnTo>
                    <a:pt x="2000043" y="0"/>
                  </a:lnTo>
                  <a:lnTo>
                    <a:pt x="2000043" y="1000021"/>
                  </a:lnTo>
                  <a:lnTo>
                    <a:pt x="0" y="1000021"/>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dirty="0" smtClean="0">
                  <a:latin typeface="Times New Roman" panose="02020603050405020304" pitchFamily="18" charset="0"/>
                  <a:cs typeface="Times New Roman" panose="02020603050405020304" pitchFamily="18" charset="0"/>
                </a:rPr>
                <a:t>Hurto</a:t>
              </a:r>
              <a:endParaRPr lang="es-MX" sz="2500" kern="1200" dirty="0" smtClean="0">
                <a:latin typeface="Times New Roman" panose="02020603050405020304" pitchFamily="18" charset="0"/>
                <a:cs typeface="Times New Roman" panose="02020603050405020304" pitchFamily="18" charset="0"/>
              </a:endParaRPr>
            </a:p>
          </p:txBody>
        </p:sp>
        <p:sp>
          <p:nvSpPr>
            <p:cNvPr id="16" name="Forma libre 15"/>
            <p:cNvSpPr/>
            <p:nvPr/>
          </p:nvSpPr>
          <p:spPr>
            <a:xfrm>
              <a:off x="9918345" y="3992455"/>
              <a:ext cx="2000043" cy="1000021"/>
            </a:xfrm>
            <a:custGeom>
              <a:avLst/>
              <a:gdLst>
                <a:gd name="connsiteX0" fmla="*/ 0 w 2000043"/>
                <a:gd name="connsiteY0" fmla="*/ 0 h 1000021"/>
                <a:gd name="connsiteX1" fmla="*/ 2000043 w 2000043"/>
                <a:gd name="connsiteY1" fmla="*/ 0 h 1000021"/>
                <a:gd name="connsiteX2" fmla="*/ 2000043 w 2000043"/>
                <a:gd name="connsiteY2" fmla="*/ 1000021 h 1000021"/>
                <a:gd name="connsiteX3" fmla="*/ 0 w 2000043"/>
                <a:gd name="connsiteY3" fmla="*/ 1000021 h 1000021"/>
                <a:gd name="connsiteX4" fmla="*/ 0 w 2000043"/>
                <a:gd name="connsiteY4" fmla="*/ 0 h 10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43" h="1000021">
                  <a:moveTo>
                    <a:pt x="0" y="0"/>
                  </a:moveTo>
                  <a:lnTo>
                    <a:pt x="2000043" y="0"/>
                  </a:lnTo>
                  <a:lnTo>
                    <a:pt x="2000043" y="1000021"/>
                  </a:lnTo>
                  <a:lnTo>
                    <a:pt x="0" y="1000021"/>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dirty="0" err="1">
                  <a:latin typeface="Times New Roman" panose="02020603050405020304" pitchFamily="18" charset="0"/>
                  <a:cs typeface="Times New Roman" panose="02020603050405020304" pitchFamily="18" charset="0"/>
                </a:rPr>
                <a:t>Bullying</a:t>
              </a:r>
              <a:endParaRPr lang="es-MX" sz="2500" dirty="0">
                <a:latin typeface="Times New Roman" panose="02020603050405020304" pitchFamily="18" charset="0"/>
                <a:cs typeface="Times New Roman" panose="02020603050405020304" pitchFamily="18" charset="0"/>
              </a:endParaRPr>
            </a:p>
          </p:txBody>
        </p:sp>
      </p:grpSp>
      <p:pic>
        <p:nvPicPr>
          <p:cNvPr id="5" name="Imagen 4"/>
          <p:cNvPicPr>
            <a:picLocks noChangeAspect="1"/>
          </p:cNvPicPr>
          <p:nvPr/>
        </p:nvPicPr>
        <p:blipFill>
          <a:blip r:embed="rId2" cstate="print"/>
          <a:stretch>
            <a:fillRect/>
          </a:stretch>
        </p:blipFill>
        <p:spPr>
          <a:xfrm>
            <a:off x="8802780" y="289633"/>
            <a:ext cx="2868276" cy="2115942"/>
          </a:xfrm>
          <a:prstGeom prst="rect">
            <a:avLst/>
          </a:prstGeom>
          <a:effectLst>
            <a:softEdge rad="635000"/>
          </a:effectLst>
        </p:spPr>
      </p:pic>
      <p:pic>
        <p:nvPicPr>
          <p:cNvPr id="6" name="Imagen 5"/>
          <p:cNvPicPr>
            <a:picLocks noChangeAspect="1"/>
          </p:cNvPicPr>
          <p:nvPr/>
        </p:nvPicPr>
        <p:blipFill>
          <a:blip r:embed="rId3" cstate="print"/>
          <a:stretch>
            <a:fillRect/>
          </a:stretch>
        </p:blipFill>
        <p:spPr>
          <a:xfrm>
            <a:off x="263352" y="5013176"/>
            <a:ext cx="3110971" cy="1512168"/>
          </a:xfrm>
          <a:prstGeom prst="rect">
            <a:avLst/>
          </a:prstGeom>
          <a:effectLst>
            <a:softEdge rad="635000"/>
          </a:effectLst>
        </p:spPr>
      </p:pic>
      <p:cxnSp>
        <p:nvCxnSpPr>
          <p:cNvPr id="18" name="Conector recto 17"/>
          <p:cNvCxnSpPr/>
          <p:nvPr/>
        </p:nvCxnSpPr>
        <p:spPr>
          <a:xfrm>
            <a:off x="7808624" y="3803150"/>
            <a:ext cx="0" cy="210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92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332656"/>
            <a:ext cx="6124754" cy="1031501"/>
          </a:xfrm>
          <a:prstGeom prst="rect">
            <a:avLst/>
          </a:prstGeom>
        </p:spPr>
        <p:txBody>
          <a:bodyPr wrap="none">
            <a:spAutoFit/>
          </a:bodyPr>
          <a:lstStyle/>
          <a:p>
            <a:pPr indent="180340">
              <a:lnSpc>
                <a:spcPct val="200000"/>
              </a:lnSpc>
              <a:spcAft>
                <a:spcPts val="0"/>
              </a:spcAft>
            </a:pPr>
            <a:r>
              <a:rPr lang="es-EC"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Rutas de evacuación internas</a:t>
            </a:r>
            <a:endParaRPr lang="es-EC"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93651" y="1341428"/>
            <a:ext cx="3674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1325" algn="l"/>
              </a:tabLst>
              <a:defRPr>
                <a:solidFill>
                  <a:schemeClr val="tx1"/>
                </a:solidFill>
                <a:latin typeface="Arial" panose="020B0604020202020204" pitchFamily="34" charset="0"/>
              </a:defRPr>
            </a:lvl1pPr>
            <a:lvl2pPr eaLnBrk="0" fontAlgn="base" hangingPunct="0">
              <a:spcBef>
                <a:spcPct val="0"/>
              </a:spcBef>
              <a:spcAft>
                <a:spcPct val="0"/>
              </a:spcAft>
              <a:tabLst>
                <a:tab pos="1711325" algn="l"/>
              </a:tabLst>
              <a:defRPr>
                <a:solidFill>
                  <a:schemeClr val="tx1"/>
                </a:solidFill>
                <a:latin typeface="Arial" panose="020B0604020202020204" pitchFamily="34" charset="0"/>
              </a:defRPr>
            </a:lvl2pPr>
            <a:lvl3pPr eaLnBrk="0" fontAlgn="base" hangingPunct="0">
              <a:spcBef>
                <a:spcPct val="0"/>
              </a:spcBef>
              <a:spcAft>
                <a:spcPct val="0"/>
              </a:spcAft>
              <a:tabLst>
                <a:tab pos="1711325" algn="l"/>
              </a:tabLst>
              <a:defRPr>
                <a:solidFill>
                  <a:schemeClr val="tx1"/>
                </a:solidFill>
                <a:latin typeface="Arial" panose="020B0604020202020204" pitchFamily="34" charset="0"/>
              </a:defRPr>
            </a:lvl3pPr>
            <a:lvl4pPr eaLnBrk="0" fontAlgn="base" hangingPunct="0">
              <a:spcBef>
                <a:spcPct val="0"/>
              </a:spcBef>
              <a:spcAft>
                <a:spcPct val="0"/>
              </a:spcAft>
              <a:tabLst>
                <a:tab pos="1711325" algn="l"/>
              </a:tabLst>
              <a:defRPr>
                <a:solidFill>
                  <a:schemeClr val="tx1"/>
                </a:solidFill>
                <a:latin typeface="Arial" panose="020B0604020202020204" pitchFamily="34" charset="0"/>
              </a:defRPr>
            </a:lvl4pPr>
            <a:lvl5pPr eaLnBrk="0" fontAlgn="base" hangingPunct="0">
              <a:spcBef>
                <a:spcPct val="0"/>
              </a:spcBef>
              <a:spcAft>
                <a:spcPct val="0"/>
              </a:spcAft>
              <a:tabLst>
                <a:tab pos="1711325" algn="l"/>
              </a:tabLst>
              <a:defRPr>
                <a:solidFill>
                  <a:schemeClr val="tx1"/>
                </a:solidFill>
                <a:latin typeface="Arial" panose="020B0604020202020204" pitchFamily="34" charset="0"/>
              </a:defRPr>
            </a:lvl5pPr>
            <a:lvl6pPr eaLnBrk="0" fontAlgn="base" hangingPunct="0">
              <a:spcBef>
                <a:spcPct val="0"/>
              </a:spcBef>
              <a:spcAft>
                <a:spcPct val="0"/>
              </a:spcAft>
              <a:tabLst>
                <a:tab pos="1711325" algn="l"/>
              </a:tabLst>
              <a:defRPr>
                <a:solidFill>
                  <a:schemeClr val="tx1"/>
                </a:solidFill>
                <a:latin typeface="Arial" panose="020B0604020202020204" pitchFamily="34" charset="0"/>
              </a:defRPr>
            </a:lvl6pPr>
            <a:lvl7pPr eaLnBrk="0" fontAlgn="base" hangingPunct="0">
              <a:spcBef>
                <a:spcPct val="0"/>
              </a:spcBef>
              <a:spcAft>
                <a:spcPct val="0"/>
              </a:spcAft>
              <a:tabLst>
                <a:tab pos="1711325" algn="l"/>
              </a:tabLst>
              <a:defRPr>
                <a:solidFill>
                  <a:schemeClr val="tx1"/>
                </a:solidFill>
                <a:latin typeface="Arial" panose="020B0604020202020204" pitchFamily="34" charset="0"/>
              </a:defRPr>
            </a:lvl7pPr>
            <a:lvl8pPr eaLnBrk="0" fontAlgn="base" hangingPunct="0">
              <a:spcBef>
                <a:spcPct val="0"/>
              </a:spcBef>
              <a:spcAft>
                <a:spcPct val="0"/>
              </a:spcAft>
              <a:tabLst>
                <a:tab pos="1711325" algn="l"/>
              </a:tabLst>
              <a:defRPr>
                <a:solidFill>
                  <a:schemeClr val="tx1"/>
                </a:solidFill>
                <a:latin typeface="Arial" panose="020B0604020202020204" pitchFamily="34" charset="0"/>
              </a:defRPr>
            </a:lvl8pPr>
            <a:lvl9pPr eaLnBrk="0" fontAlgn="base" hangingPunct="0">
              <a:spcBef>
                <a:spcPct val="0"/>
              </a:spcBef>
              <a:spcAft>
                <a:spcPct val="0"/>
              </a:spcAft>
              <a:tabLst>
                <a:tab pos="1711325"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711325" algn="l"/>
              </a:tabLst>
            </a:pP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711325" algn="l"/>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7169" name="Imagen 58"/>
          <p:cNvPicPr>
            <a:picLocks noChangeAspect="1" noChangeArrowheads="1"/>
          </p:cNvPicPr>
          <p:nvPr/>
        </p:nvPicPr>
        <p:blipFill>
          <a:blip r:embed="rId2" cstate="print">
            <a:extLst>
              <a:ext uri="{28A0092B-C50C-407E-A947-70E740481C1C}">
                <a14:useLocalDpi xmlns:a14="http://schemas.microsoft.com/office/drawing/2010/main" val="0"/>
              </a:ext>
            </a:extLst>
          </a:blip>
          <a:srcRect l="27013" t="30191" r="29588" b="30086"/>
          <a:stretch>
            <a:fillRect/>
          </a:stretch>
        </p:blipFill>
        <p:spPr bwMode="auto">
          <a:xfrm>
            <a:off x="479376" y="1844824"/>
            <a:ext cx="5351463"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93651" y="18162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5"/>
          <p:cNvSpPr>
            <a:spLocks noChangeArrowheads="1"/>
          </p:cNvSpPr>
          <p:nvPr/>
        </p:nvSpPr>
        <p:spPr bwMode="auto">
          <a:xfrm>
            <a:off x="6211441" y="1292215"/>
            <a:ext cx="3674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1325" algn="l"/>
              </a:tabLst>
              <a:defRPr>
                <a:solidFill>
                  <a:schemeClr val="tx1"/>
                </a:solidFill>
                <a:latin typeface="Arial" panose="020B0604020202020204" pitchFamily="34" charset="0"/>
              </a:defRPr>
            </a:lvl1pPr>
            <a:lvl2pPr eaLnBrk="0" fontAlgn="base" hangingPunct="0">
              <a:spcBef>
                <a:spcPct val="0"/>
              </a:spcBef>
              <a:spcAft>
                <a:spcPct val="0"/>
              </a:spcAft>
              <a:tabLst>
                <a:tab pos="1711325" algn="l"/>
              </a:tabLst>
              <a:defRPr>
                <a:solidFill>
                  <a:schemeClr val="tx1"/>
                </a:solidFill>
                <a:latin typeface="Arial" panose="020B0604020202020204" pitchFamily="34" charset="0"/>
              </a:defRPr>
            </a:lvl2pPr>
            <a:lvl3pPr eaLnBrk="0" fontAlgn="base" hangingPunct="0">
              <a:spcBef>
                <a:spcPct val="0"/>
              </a:spcBef>
              <a:spcAft>
                <a:spcPct val="0"/>
              </a:spcAft>
              <a:tabLst>
                <a:tab pos="1711325" algn="l"/>
              </a:tabLst>
              <a:defRPr>
                <a:solidFill>
                  <a:schemeClr val="tx1"/>
                </a:solidFill>
                <a:latin typeface="Arial" panose="020B0604020202020204" pitchFamily="34" charset="0"/>
              </a:defRPr>
            </a:lvl3pPr>
            <a:lvl4pPr eaLnBrk="0" fontAlgn="base" hangingPunct="0">
              <a:spcBef>
                <a:spcPct val="0"/>
              </a:spcBef>
              <a:spcAft>
                <a:spcPct val="0"/>
              </a:spcAft>
              <a:tabLst>
                <a:tab pos="1711325" algn="l"/>
              </a:tabLst>
              <a:defRPr>
                <a:solidFill>
                  <a:schemeClr val="tx1"/>
                </a:solidFill>
                <a:latin typeface="Arial" panose="020B0604020202020204" pitchFamily="34" charset="0"/>
              </a:defRPr>
            </a:lvl4pPr>
            <a:lvl5pPr eaLnBrk="0" fontAlgn="base" hangingPunct="0">
              <a:spcBef>
                <a:spcPct val="0"/>
              </a:spcBef>
              <a:spcAft>
                <a:spcPct val="0"/>
              </a:spcAft>
              <a:tabLst>
                <a:tab pos="1711325" algn="l"/>
              </a:tabLst>
              <a:defRPr>
                <a:solidFill>
                  <a:schemeClr val="tx1"/>
                </a:solidFill>
                <a:latin typeface="Arial" panose="020B0604020202020204" pitchFamily="34" charset="0"/>
              </a:defRPr>
            </a:lvl5pPr>
            <a:lvl6pPr eaLnBrk="0" fontAlgn="base" hangingPunct="0">
              <a:spcBef>
                <a:spcPct val="0"/>
              </a:spcBef>
              <a:spcAft>
                <a:spcPct val="0"/>
              </a:spcAft>
              <a:tabLst>
                <a:tab pos="1711325" algn="l"/>
              </a:tabLst>
              <a:defRPr>
                <a:solidFill>
                  <a:schemeClr val="tx1"/>
                </a:solidFill>
                <a:latin typeface="Arial" panose="020B0604020202020204" pitchFamily="34" charset="0"/>
              </a:defRPr>
            </a:lvl6pPr>
            <a:lvl7pPr eaLnBrk="0" fontAlgn="base" hangingPunct="0">
              <a:spcBef>
                <a:spcPct val="0"/>
              </a:spcBef>
              <a:spcAft>
                <a:spcPct val="0"/>
              </a:spcAft>
              <a:tabLst>
                <a:tab pos="1711325" algn="l"/>
              </a:tabLst>
              <a:defRPr>
                <a:solidFill>
                  <a:schemeClr val="tx1"/>
                </a:solidFill>
                <a:latin typeface="Arial" panose="020B0604020202020204" pitchFamily="34" charset="0"/>
              </a:defRPr>
            </a:lvl7pPr>
            <a:lvl8pPr eaLnBrk="0" fontAlgn="base" hangingPunct="0">
              <a:spcBef>
                <a:spcPct val="0"/>
              </a:spcBef>
              <a:spcAft>
                <a:spcPct val="0"/>
              </a:spcAft>
              <a:tabLst>
                <a:tab pos="1711325" algn="l"/>
              </a:tabLst>
              <a:defRPr>
                <a:solidFill>
                  <a:schemeClr val="tx1"/>
                </a:solidFill>
                <a:latin typeface="Arial" panose="020B0604020202020204" pitchFamily="34" charset="0"/>
              </a:defRPr>
            </a:lvl8pPr>
            <a:lvl9pPr eaLnBrk="0" fontAlgn="base" hangingPunct="0">
              <a:spcBef>
                <a:spcPct val="0"/>
              </a:spcBef>
              <a:spcAft>
                <a:spcPct val="0"/>
              </a:spcAft>
              <a:tabLst>
                <a:tab pos="1711325"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711325" algn="l"/>
              </a:tabLst>
            </a:pPr>
            <a:endParaRPr kumimoji="0" lang="es-EC" sz="800" b="0" i="0" u="none" strike="noStrike" cap="none" normalizeH="0" baseline="0" dirty="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711325" algn="l"/>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211441" y="17670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4754" y="1995636"/>
            <a:ext cx="5277053" cy="2982682"/>
          </a:xfrm>
          <a:prstGeom prst="rect">
            <a:avLst/>
          </a:prstGeom>
        </p:spPr>
      </p:pic>
    </p:spTree>
    <p:extLst>
      <p:ext uri="{BB962C8B-B14F-4D97-AF65-F5344CB8AC3E}">
        <p14:creationId xmlns:p14="http://schemas.microsoft.com/office/powerpoint/2010/main" val="173009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35360" y="12219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anose="020B0604020202020204" pitchFamily="34" charset="0"/>
              </a:rPr>
              <a:t/>
            </a:r>
            <a:br>
              <a:rPr kumimoji="0" lang="es-EC" sz="1800" b="0" i="0" u="none" strike="noStrike" cap="none" normalizeH="0" baseline="0" smtClean="0">
                <a:ln>
                  <a:noFill/>
                </a:ln>
                <a:solidFill>
                  <a:schemeClr val="tx1"/>
                </a:solidFill>
                <a:effectLst/>
                <a:latin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4" name="Rectangle 7"/>
          <p:cNvSpPr>
            <a:spLocks noChangeArrowheads="1"/>
          </p:cNvSpPr>
          <p:nvPr/>
        </p:nvSpPr>
        <p:spPr bwMode="auto">
          <a:xfrm>
            <a:off x="335360" y="1661483"/>
            <a:ext cx="36740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59038" algn="l"/>
              </a:tabLst>
              <a:defRPr>
                <a:solidFill>
                  <a:schemeClr val="tx1"/>
                </a:solidFill>
                <a:latin typeface="Arial" panose="020B0604020202020204" pitchFamily="34" charset="0"/>
              </a:defRPr>
            </a:lvl1pPr>
            <a:lvl2pPr eaLnBrk="0" fontAlgn="base" hangingPunct="0">
              <a:spcBef>
                <a:spcPct val="0"/>
              </a:spcBef>
              <a:spcAft>
                <a:spcPct val="0"/>
              </a:spcAft>
              <a:tabLst>
                <a:tab pos="2459038" algn="l"/>
              </a:tabLst>
              <a:defRPr>
                <a:solidFill>
                  <a:schemeClr val="tx1"/>
                </a:solidFill>
                <a:latin typeface="Arial" panose="020B0604020202020204" pitchFamily="34" charset="0"/>
              </a:defRPr>
            </a:lvl2pPr>
            <a:lvl3pPr eaLnBrk="0" fontAlgn="base" hangingPunct="0">
              <a:spcBef>
                <a:spcPct val="0"/>
              </a:spcBef>
              <a:spcAft>
                <a:spcPct val="0"/>
              </a:spcAft>
              <a:tabLst>
                <a:tab pos="2459038" algn="l"/>
              </a:tabLst>
              <a:defRPr>
                <a:solidFill>
                  <a:schemeClr val="tx1"/>
                </a:solidFill>
                <a:latin typeface="Arial" panose="020B0604020202020204" pitchFamily="34" charset="0"/>
              </a:defRPr>
            </a:lvl3pPr>
            <a:lvl4pPr eaLnBrk="0" fontAlgn="base" hangingPunct="0">
              <a:spcBef>
                <a:spcPct val="0"/>
              </a:spcBef>
              <a:spcAft>
                <a:spcPct val="0"/>
              </a:spcAft>
              <a:tabLst>
                <a:tab pos="2459038" algn="l"/>
              </a:tabLst>
              <a:defRPr>
                <a:solidFill>
                  <a:schemeClr val="tx1"/>
                </a:solidFill>
                <a:latin typeface="Arial" panose="020B0604020202020204" pitchFamily="34" charset="0"/>
              </a:defRPr>
            </a:lvl4pPr>
            <a:lvl5pPr eaLnBrk="0" fontAlgn="base" hangingPunct="0">
              <a:spcBef>
                <a:spcPct val="0"/>
              </a:spcBef>
              <a:spcAft>
                <a:spcPct val="0"/>
              </a:spcAft>
              <a:tabLst>
                <a:tab pos="2459038" algn="l"/>
              </a:tabLst>
              <a:defRPr>
                <a:solidFill>
                  <a:schemeClr val="tx1"/>
                </a:solidFill>
                <a:latin typeface="Arial" panose="020B0604020202020204" pitchFamily="34" charset="0"/>
              </a:defRPr>
            </a:lvl5pPr>
            <a:lvl6pPr eaLnBrk="0" fontAlgn="base" hangingPunct="0">
              <a:spcBef>
                <a:spcPct val="0"/>
              </a:spcBef>
              <a:spcAft>
                <a:spcPct val="0"/>
              </a:spcAft>
              <a:tabLst>
                <a:tab pos="2459038" algn="l"/>
              </a:tabLst>
              <a:defRPr>
                <a:solidFill>
                  <a:schemeClr val="tx1"/>
                </a:solidFill>
                <a:latin typeface="Arial" panose="020B0604020202020204" pitchFamily="34" charset="0"/>
              </a:defRPr>
            </a:lvl6pPr>
            <a:lvl7pPr eaLnBrk="0" fontAlgn="base" hangingPunct="0">
              <a:spcBef>
                <a:spcPct val="0"/>
              </a:spcBef>
              <a:spcAft>
                <a:spcPct val="0"/>
              </a:spcAft>
              <a:tabLst>
                <a:tab pos="2459038" algn="l"/>
              </a:tabLst>
              <a:defRPr>
                <a:solidFill>
                  <a:schemeClr val="tx1"/>
                </a:solidFill>
                <a:latin typeface="Arial" panose="020B0604020202020204" pitchFamily="34" charset="0"/>
              </a:defRPr>
            </a:lvl7pPr>
            <a:lvl8pPr eaLnBrk="0" fontAlgn="base" hangingPunct="0">
              <a:spcBef>
                <a:spcPct val="0"/>
              </a:spcBef>
              <a:spcAft>
                <a:spcPct val="0"/>
              </a:spcAft>
              <a:tabLst>
                <a:tab pos="2459038" algn="l"/>
              </a:tabLst>
              <a:defRPr>
                <a:solidFill>
                  <a:schemeClr val="tx1"/>
                </a:solidFill>
                <a:latin typeface="Arial" panose="020B0604020202020204" pitchFamily="34" charset="0"/>
              </a:defRPr>
            </a:lvl8pPr>
            <a:lvl9pPr eaLnBrk="0" fontAlgn="base" hangingPunct="0">
              <a:spcBef>
                <a:spcPct val="0"/>
              </a:spcBef>
              <a:spcAft>
                <a:spcPct val="0"/>
              </a:spcAft>
              <a:tabLst>
                <a:tab pos="2459038"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2459038" algn="l"/>
              </a:tabLst>
            </a:pPr>
            <a:endParaRPr kumimoji="0" lang="es-EC" sz="800"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tab pos="2459038" algn="l"/>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1464" y="1686576"/>
            <a:ext cx="9649072" cy="3743887"/>
          </a:xfrm>
          <a:prstGeom prst="rect">
            <a:avLst/>
          </a:prstGeom>
        </p:spPr>
      </p:pic>
      <p:sp>
        <p:nvSpPr>
          <p:cNvPr id="14" name="Rectángulo 13"/>
          <p:cNvSpPr/>
          <p:nvPr/>
        </p:nvSpPr>
        <p:spPr>
          <a:xfrm>
            <a:off x="191344" y="369264"/>
            <a:ext cx="6176050" cy="1200329"/>
          </a:xfrm>
          <a:prstGeom prst="rect">
            <a:avLst/>
          </a:prstGeom>
        </p:spPr>
        <p:txBody>
          <a:bodyPr wrap="none">
            <a:spAutoFit/>
          </a:bodyPr>
          <a:lstStyle/>
          <a:p>
            <a:pPr indent="180340">
              <a:lnSpc>
                <a:spcPct val="200000"/>
              </a:lnSpc>
              <a:spcAft>
                <a:spcPts val="0"/>
              </a:spcAft>
            </a:pPr>
            <a:r>
              <a:rPr lang="es-EC"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Rutas de evacuación </a:t>
            </a:r>
            <a:r>
              <a:rPr lang="es-EC"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externas</a:t>
            </a:r>
            <a:endParaRPr lang="es-EC"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74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srcRect l="27169" t="23100" r="21643" b="16532"/>
          <a:stretch/>
        </p:blipFill>
        <p:spPr>
          <a:xfrm>
            <a:off x="551384" y="476672"/>
            <a:ext cx="11089232" cy="5400600"/>
          </a:xfrm>
          <a:prstGeom prst="rect">
            <a:avLst/>
          </a:prstGeom>
        </p:spPr>
      </p:pic>
    </p:spTree>
    <p:extLst>
      <p:ext uri="{BB962C8B-B14F-4D97-AF65-F5344CB8AC3E}">
        <p14:creationId xmlns:p14="http://schemas.microsoft.com/office/powerpoint/2010/main" val="2418146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7368" y="548680"/>
            <a:ext cx="11521280" cy="5632311"/>
          </a:xfrm>
          <a:prstGeom prst="rect">
            <a:avLst/>
          </a:prstGeom>
        </p:spPr>
        <p:txBody>
          <a:bodyPr wrap="square">
            <a:spAutoFit/>
          </a:bodyPr>
          <a:lstStyle/>
          <a:p>
            <a:r>
              <a:rPr lang="es-EC" b="1" dirty="0"/>
              <a:t>Dirección</a:t>
            </a:r>
          </a:p>
          <a:p>
            <a:pPr marL="285750" lvl="0" indent="-285750">
              <a:buFont typeface="Arial" panose="020B0604020202020204" pitchFamily="34" charset="0"/>
              <a:buChar char="•"/>
            </a:pPr>
            <a:r>
              <a:rPr lang="es-EC" dirty="0"/>
              <a:t>El Plan de Seguridad Física lo dirige el Jefe de Seguridad</a:t>
            </a:r>
          </a:p>
          <a:p>
            <a:pPr marL="285750" lvl="0" indent="-285750">
              <a:buFont typeface="Arial" panose="020B0604020202020204" pitchFamily="34" charset="0"/>
              <a:buChar char="•"/>
            </a:pPr>
            <a:r>
              <a:rPr lang="es-EC" dirty="0"/>
              <a:t>Los reportes serán ejecutados por cada brigada (Seguridad, salvamento y rescate, primeros auxilios y comunicación).</a:t>
            </a:r>
          </a:p>
          <a:p>
            <a:pPr marL="285750" lvl="0" indent="-285750">
              <a:buFont typeface="Arial" panose="020B0604020202020204" pitchFamily="34" charset="0"/>
              <a:buChar char="•"/>
            </a:pPr>
            <a:r>
              <a:rPr lang="es-EC" dirty="0"/>
              <a:t>El Jefe de Seguridad reportara en su momento a la Directora del plantel quien representa al Comité de Emergencias y Seguridad</a:t>
            </a:r>
            <a:r>
              <a:rPr lang="es-EC" dirty="0" smtClean="0"/>
              <a:t>.</a:t>
            </a:r>
          </a:p>
          <a:p>
            <a:pPr lvl="0"/>
            <a:endParaRPr lang="es-EC" dirty="0"/>
          </a:p>
          <a:p>
            <a:r>
              <a:rPr lang="es-EC" b="1" dirty="0"/>
              <a:t>Comunicación</a:t>
            </a:r>
          </a:p>
          <a:p>
            <a:r>
              <a:rPr lang="es-EC" dirty="0"/>
              <a:t>El Plan de Seguridad Física será socializado de la siguiente manera:</a:t>
            </a:r>
          </a:p>
          <a:p>
            <a:r>
              <a:rPr lang="es-EC" u="sng" dirty="0"/>
              <a:t>A los Docentes y personal administrativo</a:t>
            </a:r>
            <a:endParaRPr lang="es-EC" dirty="0"/>
          </a:p>
          <a:p>
            <a:pPr marL="285750" lvl="0" indent="-285750">
              <a:buFont typeface="Arial" panose="020B0604020202020204" pitchFamily="34" charset="0"/>
              <a:buChar char="•"/>
            </a:pPr>
            <a:r>
              <a:rPr lang="es-EC" dirty="0"/>
              <a:t>A los docentes mediante charlas por arte de los integrantes de cada brigada</a:t>
            </a:r>
          </a:p>
          <a:p>
            <a:pPr marL="285750" lvl="0" indent="-285750">
              <a:buFont typeface="Arial" panose="020B0604020202020204" pitchFamily="34" charset="0"/>
              <a:buChar char="•"/>
            </a:pPr>
            <a:r>
              <a:rPr lang="es-EC" dirty="0"/>
              <a:t>Con talleres de prácticas de simulacros ante la materialización de los riesgos antrópicos detectados como posibles en la institución.</a:t>
            </a:r>
          </a:p>
          <a:p>
            <a:r>
              <a:rPr lang="es-EC" u="sng" dirty="0"/>
              <a:t>A los alumnos</a:t>
            </a:r>
            <a:endParaRPr lang="es-EC" dirty="0"/>
          </a:p>
          <a:p>
            <a:pPr marL="285750" lvl="0" indent="-285750">
              <a:buFont typeface="Arial" panose="020B0604020202020204" pitchFamily="34" charset="0"/>
              <a:buChar char="•"/>
            </a:pPr>
            <a:r>
              <a:rPr lang="es-EC" dirty="0"/>
              <a:t>Mediante charlas de capacitación por parte de las brigadas de las institución.</a:t>
            </a:r>
          </a:p>
          <a:p>
            <a:pPr marL="285750" lvl="0" indent="-285750">
              <a:buFont typeface="Arial" panose="020B0604020202020204" pitchFamily="34" charset="0"/>
              <a:buChar char="•"/>
            </a:pPr>
            <a:r>
              <a:rPr lang="es-EC" dirty="0"/>
              <a:t>Mediante recordatorios semanales por parte de cada docente en las aulas de clase.</a:t>
            </a:r>
          </a:p>
          <a:p>
            <a:pPr marL="285750" lvl="0" indent="-285750">
              <a:buFont typeface="Arial" panose="020B0604020202020204" pitchFamily="34" charset="0"/>
              <a:buChar char="•"/>
            </a:pPr>
            <a:r>
              <a:rPr lang="es-EC" dirty="0"/>
              <a:t>Mediante pancarta y cuadros murales informativos ubicaos en lugares estratégicos visibles para toda la comunidad educativa</a:t>
            </a:r>
            <a:r>
              <a:rPr lang="es-EC" dirty="0" smtClean="0"/>
              <a:t>.</a:t>
            </a:r>
          </a:p>
          <a:p>
            <a:pPr lvl="0"/>
            <a:endParaRPr lang="es-EC" dirty="0" smtClean="0"/>
          </a:p>
          <a:p>
            <a:pPr lvl="0"/>
            <a:r>
              <a:rPr lang="es-MX" b="1" dirty="0" smtClean="0"/>
              <a:t>Distribución</a:t>
            </a:r>
          </a:p>
          <a:p>
            <a:pPr lvl="0"/>
            <a:r>
              <a:rPr lang="es-EC" dirty="0"/>
              <a:t>La distribución para la socialización del Plan de Seguridad Física se hará en </a:t>
            </a:r>
            <a:r>
              <a:rPr lang="es-EC" dirty="0" smtClean="0"/>
              <a:t> </a:t>
            </a:r>
            <a:r>
              <a:rPr lang="es-EC" dirty="0" err="1"/>
              <a:t>órden</a:t>
            </a:r>
            <a:r>
              <a:rPr lang="es-EC" dirty="0"/>
              <a:t> jerárquico</a:t>
            </a:r>
            <a:endParaRPr lang="es-MX" dirty="0"/>
          </a:p>
        </p:txBody>
      </p:sp>
    </p:spTree>
    <p:extLst>
      <p:ext uri="{BB962C8B-B14F-4D97-AF65-F5344CB8AC3E}">
        <p14:creationId xmlns:p14="http://schemas.microsoft.com/office/powerpoint/2010/main" val="157252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580" t="1311" r="3468" b="3496"/>
          <a:stretch/>
        </p:blipFill>
        <p:spPr>
          <a:xfrm>
            <a:off x="243433" y="280375"/>
            <a:ext cx="2023672" cy="2017576"/>
          </a:xfrm>
          <a:prstGeom prst="ellipse">
            <a:avLst/>
          </a:prstGeom>
        </p:spPr>
      </p:pic>
      <p:pic>
        <p:nvPicPr>
          <p:cNvPr id="3" name="Imagen 2"/>
          <p:cNvPicPr>
            <a:picLocks noChangeAspect="1"/>
          </p:cNvPicPr>
          <p:nvPr/>
        </p:nvPicPr>
        <p:blipFill rotWithShape="1">
          <a:blip r:embed="rId3" cstate="print"/>
          <a:srcRect/>
          <a:stretch/>
        </p:blipFill>
        <p:spPr>
          <a:xfrm>
            <a:off x="10416480" y="280375"/>
            <a:ext cx="1435154" cy="1730454"/>
          </a:xfrm>
          <a:prstGeom prst="rect">
            <a:avLst/>
          </a:prstGeom>
        </p:spPr>
      </p:pic>
      <p:sp>
        <p:nvSpPr>
          <p:cNvPr id="4" name="CuadroTexto 3"/>
          <p:cNvSpPr txBox="1"/>
          <p:nvPr/>
        </p:nvSpPr>
        <p:spPr>
          <a:xfrm>
            <a:off x="2495600" y="2312870"/>
            <a:ext cx="6912768" cy="1200329"/>
          </a:xfrm>
          <a:prstGeom prst="rect">
            <a:avLst/>
          </a:prstGeom>
          <a:noFill/>
        </p:spPr>
        <p:txBody>
          <a:bodyPr wrap="square" rtlCol="0">
            <a:spAutoFit/>
          </a:bodyPr>
          <a:lstStyle/>
          <a:p>
            <a:pPr algn="ctr"/>
            <a:endParaRPr lang="es-MX" sz="2200" b="1" dirty="0"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es-MX" sz="5000" b="1" dirty="0" smtClean="0">
                <a:solidFill>
                  <a:schemeClr val="accent6">
                    <a:lumMod val="50000"/>
                  </a:schemeClr>
                </a:solidFill>
                <a:latin typeface="Times New Roman" panose="02020603050405020304" pitchFamily="18" charset="0"/>
                <a:cs typeface="Times New Roman" panose="02020603050405020304" pitchFamily="18" charset="0"/>
              </a:rPr>
              <a:t>GRACIAS</a:t>
            </a:r>
            <a:endParaRPr lang="es-MX" sz="5000" dirty="0"/>
          </a:p>
        </p:txBody>
      </p:sp>
      <p:sp>
        <p:nvSpPr>
          <p:cNvPr id="5" name="Rectángulo 4"/>
          <p:cNvSpPr/>
          <p:nvPr/>
        </p:nvSpPr>
        <p:spPr>
          <a:xfrm>
            <a:off x="407368" y="5013176"/>
            <a:ext cx="11444266" cy="646331"/>
          </a:xfrm>
          <a:prstGeom prst="rect">
            <a:avLst/>
          </a:prstGeom>
        </p:spPr>
        <p:txBody>
          <a:bodyPr wrap="square">
            <a:spAutoFit/>
          </a:bodyPr>
          <a:lstStyle/>
          <a:p>
            <a:r>
              <a:rPr lang="es-ES" dirty="0">
                <a:solidFill>
                  <a:srgbClr val="002060"/>
                </a:solidFill>
                <a:latin typeface="Times New Roman" panose="02020603050405020304" pitchFamily="18" charset="0"/>
                <a:cs typeface="Times New Roman" panose="02020603050405020304" pitchFamily="18" charset="0"/>
              </a:rPr>
              <a:t>“La preocupación por el hombre y su seguridad siempre debe ser el interés principal de todos los esfuerzos.”</a:t>
            </a:r>
            <a:br>
              <a:rPr lang="es-ES" dirty="0">
                <a:solidFill>
                  <a:srgbClr val="002060"/>
                </a:solidFill>
                <a:latin typeface="Times New Roman" panose="02020603050405020304" pitchFamily="18" charset="0"/>
                <a:cs typeface="Times New Roman" panose="02020603050405020304" pitchFamily="18" charset="0"/>
              </a:rPr>
            </a:br>
            <a:r>
              <a:rPr lang="es-ES" dirty="0">
                <a:solidFill>
                  <a:srgbClr val="002060"/>
                </a:solidFill>
                <a:latin typeface="Times New Roman" panose="02020603050405020304" pitchFamily="18" charset="0"/>
                <a:cs typeface="Times New Roman" panose="02020603050405020304" pitchFamily="18" charset="0"/>
              </a:rPr>
              <a:t>Albert Einstein</a:t>
            </a:r>
            <a:endParaRPr lang="es-EC"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744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334021280"/>
              </p:ext>
            </p:extLst>
          </p:nvPr>
        </p:nvGraphicFramePr>
        <p:xfrm>
          <a:off x="3665975" y="1115962"/>
          <a:ext cx="7488832" cy="510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271464" y="332657"/>
            <a:ext cx="10009112" cy="984885"/>
          </a:xfrm>
          <a:prstGeom prst="rect">
            <a:avLst/>
          </a:prstGeom>
          <a:noFill/>
        </p:spPr>
        <p:txBody>
          <a:bodyPr wrap="square" rtlCol="0">
            <a:spAutoFit/>
          </a:bodyPr>
          <a:lstStyle/>
          <a:p>
            <a:pPr algn="ctr"/>
            <a:r>
              <a:rPr lang="es-EC" sz="3800" b="1" dirty="0" smtClean="0">
                <a:solidFill>
                  <a:schemeClr val="bg2">
                    <a:lumMod val="50000"/>
                  </a:schemeClr>
                </a:solidFill>
                <a:latin typeface="Times New Roman" panose="02020603050405020304" pitchFamily="18" charset="0"/>
                <a:cs typeface="Times New Roman" panose="02020603050405020304" pitchFamily="18" charset="0"/>
              </a:rPr>
              <a:t> </a:t>
            </a:r>
            <a:r>
              <a:rPr lang="es-EC" sz="3800" b="1" dirty="0">
                <a:solidFill>
                  <a:schemeClr val="bg2">
                    <a:lumMod val="50000"/>
                  </a:schemeClr>
                </a:solidFill>
                <a:latin typeface="Times New Roman" panose="02020603050405020304" pitchFamily="18" charset="0"/>
                <a:cs typeface="Times New Roman" panose="02020603050405020304" pitchFamily="18" charset="0"/>
              </a:rPr>
              <a:t>	</a:t>
            </a:r>
            <a:r>
              <a:rPr lang="es-EC" sz="4000" b="1" dirty="0">
                <a:solidFill>
                  <a:schemeClr val="bg2">
                    <a:lumMod val="50000"/>
                  </a:schemeClr>
                </a:solidFill>
                <a:latin typeface="Times New Roman" panose="02020603050405020304" pitchFamily="18" charset="0"/>
                <a:cs typeface="Times New Roman" panose="02020603050405020304" pitchFamily="18" charset="0"/>
              </a:rPr>
              <a:t>Formulación del problema</a:t>
            </a:r>
          </a:p>
          <a:p>
            <a:endParaRPr lang="es-EC" dirty="0"/>
          </a:p>
        </p:txBody>
      </p:sp>
      <p:pic>
        <p:nvPicPr>
          <p:cNvPr id="4" name="Imagen 3"/>
          <p:cNvPicPr>
            <a:picLocks noChangeAspect="1"/>
          </p:cNvPicPr>
          <p:nvPr/>
        </p:nvPicPr>
        <p:blipFill>
          <a:blip r:embed="rId7" cstate="print"/>
          <a:stretch>
            <a:fillRect/>
          </a:stretch>
        </p:blipFill>
        <p:spPr>
          <a:xfrm>
            <a:off x="479377" y="1132876"/>
            <a:ext cx="3168352" cy="3880300"/>
          </a:xfrm>
          <a:prstGeom prst="rect">
            <a:avLst/>
          </a:prstGeom>
          <a:effectLst>
            <a:softEdge rad="495300"/>
          </a:effectLst>
        </p:spPr>
      </p:pic>
    </p:spTree>
    <p:extLst>
      <p:ext uri="{BB962C8B-B14F-4D97-AF65-F5344CB8AC3E}">
        <p14:creationId xmlns:p14="http://schemas.microsoft.com/office/powerpoint/2010/main" val="289619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83965" y="921325"/>
            <a:ext cx="2341419" cy="523220"/>
          </a:xfrm>
          <a:prstGeom prst="rect">
            <a:avLst/>
          </a:prstGeom>
          <a:noFill/>
          <a:effectLst>
            <a:reflection endPos="0" dist="50800" dir="5400000" sy="-100000" algn="bl" rotWithShape="0"/>
          </a:effectLst>
        </p:spPr>
        <p:txBody>
          <a:bodyPr wrap="square" rtlCol="0">
            <a:spAutoFit/>
          </a:bodyPr>
          <a:lstStyle/>
          <a:p>
            <a:pPr algn="ctr"/>
            <a:r>
              <a:rPr lang="es-MX" sz="2800" b="1" dirty="0">
                <a:solidFill>
                  <a:schemeClr val="accent6">
                    <a:lumMod val="50000"/>
                  </a:schemeClr>
                </a:solidFill>
                <a:latin typeface="Times New Roman" panose="02020603050405020304" pitchFamily="18" charset="0"/>
                <a:cs typeface="Times New Roman" panose="02020603050405020304" pitchFamily="18" charset="0"/>
              </a:rPr>
              <a:t>OBJETIVOS</a:t>
            </a:r>
          </a:p>
        </p:txBody>
      </p:sp>
      <p:sp>
        <p:nvSpPr>
          <p:cNvPr id="3" name="CuadroTexto 2"/>
          <p:cNvSpPr txBox="1"/>
          <p:nvPr/>
        </p:nvSpPr>
        <p:spPr>
          <a:xfrm>
            <a:off x="5332097" y="921325"/>
            <a:ext cx="1862432" cy="523220"/>
          </a:xfrm>
          <a:prstGeom prst="rect">
            <a:avLst/>
          </a:prstGeom>
          <a:noFill/>
          <a:effectLst>
            <a:reflection endPos="0" dist="50800" dir="5400000" sy="-100000" algn="bl" rotWithShape="0"/>
          </a:effectLst>
        </p:spPr>
        <p:txBody>
          <a:bodyPr wrap="square" rtlCol="0">
            <a:spAutoFit/>
          </a:bodyPr>
          <a:lstStyle/>
          <a:p>
            <a:pPr algn="ctr"/>
            <a:r>
              <a:rPr lang="es-MX" sz="2800" b="1" dirty="0">
                <a:solidFill>
                  <a:schemeClr val="accent6">
                    <a:lumMod val="50000"/>
                  </a:schemeClr>
                </a:solidFill>
                <a:latin typeface="Times New Roman" panose="02020603050405020304" pitchFamily="18" charset="0"/>
                <a:cs typeface="Times New Roman" panose="02020603050405020304" pitchFamily="18" charset="0"/>
              </a:rPr>
              <a:t>Específicos</a:t>
            </a:r>
          </a:p>
        </p:txBody>
      </p:sp>
      <p:sp>
        <p:nvSpPr>
          <p:cNvPr id="4" name="CuadroTexto 3"/>
          <p:cNvSpPr txBox="1"/>
          <p:nvPr/>
        </p:nvSpPr>
        <p:spPr>
          <a:xfrm>
            <a:off x="2123401" y="1783753"/>
            <a:ext cx="1662546" cy="523220"/>
          </a:xfrm>
          <a:prstGeom prst="rect">
            <a:avLst/>
          </a:prstGeom>
          <a:noFill/>
          <a:effectLst>
            <a:reflection endPos="0" dist="50800" dir="5400000" sy="-100000" algn="bl" rotWithShape="0"/>
          </a:effectLst>
        </p:spPr>
        <p:txBody>
          <a:bodyPr wrap="square" rtlCol="0">
            <a:spAutoFit/>
          </a:bodyPr>
          <a:lstStyle/>
          <a:p>
            <a:pPr algn="ctr"/>
            <a:r>
              <a:rPr lang="es-MX" sz="2800" b="1" dirty="0">
                <a:solidFill>
                  <a:schemeClr val="accent6">
                    <a:lumMod val="50000"/>
                  </a:schemeClr>
                </a:solidFill>
                <a:latin typeface="Times New Roman" panose="02020603050405020304" pitchFamily="18" charset="0"/>
                <a:cs typeface="Times New Roman" panose="02020603050405020304" pitchFamily="18" charset="0"/>
              </a:rPr>
              <a:t>General</a:t>
            </a:r>
          </a:p>
        </p:txBody>
      </p:sp>
      <p:sp>
        <p:nvSpPr>
          <p:cNvPr id="5" name="Rectángulo redondeado 4"/>
          <p:cNvSpPr/>
          <p:nvPr/>
        </p:nvSpPr>
        <p:spPr>
          <a:xfrm>
            <a:off x="1231636" y="2392401"/>
            <a:ext cx="3096492" cy="3643746"/>
          </a:xfrm>
          <a:prstGeom prst="roundRect">
            <a:avLst/>
          </a:prstGeom>
          <a:solidFill>
            <a:schemeClr val="accent6">
              <a:lumMod val="20000"/>
              <a:lumOff val="80000"/>
            </a:schemeClr>
          </a:solidFill>
          <a:ln w="38100">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C" sz="2000" dirty="0"/>
              <a:t>Fomentar cultura de prevención y protección ante factores de riesgos estructurales </a:t>
            </a:r>
            <a:r>
              <a:rPr lang="es-EC" sz="2000" dirty="0" smtClean="0"/>
              <a:t>y </a:t>
            </a:r>
            <a:r>
              <a:rPr lang="es-EC" sz="2000" dirty="0"/>
              <a:t>no tradicionales </a:t>
            </a:r>
          </a:p>
          <a:p>
            <a:endParaRPr lang="es-MX" sz="2000"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7536160" y="404664"/>
            <a:ext cx="4347867" cy="5663664"/>
          </a:xfrm>
          <a:prstGeom prst="roundRect">
            <a:avLst/>
          </a:prstGeom>
          <a:solidFill>
            <a:schemeClr val="accent6">
              <a:lumMod val="20000"/>
              <a:lumOff val="80000"/>
            </a:schemeClr>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a:buFont typeface="Arial" panose="020B0604020202020204" pitchFamily="34" charset="0"/>
              <a:buChar char="•"/>
            </a:pPr>
            <a:r>
              <a:rPr lang="es-EC" sz="2000" dirty="0"/>
              <a:t>Realizar Plan de Seguridad Física del Centro Educativo Padre </a:t>
            </a:r>
            <a:r>
              <a:rPr lang="es-EC" sz="2000" dirty="0" err="1"/>
              <a:t>Numael</a:t>
            </a:r>
            <a:r>
              <a:rPr lang="es-EC" sz="2000" dirty="0"/>
              <a:t> López.</a:t>
            </a:r>
          </a:p>
          <a:p>
            <a:pPr marL="342900" indent="-342900" algn="just">
              <a:buFont typeface="Arial" panose="020B0604020202020204" pitchFamily="34" charset="0"/>
              <a:buChar char="•"/>
            </a:pPr>
            <a:r>
              <a:rPr lang="es-EC" sz="2000" dirty="0"/>
              <a:t>Identificar, analizar y evaluar riesgos asociados que pongan en peligro la seguridad de nuestra comunidad educativa y su centro educativo.</a:t>
            </a:r>
          </a:p>
          <a:p>
            <a:pPr marL="342900" indent="-342900" algn="just">
              <a:buFont typeface="Arial" panose="020B0604020202020204" pitchFamily="34" charset="0"/>
              <a:buChar char="•"/>
            </a:pPr>
            <a:r>
              <a:rPr lang="es-EC" sz="2000" dirty="0"/>
              <a:t>Consolidar al Centro Educativo Padre </a:t>
            </a:r>
            <a:r>
              <a:rPr lang="es-EC" sz="2000" dirty="0" err="1"/>
              <a:t>Numael</a:t>
            </a:r>
            <a:r>
              <a:rPr lang="es-EC" sz="2000" dirty="0"/>
              <a:t> López, como espacio seguro y confiable libres de violencia, adicciones y delincuencia, para el desarrollo de las funciones educativas.</a:t>
            </a:r>
          </a:p>
        </p:txBody>
      </p:sp>
      <p:cxnSp>
        <p:nvCxnSpPr>
          <p:cNvPr id="8" name="Conector recto de flecha 7"/>
          <p:cNvCxnSpPr>
            <a:stCxn id="2" idx="3"/>
            <a:endCxn id="3" idx="1"/>
          </p:cNvCxnSpPr>
          <p:nvPr/>
        </p:nvCxnSpPr>
        <p:spPr>
          <a:xfrm>
            <a:off x="4125384" y="1182935"/>
            <a:ext cx="1206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2" idx="2"/>
            <a:endCxn id="4" idx="0"/>
          </p:cNvCxnSpPr>
          <p:nvPr/>
        </p:nvCxnSpPr>
        <p:spPr>
          <a:xfrm flipH="1">
            <a:off x="2954674" y="1444545"/>
            <a:ext cx="1" cy="33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Resultado de imagen para policias de seguridad en caricatu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341" y="2413222"/>
            <a:ext cx="2662188" cy="332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45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42109871"/>
              </p:ext>
            </p:extLst>
          </p:nvPr>
        </p:nvGraphicFramePr>
        <p:xfrm>
          <a:off x="2032000" y="1052736"/>
          <a:ext cx="8128000" cy="5085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055440" y="-171400"/>
            <a:ext cx="7416824" cy="1323439"/>
          </a:xfrm>
          <a:prstGeom prst="rect">
            <a:avLst/>
          </a:prstGeom>
        </p:spPr>
        <p:txBody>
          <a:bodyPr wrap="square">
            <a:spAutoFit/>
          </a:bodyPr>
          <a:lstStyle/>
          <a:p>
            <a:pPr>
              <a:lnSpc>
                <a:spcPct val="200000"/>
              </a:lnSpc>
              <a:spcAft>
                <a:spcPts val="0"/>
              </a:spcAft>
            </a:pPr>
            <a:r>
              <a:rPr lang="es-EC" sz="40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MARCO REFERENCIAL</a:t>
            </a:r>
            <a:endParaRPr lang="es-EC" sz="40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18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0716" y="330947"/>
            <a:ext cx="8137571" cy="707886"/>
          </a:xfrm>
          <a:prstGeom prst="rect">
            <a:avLst/>
          </a:prstGeom>
          <a:noFill/>
          <a:effectLst>
            <a:reflection endPos="0" dist="50800" dir="5400000" sy="-100000" algn="bl" rotWithShape="0"/>
          </a:effectLst>
        </p:spPr>
        <p:txBody>
          <a:bodyPr wrap="square" rtlCol="0">
            <a:spAutoFit/>
          </a:bodyPr>
          <a:lstStyle/>
          <a:p>
            <a:r>
              <a:rPr lang="es-MX" sz="4000" b="1" dirty="0" smtClean="0">
                <a:solidFill>
                  <a:schemeClr val="accent2">
                    <a:lumMod val="75000"/>
                  </a:schemeClr>
                </a:solidFill>
                <a:latin typeface="Times New Roman" panose="02020603050405020304" pitchFamily="18" charset="0"/>
                <a:cs typeface="Times New Roman" panose="02020603050405020304" pitchFamily="18" charset="0"/>
              </a:rPr>
              <a:t>Identificación de las variables</a:t>
            </a:r>
          </a:p>
        </p:txBody>
      </p:sp>
      <p:sp>
        <p:nvSpPr>
          <p:cNvPr id="5" name="Elipse 4"/>
          <p:cNvSpPr/>
          <p:nvPr/>
        </p:nvSpPr>
        <p:spPr>
          <a:xfrm>
            <a:off x="3821175" y="1603595"/>
            <a:ext cx="4855336" cy="4275788"/>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s-EC" dirty="0"/>
              <a:t>¿Contribuirá de forma eficiente a la reducción de los riesgos antrópicos la ejecución de  un  Plan de Seguridad física que establezca las normativas y procedimientos para guiar las acciones que deberá tomar la comunidad educativa de la Escuela Padre </a:t>
            </a:r>
            <a:r>
              <a:rPr lang="es-EC" dirty="0" err="1"/>
              <a:t>Numael</a:t>
            </a:r>
            <a:r>
              <a:rPr lang="es-EC" dirty="0"/>
              <a:t> López para hacerles frente?</a:t>
            </a:r>
          </a:p>
          <a:p>
            <a:pPr algn="ctr"/>
            <a:endParaRPr lang="es-MX" dirty="0"/>
          </a:p>
        </p:txBody>
      </p:sp>
      <p:sp>
        <p:nvSpPr>
          <p:cNvPr id="6" name="CuadroTexto 5"/>
          <p:cNvSpPr txBox="1"/>
          <p:nvPr/>
        </p:nvSpPr>
        <p:spPr>
          <a:xfrm>
            <a:off x="4197113" y="1080375"/>
            <a:ext cx="4103459" cy="523220"/>
          </a:xfrm>
          <a:prstGeom prst="rect">
            <a:avLst/>
          </a:prstGeom>
          <a:noFill/>
          <a:effectLst>
            <a:reflection endPos="0" dist="50800" dir="5400000" sy="-100000" algn="bl" rotWithShape="0"/>
          </a:effectLst>
        </p:spPr>
        <p:txBody>
          <a:bodyPr wrap="square" rtlCol="0">
            <a:spAutoFit/>
          </a:bodyPr>
          <a:lstStyle/>
          <a:p>
            <a:r>
              <a:rPr lang="es-MX" sz="2800" b="1" dirty="0" smtClean="0">
                <a:solidFill>
                  <a:schemeClr val="accent6">
                    <a:lumMod val="50000"/>
                  </a:schemeClr>
                </a:solidFill>
                <a:latin typeface="Times New Roman" panose="02020603050405020304" pitchFamily="18" charset="0"/>
                <a:cs typeface="Times New Roman" panose="02020603050405020304" pitchFamily="18" charset="0"/>
              </a:rPr>
              <a:t>Pregunta de investigación</a:t>
            </a:r>
          </a:p>
        </p:txBody>
      </p:sp>
      <p:sp>
        <p:nvSpPr>
          <p:cNvPr id="9" name="Flecha derecha 8"/>
          <p:cNvSpPr/>
          <p:nvPr/>
        </p:nvSpPr>
        <p:spPr>
          <a:xfrm>
            <a:off x="1957586" y="3155973"/>
            <a:ext cx="2625368" cy="168648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300" dirty="0" smtClean="0">
                <a:latin typeface="Times New Roman" panose="02020603050405020304" pitchFamily="18" charset="0"/>
                <a:cs typeface="Times New Roman" panose="02020603050405020304" pitchFamily="18" charset="0"/>
              </a:rPr>
              <a:t>Seguridad </a:t>
            </a:r>
            <a:endParaRPr lang="es-MX" sz="2300" dirty="0">
              <a:latin typeface="Times New Roman" panose="02020603050405020304" pitchFamily="18" charset="0"/>
              <a:cs typeface="Times New Roman" panose="02020603050405020304" pitchFamily="18" charset="0"/>
            </a:endParaRPr>
          </a:p>
        </p:txBody>
      </p:sp>
      <p:sp>
        <p:nvSpPr>
          <p:cNvPr id="10" name="Flecha derecha 9"/>
          <p:cNvSpPr/>
          <p:nvPr/>
        </p:nvSpPr>
        <p:spPr>
          <a:xfrm flipH="1">
            <a:off x="7896200" y="3239360"/>
            <a:ext cx="2730321" cy="151970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MX" sz="2300" dirty="0" smtClean="0">
                <a:solidFill>
                  <a:schemeClr val="tx1"/>
                </a:solidFill>
                <a:latin typeface="Times New Roman" panose="02020603050405020304" pitchFamily="18" charset="0"/>
                <a:cs typeface="Times New Roman" panose="02020603050405020304" pitchFamily="18" charset="0"/>
              </a:rPr>
              <a:t>Riesgos Antrópicos</a:t>
            </a:r>
            <a:endParaRPr lang="es-MX" sz="2300"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10129611" y="2841534"/>
            <a:ext cx="1918956" cy="10186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500" dirty="0" smtClean="0">
                <a:solidFill>
                  <a:schemeClr val="tx1"/>
                </a:solidFill>
                <a:latin typeface="Times New Roman" panose="02020603050405020304" pitchFamily="18" charset="0"/>
                <a:cs typeface="Times New Roman" panose="02020603050405020304" pitchFamily="18" charset="0"/>
              </a:rPr>
              <a:t>Variable Dependiente</a:t>
            </a:r>
            <a:endParaRPr lang="es-MX" sz="25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255940" y="2531347"/>
            <a:ext cx="2112135" cy="12492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500" dirty="0" smtClean="0">
                <a:latin typeface="Times New Roman" panose="02020603050405020304" pitchFamily="18" charset="0"/>
                <a:cs typeface="Times New Roman" panose="02020603050405020304" pitchFamily="18" charset="0"/>
              </a:rPr>
              <a:t>Variable independiente</a:t>
            </a:r>
            <a:endParaRPr lang="es-MX" sz="25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cstate="print"/>
          <a:stretch>
            <a:fillRect/>
          </a:stretch>
        </p:blipFill>
        <p:spPr>
          <a:xfrm>
            <a:off x="9069177" y="56199"/>
            <a:ext cx="2870601" cy="2785335"/>
          </a:xfrm>
          <a:prstGeom prst="rect">
            <a:avLst/>
          </a:prstGeom>
          <a:effectLst>
            <a:softEdge rad="635000"/>
          </a:effectLst>
        </p:spPr>
      </p:pic>
    </p:spTree>
    <p:extLst>
      <p:ext uri="{BB962C8B-B14F-4D97-AF65-F5344CB8AC3E}">
        <p14:creationId xmlns:p14="http://schemas.microsoft.com/office/powerpoint/2010/main" val="391867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50717" y="330947"/>
            <a:ext cx="3725069" cy="523220"/>
          </a:xfrm>
          <a:prstGeom prst="rect">
            <a:avLst/>
          </a:prstGeom>
          <a:noFill/>
          <a:effectLst>
            <a:reflection endPos="0" dist="50800" dir="5400000" sy="-100000" algn="bl" rotWithShape="0"/>
          </a:effectLst>
        </p:spPr>
        <p:txBody>
          <a:bodyPr wrap="square" rtlCol="0">
            <a:spAutoFit/>
          </a:bodyPr>
          <a:lstStyle/>
          <a:p>
            <a:r>
              <a:rPr lang="es-MX" sz="2800" b="1" dirty="0" smtClean="0">
                <a:solidFill>
                  <a:schemeClr val="accent2">
                    <a:lumMod val="75000"/>
                  </a:schemeClr>
                </a:solidFill>
                <a:latin typeface="Times New Roman" panose="02020603050405020304" pitchFamily="18" charset="0"/>
                <a:cs typeface="Times New Roman" panose="02020603050405020304" pitchFamily="18" charset="0"/>
              </a:rPr>
              <a:t>Tipos de investigación</a:t>
            </a:r>
          </a:p>
        </p:txBody>
      </p:sp>
      <p:sp>
        <p:nvSpPr>
          <p:cNvPr id="12" name="Rectángulo redondeado 11"/>
          <p:cNvSpPr/>
          <p:nvPr/>
        </p:nvSpPr>
        <p:spPr>
          <a:xfrm>
            <a:off x="6816080" y="3407297"/>
            <a:ext cx="4104456" cy="25419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es-MX" sz="2300" dirty="0">
              <a:solidFill>
                <a:schemeClr val="tx1"/>
              </a:solidFill>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798486" y="3407568"/>
            <a:ext cx="4361409" cy="26314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MX" sz="2300" dirty="0">
              <a:solidFill>
                <a:schemeClr val="tx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cstate="print"/>
          <a:stretch>
            <a:fillRect/>
          </a:stretch>
        </p:blipFill>
        <p:spPr>
          <a:xfrm>
            <a:off x="7032104" y="3501008"/>
            <a:ext cx="3672408" cy="2346920"/>
          </a:xfrm>
          <a:prstGeom prst="rect">
            <a:avLst/>
          </a:prstGeom>
        </p:spPr>
      </p:pic>
      <p:pic>
        <p:nvPicPr>
          <p:cNvPr id="5" name="Imagen 4"/>
          <p:cNvPicPr>
            <a:picLocks noChangeAspect="1"/>
          </p:cNvPicPr>
          <p:nvPr/>
        </p:nvPicPr>
        <p:blipFill>
          <a:blip r:embed="rId3" cstate="print"/>
          <a:stretch>
            <a:fillRect/>
          </a:stretch>
        </p:blipFill>
        <p:spPr>
          <a:xfrm>
            <a:off x="1127448" y="3573016"/>
            <a:ext cx="3744416" cy="2346920"/>
          </a:xfrm>
          <a:prstGeom prst="rect">
            <a:avLst/>
          </a:prstGeom>
        </p:spPr>
      </p:pic>
      <p:pic>
        <p:nvPicPr>
          <p:cNvPr id="14" name="Imagen 13"/>
          <p:cNvPicPr/>
          <p:nvPr/>
        </p:nvPicPr>
        <p:blipFill rotWithShape="1">
          <a:blip r:embed="rId4" cstate="print">
            <a:extLst>
              <a:ext uri="{28A0092B-C50C-407E-A947-70E740481C1C}">
                <a14:useLocalDpi xmlns:a14="http://schemas.microsoft.com/office/drawing/2010/main" val="0"/>
              </a:ext>
            </a:extLst>
          </a:blip>
          <a:srcRect/>
          <a:stretch/>
        </p:blipFill>
        <p:spPr bwMode="auto">
          <a:xfrm>
            <a:off x="1903785" y="1267527"/>
            <a:ext cx="7216551" cy="19977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75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83632" y="332656"/>
            <a:ext cx="4869603" cy="1569660"/>
          </a:xfrm>
          <a:prstGeom prst="rect">
            <a:avLst/>
          </a:prstGeom>
        </p:spPr>
        <p:txBody>
          <a:bodyPr wrap="none">
            <a:spAutoFit/>
          </a:bodyPr>
          <a:lstStyle/>
          <a:p>
            <a:pPr algn="ctr"/>
            <a:r>
              <a:rPr lang="es-EC" sz="3200" b="1" dirty="0" smtClean="0"/>
              <a:t>Técnicas e instrumentación </a:t>
            </a:r>
          </a:p>
          <a:p>
            <a:pPr algn="ctr"/>
            <a:r>
              <a:rPr lang="es-EC" sz="3200" b="1" dirty="0" smtClean="0"/>
              <a:t>para la obtención </a:t>
            </a:r>
          </a:p>
          <a:p>
            <a:pPr algn="ctr"/>
            <a:r>
              <a:rPr lang="es-EC" sz="3200" b="1" dirty="0" smtClean="0"/>
              <a:t>de la información</a:t>
            </a:r>
            <a:endParaRPr lang="es-EC" sz="3200" b="1" dirty="0"/>
          </a:p>
        </p:txBody>
      </p:sp>
      <p:sp>
        <p:nvSpPr>
          <p:cNvPr id="3" name="2 Pentágono"/>
          <p:cNvSpPr/>
          <p:nvPr/>
        </p:nvSpPr>
        <p:spPr>
          <a:xfrm>
            <a:off x="839416" y="2564904"/>
            <a:ext cx="230425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Pentágono"/>
          <p:cNvSpPr/>
          <p:nvPr/>
        </p:nvSpPr>
        <p:spPr>
          <a:xfrm>
            <a:off x="3503712" y="2564904"/>
            <a:ext cx="230425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ENTREVISTA</a:t>
            </a:r>
            <a:endParaRPr lang="es-EC" dirty="0">
              <a:solidFill>
                <a:schemeClr val="tx1"/>
              </a:solidFill>
            </a:endParaRPr>
          </a:p>
        </p:txBody>
      </p:sp>
      <p:sp>
        <p:nvSpPr>
          <p:cNvPr id="5" name="4 Pentágono"/>
          <p:cNvSpPr/>
          <p:nvPr/>
        </p:nvSpPr>
        <p:spPr>
          <a:xfrm>
            <a:off x="6240016" y="2564904"/>
            <a:ext cx="230425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OBSERVACIÓN</a:t>
            </a:r>
            <a:endParaRPr lang="es-EC" dirty="0">
              <a:solidFill>
                <a:schemeClr val="tx1"/>
              </a:solidFill>
            </a:endParaRPr>
          </a:p>
        </p:txBody>
      </p:sp>
      <p:sp>
        <p:nvSpPr>
          <p:cNvPr id="6" name="5 Pentágono"/>
          <p:cNvSpPr/>
          <p:nvPr/>
        </p:nvSpPr>
        <p:spPr>
          <a:xfrm>
            <a:off x="8976320" y="2564904"/>
            <a:ext cx="230425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MÉTODO MOSLER</a:t>
            </a:r>
            <a:endParaRPr lang="es-EC" dirty="0">
              <a:solidFill>
                <a:schemeClr val="tx1"/>
              </a:solidFill>
            </a:endParaRPr>
          </a:p>
        </p:txBody>
      </p:sp>
      <p:sp>
        <p:nvSpPr>
          <p:cNvPr id="7" name="6 CuadroTexto"/>
          <p:cNvSpPr txBox="1"/>
          <p:nvPr/>
        </p:nvSpPr>
        <p:spPr>
          <a:xfrm>
            <a:off x="1055440" y="2852936"/>
            <a:ext cx="1800200" cy="369332"/>
          </a:xfrm>
          <a:prstGeom prst="rect">
            <a:avLst/>
          </a:prstGeom>
          <a:noFill/>
        </p:spPr>
        <p:txBody>
          <a:bodyPr wrap="square" rtlCol="0">
            <a:spAutoFit/>
          </a:bodyPr>
          <a:lstStyle/>
          <a:p>
            <a:r>
              <a:rPr lang="es-EC" dirty="0" smtClean="0"/>
              <a:t>ENCUESTA</a:t>
            </a:r>
            <a:endParaRPr lang="es-EC" dirty="0"/>
          </a:p>
        </p:txBody>
      </p:sp>
      <p:sp>
        <p:nvSpPr>
          <p:cNvPr id="8" name="7 Flecha curvada hacia abajo"/>
          <p:cNvSpPr/>
          <p:nvPr/>
        </p:nvSpPr>
        <p:spPr>
          <a:xfrm>
            <a:off x="1919536" y="2060848"/>
            <a:ext cx="2376264"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9 Flecha curvada hacia arriba"/>
          <p:cNvSpPr/>
          <p:nvPr/>
        </p:nvSpPr>
        <p:spPr>
          <a:xfrm>
            <a:off x="4511824" y="3501008"/>
            <a:ext cx="2520280"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Flecha curvada hacia abajo"/>
          <p:cNvSpPr/>
          <p:nvPr/>
        </p:nvSpPr>
        <p:spPr>
          <a:xfrm>
            <a:off x="7176120" y="1844824"/>
            <a:ext cx="2736304"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50717" y="330947"/>
            <a:ext cx="5018810" cy="707886"/>
          </a:xfrm>
          <a:prstGeom prst="rect">
            <a:avLst/>
          </a:prstGeom>
          <a:noFill/>
          <a:effectLst>
            <a:reflection endPos="0" dist="50800" dir="5400000" sy="-100000" algn="bl" rotWithShape="0"/>
          </a:effectLst>
        </p:spPr>
        <p:txBody>
          <a:bodyPr wrap="square" rtlCol="0">
            <a:spAutoFit/>
          </a:bodyPr>
          <a:lstStyle/>
          <a:p>
            <a:r>
              <a:rPr lang="es-MX" sz="4000" b="1" dirty="0" smtClean="0">
                <a:solidFill>
                  <a:schemeClr val="accent4">
                    <a:lumMod val="75000"/>
                  </a:schemeClr>
                </a:solidFill>
                <a:latin typeface="Times New Roman" panose="02020603050405020304" pitchFamily="18" charset="0"/>
                <a:cs typeface="Times New Roman" panose="02020603050405020304" pitchFamily="18" charset="0"/>
              </a:rPr>
              <a:t>Población y muestra</a:t>
            </a:r>
          </a:p>
        </p:txBody>
      </p:sp>
      <p:sp>
        <p:nvSpPr>
          <p:cNvPr id="6" name="Flecha derecha 5"/>
          <p:cNvSpPr/>
          <p:nvPr/>
        </p:nvSpPr>
        <p:spPr>
          <a:xfrm>
            <a:off x="550717" y="1171978"/>
            <a:ext cx="2343954" cy="220228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300" dirty="0" smtClean="0">
                <a:solidFill>
                  <a:schemeClr val="tx1"/>
                </a:solidFill>
                <a:latin typeface="Times New Roman" panose="02020603050405020304" pitchFamily="18" charset="0"/>
                <a:cs typeface="Times New Roman" panose="02020603050405020304" pitchFamily="18" charset="0"/>
              </a:rPr>
              <a:t>Población</a:t>
            </a:r>
            <a:endParaRPr lang="es-MX" sz="2300" dirty="0">
              <a:solidFill>
                <a:schemeClr val="tx1"/>
              </a:solidFill>
              <a:latin typeface="Times New Roman" panose="02020603050405020304" pitchFamily="18" charset="0"/>
              <a:cs typeface="Times New Roman" panose="02020603050405020304" pitchFamily="18" charset="0"/>
            </a:endParaRPr>
          </a:p>
        </p:txBody>
      </p:sp>
      <p:sp>
        <p:nvSpPr>
          <p:cNvPr id="7" name="Flecha derecha 6"/>
          <p:cNvSpPr/>
          <p:nvPr/>
        </p:nvSpPr>
        <p:spPr>
          <a:xfrm>
            <a:off x="550717" y="3692076"/>
            <a:ext cx="2343954" cy="2202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smtClean="0">
                <a:solidFill>
                  <a:schemeClr val="tx1"/>
                </a:solidFill>
                <a:latin typeface="Times New Roman" panose="02020603050405020304" pitchFamily="18" charset="0"/>
                <a:cs typeface="Times New Roman" panose="02020603050405020304" pitchFamily="18" charset="0"/>
              </a:rPr>
              <a:t>Muestra</a:t>
            </a:r>
            <a:endParaRPr lang="es-MX" sz="2300"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3422704" y="1144140"/>
            <a:ext cx="4188709" cy="22022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MX" sz="2400" dirty="0" smtClean="0">
                <a:solidFill>
                  <a:schemeClr val="tx1"/>
                </a:solidFill>
                <a:latin typeface="Times New Roman" panose="02020603050405020304" pitchFamily="18" charset="0"/>
                <a:cs typeface="Times New Roman" panose="02020603050405020304" pitchFamily="18" charset="0"/>
              </a:rPr>
              <a:t>Se consideró para la investigación a todos los miembros de la comunidad Educativa “</a:t>
            </a:r>
            <a:r>
              <a:rPr lang="es-EC" sz="2400" dirty="0" smtClean="0">
                <a:latin typeface="Times New Roman" panose="02020603050405020304" pitchFamily="18" charset="0"/>
                <a:cs typeface="Times New Roman" panose="02020603050405020304" pitchFamily="18" charset="0"/>
              </a:rPr>
              <a:t>Padre </a:t>
            </a:r>
            <a:r>
              <a:rPr lang="es-EC" sz="2400" dirty="0" err="1">
                <a:latin typeface="Times New Roman" panose="02020603050405020304" pitchFamily="18" charset="0"/>
                <a:cs typeface="Times New Roman" panose="02020603050405020304" pitchFamily="18" charset="0"/>
              </a:rPr>
              <a:t>Numael</a:t>
            </a:r>
            <a:r>
              <a:rPr lang="es-EC" sz="2400" dirty="0">
                <a:latin typeface="Times New Roman" panose="02020603050405020304" pitchFamily="18" charset="0"/>
                <a:cs typeface="Times New Roman" panose="02020603050405020304" pitchFamily="18" charset="0"/>
              </a:rPr>
              <a:t> López</a:t>
            </a:r>
            <a:r>
              <a:rPr lang="es-MX" sz="2400" dirty="0" smtClean="0">
                <a:solidFill>
                  <a:schemeClr val="tx1"/>
                </a:solidFill>
                <a:latin typeface="Times New Roman" panose="02020603050405020304" pitchFamily="18" charset="0"/>
                <a:cs typeface="Times New Roman" panose="02020603050405020304" pitchFamily="18" charset="0"/>
              </a:rPr>
              <a:t>” y habitantes del entorno.</a:t>
            </a:r>
            <a:endParaRPr lang="es-MX" sz="2400"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3422705" y="3818384"/>
            <a:ext cx="4188708" cy="2202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300" dirty="0" smtClean="0">
                <a:solidFill>
                  <a:schemeClr val="tx1"/>
                </a:solidFill>
                <a:latin typeface="Times New Roman" panose="02020603050405020304" pitchFamily="18" charset="0"/>
                <a:cs typeface="Times New Roman" panose="02020603050405020304" pitchFamily="18" charset="0"/>
              </a:rPr>
              <a:t>Se trabajó con el nivel de confianza del 95%  lo que es igual a Z o 1.96 </a:t>
            </a:r>
            <a:endParaRPr lang="es-MX" sz="2300"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8139446" y="1144140"/>
            <a:ext cx="3606087" cy="22301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es-MX" sz="23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601224635"/>
              </p:ext>
            </p:extLst>
          </p:nvPr>
        </p:nvGraphicFramePr>
        <p:xfrm>
          <a:off x="8425857" y="1534977"/>
          <a:ext cx="3024336" cy="1498195"/>
        </p:xfrm>
        <a:graphic>
          <a:graphicData uri="http://schemas.openxmlformats.org/drawingml/2006/table">
            <a:tbl>
              <a:tblPr firstRow="1" firstCol="1" bandRow="1">
                <a:tableStyleId>{5C22544A-7EE6-4342-B048-85BDC9FD1C3A}</a:tableStyleId>
              </a:tblPr>
              <a:tblGrid>
                <a:gridCol w="2012998">
                  <a:extLst>
                    <a:ext uri="{9D8B030D-6E8A-4147-A177-3AD203B41FA5}">
                      <a16:colId xmlns:a16="http://schemas.microsoft.com/office/drawing/2014/main" xmlns="" val="20000"/>
                    </a:ext>
                  </a:extLst>
                </a:gridCol>
                <a:gridCol w="505669">
                  <a:extLst>
                    <a:ext uri="{9D8B030D-6E8A-4147-A177-3AD203B41FA5}">
                      <a16:colId xmlns:a16="http://schemas.microsoft.com/office/drawing/2014/main" xmlns="" val="20001"/>
                    </a:ext>
                  </a:extLst>
                </a:gridCol>
                <a:gridCol w="505669">
                  <a:extLst>
                    <a:ext uri="{9D8B030D-6E8A-4147-A177-3AD203B41FA5}">
                      <a16:colId xmlns:a16="http://schemas.microsoft.com/office/drawing/2014/main" xmlns="" val="20002"/>
                    </a:ext>
                  </a:extLst>
                </a:gridCol>
              </a:tblGrid>
              <a:tr h="263063">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UNIDADES DE OBSERVACIÓN</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N°</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24118">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Docentes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9</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1</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3063">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Estudiantes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227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24</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63063">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Padres de familia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221</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23</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63063">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Habitantes del entorno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500</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52</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63063">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TOTAL</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a:effectLst/>
                          <a:latin typeface="Times New Roman" panose="02020603050405020304" pitchFamily="18" charset="0"/>
                          <a:cs typeface="Times New Roman" panose="02020603050405020304" pitchFamily="18" charset="0"/>
                        </a:rPr>
                        <a:t>957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tabLst>
                          <a:tab pos="1706245" algn="l"/>
                        </a:tabLst>
                      </a:pPr>
                      <a:r>
                        <a:rPr lang="es-EC" sz="800" dirty="0">
                          <a:effectLst/>
                          <a:latin typeface="Times New Roman" panose="02020603050405020304" pitchFamily="18" charset="0"/>
                          <a:cs typeface="Times New Roman" panose="02020603050405020304" pitchFamily="18" charset="0"/>
                        </a:rPr>
                        <a:t>100</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9757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4381</TotalTime>
  <Words>1898</Words>
  <Application>Microsoft Office PowerPoint</Application>
  <PresentationFormat>Personalizado</PresentationFormat>
  <Paragraphs>175</Paragraphs>
  <Slides>28</Slides>
  <Notes>4</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EE-AA</dc:creator>
  <cp:lastModifiedBy>INTELIGENCIA</cp:lastModifiedBy>
  <cp:revision>275</cp:revision>
  <dcterms:created xsi:type="dcterms:W3CDTF">2016-07-15T16:38:28Z</dcterms:created>
  <dcterms:modified xsi:type="dcterms:W3CDTF">2019-07-10T21:44:40Z</dcterms:modified>
</cp:coreProperties>
</file>