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10">
  <p:sldMasterIdLst>
    <p:sldMasterId id="2147483660" r:id="rId1"/>
  </p:sldMasterIdLst>
  <p:notesMasterIdLst>
    <p:notesMasterId r:id="rId46"/>
  </p:notesMasterIdLst>
  <p:handoutMasterIdLst>
    <p:handoutMasterId r:id="rId47"/>
  </p:handoutMasterIdLst>
  <p:sldIdLst>
    <p:sldId id="256" r:id="rId2"/>
    <p:sldId id="360" r:id="rId3"/>
    <p:sldId id="258" r:id="rId4"/>
    <p:sldId id="310" r:id="rId5"/>
    <p:sldId id="311" r:id="rId6"/>
    <p:sldId id="265" r:id="rId7"/>
    <p:sldId id="357" r:id="rId8"/>
    <p:sldId id="261" r:id="rId9"/>
    <p:sldId id="332" r:id="rId10"/>
    <p:sldId id="273" r:id="rId11"/>
    <p:sldId id="334" r:id="rId12"/>
    <p:sldId id="315" r:id="rId13"/>
    <p:sldId id="312" r:id="rId14"/>
    <p:sldId id="325" r:id="rId15"/>
    <p:sldId id="313" r:id="rId16"/>
    <p:sldId id="314" r:id="rId17"/>
    <p:sldId id="328" r:id="rId18"/>
    <p:sldId id="354" r:id="rId19"/>
    <p:sldId id="271" r:id="rId20"/>
    <p:sldId id="262" r:id="rId21"/>
    <p:sldId id="316" r:id="rId22"/>
    <p:sldId id="336" r:id="rId23"/>
    <p:sldId id="337" r:id="rId24"/>
    <p:sldId id="338" r:id="rId25"/>
    <p:sldId id="335" r:id="rId26"/>
    <p:sldId id="340" r:id="rId27"/>
    <p:sldId id="341" r:id="rId28"/>
    <p:sldId id="346" r:id="rId29"/>
    <p:sldId id="345" r:id="rId30"/>
    <p:sldId id="347" r:id="rId31"/>
    <p:sldId id="318" r:id="rId32"/>
    <p:sldId id="323" r:id="rId33"/>
    <p:sldId id="358" r:id="rId34"/>
    <p:sldId id="349" r:id="rId35"/>
    <p:sldId id="359" r:id="rId36"/>
    <p:sldId id="351" r:id="rId37"/>
    <p:sldId id="330" r:id="rId38"/>
    <p:sldId id="324" r:id="rId39"/>
    <p:sldId id="355" r:id="rId40"/>
    <p:sldId id="331" r:id="rId41"/>
    <p:sldId id="321" r:id="rId42"/>
    <p:sldId id="322" r:id="rId43"/>
    <p:sldId id="288" r:id="rId44"/>
    <p:sldId id="308" r:id="rId45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4C6D"/>
    <a:srgbClr val="FFFFFF"/>
    <a:srgbClr val="BBE0E3"/>
    <a:srgbClr val="000066"/>
    <a:srgbClr val="ACED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7" autoAdjust="0"/>
    <p:restoredTop sz="94660"/>
  </p:normalViewPr>
  <p:slideViewPr>
    <p:cSldViewPr snapToGrid="0">
      <p:cViewPr varScale="1">
        <p:scale>
          <a:sx n="86" d="100"/>
          <a:sy n="86" d="100"/>
        </p:scale>
        <p:origin x="46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C%201\Dropbox\MELIPONA%20-%20copia\PESOS%20MIE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/>
              <a:t>Regresión</a:t>
            </a:r>
            <a:r>
              <a:rPr lang="es-ES" baseline="0"/>
              <a:t> lineal humedad </a:t>
            </a:r>
            <a:endParaRPr lang="es-E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6.4583552055993004E-2"/>
          <c:y val="0.19488618610173727"/>
          <c:w val="0.89019685039370078"/>
          <c:h val="0.72088764946048411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29534142607174102"/>
                  <c:y val="0.14924228221472316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aseline="0"/>
                      <a:t>y = -1x + 100</a:t>
                    </a:r>
                    <a:br>
                      <a:rPr lang="en-US" sz="1600" baseline="0"/>
                    </a:br>
                    <a:r>
                      <a:rPr lang="en-US" sz="1600" baseline="0"/>
                      <a:t>R² = 1</a:t>
                    </a:r>
                    <a:endParaRPr lang="en-US" sz="160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</c:trendlineLbl>
          </c:trendline>
          <c:xVal>
            <c:numRef>
              <c:f>Humedad!$A$22:$A$92</c:f>
              <c:numCache>
                <c:formatCode>General</c:formatCode>
                <c:ptCount val="71"/>
                <c:pt idx="0">
                  <c:v>78.099999999999994</c:v>
                </c:pt>
                <c:pt idx="1">
                  <c:v>78.2</c:v>
                </c:pt>
                <c:pt idx="2">
                  <c:v>78.3</c:v>
                </c:pt>
                <c:pt idx="3">
                  <c:v>78.400000000000006</c:v>
                </c:pt>
                <c:pt idx="4">
                  <c:v>78.5</c:v>
                </c:pt>
                <c:pt idx="5">
                  <c:v>78.599999999999994</c:v>
                </c:pt>
                <c:pt idx="6">
                  <c:v>78.7</c:v>
                </c:pt>
                <c:pt idx="7">
                  <c:v>78.800000000000097</c:v>
                </c:pt>
                <c:pt idx="8">
                  <c:v>78.900000000000105</c:v>
                </c:pt>
                <c:pt idx="9">
                  <c:v>79.000000000000099</c:v>
                </c:pt>
                <c:pt idx="10">
                  <c:v>79.100000000000094</c:v>
                </c:pt>
                <c:pt idx="11">
                  <c:v>79.200000000000102</c:v>
                </c:pt>
                <c:pt idx="12">
                  <c:v>79.300000000000097</c:v>
                </c:pt>
                <c:pt idx="13">
                  <c:v>79.400000000000105</c:v>
                </c:pt>
                <c:pt idx="14">
                  <c:v>79.500000000000099</c:v>
                </c:pt>
                <c:pt idx="15">
                  <c:v>79.600000000000094</c:v>
                </c:pt>
                <c:pt idx="16">
                  <c:v>79.700000000000102</c:v>
                </c:pt>
                <c:pt idx="17">
                  <c:v>79.800000000000097</c:v>
                </c:pt>
                <c:pt idx="18">
                  <c:v>79.900000000000105</c:v>
                </c:pt>
                <c:pt idx="19">
                  <c:v>80.000000000000199</c:v>
                </c:pt>
                <c:pt idx="20">
                  <c:v>80.100000000000193</c:v>
                </c:pt>
                <c:pt idx="21">
                  <c:v>80.200000000000202</c:v>
                </c:pt>
                <c:pt idx="22">
                  <c:v>80.300000000000196</c:v>
                </c:pt>
                <c:pt idx="23">
                  <c:v>80.400000000000205</c:v>
                </c:pt>
                <c:pt idx="24">
                  <c:v>80.500000000000199</c:v>
                </c:pt>
                <c:pt idx="25">
                  <c:v>80.600000000000193</c:v>
                </c:pt>
                <c:pt idx="26">
                  <c:v>80.700000000000202</c:v>
                </c:pt>
                <c:pt idx="27">
                  <c:v>80.800000000000196</c:v>
                </c:pt>
                <c:pt idx="28">
                  <c:v>80.900000000000205</c:v>
                </c:pt>
                <c:pt idx="29">
                  <c:v>81.000000000000199</c:v>
                </c:pt>
                <c:pt idx="30">
                  <c:v>81.100000000000307</c:v>
                </c:pt>
                <c:pt idx="31">
                  <c:v>81.200000000000301</c:v>
                </c:pt>
                <c:pt idx="32">
                  <c:v>81.300000000000296</c:v>
                </c:pt>
                <c:pt idx="33">
                  <c:v>81.400000000000304</c:v>
                </c:pt>
                <c:pt idx="34">
                  <c:v>81.500000000000298</c:v>
                </c:pt>
                <c:pt idx="35">
                  <c:v>81.600000000000307</c:v>
                </c:pt>
                <c:pt idx="36">
                  <c:v>81.700000000000301</c:v>
                </c:pt>
                <c:pt idx="37">
                  <c:v>81.800000000000296</c:v>
                </c:pt>
                <c:pt idx="38">
                  <c:v>81.900000000000304</c:v>
                </c:pt>
                <c:pt idx="39">
                  <c:v>82.000000000000298</c:v>
                </c:pt>
                <c:pt idx="40">
                  <c:v>82.100000000000307</c:v>
                </c:pt>
                <c:pt idx="41">
                  <c:v>82.200000000000301</c:v>
                </c:pt>
                <c:pt idx="42">
                  <c:v>82.300000000000395</c:v>
                </c:pt>
                <c:pt idx="43">
                  <c:v>82.400000000000404</c:v>
                </c:pt>
                <c:pt idx="44">
                  <c:v>82.500000000000398</c:v>
                </c:pt>
                <c:pt idx="45">
                  <c:v>82.600000000000406</c:v>
                </c:pt>
                <c:pt idx="46">
                  <c:v>82.700000000000401</c:v>
                </c:pt>
                <c:pt idx="47">
                  <c:v>82.800000000000395</c:v>
                </c:pt>
                <c:pt idx="48">
                  <c:v>82.900000000000404</c:v>
                </c:pt>
                <c:pt idx="49">
                  <c:v>83.000000000000398</c:v>
                </c:pt>
                <c:pt idx="50">
                  <c:v>83.100000000000406</c:v>
                </c:pt>
                <c:pt idx="51">
                  <c:v>83.200000000000401</c:v>
                </c:pt>
                <c:pt idx="52">
                  <c:v>83.300000000000395</c:v>
                </c:pt>
                <c:pt idx="53">
                  <c:v>83.400000000000404</c:v>
                </c:pt>
                <c:pt idx="54">
                  <c:v>83.500000000000497</c:v>
                </c:pt>
                <c:pt idx="55">
                  <c:v>83.600000000000506</c:v>
                </c:pt>
                <c:pt idx="56">
                  <c:v>83.7000000000005</c:v>
                </c:pt>
                <c:pt idx="57">
                  <c:v>83.800000000000495</c:v>
                </c:pt>
                <c:pt idx="58">
                  <c:v>83.900000000000503</c:v>
                </c:pt>
                <c:pt idx="59">
                  <c:v>84.000000000000497</c:v>
                </c:pt>
                <c:pt idx="60">
                  <c:v>84.100000000000506</c:v>
                </c:pt>
                <c:pt idx="61">
                  <c:v>84.2000000000005</c:v>
                </c:pt>
                <c:pt idx="62">
                  <c:v>84.300000000000495</c:v>
                </c:pt>
                <c:pt idx="63">
                  <c:v>84.400000000000503</c:v>
                </c:pt>
                <c:pt idx="64">
                  <c:v>84.500000000000497</c:v>
                </c:pt>
                <c:pt idx="65">
                  <c:v>84.600000000000506</c:v>
                </c:pt>
                <c:pt idx="66">
                  <c:v>84.7000000000006</c:v>
                </c:pt>
                <c:pt idx="67">
                  <c:v>84.800000000000594</c:v>
                </c:pt>
                <c:pt idx="68">
                  <c:v>84.900000000000603</c:v>
                </c:pt>
                <c:pt idx="69">
                  <c:v>85.000000000000597</c:v>
                </c:pt>
                <c:pt idx="70">
                  <c:v>85.100000000000605</c:v>
                </c:pt>
              </c:numCache>
            </c:numRef>
          </c:xVal>
          <c:yVal>
            <c:numRef>
              <c:f>Humedad!$B$22:$B$92</c:f>
              <c:numCache>
                <c:formatCode>General</c:formatCode>
                <c:ptCount val="71"/>
                <c:pt idx="0">
                  <c:v>21.9</c:v>
                </c:pt>
                <c:pt idx="1">
                  <c:v>21.8</c:v>
                </c:pt>
                <c:pt idx="2">
                  <c:v>21.7</c:v>
                </c:pt>
                <c:pt idx="3">
                  <c:v>21.6</c:v>
                </c:pt>
                <c:pt idx="4">
                  <c:v>21.5</c:v>
                </c:pt>
                <c:pt idx="5">
                  <c:v>21.4</c:v>
                </c:pt>
                <c:pt idx="6">
                  <c:v>21.3</c:v>
                </c:pt>
                <c:pt idx="7">
                  <c:v>21.2</c:v>
                </c:pt>
                <c:pt idx="8">
                  <c:v>21.1</c:v>
                </c:pt>
                <c:pt idx="9">
                  <c:v>21</c:v>
                </c:pt>
                <c:pt idx="10">
                  <c:v>20.9</c:v>
                </c:pt>
                <c:pt idx="11">
                  <c:v>20.8</c:v>
                </c:pt>
                <c:pt idx="12">
                  <c:v>20.7</c:v>
                </c:pt>
                <c:pt idx="13">
                  <c:v>20.6</c:v>
                </c:pt>
                <c:pt idx="14">
                  <c:v>20.5</c:v>
                </c:pt>
                <c:pt idx="15">
                  <c:v>20.399999999999999</c:v>
                </c:pt>
                <c:pt idx="16">
                  <c:v>20.3</c:v>
                </c:pt>
                <c:pt idx="17">
                  <c:v>20.2</c:v>
                </c:pt>
                <c:pt idx="18">
                  <c:v>20.100000000000001</c:v>
                </c:pt>
                <c:pt idx="19">
                  <c:v>20</c:v>
                </c:pt>
                <c:pt idx="20">
                  <c:v>19.899999999999999</c:v>
                </c:pt>
                <c:pt idx="21">
                  <c:v>19.8</c:v>
                </c:pt>
                <c:pt idx="22">
                  <c:v>19.7</c:v>
                </c:pt>
                <c:pt idx="23">
                  <c:v>19.600000000000001</c:v>
                </c:pt>
                <c:pt idx="24">
                  <c:v>19.5</c:v>
                </c:pt>
                <c:pt idx="25">
                  <c:v>19.399999999999999</c:v>
                </c:pt>
                <c:pt idx="26">
                  <c:v>19.3000000000001</c:v>
                </c:pt>
                <c:pt idx="27">
                  <c:v>19.200000000000099</c:v>
                </c:pt>
                <c:pt idx="28">
                  <c:v>19.100000000000101</c:v>
                </c:pt>
                <c:pt idx="29">
                  <c:v>19.000000000000099</c:v>
                </c:pt>
                <c:pt idx="30">
                  <c:v>18.900000000000102</c:v>
                </c:pt>
                <c:pt idx="31">
                  <c:v>18.8000000000001</c:v>
                </c:pt>
                <c:pt idx="32">
                  <c:v>18.700000000000099</c:v>
                </c:pt>
                <c:pt idx="33">
                  <c:v>18.600000000000101</c:v>
                </c:pt>
                <c:pt idx="34">
                  <c:v>18.500000000000099</c:v>
                </c:pt>
                <c:pt idx="35">
                  <c:v>18.400000000000102</c:v>
                </c:pt>
                <c:pt idx="36">
                  <c:v>18.3000000000001</c:v>
                </c:pt>
                <c:pt idx="37">
                  <c:v>18.200000000000099</c:v>
                </c:pt>
                <c:pt idx="38">
                  <c:v>18.100000000000101</c:v>
                </c:pt>
                <c:pt idx="39">
                  <c:v>18.000000000000099</c:v>
                </c:pt>
                <c:pt idx="40">
                  <c:v>17.900000000000102</c:v>
                </c:pt>
                <c:pt idx="41">
                  <c:v>17.8000000000001</c:v>
                </c:pt>
                <c:pt idx="42">
                  <c:v>17.700000000000099</c:v>
                </c:pt>
                <c:pt idx="43">
                  <c:v>17.600000000000101</c:v>
                </c:pt>
                <c:pt idx="44">
                  <c:v>17.500000000000099</c:v>
                </c:pt>
                <c:pt idx="45">
                  <c:v>17.400000000000102</c:v>
                </c:pt>
                <c:pt idx="46">
                  <c:v>17.3000000000001</c:v>
                </c:pt>
                <c:pt idx="47">
                  <c:v>17.200000000000099</c:v>
                </c:pt>
                <c:pt idx="48">
                  <c:v>17.100000000000101</c:v>
                </c:pt>
                <c:pt idx="49">
                  <c:v>17.000000000000099</c:v>
                </c:pt>
                <c:pt idx="50">
                  <c:v>16.900000000000102</c:v>
                </c:pt>
                <c:pt idx="51">
                  <c:v>16.8000000000001</c:v>
                </c:pt>
                <c:pt idx="52">
                  <c:v>16.700000000000099</c:v>
                </c:pt>
                <c:pt idx="53">
                  <c:v>16.600000000000101</c:v>
                </c:pt>
                <c:pt idx="54">
                  <c:v>16.500000000000099</c:v>
                </c:pt>
                <c:pt idx="55">
                  <c:v>16.400000000000102</c:v>
                </c:pt>
                <c:pt idx="56">
                  <c:v>16.3000000000001</c:v>
                </c:pt>
                <c:pt idx="57">
                  <c:v>16.200000000000099</c:v>
                </c:pt>
                <c:pt idx="58">
                  <c:v>16.100000000000101</c:v>
                </c:pt>
                <c:pt idx="59">
                  <c:v>16.000000000000099</c:v>
                </c:pt>
                <c:pt idx="60">
                  <c:v>15.9000000000001</c:v>
                </c:pt>
                <c:pt idx="61">
                  <c:v>15.8000000000001</c:v>
                </c:pt>
                <c:pt idx="62">
                  <c:v>15.700000000000101</c:v>
                </c:pt>
                <c:pt idx="63">
                  <c:v>15.600000000000099</c:v>
                </c:pt>
                <c:pt idx="64">
                  <c:v>15.500000000000099</c:v>
                </c:pt>
                <c:pt idx="65">
                  <c:v>15.4000000000001</c:v>
                </c:pt>
                <c:pt idx="66">
                  <c:v>15.3000000000001</c:v>
                </c:pt>
                <c:pt idx="67">
                  <c:v>15.200000000000101</c:v>
                </c:pt>
                <c:pt idx="68">
                  <c:v>15.100000000000099</c:v>
                </c:pt>
                <c:pt idx="69">
                  <c:v>15.000000000000099</c:v>
                </c:pt>
                <c:pt idx="70">
                  <c:v>14.9000000000001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35B-4D45-90F8-BEFE9E7784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2394872"/>
        <c:axId val="592395528"/>
      </c:scatterChart>
      <c:valAx>
        <c:axId val="592394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92395528"/>
        <c:crosses val="autoZero"/>
        <c:crossBetween val="midCat"/>
      </c:valAx>
      <c:valAx>
        <c:axId val="5923955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92394872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FBDDDD-FA95-406F-85AB-2A67074CC30F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290A884-2847-44A3-B90F-5BECB2F7E075}">
      <dgm:prSet phldrT="[Text]"/>
      <dgm:spPr/>
      <dgm:t>
        <a:bodyPr/>
        <a:lstStyle/>
        <a:p>
          <a:r>
            <a:rPr lang="es-ES" dirty="0" err="1">
              <a:solidFill>
                <a:schemeClr val="tx1"/>
              </a:solidFill>
            </a:rPr>
            <a:t>Meliponini</a:t>
          </a:r>
          <a:endParaRPr lang="es-ES" dirty="0">
            <a:solidFill>
              <a:schemeClr val="tx1"/>
            </a:solidFill>
          </a:endParaRPr>
        </a:p>
      </dgm:t>
    </dgm:pt>
    <dgm:pt modelId="{57750B2C-B5ED-4467-9ECB-7FEE0FE7EB4D}" type="parTrans" cxnId="{D586118D-26C8-44BA-A470-F557B56676A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D27CAF21-8B57-4B89-BC3B-A2F3074F6602}" type="sibTrans" cxnId="{D586118D-26C8-44BA-A470-F557B56676A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B3F5D56-122F-4D17-8397-6DA50CFCD768}" type="asst">
      <dgm:prSet phldrT="[Text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Productos</a:t>
          </a:r>
        </a:p>
      </dgm:t>
    </dgm:pt>
    <dgm:pt modelId="{FBB7CA8C-42FE-4508-8360-FE7C5308E487}" type="parTrans" cxnId="{8B99C1CF-CC1A-4FDD-82B1-EB0587A63ED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880D0139-5160-4A35-874E-A41B7B66810D}" type="sibTrans" cxnId="{8B99C1CF-CC1A-4FDD-82B1-EB0587A63ED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929F651-6EBE-492D-94BA-2D72D26D2685}">
      <dgm:prSet phldrT="[Text]"/>
      <dgm:spPr/>
      <dgm:t>
        <a:bodyPr/>
        <a:lstStyle/>
        <a:p>
          <a:r>
            <a:rPr lang="es-ES" dirty="0">
              <a:solidFill>
                <a:schemeClr val="tx1"/>
              </a:solidFill>
              <a:effectLst>
                <a:outerShdw blurRad="50800" dist="50800" dir="5400000" algn="ctr" rotWithShape="0">
                  <a:srgbClr val="000066"/>
                </a:outerShdw>
              </a:effectLst>
            </a:rPr>
            <a:t>Miel</a:t>
          </a:r>
          <a:r>
            <a:rPr lang="es-ES" dirty="0">
              <a:solidFill>
                <a:schemeClr val="tx1"/>
              </a:solidFill>
            </a:rPr>
            <a:t> </a:t>
          </a:r>
        </a:p>
      </dgm:t>
    </dgm:pt>
    <dgm:pt modelId="{56B65279-CD43-4D86-946E-BCFDF2008516}" type="parTrans" cxnId="{BC5BEFE9-3944-4064-B5C8-24320540A9A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ACCEAE7-9E25-401A-B926-18A220B227F0}" type="sibTrans" cxnId="{BC5BEFE9-3944-4064-B5C8-24320540A9A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B836881-E883-4E56-B399-E24904BF909E}">
      <dgm:prSet phldrT="[Text]"/>
      <dgm:spPr/>
      <dgm:t>
        <a:bodyPr/>
        <a:lstStyle/>
        <a:p>
          <a:r>
            <a:rPr lang="es-ES" dirty="0">
              <a:solidFill>
                <a:schemeClr val="tx1"/>
              </a:solidFill>
              <a:effectLst>
                <a:outerShdw blurRad="50800" dist="50800" dir="5400000" algn="ctr" rotWithShape="0">
                  <a:srgbClr val="E44C6D"/>
                </a:outerShdw>
              </a:effectLst>
            </a:rPr>
            <a:t>Cerumen</a:t>
          </a:r>
        </a:p>
      </dgm:t>
    </dgm:pt>
    <dgm:pt modelId="{BCECA2F9-0FE5-4C19-9BF0-CF80A7C5A9EB}" type="parTrans" cxnId="{E19A59B3-D616-4BC8-BC39-3774D39923D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BE84A20-9235-43AC-81D5-E7F9FF5EFD3A}" type="sibTrans" cxnId="{E19A59B3-D616-4BC8-BC39-3774D39923D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F8E41B2-18B4-4B9E-9108-43BE07898FE9}">
      <dgm:prSet phldrT="[Text]"/>
      <dgm:spPr/>
      <dgm:t>
        <a:bodyPr/>
        <a:lstStyle/>
        <a:p>
          <a:r>
            <a:rPr lang="es-ES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rPr>
            <a:t>Propóleo</a:t>
          </a:r>
          <a:endParaRPr lang="es-ES" dirty="0">
            <a:solidFill>
              <a:schemeClr val="tx1"/>
            </a:solidFill>
            <a:effectLst>
              <a:glow rad="139700">
                <a:srgbClr val="ACEDF2">
                  <a:alpha val="40000"/>
                </a:srgbClr>
              </a:glow>
              <a:outerShdw blurRad="50800" dist="50800" dir="5400000" algn="ctr" rotWithShape="0">
                <a:srgbClr val="FF0000"/>
              </a:outerShdw>
            </a:effectLst>
          </a:endParaRPr>
        </a:p>
      </dgm:t>
    </dgm:pt>
    <dgm:pt modelId="{0B4B615B-DD6C-43D5-801F-F6E139346E5E}" type="parTrans" cxnId="{7A233F03-62BF-4700-941C-D6CCED417240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6AE726A-C384-4D36-B658-3FBACF3C3095}" type="sibTrans" cxnId="{7A233F03-62BF-4700-941C-D6CCED417240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7407CAE-B017-41F9-8D75-A93091354E61}" type="pres">
      <dgm:prSet presAssocID="{5AFBDDDD-FA95-406F-85AB-2A67074CC30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6B873E1-C185-44F8-B05E-55D0E64D7CE8}" type="pres">
      <dgm:prSet presAssocID="{B290A884-2847-44A3-B90F-5BECB2F7E075}" presName="hierRoot1" presStyleCnt="0">
        <dgm:presLayoutVars>
          <dgm:hierBranch val="init"/>
        </dgm:presLayoutVars>
      </dgm:prSet>
      <dgm:spPr/>
    </dgm:pt>
    <dgm:pt modelId="{8B53B27F-6D5A-4952-9C1F-95EAB9AA92F9}" type="pres">
      <dgm:prSet presAssocID="{B290A884-2847-44A3-B90F-5BECB2F7E075}" presName="rootComposite1" presStyleCnt="0"/>
      <dgm:spPr/>
    </dgm:pt>
    <dgm:pt modelId="{A765B37C-3C47-4228-938C-7899AF8C869F}" type="pres">
      <dgm:prSet presAssocID="{B290A884-2847-44A3-B90F-5BECB2F7E075}" presName="rootText1" presStyleLbl="node0" presStyleIdx="0" presStyleCnt="1">
        <dgm:presLayoutVars>
          <dgm:chPref val="3"/>
        </dgm:presLayoutVars>
      </dgm:prSet>
      <dgm:spPr/>
    </dgm:pt>
    <dgm:pt modelId="{6E98690A-B2A5-46B9-8939-89C7F37582F5}" type="pres">
      <dgm:prSet presAssocID="{B290A884-2847-44A3-B90F-5BECB2F7E075}" presName="rootConnector1" presStyleLbl="node1" presStyleIdx="0" presStyleCnt="0"/>
      <dgm:spPr/>
    </dgm:pt>
    <dgm:pt modelId="{F8F810D4-A26E-49A2-8FE1-52B179A18BE3}" type="pres">
      <dgm:prSet presAssocID="{B290A884-2847-44A3-B90F-5BECB2F7E075}" presName="hierChild2" presStyleCnt="0"/>
      <dgm:spPr/>
    </dgm:pt>
    <dgm:pt modelId="{D094552C-73CB-4FEA-B56D-DD9FA86DC2A4}" type="pres">
      <dgm:prSet presAssocID="{56B65279-CD43-4D86-946E-BCFDF2008516}" presName="Name64" presStyleLbl="parChTrans1D2" presStyleIdx="0" presStyleCnt="4"/>
      <dgm:spPr/>
    </dgm:pt>
    <dgm:pt modelId="{C1E41CA5-6B2B-4904-B6C3-0CC5D4976E55}" type="pres">
      <dgm:prSet presAssocID="{A929F651-6EBE-492D-94BA-2D72D26D2685}" presName="hierRoot2" presStyleCnt="0">
        <dgm:presLayoutVars>
          <dgm:hierBranch val="init"/>
        </dgm:presLayoutVars>
      </dgm:prSet>
      <dgm:spPr/>
    </dgm:pt>
    <dgm:pt modelId="{301BC2DB-07AC-4CA7-9175-5408B0CFC63E}" type="pres">
      <dgm:prSet presAssocID="{A929F651-6EBE-492D-94BA-2D72D26D2685}" presName="rootComposite" presStyleCnt="0"/>
      <dgm:spPr/>
    </dgm:pt>
    <dgm:pt modelId="{5495B8B3-7CAF-4981-ADDD-0DF897130CD6}" type="pres">
      <dgm:prSet presAssocID="{A929F651-6EBE-492D-94BA-2D72D26D2685}" presName="rootText" presStyleLbl="node2" presStyleIdx="0" presStyleCnt="3" custLinFactNeighborX="3846" custLinFactNeighborY="-2522">
        <dgm:presLayoutVars>
          <dgm:chPref val="3"/>
        </dgm:presLayoutVars>
      </dgm:prSet>
      <dgm:spPr/>
    </dgm:pt>
    <dgm:pt modelId="{718700E7-C16F-453A-B16C-873B5942DAEF}" type="pres">
      <dgm:prSet presAssocID="{A929F651-6EBE-492D-94BA-2D72D26D2685}" presName="rootConnector" presStyleLbl="node2" presStyleIdx="0" presStyleCnt="3"/>
      <dgm:spPr/>
    </dgm:pt>
    <dgm:pt modelId="{1963A5FD-9C5C-4AAA-98AB-B980E5F6D962}" type="pres">
      <dgm:prSet presAssocID="{A929F651-6EBE-492D-94BA-2D72D26D2685}" presName="hierChild4" presStyleCnt="0"/>
      <dgm:spPr/>
    </dgm:pt>
    <dgm:pt modelId="{DB005EE9-1973-4298-9803-6137D1D3506A}" type="pres">
      <dgm:prSet presAssocID="{A929F651-6EBE-492D-94BA-2D72D26D2685}" presName="hierChild5" presStyleCnt="0"/>
      <dgm:spPr/>
    </dgm:pt>
    <dgm:pt modelId="{0F57DB8D-2A4E-4131-9799-2214C498CBE8}" type="pres">
      <dgm:prSet presAssocID="{BCECA2F9-0FE5-4C19-9BF0-CF80A7C5A9EB}" presName="Name64" presStyleLbl="parChTrans1D2" presStyleIdx="1" presStyleCnt="4"/>
      <dgm:spPr/>
    </dgm:pt>
    <dgm:pt modelId="{DAFDC756-ED62-4F0F-A789-01E2E72911B8}" type="pres">
      <dgm:prSet presAssocID="{0B836881-E883-4E56-B399-E24904BF909E}" presName="hierRoot2" presStyleCnt="0">
        <dgm:presLayoutVars>
          <dgm:hierBranch val="init"/>
        </dgm:presLayoutVars>
      </dgm:prSet>
      <dgm:spPr/>
    </dgm:pt>
    <dgm:pt modelId="{50250546-B993-4C1C-BD7E-F12EFADB329E}" type="pres">
      <dgm:prSet presAssocID="{0B836881-E883-4E56-B399-E24904BF909E}" presName="rootComposite" presStyleCnt="0"/>
      <dgm:spPr/>
    </dgm:pt>
    <dgm:pt modelId="{16706945-0289-48DC-8C2D-9B3D8837456A}" type="pres">
      <dgm:prSet presAssocID="{0B836881-E883-4E56-B399-E24904BF909E}" presName="rootText" presStyleLbl="node2" presStyleIdx="1" presStyleCnt="3">
        <dgm:presLayoutVars>
          <dgm:chPref val="3"/>
        </dgm:presLayoutVars>
      </dgm:prSet>
      <dgm:spPr/>
    </dgm:pt>
    <dgm:pt modelId="{50BBA036-BD46-4F36-BEE8-9A23C9B40003}" type="pres">
      <dgm:prSet presAssocID="{0B836881-E883-4E56-B399-E24904BF909E}" presName="rootConnector" presStyleLbl="node2" presStyleIdx="1" presStyleCnt="3"/>
      <dgm:spPr/>
    </dgm:pt>
    <dgm:pt modelId="{19888B62-942E-4E2B-B3B5-798F5452ADAA}" type="pres">
      <dgm:prSet presAssocID="{0B836881-E883-4E56-B399-E24904BF909E}" presName="hierChild4" presStyleCnt="0"/>
      <dgm:spPr/>
    </dgm:pt>
    <dgm:pt modelId="{722CC16A-F1E4-4050-868F-DB20D2580670}" type="pres">
      <dgm:prSet presAssocID="{0B836881-E883-4E56-B399-E24904BF909E}" presName="hierChild5" presStyleCnt="0"/>
      <dgm:spPr/>
    </dgm:pt>
    <dgm:pt modelId="{65FBFD9A-A27F-4825-A658-3D301F2F485A}" type="pres">
      <dgm:prSet presAssocID="{0B4B615B-DD6C-43D5-801F-F6E139346E5E}" presName="Name64" presStyleLbl="parChTrans1D2" presStyleIdx="2" presStyleCnt="4"/>
      <dgm:spPr/>
    </dgm:pt>
    <dgm:pt modelId="{C3C9E185-BA24-46CC-8527-6BD3E76DC0DC}" type="pres">
      <dgm:prSet presAssocID="{6F8E41B2-18B4-4B9E-9108-43BE07898FE9}" presName="hierRoot2" presStyleCnt="0">
        <dgm:presLayoutVars>
          <dgm:hierBranch val="init"/>
        </dgm:presLayoutVars>
      </dgm:prSet>
      <dgm:spPr/>
    </dgm:pt>
    <dgm:pt modelId="{EEBF77B7-BC52-4646-BE14-7806BF840E78}" type="pres">
      <dgm:prSet presAssocID="{6F8E41B2-18B4-4B9E-9108-43BE07898FE9}" presName="rootComposite" presStyleCnt="0"/>
      <dgm:spPr/>
    </dgm:pt>
    <dgm:pt modelId="{ABDE5D5B-C6CA-4F70-A753-05D29CBEA27F}" type="pres">
      <dgm:prSet presAssocID="{6F8E41B2-18B4-4B9E-9108-43BE07898FE9}" presName="rootText" presStyleLbl="node2" presStyleIdx="2" presStyleCnt="3">
        <dgm:presLayoutVars>
          <dgm:chPref val="3"/>
        </dgm:presLayoutVars>
      </dgm:prSet>
      <dgm:spPr/>
    </dgm:pt>
    <dgm:pt modelId="{DE643428-F5AA-4E72-ACB7-791929741609}" type="pres">
      <dgm:prSet presAssocID="{6F8E41B2-18B4-4B9E-9108-43BE07898FE9}" presName="rootConnector" presStyleLbl="node2" presStyleIdx="2" presStyleCnt="3"/>
      <dgm:spPr/>
    </dgm:pt>
    <dgm:pt modelId="{50C20B09-9C77-4C72-807F-83DAEBCD0D3E}" type="pres">
      <dgm:prSet presAssocID="{6F8E41B2-18B4-4B9E-9108-43BE07898FE9}" presName="hierChild4" presStyleCnt="0"/>
      <dgm:spPr/>
    </dgm:pt>
    <dgm:pt modelId="{F3BFF13B-245B-464D-AB9F-DC2DB944D5EE}" type="pres">
      <dgm:prSet presAssocID="{6F8E41B2-18B4-4B9E-9108-43BE07898FE9}" presName="hierChild5" presStyleCnt="0"/>
      <dgm:spPr/>
    </dgm:pt>
    <dgm:pt modelId="{4A2AF886-A033-461F-9AA9-557588F323D6}" type="pres">
      <dgm:prSet presAssocID="{B290A884-2847-44A3-B90F-5BECB2F7E075}" presName="hierChild3" presStyleCnt="0"/>
      <dgm:spPr/>
    </dgm:pt>
    <dgm:pt modelId="{E20386D1-FE14-4CE1-8F8F-A67DEDF5D16F}" type="pres">
      <dgm:prSet presAssocID="{FBB7CA8C-42FE-4508-8360-FE7C5308E487}" presName="Name115" presStyleLbl="parChTrans1D2" presStyleIdx="3" presStyleCnt="4"/>
      <dgm:spPr/>
    </dgm:pt>
    <dgm:pt modelId="{33BEA9D5-10C6-43D9-8013-A506BE7665C3}" type="pres">
      <dgm:prSet presAssocID="{CB3F5D56-122F-4D17-8397-6DA50CFCD768}" presName="hierRoot3" presStyleCnt="0">
        <dgm:presLayoutVars>
          <dgm:hierBranch val="init"/>
        </dgm:presLayoutVars>
      </dgm:prSet>
      <dgm:spPr/>
    </dgm:pt>
    <dgm:pt modelId="{10816B3A-590F-46AE-BA8F-1E10C59FFF25}" type="pres">
      <dgm:prSet presAssocID="{CB3F5D56-122F-4D17-8397-6DA50CFCD768}" presName="rootComposite3" presStyleCnt="0"/>
      <dgm:spPr/>
    </dgm:pt>
    <dgm:pt modelId="{8F8E989E-695A-4E71-B293-F88264CF4421}" type="pres">
      <dgm:prSet presAssocID="{CB3F5D56-122F-4D17-8397-6DA50CFCD768}" presName="rootText3" presStyleLbl="asst1" presStyleIdx="0" presStyleCnt="1">
        <dgm:presLayoutVars>
          <dgm:chPref val="3"/>
        </dgm:presLayoutVars>
      </dgm:prSet>
      <dgm:spPr/>
    </dgm:pt>
    <dgm:pt modelId="{C8A499EE-7037-4BB2-89AC-651DCA678567}" type="pres">
      <dgm:prSet presAssocID="{CB3F5D56-122F-4D17-8397-6DA50CFCD768}" presName="rootConnector3" presStyleLbl="asst1" presStyleIdx="0" presStyleCnt="1"/>
      <dgm:spPr/>
    </dgm:pt>
    <dgm:pt modelId="{5F9FF1DB-79D1-43DC-AEA3-7BE038FB2EE3}" type="pres">
      <dgm:prSet presAssocID="{CB3F5D56-122F-4D17-8397-6DA50CFCD768}" presName="hierChild6" presStyleCnt="0"/>
      <dgm:spPr/>
    </dgm:pt>
    <dgm:pt modelId="{4B0D5088-1742-4D2E-9675-9633659AE3FE}" type="pres">
      <dgm:prSet presAssocID="{CB3F5D56-122F-4D17-8397-6DA50CFCD768}" presName="hierChild7" presStyleCnt="0"/>
      <dgm:spPr/>
    </dgm:pt>
  </dgm:ptLst>
  <dgm:cxnLst>
    <dgm:cxn modelId="{7A233F03-62BF-4700-941C-D6CCED417240}" srcId="{B290A884-2847-44A3-B90F-5BECB2F7E075}" destId="{6F8E41B2-18B4-4B9E-9108-43BE07898FE9}" srcOrd="3" destOrd="0" parTransId="{0B4B615B-DD6C-43D5-801F-F6E139346E5E}" sibTransId="{76AE726A-C384-4D36-B658-3FBACF3C3095}"/>
    <dgm:cxn modelId="{28CE070F-EDBB-4CF5-B64F-595526CDF8EB}" type="presOf" srcId="{A929F651-6EBE-492D-94BA-2D72D26D2685}" destId="{5495B8B3-7CAF-4981-ADDD-0DF897130CD6}" srcOrd="0" destOrd="0" presId="urn:microsoft.com/office/officeart/2009/3/layout/HorizontalOrganizationChart"/>
    <dgm:cxn modelId="{B0F6D92B-DE9D-4FA9-B58A-8338BD49EDA4}" type="presOf" srcId="{CB3F5D56-122F-4D17-8397-6DA50CFCD768}" destId="{C8A499EE-7037-4BB2-89AC-651DCA678567}" srcOrd="1" destOrd="0" presId="urn:microsoft.com/office/officeart/2009/3/layout/HorizontalOrganizationChart"/>
    <dgm:cxn modelId="{F46A5340-1C1A-49A6-B4D7-CC8537CA81BB}" type="presOf" srcId="{5AFBDDDD-FA95-406F-85AB-2A67074CC30F}" destId="{27407CAE-B017-41F9-8D75-A93091354E61}" srcOrd="0" destOrd="0" presId="urn:microsoft.com/office/officeart/2009/3/layout/HorizontalOrganizationChart"/>
    <dgm:cxn modelId="{83877042-1DAD-4EBB-97AB-243DF1EBDFE7}" type="presOf" srcId="{56B65279-CD43-4D86-946E-BCFDF2008516}" destId="{D094552C-73CB-4FEA-B56D-DD9FA86DC2A4}" srcOrd="0" destOrd="0" presId="urn:microsoft.com/office/officeart/2009/3/layout/HorizontalOrganizationChart"/>
    <dgm:cxn modelId="{FBEB5469-0609-49CD-988B-2775C3EDD044}" type="presOf" srcId="{B290A884-2847-44A3-B90F-5BECB2F7E075}" destId="{A765B37C-3C47-4228-938C-7899AF8C869F}" srcOrd="0" destOrd="0" presId="urn:microsoft.com/office/officeart/2009/3/layout/HorizontalOrganizationChart"/>
    <dgm:cxn modelId="{DEA2C76C-ED30-453E-AE56-0720A99B94C6}" type="presOf" srcId="{FBB7CA8C-42FE-4508-8360-FE7C5308E487}" destId="{E20386D1-FE14-4CE1-8F8F-A67DEDF5D16F}" srcOrd="0" destOrd="0" presId="urn:microsoft.com/office/officeart/2009/3/layout/HorizontalOrganizationChart"/>
    <dgm:cxn modelId="{CFDE6752-E633-48F6-B2CE-3E76C747CE15}" type="presOf" srcId="{BCECA2F9-0FE5-4C19-9BF0-CF80A7C5A9EB}" destId="{0F57DB8D-2A4E-4131-9799-2214C498CBE8}" srcOrd="0" destOrd="0" presId="urn:microsoft.com/office/officeart/2009/3/layout/HorizontalOrganizationChart"/>
    <dgm:cxn modelId="{D586118D-26C8-44BA-A470-F557B56676A8}" srcId="{5AFBDDDD-FA95-406F-85AB-2A67074CC30F}" destId="{B290A884-2847-44A3-B90F-5BECB2F7E075}" srcOrd="0" destOrd="0" parTransId="{57750B2C-B5ED-4467-9ECB-7FEE0FE7EB4D}" sibTransId="{D27CAF21-8B57-4B89-BC3B-A2F3074F6602}"/>
    <dgm:cxn modelId="{9D11E1A1-2884-4FE6-835E-C7A6379E012D}" type="presOf" srcId="{6F8E41B2-18B4-4B9E-9108-43BE07898FE9}" destId="{DE643428-F5AA-4E72-ACB7-791929741609}" srcOrd="1" destOrd="0" presId="urn:microsoft.com/office/officeart/2009/3/layout/HorizontalOrganizationChart"/>
    <dgm:cxn modelId="{986B1BB2-72FA-4E87-B9F5-5E96DB7D22E1}" type="presOf" srcId="{0B836881-E883-4E56-B399-E24904BF909E}" destId="{50BBA036-BD46-4F36-BEE8-9A23C9B40003}" srcOrd="1" destOrd="0" presId="urn:microsoft.com/office/officeart/2009/3/layout/HorizontalOrganizationChart"/>
    <dgm:cxn modelId="{E19A59B3-D616-4BC8-BC39-3774D39923DD}" srcId="{B290A884-2847-44A3-B90F-5BECB2F7E075}" destId="{0B836881-E883-4E56-B399-E24904BF909E}" srcOrd="2" destOrd="0" parTransId="{BCECA2F9-0FE5-4C19-9BF0-CF80A7C5A9EB}" sibTransId="{EBE84A20-9235-43AC-81D5-E7F9FF5EFD3A}"/>
    <dgm:cxn modelId="{8B99C1CF-CC1A-4FDD-82B1-EB0587A63ED7}" srcId="{B290A884-2847-44A3-B90F-5BECB2F7E075}" destId="{CB3F5D56-122F-4D17-8397-6DA50CFCD768}" srcOrd="0" destOrd="0" parTransId="{FBB7CA8C-42FE-4508-8360-FE7C5308E487}" sibTransId="{880D0139-5160-4A35-874E-A41B7B66810D}"/>
    <dgm:cxn modelId="{B7CBDCE0-131E-4D6B-8178-6CC26D9F1994}" type="presOf" srcId="{6F8E41B2-18B4-4B9E-9108-43BE07898FE9}" destId="{ABDE5D5B-C6CA-4F70-A753-05D29CBEA27F}" srcOrd="0" destOrd="0" presId="urn:microsoft.com/office/officeart/2009/3/layout/HorizontalOrganizationChart"/>
    <dgm:cxn modelId="{0F7D03E6-0ECD-4BAD-9A30-40A8A6ACC41F}" type="presOf" srcId="{CB3F5D56-122F-4D17-8397-6DA50CFCD768}" destId="{8F8E989E-695A-4E71-B293-F88264CF4421}" srcOrd="0" destOrd="0" presId="urn:microsoft.com/office/officeart/2009/3/layout/HorizontalOrganizationChart"/>
    <dgm:cxn modelId="{0BFB28E7-08DC-470A-A466-699CEA5CEED6}" type="presOf" srcId="{A929F651-6EBE-492D-94BA-2D72D26D2685}" destId="{718700E7-C16F-453A-B16C-873B5942DAEF}" srcOrd="1" destOrd="0" presId="urn:microsoft.com/office/officeart/2009/3/layout/HorizontalOrganizationChart"/>
    <dgm:cxn modelId="{BC5BEFE9-3944-4064-B5C8-24320540A9AD}" srcId="{B290A884-2847-44A3-B90F-5BECB2F7E075}" destId="{A929F651-6EBE-492D-94BA-2D72D26D2685}" srcOrd="1" destOrd="0" parTransId="{56B65279-CD43-4D86-946E-BCFDF2008516}" sibTransId="{3ACCEAE7-9E25-401A-B926-18A220B227F0}"/>
    <dgm:cxn modelId="{2C8A27EE-1BD4-478B-B9CD-DF346872D248}" type="presOf" srcId="{B290A884-2847-44A3-B90F-5BECB2F7E075}" destId="{6E98690A-B2A5-46B9-8939-89C7F37582F5}" srcOrd="1" destOrd="0" presId="urn:microsoft.com/office/officeart/2009/3/layout/HorizontalOrganizationChart"/>
    <dgm:cxn modelId="{01D42FF5-477F-4A3E-B354-2BC1E3FA2A46}" type="presOf" srcId="{0B836881-E883-4E56-B399-E24904BF909E}" destId="{16706945-0289-48DC-8C2D-9B3D8837456A}" srcOrd="0" destOrd="0" presId="urn:microsoft.com/office/officeart/2009/3/layout/HorizontalOrganizationChart"/>
    <dgm:cxn modelId="{FA021DFC-64E8-473F-A3E7-AB99CE0E252F}" type="presOf" srcId="{0B4B615B-DD6C-43D5-801F-F6E139346E5E}" destId="{65FBFD9A-A27F-4825-A658-3D301F2F485A}" srcOrd="0" destOrd="0" presId="urn:microsoft.com/office/officeart/2009/3/layout/HorizontalOrganizationChart"/>
    <dgm:cxn modelId="{7C095C58-57F6-4B24-BECF-A3355A378DB7}" type="presParOf" srcId="{27407CAE-B017-41F9-8D75-A93091354E61}" destId="{46B873E1-C185-44F8-B05E-55D0E64D7CE8}" srcOrd="0" destOrd="0" presId="urn:microsoft.com/office/officeart/2009/3/layout/HorizontalOrganizationChart"/>
    <dgm:cxn modelId="{FCB695A3-96BB-4771-8193-5DA966D00029}" type="presParOf" srcId="{46B873E1-C185-44F8-B05E-55D0E64D7CE8}" destId="{8B53B27F-6D5A-4952-9C1F-95EAB9AA92F9}" srcOrd="0" destOrd="0" presId="urn:microsoft.com/office/officeart/2009/3/layout/HorizontalOrganizationChart"/>
    <dgm:cxn modelId="{B6C65DE3-3409-4659-B3F7-6475B7951EC3}" type="presParOf" srcId="{8B53B27F-6D5A-4952-9C1F-95EAB9AA92F9}" destId="{A765B37C-3C47-4228-938C-7899AF8C869F}" srcOrd="0" destOrd="0" presId="urn:microsoft.com/office/officeart/2009/3/layout/HorizontalOrganizationChart"/>
    <dgm:cxn modelId="{63CE47DC-1F61-4ACB-B56B-5898B8D3D2F8}" type="presParOf" srcId="{8B53B27F-6D5A-4952-9C1F-95EAB9AA92F9}" destId="{6E98690A-B2A5-46B9-8939-89C7F37582F5}" srcOrd="1" destOrd="0" presId="urn:microsoft.com/office/officeart/2009/3/layout/HorizontalOrganizationChart"/>
    <dgm:cxn modelId="{48CE0883-5E6C-44FC-9711-BF94E302296B}" type="presParOf" srcId="{46B873E1-C185-44F8-B05E-55D0E64D7CE8}" destId="{F8F810D4-A26E-49A2-8FE1-52B179A18BE3}" srcOrd="1" destOrd="0" presId="urn:microsoft.com/office/officeart/2009/3/layout/HorizontalOrganizationChart"/>
    <dgm:cxn modelId="{E3C0F849-5B24-4A7C-A05D-982E2C443D82}" type="presParOf" srcId="{F8F810D4-A26E-49A2-8FE1-52B179A18BE3}" destId="{D094552C-73CB-4FEA-B56D-DD9FA86DC2A4}" srcOrd="0" destOrd="0" presId="urn:microsoft.com/office/officeart/2009/3/layout/HorizontalOrganizationChart"/>
    <dgm:cxn modelId="{4430C313-3411-46EF-86FA-D12CAB70478E}" type="presParOf" srcId="{F8F810D4-A26E-49A2-8FE1-52B179A18BE3}" destId="{C1E41CA5-6B2B-4904-B6C3-0CC5D4976E55}" srcOrd="1" destOrd="0" presId="urn:microsoft.com/office/officeart/2009/3/layout/HorizontalOrganizationChart"/>
    <dgm:cxn modelId="{3AC560D6-FA60-4B34-973D-17394ABB4802}" type="presParOf" srcId="{C1E41CA5-6B2B-4904-B6C3-0CC5D4976E55}" destId="{301BC2DB-07AC-4CA7-9175-5408B0CFC63E}" srcOrd="0" destOrd="0" presId="urn:microsoft.com/office/officeart/2009/3/layout/HorizontalOrganizationChart"/>
    <dgm:cxn modelId="{58FD491A-C420-4E61-AAAF-06C2E9227A3B}" type="presParOf" srcId="{301BC2DB-07AC-4CA7-9175-5408B0CFC63E}" destId="{5495B8B3-7CAF-4981-ADDD-0DF897130CD6}" srcOrd="0" destOrd="0" presId="urn:microsoft.com/office/officeart/2009/3/layout/HorizontalOrganizationChart"/>
    <dgm:cxn modelId="{5DB6EC42-63C8-4675-928E-65FDD2284509}" type="presParOf" srcId="{301BC2DB-07AC-4CA7-9175-5408B0CFC63E}" destId="{718700E7-C16F-453A-B16C-873B5942DAEF}" srcOrd="1" destOrd="0" presId="urn:microsoft.com/office/officeart/2009/3/layout/HorizontalOrganizationChart"/>
    <dgm:cxn modelId="{698FC472-1EFC-4D9A-B1B8-04AA081C8C8D}" type="presParOf" srcId="{C1E41CA5-6B2B-4904-B6C3-0CC5D4976E55}" destId="{1963A5FD-9C5C-4AAA-98AB-B980E5F6D962}" srcOrd="1" destOrd="0" presId="urn:microsoft.com/office/officeart/2009/3/layout/HorizontalOrganizationChart"/>
    <dgm:cxn modelId="{96A81DA1-00F6-4FFE-B914-0D86C7407745}" type="presParOf" srcId="{C1E41CA5-6B2B-4904-B6C3-0CC5D4976E55}" destId="{DB005EE9-1973-4298-9803-6137D1D3506A}" srcOrd="2" destOrd="0" presId="urn:microsoft.com/office/officeart/2009/3/layout/HorizontalOrganizationChart"/>
    <dgm:cxn modelId="{118DFE5F-9093-4678-BAF4-8314A3F77B46}" type="presParOf" srcId="{F8F810D4-A26E-49A2-8FE1-52B179A18BE3}" destId="{0F57DB8D-2A4E-4131-9799-2214C498CBE8}" srcOrd="2" destOrd="0" presId="urn:microsoft.com/office/officeart/2009/3/layout/HorizontalOrganizationChart"/>
    <dgm:cxn modelId="{F970D3BC-66FF-40A5-B86B-B1CD343DE985}" type="presParOf" srcId="{F8F810D4-A26E-49A2-8FE1-52B179A18BE3}" destId="{DAFDC756-ED62-4F0F-A789-01E2E72911B8}" srcOrd="3" destOrd="0" presId="urn:microsoft.com/office/officeart/2009/3/layout/HorizontalOrganizationChart"/>
    <dgm:cxn modelId="{F0D61AEE-0F40-4590-8ABF-85241E2283D2}" type="presParOf" srcId="{DAFDC756-ED62-4F0F-A789-01E2E72911B8}" destId="{50250546-B993-4C1C-BD7E-F12EFADB329E}" srcOrd="0" destOrd="0" presId="urn:microsoft.com/office/officeart/2009/3/layout/HorizontalOrganizationChart"/>
    <dgm:cxn modelId="{E84DB382-7290-4182-BA98-09EF07A0F09A}" type="presParOf" srcId="{50250546-B993-4C1C-BD7E-F12EFADB329E}" destId="{16706945-0289-48DC-8C2D-9B3D8837456A}" srcOrd="0" destOrd="0" presId="urn:microsoft.com/office/officeart/2009/3/layout/HorizontalOrganizationChart"/>
    <dgm:cxn modelId="{A4AD5CC0-49F6-4DEF-BF25-3BD109F44337}" type="presParOf" srcId="{50250546-B993-4C1C-BD7E-F12EFADB329E}" destId="{50BBA036-BD46-4F36-BEE8-9A23C9B40003}" srcOrd="1" destOrd="0" presId="urn:microsoft.com/office/officeart/2009/3/layout/HorizontalOrganizationChart"/>
    <dgm:cxn modelId="{408BA3E1-A31B-4AAF-B58A-A33851246B23}" type="presParOf" srcId="{DAFDC756-ED62-4F0F-A789-01E2E72911B8}" destId="{19888B62-942E-4E2B-B3B5-798F5452ADAA}" srcOrd="1" destOrd="0" presId="urn:microsoft.com/office/officeart/2009/3/layout/HorizontalOrganizationChart"/>
    <dgm:cxn modelId="{35E0B7E5-6E70-409E-B916-44C78F0ED734}" type="presParOf" srcId="{DAFDC756-ED62-4F0F-A789-01E2E72911B8}" destId="{722CC16A-F1E4-4050-868F-DB20D2580670}" srcOrd="2" destOrd="0" presId="urn:microsoft.com/office/officeart/2009/3/layout/HorizontalOrganizationChart"/>
    <dgm:cxn modelId="{2A193351-36F1-4AA6-9A74-72190E7F2F40}" type="presParOf" srcId="{F8F810D4-A26E-49A2-8FE1-52B179A18BE3}" destId="{65FBFD9A-A27F-4825-A658-3D301F2F485A}" srcOrd="4" destOrd="0" presId="urn:microsoft.com/office/officeart/2009/3/layout/HorizontalOrganizationChart"/>
    <dgm:cxn modelId="{A33A82CE-945E-4C17-8895-0FC4FCDCD737}" type="presParOf" srcId="{F8F810D4-A26E-49A2-8FE1-52B179A18BE3}" destId="{C3C9E185-BA24-46CC-8527-6BD3E76DC0DC}" srcOrd="5" destOrd="0" presId="urn:microsoft.com/office/officeart/2009/3/layout/HorizontalOrganizationChart"/>
    <dgm:cxn modelId="{2003F48F-5F41-4FBF-A7CD-739369DD99FD}" type="presParOf" srcId="{C3C9E185-BA24-46CC-8527-6BD3E76DC0DC}" destId="{EEBF77B7-BC52-4646-BE14-7806BF840E78}" srcOrd="0" destOrd="0" presId="urn:microsoft.com/office/officeart/2009/3/layout/HorizontalOrganizationChart"/>
    <dgm:cxn modelId="{09625485-93C0-40F5-AABD-EFED192A5736}" type="presParOf" srcId="{EEBF77B7-BC52-4646-BE14-7806BF840E78}" destId="{ABDE5D5B-C6CA-4F70-A753-05D29CBEA27F}" srcOrd="0" destOrd="0" presId="urn:microsoft.com/office/officeart/2009/3/layout/HorizontalOrganizationChart"/>
    <dgm:cxn modelId="{D84B03AC-3E2D-40B5-A1DC-F51924FCFA42}" type="presParOf" srcId="{EEBF77B7-BC52-4646-BE14-7806BF840E78}" destId="{DE643428-F5AA-4E72-ACB7-791929741609}" srcOrd="1" destOrd="0" presId="urn:microsoft.com/office/officeart/2009/3/layout/HorizontalOrganizationChart"/>
    <dgm:cxn modelId="{FF1387C7-7B97-4332-B080-2D6BD0E4E572}" type="presParOf" srcId="{C3C9E185-BA24-46CC-8527-6BD3E76DC0DC}" destId="{50C20B09-9C77-4C72-807F-83DAEBCD0D3E}" srcOrd="1" destOrd="0" presId="urn:microsoft.com/office/officeart/2009/3/layout/HorizontalOrganizationChart"/>
    <dgm:cxn modelId="{AF0C40A9-D27A-4B1C-8C73-6C05CDF5F31B}" type="presParOf" srcId="{C3C9E185-BA24-46CC-8527-6BD3E76DC0DC}" destId="{F3BFF13B-245B-464D-AB9F-DC2DB944D5EE}" srcOrd="2" destOrd="0" presId="urn:microsoft.com/office/officeart/2009/3/layout/HorizontalOrganizationChart"/>
    <dgm:cxn modelId="{75AA1084-2F24-43DF-B3D6-512BB2CA2B2B}" type="presParOf" srcId="{46B873E1-C185-44F8-B05E-55D0E64D7CE8}" destId="{4A2AF886-A033-461F-9AA9-557588F323D6}" srcOrd="2" destOrd="0" presId="urn:microsoft.com/office/officeart/2009/3/layout/HorizontalOrganizationChart"/>
    <dgm:cxn modelId="{0F17A08B-0EB7-4976-8721-29BB52127137}" type="presParOf" srcId="{4A2AF886-A033-461F-9AA9-557588F323D6}" destId="{E20386D1-FE14-4CE1-8F8F-A67DEDF5D16F}" srcOrd="0" destOrd="0" presId="urn:microsoft.com/office/officeart/2009/3/layout/HorizontalOrganizationChart"/>
    <dgm:cxn modelId="{1519BA20-5BC7-4EDC-B65E-4A3475F24856}" type="presParOf" srcId="{4A2AF886-A033-461F-9AA9-557588F323D6}" destId="{33BEA9D5-10C6-43D9-8013-A506BE7665C3}" srcOrd="1" destOrd="0" presId="urn:microsoft.com/office/officeart/2009/3/layout/HorizontalOrganizationChart"/>
    <dgm:cxn modelId="{1B93BA00-232B-4754-A9D6-262F798E4FCD}" type="presParOf" srcId="{33BEA9D5-10C6-43D9-8013-A506BE7665C3}" destId="{10816B3A-590F-46AE-BA8F-1E10C59FFF25}" srcOrd="0" destOrd="0" presId="urn:microsoft.com/office/officeart/2009/3/layout/HorizontalOrganizationChart"/>
    <dgm:cxn modelId="{5F492EE0-95C0-491E-B9A8-993A887EBB31}" type="presParOf" srcId="{10816B3A-590F-46AE-BA8F-1E10C59FFF25}" destId="{8F8E989E-695A-4E71-B293-F88264CF4421}" srcOrd="0" destOrd="0" presId="urn:microsoft.com/office/officeart/2009/3/layout/HorizontalOrganizationChart"/>
    <dgm:cxn modelId="{5FF69BF3-A131-49F4-BD89-FFDCEE319A28}" type="presParOf" srcId="{10816B3A-590F-46AE-BA8F-1E10C59FFF25}" destId="{C8A499EE-7037-4BB2-89AC-651DCA678567}" srcOrd="1" destOrd="0" presId="urn:microsoft.com/office/officeart/2009/3/layout/HorizontalOrganizationChart"/>
    <dgm:cxn modelId="{0D046172-3931-4D4A-B4B3-BA9AF152E7B2}" type="presParOf" srcId="{33BEA9D5-10C6-43D9-8013-A506BE7665C3}" destId="{5F9FF1DB-79D1-43DC-AEA3-7BE038FB2EE3}" srcOrd="1" destOrd="0" presId="urn:microsoft.com/office/officeart/2009/3/layout/HorizontalOrganizationChart"/>
    <dgm:cxn modelId="{DC70A8F3-6C8F-4300-8EA3-6BC9590FFA03}" type="presParOf" srcId="{33BEA9D5-10C6-43D9-8013-A506BE7665C3}" destId="{4B0D5088-1742-4D2E-9675-9633659AE3FE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B45AFE-A6A8-45F4-A379-435B2765EFCF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25D54CE2-FC34-4E0A-9C5E-A754BA712E1D}">
      <dgm:prSet phldrT="[Text]" custT="1"/>
      <dgm:spPr/>
      <dgm:t>
        <a:bodyPr/>
        <a:lstStyle/>
        <a:p>
          <a:r>
            <a:rPr lang="es-ES" sz="2000" dirty="0"/>
            <a:t>-Industria alimenticia             13% PIB → 4%</a:t>
          </a:r>
          <a:br>
            <a:rPr lang="es-ES" sz="2000" dirty="0"/>
          </a:br>
          <a:r>
            <a:rPr lang="es-ES" sz="2000" dirty="0"/>
            <a:t>-Miel de abejas sin aguijón 250g </a:t>
          </a:r>
          <a:r>
            <a:rPr lang="es-EC" sz="2000" dirty="0"/>
            <a:t> </a:t>
          </a:r>
          <a:r>
            <a:rPr lang="es-ES" sz="2000" dirty="0"/>
            <a:t>→$ 12.50</a:t>
          </a:r>
          <a:br>
            <a:rPr lang="es-ES" sz="2000" i="1" dirty="0"/>
          </a:br>
          <a:r>
            <a:rPr lang="es-ES" sz="2000" i="1" dirty="0"/>
            <a:t>-</a:t>
          </a:r>
          <a:r>
            <a:rPr lang="es-ES" sz="2000" b="0" i="1" dirty="0"/>
            <a:t>Apis </a:t>
          </a:r>
          <a:r>
            <a:rPr lang="es-ES" sz="2000" b="0" i="1" dirty="0" err="1"/>
            <a:t>mellifera</a:t>
          </a:r>
          <a:r>
            <a:rPr lang="es-ES" sz="2000" b="0" i="1" dirty="0"/>
            <a:t>    </a:t>
          </a:r>
          <a:r>
            <a:rPr lang="es-EC" sz="2000" dirty="0"/>
            <a:t>250 g </a:t>
          </a:r>
          <a:r>
            <a:rPr lang="es-ES" sz="2000" dirty="0"/>
            <a:t>→</a:t>
          </a:r>
          <a:r>
            <a:rPr lang="es-EC" sz="2000" dirty="0"/>
            <a:t> </a:t>
          </a:r>
          <a:r>
            <a:rPr lang="es-ES" sz="2000" i="1" dirty="0"/>
            <a:t>$ 5-10</a:t>
          </a:r>
          <a:br>
            <a:rPr lang="es-ES" sz="2000" b="0" i="1" dirty="0"/>
          </a:br>
          <a:r>
            <a:rPr lang="es-ES" sz="2000" b="0" i="1" dirty="0"/>
            <a:t>- </a:t>
          </a:r>
          <a:r>
            <a:rPr lang="es-ES" sz="2000" b="0" i="0" dirty="0"/>
            <a:t>Colombia </a:t>
          </a:r>
          <a:r>
            <a:rPr lang="es-ES" sz="2000" dirty="0"/>
            <a:t>→ </a:t>
          </a:r>
          <a:r>
            <a:rPr lang="es-ES" sz="2000" b="0" i="0" dirty="0"/>
            <a:t>$ 5 a 80 por litro</a:t>
          </a:r>
        </a:p>
      </dgm:t>
    </dgm:pt>
    <dgm:pt modelId="{B517EC0A-4BFC-43F9-8015-72D21BE59CF2}" type="parTrans" cxnId="{8933FAA8-FA04-49B9-B3EF-D18A0C3239CB}">
      <dgm:prSet/>
      <dgm:spPr/>
      <dgm:t>
        <a:bodyPr/>
        <a:lstStyle/>
        <a:p>
          <a:endParaRPr lang="es-ES"/>
        </a:p>
      </dgm:t>
    </dgm:pt>
    <dgm:pt modelId="{A29BF4AA-69FA-4B2A-8D31-A605920D25FD}" type="sibTrans" cxnId="{8933FAA8-FA04-49B9-B3EF-D18A0C3239CB}">
      <dgm:prSet/>
      <dgm:spPr/>
      <dgm:t>
        <a:bodyPr/>
        <a:lstStyle/>
        <a:p>
          <a:endParaRPr lang="es-ES"/>
        </a:p>
      </dgm:t>
    </dgm:pt>
    <dgm:pt modelId="{92F73807-EB72-4999-A666-097A7C08E58A}">
      <dgm:prSet phldrT="[Text]" custT="1"/>
      <dgm:spPr/>
      <dgm:t>
        <a:bodyPr/>
        <a:lstStyle/>
        <a:p>
          <a:r>
            <a:rPr lang="es-ES" sz="2000" dirty="0"/>
            <a:t>Propiedades medicinales</a:t>
          </a:r>
          <a:br>
            <a:rPr lang="es-ES" sz="2000" dirty="0"/>
          </a:br>
          <a:r>
            <a:rPr lang="es-ES" sz="2000" dirty="0"/>
            <a:t>- Cataratas</a:t>
          </a:r>
          <a:br>
            <a:rPr lang="es-ES" sz="2000" dirty="0"/>
          </a:br>
          <a:r>
            <a:rPr lang="es-ES" sz="2000" dirty="0"/>
            <a:t>- Problemas hepáticos</a:t>
          </a:r>
          <a:br>
            <a:rPr lang="es-ES" sz="2000" dirty="0"/>
          </a:br>
          <a:r>
            <a:rPr lang="es-ES" sz="2000" dirty="0"/>
            <a:t>- Conjuntivitis</a:t>
          </a:r>
          <a:br>
            <a:rPr lang="es-ES" sz="2000" dirty="0"/>
          </a:br>
          <a:r>
            <a:rPr lang="es-ES" sz="2000" dirty="0"/>
            <a:t>- Úlceras</a:t>
          </a:r>
          <a:br>
            <a:rPr lang="es-ES" sz="2000" dirty="0"/>
          </a:br>
          <a:r>
            <a:rPr lang="es-ES" sz="2000" dirty="0"/>
            <a:t>- Infecciones respiratorias</a:t>
          </a:r>
        </a:p>
      </dgm:t>
    </dgm:pt>
    <dgm:pt modelId="{3606D09A-705E-4A09-B482-040AD0FF7EAA}" type="parTrans" cxnId="{E492824A-249E-4847-8637-93A46FB22F6A}">
      <dgm:prSet/>
      <dgm:spPr/>
      <dgm:t>
        <a:bodyPr/>
        <a:lstStyle/>
        <a:p>
          <a:endParaRPr lang="es-ES"/>
        </a:p>
      </dgm:t>
    </dgm:pt>
    <dgm:pt modelId="{405F36B8-4E9B-4BEF-B5BF-69BD71670F77}" type="sibTrans" cxnId="{E492824A-249E-4847-8637-93A46FB22F6A}">
      <dgm:prSet/>
      <dgm:spPr/>
      <dgm:t>
        <a:bodyPr/>
        <a:lstStyle/>
        <a:p>
          <a:endParaRPr lang="es-ES"/>
        </a:p>
      </dgm:t>
    </dgm:pt>
    <dgm:pt modelId="{6F37276A-74E6-4CFD-A61D-FFEB91134927}" type="pres">
      <dgm:prSet presAssocID="{40B45AFE-A6A8-45F4-A379-435B2765EFCF}" presName="rootnode" presStyleCnt="0">
        <dgm:presLayoutVars>
          <dgm:chMax/>
          <dgm:chPref/>
          <dgm:dir/>
          <dgm:animLvl val="lvl"/>
        </dgm:presLayoutVars>
      </dgm:prSet>
      <dgm:spPr/>
    </dgm:pt>
    <dgm:pt modelId="{C18918C4-B2E8-44A2-B6A4-849B2925AED1}" type="pres">
      <dgm:prSet presAssocID="{25D54CE2-FC34-4E0A-9C5E-A754BA712E1D}" presName="composite" presStyleCnt="0"/>
      <dgm:spPr/>
    </dgm:pt>
    <dgm:pt modelId="{A70690BD-D9CD-4E1E-AD70-DDD9ACD3FEE2}" type="pres">
      <dgm:prSet presAssocID="{25D54CE2-FC34-4E0A-9C5E-A754BA712E1D}" presName="LShape" presStyleLbl="alignNode1" presStyleIdx="0" presStyleCnt="3" custLinFactNeighborX="4235" custLinFactNeighborY="-5168"/>
      <dgm:spPr/>
    </dgm:pt>
    <dgm:pt modelId="{DDFECA0B-1936-45A1-ADEE-E90580ECE58E}" type="pres">
      <dgm:prSet presAssocID="{25D54CE2-FC34-4E0A-9C5E-A754BA712E1D}" presName="Parent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0966368A-F912-4233-A87E-C64224A8B077}" type="pres">
      <dgm:prSet presAssocID="{25D54CE2-FC34-4E0A-9C5E-A754BA712E1D}" presName="Triangle" presStyleLbl="alignNode1" presStyleIdx="1" presStyleCnt="3"/>
      <dgm:spPr/>
    </dgm:pt>
    <dgm:pt modelId="{CDBA337C-9418-45A6-81D6-A4C85359490D}" type="pres">
      <dgm:prSet presAssocID="{A29BF4AA-69FA-4B2A-8D31-A605920D25FD}" presName="sibTrans" presStyleCnt="0"/>
      <dgm:spPr/>
    </dgm:pt>
    <dgm:pt modelId="{ADBC033A-8FD9-4890-B79C-99C726FB6B89}" type="pres">
      <dgm:prSet presAssocID="{A29BF4AA-69FA-4B2A-8D31-A605920D25FD}" presName="space" presStyleCnt="0"/>
      <dgm:spPr/>
    </dgm:pt>
    <dgm:pt modelId="{ABA70972-20F6-438D-808F-B9953F9D4363}" type="pres">
      <dgm:prSet presAssocID="{92F73807-EB72-4999-A666-097A7C08E58A}" presName="composite" presStyleCnt="0"/>
      <dgm:spPr/>
    </dgm:pt>
    <dgm:pt modelId="{A6536844-AC4A-4856-9F37-84A01D400A05}" type="pres">
      <dgm:prSet presAssocID="{92F73807-EB72-4999-A666-097A7C08E58A}" presName="LShape" presStyleLbl="alignNode1" presStyleIdx="2" presStyleCnt="3"/>
      <dgm:spPr/>
    </dgm:pt>
    <dgm:pt modelId="{AC5D042D-CBF3-4B62-8722-2DEAC6E36260}" type="pres">
      <dgm:prSet presAssocID="{92F73807-EB72-4999-A666-097A7C08E58A}" presName="Parent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F1B74C20-3906-43ED-AF54-70B036511387}" type="presOf" srcId="{40B45AFE-A6A8-45F4-A379-435B2765EFCF}" destId="{6F37276A-74E6-4CFD-A61D-FFEB91134927}" srcOrd="0" destOrd="0" presId="urn:microsoft.com/office/officeart/2009/3/layout/StepUpProcess"/>
    <dgm:cxn modelId="{6564E060-1790-41CD-98C9-1AE2D4B40701}" type="presOf" srcId="{25D54CE2-FC34-4E0A-9C5E-A754BA712E1D}" destId="{DDFECA0B-1936-45A1-ADEE-E90580ECE58E}" srcOrd="0" destOrd="0" presId="urn:microsoft.com/office/officeart/2009/3/layout/StepUpProcess"/>
    <dgm:cxn modelId="{E492824A-249E-4847-8637-93A46FB22F6A}" srcId="{40B45AFE-A6A8-45F4-A379-435B2765EFCF}" destId="{92F73807-EB72-4999-A666-097A7C08E58A}" srcOrd="1" destOrd="0" parTransId="{3606D09A-705E-4A09-B482-040AD0FF7EAA}" sibTransId="{405F36B8-4E9B-4BEF-B5BF-69BD71670F77}"/>
    <dgm:cxn modelId="{C9A30996-5596-4426-B8E4-D6DA04242A9C}" type="presOf" srcId="{92F73807-EB72-4999-A666-097A7C08E58A}" destId="{AC5D042D-CBF3-4B62-8722-2DEAC6E36260}" srcOrd="0" destOrd="0" presId="urn:microsoft.com/office/officeart/2009/3/layout/StepUpProcess"/>
    <dgm:cxn modelId="{8933FAA8-FA04-49B9-B3EF-D18A0C3239CB}" srcId="{40B45AFE-A6A8-45F4-A379-435B2765EFCF}" destId="{25D54CE2-FC34-4E0A-9C5E-A754BA712E1D}" srcOrd="0" destOrd="0" parTransId="{B517EC0A-4BFC-43F9-8015-72D21BE59CF2}" sibTransId="{A29BF4AA-69FA-4B2A-8D31-A605920D25FD}"/>
    <dgm:cxn modelId="{329715DA-4ED5-46A9-993C-281E26BCB4B3}" type="presParOf" srcId="{6F37276A-74E6-4CFD-A61D-FFEB91134927}" destId="{C18918C4-B2E8-44A2-B6A4-849B2925AED1}" srcOrd="0" destOrd="0" presId="urn:microsoft.com/office/officeart/2009/3/layout/StepUpProcess"/>
    <dgm:cxn modelId="{5B5DC9E0-5D4B-4FA8-824B-D64EFC57A3E9}" type="presParOf" srcId="{C18918C4-B2E8-44A2-B6A4-849B2925AED1}" destId="{A70690BD-D9CD-4E1E-AD70-DDD9ACD3FEE2}" srcOrd="0" destOrd="0" presId="urn:microsoft.com/office/officeart/2009/3/layout/StepUpProcess"/>
    <dgm:cxn modelId="{55834CD4-BF3B-4BAC-B2DC-955FE22EB1CC}" type="presParOf" srcId="{C18918C4-B2E8-44A2-B6A4-849B2925AED1}" destId="{DDFECA0B-1936-45A1-ADEE-E90580ECE58E}" srcOrd="1" destOrd="0" presId="urn:microsoft.com/office/officeart/2009/3/layout/StepUpProcess"/>
    <dgm:cxn modelId="{B4D8371D-F94C-48F0-91D6-7399269E8EA2}" type="presParOf" srcId="{C18918C4-B2E8-44A2-B6A4-849B2925AED1}" destId="{0966368A-F912-4233-A87E-C64224A8B077}" srcOrd="2" destOrd="0" presId="urn:microsoft.com/office/officeart/2009/3/layout/StepUpProcess"/>
    <dgm:cxn modelId="{1361C5BD-DDCD-41CA-B1B3-D504F2DA025A}" type="presParOf" srcId="{6F37276A-74E6-4CFD-A61D-FFEB91134927}" destId="{CDBA337C-9418-45A6-81D6-A4C85359490D}" srcOrd="1" destOrd="0" presId="urn:microsoft.com/office/officeart/2009/3/layout/StepUpProcess"/>
    <dgm:cxn modelId="{595E3065-FC48-40AB-9D71-4001783C35F5}" type="presParOf" srcId="{CDBA337C-9418-45A6-81D6-A4C85359490D}" destId="{ADBC033A-8FD9-4890-B79C-99C726FB6B89}" srcOrd="0" destOrd="0" presId="urn:microsoft.com/office/officeart/2009/3/layout/StepUpProcess"/>
    <dgm:cxn modelId="{EAB8B7C6-ADBF-4171-B054-4DCC726C4A4E}" type="presParOf" srcId="{6F37276A-74E6-4CFD-A61D-FFEB91134927}" destId="{ABA70972-20F6-438D-808F-B9953F9D4363}" srcOrd="2" destOrd="0" presId="urn:microsoft.com/office/officeart/2009/3/layout/StepUpProcess"/>
    <dgm:cxn modelId="{3D916DA3-0C6A-4193-845C-B1A2147200A0}" type="presParOf" srcId="{ABA70972-20F6-438D-808F-B9953F9D4363}" destId="{A6536844-AC4A-4856-9F37-84A01D400A05}" srcOrd="0" destOrd="0" presId="urn:microsoft.com/office/officeart/2009/3/layout/StepUpProcess"/>
    <dgm:cxn modelId="{07881DB7-2913-4C10-A285-1EBAAF2DC62C}" type="presParOf" srcId="{ABA70972-20F6-438D-808F-B9953F9D4363}" destId="{AC5D042D-CBF3-4B62-8722-2DEAC6E3626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698DA7-25C3-4FBD-8AE8-8344CFB54C62}" type="doc">
      <dgm:prSet loTypeId="urn:microsoft.com/office/officeart/2005/8/layout/equation1" loCatId="relationship" qsTypeId="urn:microsoft.com/office/officeart/2005/8/quickstyle/simple1" qsCatId="simple" csTypeId="urn:microsoft.com/office/officeart/2005/8/colors/accent2_1" csCatId="accent2" phldr="1"/>
      <dgm:spPr/>
    </dgm:pt>
    <dgm:pt modelId="{5DFF5CB4-898A-41E7-8D77-6EF25FA66D5C}">
      <dgm:prSet phldrT="[Text]"/>
      <dgm:spPr/>
      <dgm:t>
        <a:bodyPr/>
        <a:lstStyle/>
        <a:p>
          <a:r>
            <a:rPr lang="es-ES" dirty="0"/>
            <a:t>Azúcares reductores</a:t>
          </a:r>
        </a:p>
      </dgm:t>
    </dgm:pt>
    <dgm:pt modelId="{35724F19-7DF2-4D98-AB96-AD330CB1BB00}" type="parTrans" cxnId="{CDCF40EE-BE94-4171-AE7C-21879839FC11}">
      <dgm:prSet/>
      <dgm:spPr/>
      <dgm:t>
        <a:bodyPr/>
        <a:lstStyle/>
        <a:p>
          <a:endParaRPr lang="es-ES"/>
        </a:p>
      </dgm:t>
    </dgm:pt>
    <dgm:pt modelId="{F1DD35EF-E56B-4563-939F-BFE85AB9012A}" type="sibTrans" cxnId="{CDCF40EE-BE94-4171-AE7C-21879839FC11}">
      <dgm:prSet/>
      <dgm:spPr/>
      <dgm:t>
        <a:bodyPr/>
        <a:lstStyle/>
        <a:p>
          <a:endParaRPr lang="es-ES"/>
        </a:p>
      </dgm:t>
    </dgm:pt>
    <dgm:pt modelId="{42568BA4-0517-471D-B60F-CADE23D2B173}">
      <dgm:prSet phldrT="[Text]"/>
      <dgm:spPr/>
      <dgm:t>
        <a:bodyPr/>
        <a:lstStyle/>
        <a:p>
          <a:r>
            <a:rPr lang="es-ES" dirty="0"/>
            <a:t>Azúcares no reductores</a:t>
          </a:r>
        </a:p>
      </dgm:t>
    </dgm:pt>
    <dgm:pt modelId="{FE516A68-131C-4B60-821D-037D4BCA9251}" type="parTrans" cxnId="{92EA8BD8-2386-486A-B931-51F615942CA7}">
      <dgm:prSet/>
      <dgm:spPr/>
      <dgm:t>
        <a:bodyPr/>
        <a:lstStyle/>
        <a:p>
          <a:endParaRPr lang="es-ES"/>
        </a:p>
      </dgm:t>
    </dgm:pt>
    <dgm:pt modelId="{F81F09C4-D40F-439B-A980-FB4448D3148B}" type="sibTrans" cxnId="{92EA8BD8-2386-486A-B931-51F615942CA7}">
      <dgm:prSet/>
      <dgm:spPr/>
      <dgm:t>
        <a:bodyPr/>
        <a:lstStyle/>
        <a:p>
          <a:endParaRPr lang="es-ES"/>
        </a:p>
      </dgm:t>
    </dgm:pt>
    <dgm:pt modelId="{E18051D3-006A-4043-876E-77958B3A61D2}">
      <dgm:prSet phldrT="[Text]"/>
      <dgm:spPr/>
      <dgm:t>
        <a:bodyPr/>
        <a:lstStyle/>
        <a:p>
          <a:r>
            <a:rPr lang="es-ES" dirty="0"/>
            <a:t>Azúcares totales</a:t>
          </a:r>
        </a:p>
      </dgm:t>
    </dgm:pt>
    <dgm:pt modelId="{23848BFA-05FB-40C3-AFE9-E61633F96DAF}" type="parTrans" cxnId="{2D60B9C1-9E48-4822-A549-74F1866F7C54}">
      <dgm:prSet/>
      <dgm:spPr/>
      <dgm:t>
        <a:bodyPr/>
        <a:lstStyle/>
        <a:p>
          <a:endParaRPr lang="es-ES"/>
        </a:p>
      </dgm:t>
    </dgm:pt>
    <dgm:pt modelId="{685BC293-1EF3-4ED4-A3CA-ACEDB32C27AE}" type="sibTrans" cxnId="{2D60B9C1-9E48-4822-A549-74F1866F7C54}">
      <dgm:prSet/>
      <dgm:spPr/>
      <dgm:t>
        <a:bodyPr/>
        <a:lstStyle/>
        <a:p>
          <a:endParaRPr lang="es-ES"/>
        </a:p>
      </dgm:t>
    </dgm:pt>
    <dgm:pt modelId="{6B905F80-256C-4AD4-BA7B-D61F3F854470}" type="pres">
      <dgm:prSet presAssocID="{16698DA7-25C3-4FBD-8AE8-8344CFB54C62}" presName="linearFlow" presStyleCnt="0">
        <dgm:presLayoutVars>
          <dgm:dir/>
          <dgm:resizeHandles val="exact"/>
        </dgm:presLayoutVars>
      </dgm:prSet>
      <dgm:spPr/>
    </dgm:pt>
    <dgm:pt modelId="{68F587B4-9745-42E0-94F5-75DA32B766F4}" type="pres">
      <dgm:prSet presAssocID="{E18051D3-006A-4043-876E-77958B3A61D2}" presName="node" presStyleLbl="node1" presStyleIdx="0" presStyleCnt="3">
        <dgm:presLayoutVars>
          <dgm:bulletEnabled val="1"/>
        </dgm:presLayoutVars>
      </dgm:prSet>
      <dgm:spPr/>
    </dgm:pt>
    <dgm:pt modelId="{255A0D7B-79B2-4CD4-93AE-D454A20E12E8}" type="pres">
      <dgm:prSet presAssocID="{685BC293-1EF3-4ED4-A3CA-ACEDB32C27AE}" presName="spacerL" presStyleCnt="0"/>
      <dgm:spPr/>
    </dgm:pt>
    <dgm:pt modelId="{6AAA0470-9729-47F4-978D-A37C55568036}" type="pres">
      <dgm:prSet presAssocID="{685BC293-1EF3-4ED4-A3CA-ACEDB32C27AE}" presName="sibTrans" presStyleLbl="sibTrans2D1" presStyleIdx="0" presStyleCnt="2" custLinFactNeighborX="5358" custLinFactNeighborY="-6538"/>
      <dgm:spPr>
        <a:prstGeom prst="mathMinus">
          <a:avLst/>
        </a:prstGeom>
      </dgm:spPr>
    </dgm:pt>
    <dgm:pt modelId="{2A29749E-379E-46A1-8101-B9EB73EBCBF6}" type="pres">
      <dgm:prSet presAssocID="{685BC293-1EF3-4ED4-A3CA-ACEDB32C27AE}" presName="spacerR" presStyleCnt="0"/>
      <dgm:spPr/>
    </dgm:pt>
    <dgm:pt modelId="{07B71B6E-F9FB-4B61-8D53-4AB466A70675}" type="pres">
      <dgm:prSet presAssocID="{5DFF5CB4-898A-41E7-8D77-6EF25FA66D5C}" presName="node" presStyleLbl="node1" presStyleIdx="1" presStyleCnt="3" custLinFactNeighborX="38038" custLinFactNeighborY="2499">
        <dgm:presLayoutVars>
          <dgm:bulletEnabled val="1"/>
        </dgm:presLayoutVars>
      </dgm:prSet>
      <dgm:spPr/>
    </dgm:pt>
    <dgm:pt modelId="{E46CBF88-7D45-43EF-B362-1C7765546753}" type="pres">
      <dgm:prSet presAssocID="{F1DD35EF-E56B-4563-939F-BFE85AB9012A}" presName="spacerL" presStyleCnt="0"/>
      <dgm:spPr/>
    </dgm:pt>
    <dgm:pt modelId="{D1D7D4D5-1F48-4E58-A4D9-12A951F6FD37}" type="pres">
      <dgm:prSet presAssocID="{F1DD35EF-E56B-4563-939F-BFE85AB9012A}" presName="sibTrans" presStyleLbl="sibTrans2D1" presStyleIdx="1" presStyleCnt="2"/>
      <dgm:spPr/>
    </dgm:pt>
    <dgm:pt modelId="{B88A0CB3-52D7-4B91-BC65-A084C44317E0}" type="pres">
      <dgm:prSet presAssocID="{F1DD35EF-E56B-4563-939F-BFE85AB9012A}" presName="spacerR" presStyleCnt="0"/>
      <dgm:spPr/>
    </dgm:pt>
    <dgm:pt modelId="{89A91A6D-A7CA-4D95-9DD8-11CCEB77DA3C}" type="pres">
      <dgm:prSet presAssocID="{42568BA4-0517-471D-B60F-CADE23D2B173}" presName="node" presStyleLbl="node1" presStyleIdx="2" presStyleCnt="3">
        <dgm:presLayoutVars>
          <dgm:bulletEnabled val="1"/>
        </dgm:presLayoutVars>
      </dgm:prSet>
      <dgm:spPr/>
    </dgm:pt>
  </dgm:ptLst>
  <dgm:cxnLst>
    <dgm:cxn modelId="{40285E09-F325-4DFD-9A30-805DB5222CF3}" type="presOf" srcId="{F1DD35EF-E56B-4563-939F-BFE85AB9012A}" destId="{D1D7D4D5-1F48-4E58-A4D9-12A951F6FD37}" srcOrd="0" destOrd="0" presId="urn:microsoft.com/office/officeart/2005/8/layout/equation1"/>
    <dgm:cxn modelId="{8015AF3A-D462-40D1-BA1F-AD310A426D60}" type="presOf" srcId="{42568BA4-0517-471D-B60F-CADE23D2B173}" destId="{89A91A6D-A7CA-4D95-9DD8-11CCEB77DA3C}" srcOrd="0" destOrd="0" presId="urn:microsoft.com/office/officeart/2005/8/layout/equation1"/>
    <dgm:cxn modelId="{960EAB7C-6CA8-44B4-A94C-6A7299ECD53E}" type="presOf" srcId="{5DFF5CB4-898A-41E7-8D77-6EF25FA66D5C}" destId="{07B71B6E-F9FB-4B61-8D53-4AB466A70675}" srcOrd="0" destOrd="0" presId="urn:microsoft.com/office/officeart/2005/8/layout/equation1"/>
    <dgm:cxn modelId="{5ACB5796-2300-4A95-93A9-9380661C9E0C}" type="presOf" srcId="{685BC293-1EF3-4ED4-A3CA-ACEDB32C27AE}" destId="{6AAA0470-9729-47F4-978D-A37C55568036}" srcOrd="0" destOrd="0" presId="urn:microsoft.com/office/officeart/2005/8/layout/equation1"/>
    <dgm:cxn modelId="{1A5315A9-28EE-4B57-94A4-C57B9C11C763}" type="presOf" srcId="{E18051D3-006A-4043-876E-77958B3A61D2}" destId="{68F587B4-9745-42E0-94F5-75DA32B766F4}" srcOrd="0" destOrd="0" presId="urn:microsoft.com/office/officeart/2005/8/layout/equation1"/>
    <dgm:cxn modelId="{2D60B9C1-9E48-4822-A549-74F1866F7C54}" srcId="{16698DA7-25C3-4FBD-8AE8-8344CFB54C62}" destId="{E18051D3-006A-4043-876E-77958B3A61D2}" srcOrd="0" destOrd="0" parTransId="{23848BFA-05FB-40C3-AFE9-E61633F96DAF}" sibTransId="{685BC293-1EF3-4ED4-A3CA-ACEDB32C27AE}"/>
    <dgm:cxn modelId="{CFA75AC2-7AEA-4D11-84EB-84077EDAAD0F}" type="presOf" srcId="{16698DA7-25C3-4FBD-8AE8-8344CFB54C62}" destId="{6B905F80-256C-4AD4-BA7B-D61F3F854470}" srcOrd="0" destOrd="0" presId="urn:microsoft.com/office/officeart/2005/8/layout/equation1"/>
    <dgm:cxn modelId="{92EA8BD8-2386-486A-B931-51F615942CA7}" srcId="{16698DA7-25C3-4FBD-8AE8-8344CFB54C62}" destId="{42568BA4-0517-471D-B60F-CADE23D2B173}" srcOrd="2" destOrd="0" parTransId="{FE516A68-131C-4B60-821D-037D4BCA9251}" sibTransId="{F81F09C4-D40F-439B-A980-FB4448D3148B}"/>
    <dgm:cxn modelId="{CDCF40EE-BE94-4171-AE7C-21879839FC11}" srcId="{16698DA7-25C3-4FBD-8AE8-8344CFB54C62}" destId="{5DFF5CB4-898A-41E7-8D77-6EF25FA66D5C}" srcOrd="1" destOrd="0" parTransId="{35724F19-7DF2-4D98-AB96-AD330CB1BB00}" sibTransId="{F1DD35EF-E56B-4563-939F-BFE85AB9012A}"/>
    <dgm:cxn modelId="{11034FF1-FBA2-44FD-82BC-FED4EFFA7B07}" type="presParOf" srcId="{6B905F80-256C-4AD4-BA7B-D61F3F854470}" destId="{68F587B4-9745-42E0-94F5-75DA32B766F4}" srcOrd="0" destOrd="0" presId="urn:microsoft.com/office/officeart/2005/8/layout/equation1"/>
    <dgm:cxn modelId="{339CECFD-B55A-4ECF-B5F0-AFFAE084F54E}" type="presParOf" srcId="{6B905F80-256C-4AD4-BA7B-D61F3F854470}" destId="{255A0D7B-79B2-4CD4-93AE-D454A20E12E8}" srcOrd="1" destOrd="0" presId="urn:microsoft.com/office/officeart/2005/8/layout/equation1"/>
    <dgm:cxn modelId="{2E60C169-837F-4A3B-B74D-BB0D5668E717}" type="presParOf" srcId="{6B905F80-256C-4AD4-BA7B-D61F3F854470}" destId="{6AAA0470-9729-47F4-978D-A37C55568036}" srcOrd="2" destOrd="0" presId="urn:microsoft.com/office/officeart/2005/8/layout/equation1"/>
    <dgm:cxn modelId="{D77F84C0-1CFA-43CA-AD20-7384197BE2F2}" type="presParOf" srcId="{6B905F80-256C-4AD4-BA7B-D61F3F854470}" destId="{2A29749E-379E-46A1-8101-B9EB73EBCBF6}" srcOrd="3" destOrd="0" presId="urn:microsoft.com/office/officeart/2005/8/layout/equation1"/>
    <dgm:cxn modelId="{72E2B099-1054-4352-BA80-5101D7331856}" type="presParOf" srcId="{6B905F80-256C-4AD4-BA7B-D61F3F854470}" destId="{07B71B6E-F9FB-4B61-8D53-4AB466A70675}" srcOrd="4" destOrd="0" presId="urn:microsoft.com/office/officeart/2005/8/layout/equation1"/>
    <dgm:cxn modelId="{4B5B5B0F-4052-4FD5-899B-C64461AD66BF}" type="presParOf" srcId="{6B905F80-256C-4AD4-BA7B-D61F3F854470}" destId="{E46CBF88-7D45-43EF-B362-1C7765546753}" srcOrd="5" destOrd="0" presId="urn:microsoft.com/office/officeart/2005/8/layout/equation1"/>
    <dgm:cxn modelId="{EC395129-8E98-4F63-AAEE-7B3ED21C9549}" type="presParOf" srcId="{6B905F80-256C-4AD4-BA7B-D61F3F854470}" destId="{D1D7D4D5-1F48-4E58-A4D9-12A951F6FD37}" srcOrd="6" destOrd="0" presId="urn:microsoft.com/office/officeart/2005/8/layout/equation1"/>
    <dgm:cxn modelId="{6F7426B8-25F5-435A-ADB1-58B480C6E098}" type="presParOf" srcId="{6B905F80-256C-4AD4-BA7B-D61F3F854470}" destId="{B88A0CB3-52D7-4B91-BC65-A084C44317E0}" srcOrd="7" destOrd="0" presId="urn:microsoft.com/office/officeart/2005/8/layout/equation1"/>
    <dgm:cxn modelId="{30208EFD-D6C1-4D37-814A-86F85E38E108}" type="presParOf" srcId="{6B905F80-256C-4AD4-BA7B-D61F3F854470}" destId="{89A91A6D-A7CA-4D95-9DD8-11CCEB77DA3C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6698DA7-25C3-4FBD-8AE8-8344CFB54C62}" type="doc">
      <dgm:prSet loTypeId="urn:microsoft.com/office/officeart/2005/8/layout/equation1" loCatId="relationship" qsTypeId="urn:microsoft.com/office/officeart/2005/8/quickstyle/simple1" qsCatId="simple" csTypeId="urn:microsoft.com/office/officeart/2005/8/colors/accent2_1" csCatId="accent2" phldr="1"/>
      <dgm:spPr/>
    </dgm:pt>
    <dgm:pt modelId="{5DFF5CB4-898A-41E7-8D77-6EF25FA66D5C}">
      <dgm:prSet phldrT="[Text]"/>
      <dgm:spPr/>
      <dgm:t>
        <a:bodyPr/>
        <a:lstStyle/>
        <a:p>
          <a:r>
            <a:rPr lang="es-ES" dirty="0"/>
            <a:t>Azúcares reductores</a:t>
          </a:r>
        </a:p>
      </dgm:t>
    </dgm:pt>
    <dgm:pt modelId="{35724F19-7DF2-4D98-AB96-AD330CB1BB00}" type="parTrans" cxnId="{CDCF40EE-BE94-4171-AE7C-21879839FC11}">
      <dgm:prSet/>
      <dgm:spPr/>
      <dgm:t>
        <a:bodyPr/>
        <a:lstStyle/>
        <a:p>
          <a:endParaRPr lang="es-ES"/>
        </a:p>
      </dgm:t>
    </dgm:pt>
    <dgm:pt modelId="{F1DD35EF-E56B-4563-939F-BFE85AB9012A}" type="sibTrans" cxnId="{CDCF40EE-BE94-4171-AE7C-21879839FC11}">
      <dgm:prSet/>
      <dgm:spPr/>
      <dgm:t>
        <a:bodyPr/>
        <a:lstStyle/>
        <a:p>
          <a:endParaRPr lang="es-ES"/>
        </a:p>
      </dgm:t>
    </dgm:pt>
    <dgm:pt modelId="{42568BA4-0517-471D-B60F-CADE23D2B173}">
      <dgm:prSet phldrT="[Text]"/>
      <dgm:spPr/>
      <dgm:t>
        <a:bodyPr/>
        <a:lstStyle/>
        <a:p>
          <a:r>
            <a:rPr lang="es-ES" dirty="0"/>
            <a:t>Azúcares no reductores</a:t>
          </a:r>
        </a:p>
      </dgm:t>
    </dgm:pt>
    <dgm:pt modelId="{FE516A68-131C-4B60-821D-037D4BCA9251}" type="parTrans" cxnId="{92EA8BD8-2386-486A-B931-51F615942CA7}">
      <dgm:prSet/>
      <dgm:spPr/>
      <dgm:t>
        <a:bodyPr/>
        <a:lstStyle/>
        <a:p>
          <a:endParaRPr lang="es-ES"/>
        </a:p>
      </dgm:t>
    </dgm:pt>
    <dgm:pt modelId="{F81F09C4-D40F-439B-A980-FB4448D3148B}" type="sibTrans" cxnId="{92EA8BD8-2386-486A-B931-51F615942CA7}">
      <dgm:prSet/>
      <dgm:spPr/>
      <dgm:t>
        <a:bodyPr/>
        <a:lstStyle/>
        <a:p>
          <a:endParaRPr lang="es-ES"/>
        </a:p>
      </dgm:t>
    </dgm:pt>
    <dgm:pt modelId="{E18051D3-006A-4043-876E-77958B3A61D2}">
      <dgm:prSet phldrT="[Text]"/>
      <dgm:spPr/>
      <dgm:t>
        <a:bodyPr/>
        <a:lstStyle/>
        <a:p>
          <a:r>
            <a:rPr lang="es-ES" dirty="0"/>
            <a:t>Azúcares totales</a:t>
          </a:r>
        </a:p>
      </dgm:t>
    </dgm:pt>
    <dgm:pt modelId="{23848BFA-05FB-40C3-AFE9-E61633F96DAF}" type="parTrans" cxnId="{2D60B9C1-9E48-4822-A549-74F1866F7C54}">
      <dgm:prSet/>
      <dgm:spPr/>
      <dgm:t>
        <a:bodyPr/>
        <a:lstStyle/>
        <a:p>
          <a:endParaRPr lang="es-ES"/>
        </a:p>
      </dgm:t>
    </dgm:pt>
    <dgm:pt modelId="{685BC293-1EF3-4ED4-A3CA-ACEDB32C27AE}" type="sibTrans" cxnId="{2D60B9C1-9E48-4822-A549-74F1866F7C54}">
      <dgm:prSet/>
      <dgm:spPr/>
      <dgm:t>
        <a:bodyPr/>
        <a:lstStyle/>
        <a:p>
          <a:endParaRPr lang="es-ES"/>
        </a:p>
      </dgm:t>
    </dgm:pt>
    <dgm:pt modelId="{6B905F80-256C-4AD4-BA7B-D61F3F854470}" type="pres">
      <dgm:prSet presAssocID="{16698DA7-25C3-4FBD-8AE8-8344CFB54C62}" presName="linearFlow" presStyleCnt="0">
        <dgm:presLayoutVars>
          <dgm:dir/>
          <dgm:resizeHandles val="exact"/>
        </dgm:presLayoutVars>
      </dgm:prSet>
      <dgm:spPr/>
    </dgm:pt>
    <dgm:pt modelId="{68F587B4-9745-42E0-94F5-75DA32B766F4}" type="pres">
      <dgm:prSet presAssocID="{E18051D3-006A-4043-876E-77958B3A61D2}" presName="node" presStyleLbl="node1" presStyleIdx="0" presStyleCnt="3" custLinFactNeighborX="75601" custLinFactNeighborY="707">
        <dgm:presLayoutVars>
          <dgm:bulletEnabled val="1"/>
        </dgm:presLayoutVars>
      </dgm:prSet>
      <dgm:spPr/>
    </dgm:pt>
    <dgm:pt modelId="{255A0D7B-79B2-4CD4-93AE-D454A20E12E8}" type="pres">
      <dgm:prSet presAssocID="{685BC293-1EF3-4ED4-A3CA-ACEDB32C27AE}" presName="spacerL" presStyleCnt="0"/>
      <dgm:spPr/>
    </dgm:pt>
    <dgm:pt modelId="{6AAA0470-9729-47F4-978D-A37C55568036}" type="pres">
      <dgm:prSet presAssocID="{685BC293-1EF3-4ED4-A3CA-ACEDB32C27AE}" presName="sibTrans" presStyleLbl="sibTrans2D1" presStyleIdx="0" presStyleCnt="2" custLinFactNeighborX="5358" custLinFactNeighborY="-6538"/>
      <dgm:spPr>
        <a:prstGeom prst="mathMinus">
          <a:avLst/>
        </a:prstGeom>
      </dgm:spPr>
    </dgm:pt>
    <dgm:pt modelId="{2A29749E-379E-46A1-8101-B9EB73EBCBF6}" type="pres">
      <dgm:prSet presAssocID="{685BC293-1EF3-4ED4-A3CA-ACEDB32C27AE}" presName="spacerR" presStyleCnt="0"/>
      <dgm:spPr/>
    </dgm:pt>
    <dgm:pt modelId="{07B71B6E-F9FB-4B61-8D53-4AB466A70675}" type="pres">
      <dgm:prSet presAssocID="{5DFF5CB4-898A-41E7-8D77-6EF25FA66D5C}" presName="node" presStyleLbl="node1" presStyleIdx="1" presStyleCnt="3">
        <dgm:presLayoutVars>
          <dgm:bulletEnabled val="1"/>
        </dgm:presLayoutVars>
      </dgm:prSet>
      <dgm:spPr/>
    </dgm:pt>
    <dgm:pt modelId="{E46CBF88-7D45-43EF-B362-1C7765546753}" type="pres">
      <dgm:prSet presAssocID="{F1DD35EF-E56B-4563-939F-BFE85AB9012A}" presName="spacerL" presStyleCnt="0"/>
      <dgm:spPr/>
    </dgm:pt>
    <dgm:pt modelId="{D1D7D4D5-1F48-4E58-A4D9-12A951F6FD37}" type="pres">
      <dgm:prSet presAssocID="{F1DD35EF-E56B-4563-939F-BFE85AB9012A}" presName="sibTrans" presStyleLbl="sibTrans2D1" presStyleIdx="1" presStyleCnt="2"/>
      <dgm:spPr/>
    </dgm:pt>
    <dgm:pt modelId="{B88A0CB3-52D7-4B91-BC65-A084C44317E0}" type="pres">
      <dgm:prSet presAssocID="{F1DD35EF-E56B-4563-939F-BFE85AB9012A}" presName="spacerR" presStyleCnt="0"/>
      <dgm:spPr/>
    </dgm:pt>
    <dgm:pt modelId="{89A91A6D-A7CA-4D95-9DD8-11CCEB77DA3C}" type="pres">
      <dgm:prSet presAssocID="{42568BA4-0517-471D-B60F-CADE23D2B173}" presName="node" presStyleLbl="node1" presStyleIdx="2" presStyleCnt="3">
        <dgm:presLayoutVars>
          <dgm:bulletEnabled val="1"/>
        </dgm:presLayoutVars>
      </dgm:prSet>
      <dgm:spPr/>
    </dgm:pt>
  </dgm:ptLst>
  <dgm:cxnLst>
    <dgm:cxn modelId="{40285E09-F325-4DFD-9A30-805DB5222CF3}" type="presOf" srcId="{F1DD35EF-E56B-4563-939F-BFE85AB9012A}" destId="{D1D7D4D5-1F48-4E58-A4D9-12A951F6FD37}" srcOrd="0" destOrd="0" presId="urn:microsoft.com/office/officeart/2005/8/layout/equation1"/>
    <dgm:cxn modelId="{8015AF3A-D462-40D1-BA1F-AD310A426D60}" type="presOf" srcId="{42568BA4-0517-471D-B60F-CADE23D2B173}" destId="{89A91A6D-A7CA-4D95-9DD8-11CCEB77DA3C}" srcOrd="0" destOrd="0" presId="urn:microsoft.com/office/officeart/2005/8/layout/equation1"/>
    <dgm:cxn modelId="{960EAB7C-6CA8-44B4-A94C-6A7299ECD53E}" type="presOf" srcId="{5DFF5CB4-898A-41E7-8D77-6EF25FA66D5C}" destId="{07B71B6E-F9FB-4B61-8D53-4AB466A70675}" srcOrd="0" destOrd="0" presId="urn:microsoft.com/office/officeart/2005/8/layout/equation1"/>
    <dgm:cxn modelId="{5ACB5796-2300-4A95-93A9-9380661C9E0C}" type="presOf" srcId="{685BC293-1EF3-4ED4-A3CA-ACEDB32C27AE}" destId="{6AAA0470-9729-47F4-978D-A37C55568036}" srcOrd="0" destOrd="0" presId="urn:microsoft.com/office/officeart/2005/8/layout/equation1"/>
    <dgm:cxn modelId="{1A5315A9-28EE-4B57-94A4-C57B9C11C763}" type="presOf" srcId="{E18051D3-006A-4043-876E-77958B3A61D2}" destId="{68F587B4-9745-42E0-94F5-75DA32B766F4}" srcOrd="0" destOrd="0" presId="urn:microsoft.com/office/officeart/2005/8/layout/equation1"/>
    <dgm:cxn modelId="{2D60B9C1-9E48-4822-A549-74F1866F7C54}" srcId="{16698DA7-25C3-4FBD-8AE8-8344CFB54C62}" destId="{E18051D3-006A-4043-876E-77958B3A61D2}" srcOrd="0" destOrd="0" parTransId="{23848BFA-05FB-40C3-AFE9-E61633F96DAF}" sibTransId="{685BC293-1EF3-4ED4-A3CA-ACEDB32C27AE}"/>
    <dgm:cxn modelId="{CFA75AC2-7AEA-4D11-84EB-84077EDAAD0F}" type="presOf" srcId="{16698DA7-25C3-4FBD-8AE8-8344CFB54C62}" destId="{6B905F80-256C-4AD4-BA7B-D61F3F854470}" srcOrd="0" destOrd="0" presId="urn:microsoft.com/office/officeart/2005/8/layout/equation1"/>
    <dgm:cxn modelId="{92EA8BD8-2386-486A-B931-51F615942CA7}" srcId="{16698DA7-25C3-4FBD-8AE8-8344CFB54C62}" destId="{42568BA4-0517-471D-B60F-CADE23D2B173}" srcOrd="2" destOrd="0" parTransId="{FE516A68-131C-4B60-821D-037D4BCA9251}" sibTransId="{F81F09C4-D40F-439B-A980-FB4448D3148B}"/>
    <dgm:cxn modelId="{CDCF40EE-BE94-4171-AE7C-21879839FC11}" srcId="{16698DA7-25C3-4FBD-8AE8-8344CFB54C62}" destId="{5DFF5CB4-898A-41E7-8D77-6EF25FA66D5C}" srcOrd="1" destOrd="0" parTransId="{35724F19-7DF2-4D98-AB96-AD330CB1BB00}" sibTransId="{F1DD35EF-E56B-4563-939F-BFE85AB9012A}"/>
    <dgm:cxn modelId="{11034FF1-FBA2-44FD-82BC-FED4EFFA7B07}" type="presParOf" srcId="{6B905F80-256C-4AD4-BA7B-D61F3F854470}" destId="{68F587B4-9745-42E0-94F5-75DA32B766F4}" srcOrd="0" destOrd="0" presId="urn:microsoft.com/office/officeart/2005/8/layout/equation1"/>
    <dgm:cxn modelId="{339CECFD-B55A-4ECF-B5F0-AFFAE084F54E}" type="presParOf" srcId="{6B905F80-256C-4AD4-BA7B-D61F3F854470}" destId="{255A0D7B-79B2-4CD4-93AE-D454A20E12E8}" srcOrd="1" destOrd="0" presId="urn:microsoft.com/office/officeart/2005/8/layout/equation1"/>
    <dgm:cxn modelId="{2E60C169-837F-4A3B-B74D-BB0D5668E717}" type="presParOf" srcId="{6B905F80-256C-4AD4-BA7B-D61F3F854470}" destId="{6AAA0470-9729-47F4-978D-A37C55568036}" srcOrd="2" destOrd="0" presId="urn:microsoft.com/office/officeart/2005/8/layout/equation1"/>
    <dgm:cxn modelId="{D77F84C0-1CFA-43CA-AD20-7384197BE2F2}" type="presParOf" srcId="{6B905F80-256C-4AD4-BA7B-D61F3F854470}" destId="{2A29749E-379E-46A1-8101-B9EB73EBCBF6}" srcOrd="3" destOrd="0" presId="urn:microsoft.com/office/officeart/2005/8/layout/equation1"/>
    <dgm:cxn modelId="{72E2B099-1054-4352-BA80-5101D7331856}" type="presParOf" srcId="{6B905F80-256C-4AD4-BA7B-D61F3F854470}" destId="{07B71B6E-F9FB-4B61-8D53-4AB466A70675}" srcOrd="4" destOrd="0" presId="urn:microsoft.com/office/officeart/2005/8/layout/equation1"/>
    <dgm:cxn modelId="{4B5B5B0F-4052-4FD5-899B-C64461AD66BF}" type="presParOf" srcId="{6B905F80-256C-4AD4-BA7B-D61F3F854470}" destId="{E46CBF88-7D45-43EF-B362-1C7765546753}" srcOrd="5" destOrd="0" presId="urn:microsoft.com/office/officeart/2005/8/layout/equation1"/>
    <dgm:cxn modelId="{EC395129-8E98-4F63-AAEE-7B3ED21C9549}" type="presParOf" srcId="{6B905F80-256C-4AD4-BA7B-D61F3F854470}" destId="{D1D7D4D5-1F48-4E58-A4D9-12A951F6FD37}" srcOrd="6" destOrd="0" presId="urn:microsoft.com/office/officeart/2005/8/layout/equation1"/>
    <dgm:cxn modelId="{6F7426B8-25F5-435A-ADB1-58B480C6E098}" type="presParOf" srcId="{6B905F80-256C-4AD4-BA7B-D61F3F854470}" destId="{B88A0CB3-52D7-4B91-BC65-A084C44317E0}" srcOrd="7" destOrd="0" presId="urn:microsoft.com/office/officeart/2005/8/layout/equation1"/>
    <dgm:cxn modelId="{30208EFD-D6C1-4D37-814A-86F85E38E108}" type="presParOf" srcId="{6B905F80-256C-4AD4-BA7B-D61F3F854470}" destId="{89A91A6D-A7CA-4D95-9DD8-11CCEB77DA3C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9ACD8F7-F98A-4E9F-B9CE-038667A15862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4C2A82F-6539-4DD1-8AF0-808619745848}">
      <dgm:prSet phldrT="[Text]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i="0" dirty="0">
              <a:latin typeface="Times New Roman" panose="02020603050405020304" pitchFamily="18" charset="0"/>
              <a:cs typeface="Times New Roman" panose="02020603050405020304" pitchFamily="18" charset="0"/>
            </a:rPr>
            <a:t>Coliformes </a:t>
          </a:r>
          <a:r>
            <a:rPr lang="es-ES" i="1" dirty="0">
              <a:latin typeface="Times New Roman" panose="02020603050405020304" pitchFamily="18" charset="0"/>
              <a:cs typeface="Times New Roman" panose="02020603050405020304" pitchFamily="18" charset="0"/>
            </a:rPr>
            <a:t>y E. </a:t>
          </a:r>
          <a:r>
            <a:rPr lang="es-E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coli</a:t>
          </a:r>
          <a:endParaRPr lang="es-ES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97BA3F-9E2C-45D5-A1CC-92757E2DB3BE}" type="parTrans" cxnId="{251782AC-9062-4056-B1B3-0658D9B051CF}">
      <dgm:prSet/>
      <dgm:spPr/>
      <dgm:t>
        <a:bodyPr/>
        <a:lstStyle/>
        <a:p>
          <a:endParaRPr lang="es-ES"/>
        </a:p>
      </dgm:t>
    </dgm:pt>
    <dgm:pt modelId="{26686EDD-0059-4EC9-8AD6-880543242218}" type="sibTrans" cxnId="{251782AC-9062-4056-B1B3-0658D9B051CF}">
      <dgm:prSet/>
      <dgm:spPr/>
      <dgm:t>
        <a:bodyPr/>
        <a:lstStyle/>
        <a:p>
          <a:endParaRPr lang="es-ES"/>
        </a:p>
      </dgm:t>
    </dgm:pt>
    <dgm:pt modelId="{A30E1987-94AD-461F-BFDC-9EACF835C2E3}">
      <dgm:prSet phldrT="[Text]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i="0" dirty="0">
              <a:latin typeface="Times New Roman" panose="02020603050405020304" pitchFamily="18" charset="0"/>
              <a:cs typeface="Times New Roman" panose="02020603050405020304" pitchFamily="18" charset="0"/>
            </a:rPr>
            <a:t>Corrales de cerdos y aves</a:t>
          </a:r>
        </a:p>
      </dgm:t>
    </dgm:pt>
    <dgm:pt modelId="{C184395E-65A7-4425-A439-D5F2E6D80931}" type="parTrans" cxnId="{0A2E3EE5-FA00-4291-B161-14C05AADA2A5}">
      <dgm:prSet/>
      <dgm:spPr/>
      <dgm:t>
        <a:bodyPr/>
        <a:lstStyle/>
        <a:p>
          <a:endParaRPr lang="es-ES"/>
        </a:p>
      </dgm:t>
    </dgm:pt>
    <dgm:pt modelId="{DAF0FCBD-7293-45E4-9B6B-7765F26C53F6}" type="sibTrans" cxnId="{0A2E3EE5-FA00-4291-B161-14C05AADA2A5}">
      <dgm:prSet/>
      <dgm:spPr/>
      <dgm:t>
        <a:bodyPr/>
        <a:lstStyle/>
        <a:p>
          <a:endParaRPr lang="es-ES"/>
        </a:p>
      </dgm:t>
    </dgm:pt>
    <dgm:pt modelId="{CBF89A92-B7D8-45AB-BA09-0316D99A9B3C}">
      <dgm:prSet phldrT="[Text]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i="0" dirty="0">
              <a:latin typeface="Times New Roman" panose="02020603050405020304" pitchFamily="18" charset="0"/>
              <a:cs typeface="Times New Roman" panose="02020603050405020304" pitchFamily="18" charset="0"/>
            </a:rPr>
            <a:t>Letrinas </a:t>
          </a:r>
        </a:p>
      </dgm:t>
    </dgm:pt>
    <dgm:pt modelId="{D3354E93-0551-4617-8068-44BCF1588C98}" type="parTrans" cxnId="{0DF1C7C0-4D3F-49E2-B807-B6BC5B04AA3D}">
      <dgm:prSet/>
      <dgm:spPr/>
      <dgm:t>
        <a:bodyPr/>
        <a:lstStyle/>
        <a:p>
          <a:endParaRPr lang="es-ES"/>
        </a:p>
      </dgm:t>
    </dgm:pt>
    <dgm:pt modelId="{AFAB2B4C-F1DC-46CA-9FCC-954EBE5CA75A}" type="sibTrans" cxnId="{0DF1C7C0-4D3F-49E2-B807-B6BC5B04AA3D}">
      <dgm:prSet/>
      <dgm:spPr/>
      <dgm:t>
        <a:bodyPr/>
        <a:lstStyle/>
        <a:p>
          <a:endParaRPr lang="es-ES"/>
        </a:p>
      </dgm:t>
    </dgm:pt>
    <dgm:pt modelId="{CAF38DCE-CED6-4732-862F-D01D03CC2890}">
      <dgm:prSet phldrT="[Text]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>
              <a:latin typeface="Times New Roman" panose="02020603050405020304" pitchFamily="18" charset="0"/>
              <a:cs typeface="Times New Roman" panose="02020603050405020304" pitchFamily="18" charset="0"/>
            </a:rPr>
            <a:t>Abejas sin aguijón  (</a:t>
          </a:r>
          <a:r>
            <a:rPr lang="es-EC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Partamona</a:t>
          </a:r>
          <a:r>
            <a:rPr lang="es-EC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C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orizabaensis</a:t>
          </a:r>
          <a:r>
            <a:rPr lang="es-EC" i="1" dirty="0">
              <a:latin typeface="Times New Roman" panose="02020603050405020304" pitchFamily="18" charset="0"/>
              <a:cs typeface="Times New Roman" panose="02020603050405020304" pitchFamily="18" charset="0"/>
            </a:rPr>
            <a:t>)  →</a:t>
          </a:r>
          <a:r>
            <a:rPr lang="es-EC" i="0" dirty="0">
              <a:latin typeface="Times New Roman" panose="02020603050405020304" pitchFamily="18" charset="0"/>
              <a:cs typeface="Times New Roman" panose="02020603050405020304" pitchFamily="18" charset="0"/>
            </a:rPr>
            <a:t>Heces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B5D265-A3DF-41C6-9A17-474FF4EE510F}" type="parTrans" cxnId="{0036A86D-9D95-44DA-BD16-3B8F13D74E5A}">
      <dgm:prSet/>
      <dgm:spPr/>
      <dgm:t>
        <a:bodyPr/>
        <a:lstStyle/>
        <a:p>
          <a:endParaRPr lang="es-ES"/>
        </a:p>
      </dgm:t>
    </dgm:pt>
    <dgm:pt modelId="{EBAEBEB1-F06F-44C7-A023-3DF34A60DB53}" type="sibTrans" cxnId="{0036A86D-9D95-44DA-BD16-3B8F13D74E5A}">
      <dgm:prSet/>
      <dgm:spPr/>
      <dgm:t>
        <a:bodyPr/>
        <a:lstStyle/>
        <a:p>
          <a:endParaRPr lang="es-ES"/>
        </a:p>
      </dgm:t>
    </dgm:pt>
    <dgm:pt modelId="{1B4C2680-4C57-4E33-9D95-2818716C5573}" type="pres">
      <dgm:prSet presAssocID="{E9ACD8F7-F98A-4E9F-B9CE-038667A1586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6AE3A06-DC12-4796-8EFA-2334707E98A7}" type="pres">
      <dgm:prSet presAssocID="{84C2A82F-6539-4DD1-8AF0-808619745848}" presName="root1" presStyleCnt="0"/>
      <dgm:spPr/>
    </dgm:pt>
    <dgm:pt modelId="{FFE572A6-68F6-4C05-A259-60718C76FE22}" type="pres">
      <dgm:prSet presAssocID="{84C2A82F-6539-4DD1-8AF0-808619745848}" presName="LevelOneTextNode" presStyleLbl="node0" presStyleIdx="0" presStyleCnt="1">
        <dgm:presLayoutVars>
          <dgm:chPref val="3"/>
        </dgm:presLayoutVars>
      </dgm:prSet>
      <dgm:spPr/>
    </dgm:pt>
    <dgm:pt modelId="{98288B65-AA05-4204-A07F-060BC3D2F757}" type="pres">
      <dgm:prSet presAssocID="{84C2A82F-6539-4DD1-8AF0-808619745848}" presName="level2hierChild" presStyleCnt="0"/>
      <dgm:spPr/>
    </dgm:pt>
    <dgm:pt modelId="{54A489E7-219F-4C41-993B-C6563FED3DF1}" type="pres">
      <dgm:prSet presAssocID="{61B5D265-A3DF-41C6-9A17-474FF4EE510F}" presName="conn2-1" presStyleLbl="parChTrans1D2" presStyleIdx="0" presStyleCnt="3"/>
      <dgm:spPr/>
    </dgm:pt>
    <dgm:pt modelId="{3194D5AF-1A9E-4061-B703-6DC88974DDB4}" type="pres">
      <dgm:prSet presAssocID="{61B5D265-A3DF-41C6-9A17-474FF4EE510F}" presName="connTx" presStyleLbl="parChTrans1D2" presStyleIdx="0" presStyleCnt="3"/>
      <dgm:spPr/>
    </dgm:pt>
    <dgm:pt modelId="{00E7315A-59CD-442B-9FF8-4CF0B0D3065D}" type="pres">
      <dgm:prSet presAssocID="{CAF38DCE-CED6-4732-862F-D01D03CC2890}" presName="root2" presStyleCnt="0"/>
      <dgm:spPr/>
    </dgm:pt>
    <dgm:pt modelId="{9C3A7425-EF0B-49C3-A9C6-F5DDEA70BAD9}" type="pres">
      <dgm:prSet presAssocID="{CAF38DCE-CED6-4732-862F-D01D03CC2890}" presName="LevelTwoTextNode" presStyleLbl="node2" presStyleIdx="0" presStyleCnt="3">
        <dgm:presLayoutVars>
          <dgm:chPref val="3"/>
        </dgm:presLayoutVars>
      </dgm:prSet>
      <dgm:spPr/>
    </dgm:pt>
    <dgm:pt modelId="{B8190307-73E9-4752-9D77-F40B9C7BE000}" type="pres">
      <dgm:prSet presAssocID="{CAF38DCE-CED6-4732-862F-D01D03CC2890}" presName="level3hierChild" presStyleCnt="0"/>
      <dgm:spPr/>
    </dgm:pt>
    <dgm:pt modelId="{2FFFC9FD-80D4-49F9-B3D1-A28E6BCC30ED}" type="pres">
      <dgm:prSet presAssocID="{C184395E-65A7-4425-A439-D5F2E6D80931}" presName="conn2-1" presStyleLbl="parChTrans1D2" presStyleIdx="1" presStyleCnt="3"/>
      <dgm:spPr/>
    </dgm:pt>
    <dgm:pt modelId="{680EE5AC-6978-452B-923D-5C4355A82391}" type="pres">
      <dgm:prSet presAssocID="{C184395E-65A7-4425-A439-D5F2E6D80931}" presName="connTx" presStyleLbl="parChTrans1D2" presStyleIdx="1" presStyleCnt="3"/>
      <dgm:spPr/>
    </dgm:pt>
    <dgm:pt modelId="{DF26D960-DBA8-4FAA-8674-28E6F38E6725}" type="pres">
      <dgm:prSet presAssocID="{A30E1987-94AD-461F-BFDC-9EACF835C2E3}" presName="root2" presStyleCnt="0"/>
      <dgm:spPr/>
    </dgm:pt>
    <dgm:pt modelId="{44277E1E-91AE-4091-B8CA-70BD13BE2CEC}" type="pres">
      <dgm:prSet presAssocID="{A30E1987-94AD-461F-BFDC-9EACF835C2E3}" presName="LevelTwoTextNode" presStyleLbl="node2" presStyleIdx="1" presStyleCnt="3">
        <dgm:presLayoutVars>
          <dgm:chPref val="3"/>
        </dgm:presLayoutVars>
      </dgm:prSet>
      <dgm:spPr/>
    </dgm:pt>
    <dgm:pt modelId="{E899EF46-5621-4B17-9974-15D8A5C3C854}" type="pres">
      <dgm:prSet presAssocID="{A30E1987-94AD-461F-BFDC-9EACF835C2E3}" presName="level3hierChild" presStyleCnt="0"/>
      <dgm:spPr/>
    </dgm:pt>
    <dgm:pt modelId="{34CADE1A-1E83-4AD9-8DE7-CDAE08624797}" type="pres">
      <dgm:prSet presAssocID="{D3354E93-0551-4617-8068-44BCF1588C98}" presName="conn2-1" presStyleLbl="parChTrans1D2" presStyleIdx="2" presStyleCnt="3"/>
      <dgm:spPr/>
    </dgm:pt>
    <dgm:pt modelId="{AB5C8353-9519-4899-B268-9FFF9801DD75}" type="pres">
      <dgm:prSet presAssocID="{D3354E93-0551-4617-8068-44BCF1588C98}" presName="connTx" presStyleLbl="parChTrans1D2" presStyleIdx="2" presStyleCnt="3"/>
      <dgm:spPr/>
    </dgm:pt>
    <dgm:pt modelId="{7BA1B373-49F0-432E-B279-C6750F7E375E}" type="pres">
      <dgm:prSet presAssocID="{CBF89A92-B7D8-45AB-BA09-0316D99A9B3C}" presName="root2" presStyleCnt="0"/>
      <dgm:spPr/>
    </dgm:pt>
    <dgm:pt modelId="{C9B494AD-9467-425F-B29C-31585B51DCBF}" type="pres">
      <dgm:prSet presAssocID="{CBF89A92-B7D8-45AB-BA09-0316D99A9B3C}" presName="LevelTwoTextNode" presStyleLbl="node2" presStyleIdx="2" presStyleCnt="3">
        <dgm:presLayoutVars>
          <dgm:chPref val="3"/>
        </dgm:presLayoutVars>
      </dgm:prSet>
      <dgm:spPr/>
    </dgm:pt>
    <dgm:pt modelId="{7223B1EC-D588-41DF-B114-2E173F71937E}" type="pres">
      <dgm:prSet presAssocID="{CBF89A92-B7D8-45AB-BA09-0316D99A9B3C}" presName="level3hierChild" presStyleCnt="0"/>
      <dgm:spPr/>
    </dgm:pt>
  </dgm:ptLst>
  <dgm:cxnLst>
    <dgm:cxn modelId="{0B1EAF02-BF24-43D1-87C7-793C79390688}" type="presOf" srcId="{D3354E93-0551-4617-8068-44BCF1588C98}" destId="{34CADE1A-1E83-4AD9-8DE7-CDAE08624797}" srcOrd="0" destOrd="0" presId="urn:microsoft.com/office/officeart/2008/layout/HorizontalMultiLevelHierarchy"/>
    <dgm:cxn modelId="{6EB47D1D-27D2-481A-88B1-8E32DFDE3730}" type="presOf" srcId="{61B5D265-A3DF-41C6-9A17-474FF4EE510F}" destId="{3194D5AF-1A9E-4061-B703-6DC88974DDB4}" srcOrd="1" destOrd="0" presId="urn:microsoft.com/office/officeart/2008/layout/HorizontalMultiLevelHierarchy"/>
    <dgm:cxn modelId="{A7FF8D2A-1589-43C7-AA6E-C300D9488486}" type="presOf" srcId="{61B5D265-A3DF-41C6-9A17-474FF4EE510F}" destId="{54A489E7-219F-4C41-993B-C6563FED3DF1}" srcOrd="0" destOrd="0" presId="urn:microsoft.com/office/officeart/2008/layout/HorizontalMultiLevelHierarchy"/>
    <dgm:cxn modelId="{5513EC6A-8D78-42DD-A960-800469C8A9C8}" type="presOf" srcId="{C184395E-65A7-4425-A439-D5F2E6D80931}" destId="{2FFFC9FD-80D4-49F9-B3D1-A28E6BCC30ED}" srcOrd="0" destOrd="0" presId="urn:microsoft.com/office/officeart/2008/layout/HorizontalMultiLevelHierarchy"/>
    <dgm:cxn modelId="{0036A86D-9D95-44DA-BD16-3B8F13D74E5A}" srcId="{84C2A82F-6539-4DD1-8AF0-808619745848}" destId="{CAF38DCE-CED6-4732-862F-D01D03CC2890}" srcOrd="0" destOrd="0" parTransId="{61B5D265-A3DF-41C6-9A17-474FF4EE510F}" sibTransId="{EBAEBEB1-F06F-44C7-A023-3DF34A60DB53}"/>
    <dgm:cxn modelId="{80792073-34B6-45B5-943A-A6FB9A025C5D}" type="presOf" srcId="{A30E1987-94AD-461F-BFDC-9EACF835C2E3}" destId="{44277E1E-91AE-4091-B8CA-70BD13BE2CEC}" srcOrd="0" destOrd="0" presId="urn:microsoft.com/office/officeart/2008/layout/HorizontalMultiLevelHierarchy"/>
    <dgm:cxn modelId="{B2AC907B-04DE-48F5-86F4-FDF290AD6823}" type="presOf" srcId="{CBF89A92-B7D8-45AB-BA09-0316D99A9B3C}" destId="{C9B494AD-9467-425F-B29C-31585B51DCBF}" srcOrd="0" destOrd="0" presId="urn:microsoft.com/office/officeart/2008/layout/HorizontalMultiLevelHierarchy"/>
    <dgm:cxn modelId="{1871B984-00A0-4811-A2A6-662A8A709BAF}" type="presOf" srcId="{E9ACD8F7-F98A-4E9F-B9CE-038667A15862}" destId="{1B4C2680-4C57-4E33-9D95-2818716C5573}" srcOrd="0" destOrd="0" presId="urn:microsoft.com/office/officeart/2008/layout/HorizontalMultiLevelHierarchy"/>
    <dgm:cxn modelId="{7C45DA9C-FFFB-4BA1-8847-AD008208F0CC}" type="presOf" srcId="{CAF38DCE-CED6-4732-862F-D01D03CC2890}" destId="{9C3A7425-EF0B-49C3-A9C6-F5DDEA70BAD9}" srcOrd="0" destOrd="0" presId="urn:microsoft.com/office/officeart/2008/layout/HorizontalMultiLevelHierarchy"/>
    <dgm:cxn modelId="{898B1AA2-0A15-46F5-9C5A-D74A665387A9}" type="presOf" srcId="{D3354E93-0551-4617-8068-44BCF1588C98}" destId="{AB5C8353-9519-4899-B268-9FFF9801DD75}" srcOrd="1" destOrd="0" presId="urn:microsoft.com/office/officeart/2008/layout/HorizontalMultiLevelHierarchy"/>
    <dgm:cxn modelId="{251782AC-9062-4056-B1B3-0658D9B051CF}" srcId="{E9ACD8F7-F98A-4E9F-B9CE-038667A15862}" destId="{84C2A82F-6539-4DD1-8AF0-808619745848}" srcOrd="0" destOrd="0" parTransId="{AB97BA3F-9E2C-45D5-A1CC-92757E2DB3BE}" sibTransId="{26686EDD-0059-4EC9-8AD6-880543242218}"/>
    <dgm:cxn modelId="{D2A6E2AC-7B40-4578-AC3D-13471511D8F7}" type="presOf" srcId="{C184395E-65A7-4425-A439-D5F2E6D80931}" destId="{680EE5AC-6978-452B-923D-5C4355A82391}" srcOrd="1" destOrd="0" presId="urn:microsoft.com/office/officeart/2008/layout/HorizontalMultiLevelHierarchy"/>
    <dgm:cxn modelId="{9E99BBAF-3DF4-400E-BA6A-BB13B2951687}" type="presOf" srcId="{84C2A82F-6539-4DD1-8AF0-808619745848}" destId="{FFE572A6-68F6-4C05-A259-60718C76FE22}" srcOrd="0" destOrd="0" presId="urn:microsoft.com/office/officeart/2008/layout/HorizontalMultiLevelHierarchy"/>
    <dgm:cxn modelId="{0DF1C7C0-4D3F-49E2-B807-B6BC5B04AA3D}" srcId="{84C2A82F-6539-4DD1-8AF0-808619745848}" destId="{CBF89A92-B7D8-45AB-BA09-0316D99A9B3C}" srcOrd="2" destOrd="0" parTransId="{D3354E93-0551-4617-8068-44BCF1588C98}" sibTransId="{AFAB2B4C-F1DC-46CA-9FCC-954EBE5CA75A}"/>
    <dgm:cxn modelId="{0A2E3EE5-FA00-4291-B161-14C05AADA2A5}" srcId="{84C2A82F-6539-4DD1-8AF0-808619745848}" destId="{A30E1987-94AD-461F-BFDC-9EACF835C2E3}" srcOrd="1" destOrd="0" parTransId="{C184395E-65A7-4425-A439-D5F2E6D80931}" sibTransId="{DAF0FCBD-7293-45E4-9B6B-7765F26C53F6}"/>
    <dgm:cxn modelId="{1B07F71A-5492-4AB3-A0FD-C82DE45A6E6A}" type="presParOf" srcId="{1B4C2680-4C57-4E33-9D95-2818716C5573}" destId="{A6AE3A06-DC12-4796-8EFA-2334707E98A7}" srcOrd="0" destOrd="0" presId="urn:microsoft.com/office/officeart/2008/layout/HorizontalMultiLevelHierarchy"/>
    <dgm:cxn modelId="{9D1F006A-0E9E-47FB-941B-81B0C14FC683}" type="presParOf" srcId="{A6AE3A06-DC12-4796-8EFA-2334707E98A7}" destId="{FFE572A6-68F6-4C05-A259-60718C76FE22}" srcOrd="0" destOrd="0" presId="urn:microsoft.com/office/officeart/2008/layout/HorizontalMultiLevelHierarchy"/>
    <dgm:cxn modelId="{2066CB61-E689-45C7-BEC0-FAE4EA656B16}" type="presParOf" srcId="{A6AE3A06-DC12-4796-8EFA-2334707E98A7}" destId="{98288B65-AA05-4204-A07F-060BC3D2F757}" srcOrd="1" destOrd="0" presId="urn:microsoft.com/office/officeart/2008/layout/HorizontalMultiLevelHierarchy"/>
    <dgm:cxn modelId="{B2470ADE-8C08-411D-BD0C-EBDC761185A8}" type="presParOf" srcId="{98288B65-AA05-4204-A07F-060BC3D2F757}" destId="{54A489E7-219F-4C41-993B-C6563FED3DF1}" srcOrd="0" destOrd="0" presId="urn:microsoft.com/office/officeart/2008/layout/HorizontalMultiLevelHierarchy"/>
    <dgm:cxn modelId="{020C7E70-BE91-4EDC-AC79-F8B80CEE4D15}" type="presParOf" srcId="{54A489E7-219F-4C41-993B-C6563FED3DF1}" destId="{3194D5AF-1A9E-4061-B703-6DC88974DDB4}" srcOrd="0" destOrd="0" presId="urn:microsoft.com/office/officeart/2008/layout/HorizontalMultiLevelHierarchy"/>
    <dgm:cxn modelId="{C67607E8-AC0A-4777-8EBE-15DA432D8006}" type="presParOf" srcId="{98288B65-AA05-4204-A07F-060BC3D2F757}" destId="{00E7315A-59CD-442B-9FF8-4CF0B0D3065D}" srcOrd="1" destOrd="0" presId="urn:microsoft.com/office/officeart/2008/layout/HorizontalMultiLevelHierarchy"/>
    <dgm:cxn modelId="{91202D3F-0472-454D-A51A-0AE28DCA2DB0}" type="presParOf" srcId="{00E7315A-59CD-442B-9FF8-4CF0B0D3065D}" destId="{9C3A7425-EF0B-49C3-A9C6-F5DDEA70BAD9}" srcOrd="0" destOrd="0" presId="urn:microsoft.com/office/officeart/2008/layout/HorizontalMultiLevelHierarchy"/>
    <dgm:cxn modelId="{130AD79D-4F9F-44AD-AB49-EDF0AF0F7E01}" type="presParOf" srcId="{00E7315A-59CD-442B-9FF8-4CF0B0D3065D}" destId="{B8190307-73E9-4752-9D77-F40B9C7BE000}" srcOrd="1" destOrd="0" presId="urn:microsoft.com/office/officeart/2008/layout/HorizontalMultiLevelHierarchy"/>
    <dgm:cxn modelId="{AAE12204-D6DC-40EE-858A-48938D2FFC31}" type="presParOf" srcId="{98288B65-AA05-4204-A07F-060BC3D2F757}" destId="{2FFFC9FD-80D4-49F9-B3D1-A28E6BCC30ED}" srcOrd="2" destOrd="0" presId="urn:microsoft.com/office/officeart/2008/layout/HorizontalMultiLevelHierarchy"/>
    <dgm:cxn modelId="{0645AB7A-BBD5-411E-B3A0-9FAA40F3D94B}" type="presParOf" srcId="{2FFFC9FD-80D4-49F9-B3D1-A28E6BCC30ED}" destId="{680EE5AC-6978-452B-923D-5C4355A82391}" srcOrd="0" destOrd="0" presId="urn:microsoft.com/office/officeart/2008/layout/HorizontalMultiLevelHierarchy"/>
    <dgm:cxn modelId="{3905EF7B-0CBD-46EE-83C5-2DC5A13E9A65}" type="presParOf" srcId="{98288B65-AA05-4204-A07F-060BC3D2F757}" destId="{DF26D960-DBA8-4FAA-8674-28E6F38E6725}" srcOrd="3" destOrd="0" presId="urn:microsoft.com/office/officeart/2008/layout/HorizontalMultiLevelHierarchy"/>
    <dgm:cxn modelId="{66D428C7-733A-497D-B6EC-CEFCD97FCB5F}" type="presParOf" srcId="{DF26D960-DBA8-4FAA-8674-28E6F38E6725}" destId="{44277E1E-91AE-4091-B8CA-70BD13BE2CEC}" srcOrd="0" destOrd="0" presId="urn:microsoft.com/office/officeart/2008/layout/HorizontalMultiLevelHierarchy"/>
    <dgm:cxn modelId="{50A421BC-C038-41B2-8F35-CC30140B2C0F}" type="presParOf" srcId="{DF26D960-DBA8-4FAA-8674-28E6F38E6725}" destId="{E899EF46-5621-4B17-9974-15D8A5C3C854}" srcOrd="1" destOrd="0" presId="urn:microsoft.com/office/officeart/2008/layout/HorizontalMultiLevelHierarchy"/>
    <dgm:cxn modelId="{3C3DBAD4-A50B-4038-B5CB-D1DED8492A77}" type="presParOf" srcId="{98288B65-AA05-4204-A07F-060BC3D2F757}" destId="{34CADE1A-1E83-4AD9-8DE7-CDAE08624797}" srcOrd="4" destOrd="0" presId="urn:microsoft.com/office/officeart/2008/layout/HorizontalMultiLevelHierarchy"/>
    <dgm:cxn modelId="{BEC3843E-57B2-4DF7-AC71-84C23759B39F}" type="presParOf" srcId="{34CADE1A-1E83-4AD9-8DE7-CDAE08624797}" destId="{AB5C8353-9519-4899-B268-9FFF9801DD75}" srcOrd="0" destOrd="0" presId="urn:microsoft.com/office/officeart/2008/layout/HorizontalMultiLevelHierarchy"/>
    <dgm:cxn modelId="{053D62C0-9006-41E5-987C-7586AE71C1E4}" type="presParOf" srcId="{98288B65-AA05-4204-A07F-060BC3D2F757}" destId="{7BA1B373-49F0-432E-B279-C6750F7E375E}" srcOrd="5" destOrd="0" presId="urn:microsoft.com/office/officeart/2008/layout/HorizontalMultiLevelHierarchy"/>
    <dgm:cxn modelId="{BA58CBD7-E72B-4089-964F-43755FA8035C}" type="presParOf" srcId="{7BA1B373-49F0-432E-B279-C6750F7E375E}" destId="{C9B494AD-9467-425F-B29C-31585B51DCBF}" srcOrd="0" destOrd="0" presId="urn:microsoft.com/office/officeart/2008/layout/HorizontalMultiLevelHierarchy"/>
    <dgm:cxn modelId="{F12BBC79-5798-4DAF-8F86-70803E19B02F}" type="presParOf" srcId="{7BA1B373-49F0-432E-B279-C6750F7E375E}" destId="{7223B1EC-D588-41DF-B114-2E173F71937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0386D1-FE14-4CE1-8F8F-A67DEDF5D16F}">
      <dsp:nvSpPr>
        <dsp:cNvPr id="0" name=""/>
        <dsp:cNvSpPr/>
      </dsp:nvSpPr>
      <dsp:spPr>
        <a:xfrm>
          <a:off x="1416996" y="2053260"/>
          <a:ext cx="99056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134162"/>
              </a:moveTo>
              <a:lnTo>
                <a:pt x="990560" y="134162"/>
              </a:lnTo>
              <a:lnTo>
                <a:pt x="990560" y="457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FBFD9A-A27F-4825-A658-3D301F2F485A}">
      <dsp:nvSpPr>
        <dsp:cNvPr id="0" name=""/>
        <dsp:cNvSpPr/>
      </dsp:nvSpPr>
      <dsp:spPr>
        <a:xfrm>
          <a:off x="1416996" y="2187423"/>
          <a:ext cx="1981121" cy="6084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39612" y="0"/>
              </a:lnTo>
              <a:lnTo>
                <a:pt x="1839612" y="608487"/>
              </a:lnTo>
              <a:lnTo>
                <a:pt x="1981121" y="6084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57DB8D-2A4E-4131-9799-2214C498CBE8}">
      <dsp:nvSpPr>
        <dsp:cNvPr id="0" name=""/>
        <dsp:cNvSpPr/>
      </dsp:nvSpPr>
      <dsp:spPr>
        <a:xfrm>
          <a:off x="1416996" y="2141703"/>
          <a:ext cx="19811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981121" y="457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94552C-73CB-4FEA-B56D-DD9FA86DC2A4}">
      <dsp:nvSpPr>
        <dsp:cNvPr id="0" name=""/>
        <dsp:cNvSpPr/>
      </dsp:nvSpPr>
      <dsp:spPr>
        <a:xfrm>
          <a:off x="1416996" y="1568051"/>
          <a:ext cx="1983031" cy="619372"/>
        </a:xfrm>
        <a:custGeom>
          <a:avLst/>
          <a:gdLst/>
          <a:ahLst/>
          <a:cxnLst/>
          <a:rect l="0" t="0" r="0" b="0"/>
          <a:pathLst>
            <a:path>
              <a:moveTo>
                <a:pt x="0" y="619372"/>
              </a:moveTo>
              <a:lnTo>
                <a:pt x="1841522" y="619372"/>
              </a:lnTo>
              <a:lnTo>
                <a:pt x="1841522" y="0"/>
              </a:lnTo>
              <a:lnTo>
                <a:pt x="198303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65B37C-3C47-4228-938C-7899AF8C869F}">
      <dsp:nvSpPr>
        <dsp:cNvPr id="0" name=""/>
        <dsp:cNvSpPr/>
      </dsp:nvSpPr>
      <dsp:spPr>
        <a:xfrm>
          <a:off x="1910" y="1971622"/>
          <a:ext cx="1415086" cy="431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 err="1">
              <a:solidFill>
                <a:schemeClr val="tx1"/>
              </a:solidFill>
            </a:rPr>
            <a:t>Meliponini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1910" y="1971622"/>
        <a:ext cx="1415086" cy="431601"/>
      </dsp:txXfrm>
    </dsp:sp>
    <dsp:sp modelId="{5495B8B3-7CAF-4981-ADDD-0DF897130CD6}">
      <dsp:nvSpPr>
        <dsp:cNvPr id="0" name=""/>
        <dsp:cNvSpPr/>
      </dsp:nvSpPr>
      <dsp:spPr>
        <a:xfrm>
          <a:off x="3400028" y="1352250"/>
          <a:ext cx="1415086" cy="431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schemeClr val="tx1"/>
              </a:solidFill>
              <a:effectLst>
                <a:outerShdw blurRad="50800" dist="50800" dir="5400000" algn="ctr" rotWithShape="0">
                  <a:srgbClr val="000066"/>
                </a:outerShdw>
              </a:effectLst>
            </a:rPr>
            <a:t>Miel</a:t>
          </a:r>
          <a:r>
            <a:rPr lang="es-ES" sz="2400" kern="1200" dirty="0">
              <a:solidFill>
                <a:schemeClr val="tx1"/>
              </a:solidFill>
            </a:rPr>
            <a:t> </a:t>
          </a:r>
        </a:p>
      </dsp:txBody>
      <dsp:txXfrm>
        <a:off x="3400028" y="1352250"/>
        <a:ext cx="1415086" cy="431601"/>
      </dsp:txXfrm>
    </dsp:sp>
    <dsp:sp modelId="{16706945-0289-48DC-8C2D-9B3D8837456A}">
      <dsp:nvSpPr>
        <dsp:cNvPr id="0" name=""/>
        <dsp:cNvSpPr/>
      </dsp:nvSpPr>
      <dsp:spPr>
        <a:xfrm>
          <a:off x="3398118" y="1971622"/>
          <a:ext cx="1415086" cy="431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schemeClr val="tx1"/>
              </a:solidFill>
              <a:effectLst>
                <a:outerShdw blurRad="50800" dist="50800" dir="5400000" algn="ctr" rotWithShape="0">
                  <a:srgbClr val="E44C6D"/>
                </a:outerShdw>
              </a:effectLst>
            </a:rPr>
            <a:t>Cerumen</a:t>
          </a:r>
        </a:p>
      </dsp:txBody>
      <dsp:txXfrm>
        <a:off x="3398118" y="1971622"/>
        <a:ext cx="1415086" cy="431601"/>
      </dsp:txXfrm>
    </dsp:sp>
    <dsp:sp modelId="{ABDE5D5B-C6CA-4F70-A753-05D29CBEA27F}">
      <dsp:nvSpPr>
        <dsp:cNvPr id="0" name=""/>
        <dsp:cNvSpPr/>
      </dsp:nvSpPr>
      <dsp:spPr>
        <a:xfrm>
          <a:off x="3398118" y="2580110"/>
          <a:ext cx="1415086" cy="431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rPr>
            <a:t>Propóleo</a:t>
          </a:r>
          <a:endParaRPr lang="es-ES" sz="2400" kern="1200" dirty="0">
            <a:solidFill>
              <a:schemeClr val="tx1"/>
            </a:solidFill>
            <a:effectLst>
              <a:glow rad="139700">
                <a:srgbClr val="ACEDF2">
                  <a:alpha val="40000"/>
                </a:srgbClr>
              </a:glow>
              <a:outerShdw blurRad="50800" dist="50800" dir="5400000" algn="ctr" rotWithShape="0">
                <a:srgbClr val="FF0000"/>
              </a:outerShdw>
            </a:effectLst>
          </a:endParaRPr>
        </a:p>
      </dsp:txBody>
      <dsp:txXfrm>
        <a:off x="3398118" y="2580110"/>
        <a:ext cx="1415086" cy="431601"/>
      </dsp:txXfrm>
    </dsp:sp>
    <dsp:sp modelId="{8F8E989E-695A-4E71-B293-F88264CF4421}">
      <dsp:nvSpPr>
        <dsp:cNvPr id="0" name=""/>
        <dsp:cNvSpPr/>
      </dsp:nvSpPr>
      <dsp:spPr>
        <a:xfrm>
          <a:off x="1700014" y="1667379"/>
          <a:ext cx="1415086" cy="431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schemeClr val="tx1"/>
              </a:solidFill>
            </a:rPr>
            <a:t>Productos</a:t>
          </a:r>
        </a:p>
      </dsp:txBody>
      <dsp:txXfrm>
        <a:off x="1700014" y="1667379"/>
        <a:ext cx="1415086" cy="4316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0690BD-D9CD-4E1E-AD70-DDD9ACD3FEE2}">
      <dsp:nvSpPr>
        <dsp:cNvPr id="0" name=""/>
        <dsp:cNvSpPr/>
      </dsp:nvSpPr>
      <dsp:spPr>
        <a:xfrm rot="5400000">
          <a:off x="1756384" y="148825"/>
          <a:ext cx="2065279" cy="3436577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FECA0B-1936-45A1-ADEE-E90580ECE58E}">
      <dsp:nvSpPr>
        <dsp:cNvPr id="0" name=""/>
        <dsp:cNvSpPr/>
      </dsp:nvSpPr>
      <dsp:spPr>
        <a:xfrm>
          <a:off x="1266099" y="1282355"/>
          <a:ext cx="3102561" cy="27195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-Industria alimenticia             13% PIB → 4%</a:t>
          </a:r>
          <a:br>
            <a:rPr lang="es-ES" sz="2000" kern="1200" dirty="0"/>
          </a:br>
          <a:r>
            <a:rPr lang="es-ES" sz="2000" kern="1200" dirty="0"/>
            <a:t>-Miel de abejas sin aguijón 250g </a:t>
          </a:r>
          <a:r>
            <a:rPr lang="es-EC" sz="2000" kern="1200" dirty="0"/>
            <a:t> </a:t>
          </a:r>
          <a:r>
            <a:rPr lang="es-ES" sz="2000" kern="1200" dirty="0"/>
            <a:t>→$ 12.50</a:t>
          </a:r>
          <a:br>
            <a:rPr lang="es-ES" sz="2000" i="1" kern="1200" dirty="0"/>
          </a:br>
          <a:r>
            <a:rPr lang="es-ES" sz="2000" i="1" kern="1200" dirty="0"/>
            <a:t>-</a:t>
          </a:r>
          <a:r>
            <a:rPr lang="es-ES" sz="2000" b="0" i="1" kern="1200" dirty="0"/>
            <a:t>Apis </a:t>
          </a:r>
          <a:r>
            <a:rPr lang="es-ES" sz="2000" b="0" i="1" kern="1200" dirty="0" err="1"/>
            <a:t>mellifera</a:t>
          </a:r>
          <a:r>
            <a:rPr lang="es-ES" sz="2000" b="0" i="1" kern="1200" dirty="0"/>
            <a:t>    </a:t>
          </a:r>
          <a:r>
            <a:rPr lang="es-EC" sz="2000" kern="1200" dirty="0"/>
            <a:t>250 g </a:t>
          </a:r>
          <a:r>
            <a:rPr lang="es-ES" sz="2000" kern="1200" dirty="0"/>
            <a:t>→</a:t>
          </a:r>
          <a:r>
            <a:rPr lang="es-EC" sz="2000" kern="1200" dirty="0"/>
            <a:t> </a:t>
          </a:r>
          <a:r>
            <a:rPr lang="es-ES" sz="2000" i="1" kern="1200" dirty="0"/>
            <a:t>$ 5-10</a:t>
          </a:r>
          <a:br>
            <a:rPr lang="es-ES" sz="2000" b="0" i="1" kern="1200" dirty="0"/>
          </a:br>
          <a:r>
            <a:rPr lang="es-ES" sz="2000" b="0" i="1" kern="1200" dirty="0"/>
            <a:t>- </a:t>
          </a:r>
          <a:r>
            <a:rPr lang="es-ES" sz="2000" b="0" i="0" kern="1200" dirty="0"/>
            <a:t>Colombia </a:t>
          </a:r>
          <a:r>
            <a:rPr lang="es-ES" sz="2000" kern="1200" dirty="0"/>
            <a:t>→ </a:t>
          </a:r>
          <a:r>
            <a:rPr lang="es-ES" sz="2000" b="0" i="0" kern="1200" dirty="0"/>
            <a:t>$ 5 a 80 por litro</a:t>
          </a:r>
        </a:p>
      </dsp:txBody>
      <dsp:txXfrm>
        <a:off x="1266099" y="1282355"/>
        <a:ext cx="3102561" cy="2719577"/>
      </dsp:txXfrm>
    </dsp:sp>
    <dsp:sp modelId="{0966368A-F912-4233-A87E-C64224A8B077}">
      <dsp:nvSpPr>
        <dsp:cNvPr id="0" name=""/>
        <dsp:cNvSpPr/>
      </dsp:nvSpPr>
      <dsp:spPr>
        <a:xfrm>
          <a:off x="3783272" y="2554"/>
          <a:ext cx="585389" cy="585389"/>
        </a:xfrm>
        <a:prstGeom prst="triangle">
          <a:avLst>
            <a:gd name="adj" fmla="val 100000"/>
          </a:avLst>
        </a:prstGeom>
        <a:solidFill>
          <a:schemeClr val="accent5">
            <a:hueOff val="1628513"/>
            <a:satOff val="5598"/>
            <a:lumOff val="-26863"/>
            <a:alphaOff val="0"/>
          </a:schemeClr>
        </a:solidFill>
        <a:ln w="25400" cap="flat" cmpd="sng" algn="ctr">
          <a:solidFill>
            <a:schemeClr val="accent5">
              <a:hueOff val="1628513"/>
              <a:satOff val="5598"/>
              <a:lumOff val="-26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536844-AC4A-4856-9F37-84A01D400A05}">
      <dsp:nvSpPr>
        <dsp:cNvPr id="0" name=""/>
        <dsp:cNvSpPr/>
      </dsp:nvSpPr>
      <dsp:spPr>
        <a:xfrm rot="5400000">
          <a:off x="5408987" y="-684294"/>
          <a:ext cx="2065279" cy="3436577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3257026"/>
            <a:satOff val="11196"/>
            <a:lumOff val="-53726"/>
            <a:alphaOff val="0"/>
          </a:schemeClr>
        </a:solidFill>
        <a:ln w="25400" cap="flat" cmpd="sng" algn="ctr">
          <a:solidFill>
            <a:schemeClr val="accent5">
              <a:hueOff val="3257026"/>
              <a:satOff val="11196"/>
              <a:lumOff val="-537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5D042D-CBF3-4B62-8722-2DEAC6E36260}">
      <dsp:nvSpPr>
        <dsp:cNvPr id="0" name=""/>
        <dsp:cNvSpPr/>
      </dsp:nvSpPr>
      <dsp:spPr>
        <a:xfrm>
          <a:off x="5064240" y="342501"/>
          <a:ext cx="3102561" cy="27195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Propiedades medicinales</a:t>
          </a:r>
          <a:br>
            <a:rPr lang="es-ES" sz="2000" kern="1200" dirty="0"/>
          </a:br>
          <a:r>
            <a:rPr lang="es-ES" sz="2000" kern="1200" dirty="0"/>
            <a:t>- Cataratas</a:t>
          </a:r>
          <a:br>
            <a:rPr lang="es-ES" sz="2000" kern="1200" dirty="0"/>
          </a:br>
          <a:r>
            <a:rPr lang="es-ES" sz="2000" kern="1200" dirty="0"/>
            <a:t>- Problemas hepáticos</a:t>
          </a:r>
          <a:br>
            <a:rPr lang="es-ES" sz="2000" kern="1200" dirty="0"/>
          </a:br>
          <a:r>
            <a:rPr lang="es-ES" sz="2000" kern="1200" dirty="0"/>
            <a:t>- Conjuntivitis</a:t>
          </a:r>
          <a:br>
            <a:rPr lang="es-ES" sz="2000" kern="1200" dirty="0"/>
          </a:br>
          <a:r>
            <a:rPr lang="es-ES" sz="2000" kern="1200" dirty="0"/>
            <a:t>- Úlceras</a:t>
          </a:r>
          <a:br>
            <a:rPr lang="es-ES" sz="2000" kern="1200" dirty="0"/>
          </a:br>
          <a:r>
            <a:rPr lang="es-ES" sz="2000" kern="1200" dirty="0"/>
            <a:t>- Infecciones respiratorias</a:t>
          </a:r>
        </a:p>
      </dsp:txBody>
      <dsp:txXfrm>
        <a:off x="5064240" y="342501"/>
        <a:ext cx="3102561" cy="27195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F587B4-9745-42E0-94F5-75DA32B766F4}">
      <dsp:nvSpPr>
        <dsp:cNvPr id="0" name=""/>
        <dsp:cNvSpPr/>
      </dsp:nvSpPr>
      <dsp:spPr>
        <a:xfrm>
          <a:off x="520187" y="614"/>
          <a:ext cx="1226085" cy="12260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Azúcares totales</a:t>
          </a:r>
        </a:p>
      </dsp:txBody>
      <dsp:txXfrm>
        <a:off x="699743" y="180170"/>
        <a:ext cx="866973" cy="866973"/>
      </dsp:txXfrm>
    </dsp:sp>
    <dsp:sp modelId="{6AAA0470-9729-47F4-978D-A37C55568036}">
      <dsp:nvSpPr>
        <dsp:cNvPr id="0" name=""/>
        <dsp:cNvSpPr/>
      </dsp:nvSpPr>
      <dsp:spPr>
        <a:xfrm>
          <a:off x="1851164" y="211599"/>
          <a:ext cx="711129" cy="711129"/>
        </a:xfrm>
        <a:prstGeom prst="mathMinus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kern="1200"/>
        </a:p>
      </dsp:txBody>
      <dsp:txXfrm>
        <a:off x="1945424" y="483535"/>
        <a:ext cx="522609" cy="167257"/>
      </dsp:txXfrm>
    </dsp:sp>
    <dsp:sp modelId="{07B71B6E-F9FB-4B61-8D53-4AB466A70675}">
      <dsp:nvSpPr>
        <dsp:cNvPr id="0" name=""/>
        <dsp:cNvSpPr/>
      </dsp:nvSpPr>
      <dsp:spPr>
        <a:xfrm>
          <a:off x="2694388" y="1229"/>
          <a:ext cx="1226085" cy="12260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Azúcares reductores</a:t>
          </a:r>
        </a:p>
      </dsp:txBody>
      <dsp:txXfrm>
        <a:off x="2873944" y="180785"/>
        <a:ext cx="866973" cy="866973"/>
      </dsp:txXfrm>
    </dsp:sp>
    <dsp:sp modelId="{D1D7D4D5-1F48-4E58-A4D9-12A951F6FD37}">
      <dsp:nvSpPr>
        <dsp:cNvPr id="0" name=""/>
        <dsp:cNvSpPr/>
      </dsp:nvSpPr>
      <dsp:spPr>
        <a:xfrm>
          <a:off x="3982161" y="258092"/>
          <a:ext cx="711129" cy="711129"/>
        </a:xfrm>
        <a:prstGeom prst="mathEqual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kern="1200"/>
        </a:p>
      </dsp:txBody>
      <dsp:txXfrm>
        <a:off x="4076421" y="404585"/>
        <a:ext cx="522609" cy="418143"/>
      </dsp:txXfrm>
    </dsp:sp>
    <dsp:sp modelId="{89A91A6D-A7CA-4D95-9DD8-11CCEB77DA3C}">
      <dsp:nvSpPr>
        <dsp:cNvPr id="0" name=""/>
        <dsp:cNvSpPr/>
      </dsp:nvSpPr>
      <dsp:spPr>
        <a:xfrm>
          <a:off x="4792849" y="614"/>
          <a:ext cx="1226085" cy="12260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Azúcares no reductores</a:t>
          </a:r>
        </a:p>
      </dsp:txBody>
      <dsp:txXfrm>
        <a:off x="4972405" y="180170"/>
        <a:ext cx="866973" cy="8669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F587B4-9745-42E0-94F5-75DA32B766F4}">
      <dsp:nvSpPr>
        <dsp:cNvPr id="0" name=""/>
        <dsp:cNvSpPr/>
      </dsp:nvSpPr>
      <dsp:spPr>
        <a:xfrm>
          <a:off x="825260" y="137"/>
          <a:ext cx="1120718" cy="11207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Azúcares totales</a:t>
          </a:r>
        </a:p>
      </dsp:txBody>
      <dsp:txXfrm>
        <a:off x="989385" y="164262"/>
        <a:ext cx="792468" cy="792468"/>
      </dsp:txXfrm>
    </dsp:sp>
    <dsp:sp modelId="{6AAA0470-9729-47F4-978D-A37C55568036}">
      <dsp:nvSpPr>
        <dsp:cNvPr id="0" name=""/>
        <dsp:cNvSpPr/>
      </dsp:nvSpPr>
      <dsp:spPr>
        <a:xfrm>
          <a:off x="1973058" y="192921"/>
          <a:ext cx="650016" cy="650016"/>
        </a:xfrm>
        <a:prstGeom prst="mathMinus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/>
        </a:p>
      </dsp:txBody>
      <dsp:txXfrm>
        <a:off x="2059218" y="441487"/>
        <a:ext cx="477696" cy="152884"/>
      </dsp:txXfrm>
    </dsp:sp>
    <dsp:sp modelId="{07B71B6E-F9FB-4B61-8D53-4AB466A70675}">
      <dsp:nvSpPr>
        <dsp:cNvPr id="0" name=""/>
        <dsp:cNvSpPr/>
      </dsp:nvSpPr>
      <dsp:spPr>
        <a:xfrm>
          <a:off x="2709201" y="68"/>
          <a:ext cx="1120718" cy="11207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Azúcares reductores</a:t>
          </a:r>
        </a:p>
      </dsp:txBody>
      <dsp:txXfrm>
        <a:off x="2873326" y="164193"/>
        <a:ext cx="792468" cy="792468"/>
      </dsp:txXfrm>
    </dsp:sp>
    <dsp:sp modelId="{D1D7D4D5-1F48-4E58-A4D9-12A951F6FD37}">
      <dsp:nvSpPr>
        <dsp:cNvPr id="0" name=""/>
        <dsp:cNvSpPr/>
      </dsp:nvSpPr>
      <dsp:spPr>
        <a:xfrm>
          <a:off x="3920922" y="235419"/>
          <a:ext cx="650016" cy="650016"/>
        </a:xfrm>
        <a:prstGeom prst="mathEqual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/>
        </a:p>
      </dsp:txBody>
      <dsp:txXfrm>
        <a:off x="4007082" y="369322"/>
        <a:ext cx="477696" cy="382210"/>
      </dsp:txXfrm>
    </dsp:sp>
    <dsp:sp modelId="{89A91A6D-A7CA-4D95-9DD8-11CCEB77DA3C}">
      <dsp:nvSpPr>
        <dsp:cNvPr id="0" name=""/>
        <dsp:cNvSpPr/>
      </dsp:nvSpPr>
      <dsp:spPr>
        <a:xfrm>
          <a:off x="4661941" y="68"/>
          <a:ext cx="1120718" cy="11207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Azúcares no reductores</a:t>
          </a:r>
        </a:p>
      </dsp:txBody>
      <dsp:txXfrm>
        <a:off x="4826066" y="164193"/>
        <a:ext cx="792468" cy="7924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CADE1A-1E83-4AD9-8DE7-CDAE08624797}">
      <dsp:nvSpPr>
        <dsp:cNvPr id="0" name=""/>
        <dsp:cNvSpPr/>
      </dsp:nvSpPr>
      <dsp:spPr>
        <a:xfrm>
          <a:off x="1017392" y="2605881"/>
          <a:ext cx="649594" cy="12377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4797" y="0"/>
              </a:lnTo>
              <a:lnTo>
                <a:pt x="324797" y="1237793"/>
              </a:lnTo>
              <a:lnTo>
                <a:pt x="649594" y="123779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1307241" y="3189831"/>
        <a:ext cx="69894" cy="69894"/>
      </dsp:txXfrm>
    </dsp:sp>
    <dsp:sp modelId="{2FFFC9FD-80D4-49F9-B3D1-A28E6BCC30ED}">
      <dsp:nvSpPr>
        <dsp:cNvPr id="0" name=""/>
        <dsp:cNvSpPr/>
      </dsp:nvSpPr>
      <dsp:spPr>
        <a:xfrm>
          <a:off x="1017392" y="2560161"/>
          <a:ext cx="64959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9594" y="457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1325949" y="2589641"/>
        <a:ext cx="32479" cy="32479"/>
      </dsp:txXfrm>
    </dsp:sp>
    <dsp:sp modelId="{54A489E7-219F-4C41-993B-C6563FED3DF1}">
      <dsp:nvSpPr>
        <dsp:cNvPr id="0" name=""/>
        <dsp:cNvSpPr/>
      </dsp:nvSpPr>
      <dsp:spPr>
        <a:xfrm>
          <a:off x="1017392" y="1368087"/>
          <a:ext cx="649594" cy="1237793"/>
        </a:xfrm>
        <a:custGeom>
          <a:avLst/>
          <a:gdLst/>
          <a:ahLst/>
          <a:cxnLst/>
          <a:rect l="0" t="0" r="0" b="0"/>
          <a:pathLst>
            <a:path>
              <a:moveTo>
                <a:pt x="0" y="1237793"/>
              </a:moveTo>
              <a:lnTo>
                <a:pt x="324797" y="1237793"/>
              </a:lnTo>
              <a:lnTo>
                <a:pt x="324797" y="0"/>
              </a:lnTo>
              <a:lnTo>
                <a:pt x="649594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1307241" y="1952037"/>
        <a:ext cx="69894" cy="69894"/>
      </dsp:txXfrm>
    </dsp:sp>
    <dsp:sp modelId="{FFE572A6-68F6-4C05-A259-60718C76FE22}">
      <dsp:nvSpPr>
        <dsp:cNvPr id="0" name=""/>
        <dsp:cNvSpPr/>
      </dsp:nvSpPr>
      <dsp:spPr>
        <a:xfrm rot="16200000">
          <a:off x="-2083606" y="2110764"/>
          <a:ext cx="5211762" cy="990234"/>
        </a:xfrm>
        <a:prstGeom prst="rect">
          <a:avLst/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0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Coliformes </a:t>
          </a:r>
          <a:r>
            <a:rPr lang="es-ES" sz="5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y E. </a:t>
          </a:r>
          <a:r>
            <a:rPr lang="es-ES" sz="5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coli</a:t>
          </a:r>
          <a:endParaRPr lang="es-ES" sz="50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2083606" y="2110764"/>
        <a:ext cx="5211762" cy="990234"/>
      </dsp:txXfrm>
    </dsp:sp>
    <dsp:sp modelId="{9C3A7425-EF0B-49C3-A9C6-F5DDEA70BAD9}">
      <dsp:nvSpPr>
        <dsp:cNvPr id="0" name=""/>
        <dsp:cNvSpPr/>
      </dsp:nvSpPr>
      <dsp:spPr>
        <a:xfrm>
          <a:off x="1666986" y="872970"/>
          <a:ext cx="3247970" cy="990234"/>
        </a:xfrm>
        <a:prstGeom prst="rect">
          <a:avLst/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Abejas sin aguijón  (</a:t>
          </a:r>
          <a:r>
            <a:rPr lang="es-EC" sz="24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Partamona</a:t>
          </a:r>
          <a:r>
            <a:rPr lang="es-EC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C" sz="24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orizabaensis</a:t>
          </a:r>
          <a:r>
            <a:rPr lang="es-EC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  →</a:t>
          </a:r>
          <a:r>
            <a:rPr lang="es-EC" sz="24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Heces</a:t>
          </a:r>
          <a:endParaRPr lang="es-E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66986" y="872970"/>
        <a:ext cx="3247970" cy="990234"/>
      </dsp:txXfrm>
    </dsp:sp>
    <dsp:sp modelId="{44277E1E-91AE-4091-B8CA-70BD13BE2CEC}">
      <dsp:nvSpPr>
        <dsp:cNvPr id="0" name=""/>
        <dsp:cNvSpPr/>
      </dsp:nvSpPr>
      <dsp:spPr>
        <a:xfrm>
          <a:off x="1666986" y="2110764"/>
          <a:ext cx="3247970" cy="990234"/>
        </a:xfrm>
        <a:prstGeom prst="rect">
          <a:avLst/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Corrales de cerdos y aves</a:t>
          </a:r>
        </a:p>
      </dsp:txBody>
      <dsp:txXfrm>
        <a:off x="1666986" y="2110764"/>
        <a:ext cx="3247970" cy="990234"/>
      </dsp:txXfrm>
    </dsp:sp>
    <dsp:sp modelId="{C9B494AD-9467-425F-B29C-31585B51DCBF}">
      <dsp:nvSpPr>
        <dsp:cNvPr id="0" name=""/>
        <dsp:cNvSpPr/>
      </dsp:nvSpPr>
      <dsp:spPr>
        <a:xfrm>
          <a:off x="1666986" y="3348557"/>
          <a:ext cx="3247970" cy="990234"/>
        </a:xfrm>
        <a:prstGeom prst="rect">
          <a:avLst/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Letrinas </a:t>
          </a:r>
        </a:p>
      </dsp:txBody>
      <dsp:txXfrm>
        <a:off x="1666986" y="3348557"/>
        <a:ext cx="3247970" cy="9902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AD86B4-A8D4-4C72-8B68-94C09634FDC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C87C7F-3ABD-42D6-9E81-4F42F8F1A0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A864D4-9AFF-4D53-826A-E33559F098B5}" type="datetimeFigureOut">
              <a:rPr lang="es-ES" smtClean="0"/>
              <a:t>15/07/2019</a:t>
            </a:fld>
            <a:endParaRPr lang="es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16950E-22A1-426F-A357-DDC623361DC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84E91-9167-4CA1-88C0-14965FC7F59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7E8E6-6C94-424C-8915-406B4FFB0B1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472881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A0D8AB-E0CD-4376-A218-038DC5BB4B78}" type="datetimeFigureOut">
              <a:rPr lang="es-ES" smtClean="0"/>
              <a:t>15/07/2019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957E2D-4A9B-424E-891D-B648A6D1951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278414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3"/>
          <p:cNvGraphicFramePr>
            <a:graphicFrameLocks noChangeAspect="1"/>
          </p:cNvGraphicFramePr>
          <p:nvPr/>
        </p:nvGraphicFramePr>
        <p:xfrm>
          <a:off x="-25400" y="749300"/>
          <a:ext cx="12217400" cy="536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" name="CorelDRAW" r:id="rId3" imgW="9168480" imgH="5375520" progId="">
                  <p:embed/>
                </p:oleObj>
              </mc:Choice>
              <mc:Fallback>
                <p:oleObj name="CorelDRAW" r:id="rId3" imgW="9168480" imgH="53755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681"/>
                      <a:stretch>
                        <a:fillRect/>
                      </a:stretch>
                    </p:blipFill>
                    <p:spPr bwMode="auto">
                      <a:xfrm>
                        <a:off x="-25400" y="749300"/>
                        <a:ext cx="12217400" cy="536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4095751" y="22860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/>
          </a:p>
        </p:txBody>
      </p:sp>
      <p:pic>
        <p:nvPicPr>
          <p:cNvPr id="8" name="12 Imagen" descr="pie de pagina espe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64226"/>
            <a:ext cx="12192000" cy="1065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7 Marcador de fecha"/>
          <p:cNvSpPr>
            <a:spLocks noGrp="1"/>
          </p:cNvSpPr>
          <p:nvPr>
            <p:ph type="dt" sz="half" idx="2"/>
          </p:nvPr>
        </p:nvSpPr>
        <p:spPr>
          <a:xfrm>
            <a:off x="513589" y="5661248"/>
            <a:ext cx="2702091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endParaRPr lang="es-EC"/>
          </a:p>
        </p:txBody>
      </p:sp>
      <p:sp>
        <p:nvSpPr>
          <p:cNvPr id="11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850880" y="5662451"/>
            <a:ext cx="19304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endParaRPr lang="es-EC"/>
          </a:p>
        </p:txBody>
      </p:sp>
      <p:sp>
        <p:nvSpPr>
          <p:cNvPr id="12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416480" y="5662451"/>
            <a:ext cx="116592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fld id="{465BB4BD-2E78-4FD9-A89E-2F630F91A7DA}" type="slidenum">
              <a:rPr lang="es-EC" smtClean="0"/>
              <a:t>‹#›</a:t>
            </a:fld>
            <a:endParaRPr lang="es-EC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69" y="222164"/>
            <a:ext cx="2976000" cy="5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59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649986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71759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4BD-2E78-4FD9-A89E-2F630F91A7DA}" type="slidenum">
              <a:rPr lang="es-EC" smtClean="0"/>
              <a:t>‹#›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56995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BB4BD-2E78-4FD9-A89E-2F630F91A7DA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0672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93659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155709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763864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55803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62619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3154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73991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65955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1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1800"/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 rot="10800000">
            <a:off x="1" y="6308726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800">
              <a:solidFill>
                <a:schemeClr val="tx1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rot="10800000" flipH="1">
            <a:off x="33868" y="6235700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800">
              <a:solidFill>
                <a:schemeClr val="tx1"/>
              </a:solidFill>
            </a:endParaRPr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rot="10800000" flipH="1">
            <a:off x="33868" y="62833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800">
              <a:solidFill>
                <a:schemeClr val="tx1"/>
              </a:solidFill>
            </a:endParaRP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2"/>
          </p:nvPr>
        </p:nvSpPr>
        <p:spPr>
          <a:xfrm>
            <a:off x="513589" y="6656871"/>
            <a:ext cx="2702091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endParaRPr lang="es-EC"/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850880" y="6658074"/>
            <a:ext cx="19304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endParaRPr lang="es-EC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416480" y="6658074"/>
            <a:ext cx="116592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fld id="{465BB4BD-2E78-4FD9-A89E-2F630F91A7DA}" type="slidenum">
              <a:rPr lang="es-EC" smtClean="0"/>
              <a:t>‹#›</a:t>
            </a:fld>
            <a:endParaRPr lang="es-EC"/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619" y="5981170"/>
            <a:ext cx="2976000" cy="5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776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7.em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8.emf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37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942" y="115909"/>
            <a:ext cx="978938" cy="101269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300196" y="845269"/>
            <a:ext cx="85548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DEPARTAMENTO DE CIENCIAS DE LA VIDA Y LA AGRICULTURA</a:t>
            </a:r>
          </a:p>
          <a:p>
            <a:pPr algn="ctr"/>
            <a:r>
              <a:rPr lang="es-EC" b="1" dirty="0"/>
              <a:t>CARRERA DE INGENIERÍA EN BIOTECNOLOGÍA</a:t>
            </a:r>
          </a:p>
          <a:p>
            <a:pPr algn="ctr"/>
            <a:endParaRPr lang="es-EC" b="1" dirty="0"/>
          </a:p>
          <a:p>
            <a:pPr algn="ctr"/>
            <a:endParaRPr lang="es-EC" b="1" dirty="0"/>
          </a:p>
          <a:p>
            <a:pPr algn="ctr"/>
            <a:r>
              <a:rPr lang="es-EC" b="1" dirty="0"/>
              <a:t>TRABAJO DE TITULACIÓN, PREVIO A LA OBTENCIÓN DEL TÍTULO DE INGENIERA EN BIOTECNOLOGÍA</a:t>
            </a:r>
          </a:p>
          <a:p>
            <a:pPr algn="ctr"/>
            <a:endParaRPr lang="es-EC" sz="2000" b="1" dirty="0"/>
          </a:p>
          <a:p>
            <a:pPr algn="ctr"/>
            <a:r>
              <a:rPr lang="es-EC" sz="2000" b="1" dirty="0"/>
              <a:t>“</a:t>
            </a:r>
            <a:r>
              <a:rPr lang="es-ES" b="1" dirty="0"/>
              <a:t>CARACTERIZACIÓN FISICOQUÍMICA Y MICROBIOLÓGICA DE MIEL DE LA TRIBU MELIPONINI EN LA PROVINCIA DE ORELLANA-ECUADOR</a:t>
            </a:r>
            <a:r>
              <a:rPr lang="es-EC" sz="2000" b="1" dirty="0"/>
              <a:t>”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801920" y="4342448"/>
            <a:ext cx="3401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/>
              <a:t>Elaborado por</a:t>
            </a:r>
          </a:p>
          <a:p>
            <a:pPr algn="ctr"/>
            <a:r>
              <a:rPr lang="es-EC" sz="1400" dirty="0"/>
              <a:t>Paola Lizbeth Ruiz Calderón</a:t>
            </a:r>
          </a:p>
        </p:txBody>
      </p:sp>
      <p:sp>
        <p:nvSpPr>
          <p:cNvPr id="8" name="Rectángulo 7"/>
          <p:cNvSpPr/>
          <p:nvPr/>
        </p:nvSpPr>
        <p:spPr>
          <a:xfrm>
            <a:off x="5166974" y="5069638"/>
            <a:ext cx="24734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1400" b="1" dirty="0"/>
              <a:t>Director</a:t>
            </a:r>
          </a:p>
          <a:p>
            <a:pPr algn="ctr"/>
            <a:r>
              <a:rPr lang="es-EC" sz="1400" dirty="0"/>
              <a:t>Dr. Jorge Ron-Román, </a:t>
            </a:r>
            <a:r>
              <a:rPr lang="es-EC" sz="1400" dirty="0" err="1"/>
              <a:t>Ph.D</a:t>
            </a:r>
            <a:r>
              <a:rPr lang="es-EC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2735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026015" y="0"/>
            <a:ext cx="10972800" cy="579549"/>
          </a:xfrm>
        </p:spPr>
        <p:txBody>
          <a:bodyPr/>
          <a:lstStyle/>
          <a:p>
            <a:r>
              <a:rPr lang="es-EC" sz="2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MATERIALES Y MÉTODOS</a:t>
            </a:r>
            <a:endParaRPr lang="es-EC" sz="2800" dirty="0">
              <a:latin typeface="+mn-l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0830" y="579549"/>
            <a:ext cx="3460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rgbClr val="FF0000"/>
                </a:solidFill>
              </a:rPr>
              <a:t>1. Análisis microbiológico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572027-1BD2-45FC-87EC-04A3BAD62A71}"/>
              </a:ext>
            </a:extLst>
          </p:cNvPr>
          <p:cNvSpPr txBox="1"/>
          <p:nvPr/>
        </p:nvSpPr>
        <p:spPr>
          <a:xfrm>
            <a:off x="408141" y="2035101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1 g miel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9 </a:t>
            </a:r>
            <a:r>
              <a:rPr lang="es-ES" dirty="0" err="1"/>
              <a:t>mL</a:t>
            </a:r>
            <a:r>
              <a:rPr lang="es-ES" dirty="0"/>
              <a:t>  agua peptona 0.1%</a:t>
            </a:r>
          </a:p>
          <a:p>
            <a:r>
              <a:rPr lang="es-ES" dirty="0"/>
              <a:t>(Solución madre)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4056446-661D-4FF3-A39A-9FDA168E2B68}"/>
              </a:ext>
            </a:extLst>
          </p:cNvPr>
          <p:cNvCxnSpPr>
            <a:cxnSpLocks/>
          </p:cNvCxnSpPr>
          <p:nvPr/>
        </p:nvCxnSpPr>
        <p:spPr>
          <a:xfrm flipV="1">
            <a:off x="2590800" y="2866124"/>
            <a:ext cx="940155" cy="12337"/>
          </a:xfrm>
          <a:prstGeom prst="straightConnector1">
            <a:avLst/>
          </a:prstGeom>
          <a:ln>
            <a:solidFill>
              <a:srgbClr val="E44C6D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1E0CC4D-190E-4606-8FF0-AA68377AD50F}"/>
              </a:ext>
            </a:extLst>
          </p:cNvPr>
          <p:cNvCxnSpPr/>
          <p:nvPr/>
        </p:nvCxnSpPr>
        <p:spPr>
          <a:xfrm flipH="1">
            <a:off x="8933214" y="2889559"/>
            <a:ext cx="85997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4AE1C60-D943-4CB2-BE31-48258674E8E5}"/>
              </a:ext>
            </a:extLst>
          </p:cNvPr>
          <p:cNvSpPr txBox="1"/>
          <p:nvPr/>
        </p:nvSpPr>
        <p:spPr>
          <a:xfrm>
            <a:off x="9832558" y="2312100"/>
            <a:ext cx="2166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Diluciones seriadas de: 1:10,1:100 y 1:1000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67E762C-7BD0-424A-95E8-7BCDF977C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313" y="1005631"/>
            <a:ext cx="5321901" cy="397684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F559C1D-2B15-4167-A8F3-95290C0014D9}"/>
              </a:ext>
            </a:extLst>
          </p:cNvPr>
          <p:cNvSpPr/>
          <p:nvPr/>
        </p:nvSpPr>
        <p:spPr>
          <a:xfrm>
            <a:off x="573541" y="6359080"/>
            <a:ext cx="17876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ea typeface="Calibri" panose="020F0502020204030204" pitchFamily="34" charset="0"/>
              </a:rPr>
              <a:t>(</a:t>
            </a:r>
            <a:r>
              <a:rPr lang="es-EC" sz="1200" dirty="0" err="1">
                <a:ea typeface="Calibri" panose="020F0502020204030204" pitchFamily="34" charset="0"/>
              </a:rPr>
              <a:t>Pucciarelli</a:t>
            </a:r>
            <a:r>
              <a:rPr lang="es-EC" sz="1200" dirty="0">
                <a:ea typeface="Calibri" panose="020F0502020204030204" pitchFamily="34" charset="0"/>
              </a:rPr>
              <a:t> et al., 2014)</a:t>
            </a:r>
            <a:endParaRPr lang="es-ES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C4A14E-CFA1-43BF-AAB5-C963B33A7329}"/>
              </a:ext>
            </a:extLst>
          </p:cNvPr>
          <p:cNvSpPr txBox="1"/>
          <p:nvPr/>
        </p:nvSpPr>
        <p:spPr>
          <a:xfrm>
            <a:off x="-374426" y="6302000"/>
            <a:ext cx="109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076474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219200" y="46061"/>
            <a:ext cx="10972800" cy="579549"/>
          </a:xfrm>
        </p:spPr>
        <p:txBody>
          <a:bodyPr/>
          <a:lstStyle/>
          <a:p>
            <a:r>
              <a:rPr lang="es-EC" sz="2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MATERIALES Y MÉTODOS</a:t>
            </a:r>
            <a:endParaRPr lang="es-EC" sz="2800" dirty="0">
              <a:latin typeface="+mn-l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40568" y="383864"/>
            <a:ext cx="4835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>
                <a:solidFill>
                  <a:srgbClr val="FF0000"/>
                </a:solidFill>
              </a:rPr>
              <a:t>1. Análisis microbiológico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0C1813-93EF-401A-A555-53CE552BF5B7}"/>
              </a:ext>
            </a:extLst>
          </p:cNvPr>
          <p:cNvSpPr txBox="1"/>
          <p:nvPr/>
        </p:nvSpPr>
        <p:spPr>
          <a:xfrm>
            <a:off x="1551469" y="2050353"/>
            <a:ext cx="3142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i="1" dirty="0" err="1"/>
              <a:t>Clostridium</a:t>
            </a:r>
            <a:r>
              <a:rPr lang="es-ES" sz="2400" i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i="1" dirty="0" err="1"/>
              <a:t>Bacillus</a:t>
            </a:r>
            <a:endParaRPr lang="es-ES" sz="2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i="1" dirty="0"/>
              <a:t>Salmonella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553B2871-9700-4275-9C37-0AF0B8D7DD9F}"/>
              </a:ext>
            </a:extLst>
          </p:cNvPr>
          <p:cNvSpPr/>
          <p:nvPr/>
        </p:nvSpPr>
        <p:spPr>
          <a:xfrm>
            <a:off x="1464525" y="2050352"/>
            <a:ext cx="86943" cy="1200329"/>
          </a:xfrm>
          <a:prstGeom prst="leftBrace">
            <a:avLst/>
          </a:prstGeom>
          <a:noFill/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D66E2A-38D2-4CCE-A2E3-E9CD4E08176B}"/>
              </a:ext>
            </a:extLst>
          </p:cNvPr>
          <p:cNvSpPr txBox="1"/>
          <p:nvPr/>
        </p:nvSpPr>
        <p:spPr>
          <a:xfrm>
            <a:off x="5099899" y="3279483"/>
            <a:ext cx="1992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Agar RCM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9085DE5-D549-4948-8181-4908BED01BCF}"/>
              </a:ext>
            </a:extLst>
          </p:cNvPr>
          <p:cNvPicPr/>
          <p:nvPr/>
        </p:nvPicPr>
        <p:blipFill rotWithShape="1">
          <a:blip r:embed="rId2"/>
          <a:srcRect l="3669" t="16006" r="11142" b="17505"/>
          <a:stretch/>
        </p:blipFill>
        <p:spPr bwMode="auto">
          <a:xfrm>
            <a:off x="8437894" y="674061"/>
            <a:ext cx="2743458" cy="26647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C2C1A3-86A5-4D98-AC4A-D86FED0BB99A}"/>
              </a:ext>
            </a:extLst>
          </p:cNvPr>
          <p:cNvSpPr txBox="1"/>
          <p:nvPr/>
        </p:nvSpPr>
        <p:spPr>
          <a:xfrm>
            <a:off x="8401354" y="3348415"/>
            <a:ext cx="2648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Agar Nutriente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67F21B6-116D-49E4-A82C-822D418558C3}"/>
              </a:ext>
            </a:extLst>
          </p:cNvPr>
          <p:cNvPicPr/>
          <p:nvPr/>
        </p:nvPicPr>
        <p:blipFill rotWithShape="1">
          <a:blip r:embed="rId3"/>
          <a:srcRect l="8485" t="22968" r="27765" b="26108"/>
          <a:stretch/>
        </p:blipFill>
        <p:spPr bwMode="auto">
          <a:xfrm>
            <a:off x="6705600" y="3843050"/>
            <a:ext cx="2400300" cy="20169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817471E-1B73-4CAF-AF27-33289C98FDEA}"/>
              </a:ext>
            </a:extLst>
          </p:cNvPr>
          <p:cNvSpPr txBox="1"/>
          <p:nvPr/>
        </p:nvSpPr>
        <p:spPr>
          <a:xfrm>
            <a:off x="5882398" y="5828514"/>
            <a:ext cx="3772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Agar Salmonella y </a:t>
            </a:r>
            <a:r>
              <a:rPr lang="es-ES" dirty="0" err="1"/>
              <a:t>Shigella</a:t>
            </a:r>
            <a:endParaRPr lang="es-E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F70AC4D-13D0-4A1C-9DCE-6FF30A9A0BC3}"/>
              </a:ext>
            </a:extLst>
          </p:cNvPr>
          <p:cNvPicPr/>
          <p:nvPr/>
        </p:nvPicPr>
        <p:blipFill rotWithShape="1">
          <a:blip r:embed="rId4"/>
          <a:srcRect l="40847" r="26906" b="9463"/>
          <a:stretch/>
        </p:blipFill>
        <p:spPr bwMode="auto">
          <a:xfrm>
            <a:off x="5649349" y="614697"/>
            <a:ext cx="1355808" cy="26647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99337C5-76F5-4108-B2A3-D532C7E4524E}"/>
              </a:ext>
            </a:extLst>
          </p:cNvPr>
          <p:cNvSpPr/>
          <p:nvPr/>
        </p:nvSpPr>
        <p:spPr>
          <a:xfrm>
            <a:off x="573541" y="6359080"/>
            <a:ext cx="50784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ea typeface="Calibri" panose="020F0502020204030204" pitchFamily="34" charset="0"/>
              </a:rPr>
              <a:t>(</a:t>
            </a:r>
            <a:r>
              <a:rPr lang="es-EC" sz="1200" dirty="0" err="1">
                <a:ea typeface="Calibri" panose="020F0502020204030204" pitchFamily="34" charset="0"/>
              </a:rPr>
              <a:t>Pucciarelli</a:t>
            </a:r>
            <a:r>
              <a:rPr lang="es-EC" sz="1200" dirty="0">
                <a:ea typeface="Calibri" panose="020F0502020204030204" pitchFamily="34" charset="0"/>
              </a:rPr>
              <a:t> et al., 2014; </a:t>
            </a:r>
            <a:r>
              <a:rPr lang="es-EC" sz="1200" dirty="0"/>
              <a:t>Fernández et al., 2017; Sandoval Vargas, 2010)</a:t>
            </a:r>
            <a:endParaRPr lang="es-ES" sz="1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4B2FC3F-4434-497E-97DF-274575A7D540}"/>
              </a:ext>
            </a:extLst>
          </p:cNvPr>
          <p:cNvSpPr txBox="1"/>
          <p:nvPr/>
        </p:nvSpPr>
        <p:spPr>
          <a:xfrm>
            <a:off x="-374426" y="6302000"/>
            <a:ext cx="109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786982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F2C89B4-2167-4928-9E71-94ECA3AE56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708881" y="1882594"/>
            <a:ext cx="4887885" cy="3092807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026015" y="0"/>
            <a:ext cx="10972800" cy="579549"/>
          </a:xfrm>
        </p:spPr>
        <p:txBody>
          <a:bodyPr/>
          <a:lstStyle/>
          <a:p>
            <a:r>
              <a:rPr lang="es-EC" sz="2800" dirty="0">
                <a:solidFill>
                  <a:schemeClr val="accent6">
                    <a:lumMod val="50000"/>
                  </a:schemeClr>
                </a:solidFill>
              </a:rPr>
              <a:t>MATERIALES Y MÉTODOS</a:t>
            </a:r>
            <a:endParaRPr lang="es-EC" sz="2800" dirty="0"/>
          </a:p>
        </p:txBody>
      </p:sp>
      <p:sp>
        <p:nvSpPr>
          <p:cNvPr id="4" name="CuadroTexto 3"/>
          <p:cNvSpPr txBox="1"/>
          <p:nvPr/>
        </p:nvSpPr>
        <p:spPr>
          <a:xfrm>
            <a:off x="70830" y="579549"/>
            <a:ext cx="8463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>
                <a:solidFill>
                  <a:srgbClr val="FF0000"/>
                </a:solidFill>
              </a:rPr>
              <a:t>2.Confirmación bioquímicas según Fernández y Sandoval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4BDAA26-4BB1-4BB7-9048-FF6BDB6902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147817"/>
              </p:ext>
            </p:extLst>
          </p:nvPr>
        </p:nvGraphicFramePr>
        <p:xfrm>
          <a:off x="873093" y="1424794"/>
          <a:ext cx="5835788" cy="4408518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232823">
                  <a:extLst>
                    <a:ext uri="{9D8B030D-6E8A-4147-A177-3AD203B41FA5}">
                      <a16:colId xmlns:a16="http://schemas.microsoft.com/office/drawing/2014/main" val="2699211527"/>
                    </a:ext>
                  </a:extLst>
                </a:gridCol>
                <a:gridCol w="3602965">
                  <a:extLst>
                    <a:ext uri="{9D8B030D-6E8A-4147-A177-3AD203B41FA5}">
                      <a16:colId xmlns:a16="http://schemas.microsoft.com/office/drawing/2014/main" val="4282374170"/>
                    </a:ext>
                  </a:extLst>
                </a:gridCol>
              </a:tblGrid>
              <a:tr h="5175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+mn-lt"/>
                        </a:rPr>
                        <a:t>Microorganismo</a:t>
                      </a:r>
                      <a:endParaRPr lang="es-E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+mn-lt"/>
                        </a:rPr>
                        <a:t>Pruebas bioquímicas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4816086"/>
                  </a:ext>
                </a:extLst>
              </a:tr>
              <a:tr h="320233">
                <a:tc rowSpan="1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i="1" dirty="0" err="1">
                          <a:effectLst/>
                          <a:latin typeface="+mn-lt"/>
                        </a:rPr>
                        <a:t>Bacillus</a:t>
                      </a:r>
                      <a:r>
                        <a:rPr lang="es-EC" sz="1800" i="1" dirty="0">
                          <a:effectLst/>
                          <a:latin typeface="+mn-lt"/>
                        </a:rPr>
                        <a:t> </a:t>
                      </a:r>
                      <a:r>
                        <a:rPr lang="es-EC" sz="1800" dirty="0">
                          <a:effectLst/>
                          <a:latin typeface="+mn-lt"/>
                        </a:rPr>
                        <a:t>y </a:t>
                      </a:r>
                      <a:r>
                        <a:rPr lang="es-EC" sz="1800" i="1" dirty="0" err="1">
                          <a:effectLst/>
                          <a:latin typeface="+mn-lt"/>
                        </a:rPr>
                        <a:t>Clostridium</a:t>
                      </a:r>
                      <a:r>
                        <a:rPr lang="es-EC" sz="1800" i="1" dirty="0">
                          <a:effectLst/>
                          <a:latin typeface="+mn-lt"/>
                        </a:rPr>
                        <a:t> </a:t>
                      </a:r>
                      <a:endParaRPr lang="es-ES" sz="1800" i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Tinción Gram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632511"/>
                  </a:ext>
                </a:extLst>
              </a:tr>
              <a:tr h="320233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Tinción Wirtz 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8312167"/>
                  </a:ext>
                </a:extLst>
              </a:tr>
              <a:tr h="320233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indent="-342900" algn="l" fontAlgn="ctr">
                        <a:buAutoNum type="alphaLcParenR"/>
                      </a:pPr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Catalasa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845391"/>
                  </a:ext>
                </a:extLst>
              </a:tr>
              <a:tr h="320233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b) fermentación de glucosa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9062022"/>
                  </a:ext>
                </a:extLst>
              </a:tr>
              <a:tr h="320233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c) fermentación de sacarosa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737648"/>
                  </a:ext>
                </a:extLst>
              </a:tr>
              <a:tr h="320233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d) fermentación de maltosa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2163962"/>
                  </a:ext>
                </a:extLst>
              </a:tr>
              <a:tr h="320233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e) Voges Proskauer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7429952"/>
                  </a:ext>
                </a:extLst>
              </a:tr>
              <a:tr h="320233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b) SIM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5903452"/>
                  </a:ext>
                </a:extLst>
              </a:tr>
              <a:tr h="320233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g) Citrato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5302073"/>
                  </a:ext>
                </a:extLst>
              </a:tr>
              <a:tr h="320233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h) Urea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7186798"/>
                  </a:ext>
                </a:extLst>
              </a:tr>
              <a:tr h="320233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i) hidrólisis de caseína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0287748"/>
                  </a:ext>
                </a:extLst>
              </a:tr>
              <a:tr h="320233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j) hidrólisis de lecitina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034408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3850589-C2CA-4054-9C10-66C5E553CB7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591174" y="1201675"/>
            <a:ext cx="5123297" cy="40292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E0076DA-E145-4073-BB1B-152665B10227}"/>
              </a:ext>
            </a:extLst>
          </p:cNvPr>
          <p:cNvSpPr/>
          <p:nvPr/>
        </p:nvSpPr>
        <p:spPr>
          <a:xfrm>
            <a:off x="555673" y="6341173"/>
            <a:ext cx="34914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ea typeface="Calibri" panose="020F0502020204030204" pitchFamily="34" charset="0"/>
              </a:rPr>
              <a:t>(Fernández et al., 2017; Sandoval Vargas, 2010)</a:t>
            </a:r>
            <a:endParaRPr lang="es-E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4DD185-41AA-454D-A618-19CD83EA201B}"/>
              </a:ext>
            </a:extLst>
          </p:cNvPr>
          <p:cNvSpPr txBox="1"/>
          <p:nvPr/>
        </p:nvSpPr>
        <p:spPr>
          <a:xfrm>
            <a:off x="-384317" y="6278448"/>
            <a:ext cx="109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2D5B09-4159-49FD-99A9-85F4C6252659}"/>
              </a:ext>
            </a:extLst>
          </p:cNvPr>
          <p:cNvSpPr txBox="1"/>
          <p:nvPr/>
        </p:nvSpPr>
        <p:spPr>
          <a:xfrm>
            <a:off x="711058" y="974432"/>
            <a:ext cx="6466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Tabla 2</a:t>
            </a:r>
            <a:r>
              <a:rPr lang="es-ES" dirty="0"/>
              <a:t>. Clave de identificación para </a:t>
            </a:r>
            <a:r>
              <a:rPr lang="es-ES" i="1" dirty="0" err="1"/>
              <a:t>Bacillus</a:t>
            </a:r>
            <a:r>
              <a:rPr lang="es-ES" dirty="0"/>
              <a:t> y </a:t>
            </a:r>
            <a:r>
              <a:rPr lang="es-ES" i="1" dirty="0" err="1"/>
              <a:t>Clostridium</a:t>
            </a:r>
            <a:endParaRPr lang="es-ES" i="1" dirty="0"/>
          </a:p>
        </p:txBody>
      </p:sp>
    </p:spTree>
    <p:extLst>
      <p:ext uri="{BB962C8B-B14F-4D97-AF65-F5344CB8AC3E}">
        <p14:creationId xmlns:p14="http://schemas.microsoft.com/office/powerpoint/2010/main" val="320998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026015" y="0"/>
            <a:ext cx="10972800" cy="579549"/>
          </a:xfrm>
        </p:spPr>
        <p:txBody>
          <a:bodyPr/>
          <a:lstStyle/>
          <a:p>
            <a:r>
              <a:rPr lang="es-EC" sz="2800" dirty="0">
                <a:solidFill>
                  <a:schemeClr val="accent6">
                    <a:lumMod val="50000"/>
                  </a:schemeClr>
                </a:solidFill>
              </a:rPr>
              <a:t>MATERIALES Y MÉTODOS</a:t>
            </a:r>
            <a:endParaRPr lang="es-EC" sz="2800" dirty="0"/>
          </a:p>
        </p:txBody>
      </p:sp>
      <p:sp>
        <p:nvSpPr>
          <p:cNvPr id="4" name="CuadroTexto 3"/>
          <p:cNvSpPr txBox="1"/>
          <p:nvPr/>
        </p:nvSpPr>
        <p:spPr>
          <a:xfrm>
            <a:off x="70830" y="579549"/>
            <a:ext cx="11095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>
                <a:solidFill>
                  <a:srgbClr val="FF0000"/>
                </a:solidFill>
              </a:rPr>
              <a:t> 2. Siembra en Petrifilm </a:t>
            </a:r>
            <a:endParaRPr lang="es-EC" sz="2000" b="1" i="1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0026DA-C979-4034-99BD-924696EB06DE}"/>
              </a:ext>
            </a:extLst>
          </p:cNvPr>
          <p:cNvSpPr/>
          <p:nvPr/>
        </p:nvSpPr>
        <p:spPr>
          <a:xfrm>
            <a:off x="370563" y="6290490"/>
            <a:ext cx="22413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/>
              <a:t>AOAC método oficial 990.12</a:t>
            </a:r>
          </a:p>
          <a:p>
            <a:r>
              <a:rPr lang="es-ES" sz="1200" dirty="0"/>
              <a:t>AOAC Método Oficial 2003.07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83E19C-9972-4A6B-8958-2490B3946950}"/>
              </a:ext>
            </a:extLst>
          </p:cNvPr>
          <p:cNvSpPr txBox="1"/>
          <p:nvPr/>
        </p:nvSpPr>
        <p:spPr>
          <a:xfrm>
            <a:off x="852256" y="1411550"/>
            <a:ext cx="37907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2800" dirty="0"/>
              <a:t>Aerobios mesófilos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2800" dirty="0"/>
              <a:t>Coliformes totales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2800" i="1" dirty="0" err="1"/>
              <a:t>Escherichia</a:t>
            </a:r>
            <a:r>
              <a:rPr lang="es-ES" sz="2800" i="1" dirty="0"/>
              <a:t> </a:t>
            </a:r>
            <a:r>
              <a:rPr lang="es-ES" sz="2800" i="1" dirty="0" err="1"/>
              <a:t>coli</a:t>
            </a:r>
            <a:endParaRPr lang="es-ES" sz="2800" i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2800" i="1" dirty="0" err="1"/>
              <a:t>Staphylococcus</a:t>
            </a:r>
            <a:r>
              <a:rPr lang="es-ES" sz="2800" i="1" dirty="0"/>
              <a:t> </a:t>
            </a:r>
            <a:r>
              <a:rPr lang="es-ES" sz="2800" i="1" dirty="0" err="1"/>
              <a:t>aureus</a:t>
            </a:r>
            <a:endParaRPr lang="es-ES" sz="2800" i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2800" dirty="0"/>
              <a:t>Mohos y Levaduras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795BB3-354B-4BEC-89BF-1492D9ECBA1C}"/>
              </a:ext>
            </a:extLst>
          </p:cNvPr>
          <p:cNvPicPr/>
          <p:nvPr/>
        </p:nvPicPr>
        <p:blipFill rotWithShape="1">
          <a:blip r:embed="rId2"/>
          <a:srcRect r="10224" b="8731"/>
          <a:stretch/>
        </p:blipFill>
        <p:spPr bwMode="auto">
          <a:xfrm>
            <a:off x="5855841" y="779604"/>
            <a:ext cx="1901820" cy="19770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DD201D-28A3-4FB8-9686-E6364C053B25}"/>
              </a:ext>
            </a:extLst>
          </p:cNvPr>
          <p:cNvPicPr/>
          <p:nvPr/>
        </p:nvPicPr>
        <p:blipFill rotWithShape="1">
          <a:blip r:embed="rId3"/>
          <a:srcRect t="9589" r="23011" b="16891"/>
          <a:stretch/>
        </p:blipFill>
        <p:spPr bwMode="auto">
          <a:xfrm>
            <a:off x="8252178" y="762613"/>
            <a:ext cx="1801677" cy="19578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8B671F-874E-4970-800E-110F01F5B43B}"/>
              </a:ext>
            </a:extLst>
          </p:cNvPr>
          <p:cNvPicPr/>
          <p:nvPr/>
        </p:nvPicPr>
        <p:blipFill rotWithShape="1">
          <a:blip r:embed="rId4"/>
          <a:srcRect l="10319" t="5041" r="19413" b="22295"/>
          <a:stretch/>
        </p:blipFill>
        <p:spPr bwMode="auto">
          <a:xfrm>
            <a:off x="5770485" y="3189728"/>
            <a:ext cx="2041865" cy="19770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64A60E-4AB6-4E50-8624-DE6FBCF653E7}"/>
              </a:ext>
            </a:extLst>
          </p:cNvPr>
          <p:cNvPicPr/>
          <p:nvPr/>
        </p:nvPicPr>
        <p:blipFill rotWithShape="1">
          <a:blip r:embed="rId5"/>
          <a:srcRect l="18116" t="13004" r="19052" b="25956"/>
          <a:stretch/>
        </p:blipFill>
        <p:spPr bwMode="auto">
          <a:xfrm rot="16200000">
            <a:off x="8104363" y="3217309"/>
            <a:ext cx="1977075" cy="19219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4822ABF-A949-4B01-B4AD-F8E0192F0406}"/>
              </a:ext>
            </a:extLst>
          </p:cNvPr>
          <p:cNvSpPr txBox="1"/>
          <p:nvPr/>
        </p:nvSpPr>
        <p:spPr>
          <a:xfrm>
            <a:off x="5855841" y="2750378"/>
            <a:ext cx="4060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Mesófilos aerobios           Coliformes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672AC1-DF2A-4D47-9F5D-77EF039DF61A}"/>
              </a:ext>
            </a:extLst>
          </p:cNvPr>
          <p:cNvSpPr txBox="1"/>
          <p:nvPr/>
        </p:nvSpPr>
        <p:spPr>
          <a:xfrm>
            <a:off x="5855841" y="5302219"/>
            <a:ext cx="4380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Mohos y Levaduras   </a:t>
            </a:r>
            <a:r>
              <a:rPr lang="es-ES" i="1" dirty="0" err="1"/>
              <a:t>Staphyloccocus</a:t>
            </a:r>
            <a:endParaRPr lang="es-ES" i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A812A-1693-4418-BCC8-DAED4D723A06}"/>
              </a:ext>
            </a:extLst>
          </p:cNvPr>
          <p:cNvSpPr txBox="1"/>
          <p:nvPr/>
        </p:nvSpPr>
        <p:spPr>
          <a:xfrm>
            <a:off x="-376469" y="6278451"/>
            <a:ext cx="109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661127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026015" y="0"/>
            <a:ext cx="10972800" cy="579549"/>
          </a:xfrm>
        </p:spPr>
        <p:txBody>
          <a:bodyPr/>
          <a:lstStyle/>
          <a:p>
            <a:r>
              <a:rPr lang="es-EC" sz="2800" dirty="0">
                <a:solidFill>
                  <a:schemeClr val="accent6">
                    <a:lumMod val="50000"/>
                  </a:schemeClr>
                </a:solidFill>
              </a:rPr>
              <a:t>MATERIALES Y MÉTODOS</a:t>
            </a:r>
            <a:endParaRPr lang="es-EC" sz="2800" dirty="0"/>
          </a:p>
        </p:txBody>
      </p:sp>
      <p:sp>
        <p:nvSpPr>
          <p:cNvPr id="4" name="CuadroTexto 3"/>
          <p:cNvSpPr txBox="1"/>
          <p:nvPr/>
        </p:nvSpPr>
        <p:spPr>
          <a:xfrm>
            <a:off x="70830" y="579549"/>
            <a:ext cx="3460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>
                <a:solidFill>
                  <a:srgbClr val="FF0000"/>
                </a:solidFill>
              </a:rPr>
              <a:t>3. Análisis fisicoquímicos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F0C265-A6A4-443B-9820-2650973173D6}"/>
              </a:ext>
            </a:extLst>
          </p:cNvPr>
          <p:cNvSpPr txBox="1"/>
          <p:nvPr/>
        </p:nvSpPr>
        <p:spPr>
          <a:xfrm>
            <a:off x="384983" y="1197253"/>
            <a:ext cx="64512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FF0000"/>
                </a:solidFill>
              </a:rPr>
              <a:t>Humedad (Norma INEN 1632)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3985E3D-01FC-4335-82ED-BBE59BB4B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365" y="1831497"/>
            <a:ext cx="5338635" cy="4038600"/>
          </a:xfrm>
          <a:prstGeom prst="rect">
            <a:avLst/>
          </a:prstGeom>
        </p:spPr>
      </p:pic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62426B9B-FE70-4DA9-BC6F-BE0C366404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1610021"/>
              </p:ext>
            </p:extLst>
          </p:nvPr>
        </p:nvGraphicFramePr>
        <p:xfrm>
          <a:off x="7044771" y="2472666"/>
          <a:ext cx="4572000" cy="256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A043282B-079D-4B64-ABAB-1DBDAF92FC44}"/>
              </a:ext>
            </a:extLst>
          </p:cNvPr>
          <p:cNvSpPr txBox="1"/>
          <p:nvPr/>
        </p:nvSpPr>
        <p:spPr>
          <a:xfrm>
            <a:off x="-374426" y="6302000"/>
            <a:ext cx="109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276965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026015" y="0"/>
            <a:ext cx="10972800" cy="579549"/>
          </a:xfrm>
        </p:spPr>
        <p:txBody>
          <a:bodyPr/>
          <a:lstStyle/>
          <a:p>
            <a:r>
              <a:rPr lang="es-EC" sz="2800" dirty="0">
                <a:solidFill>
                  <a:schemeClr val="accent6">
                    <a:lumMod val="50000"/>
                  </a:schemeClr>
                </a:solidFill>
              </a:rPr>
              <a:t>MATERIALES Y MÉTODOS</a:t>
            </a:r>
            <a:endParaRPr lang="es-EC" sz="2800" dirty="0"/>
          </a:p>
        </p:txBody>
      </p:sp>
      <p:sp>
        <p:nvSpPr>
          <p:cNvPr id="4" name="CuadroTexto 3"/>
          <p:cNvSpPr txBox="1"/>
          <p:nvPr/>
        </p:nvSpPr>
        <p:spPr>
          <a:xfrm>
            <a:off x="70830" y="579549"/>
            <a:ext cx="3460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>
                <a:solidFill>
                  <a:srgbClr val="FF0000"/>
                </a:solidFill>
              </a:rPr>
              <a:t>3. Análisis fisicoquímicos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F0C265-A6A4-443B-9820-2650973173D6}"/>
              </a:ext>
            </a:extLst>
          </p:cNvPr>
          <p:cNvSpPr txBox="1"/>
          <p:nvPr/>
        </p:nvSpPr>
        <p:spPr>
          <a:xfrm>
            <a:off x="370115" y="1421231"/>
            <a:ext cx="114517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3600" dirty="0"/>
              <a:t>Cenizas → Norma INEN 1636; (peso = 0.5 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3600" dirty="0"/>
              <a:t>Sólidos insolubles → Norma INEN 1635; (peso = 1 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3600" dirty="0"/>
              <a:t>pH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3600" dirty="0"/>
              <a:t>Acidez libre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3600" dirty="0"/>
              <a:t>Acidez </a:t>
            </a:r>
            <a:r>
              <a:rPr lang="es-ES" sz="3600" dirty="0" err="1"/>
              <a:t>lactónica</a:t>
            </a:r>
            <a:endParaRPr lang="es-E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3600" dirty="0"/>
              <a:t>Acidez total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3600" dirty="0"/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378F5A16-3081-4552-9C1F-1774195EF280}"/>
              </a:ext>
            </a:extLst>
          </p:cNvPr>
          <p:cNvSpPr/>
          <p:nvPr/>
        </p:nvSpPr>
        <p:spPr>
          <a:xfrm>
            <a:off x="3997611" y="2756241"/>
            <a:ext cx="410731" cy="2052506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1C3101-BAB2-4859-9A40-4255966B4116}"/>
              </a:ext>
            </a:extLst>
          </p:cNvPr>
          <p:cNvSpPr txBox="1"/>
          <p:nvPr/>
        </p:nvSpPr>
        <p:spPr>
          <a:xfrm>
            <a:off x="4658575" y="3429000"/>
            <a:ext cx="7163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Norma INEN 1634; (peso =0.5 g)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AD5FC0-E5E2-47CE-B74D-7F45A1553CDC}"/>
              </a:ext>
            </a:extLst>
          </p:cNvPr>
          <p:cNvSpPr txBox="1"/>
          <p:nvPr/>
        </p:nvSpPr>
        <p:spPr>
          <a:xfrm>
            <a:off x="-374426" y="6302000"/>
            <a:ext cx="109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161546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026015" y="0"/>
            <a:ext cx="10972800" cy="579549"/>
          </a:xfrm>
        </p:spPr>
        <p:txBody>
          <a:bodyPr/>
          <a:lstStyle/>
          <a:p>
            <a:r>
              <a:rPr lang="es-EC" sz="2800" dirty="0">
                <a:solidFill>
                  <a:schemeClr val="accent6">
                    <a:lumMod val="50000"/>
                  </a:schemeClr>
                </a:solidFill>
              </a:rPr>
              <a:t>MATERIALES Y MÉTODOS</a:t>
            </a:r>
            <a:endParaRPr lang="es-EC" sz="2800" dirty="0"/>
          </a:p>
        </p:txBody>
      </p:sp>
      <p:sp>
        <p:nvSpPr>
          <p:cNvPr id="4" name="CuadroTexto 3"/>
          <p:cNvSpPr txBox="1"/>
          <p:nvPr/>
        </p:nvSpPr>
        <p:spPr>
          <a:xfrm>
            <a:off x="70830" y="579549"/>
            <a:ext cx="8604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>
                <a:solidFill>
                  <a:srgbClr val="FF0000"/>
                </a:solidFill>
              </a:rPr>
              <a:t>4. Concentración de azúcares totales por el método de </a:t>
            </a:r>
            <a:r>
              <a:rPr lang="es-EC" sz="2000" b="1" dirty="0" err="1">
                <a:solidFill>
                  <a:srgbClr val="FF0000"/>
                </a:solidFill>
              </a:rPr>
              <a:t>Antrona</a:t>
            </a:r>
            <a:endParaRPr lang="es-EC" sz="20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37427A-0B62-4EA2-969A-4B93C8BCF320}"/>
              </a:ext>
            </a:extLst>
          </p:cNvPr>
          <p:cNvSpPr txBox="1"/>
          <p:nvPr/>
        </p:nvSpPr>
        <p:spPr>
          <a:xfrm>
            <a:off x="862736" y="2793793"/>
            <a:ext cx="2035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Azúcares totales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62E9D37-A771-44EE-8EA8-9D293C702A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8470280"/>
              </p:ext>
            </p:extLst>
          </p:nvPr>
        </p:nvGraphicFramePr>
        <p:xfrm>
          <a:off x="2467652" y="948320"/>
          <a:ext cx="6539122" cy="1227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93215EB0-04CC-4CDD-A4EA-8F19696618D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094" r="27723"/>
          <a:stretch/>
        </p:blipFill>
        <p:spPr>
          <a:xfrm>
            <a:off x="3170801" y="2774550"/>
            <a:ext cx="4023362" cy="2388324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40C14A90-D1F9-4657-9D58-AC2433F7CA48}"/>
              </a:ext>
            </a:extLst>
          </p:cNvPr>
          <p:cNvSpPr/>
          <p:nvPr/>
        </p:nvSpPr>
        <p:spPr>
          <a:xfrm>
            <a:off x="7652489" y="2699681"/>
            <a:ext cx="696685" cy="97968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5D20AF-0437-4DF6-9D82-E9E60E963A16}"/>
              </a:ext>
            </a:extLst>
          </p:cNvPr>
          <p:cNvSpPr txBox="1"/>
          <p:nvPr/>
        </p:nvSpPr>
        <p:spPr>
          <a:xfrm>
            <a:off x="8604554" y="2217217"/>
            <a:ext cx="26234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Dilución → 1.25 </a:t>
            </a:r>
            <a:r>
              <a:rPr lang="es-ES" dirty="0" err="1"/>
              <a:t>mL</a:t>
            </a: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Antrona</a:t>
            </a:r>
            <a:r>
              <a:rPr lang="es-ES" dirty="0"/>
              <a:t> → 2.5 </a:t>
            </a:r>
            <a:r>
              <a:rPr lang="es-ES" dirty="0" err="1"/>
              <a:t>mL</a:t>
            </a: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Ebullición 10min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Absorbancia a 625nm</a:t>
            </a:r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7F0FAC-8871-472D-A520-17BBF7B5D059}"/>
              </a:ext>
            </a:extLst>
          </p:cNvPr>
          <p:cNvSpPr/>
          <p:nvPr/>
        </p:nvSpPr>
        <p:spPr>
          <a:xfrm>
            <a:off x="8562578" y="3968712"/>
            <a:ext cx="2982686" cy="159329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Muestra dilución 1:100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4325A94-0EAA-46B6-A420-1D89C9ECF077}"/>
              </a:ext>
            </a:extLst>
          </p:cNvPr>
          <p:cNvSpPr/>
          <p:nvPr/>
        </p:nvSpPr>
        <p:spPr>
          <a:xfrm>
            <a:off x="532507" y="6275845"/>
            <a:ext cx="15664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ea typeface="Calibri" panose="020F0502020204030204" pitchFamily="34" charset="0"/>
              </a:rPr>
              <a:t>(Dubois et al., 1956)</a:t>
            </a:r>
            <a:endParaRPr lang="es-ES" sz="1200" dirty="0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5919DAD4-0CA8-4FDA-8EA3-E7779632885C}"/>
              </a:ext>
            </a:extLst>
          </p:cNvPr>
          <p:cNvSpPr/>
          <p:nvPr/>
        </p:nvSpPr>
        <p:spPr>
          <a:xfrm>
            <a:off x="2415117" y="2731330"/>
            <a:ext cx="696685" cy="97968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0F7071-30DE-4880-B186-3ACEB73520B9}"/>
              </a:ext>
            </a:extLst>
          </p:cNvPr>
          <p:cNvSpPr txBox="1"/>
          <p:nvPr/>
        </p:nvSpPr>
        <p:spPr>
          <a:xfrm>
            <a:off x="-374426" y="6302000"/>
            <a:ext cx="109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393923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026015" y="0"/>
            <a:ext cx="10972800" cy="579549"/>
          </a:xfrm>
        </p:spPr>
        <p:txBody>
          <a:bodyPr/>
          <a:lstStyle/>
          <a:p>
            <a:r>
              <a:rPr lang="es-EC" sz="2800" dirty="0">
                <a:solidFill>
                  <a:schemeClr val="accent6">
                    <a:lumMod val="50000"/>
                  </a:schemeClr>
                </a:solidFill>
              </a:rPr>
              <a:t>MATERIALES Y MÉTODOS</a:t>
            </a:r>
            <a:endParaRPr lang="es-EC" sz="2800" dirty="0"/>
          </a:p>
        </p:txBody>
      </p:sp>
      <p:sp>
        <p:nvSpPr>
          <p:cNvPr id="4" name="CuadroTexto 3"/>
          <p:cNvSpPr txBox="1"/>
          <p:nvPr/>
        </p:nvSpPr>
        <p:spPr>
          <a:xfrm>
            <a:off x="-346795" y="640623"/>
            <a:ext cx="11867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>
                <a:solidFill>
                  <a:srgbClr val="FF0000"/>
                </a:solidFill>
              </a:rPr>
              <a:t>4. Concentración de azúcares reductores por el método del ácido dinitrosalicílico (DNS)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37427A-0B62-4EA2-969A-4B93C8BCF320}"/>
              </a:ext>
            </a:extLst>
          </p:cNvPr>
          <p:cNvSpPr txBox="1"/>
          <p:nvPr/>
        </p:nvSpPr>
        <p:spPr>
          <a:xfrm>
            <a:off x="864449" y="3213556"/>
            <a:ext cx="2035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Azúcares reductores 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62E9D37-A771-44EE-8EA8-9D293C702A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0581316"/>
              </p:ext>
            </p:extLst>
          </p:nvPr>
        </p:nvGraphicFramePr>
        <p:xfrm>
          <a:off x="389248" y="1166134"/>
          <a:ext cx="6539122" cy="1120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Arrow: Right 14">
            <a:extLst>
              <a:ext uri="{FF2B5EF4-FFF2-40B4-BE49-F238E27FC236}">
                <a16:creationId xmlns:a16="http://schemas.microsoft.com/office/drawing/2014/main" id="{40C14A90-D1F9-4657-9D58-AC2433F7CA48}"/>
              </a:ext>
            </a:extLst>
          </p:cNvPr>
          <p:cNvSpPr/>
          <p:nvPr/>
        </p:nvSpPr>
        <p:spPr>
          <a:xfrm>
            <a:off x="7740116" y="1934733"/>
            <a:ext cx="696685" cy="97968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5D20AF-0437-4DF6-9D82-E9E60E963A16}"/>
              </a:ext>
            </a:extLst>
          </p:cNvPr>
          <p:cNvSpPr txBox="1"/>
          <p:nvPr/>
        </p:nvSpPr>
        <p:spPr>
          <a:xfrm>
            <a:off x="8705733" y="1351268"/>
            <a:ext cx="29826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Dilución → 0.5 </a:t>
            </a:r>
            <a:r>
              <a:rPr lang="es-ES" dirty="0" err="1"/>
              <a:t>mL</a:t>
            </a: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NaOH → 0.5 Ml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DNS → 1.5 </a:t>
            </a:r>
            <a:r>
              <a:rPr lang="es-ES" dirty="0" err="1"/>
              <a:t>mL</a:t>
            </a:r>
            <a:r>
              <a:rPr lang="es-E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Ebullición 5 min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Agua → 9.5 </a:t>
            </a:r>
            <a:r>
              <a:rPr lang="es-ES" dirty="0" err="1"/>
              <a:t>mL</a:t>
            </a:r>
            <a:r>
              <a:rPr lang="es-E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Absorbancia a 540nm</a:t>
            </a:r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7F0FAC-8871-472D-A520-17BBF7B5D059}"/>
              </a:ext>
            </a:extLst>
          </p:cNvPr>
          <p:cNvSpPr/>
          <p:nvPr/>
        </p:nvSpPr>
        <p:spPr>
          <a:xfrm>
            <a:off x="8719677" y="3489660"/>
            <a:ext cx="2982686" cy="200064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Muestra dilución 1:5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B0B907-106A-4AEF-BCD3-44F3C7C290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819" r="26978"/>
          <a:stretch/>
        </p:blipFill>
        <p:spPr>
          <a:xfrm>
            <a:off x="3627418" y="2617912"/>
            <a:ext cx="3918968" cy="34536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A32F694-0073-4A35-B781-E6ED35E48140}"/>
              </a:ext>
            </a:extLst>
          </p:cNvPr>
          <p:cNvSpPr/>
          <p:nvPr/>
        </p:nvSpPr>
        <p:spPr>
          <a:xfrm>
            <a:off x="543084" y="6278451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ea typeface="Calibri" panose="020F0502020204030204" pitchFamily="34" charset="0"/>
              </a:rPr>
              <a:t>(Miller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s-EC" sz="1200" dirty="0">
                <a:ea typeface="Calibri" panose="020F0502020204030204" pitchFamily="34" charset="0"/>
              </a:rPr>
              <a:t>1959)</a:t>
            </a:r>
            <a:endParaRPr lang="es-ES" sz="1200" dirty="0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7BECC50A-8928-4F8E-8A89-3D2DCAD137A2}"/>
              </a:ext>
            </a:extLst>
          </p:cNvPr>
          <p:cNvSpPr/>
          <p:nvPr/>
        </p:nvSpPr>
        <p:spPr>
          <a:xfrm>
            <a:off x="2962124" y="3167778"/>
            <a:ext cx="696685" cy="97968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2864EB-392D-432C-A6C7-E800B596FE57}"/>
              </a:ext>
            </a:extLst>
          </p:cNvPr>
          <p:cNvSpPr txBox="1"/>
          <p:nvPr/>
        </p:nvSpPr>
        <p:spPr>
          <a:xfrm>
            <a:off x="-374426" y="6302000"/>
            <a:ext cx="109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903682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026015" y="0"/>
            <a:ext cx="10972800" cy="579549"/>
          </a:xfrm>
        </p:spPr>
        <p:txBody>
          <a:bodyPr/>
          <a:lstStyle/>
          <a:p>
            <a:r>
              <a:rPr lang="es-EC" sz="2800" dirty="0">
                <a:solidFill>
                  <a:schemeClr val="accent6">
                    <a:lumMod val="50000"/>
                  </a:schemeClr>
                </a:solidFill>
              </a:rPr>
              <a:t>MATERIALES Y MÉTODOS</a:t>
            </a:r>
            <a:endParaRPr lang="es-EC" sz="2800" dirty="0"/>
          </a:p>
        </p:txBody>
      </p:sp>
      <p:sp>
        <p:nvSpPr>
          <p:cNvPr id="4" name="CuadroTexto 3"/>
          <p:cNvSpPr txBox="1"/>
          <p:nvPr/>
        </p:nvSpPr>
        <p:spPr>
          <a:xfrm>
            <a:off x="70830" y="579549"/>
            <a:ext cx="3460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>
                <a:solidFill>
                  <a:srgbClr val="FF0000"/>
                </a:solidFill>
              </a:rPr>
              <a:t>4. Análisis estadístico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4F5CF86-1972-47CE-ADF9-C11DDDD0FF71}"/>
                  </a:ext>
                </a:extLst>
              </p:cNvPr>
              <p:cNvSpPr/>
              <p:nvPr/>
            </p:nvSpPr>
            <p:spPr>
              <a:xfrm>
                <a:off x="5724525" y="1331285"/>
                <a:ext cx="7677150" cy="38525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s-EC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El estadístico de </a:t>
                </a:r>
                <a:r>
                  <a:rPr lang="es-EC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Kruska</a:t>
                </a:r>
                <a:r>
                  <a:rPr lang="es-EC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 Wallis está dado por la prueba H: </a:t>
                </a:r>
                <a:endParaRPr lang="es-ES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𝐻</m:t>
                      </m:r>
                      <m:r>
                        <a:rPr lang="es-EC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E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s-EC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𝑁</m:t>
                          </m:r>
                          <m:r>
                            <a:rPr lang="es-EC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s-EC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𝑁</m:t>
                          </m:r>
                          <m:r>
                            <a:rPr lang="es-EC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+1)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es-E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s-EC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𝐽</m:t>
                          </m:r>
                          <m:r>
                            <a:rPr lang="es-EC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s-EC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sup>
                        <m:e>
                          <m:f>
                            <m:fPr>
                              <m:ctrlPr>
                                <a:rPr lang="es-E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s-E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𝐽</m:t>
                                  </m:r>
                                </m:sub>
                                <m:sup>
                                  <m:r>
                                    <a:rPr lang="es-EC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sSub>
                                <m:sSubPr>
                                  <m:ctrlPr>
                                    <a:rPr lang="es-E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s-EC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  <m:r>
                            <a:rPr lang="es-EC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−3(</m:t>
                          </m:r>
                          <m:r>
                            <a:rPr lang="es-EC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𝑁</m:t>
                          </m:r>
                          <m:r>
                            <a:rPr lang="es-EC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+1)</m:t>
                          </m:r>
                        </m:e>
                      </m:nary>
                    </m:oMath>
                  </m:oMathPara>
                </a14:m>
                <a:endParaRPr lang="es-ES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s-EC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K= número de muestras</a:t>
                </a:r>
                <a:endParaRPr lang="es-ES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s-EC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Nj</a:t>
                </a:r>
                <a:r>
                  <a:rPr lang="es-EC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=número de casos en muestra de orden j</a:t>
                </a:r>
                <a:endParaRPr lang="es-ES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s-EC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N= número de casos de todas las muestras combinadas</a:t>
                </a:r>
                <a:endParaRPr lang="es-ES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s-EC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Rj</a:t>
                </a:r>
                <a:r>
                  <a:rPr lang="es-EC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suma de rangos en la muestra de orden j</a:t>
                </a:r>
                <a:endParaRPr lang="es-ES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4F5CF86-1972-47CE-ADF9-C11DDDD0FF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525" y="1331285"/>
                <a:ext cx="7677150" cy="3852530"/>
              </a:xfrm>
              <a:prstGeom prst="rect">
                <a:avLst/>
              </a:prstGeom>
              <a:blipFill>
                <a:blip r:embed="rId2"/>
                <a:stretch>
                  <a:fillRect l="-635" b="-158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FB9A6D2-4C91-434D-8B66-F088E551D47A}"/>
              </a:ext>
            </a:extLst>
          </p:cNvPr>
          <p:cNvSpPr txBox="1"/>
          <p:nvPr/>
        </p:nvSpPr>
        <p:spPr>
          <a:xfrm>
            <a:off x="963280" y="2146833"/>
            <a:ext cx="3771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Análisis no paramétrico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INFOSTAT</a:t>
            </a:r>
          </a:p>
          <a:p>
            <a:endParaRPr lang="es-E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C49583-77B7-4AA1-B112-CAC69BD67D35}"/>
              </a:ext>
            </a:extLst>
          </p:cNvPr>
          <p:cNvSpPr txBox="1"/>
          <p:nvPr/>
        </p:nvSpPr>
        <p:spPr>
          <a:xfrm>
            <a:off x="-374426" y="6302000"/>
            <a:ext cx="109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4185285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1146220" y="1491343"/>
            <a:ext cx="10436180" cy="3054899"/>
          </a:xfrm>
        </p:spPr>
        <p:txBody>
          <a:bodyPr/>
          <a:lstStyle/>
          <a:p>
            <a:pPr algn="just"/>
            <a:r>
              <a:rPr lang="es-ES" sz="3200" dirty="0">
                <a:solidFill>
                  <a:schemeClr val="tx1"/>
                </a:solidFill>
              </a:rPr>
              <a:t>H0: Las características fisicoquímicas y microbiológicas  de la miel de la tribu </a:t>
            </a:r>
            <a:r>
              <a:rPr lang="es-ES" sz="3200" dirty="0" err="1">
                <a:solidFill>
                  <a:schemeClr val="tx1"/>
                </a:solidFill>
              </a:rPr>
              <a:t>Meliponini</a:t>
            </a:r>
            <a:r>
              <a:rPr lang="es-ES" sz="3200" dirty="0">
                <a:solidFill>
                  <a:schemeClr val="tx1"/>
                </a:solidFill>
              </a:rPr>
              <a:t> no presentan diferencia entre sus géneros. </a:t>
            </a:r>
          </a:p>
          <a:p>
            <a:pPr algn="just"/>
            <a:r>
              <a:rPr lang="es-ES" sz="3200" dirty="0">
                <a:solidFill>
                  <a:schemeClr val="tx1"/>
                </a:solidFill>
              </a:rPr>
              <a:t>H1: Las características fisicoquímicas y microbiológicas  de la miel de la tribu </a:t>
            </a:r>
            <a:r>
              <a:rPr lang="es-ES" sz="3200" dirty="0" err="1">
                <a:solidFill>
                  <a:schemeClr val="tx1"/>
                </a:solidFill>
              </a:rPr>
              <a:t>Meliponini</a:t>
            </a:r>
            <a:r>
              <a:rPr lang="es-ES" sz="3200" dirty="0">
                <a:solidFill>
                  <a:schemeClr val="tx1"/>
                </a:solidFill>
              </a:rPr>
              <a:t>  presentan diferencia entre sus géneros. 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77910" y="0"/>
            <a:ext cx="10972800" cy="528034"/>
          </a:xfrm>
        </p:spPr>
        <p:txBody>
          <a:bodyPr/>
          <a:lstStyle/>
          <a:p>
            <a:r>
              <a:rPr lang="es-EC" dirty="0">
                <a:solidFill>
                  <a:srgbClr val="000066"/>
                </a:solidFill>
              </a:rPr>
              <a:t>HIPÓTESIS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A43D7F-B875-4F3B-B1FD-A915DB3FD2DD}"/>
              </a:ext>
            </a:extLst>
          </p:cNvPr>
          <p:cNvSpPr txBox="1"/>
          <p:nvPr/>
        </p:nvSpPr>
        <p:spPr>
          <a:xfrm>
            <a:off x="-374426" y="6302000"/>
            <a:ext cx="109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988571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53D42C-588A-4CB7-A451-7AA48E722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090059"/>
            <a:ext cx="10972800" cy="2264228"/>
          </a:xfrm>
        </p:spPr>
        <p:txBody>
          <a:bodyPr/>
          <a:lstStyle/>
          <a:p>
            <a:pPr marL="0" indent="0" algn="ctr">
              <a:buNone/>
            </a:pPr>
            <a:r>
              <a:rPr lang="es-EC" sz="3600" dirty="0">
                <a:solidFill>
                  <a:srgbClr val="FF0000"/>
                </a:solidFill>
              </a:rPr>
              <a:t>Proyecto “Mejoramiento de le meliponicultura en Ecuador, a través de investigación científica aplicada, transferencia de tecnología y capacitación.”</a:t>
            </a:r>
            <a:endParaRPr lang="es-E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108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8991007" y="5794272"/>
            <a:ext cx="3029275" cy="9110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047482" y="0"/>
            <a:ext cx="10972800" cy="1143000"/>
          </a:xfrm>
        </p:spPr>
        <p:txBody>
          <a:bodyPr/>
          <a:lstStyle/>
          <a:p>
            <a:r>
              <a:rPr lang="es-EC" dirty="0">
                <a:solidFill>
                  <a:srgbClr val="002060"/>
                </a:solidFill>
              </a:rPr>
              <a:t>RESULTADOS Y DISCUSIÓN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BD4B306-0DE9-41AD-B7E6-6F02412C1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567" y="850087"/>
            <a:ext cx="3136305" cy="26521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5DBE2D-8FBA-4C7C-834E-64F1BE1B5A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8"/>
          <a:stretch/>
        </p:blipFill>
        <p:spPr>
          <a:xfrm>
            <a:off x="333584" y="869568"/>
            <a:ext cx="2597727" cy="26521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C08720D-9C0F-4737-81A4-E0F702DDF6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44" y="869568"/>
            <a:ext cx="2217263" cy="255943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2D887DA-4398-4F14-8702-4DDEABCFA909}"/>
              </a:ext>
            </a:extLst>
          </p:cNvPr>
          <p:cNvSpPr txBox="1"/>
          <p:nvPr/>
        </p:nvSpPr>
        <p:spPr>
          <a:xfrm>
            <a:off x="171718" y="457200"/>
            <a:ext cx="5848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Frecuencia de mieles encontradas según el género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13AC2D8-17D7-49D1-A29B-2DA8865D2D7B}"/>
              </a:ext>
            </a:extLst>
          </p:cNvPr>
          <p:cNvSpPr/>
          <p:nvPr/>
        </p:nvSpPr>
        <p:spPr>
          <a:xfrm>
            <a:off x="333584" y="4830009"/>
            <a:ext cx="2005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ea typeface="Calibri" panose="020F0502020204030204" pitchFamily="34" charset="0"/>
              </a:rPr>
              <a:t>Prado et al., 2018</a:t>
            </a:r>
            <a:endParaRPr lang="es-E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11C8047-63DC-46DB-8B4A-45281AC9F0FC}"/>
              </a:ext>
            </a:extLst>
          </p:cNvPr>
          <p:cNvSpPr/>
          <p:nvPr/>
        </p:nvSpPr>
        <p:spPr>
          <a:xfrm>
            <a:off x="333584" y="5146477"/>
            <a:ext cx="113295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ea typeface="Calibri" panose="020F0502020204030204" pitchFamily="34" charset="0"/>
              </a:rPr>
              <a:t>“Diversidad de abejas sin aguijón (</a:t>
            </a:r>
            <a:r>
              <a:rPr lang="es-ES" dirty="0" err="1">
                <a:ea typeface="Calibri" panose="020F0502020204030204" pitchFamily="34" charset="0"/>
              </a:rPr>
              <a:t>Hymenoptera</a:t>
            </a:r>
            <a:r>
              <a:rPr lang="es-ES" dirty="0">
                <a:ea typeface="Calibri" panose="020F0502020204030204" pitchFamily="34" charset="0"/>
              </a:rPr>
              <a:t>: </a:t>
            </a:r>
            <a:r>
              <a:rPr lang="es-ES" dirty="0" err="1">
                <a:ea typeface="Calibri" panose="020F0502020204030204" pitchFamily="34" charset="0"/>
              </a:rPr>
              <a:t>Meliponini</a:t>
            </a:r>
            <a:r>
              <a:rPr lang="es-ES" dirty="0">
                <a:ea typeface="Calibri" panose="020F0502020204030204" pitchFamily="34" charset="0"/>
              </a:rPr>
              <a:t>) en las provincias de Orellana, Sucumbíos y Loja, Ecuador”</a:t>
            </a:r>
            <a:endParaRPr lang="es-E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6C43C7-EEDF-4305-9A49-F079FB885CD9}"/>
              </a:ext>
            </a:extLst>
          </p:cNvPr>
          <p:cNvSpPr txBox="1"/>
          <p:nvPr/>
        </p:nvSpPr>
        <p:spPr>
          <a:xfrm>
            <a:off x="333584" y="3665344"/>
            <a:ext cx="2254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/>
              <a:t>20% </a:t>
            </a:r>
            <a:r>
              <a:rPr lang="es-ES" i="1" dirty="0" err="1"/>
              <a:t>Melipona</a:t>
            </a:r>
            <a:endParaRPr lang="es-ES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D08230-964C-4B02-A4BE-02FD84E9DCE4}"/>
              </a:ext>
            </a:extLst>
          </p:cNvPr>
          <p:cNvSpPr txBox="1"/>
          <p:nvPr/>
        </p:nvSpPr>
        <p:spPr>
          <a:xfrm>
            <a:off x="3532285" y="3683974"/>
            <a:ext cx="302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/>
              <a:t>13% </a:t>
            </a:r>
            <a:r>
              <a:rPr lang="es-ES" i="1" dirty="0" err="1"/>
              <a:t>Scaptotrigona</a:t>
            </a:r>
            <a:endParaRPr lang="es-ES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34B58A-AD6D-4D9F-A9F7-1ED2C9D810D6}"/>
              </a:ext>
            </a:extLst>
          </p:cNvPr>
          <p:cNvSpPr txBox="1"/>
          <p:nvPr/>
        </p:nvSpPr>
        <p:spPr>
          <a:xfrm>
            <a:off x="7119982" y="3665344"/>
            <a:ext cx="240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/>
              <a:t>40% </a:t>
            </a:r>
            <a:r>
              <a:rPr lang="es-ES" i="1" dirty="0" err="1"/>
              <a:t>Tetragonisca</a:t>
            </a:r>
            <a:r>
              <a:rPr lang="es-ES" i="1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006025-2892-45EA-9FCB-A8CDDF61C9A8}"/>
              </a:ext>
            </a:extLst>
          </p:cNvPr>
          <p:cNvSpPr txBox="1"/>
          <p:nvPr/>
        </p:nvSpPr>
        <p:spPr>
          <a:xfrm>
            <a:off x="9649944" y="1686030"/>
            <a:ext cx="2370338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27% en géneros no determinados.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24C96C-9A42-4923-9E7E-B4B6F6D9CE2E}"/>
              </a:ext>
            </a:extLst>
          </p:cNvPr>
          <p:cNvSpPr txBox="1"/>
          <p:nvPr/>
        </p:nvSpPr>
        <p:spPr>
          <a:xfrm>
            <a:off x="-374426" y="6302000"/>
            <a:ext cx="109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772971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5D849AA3-5F2B-483D-BD72-B70F0FC83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" y="681009"/>
            <a:ext cx="11730722" cy="5567391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047482" y="0"/>
            <a:ext cx="10972800" cy="1143000"/>
          </a:xfrm>
        </p:spPr>
        <p:txBody>
          <a:bodyPr/>
          <a:lstStyle/>
          <a:p>
            <a:r>
              <a:rPr lang="es-EC" dirty="0">
                <a:solidFill>
                  <a:srgbClr val="002060"/>
                </a:solidFill>
              </a:rPr>
              <a:t>RESULTADOS Y DISCUSIÓN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FE0D3F-04AD-49BB-B7D7-6468E32A5A83}"/>
              </a:ext>
            </a:extLst>
          </p:cNvPr>
          <p:cNvSpPr/>
          <p:nvPr/>
        </p:nvSpPr>
        <p:spPr>
          <a:xfrm>
            <a:off x="4258491" y="1959427"/>
            <a:ext cx="653143" cy="221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B124C0-B217-4171-ADC2-7AA92C3471A7}"/>
              </a:ext>
            </a:extLst>
          </p:cNvPr>
          <p:cNvSpPr/>
          <p:nvPr/>
        </p:nvSpPr>
        <p:spPr>
          <a:xfrm>
            <a:off x="6181137" y="1948541"/>
            <a:ext cx="5721303" cy="2212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C49535-B9E0-48C0-9476-730EEF8EAF19}"/>
              </a:ext>
            </a:extLst>
          </p:cNvPr>
          <p:cNvSpPr txBox="1"/>
          <p:nvPr/>
        </p:nvSpPr>
        <p:spPr>
          <a:xfrm>
            <a:off x="-188928" y="6389855"/>
            <a:ext cx="109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19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68CF0E-BCA4-41F2-8EBE-66403BC907EA}"/>
              </a:ext>
            </a:extLst>
          </p:cNvPr>
          <p:cNvSpPr txBox="1"/>
          <p:nvPr/>
        </p:nvSpPr>
        <p:spPr>
          <a:xfrm>
            <a:off x="171718" y="375486"/>
            <a:ext cx="1935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Tabla 3.</a:t>
            </a:r>
          </a:p>
        </p:txBody>
      </p:sp>
    </p:spTree>
    <p:extLst>
      <p:ext uri="{BB962C8B-B14F-4D97-AF65-F5344CB8AC3E}">
        <p14:creationId xmlns:p14="http://schemas.microsoft.com/office/powerpoint/2010/main" val="18949805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48F265-05F5-44EB-957F-5485D6432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64" y="0"/>
            <a:ext cx="10972800" cy="1143000"/>
          </a:xfrm>
        </p:spPr>
        <p:txBody>
          <a:bodyPr/>
          <a:lstStyle/>
          <a:p>
            <a:r>
              <a:rPr lang="es-EC" dirty="0">
                <a:solidFill>
                  <a:srgbClr val="002060"/>
                </a:solidFill>
              </a:rPr>
              <a:t>RESULTADOS Y DISCUSIÓN</a:t>
            </a:r>
            <a:endParaRPr lang="es-ES" dirty="0"/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0820707D-7C02-4DD8-95EC-F87374A44B1C}"/>
              </a:ext>
            </a:extLst>
          </p:cNvPr>
          <p:cNvSpPr/>
          <p:nvPr/>
        </p:nvSpPr>
        <p:spPr>
          <a:xfrm>
            <a:off x="3290841" y="1293544"/>
            <a:ext cx="276227" cy="4270912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D683AB-A9E3-4D42-9D7F-6792422BFE09}"/>
              </a:ext>
            </a:extLst>
          </p:cNvPr>
          <p:cNvSpPr txBox="1"/>
          <p:nvPr/>
        </p:nvSpPr>
        <p:spPr>
          <a:xfrm>
            <a:off x="514905" y="739922"/>
            <a:ext cx="2698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FF0000"/>
                </a:solidFill>
              </a:rPr>
              <a:t>HUMEDAD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05F5AC-E217-451B-A558-0E386A6462B4}"/>
              </a:ext>
            </a:extLst>
          </p:cNvPr>
          <p:cNvSpPr txBox="1"/>
          <p:nvPr/>
        </p:nvSpPr>
        <p:spPr>
          <a:xfrm>
            <a:off x="3699029" y="1313960"/>
            <a:ext cx="53798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Género → n=1/7</a:t>
            </a:r>
          </a:p>
          <a:p>
            <a:r>
              <a:rPr lang="es-ES" sz="3600" dirty="0"/>
              <a:t>Condiciones climáticas</a:t>
            </a:r>
          </a:p>
          <a:p>
            <a:r>
              <a:rPr lang="es-ES" sz="3600" dirty="0"/>
              <a:t> Inmadurez de la miel</a:t>
            </a:r>
          </a:p>
          <a:p>
            <a:r>
              <a:rPr lang="es-ES" sz="3600" dirty="0"/>
              <a:t>Origen botánico</a:t>
            </a:r>
          </a:p>
          <a:p>
            <a:r>
              <a:rPr lang="es-ES" sz="3600" dirty="0"/>
              <a:t>Orellana ≠ estaciones definidas INAMHI </a:t>
            </a:r>
          </a:p>
          <a:p>
            <a:r>
              <a:rPr lang="es-ES" sz="3600" dirty="0"/>
              <a:t>H= 3.64; p= 0.145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2B89A7-183B-487C-A5D3-B2CEAFD9558B}"/>
              </a:ext>
            </a:extLst>
          </p:cNvPr>
          <p:cNvSpPr txBox="1"/>
          <p:nvPr/>
        </p:nvSpPr>
        <p:spPr>
          <a:xfrm>
            <a:off x="-374426" y="6302000"/>
            <a:ext cx="109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A7E664-DF21-4667-BEAB-EFDBD22E8303}"/>
              </a:ext>
            </a:extLst>
          </p:cNvPr>
          <p:cNvSpPr txBox="1"/>
          <p:nvPr/>
        </p:nvSpPr>
        <p:spPr>
          <a:xfrm>
            <a:off x="514905" y="6363555"/>
            <a:ext cx="43869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(Soto, 2018; Correa, 2015)</a:t>
            </a:r>
          </a:p>
        </p:txBody>
      </p:sp>
    </p:spTree>
    <p:extLst>
      <p:ext uri="{BB962C8B-B14F-4D97-AF65-F5344CB8AC3E}">
        <p14:creationId xmlns:p14="http://schemas.microsoft.com/office/powerpoint/2010/main" val="19231270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48F265-05F5-44EB-957F-5485D6432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64" y="0"/>
            <a:ext cx="10972800" cy="1143000"/>
          </a:xfrm>
        </p:spPr>
        <p:txBody>
          <a:bodyPr/>
          <a:lstStyle/>
          <a:p>
            <a:r>
              <a:rPr lang="es-EC" dirty="0">
                <a:solidFill>
                  <a:srgbClr val="002060"/>
                </a:solidFill>
              </a:rPr>
              <a:t>RESULTADOS Y DISCUSIÓN</a:t>
            </a:r>
            <a:endParaRPr lang="es-E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67F744-23D5-414A-B7BA-B82102C8B182}"/>
              </a:ext>
            </a:extLst>
          </p:cNvPr>
          <p:cNvSpPr/>
          <p:nvPr/>
        </p:nvSpPr>
        <p:spPr>
          <a:xfrm>
            <a:off x="3151573" y="2104008"/>
            <a:ext cx="958788" cy="2396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D6AAE9-DF97-4D00-ADB4-571C29DD1E21}"/>
              </a:ext>
            </a:extLst>
          </p:cNvPr>
          <p:cNvSpPr/>
          <p:nvPr/>
        </p:nvSpPr>
        <p:spPr>
          <a:xfrm>
            <a:off x="4758431" y="2104007"/>
            <a:ext cx="685060" cy="2396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FB3A46-F107-4539-AE2F-7D2108709E44}"/>
              </a:ext>
            </a:extLst>
          </p:cNvPr>
          <p:cNvSpPr/>
          <p:nvPr/>
        </p:nvSpPr>
        <p:spPr>
          <a:xfrm>
            <a:off x="6194176" y="2073306"/>
            <a:ext cx="1999914" cy="2703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5CE4B3-2389-4329-BED7-A1EC20972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76" y="645304"/>
            <a:ext cx="11730722" cy="55673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0848C8-6E5C-49DA-A81A-857A819FD772}"/>
              </a:ext>
            </a:extLst>
          </p:cNvPr>
          <p:cNvSpPr txBox="1"/>
          <p:nvPr/>
        </p:nvSpPr>
        <p:spPr>
          <a:xfrm>
            <a:off x="193489" y="275972"/>
            <a:ext cx="1935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Tabla 3.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5317BD-93D1-4BD3-81F6-75AE0EA9795C}"/>
              </a:ext>
            </a:extLst>
          </p:cNvPr>
          <p:cNvSpPr txBox="1"/>
          <p:nvPr/>
        </p:nvSpPr>
        <p:spPr>
          <a:xfrm>
            <a:off x="-374426" y="6302000"/>
            <a:ext cx="109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1378332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48F265-05F5-44EB-957F-5485D6432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64" y="0"/>
            <a:ext cx="10972800" cy="1143000"/>
          </a:xfrm>
        </p:spPr>
        <p:txBody>
          <a:bodyPr/>
          <a:lstStyle/>
          <a:p>
            <a:r>
              <a:rPr lang="es-EC" dirty="0">
                <a:solidFill>
                  <a:srgbClr val="002060"/>
                </a:solidFill>
              </a:rPr>
              <a:t>RESULTADOS Y DISCUSIÓN</a:t>
            </a:r>
            <a:endParaRPr lang="es-E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146848-0104-472D-AEED-FD0FEC86C190}"/>
              </a:ext>
            </a:extLst>
          </p:cNvPr>
          <p:cNvSpPr txBox="1"/>
          <p:nvPr/>
        </p:nvSpPr>
        <p:spPr>
          <a:xfrm>
            <a:off x="394722" y="711433"/>
            <a:ext cx="362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Sólidos insolubles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5329C0-F196-4340-B26C-5357463EBB36}"/>
              </a:ext>
            </a:extLst>
          </p:cNvPr>
          <p:cNvSpPr txBox="1"/>
          <p:nvPr/>
        </p:nvSpPr>
        <p:spPr>
          <a:xfrm>
            <a:off x="4109619" y="1387862"/>
            <a:ext cx="49772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Género → n=3/7</a:t>
            </a:r>
          </a:p>
          <a:p>
            <a:r>
              <a:rPr lang="es-ES" sz="3600" dirty="0"/>
              <a:t>Filtración</a:t>
            </a:r>
          </a:p>
          <a:p>
            <a:r>
              <a:rPr lang="es-ES" sz="3600" dirty="0"/>
              <a:t>Granos polen </a:t>
            </a:r>
          </a:p>
          <a:p>
            <a:r>
              <a:rPr lang="es-ES" sz="3600" dirty="0"/>
              <a:t>Trozos panal</a:t>
            </a:r>
          </a:p>
          <a:p>
            <a:r>
              <a:rPr lang="es-ES" sz="3600" dirty="0"/>
              <a:t> H= 2.38; p= 0.268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E1D7EE09-3E80-442F-9E66-69B96A5AAF44}"/>
              </a:ext>
            </a:extLst>
          </p:cNvPr>
          <p:cNvSpPr/>
          <p:nvPr/>
        </p:nvSpPr>
        <p:spPr>
          <a:xfrm>
            <a:off x="3743780" y="1265431"/>
            <a:ext cx="239698" cy="3107184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876356-7558-4B45-8D8A-A85A7007A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387" y="1018512"/>
            <a:ext cx="7027226" cy="47529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089EE1-3760-4E3B-AD8E-C60537F2808F}"/>
              </a:ext>
            </a:extLst>
          </p:cNvPr>
          <p:cNvSpPr txBox="1"/>
          <p:nvPr/>
        </p:nvSpPr>
        <p:spPr>
          <a:xfrm>
            <a:off x="-374426" y="6302000"/>
            <a:ext cx="109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A52725-9A0C-4221-9E38-378BFA49B6BF}"/>
              </a:ext>
            </a:extLst>
          </p:cNvPr>
          <p:cNvSpPr txBox="1"/>
          <p:nvPr/>
        </p:nvSpPr>
        <p:spPr>
          <a:xfrm>
            <a:off x="481251" y="6332423"/>
            <a:ext cx="3262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(Correa, 2015; INAMHI, 2018)</a:t>
            </a:r>
          </a:p>
        </p:txBody>
      </p:sp>
    </p:spTree>
    <p:extLst>
      <p:ext uri="{BB962C8B-B14F-4D97-AF65-F5344CB8AC3E}">
        <p14:creationId xmlns:p14="http://schemas.microsoft.com/office/powerpoint/2010/main" val="155963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48F265-05F5-44EB-957F-5485D6432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64" y="0"/>
            <a:ext cx="10972800" cy="1143000"/>
          </a:xfrm>
        </p:spPr>
        <p:txBody>
          <a:bodyPr/>
          <a:lstStyle/>
          <a:p>
            <a:r>
              <a:rPr lang="es-EC" dirty="0">
                <a:solidFill>
                  <a:srgbClr val="002060"/>
                </a:solidFill>
              </a:rPr>
              <a:t>RESULTADOS Y DISCUSIÓN</a:t>
            </a:r>
            <a:endParaRPr lang="es-E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AED918-7EA4-4603-99DE-FC217DE95E78}"/>
              </a:ext>
            </a:extLst>
          </p:cNvPr>
          <p:cNvSpPr txBox="1"/>
          <p:nvPr/>
        </p:nvSpPr>
        <p:spPr>
          <a:xfrm>
            <a:off x="1609723" y="2572046"/>
            <a:ext cx="585927" cy="2774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63A770-F14E-46AE-B281-3891244E961A}"/>
              </a:ext>
            </a:extLst>
          </p:cNvPr>
          <p:cNvSpPr/>
          <p:nvPr/>
        </p:nvSpPr>
        <p:spPr>
          <a:xfrm>
            <a:off x="5419252" y="2572046"/>
            <a:ext cx="467197" cy="3052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FC065A-69FA-4692-BD21-49322A42578B}"/>
              </a:ext>
            </a:extLst>
          </p:cNvPr>
          <p:cNvSpPr/>
          <p:nvPr/>
        </p:nvSpPr>
        <p:spPr>
          <a:xfrm>
            <a:off x="6094225" y="2572047"/>
            <a:ext cx="5781139" cy="3052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E19039-39E7-4816-9142-E9C6B85020BA}"/>
              </a:ext>
            </a:extLst>
          </p:cNvPr>
          <p:cNvSpPr txBox="1"/>
          <p:nvPr/>
        </p:nvSpPr>
        <p:spPr>
          <a:xfrm>
            <a:off x="171718" y="375486"/>
            <a:ext cx="1935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Tabla 3.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1F26E55-E53A-457F-BB06-D9D0D5A0D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64" y="736950"/>
            <a:ext cx="11730722" cy="556739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42EF0FE-88FD-4039-B608-BA9E607CAB6E}"/>
              </a:ext>
            </a:extLst>
          </p:cNvPr>
          <p:cNvSpPr txBox="1"/>
          <p:nvPr/>
        </p:nvSpPr>
        <p:spPr>
          <a:xfrm>
            <a:off x="-374426" y="6302000"/>
            <a:ext cx="109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34447735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48F265-05F5-44EB-957F-5485D6432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64" y="0"/>
            <a:ext cx="10972800" cy="1143000"/>
          </a:xfrm>
        </p:spPr>
        <p:txBody>
          <a:bodyPr/>
          <a:lstStyle/>
          <a:p>
            <a:r>
              <a:rPr lang="es-EC" dirty="0">
                <a:solidFill>
                  <a:srgbClr val="002060"/>
                </a:solidFill>
              </a:rPr>
              <a:t>RESULTADOS Y DISCUSIÓN</a:t>
            </a:r>
            <a:endParaRPr lang="es-E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95D95-A87D-44B8-9FBC-FCA92594317E}"/>
              </a:ext>
            </a:extLst>
          </p:cNvPr>
          <p:cNvSpPr txBox="1"/>
          <p:nvPr/>
        </p:nvSpPr>
        <p:spPr>
          <a:xfrm>
            <a:off x="955830" y="656948"/>
            <a:ext cx="4110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Cenizas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19C1E1-AFD8-4FF4-BC30-2B968364FA7E}"/>
              </a:ext>
            </a:extLst>
          </p:cNvPr>
          <p:cNvSpPr txBox="1"/>
          <p:nvPr/>
        </p:nvSpPr>
        <p:spPr>
          <a:xfrm>
            <a:off x="4079287" y="1310248"/>
            <a:ext cx="51980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Género → n=2/7</a:t>
            </a:r>
          </a:p>
          <a:p>
            <a:r>
              <a:rPr lang="es-E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Origen botánico </a:t>
            </a:r>
          </a:p>
          <a:p>
            <a:r>
              <a:rPr lang="es-E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Ionoma</a:t>
            </a:r>
            <a:r>
              <a:rPr lang="es-E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la miel</a:t>
            </a:r>
          </a:p>
          <a:p>
            <a:r>
              <a:rPr lang="es-E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Abejas sin aguijón entre 0.01-1.18%.</a:t>
            </a:r>
          </a:p>
          <a:p>
            <a:r>
              <a:rPr lang="es-E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H= 1.41; p= 0.5351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11462270-F298-4EAA-B6E7-365CC05BB94A}"/>
              </a:ext>
            </a:extLst>
          </p:cNvPr>
          <p:cNvSpPr/>
          <p:nvPr/>
        </p:nvSpPr>
        <p:spPr>
          <a:xfrm>
            <a:off x="3702081" y="1491449"/>
            <a:ext cx="186431" cy="3053918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7AF1E3-B671-4D2F-84CC-A6E1760F0B6F}"/>
              </a:ext>
            </a:extLst>
          </p:cNvPr>
          <p:cNvSpPr txBox="1"/>
          <p:nvPr/>
        </p:nvSpPr>
        <p:spPr>
          <a:xfrm>
            <a:off x="-374426" y="6302000"/>
            <a:ext cx="109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37AFF4-3C9A-40E2-ACD9-4C1C4C2B6609}"/>
              </a:ext>
            </a:extLst>
          </p:cNvPr>
          <p:cNvSpPr txBox="1"/>
          <p:nvPr/>
        </p:nvSpPr>
        <p:spPr>
          <a:xfrm>
            <a:off x="720949" y="6302000"/>
            <a:ext cx="3358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(Dardón, 2013; Souza, 2016)</a:t>
            </a:r>
          </a:p>
        </p:txBody>
      </p:sp>
    </p:spTree>
    <p:extLst>
      <p:ext uri="{BB962C8B-B14F-4D97-AF65-F5344CB8AC3E}">
        <p14:creationId xmlns:p14="http://schemas.microsoft.com/office/powerpoint/2010/main" val="34602013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48F265-05F5-44EB-957F-5485D6432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64" y="0"/>
            <a:ext cx="10972800" cy="1143000"/>
          </a:xfrm>
        </p:spPr>
        <p:txBody>
          <a:bodyPr/>
          <a:lstStyle/>
          <a:p>
            <a:r>
              <a:rPr lang="es-EC" dirty="0">
                <a:solidFill>
                  <a:srgbClr val="002060"/>
                </a:solidFill>
              </a:rPr>
              <a:t>RESULTADOS Y DISCUSIÓN</a:t>
            </a:r>
            <a:endParaRPr lang="es-E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FB5E6A-DE8E-4321-87C6-11FF774E3A8A}"/>
              </a:ext>
            </a:extLst>
          </p:cNvPr>
          <p:cNvSpPr/>
          <p:nvPr/>
        </p:nvSpPr>
        <p:spPr>
          <a:xfrm>
            <a:off x="5584054" y="3799643"/>
            <a:ext cx="511946" cy="2574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03C4B8-0232-4418-8494-F9D68F77EE51}"/>
              </a:ext>
            </a:extLst>
          </p:cNvPr>
          <p:cNvSpPr/>
          <p:nvPr/>
        </p:nvSpPr>
        <p:spPr>
          <a:xfrm>
            <a:off x="6267634" y="3799643"/>
            <a:ext cx="5429065" cy="257452"/>
          </a:xfrm>
          <a:prstGeom prst="rect">
            <a:avLst/>
          </a:prstGeom>
          <a:noFill/>
          <a:ln>
            <a:solidFill>
              <a:srgbClr val="E44C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AA4D9FF-BA83-449B-88E7-81D58B07F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59" y="693775"/>
            <a:ext cx="11730722" cy="550512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96F3D43-0825-40C5-839B-FAC6BFCD43C8}"/>
              </a:ext>
            </a:extLst>
          </p:cNvPr>
          <p:cNvSpPr txBox="1"/>
          <p:nvPr/>
        </p:nvSpPr>
        <p:spPr>
          <a:xfrm>
            <a:off x="226146" y="324443"/>
            <a:ext cx="1935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Tabla 3.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C0BD27-4056-4899-B8A5-3F74B89A5CB2}"/>
              </a:ext>
            </a:extLst>
          </p:cNvPr>
          <p:cNvSpPr txBox="1"/>
          <p:nvPr/>
        </p:nvSpPr>
        <p:spPr>
          <a:xfrm>
            <a:off x="-374426" y="6302000"/>
            <a:ext cx="109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33784113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48F265-05F5-44EB-957F-5485D6432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64" y="0"/>
            <a:ext cx="10972800" cy="1143000"/>
          </a:xfrm>
        </p:spPr>
        <p:txBody>
          <a:bodyPr/>
          <a:lstStyle/>
          <a:p>
            <a:r>
              <a:rPr lang="es-EC" dirty="0">
                <a:solidFill>
                  <a:srgbClr val="002060"/>
                </a:solidFill>
              </a:rPr>
              <a:t>RESULTADOS Y DISCUSIÓN</a:t>
            </a:r>
            <a:endParaRPr lang="es-E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95D95-A87D-44B8-9FBC-FCA92594317E}"/>
              </a:ext>
            </a:extLst>
          </p:cNvPr>
          <p:cNvSpPr txBox="1"/>
          <p:nvPr/>
        </p:nvSpPr>
        <p:spPr>
          <a:xfrm>
            <a:off x="955830" y="656948"/>
            <a:ext cx="4110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Acidez total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19C1E1-AFD8-4FF4-BC30-2B968364FA7E}"/>
              </a:ext>
            </a:extLst>
          </p:cNvPr>
          <p:cNvSpPr txBox="1"/>
          <p:nvPr/>
        </p:nvSpPr>
        <p:spPr>
          <a:xfrm>
            <a:off x="4079287" y="1295399"/>
            <a:ext cx="531236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Género → n=1/7</a:t>
            </a:r>
          </a:p>
          <a:p>
            <a:pPr algn="just"/>
            <a:r>
              <a:rPr lang="es-E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Origen botánico </a:t>
            </a:r>
          </a:p>
          <a:p>
            <a:pPr algn="just"/>
            <a:r>
              <a:rPr lang="es-E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Reacciones enzimáticas y microbiológicas </a:t>
            </a:r>
          </a:p>
          <a:p>
            <a:pPr algn="just"/>
            <a:r>
              <a:rPr lang="es-E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Abejas sin aguijón entre 105.1 </a:t>
            </a:r>
            <a:r>
              <a:rPr lang="es-E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meq</a:t>
            </a:r>
            <a:r>
              <a:rPr lang="es-E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/Kg</a:t>
            </a:r>
          </a:p>
          <a:p>
            <a:pPr algn="just"/>
            <a:r>
              <a:rPr lang="es-E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H=0.30; p= 0.3242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11462270-F298-4EAA-B6E7-365CC05BB94A}"/>
              </a:ext>
            </a:extLst>
          </p:cNvPr>
          <p:cNvSpPr/>
          <p:nvPr/>
        </p:nvSpPr>
        <p:spPr>
          <a:xfrm>
            <a:off x="3728357" y="1244776"/>
            <a:ext cx="545237" cy="3970318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64663C-E23F-4229-BAA0-1BD56640A31D}"/>
              </a:ext>
            </a:extLst>
          </p:cNvPr>
          <p:cNvSpPr txBox="1"/>
          <p:nvPr/>
        </p:nvSpPr>
        <p:spPr>
          <a:xfrm>
            <a:off x="-374426" y="6302000"/>
            <a:ext cx="109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B101B7-1B6E-4872-8EF1-256E16764AC1}"/>
              </a:ext>
            </a:extLst>
          </p:cNvPr>
          <p:cNvSpPr txBox="1"/>
          <p:nvPr/>
        </p:nvSpPr>
        <p:spPr>
          <a:xfrm>
            <a:off x="720948" y="6302000"/>
            <a:ext cx="5000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(</a:t>
            </a:r>
            <a:r>
              <a:rPr lang="es-ES" sz="1200" dirty="0" err="1"/>
              <a:t>Pucciarelli</a:t>
            </a:r>
            <a:r>
              <a:rPr lang="es-ES" sz="1200" dirty="0"/>
              <a:t>, 2014; Vit, 1994; </a:t>
            </a:r>
            <a:r>
              <a:rPr lang="es-ES" sz="1200" dirty="0" err="1"/>
              <a:t>Chuttong</a:t>
            </a:r>
            <a:r>
              <a:rPr lang="es-ES" sz="1200" dirty="0"/>
              <a:t>, 2015)</a:t>
            </a:r>
          </a:p>
        </p:txBody>
      </p:sp>
    </p:spTree>
    <p:extLst>
      <p:ext uri="{BB962C8B-B14F-4D97-AF65-F5344CB8AC3E}">
        <p14:creationId xmlns:p14="http://schemas.microsoft.com/office/powerpoint/2010/main" val="42803402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48F265-05F5-44EB-957F-5485D6432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64" y="0"/>
            <a:ext cx="10972800" cy="1143000"/>
          </a:xfrm>
        </p:spPr>
        <p:txBody>
          <a:bodyPr/>
          <a:lstStyle/>
          <a:p>
            <a:r>
              <a:rPr lang="es-EC" dirty="0">
                <a:solidFill>
                  <a:srgbClr val="002060"/>
                </a:solidFill>
              </a:rPr>
              <a:t>RESULTADOS Y DISCUSIÓN</a:t>
            </a:r>
            <a:endParaRPr lang="es-E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4E3A5C-DAAC-4870-9E9F-6C4C03297B50}"/>
              </a:ext>
            </a:extLst>
          </p:cNvPr>
          <p:cNvSpPr/>
          <p:nvPr/>
        </p:nvSpPr>
        <p:spPr>
          <a:xfrm>
            <a:off x="1847851" y="4682972"/>
            <a:ext cx="566228" cy="2507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0DC2CD-0E5F-4280-800F-7BEAB30DB7E2}"/>
              </a:ext>
            </a:extLst>
          </p:cNvPr>
          <p:cNvSpPr/>
          <p:nvPr/>
        </p:nvSpPr>
        <p:spPr>
          <a:xfrm>
            <a:off x="3075003" y="4682972"/>
            <a:ext cx="3124941" cy="2574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6F9845-FB3D-45EC-B053-57C08A2629BA}"/>
              </a:ext>
            </a:extLst>
          </p:cNvPr>
          <p:cNvSpPr/>
          <p:nvPr/>
        </p:nvSpPr>
        <p:spPr>
          <a:xfrm>
            <a:off x="6388964" y="4687411"/>
            <a:ext cx="5235514" cy="253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87FAAC-612A-47BB-BAE6-78F8B06C2199}"/>
              </a:ext>
            </a:extLst>
          </p:cNvPr>
          <p:cNvSpPr/>
          <p:nvPr/>
        </p:nvSpPr>
        <p:spPr>
          <a:xfrm>
            <a:off x="3152775" y="5086350"/>
            <a:ext cx="400050" cy="2574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08BDEC8-C790-4D28-9826-565B1D4DD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78" y="676438"/>
            <a:ext cx="11730722" cy="550512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E0E9853-D207-4E07-8200-2D868FBF1B24}"/>
              </a:ext>
            </a:extLst>
          </p:cNvPr>
          <p:cNvSpPr txBox="1"/>
          <p:nvPr/>
        </p:nvSpPr>
        <p:spPr>
          <a:xfrm>
            <a:off x="226146" y="324443"/>
            <a:ext cx="1935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Tabla 3.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B63DC7-07CA-4CCE-892B-303476408491}"/>
              </a:ext>
            </a:extLst>
          </p:cNvPr>
          <p:cNvSpPr txBox="1"/>
          <p:nvPr/>
        </p:nvSpPr>
        <p:spPr>
          <a:xfrm>
            <a:off x="-374426" y="6302000"/>
            <a:ext cx="109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383708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/>
          <p:cNvSpPr/>
          <p:nvPr/>
        </p:nvSpPr>
        <p:spPr>
          <a:xfrm>
            <a:off x="8925059" y="5777239"/>
            <a:ext cx="3124513" cy="9151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80056" y="0"/>
            <a:ext cx="11311943" cy="612860"/>
          </a:xfrm>
        </p:spPr>
        <p:txBody>
          <a:bodyPr/>
          <a:lstStyle/>
          <a:p>
            <a:r>
              <a:rPr lang="es-EC" dirty="0">
                <a:solidFill>
                  <a:schemeClr val="accent6">
                    <a:lumMod val="50000"/>
                  </a:schemeClr>
                </a:solidFill>
              </a:rPr>
              <a:t>INTRODUCCIÓN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C7E1B88-EF14-4270-A239-85D7E2BCE0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82" r="26821" b="15759"/>
          <a:stretch/>
        </p:blipFill>
        <p:spPr>
          <a:xfrm>
            <a:off x="8138212" y="612860"/>
            <a:ext cx="2887854" cy="179000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C0AC4CD-17F1-48F0-BD74-CFEF21572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63" y="349819"/>
            <a:ext cx="6148762" cy="5385450"/>
          </a:xfrm>
          <a:prstGeom prst="rect">
            <a:avLst/>
          </a:prstGeom>
        </p:spPr>
      </p:pic>
      <p:sp>
        <p:nvSpPr>
          <p:cNvPr id="2048" name="Rectangle 2047">
            <a:extLst>
              <a:ext uri="{FF2B5EF4-FFF2-40B4-BE49-F238E27FC236}">
                <a16:creationId xmlns:a16="http://schemas.microsoft.com/office/drawing/2014/main" id="{24498189-AA63-4BCA-BE19-D448C050C0C0}"/>
              </a:ext>
            </a:extLst>
          </p:cNvPr>
          <p:cNvSpPr/>
          <p:nvPr/>
        </p:nvSpPr>
        <p:spPr>
          <a:xfrm>
            <a:off x="2407930" y="4087705"/>
            <a:ext cx="5044430" cy="18424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49" name="Oval 2048">
            <a:extLst>
              <a:ext uri="{FF2B5EF4-FFF2-40B4-BE49-F238E27FC236}">
                <a16:creationId xmlns:a16="http://schemas.microsoft.com/office/drawing/2014/main" id="{87AD0070-EF43-44AF-A0F7-0A3E477F27AD}"/>
              </a:ext>
            </a:extLst>
          </p:cNvPr>
          <p:cNvSpPr/>
          <p:nvPr/>
        </p:nvSpPr>
        <p:spPr>
          <a:xfrm>
            <a:off x="3748458" y="2452456"/>
            <a:ext cx="1180730" cy="9765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51" name="TextBox 2050">
            <a:extLst>
              <a:ext uri="{FF2B5EF4-FFF2-40B4-BE49-F238E27FC236}">
                <a16:creationId xmlns:a16="http://schemas.microsoft.com/office/drawing/2014/main" id="{1368B500-7904-4C59-84FC-5C6555A8EB5E}"/>
              </a:ext>
            </a:extLst>
          </p:cNvPr>
          <p:cNvSpPr txBox="1"/>
          <p:nvPr/>
        </p:nvSpPr>
        <p:spPr>
          <a:xfrm>
            <a:off x="5986262" y="4315854"/>
            <a:ext cx="1091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 err="1"/>
              <a:t>Tetragonisca</a:t>
            </a:r>
            <a:r>
              <a:rPr lang="es-ES" sz="1200" i="1" dirty="0"/>
              <a:t> </a:t>
            </a:r>
          </a:p>
          <a:p>
            <a:r>
              <a:rPr lang="es-ES" sz="1200" i="1" dirty="0" err="1"/>
              <a:t>Trigona</a:t>
            </a:r>
            <a:r>
              <a:rPr lang="es-ES" sz="1200" i="1" dirty="0"/>
              <a:t> </a:t>
            </a:r>
          </a:p>
        </p:txBody>
      </p:sp>
      <p:sp>
        <p:nvSpPr>
          <p:cNvPr id="2052" name="TextBox 2051">
            <a:extLst>
              <a:ext uri="{FF2B5EF4-FFF2-40B4-BE49-F238E27FC236}">
                <a16:creationId xmlns:a16="http://schemas.microsoft.com/office/drawing/2014/main" id="{3265E40A-3441-4EDF-ACFF-610CC574C8E5}"/>
              </a:ext>
            </a:extLst>
          </p:cNvPr>
          <p:cNvSpPr txBox="1"/>
          <p:nvPr/>
        </p:nvSpPr>
        <p:spPr>
          <a:xfrm>
            <a:off x="518075" y="6331007"/>
            <a:ext cx="2974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Fuente: (Arnold et al., 2018) </a:t>
            </a:r>
          </a:p>
        </p:txBody>
      </p:sp>
      <p:sp>
        <p:nvSpPr>
          <p:cNvPr id="2053" name="TextBox 2052">
            <a:extLst>
              <a:ext uri="{FF2B5EF4-FFF2-40B4-BE49-F238E27FC236}">
                <a16:creationId xmlns:a16="http://schemas.microsoft.com/office/drawing/2014/main" id="{C3343256-6779-4C90-B5CC-A4C5D733C172}"/>
              </a:ext>
            </a:extLst>
          </p:cNvPr>
          <p:cNvSpPr txBox="1"/>
          <p:nvPr/>
        </p:nvSpPr>
        <p:spPr>
          <a:xfrm>
            <a:off x="8772012" y="2673212"/>
            <a:ext cx="1620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Meliponarios</a:t>
            </a:r>
            <a:r>
              <a:rPr lang="es-ES" dirty="0"/>
              <a:t> </a:t>
            </a:r>
          </a:p>
        </p:txBody>
      </p:sp>
      <p:cxnSp>
        <p:nvCxnSpPr>
          <p:cNvPr id="2056" name="Straight Arrow Connector 2055">
            <a:extLst>
              <a:ext uri="{FF2B5EF4-FFF2-40B4-BE49-F238E27FC236}">
                <a16:creationId xmlns:a16="http://schemas.microsoft.com/office/drawing/2014/main" id="{4C9CDE45-441C-482C-8A4C-B1725D4B15C9}"/>
              </a:ext>
            </a:extLst>
          </p:cNvPr>
          <p:cNvCxnSpPr>
            <a:stCxn id="2053" idx="2"/>
          </p:cNvCxnSpPr>
          <p:nvPr/>
        </p:nvCxnSpPr>
        <p:spPr>
          <a:xfrm flipH="1">
            <a:off x="8925059" y="3042544"/>
            <a:ext cx="657080" cy="8628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CF6C88A-EB82-46EB-9D07-AD2E555A4143}"/>
              </a:ext>
            </a:extLst>
          </p:cNvPr>
          <p:cNvCxnSpPr>
            <a:cxnSpLocks/>
            <a:stCxn id="2053" idx="2"/>
          </p:cNvCxnSpPr>
          <p:nvPr/>
        </p:nvCxnSpPr>
        <p:spPr>
          <a:xfrm>
            <a:off x="9582139" y="3042544"/>
            <a:ext cx="762601" cy="8628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060" name="Picture 2059">
            <a:extLst>
              <a:ext uri="{FF2B5EF4-FFF2-40B4-BE49-F238E27FC236}">
                <a16:creationId xmlns:a16="http://schemas.microsoft.com/office/drawing/2014/main" id="{DF3C6EE1-AF09-4620-A536-63343DBB1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9020" y="3905386"/>
            <a:ext cx="2458894" cy="2402087"/>
          </a:xfrm>
          <a:prstGeom prst="rect">
            <a:avLst/>
          </a:prstGeom>
        </p:spPr>
      </p:pic>
      <p:pic>
        <p:nvPicPr>
          <p:cNvPr id="2061" name="Picture 2060">
            <a:extLst>
              <a:ext uri="{FF2B5EF4-FFF2-40B4-BE49-F238E27FC236}">
                <a16:creationId xmlns:a16="http://schemas.microsoft.com/office/drawing/2014/main" id="{4984B81B-ABC9-4F8D-A405-837BF4D6C1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937" r="14296" b="21372"/>
          <a:stretch/>
        </p:blipFill>
        <p:spPr>
          <a:xfrm flipH="1">
            <a:off x="9580341" y="3975851"/>
            <a:ext cx="2611658" cy="223127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A46525A-E1C9-4373-BA7D-811FC769A2A1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637696" y="2484713"/>
            <a:ext cx="5539666" cy="40022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7C8480-1B0E-422E-8E16-DCF4961F9A3C}"/>
              </a:ext>
            </a:extLst>
          </p:cNvPr>
          <p:cNvSpPr txBox="1"/>
          <p:nvPr/>
        </p:nvSpPr>
        <p:spPr>
          <a:xfrm>
            <a:off x="-405260" y="6282526"/>
            <a:ext cx="109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5485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" grpId="0" animBg="1"/>
      <p:bldP spid="2049" grpId="0" animBg="1"/>
      <p:bldP spid="2051" grpId="0"/>
      <p:bldP spid="205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48F265-05F5-44EB-957F-5485D6432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64" y="0"/>
            <a:ext cx="10972800" cy="1143000"/>
          </a:xfrm>
        </p:spPr>
        <p:txBody>
          <a:bodyPr/>
          <a:lstStyle/>
          <a:p>
            <a:r>
              <a:rPr lang="es-EC" dirty="0">
                <a:solidFill>
                  <a:srgbClr val="002060"/>
                </a:solidFill>
              </a:rPr>
              <a:t>RESULTADOS Y DISCUSIÓN</a:t>
            </a:r>
            <a:endParaRPr lang="es-E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95D95-A87D-44B8-9FBC-FCA92594317E}"/>
              </a:ext>
            </a:extLst>
          </p:cNvPr>
          <p:cNvSpPr txBox="1"/>
          <p:nvPr/>
        </p:nvSpPr>
        <p:spPr>
          <a:xfrm>
            <a:off x="955830" y="656948"/>
            <a:ext cx="5063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Azúcares reductores y azúcares no reductores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19C1E1-AFD8-4FF4-BC30-2B968364FA7E}"/>
              </a:ext>
            </a:extLst>
          </p:cNvPr>
          <p:cNvSpPr txBox="1"/>
          <p:nvPr/>
        </p:nvSpPr>
        <p:spPr>
          <a:xfrm>
            <a:off x="1251891" y="1060348"/>
            <a:ext cx="53798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Azúcares reductores Género → n=6/7</a:t>
            </a:r>
          </a:p>
          <a:p>
            <a:r>
              <a:rPr lang="es-ES" sz="3600" dirty="0"/>
              <a:t>H=3.14; p=0.688</a:t>
            </a:r>
          </a:p>
          <a:p>
            <a:endParaRPr lang="es-ES" sz="3600" dirty="0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11462270-F298-4EAA-B6E7-365CC05BB94A}"/>
              </a:ext>
            </a:extLst>
          </p:cNvPr>
          <p:cNvSpPr/>
          <p:nvPr/>
        </p:nvSpPr>
        <p:spPr>
          <a:xfrm>
            <a:off x="955830" y="1060348"/>
            <a:ext cx="284733" cy="1754326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768A44-9613-46D5-9099-ABE87157686A}"/>
              </a:ext>
            </a:extLst>
          </p:cNvPr>
          <p:cNvSpPr txBox="1"/>
          <p:nvPr/>
        </p:nvSpPr>
        <p:spPr>
          <a:xfrm>
            <a:off x="6163460" y="1008351"/>
            <a:ext cx="55126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Azúcares no reductores</a:t>
            </a:r>
          </a:p>
          <a:p>
            <a:r>
              <a:rPr lang="es-ES" sz="3600" dirty="0"/>
              <a:t>Género → n=1/7</a:t>
            </a:r>
          </a:p>
          <a:p>
            <a:r>
              <a:rPr lang="es-ES" sz="3600" dirty="0"/>
              <a:t>H=1.52; p=0.016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2AF971-CECE-482B-AA7E-A6A41418F7C6}"/>
              </a:ext>
            </a:extLst>
          </p:cNvPr>
          <p:cNvSpPr txBox="1"/>
          <p:nvPr/>
        </p:nvSpPr>
        <p:spPr>
          <a:xfrm>
            <a:off x="1761479" y="2987327"/>
            <a:ext cx="92549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3600" dirty="0"/>
              <a:t>Transformación de azúcares reductores a no reductores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3600" dirty="0"/>
              <a:t>Preferencia de exudados (↑agua)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3600" dirty="0"/>
              <a:t>Norma </a:t>
            </a:r>
            <a:r>
              <a:rPr lang="es-ES" sz="3600" i="1" dirty="0"/>
              <a:t>A. </a:t>
            </a:r>
            <a:r>
              <a:rPr lang="es-ES" sz="3600" i="1" dirty="0" err="1"/>
              <a:t>mellifera</a:t>
            </a:r>
            <a:r>
              <a:rPr lang="es-ES" sz="3600" i="1" dirty="0"/>
              <a:t> </a:t>
            </a:r>
            <a:r>
              <a:rPr lang="es-ES" sz="3600" dirty="0"/>
              <a:t>→ mieles </a:t>
            </a:r>
            <a:r>
              <a:rPr lang="es-ES" sz="3600" dirty="0" err="1"/>
              <a:t>mieladas</a:t>
            </a:r>
            <a:r>
              <a:rPr lang="es-ES" sz="3600" dirty="0"/>
              <a:t> mínimo de 45% azúcares totales.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9464255A-2B56-4373-8A12-6B5CF85573B3}"/>
              </a:ext>
            </a:extLst>
          </p:cNvPr>
          <p:cNvSpPr/>
          <p:nvPr/>
        </p:nvSpPr>
        <p:spPr>
          <a:xfrm>
            <a:off x="5790646" y="1100001"/>
            <a:ext cx="284733" cy="1754326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4064DA-853D-48A3-92BB-52532269DE60}"/>
              </a:ext>
            </a:extLst>
          </p:cNvPr>
          <p:cNvSpPr txBox="1"/>
          <p:nvPr/>
        </p:nvSpPr>
        <p:spPr>
          <a:xfrm>
            <a:off x="-374426" y="6302000"/>
            <a:ext cx="109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28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5AEFA5-F77B-40E4-8623-DED291828911}"/>
              </a:ext>
            </a:extLst>
          </p:cNvPr>
          <p:cNvSpPr txBox="1"/>
          <p:nvPr/>
        </p:nvSpPr>
        <p:spPr>
          <a:xfrm>
            <a:off x="720949" y="6411686"/>
            <a:ext cx="5592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(</a:t>
            </a:r>
            <a:r>
              <a:rPr lang="es-ES" sz="1200" dirty="0" err="1"/>
              <a:t>Chuttong</a:t>
            </a:r>
            <a:r>
              <a:rPr lang="es-ES" sz="1200" dirty="0"/>
              <a:t>, 2015; </a:t>
            </a:r>
            <a:r>
              <a:rPr lang="es-ES" sz="1200" dirty="0" err="1"/>
              <a:t>Yurrita</a:t>
            </a:r>
            <a:r>
              <a:rPr lang="es-ES" sz="1200" dirty="0"/>
              <a:t>, 2013; Norma INEN 1572) </a:t>
            </a:r>
          </a:p>
        </p:txBody>
      </p:sp>
    </p:spTree>
    <p:extLst>
      <p:ext uri="{BB962C8B-B14F-4D97-AF65-F5344CB8AC3E}">
        <p14:creationId xmlns:p14="http://schemas.microsoft.com/office/powerpoint/2010/main" val="13308299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3421D495-4F55-407B-BC05-8306236BC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57" y="971944"/>
            <a:ext cx="10578461" cy="5499221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047482" y="0"/>
            <a:ext cx="10972800" cy="1143000"/>
          </a:xfrm>
        </p:spPr>
        <p:txBody>
          <a:bodyPr/>
          <a:lstStyle/>
          <a:p>
            <a:r>
              <a:rPr lang="es-EC" dirty="0">
                <a:solidFill>
                  <a:srgbClr val="002060"/>
                </a:solidFill>
              </a:rPr>
              <a:t>RESULTADOS Y DISCUSIÓN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6C98B2-433A-43E8-9E37-BE80B2FA24DB}"/>
              </a:ext>
            </a:extLst>
          </p:cNvPr>
          <p:cNvSpPr/>
          <p:nvPr/>
        </p:nvSpPr>
        <p:spPr>
          <a:xfrm>
            <a:off x="4520653" y="1794537"/>
            <a:ext cx="657225" cy="2475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EC11E4-AC1B-4F21-A83D-8E0018956487}"/>
              </a:ext>
            </a:extLst>
          </p:cNvPr>
          <p:cNvSpPr/>
          <p:nvPr/>
        </p:nvSpPr>
        <p:spPr>
          <a:xfrm>
            <a:off x="4520654" y="5588625"/>
            <a:ext cx="657225" cy="2475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CF240D1-7A0C-4F80-94EC-A50707725A1F}"/>
              </a:ext>
            </a:extLst>
          </p:cNvPr>
          <p:cNvSpPr/>
          <p:nvPr/>
        </p:nvSpPr>
        <p:spPr>
          <a:xfrm>
            <a:off x="4520653" y="4624145"/>
            <a:ext cx="657225" cy="2475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4ED9A43-48AA-46B8-B13D-0EF9AAEB9133}"/>
              </a:ext>
            </a:extLst>
          </p:cNvPr>
          <p:cNvSpPr/>
          <p:nvPr/>
        </p:nvSpPr>
        <p:spPr>
          <a:xfrm>
            <a:off x="4520653" y="2390354"/>
            <a:ext cx="657225" cy="2475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ED2C96-AC00-4FDA-818F-ABDF4F6780ED}"/>
              </a:ext>
            </a:extLst>
          </p:cNvPr>
          <p:cNvSpPr txBox="1"/>
          <p:nvPr/>
        </p:nvSpPr>
        <p:spPr>
          <a:xfrm>
            <a:off x="171718" y="583416"/>
            <a:ext cx="10855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Tabla 4. Frecuencia y cuantificación de microorganismo presentes en la miel  según el género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A78F9BB-4C35-45EE-8342-7DE718660314}"/>
              </a:ext>
            </a:extLst>
          </p:cNvPr>
          <p:cNvSpPr/>
          <p:nvPr/>
        </p:nvSpPr>
        <p:spPr>
          <a:xfrm>
            <a:off x="881742" y="6242898"/>
            <a:ext cx="8262257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EC" dirty="0">
                <a:ea typeface="Calibri" panose="020F0502020204030204" pitchFamily="34" charset="0"/>
                <a:cs typeface="Times New Roman" panose="02020603050405020304" pitchFamily="18" charset="0"/>
              </a:rPr>
              <a:t>Conteo (UFC/g);*MNPC muy numeroso para contar; *ND no detectado.</a:t>
            </a:r>
            <a:endParaRPr lang="es-ES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8609A23-2FF8-4777-99A0-AC972749E5F3}"/>
              </a:ext>
            </a:extLst>
          </p:cNvPr>
          <p:cNvCxnSpPr/>
          <p:nvPr/>
        </p:nvCxnSpPr>
        <p:spPr>
          <a:xfrm>
            <a:off x="3341914" y="1529834"/>
            <a:ext cx="167095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AD9B792-FF08-437B-94C0-3CA9025D1219}"/>
              </a:ext>
            </a:extLst>
          </p:cNvPr>
          <p:cNvCxnSpPr/>
          <p:nvPr/>
        </p:nvCxnSpPr>
        <p:spPr>
          <a:xfrm>
            <a:off x="5425441" y="1415143"/>
            <a:ext cx="158060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9B6133A-0FDC-4995-86FC-37ADDF5723F7}"/>
              </a:ext>
            </a:extLst>
          </p:cNvPr>
          <p:cNvCxnSpPr/>
          <p:nvPr/>
        </p:nvCxnSpPr>
        <p:spPr>
          <a:xfrm>
            <a:off x="5421086" y="1492125"/>
            <a:ext cx="158931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01AFFE7-2372-42A6-8B8B-79D8FC8155F9}"/>
              </a:ext>
            </a:extLst>
          </p:cNvPr>
          <p:cNvCxnSpPr/>
          <p:nvPr/>
        </p:nvCxnSpPr>
        <p:spPr>
          <a:xfrm>
            <a:off x="7326086" y="1492125"/>
            <a:ext cx="158931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A21328A-FCE8-4CEA-A5EF-B1030C16927C}"/>
              </a:ext>
            </a:extLst>
          </p:cNvPr>
          <p:cNvCxnSpPr/>
          <p:nvPr/>
        </p:nvCxnSpPr>
        <p:spPr>
          <a:xfrm>
            <a:off x="9241972" y="1415143"/>
            <a:ext cx="158931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7D939E1-97B4-475F-B915-8D6A4429FD92}"/>
              </a:ext>
            </a:extLst>
          </p:cNvPr>
          <p:cNvCxnSpPr/>
          <p:nvPr/>
        </p:nvCxnSpPr>
        <p:spPr>
          <a:xfrm>
            <a:off x="9241972" y="1492125"/>
            <a:ext cx="158931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4D419AFF-3418-40A0-8B84-B672662EB402}"/>
              </a:ext>
            </a:extLst>
          </p:cNvPr>
          <p:cNvSpPr txBox="1"/>
          <p:nvPr/>
        </p:nvSpPr>
        <p:spPr>
          <a:xfrm>
            <a:off x="-374426" y="6302000"/>
            <a:ext cx="109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6053245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4E40A28-F345-449D-862F-78E5F8CBF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2" y="1340961"/>
            <a:ext cx="6169892" cy="3829753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8991007" y="5794272"/>
            <a:ext cx="3029275" cy="9110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047482" y="0"/>
            <a:ext cx="10972800" cy="1143000"/>
          </a:xfrm>
        </p:spPr>
        <p:txBody>
          <a:bodyPr/>
          <a:lstStyle/>
          <a:p>
            <a:r>
              <a:rPr lang="es-EC" dirty="0">
                <a:solidFill>
                  <a:srgbClr val="002060"/>
                </a:solidFill>
              </a:rPr>
              <a:t>RESULTADOS Y DISCUSIÓN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5EA6BE-3BA8-49F7-97D9-6EB41E77C9CF}"/>
              </a:ext>
            </a:extLst>
          </p:cNvPr>
          <p:cNvSpPr txBox="1"/>
          <p:nvPr/>
        </p:nvSpPr>
        <p:spPr>
          <a:xfrm>
            <a:off x="1296626" y="801274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Resultados de análisis microbiológicos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8D15E7-D4F9-4E12-81DB-EE5D780FC63D}"/>
              </a:ext>
            </a:extLst>
          </p:cNvPr>
          <p:cNvSpPr/>
          <p:nvPr/>
        </p:nvSpPr>
        <p:spPr>
          <a:xfrm>
            <a:off x="1047482" y="1709057"/>
            <a:ext cx="1303832" cy="3320143"/>
          </a:xfrm>
          <a:prstGeom prst="rect">
            <a:avLst/>
          </a:prstGeom>
          <a:noFill/>
          <a:ln>
            <a:solidFill>
              <a:srgbClr val="E44C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19934C-6285-4CFB-821E-18D22BAD8238}"/>
              </a:ext>
            </a:extLst>
          </p:cNvPr>
          <p:cNvSpPr/>
          <p:nvPr/>
        </p:nvSpPr>
        <p:spPr>
          <a:xfrm>
            <a:off x="7458075" y="1833750"/>
            <a:ext cx="4093346" cy="3108543"/>
          </a:xfrm>
          <a:prstGeom prst="rect">
            <a:avLst/>
          </a:prstGeom>
          <a:ln>
            <a:solidFill>
              <a:srgbClr val="E44C6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2800" dirty="0">
                <a:ea typeface="Calibri" panose="020F0502020204030204" pitchFamily="34" charset="0"/>
              </a:rPr>
              <a:t>Nidos n= 14/15, 93%</a:t>
            </a:r>
          </a:p>
          <a:p>
            <a:r>
              <a:rPr lang="es-EC" sz="2800" dirty="0">
                <a:ea typeface="Calibri" panose="020F0502020204030204" pitchFamily="34" charset="0"/>
              </a:rPr>
              <a:t>Género= 4/7</a:t>
            </a:r>
          </a:p>
          <a:p>
            <a:r>
              <a:rPr lang="es-EC" sz="2800" dirty="0">
                <a:ea typeface="Calibri" panose="020F0502020204030204" pitchFamily="34" charset="0"/>
              </a:rPr>
              <a:t>1x10</a:t>
            </a:r>
            <a:r>
              <a:rPr lang="es-EC" sz="2800" baseline="30000" dirty="0">
                <a:ea typeface="Calibri" panose="020F0502020204030204" pitchFamily="34" charset="0"/>
              </a:rPr>
              <a:t>4 </a:t>
            </a:r>
            <a:r>
              <a:rPr lang="es-EC" sz="2800" dirty="0">
                <a:ea typeface="Calibri" panose="020F0502020204030204" pitchFamily="34" charset="0"/>
              </a:rPr>
              <a:t>UFC/g para el 10% del total de las muestras</a:t>
            </a:r>
          </a:p>
          <a:p>
            <a:r>
              <a:rPr lang="es-EC" sz="2800" dirty="0"/>
              <a:t>Contaminación primaria</a:t>
            </a:r>
          </a:p>
          <a:p>
            <a:r>
              <a:rPr lang="es-EC" sz="2800" dirty="0"/>
              <a:t>H=2.50; p=0.553</a:t>
            </a:r>
            <a:endParaRPr lang="es-ES" sz="2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C55D34-35BF-40A3-B401-6E5A9C2D2312}"/>
              </a:ext>
            </a:extLst>
          </p:cNvPr>
          <p:cNvSpPr/>
          <p:nvPr/>
        </p:nvSpPr>
        <p:spPr>
          <a:xfrm>
            <a:off x="517408" y="6363555"/>
            <a:ext cx="20437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err="1">
                <a:ea typeface="Calibri" panose="020F0502020204030204" pitchFamily="34" charset="0"/>
              </a:rPr>
              <a:t>Kounga</a:t>
            </a:r>
            <a:r>
              <a:rPr lang="es-EC" sz="1200" dirty="0">
                <a:ea typeface="Calibri" panose="020F0502020204030204" pitchFamily="34" charset="0"/>
              </a:rPr>
              <a:t> &amp; </a:t>
            </a:r>
            <a:r>
              <a:rPr lang="es-EC" sz="1200" dirty="0" err="1">
                <a:ea typeface="Calibri" panose="020F0502020204030204" pitchFamily="34" charset="0"/>
              </a:rPr>
              <a:t>Aotearoa</a:t>
            </a:r>
            <a:r>
              <a:rPr lang="es-EC" sz="1200" dirty="0">
                <a:ea typeface="Calibri" panose="020F0502020204030204" pitchFamily="34" charset="0"/>
              </a:rPr>
              <a:t>, (2016)</a:t>
            </a:r>
            <a:endParaRPr lang="es-E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8EB54F-C416-4A49-B42F-175B4BE06F23}"/>
              </a:ext>
            </a:extLst>
          </p:cNvPr>
          <p:cNvSpPr txBox="1"/>
          <p:nvPr/>
        </p:nvSpPr>
        <p:spPr>
          <a:xfrm>
            <a:off x="-374426" y="6302000"/>
            <a:ext cx="109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419194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3421D495-4F55-407B-BC05-8306236BC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57" y="971944"/>
            <a:ext cx="10578461" cy="5499221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047482" y="0"/>
            <a:ext cx="10972800" cy="1143000"/>
          </a:xfrm>
        </p:spPr>
        <p:txBody>
          <a:bodyPr/>
          <a:lstStyle/>
          <a:p>
            <a:r>
              <a:rPr lang="es-EC" sz="2800" dirty="0">
                <a:solidFill>
                  <a:srgbClr val="002060"/>
                </a:solidFill>
              </a:rPr>
              <a:t>RESULTADOS Y DISCUSIÓN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ED2C96-AC00-4FDA-818F-ABDF4F6780ED}"/>
              </a:ext>
            </a:extLst>
          </p:cNvPr>
          <p:cNvSpPr txBox="1"/>
          <p:nvPr/>
        </p:nvSpPr>
        <p:spPr>
          <a:xfrm>
            <a:off x="171718" y="583416"/>
            <a:ext cx="10855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Tabla 4. Frecuencia y cuantificación de microorganismo presentes en la miel  según el género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A78F9BB-4C35-45EE-8342-7DE718660314}"/>
              </a:ext>
            </a:extLst>
          </p:cNvPr>
          <p:cNvSpPr/>
          <p:nvPr/>
        </p:nvSpPr>
        <p:spPr>
          <a:xfrm>
            <a:off x="881742" y="6242898"/>
            <a:ext cx="8262257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EC" dirty="0">
                <a:ea typeface="Calibri" panose="020F0502020204030204" pitchFamily="34" charset="0"/>
                <a:cs typeface="Times New Roman" panose="02020603050405020304" pitchFamily="18" charset="0"/>
              </a:rPr>
              <a:t>Conteo (UFC/g);*MNPC muy numeroso para contar; *ND no detectado.</a:t>
            </a:r>
            <a:endParaRPr lang="es-ES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8609A23-2FF8-4777-99A0-AC972749E5F3}"/>
              </a:ext>
            </a:extLst>
          </p:cNvPr>
          <p:cNvCxnSpPr/>
          <p:nvPr/>
        </p:nvCxnSpPr>
        <p:spPr>
          <a:xfrm>
            <a:off x="3341914" y="1529834"/>
            <a:ext cx="167095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AD9B792-FF08-437B-94C0-3CA9025D1219}"/>
              </a:ext>
            </a:extLst>
          </p:cNvPr>
          <p:cNvCxnSpPr/>
          <p:nvPr/>
        </p:nvCxnSpPr>
        <p:spPr>
          <a:xfrm>
            <a:off x="5425441" y="1415143"/>
            <a:ext cx="158060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9B6133A-0FDC-4995-86FC-37ADDF5723F7}"/>
              </a:ext>
            </a:extLst>
          </p:cNvPr>
          <p:cNvCxnSpPr/>
          <p:nvPr/>
        </p:nvCxnSpPr>
        <p:spPr>
          <a:xfrm>
            <a:off x="5421086" y="1492125"/>
            <a:ext cx="158931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01AFFE7-2372-42A6-8B8B-79D8FC8155F9}"/>
              </a:ext>
            </a:extLst>
          </p:cNvPr>
          <p:cNvCxnSpPr/>
          <p:nvPr/>
        </p:nvCxnSpPr>
        <p:spPr>
          <a:xfrm>
            <a:off x="7326086" y="1492125"/>
            <a:ext cx="158931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A21328A-FCE8-4CEA-A5EF-B1030C16927C}"/>
              </a:ext>
            </a:extLst>
          </p:cNvPr>
          <p:cNvCxnSpPr/>
          <p:nvPr/>
        </p:nvCxnSpPr>
        <p:spPr>
          <a:xfrm>
            <a:off x="9241972" y="1415143"/>
            <a:ext cx="158931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7D939E1-97B4-475F-B915-8D6A4429FD92}"/>
              </a:ext>
            </a:extLst>
          </p:cNvPr>
          <p:cNvCxnSpPr/>
          <p:nvPr/>
        </p:nvCxnSpPr>
        <p:spPr>
          <a:xfrm>
            <a:off x="9241972" y="1492125"/>
            <a:ext cx="158931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B54F552F-038C-484B-AF19-E7B14FE0BFAB}"/>
              </a:ext>
            </a:extLst>
          </p:cNvPr>
          <p:cNvSpPr/>
          <p:nvPr/>
        </p:nvSpPr>
        <p:spPr>
          <a:xfrm>
            <a:off x="6437539" y="1764268"/>
            <a:ext cx="561975" cy="42503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591B26-7112-4202-B1D7-339AEFFCD89F}"/>
              </a:ext>
            </a:extLst>
          </p:cNvPr>
          <p:cNvSpPr txBox="1"/>
          <p:nvPr/>
        </p:nvSpPr>
        <p:spPr>
          <a:xfrm>
            <a:off x="-374426" y="6302000"/>
            <a:ext cx="109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9880379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3901D7A-4418-4819-B576-C42495E80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2" y="1340961"/>
            <a:ext cx="6169892" cy="3829753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8991007" y="5794272"/>
            <a:ext cx="3029275" cy="9110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047482" y="0"/>
            <a:ext cx="10972800" cy="1143000"/>
          </a:xfrm>
        </p:spPr>
        <p:txBody>
          <a:bodyPr/>
          <a:lstStyle/>
          <a:p>
            <a:r>
              <a:rPr lang="es-EC" dirty="0">
                <a:solidFill>
                  <a:srgbClr val="002060"/>
                </a:solidFill>
              </a:rPr>
              <a:t>RESULTADOS Y DISCUSIÓN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5EA6BE-3BA8-49F7-97D9-6EB41E77C9CF}"/>
              </a:ext>
            </a:extLst>
          </p:cNvPr>
          <p:cNvSpPr txBox="1"/>
          <p:nvPr/>
        </p:nvSpPr>
        <p:spPr>
          <a:xfrm>
            <a:off x="1296626" y="801274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Resultados de análisis microbiológicos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8D15E7-D4F9-4E12-81DB-EE5D780FC63D}"/>
              </a:ext>
            </a:extLst>
          </p:cNvPr>
          <p:cNvSpPr/>
          <p:nvPr/>
        </p:nvSpPr>
        <p:spPr>
          <a:xfrm>
            <a:off x="1889897" y="1599491"/>
            <a:ext cx="1303832" cy="3320143"/>
          </a:xfrm>
          <a:prstGeom prst="rect">
            <a:avLst/>
          </a:prstGeom>
          <a:noFill/>
          <a:ln>
            <a:solidFill>
              <a:srgbClr val="E44C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19934C-6285-4CFB-821E-18D22BAD8238}"/>
              </a:ext>
            </a:extLst>
          </p:cNvPr>
          <p:cNvSpPr/>
          <p:nvPr/>
        </p:nvSpPr>
        <p:spPr>
          <a:xfrm>
            <a:off x="7458075" y="1833750"/>
            <a:ext cx="4093346" cy="2677656"/>
          </a:xfrm>
          <a:prstGeom prst="rect">
            <a:avLst/>
          </a:prstGeom>
          <a:ln>
            <a:solidFill>
              <a:srgbClr val="E44C6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sz="2800" dirty="0">
                <a:ea typeface="Calibri" panose="020F0502020204030204" pitchFamily="34" charset="0"/>
              </a:rPr>
              <a:t>Nidos n = 12/15, 80%</a:t>
            </a:r>
          </a:p>
          <a:p>
            <a:pPr algn="just"/>
            <a:r>
              <a:rPr lang="es-EC" sz="2800" dirty="0">
                <a:ea typeface="Calibri" panose="020F0502020204030204" pitchFamily="34" charset="0"/>
              </a:rPr>
              <a:t>Género =0/7</a:t>
            </a:r>
          </a:p>
          <a:p>
            <a:pPr algn="just"/>
            <a:r>
              <a:rPr lang="es-EC" sz="2800" dirty="0">
                <a:ea typeface="Calibri" panose="020F0502020204030204" pitchFamily="34" charset="0"/>
              </a:rPr>
              <a:t>Máximo 1x10</a:t>
            </a:r>
            <a:r>
              <a:rPr lang="es-EC" sz="2800" baseline="30000" dirty="0">
                <a:ea typeface="Calibri" panose="020F0502020204030204" pitchFamily="34" charset="0"/>
              </a:rPr>
              <a:t>2 </a:t>
            </a:r>
            <a:r>
              <a:rPr lang="es-EC" sz="2800" dirty="0">
                <a:ea typeface="Calibri" panose="020F0502020204030204" pitchFamily="34" charset="0"/>
              </a:rPr>
              <a:t>UFC/g (Norma INEN 1572)</a:t>
            </a:r>
          </a:p>
          <a:p>
            <a:pPr algn="just"/>
            <a:r>
              <a:rPr lang="es-EC" sz="2800" dirty="0"/>
              <a:t>Contaminación primaria</a:t>
            </a:r>
          </a:p>
          <a:p>
            <a:pPr algn="just"/>
            <a:r>
              <a:rPr lang="es-EC" sz="2800" dirty="0"/>
              <a:t>H= 0.44; p=0.35</a:t>
            </a:r>
            <a:endParaRPr lang="es-E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9760DC-4954-4414-A8D8-A42B20249662}"/>
              </a:ext>
            </a:extLst>
          </p:cNvPr>
          <p:cNvSpPr txBox="1"/>
          <p:nvPr/>
        </p:nvSpPr>
        <p:spPr>
          <a:xfrm>
            <a:off x="-374426" y="6302000"/>
            <a:ext cx="109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39167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3421D495-4F55-407B-BC05-8306236BC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198" y="1096166"/>
            <a:ext cx="10972800" cy="5499221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047482" y="0"/>
            <a:ext cx="10972800" cy="1143000"/>
          </a:xfrm>
        </p:spPr>
        <p:txBody>
          <a:bodyPr/>
          <a:lstStyle/>
          <a:p>
            <a:r>
              <a:rPr lang="es-EC" sz="2800" dirty="0">
                <a:solidFill>
                  <a:srgbClr val="002060"/>
                </a:solidFill>
              </a:rPr>
              <a:t>RESULTADOS Y DISCUSIÓN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ED2C96-AC00-4FDA-818F-ABDF4F6780ED}"/>
              </a:ext>
            </a:extLst>
          </p:cNvPr>
          <p:cNvSpPr txBox="1"/>
          <p:nvPr/>
        </p:nvSpPr>
        <p:spPr>
          <a:xfrm>
            <a:off x="171718" y="583416"/>
            <a:ext cx="10855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Tabla 4. Frecuencia y cuantificación de microorganismo presentes en la miel  según el género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A78F9BB-4C35-45EE-8342-7DE718660314}"/>
              </a:ext>
            </a:extLst>
          </p:cNvPr>
          <p:cNvSpPr/>
          <p:nvPr/>
        </p:nvSpPr>
        <p:spPr>
          <a:xfrm>
            <a:off x="881742" y="6242898"/>
            <a:ext cx="8262257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EC" dirty="0">
                <a:ea typeface="Calibri" panose="020F0502020204030204" pitchFamily="34" charset="0"/>
                <a:cs typeface="Times New Roman" panose="02020603050405020304" pitchFamily="18" charset="0"/>
              </a:rPr>
              <a:t>Conteo (UFC/g);*MNPC muy numeroso para contar; *ND no detectado.</a:t>
            </a:r>
            <a:endParaRPr lang="es-ES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8609A23-2FF8-4777-99A0-AC972749E5F3}"/>
              </a:ext>
            </a:extLst>
          </p:cNvPr>
          <p:cNvCxnSpPr/>
          <p:nvPr/>
        </p:nvCxnSpPr>
        <p:spPr>
          <a:xfrm>
            <a:off x="3341914" y="1529834"/>
            <a:ext cx="167095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AD9B792-FF08-437B-94C0-3CA9025D1219}"/>
              </a:ext>
            </a:extLst>
          </p:cNvPr>
          <p:cNvCxnSpPr/>
          <p:nvPr/>
        </p:nvCxnSpPr>
        <p:spPr>
          <a:xfrm>
            <a:off x="5425441" y="1415143"/>
            <a:ext cx="158060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9B6133A-0FDC-4995-86FC-37ADDF5723F7}"/>
              </a:ext>
            </a:extLst>
          </p:cNvPr>
          <p:cNvCxnSpPr/>
          <p:nvPr/>
        </p:nvCxnSpPr>
        <p:spPr>
          <a:xfrm>
            <a:off x="5421086" y="1492125"/>
            <a:ext cx="158931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01AFFE7-2372-42A6-8B8B-79D8FC8155F9}"/>
              </a:ext>
            </a:extLst>
          </p:cNvPr>
          <p:cNvCxnSpPr/>
          <p:nvPr/>
        </p:nvCxnSpPr>
        <p:spPr>
          <a:xfrm>
            <a:off x="7326086" y="1492125"/>
            <a:ext cx="158931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A21328A-FCE8-4CEA-A5EF-B1030C16927C}"/>
              </a:ext>
            </a:extLst>
          </p:cNvPr>
          <p:cNvCxnSpPr/>
          <p:nvPr/>
        </p:nvCxnSpPr>
        <p:spPr>
          <a:xfrm>
            <a:off x="9241972" y="1415143"/>
            <a:ext cx="158931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7D939E1-97B4-475F-B915-8D6A4429FD92}"/>
              </a:ext>
            </a:extLst>
          </p:cNvPr>
          <p:cNvCxnSpPr/>
          <p:nvPr/>
        </p:nvCxnSpPr>
        <p:spPr>
          <a:xfrm>
            <a:off x="9241972" y="1492125"/>
            <a:ext cx="158931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038535E-FAE0-4C56-B13D-01A50EB2B067}"/>
              </a:ext>
            </a:extLst>
          </p:cNvPr>
          <p:cNvSpPr/>
          <p:nvPr/>
        </p:nvSpPr>
        <p:spPr>
          <a:xfrm>
            <a:off x="8671832" y="3171543"/>
            <a:ext cx="352425" cy="2574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D2AD5B-DA4E-4F42-ADE8-95CBB2B662A0}"/>
              </a:ext>
            </a:extLst>
          </p:cNvPr>
          <p:cNvSpPr/>
          <p:nvPr/>
        </p:nvSpPr>
        <p:spPr>
          <a:xfrm>
            <a:off x="10655073" y="2155020"/>
            <a:ext cx="352425" cy="2574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9776ADF-B94C-4A21-8DE7-A4B25C5864A6}"/>
              </a:ext>
            </a:extLst>
          </p:cNvPr>
          <p:cNvSpPr/>
          <p:nvPr/>
        </p:nvSpPr>
        <p:spPr>
          <a:xfrm>
            <a:off x="10655072" y="3204352"/>
            <a:ext cx="352425" cy="2574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5DC294-6F20-46F7-B030-76CF91EA4BB5}"/>
              </a:ext>
            </a:extLst>
          </p:cNvPr>
          <p:cNvSpPr/>
          <p:nvPr/>
        </p:nvSpPr>
        <p:spPr>
          <a:xfrm>
            <a:off x="10655072" y="2483295"/>
            <a:ext cx="352425" cy="2574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1FDD604-0DE2-414E-BFFA-3CB2492DB30D}"/>
              </a:ext>
            </a:extLst>
          </p:cNvPr>
          <p:cNvSpPr/>
          <p:nvPr/>
        </p:nvSpPr>
        <p:spPr>
          <a:xfrm>
            <a:off x="10655071" y="5237146"/>
            <a:ext cx="352425" cy="2574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ABB1A6-3EAD-4990-A50F-C492F24B4909}"/>
              </a:ext>
            </a:extLst>
          </p:cNvPr>
          <p:cNvSpPr txBox="1"/>
          <p:nvPr/>
        </p:nvSpPr>
        <p:spPr>
          <a:xfrm>
            <a:off x="-374426" y="6302000"/>
            <a:ext cx="109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13839258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5FA6AE9-B115-46D1-AE45-57C2A7E7A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2" y="1340961"/>
            <a:ext cx="6169892" cy="3829753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8991007" y="5794272"/>
            <a:ext cx="3029275" cy="9110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047482" y="0"/>
            <a:ext cx="10972800" cy="1143000"/>
          </a:xfrm>
        </p:spPr>
        <p:txBody>
          <a:bodyPr/>
          <a:lstStyle/>
          <a:p>
            <a:r>
              <a:rPr lang="es-EC" dirty="0">
                <a:solidFill>
                  <a:srgbClr val="002060"/>
                </a:solidFill>
              </a:rPr>
              <a:t>RESULTADOS Y DISCUSIÓN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5EA6BE-3BA8-49F7-97D9-6EB41E77C9CF}"/>
              </a:ext>
            </a:extLst>
          </p:cNvPr>
          <p:cNvSpPr txBox="1"/>
          <p:nvPr/>
        </p:nvSpPr>
        <p:spPr>
          <a:xfrm>
            <a:off x="1296626" y="801274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Resultados de análisis microbiológicos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8D15E7-D4F9-4E12-81DB-EE5D780FC63D}"/>
              </a:ext>
            </a:extLst>
          </p:cNvPr>
          <p:cNvSpPr/>
          <p:nvPr/>
        </p:nvSpPr>
        <p:spPr>
          <a:xfrm>
            <a:off x="2947172" y="2324100"/>
            <a:ext cx="1303832" cy="2537110"/>
          </a:xfrm>
          <a:prstGeom prst="rect">
            <a:avLst/>
          </a:prstGeom>
          <a:noFill/>
          <a:ln>
            <a:solidFill>
              <a:srgbClr val="E44C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19934C-6285-4CFB-821E-18D22BAD8238}"/>
              </a:ext>
            </a:extLst>
          </p:cNvPr>
          <p:cNvSpPr/>
          <p:nvPr/>
        </p:nvSpPr>
        <p:spPr>
          <a:xfrm>
            <a:off x="7323109" y="1143000"/>
            <a:ext cx="4093346" cy="1815882"/>
          </a:xfrm>
          <a:prstGeom prst="rect">
            <a:avLst/>
          </a:prstGeom>
          <a:ln>
            <a:solidFill>
              <a:srgbClr val="E44C6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sz="2800" dirty="0">
                <a:ea typeface="Calibri" panose="020F0502020204030204" pitchFamily="34" charset="0"/>
              </a:rPr>
              <a:t>Nidos n= 6/15, 33.3 %</a:t>
            </a:r>
          </a:p>
          <a:p>
            <a:pPr algn="just"/>
            <a:r>
              <a:rPr lang="es-EC" sz="2800" dirty="0">
                <a:ea typeface="Calibri" panose="020F0502020204030204" pitchFamily="34" charset="0"/>
              </a:rPr>
              <a:t>Género = 1/7</a:t>
            </a:r>
          </a:p>
          <a:p>
            <a:pPr algn="just"/>
            <a:r>
              <a:rPr lang="es-EC" sz="2800" dirty="0">
                <a:ea typeface="Calibri" panose="020F0502020204030204" pitchFamily="34" charset="0"/>
              </a:rPr>
              <a:t>Máximo de 10 UFC/g</a:t>
            </a:r>
          </a:p>
          <a:p>
            <a:pPr algn="just"/>
            <a:r>
              <a:rPr lang="es-EC" sz="2800" dirty="0">
                <a:ea typeface="Calibri" panose="020F0502020204030204" pitchFamily="34" charset="0"/>
              </a:rPr>
              <a:t>H= 0.74; p=0.99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C55D34-35BF-40A3-B401-6E5A9C2D2312}"/>
              </a:ext>
            </a:extLst>
          </p:cNvPr>
          <p:cNvSpPr/>
          <p:nvPr/>
        </p:nvSpPr>
        <p:spPr>
          <a:xfrm>
            <a:off x="626265" y="6363555"/>
            <a:ext cx="20437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ea typeface="Calibri" panose="020F0502020204030204" pitchFamily="34" charset="0"/>
              </a:rPr>
              <a:t>(</a:t>
            </a:r>
            <a:r>
              <a:rPr lang="es-EC" sz="1200" dirty="0" err="1">
                <a:ea typeface="Calibri" panose="020F0502020204030204" pitchFamily="34" charset="0"/>
              </a:rPr>
              <a:t>Kounga</a:t>
            </a:r>
            <a:r>
              <a:rPr lang="es-EC" sz="1200" dirty="0">
                <a:ea typeface="Calibri" panose="020F0502020204030204" pitchFamily="34" charset="0"/>
              </a:rPr>
              <a:t> &amp; </a:t>
            </a:r>
            <a:r>
              <a:rPr lang="es-EC" sz="1200" dirty="0" err="1">
                <a:ea typeface="Calibri" panose="020F0502020204030204" pitchFamily="34" charset="0"/>
              </a:rPr>
              <a:t>Aotearoa</a:t>
            </a:r>
            <a:r>
              <a:rPr lang="es-EC" sz="1200" dirty="0">
                <a:ea typeface="Calibri" panose="020F0502020204030204" pitchFamily="34" charset="0"/>
              </a:rPr>
              <a:t>, 2016)</a:t>
            </a:r>
            <a:endParaRPr lang="es-ES" sz="1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5F4150-0C4E-4324-B4F1-02223ACD874F}"/>
              </a:ext>
            </a:extLst>
          </p:cNvPr>
          <p:cNvSpPr/>
          <p:nvPr/>
        </p:nvSpPr>
        <p:spPr>
          <a:xfrm>
            <a:off x="5040231" y="2257425"/>
            <a:ext cx="1303832" cy="2670460"/>
          </a:xfrm>
          <a:prstGeom prst="rect">
            <a:avLst/>
          </a:prstGeom>
          <a:noFill/>
          <a:ln>
            <a:solidFill>
              <a:srgbClr val="E44C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86603E-2297-4168-AAEB-B8BA4F0B4814}"/>
              </a:ext>
            </a:extLst>
          </p:cNvPr>
          <p:cNvSpPr/>
          <p:nvPr/>
        </p:nvSpPr>
        <p:spPr>
          <a:xfrm>
            <a:off x="7323109" y="3592655"/>
            <a:ext cx="4093346" cy="1815882"/>
          </a:xfrm>
          <a:prstGeom prst="rect">
            <a:avLst/>
          </a:prstGeom>
          <a:ln>
            <a:solidFill>
              <a:srgbClr val="E44C6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sz="2800" dirty="0">
                <a:ea typeface="Calibri" panose="020F0502020204030204" pitchFamily="34" charset="0"/>
              </a:rPr>
              <a:t>Nidos n = 5/15, 26.67%</a:t>
            </a:r>
          </a:p>
          <a:p>
            <a:pPr algn="just"/>
            <a:r>
              <a:rPr lang="es-EC" sz="2800" dirty="0">
                <a:ea typeface="Calibri" panose="020F0502020204030204" pitchFamily="34" charset="0"/>
              </a:rPr>
              <a:t>Género = 4/7</a:t>
            </a:r>
          </a:p>
          <a:p>
            <a:pPr algn="just"/>
            <a:r>
              <a:rPr lang="es-EC" sz="2800" dirty="0">
                <a:ea typeface="Calibri" panose="020F0502020204030204" pitchFamily="34" charset="0"/>
              </a:rPr>
              <a:t>No se permite </a:t>
            </a:r>
            <a:r>
              <a:rPr lang="es-EC" sz="2800" i="1" dirty="0">
                <a:ea typeface="Calibri" panose="020F0502020204030204" pitchFamily="34" charset="0"/>
              </a:rPr>
              <a:t>E. </a:t>
            </a:r>
            <a:r>
              <a:rPr lang="es-EC" sz="2800" i="1" dirty="0" err="1">
                <a:ea typeface="Calibri" panose="020F0502020204030204" pitchFamily="34" charset="0"/>
              </a:rPr>
              <a:t>coli</a:t>
            </a:r>
            <a:endParaRPr lang="es-EC" sz="2800" i="1" dirty="0">
              <a:ea typeface="Calibri" panose="020F0502020204030204" pitchFamily="34" charset="0"/>
            </a:endParaRPr>
          </a:p>
          <a:p>
            <a:pPr algn="just"/>
            <a:r>
              <a:rPr lang="es-EC" sz="2800" dirty="0">
                <a:ea typeface="Calibri" panose="020F0502020204030204" pitchFamily="34" charset="0"/>
              </a:rPr>
              <a:t>H=0.74; p=0.99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2E1D91-4001-4029-B165-824F5928E576}"/>
              </a:ext>
            </a:extLst>
          </p:cNvPr>
          <p:cNvSpPr txBox="1"/>
          <p:nvPr/>
        </p:nvSpPr>
        <p:spPr>
          <a:xfrm>
            <a:off x="-374426" y="6302000"/>
            <a:ext cx="109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154352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D13F654-ACA5-4FB6-8B91-550CA0F6AC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8500512"/>
              </p:ext>
            </p:extLst>
          </p:nvPr>
        </p:nvGraphicFramePr>
        <p:xfrm>
          <a:off x="609600" y="914400"/>
          <a:ext cx="4942114" cy="5211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3B76BAA-8905-485C-9A2C-8BC96F141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sz="1800" dirty="0">
                <a:solidFill>
                  <a:srgbClr val="FF0000"/>
                </a:solidFill>
              </a:rPr>
              <a:t>Contaminación secundaria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B66598-518D-4196-BAA8-3B76D9B35BD5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6377940" y="1609725"/>
            <a:ext cx="5204460" cy="3207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30E0CF-C947-4EF2-8569-A805B08910F6}"/>
              </a:ext>
            </a:extLst>
          </p:cNvPr>
          <p:cNvPicPr/>
          <p:nvPr/>
        </p:nvPicPr>
        <p:blipFill rotWithShape="1">
          <a:blip r:embed="rId8"/>
          <a:srcRect l="2956" t="10193"/>
          <a:stretch/>
        </p:blipFill>
        <p:spPr bwMode="auto">
          <a:xfrm>
            <a:off x="6135418" y="1703705"/>
            <a:ext cx="6005830" cy="35445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8DD38B-5828-4D2B-A5E1-A10A2B83BB3C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6056583" y="1735137"/>
            <a:ext cx="4701540" cy="33680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1C820A-5D66-420F-B7C4-90F63974A3E7}"/>
              </a:ext>
            </a:extLst>
          </p:cNvPr>
          <p:cNvSpPr txBox="1"/>
          <p:nvPr/>
        </p:nvSpPr>
        <p:spPr>
          <a:xfrm>
            <a:off x="-374426" y="6302000"/>
            <a:ext cx="109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35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C53D0A-153C-4C7D-9020-2D67314F35E1}"/>
              </a:ext>
            </a:extLst>
          </p:cNvPr>
          <p:cNvSpPr txBox="1"/>
          <p:nvPr/>
        </p:nvSpPr>
        <p:spPr>
          <a:xfrm>
            <a:off x="609600" y="6363555"/>
            <a:ext cx="20029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(</a:t>
            </a:r>
            <a:r>
              <a:rPr lang="es-ES" sz="1200" dirty="0" err="1"/>
              <a:t>Yurrita</a:t>
            </a:r>
            <a:r>
              <a:rPr lang="es-ES" sz="1200" dirty="0"/>
              <a:t>, 2013)</a:t>
            </a:r>
          </a:p>
        </p:txBody>
      </p:sp>
    </p:spTree>
    <p:extLst>
      <p:ext uri="{BB962C8B-B14F-4D97-AF65-F5344CB8AC3E}">
        <p14:creationId xmlns:p14="http://schemas.microsoft.com/office/powerpoint/2010/main" val="359424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047482" y="0"/>
            <a:ext cx="10972800" cy="1143000"/>
          </a:xfrm>
        </p:spPr>
        <p:txBody>
          <a:bodyPr/>
          <a:lstStyle/>
          <a:p>
            <a:r>
              <a:rPr lang="es-EC" dirty="0">
                <a:solidFill>
                  <a:srgbClr val="002060"/>
                </a:solidFill>
              </a:rPr>
              <a:t>RESULTADOS Y DISCUSIÓN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8E9723-2D7F-414E-B8B9-2D89FA75EB50}"/>
              </a:ext>
            </a:extLst>
          </p:cNvPr>
          <p:cNvSpPr/>
          <p:nvPr/>
        </p:nvSpPr>
        <p:spPr>
          <a:xfrm>
            <a:off x="5332239" y="571500"/>
            <a:ext cx="611022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200"/>
              </a:spcAft>
              <a:buFont typeface="Arial" panose="020B0604020202020204" pitchFamily="34" charset="0"/>
              <a:buChar char="−"/>
            </a:pPr>
            <a:r>
              <a:rPr lang="es-ES" sz="2800" dirty="0">
                <a:ea typeface="Calibri" panose="020F0502020204030204" pitchFamily="34" charset="0"/>
                <a:cs typeface="Times New Roman" panose="02020603050405020304" pitchFamily="18" charset="0"/>
              </a:rPr>
              <a:t>Aire, suelo y polvo = primaria de contaminación</a:t>
            </a:r>
          </a:p>
          <a:p>
            <a:pPr marL="457200" indent="-457200" algn="just">
              <a:spcAft>
                <a:spcPts val="1200"/>
              </a:spcAft>
              <a:buFont typeface="Arial" panose="020B0604020202020204" pitchFamily="34" charset="0"/>
              <a:buChar char="−"/>
            </a:pPr>
            <a:r>
              <a:rPr lang="es-ES" sz="28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Bacillus</a:t>
            </a:r>
            <a:r>
              <a:rPr lang="es-ES" sz="2800" dirty="0">
                <a:ea typeface="Calibri" panose="020F0502020204030204" pitchFamily="34" charset="0"/>
                <a:cs typeface="Times New Roman" panose="02020603050405020304" pitchFamily="18" charset="0"/>
              </a:rPr>
              <a:t> mieles de abejas sin aguijón:</a:t>
            </a:r>
          </a:p>
          <a:p>
            <a:pPr marL="914400" lvl="1" indent="-457200" algn="just">
              <a:spcAft>
                <a:spcPts val="1200"/>
              </a:spcAft>
              <a:buFont typeface="Arial" panose="020B0604020202020204" pitchFamily="34" charset="0"/>
              <a:buChar char="−"/>
            </a:pPr>
            <a:r>
              <a:rPr lang="es-ES" sz="2800" dirty="0">
                <a:ea typeface="Calibri" panose="020F0502020204030204" pitchFamily="34" charset="0"/>
                <a:cs typeface="Times New Roman" panose="02020603050405020304" pitchFamily="18" charset="0"/>
              </a:rPr>
              <a:t>Climas tropicales</a:t>
            </a:r>
          </a:p>
          <a:p>
            <a:pPr marL="914400" lvl="1" indent="-457200" algn="just">
              <a:spcAft>
                <a:spcPts val="1200"/>
              </a:spcAft>
              <a:buFont typeface="Arial" panose="020B0604020202020204" pitchFamily="34" charset="0"/>
              <a:buChar char="−"/>
            </a:pPr>
            <a:r>
              <a:rPr lang="es-ES" sz="2800" dirty="0">
                <a:ea typeface="Calibri" panose="020F0502020204030204" pitchFamily="34" charset="0"/>
                <a:cs typeface="Times New Roman" panose="02020603050405020304" pitchFamily="18" charset="0"/>
              </a:rPr>
              <a:t>Abdomen de las abejas </a:t>
            </a:r>
          </a:p>
          <a:p>
            <a:pPr marL="914400" lvl="1" indent="-457200" algn="just">
              <a:spcAft>
                <a:spcPts val="1200"/>
              </a:spcAft>
              <a:buFont typeface="Arial" panose="020B0604020202020204" pitchFamily="34" charset="0"/>
              <a:buChar char="−"/>
            </a:pPr>
            <a:r>
              <a:rPr lang="es-ES" sz="2800" dirty="0">
                <a:ea typeface="Calibri" panose="020F0502020204030204" pitchFamily="34" charset="0"/>
                <a:cs typeface="Times New Roman" panose="02020603050405020304" pitchFamily="18" charset="0"/>
              </a:rPr>
              <a:t>Comida proporcionada a las larvas </a:t>
            </a:r>
          </a:p>
          <a:p>
            <a:pPr marL="457200" indent="-457200" algn="just">
              <a:spcAft>
                <a:spcPts val="1200"/>
              </a:spcAft>
              <a:buFont typeface="Arial" panose="020B0604020202020204" pitchFamily="34" charset="0"/>
              <a:buChar char="−"/>
            </a:pPr>
            <a:r>
              <a:rPr lang="es-ES" sz="28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Bacillus</a:t>
            </a:r>
            <a:r>
              <a:rPr lang="es-ES" sz="28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cereus</a:t>
            </a:r>
            <a:r>
              <a:rPr lang="es-ES" sz="28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>
                <a:ea typeface="Calibri" panose="020F0502020204030204" pitchFamily="34" charset="0"/>
                <a:cs typeface="Times New Roman" panose="02020603050405020304" pitchFamily="18" charset="0"/>
              </a:rPr>
              <a:t>máximo de </a:t>
            </a:r>
            <a:r>
              <a:rPr lang="es-ES" sz="2800" dirty="0">
                <a:cs typeface="Times New Roman" panose="02020603050405020304" pitchFamily="18" charset="0"/>
              </a:rPr>
              <a:t>1x10</a:t>
            </a:r>
            <a:r>
              <a:rPr lang="es-ES" sz="2800" baseline="30000" dirty="0">
                <a:cs typeface="Times New Roman" panose="02020603050405020304" pitchFamily="18" charset="0"/>
              </a:rPr>
              <a:t>2</a:t>
            </a:r>
            <a:r>
              <a:rPr lang="es-ES" sz="2800" dirty="0">
                <a:cs typeface="Times New Roman" panose="02020603050405020304" pitchFamily="18" charset="0"/>
              </a:rPr>
              <a:t> UFC/g (</a:t>
            </a:r>
            <a:r>
              <a:rPr lang="es-ES" sz="2800" dirty="0" err="1">
                <a:cs typeface="Times New Roman" panose="02020603050405020304" pitchFamily="18" charset="0"/>
              </a:rPr>
              <a:t>Kounga</a:t>
            </a:r>
            <a:r>
              <a:rPr lang="es-ES" sz="2800" dirty="0">
                <a:cs typeface="Times New Roman" panose="02020603050405020304" pitchFamily="18" charset="0"/>
              </a:rPr>
              <a:t> &amp; </a:t>
            </a:r>
            <a:r>
              <a:rPr lang="es-ES" sz="2800" dirty="0" err="1">
                <a:cs typeface="Times New Roman" panose="02020603050405020304" pitchFamily="18" charset="0"/>
              </a:rPr>
              <a:t>Aotearoa</a:t>
            </a:r>
            <a:r>
              <a:rPr lang="es-ES" sz="2800" dirty="0">
                <a:cs typeface="Times New Roman" panose="02020603050405020304" pitchFamily="18" charset="0"/>
              </a:rPr>
              <a:t>, 2016)</a:t>
            </a:r>
            <a:endParaRPr lang="es-ES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C8518D-2275-4E24-B658-CB43219EAA96}"/>
              </a:ext>
            </a:extLst>
          </p:cNvPr>
          <p:cNvSpPr txBox="1"/>
          <p:nvPr/>
        </p:nvSpPr>
        <p:spPr>
          <a:xfrm>
            <a:off x="973045" y="799974"/>
            <a:ext cx="3635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err="1">
                <a:solidFill>
                  <a:srgbClr val="FF0000"/>
                </a:solidFill>
              </a:rPr>
              <a:t>Bacillus</a:t>
            </a:r>
            <a:endParaRPr lang="es-ES" i="1" dirty="0">
              <a:solidFill>
                <a:srgbClr val="FF0000"/>
              </a:solidFill>
            </a:endParaRP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9AF9F138-1836-4049-92FA-C3E8F812709E}"/>
              </a:ext>
            </a:extLst>
          </p:cNvPr>
          <p:cNvSpPr/>
          <p:nvPr/>
        </p:nvSpPr>
        <p:spPr>
          <a:xfrm>
            <a:off x="804594" y="1969279"/>
            <a:ext cx="414606" cy="1754995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6AA586-4EA7-4801-A032-12D8DEB5F385}"/>
              </a:ext>
            </a:extLst>
          </p:cNvPr>
          <p:cNvSpPr txBox="1"/>
          <p:nvPr/>
        </p:nvSpPr>
        <p:spPr>
          <a:xfrm>
            <a:off x="1133475" y="1942974"/>
            <a:ext cx="40957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>
                <a:cs typeface="Times New Roman" panose="02020603050405020304" pitchFamily="18" charset="0"/>
              </a:rPr>
              <a:t>Nidos n= 6/15, 33.33%</a:t>
            </a:r>
          </a:p>
          <a:p>
            <a:pPr algn="just"/>
            <a:r>
              <a:rPr lang="es-ES" sz="2800" dirty="0">
                <a:cs typeface="Times New Roman" panose="02020603050405020304" pitchFamily="18" charset="0"/>
              </a:rPr>
              <a:t>Género = 5/7</a:t>
            </a:r>
          </a:p>
          <a:p>
            <a:pPr algn="just"/>
            <a:r>
              <a:rPr lang="es-ES" sz="2800" dirty="0">
                <a:cs typeface="Times New Roman" panose="02020603050405020304" pitchFamily="18" charset="0"/>
              </a:rPr>
              <a:t>H= 1.50; p=0.2879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3A564C-5558-40B7-9DA5-38650738D30B}"/>
              </a:ext>
            </a:extLst>
          </p:cNvPr>
          <p:cNvSpPr txBox="1"/>
          <p:nvPr/>
        </p:nvSpPr>
        <p:spPr>
          <a:xfrm>
            <a:off x="-374426" y="6302000"/>
            <a:ext cx="109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36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B85198-76EF-44E6-A0D2-68E91327A497}"/>
              </a:ext>
            </a:extLst>
          </p:cNvPr>
          <p:cNvSpPr txBox="1"/>
          <p:nvPr/>
        </p:nvSpPr>
        <p:spPr>
          <a:xfrm>
            <a:off x="804594" y="6379029"/>
            <a:ext cx="52914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(</a:t>
            </a:r>
            <a:r>
              <a:rPr lang="es-ES" sz="1200" dirty="0" err="1"/>
              <a:t>Piucciarelli</a:t>
            </a:r>
            <a:r>
              <a:rPr lang="es-ES" sz="1200" dirty="0"/>
              <a:t>, 2014; Gilliam,1987; </a:t>
            </a:r>
            <a:r>
              <a:rPr lang="es-EC" sz="1200" dirty="0" err="1">
                <a:ea typeface="Calibri" panose="020F0502020204030204" pitchFamily="34" charset="0"/>
              </a:rPr>
              <a:t>Kounga</a:t>
            </a:r>
            <a:r>
              <a:rPr lang="es-EC" sz="1200" dirty="0">
                <a:ea typeface="Calibri" panose="020F0502020204030204" pitchFamily="34" charset="0"/>
              </a:rPr>
              <a:t> &amp; </a:t>
            </a:r>
            <a:r>
              <a:rPr lang="es-EC" sz="1200" dirty="0" err="1">
                <a:ea typeface="Calibri" panose="020F0502020204030204" pitchFamily="34" charset="0"/>
              </a:rPr>
              <a:t>Aotearoa</a:t>
            </a:r>
            <a:r>
              <a:rPr lang="es-EC" sz="1200" dirty="0">
                <a:ea typeface="Calibri" panose="020F0502020204030204" pitchFamily="34" charset="0"/>
              </a:rPr>
              <a:t>, 2016)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561743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FF54F0-E10D-4FCF-BEAF-C4B307B8C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3924300" cy="2152649"/>
          </a:xfrm>
        </p:spPr>
        <p:txBody>
          <a:bodyPr/>
          <a:lstStyle/>
          <a:p>
            <a:r>
              <a:rPr lang="es-ES" sz="3200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Clostridium</a:t>
            </a:r>
            <a:endParaRPr lang="es-ES" sz="3200" i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r>
              <a:rPr lang="es-ES" sz="3200" i="1" dirty="0">
                <a:solidFill>
                  <a:schemeClr val="tx1"/>
                </a:solidFill>
                <a:cs typeface="Times New Roman" panose="02020603050405020304" pitchFamily="18" charset="0"/>
              </a:rPr>
              <a:t>Salmonella</a:t>
            </a:r>
          </a:p>
          <a:p>
            <a:r>
              <a:rPr lang="es-ES" sz="3200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Staphylococcus</a:t>
            </a:r>
            <a:r>
              <a:rPr lang="es-ES" sz="3200" i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s-ES" sz="3200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aureus</a:t>
            </a:r>
            <a:endParaRPr lang="es-ES" sz="3200" i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E3FC2A-E914-4C81-AE44-2C42DF17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dirty="0">
                <a:solidFill>
                  <a:srgbClr val="FF0000"/>
                </a:solidFill>
              </a:rPr>
              <a:t>No se determinó la presencia de: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CAB837-0C54-440B-BDC8-C6ADD8BF0B76}"/>
              </a:ext>
            </a:extLst>
          </p:cNvPr>
          <p:cNvSpPr txBox="1"/>
          <p:nvPr/>
        </p:nvSpPr>
        <p:spPr>
          <a:xfrm>
            <a:off x="4933950" y="1600201"/>
            <a:ext cx="66484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3600" dirty="0">
                <a:cs typeface="Times New Roman" panose="02020603050405020304" pitchFamily="18" charset="0"/>
              </a:rPr>
              <a:t>Propiedades antibacterianas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3600" dirty="0">
                <a:cs typeface="Times New Roman" panose="02020603050405020304" pitchFamily="18" charset="0"/>
              </a:rPr>
              <a:t>Crecimiento bacterias Gram negativas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3600" dirty="0">
                <a:cs typeface="Times New Roman" panose="02020603050405020304" pitchFamily="18" charset="0"/>
              </a:rPr>
              <a:t>Alta osmolaridad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3600" dirty="0">
                <a:cs typeface="Times New Roman" panose="02020603050405020304" pitchFamily="18" charset="0"/>
              </a:rPr>
              <a:t>Peróxido de hidrógeno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32FF16-A845-4452-957F-F3F8F997302C}"/>
              </a:ext>
            </a:extLst>
          </p:cNvPr>
          <p:cNvSpPr txBox="1"/>
          <p:nvPr/>
        </p:nvSpPr>
        <p:spPr>
          <a:xfrm>
            <a:off x="-374426" y="6302000"/>
            <a:ext cx="109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37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238CEE-29DD-4111-A0BE-F4B6A5A8F13F}"/>
              </a:ext>
            </a:extLst>
          </p:cNvPr>
          <p:cNvSpPr txBox="1"/>
          <p:nvPr/>
        </p:nvSpPr>
        <p:spPr>
          <a:xfrm>
            <a:off x="609600" y="6411686"/>
            <a:ext cx="4757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(Sgarilia,2010; Castellanos, 2014)</a:t>
            </a:r>
          </a:p>
        </p:txBody>
      </p:sp>
    </p:spTree>
    <p:extLst>
      <p:ext uri="{BB962C8B-B14F-4D97-AF65-F5344CB8AC3E}">
        <p14:creationId xmlns:p14="http://schemas.microsoft.com/office/powerpoint/2010/main" val="4027409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80056" y="0"/>
            <a:ext cx="11311943" cy="612860"/>
          </a:xfrm>
        </p:spPr>
        <p:txBody>
          <a:bodyPr/>
          <a:lstStyle/>
          <a:p>
            <a:r>
              <a:rPr lang="es-EC" dirty="0">
                <a:solidFill>
                  <a:schemeClr val="accent6">
                    <a:lumMod val="50000"/>
                  </a:schemeClr>
                </a:solidFill>
              </a:rPr>
              <a:t>INTRODUCCIÓN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9719727-1C78-49D4-8D43-EF32755250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8238560"/>
              </p:ext>
            </p:extLst>
          </p:nvPr>
        </p:nvGraphicFramePr>
        <p:xfrm>
          <a:off x="1471513" y="807781"/>
          <a:ext cx="4815115" cy="43748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C197288-10E3-49F1-A381-BEDF683C1E7C}"/>
              </a:ext>
            </a:extLst>
          </p:cNvPr>
          <p:cNvSpPr txBox="1"/>
          <p:nvPr/>
        </p:nvSpPr>
        <p:spPr>
          <a:xfrm>
            <a:off x="5158142" y="609950"/>
            <a:ext cx="124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n w="12700" cmpd="sng">
                  <a:solidFill>
                    <a:srgbClr val="E44C6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MIEL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A2891C-97D7-4119-A367-7063EA75B8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1199" y="609950"/>
            <a:ext cx="2558143" cy="25850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BB79D2-48D8-43C1-B0C6-C7B051965CB5}"/>
              </a:ext>
            </a:extLst>
          </p:cNvPr>
          <p:cNvSpPr txBox="1"/>
          <p:nvPr/>
        </p:nvSpPr>
        <p:spPr>
          <a:xfrm>
            <a:off x="7407729" y="2585099"/>
            <a:ext cx="34725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Microorganismos: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Polen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Suelo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Néctar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257118-2897-4130-93B2-285A5CBDA13B}"/>
              </a:ext>
            </a:extLst>
          </p:cNvPr>
          <p:cNvSpPr txBox="1"/>
          <p:nvPr/>
        </p:nvSpPr>
        <p:spPr>
          <a:xfrm>
            <a:off x="466399" y="6356430"/>
            <a:ext cx="8263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(</a:t>
            </a:r>
            <a:r>
              <a:rPr lang="es-EC" sz="1200" dirty="0" err="1"/>
              <a:t>Kushnir</a:t>
            </a:r>
            <a:r>
              <a:rPr lang="es-EC" sz="1200" dirty="0"/>
              <a:t>, 2000; Solares, 2013; </a:t>
            </a:r>
            <a:r>
              <a:rPr lang="es-EC" sz="1200" dirty="0" err="1"/>
              <a:t>Pucciarelli</a:t>
            </a:r>
            <a:r>
              <a:rPr lang="es-EC" sz="1200" dirty="0"/>
              <a:t> et al., 2014)</a:t>
            </a:r>
            <a:endParaRPr lang="es-ES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EE3315-B815-45E7-B9D1-7C9A99955650}"/>
              </a:ext>
            </a:extLst>
          </p:cNvPr>
          <p:cNvSpPr txBox="1"/>
          <p:nvPr/>
        </p:nvSpPr>
        <p:spPr>
          <a:xfrm>
            <a:off x="-405260" y="6233319"/>
            <a:ext cx="109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D1E439E-F21E-4F3C-9AEB-0EAD8A596D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056" y="1099861"/>
            <a:ext cx="6023162" cy="403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2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2" grpId="1">
        <p:bldAsOne/>
      </p:bldGraphic>
      <p:bldP spid="6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FFC495B-F3DE-44D1-BAF6-B0C18D153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C" sz="2800" dirty="0">
                <a:effectLst/>
                <a:latin typeface="+mn-lt"/>
              </a:rPr>
              <a:t> </a:t>
            </a:r>
            <a:r>
              <a:rPr lang="es-EC" sz="2800" dirty="0">
                <a:solidFill>
                  <a:srgbClr val="FF0000"/>
                </a:solidFill>
                <a:effectLst/>
                <a:latin typeface="+mn-lt"/>
              </a:rPr>
              <a:t>Comparación general de los resultados.</a:t>
            </a:r>
            <a:br>
              <a:rPr lang="es-ES" sz="2800" dirty="0">
                <a:solidFill>
                  <a:srgbClr val="FF0000"/>
                </a:solidFill>
                <a:effectLst/>
                <a:latin typeface="+mn-lt"/>
              </a:rPr>
            </a:br>
            <a:endParaRPr lang="es-ES" sz="2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086E5B-F8EC-490B-8628-EB33E9F65A69}"/>
              </a:ext>
            </a:extLst>
          </p:cNvPr>
          <p:cNvSpPr txBox="1"/>
          <p:nvPr/>
        </p:nvSpPr>
        <p:spPr>
          <a:xfrm>
            <a:off x="2104474" y="1885811"/>
            <a:ext cx="3076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i="1" dirty="0" err="1"/>
              <a:t>Scaptotrigona</a:t>
            </a:r>
            <a:endParaRPr lang="es-ES" sz="28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46B0E5-A3E5-437A-9663-B072FE892115}"/>
              </a:ext>
            </a:extLst>
          </p:cNvPr>
          <p:cNvSpPr txBox="1"/>
          <p:nvPr/>
        </p:nvSpPr>
        <p:spPr>
          <a:xfrm>
            <a:off x="6096000" y="1576966"/>
            <a:ext cx="3076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800" dirty="0"/>
              <a:t>Fisicoquímicos</a:t>
            </a:r>
          </a:p>
          <a:p>
            <a:r>
              <a:rPr lang="es-ES" sz="2800" dirty="0"/>
              <a:t>X Microbiológicos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741D100-49B5-4183-BADC-9E40585D820A}"/>
              </a:ext>
            </a:extLst>
          </p:cNvPr>
          <p:cNvSpPr/>
          <p:nvPr/>
        </p:nvSpPr>
        <p:spPr>
          <a:xfrm>
            <a:off x="4824138" y="1966885"/>
            <a:ext cx="628650" cy="4602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4486C6-F0D2-4C80-AD99-CE9B02A19229}"/>
              </a:ext>
            </a:extLst>
          </p:cNvPr>
          <p:cNvSpPr txBox="1"/>
          <p:nvPr/>
        </p:nvSpPr>
        <p:spPr>
          <a:xfrm>
            <a:off x="1434790" y="3524167"/>
            <a:ext cx="2486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i="1" dirty="0" err="1"/>
              <a:t>Tetragonisca</a:t>
            </a:r>
            <a:r>
              <a:rPr lang="es-ES" sz="2800" i="1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B06A4F-390A-4DE9-B5DB-5D1E78CFBF82}"/>
              </a:ext>
            </a:extLst>
          </p:cNvPr>
          <p:cNvSpPr txBox="1"/>
          <p:nvPr/>
        </p:nvSpPr>
        <p:spPr>
          <a:xfrm>
            <a:off x="7219951" y="3194644"/>
            <a:ext cx="30765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800" dirty="0"/>
              <a:t>Microbiológicos</a:t>
            </a:r>
          </a:p>
          <a:p>
            <a:r>
              <a:rPr lang="es-ES" sz="2800" dirty="0"/>
              <a:t>X Fisicoquímicas</a:t>
            </a:r>
          </a:p>
          <a:p>
            <a:endParaRPr lang="es-ES" sz="2800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309EAC9A-FFE0-46EA-9365-68E3D001849D}"/>
              </a:ext>
            </a:extLst>
          </p:cNvPr>
          <p:cNvSpPr/>
          <p:nvPr/>
        </p:nvSpPr>
        <p:spPr>
          <a:xfrm>
            <a:off x="4156501" y="3524167"/>
            <a:ext cx="628650" cy="4602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64008F-EBD5-4220-9EC4-32BDACA61D55}"/>
              </a:ext>
            </a:extLst>
          </p:cNvPr>
          <p:cNvSpPr txBox="1"/>
          <p:nvPr/>
        </p:nvSpPr>
        <p:spPr>
          <a:xfrm>
            <a:off x="5020837" y="3277216"/>
            <a:ext cx="1806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H1N13M</a:t>
            </a:r>
          </a:p>
          <a:p>
            <a:r>
              <a:rPr lang="es-ES" sz="2800" dirty="0"/>
              <a:t>H2N3M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36D024-65AC-4457-9C10-E4870265AE00}"/>
              </a:ext>
            </a:extLst>
          </p:cNvPr>
          <p:cNvSpPr txBox="1"/>
          <p:nvPr/>
        </p:nvSpPr>
        <p:spPr>
          <a:xfrm>
            <a:off x="-374426" y="6302000"/>
            <a:ext cx="109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270678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13" grpId="0"/>
      <p:bldP spid="14" grpId="0"/>
      <p:bldP spid="15" grpId="0" animBg="1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8991007" y="5794272"/>
            <a:ext cx="3029275" cy="9110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047482" y="0"/>
            <a:ext cx="10972800" cy="1143000"/>
          </a:xfrm>
        </p:spPr>
        <p:txBody>
          <a:bodyPr/>
          <a:lstStyle/>
          <a:p>
            <a:r>
              <a:rPr lang="es-EC" dirty="0">
                <a:solidFill>
                  <a:srgbClr val="002060"/>
                </a:solidFill>
              </a:rPr>
              <a:t>CONCLUSIONES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C6444C-C781-4ED7-AF9B-E919CF2A573E}"/>
              </a:ext>
            </a:extLst>
          </p:cNvPr>
          <p:cNvSpPr/>
          <p:nvPr/>
        </p:nvSpPr>
        <p:spPr>
          <a:xfrm>
            <a:off x="544286" y="873717"/>
            <a:ext cx="11081657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2600" dirty="0">
                <a:cs typeface="Times New Roman" panose="02020603050405020304" pitchFamily="18" charset="0"/>
              </a:rPr>
              <a:t>Se identificó las propiedades fisicoquímicas cumpliendo con los estándares sugeridos para Brasil, Venezuela, México y Guatemala, el género </a:t>
            </a:r>
            <a:r>
              <a:rPr lang="es-EC" sz="2600" i="1" dirty="0" err="1">
                <a:cs typeface="Times New Roman" panose="02020603050405020304" pitchFamily="18" charset="0"/>
              </a:rPr>
              <a:t>Scaptotrigona</a:t>
            </a:r>
            <a:r>
              <a:rPr lang="es-EC" sz="2600" i="1" dirty="0">
                <a:cs typeface="Times New Roman" panose="02020603050405020304" pitchFamily="18" charset="0"/>
              </a:rPr>
              <a:t>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2600" dirty="0">
                <a:cs typeface="Times New Roman" panose="02020603050405020304" pitchFamily="18" charset="0"/>
              </a:rPr>
              <a:t>Dentro del género </a:t>
            </a:r>
            <a:r>
              <a:rPr lang="es-EC" sz="2600" i="1" dirty="0" err="1">
                <a:cs typeface="Times New Roman" panose="02020603050405020304" pitchFamily="18" charset="0"/>
              </a:rPr>
              <a:t>Tetragonisca</a:t>
            </a:r>
            <a:r>
              <a:rPr lang="es-EC" sz="2600" dirty="0">
                <a:cs typeface="Times New Roman" panose="02020603050405020304" pitchFamily="18" charset="0"/>
              </a:rPr>
              <a:t> los nidos H1N13M y H2N3M, cumplieron los estándares microbiológicos internacionales para alimentos.</a:t>
            </a:r>
            <a:endParaRPr lang="es-EC" sz="2600" i="1" dirty="0"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2600" dirty="0">
                <a:cs typeface="Times New Roman" panose="02020603050405020304" pitchFamily="18" charset="0"/>
              </a:rPr>
              <a:t>Se identificaron microorganismos como: aerobios mesófilos en el 93.33 % (n=14/15), mohos y levaduras en el 80 % (n=12/15), coliformes totales en el 33.33 % (n= 6/15), </a:t>
            </a:r>
            <a:r>
              <a:rPr lang="es-EC" sz="2600" i="1" dirty="0" err="1">
                <a:cs typeface="Times New Roman" panose="02020603050405020304" pitchFamily="18" charset="0"/>
              </a:rPr>
              <a:t>Escherichia</a:t>
            </a:r>
            <a:r>
              <a:rPr lang="es-EC" sz="2600" i="1" dirty="0">
                <a:cs typeface="Times New Roman" panose="02020603050405020304" pitchFamily="18" charset="0"/>
              </a:rPr>
              <a:t> </a:t>
            </a:r>
            <a:r>
              <a:rPr lang="es-EC" sz="2600" i="1" dirty="0" err="1">
                <a:cs typeface="Times New Roman" panose="02020603050405020304" pitchFamily="18" charset="0"/>
              </a:rPr>
              <a:t>coli</a:t>
            </a:r>
            <a:r>
              <a:rPr lang="es-EC" sz="2600" i="1" dirty="0">
                <a:cs typeface="Times New Roman" panose="02020603050405020304" pitchFamily="18" charset="0"/>
              </a:rPr>
              <a:t>  </a:t>
            </a:r>
            <a:r>
              <a:rPr lang="es-EC" sz="2600" dirty="0">
                <a:cs typeface="Times New Roman" panose="02020603050405020304" pitchFamily="18" charset="0"/>
              </a:rPr>
              <a:t>en el 26.67 % (n= 5/15) y</a:t>
            </a:r>
            <a:r>
              <a:rPr lang="es-EC" sz="2600" i="1" dirty="0">
                <a:cs typeface="Times New Roman" panose="02020603050405020304" pitchFamily="18" charset="0"/>
              </a:rPr>
              <a:t> </a:t>
            </a:r>
            <a:r>
              <a:rPr lang="es-EC" sz="2600" i="1" dirty="0" err="1">
                <a:cs typeface="Times New Roman" panose="02020603050405020304" pitchFamily="18" charset="0"/>
              </a:rPr>
              <a:t>Bacillus</a:t>
            </a:r>
            <a:r>
              <a:rPr lang="es-EC" sz="2600" i="1" dirty="0">
                <a:cs typeface="Times New Roman" panose="02020603050405020304" pitchFamily="18" charset="0"/>
              </a:rPr>
              <a:t> </a:t>
            </a:r>
            <a:r>
              <a:rPr lang="es-EC" sz="2600" dirty="0">
                <a:cs typeface="Times New Roman" panose="02020603050405020304" pitchFamily="18" charset="0"/>
              </a:rPr>
              <a:t>en el 33.33% (n= 6/15).</a:t>
            </a:r>
            <a:endParaRPr lang="es-ES" sz="2600" dirty="0"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C" sz="2600" dirty="0">
                <a:cs typeface="Times New Roman" panose="02020603050405020304" pitchFamily="18" charset="0"/>
              </a:rPr>
              <a:t>Se acepta la </a:t>
            </a:r>
            <a:r>
              <a:rPr lang="es-EC" sz="2600" dirty="0" err="1">
                <a:cs typeface="Times New Roman" panose="02020603050405020304" pitchFamily="18" charset="0"/>
              </a:rPr>
              <a:t>hipótesis</a:t>
            </a:r>
            <a:r>
              <a:rPr lang="es-EC" sz="2600" dirty="0">
                <a:cs typeface="Times New Roman" panose="02020603050405020304" pitchFamily="18" charset="0"/>
              </a:rPr>
              <a:t>.</a:t>
            </a:r>
            <a:endParaRPr lang="es-ES" sz="2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411002-D3BE-4FD8-B36F-BEA7BA1986D6}"/>
              </a:ext>
            </a:extLst>
          </p:cNvPr>
          <p:cNvSpPr txBox="1"/>
          <p:nvPr/>
        </p:nvSpPr>
        <p:spPr>
          <a:xfrm>
            <a:off x="-374426" y="6302000"/>
            <a:ext cx="109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39439077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8991007" y="5794272"/>
            <a:ext cx="3029275" cy="9110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047482" y="0"/>
            <a:ext cx="10972800" cy="1143000"/>
          </a:xfrm>
        </p:spPr>
        <p:txBody>
          <a:bodyPr/>
          <a:lstStyle/>
          <a:p>
            <a:r>
              <a:rPr lang="es-EC" dirty="0">
                <a:solidFill>
                  <a:srgbClr val="002060"/>
                </a:solidFill>
                <a:latin typeface="+mn-lt"/>
              </a:rPr>
              <a:t>RECOMENDACIONES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42D819-1C42-464F-BDC2-3F4B103CBCE9}"/>
              </a:ext>
            </a:extLst>
          </p:cNvPr>
          <p:cNvSpPr/>
          <p:nvPr/>
        </p:nvSpPr>
        <p:spPr>
          <a:xfrm>
            <a:off x="427037" y="1304485"/>
            <a:ext cx="11299372" cy="3098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2600" dirty="0">
                <a:ea typeface="Calibri" panose="020F0502020204030204" pitchFamily="34" charset="0"/>
                <a:cs typeface="Times New Roman" panose="02020603050405020304" pitchFamily="18" charset="0"/>
              </a:rPr>
              <a:t>Implementar una norma nacional de la calidad fisicoquímica y microbiológica para miel de abejas sin aguijón</a:t>
            </a:r>
          </a:p>
          <a:p>
            <a:pPr marL="342900" indent="-3429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2600" dirty="0">
                <a:ea typeface="Calibri" panose="020F0502020204030204" pitchFamily="34" charset="0"/>
                <a:cs typeface="Times New Roman" panose="02020603050405020304" pitchFamily="18" charset="0"/>
              </a:rPr>
              <a:t>Realizar un estudio sobre propiedades antioxidantes de la miel, así como de la estabilidad en diferentes tiempos de almacenamiento y temperatura.</a:t>
            </a:r>
            <a:endParaRPr lang="es-ES" sz="2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2600" dirty="0">
                <a:ea typeface="Calibri" panose="020F0502020204030204" pitchFamily="34" charset="0"/>
                <a:cs typeface="Times New Roman" panose="02020603050405020304" pitchFamily="18" charset="0"/>
              </a:rPr>
              <a:t>Además, los </a:t>
            </a:r>
            <a:r>
              <a:rPr lang="es-EC" sz="2600" dirty="0" err="1">
                <a:ea typeface="Calibri" panose="020F0502020204030204" pitchFamily="34" charset="0"/>
                <a:cs typeface="Times New Roman" panose="02020603050405020304" pitchFamily="18" charset="0"/>
              </a:rPr>
              <a:t>meliponicultores</a:t>
            </a:r>
            <a:r>
              <a:rPr lang="es-EC" sz="2600" dirty="0">
                <a:ea typeface="Calibri" panose="020F0502020204030204" pitchFamily="34" charset="0"/>
                <a:cs typeface="Times New Roman" panose="02020603050405020304" pitchFamily="18" charset="0"/>
              </a:rPr>
              <a:t> deben capacitarse sobre buenas prácticas de manejo de nidos y aprovechamiento de sus productos.</a:t>
            </a:r>
            <a:endParaRPr lang="es-ES" sz="2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C20593-E8AD-4FA0-A362-16DA55C98471}"/>
              </a:ext>
            </a:extLst>
          </p:cNvPr>
          <p:cNvSpPr txBox="1"/>
          <p:nvPr/>
        </p:nvSpPr>
        <p:spPr>
          <a:xfrm>
            <a:off x="-374426" y="6302000"/>
            <a:ext cx="109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5412809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14390" y="5959685"/>
            <a:ext cx="12174806" cy="9110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CuadroTexto 4"/>
          <p:cNvSpPr txBox="1"/>
          <p:nvPr/>
        </p:nvSpPr>
        <p:spPr>
          <a:xfrm>
            <a:off x="1703512" y="89336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solidFill>
                  <a:srgbClr val="FF0000"/>
                </a:solidFill>
              </a:rPr>
              <a:t>AGRADECIMIENTOS</a:t>
            </a:r>
          </a:p>
        </p:txBody>
      </p:sp>
      <p:pic>
        <p:nvPicPr>
          <p:cNvPr id="6" name="Picture 6" descr="http://ugi.espe.edu.ec/ugi/wp-content/uploads/2014/06/Logo-RP-UFA-ESPE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44" y="2213622"/>
            <a:ext cx="3155955" cy="103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89" y="819512"/>
            <a:ext cx="1880752" cy="1308391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5966920" y="546909"/>
            <a:ext cx="525658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b="1" dirty="0">
                <a:cs typeface="Times" panose="02020603050405020304" pitchFamily="18" charset="0"/>
              </a:rPr>
              <a:t>Colaboradores científicos</a:t>
            </a:r>
            <a:endParaRPr lang="es-EC" sz="1400" dirty="0">
              <a:cs typeface="Times" panose="02020603050405020304" pitchFamily="18" charset="0"/>
            </a:endParaRPr>
          </a:p>
          <a:p>
            <a:pPr algn="ctr"/>
            <a:endParaRPr lang="es-EC" sz="1400" dirty="0">
              <a:cs typeface="Times" panose="02020603050405020304" pitchFamily="18" charset="0"/>
            </a:endParaRPr>
          </a:p>
          <a:p>
            <a:pPr algn="ctr"/>
            <a:r>
              <a:rPr lang="es-EC" sz="1400" dirty="0">
                <a:cs typeface="Times" panose="02020603050405020304" pitchFamily="18" charset="0"/>
              </a:rPr>
              <a:t>Dr. Jorge Ron Román, </a:t>
            </a:r>
            <a:r>
              <a:rPr lang="es-EC" sz="1400" dirty="0" err="1">
                <a:cs typeface="Times" panose="02020603050405020304" pitchFamily="18" charset="0"/>
              </a:rPr>
              <a:t>Ph.D</a:t>
            </a:r>
            <a:r>
              <a:rPr lang="es-EC" sz="1400" dirty="0">
                <a:cs typeface="Times" panose="02020603050405020304" pitchFamily="18" charset="0"/>
              </a:rPr>
              <a:t>.</a:t>
            </a:r>
          </a:p>
          <a:p>
            <a:pPr algn="ctr"/>
            <a:r>
              <a:rPr lang="es-EC" sz="1400" dirty="0">
                <a:cs typeface="Times" panose="02020603050405020304" pitchFamily="18" charset="0"/>
              </a:rPr>
              <a:t>Carrera de Ingeniería Agropecuaria IASA I – ESPE</a:t>
            </a:r>
          </a:p>
          <a:p>
            <a:pPr algn="ctr"/>
            <a:endParaRPr lang="es-EC" sz="1400" dirty="0">
              <a:cs typeface="Times" panose="02020603050405020304" pitchFamily="18" charset="0"/>
            </a:endParaRPr>
          </a:p>
          <a:p>
            <a:pPr algn="ctr"/>
            <a:r>
              <a:rPr lang="es-EC" sz="1400" dirty="0">
                <a:cs typeface="Times" panose="02020603050405020304" pitchFamily="18" charset="0"/>
              </a:rPr>
              <a:t>Lcda. Sarah Martin Solano, </a:t>
            </a:r>
            <a:r>
              <a:rPr lang="es-EC" sz="1400" dirty="0" err="1">
                <a:cs typeface="Times" panose="02020603050405020304" pitchFamily="18" charset="0"/>
              </a:rPr>
              <a:t>Ph.D</a:t>
            </a:r>
            <a:r>
              <a:rPr lang="es-EC" sz="1400" dirty="0">
                <a:cs typeface="Times" panose="02020603050405020304" pitchFamily="18" charset="0"/>
              </a:rPr>
              <a:t>.</a:t>
            </a:r>
          </a:p>
          <a:p>
            <a:pPr algn="ctr"/>
            <a:r>
              <a:rPr lang="es-EC" sz="1400" dirty="0">
                <a:cs typeface="Times" panose="02020603050405020304" pitchFamily="18" charset="0"/>
              </a:rPr>
              <a:t>Carrera de Ingeniería en Biotecnología Matriz Sangolquí – ESPE</a:t>
            </a:r>
          </a:p>
          <a:p>
            <a:pPr algn="ctr"/>
            <a:r>
              <a:rPr lang="es-EC" sz="1400" dirty="0">
                <a:cs typeface="Times" panose="02020603050405020304" pitchFamily="18" charset="0"/>
              </a:rPr>
              <a:t>Lcda. Alma Koch Kaiser, M. Sc.</a:t>
            </a:r>
          </a:p>
          <a:p>
            <a:pPr algn="ctr"/>
            <a:r>
              <a:rPr lang="es-EC" sz="1400" dirty="0">
                <a:cs typeface="Times" panose="02020603050405020304" pitchFamily="18" charset="0"/>
              </a:rPr>
              <a:t>Carrera de Ingeniería en Biotecnología Matriz Sangolquí – ESPE</a:t>
            </a:r>
          </a:p>
          <a:p>
            <a:pPr algn="ctr"/>
            <a:endParaRPr lang="es-EC" sz="1400" dirty="0">
              <a:cs typeface="Times" panose="02020603050405020304" pitchFamily="18" charset="0"/>
            </a:endParaRPr>
          </a:p>
          <a:p>
            <a:pPr algn="ctr"/>
            <a:r>
              <a:rPr lang="es-EC" sz="1400" dirty="0">
                <a:cs typeface="Times" panose="02020603050405020304" pitchFamily="18" charset="0"/>
              </a:rPr>
              <a:t>Dra. María Augusta Chávez, </a:t>
            </a:r>
            <a:r>
              <a:rPr lang="es-EC" sz="1400" dirty="0" err="1">
                <a:cs typeface="Times" panose="02020603050405020304" pitchFamily="18" charset="0"/>
              </a:rPr>
              <a:t>M.Sc</a:t>
            </a:r>
            <a:r>
              <a:rPr lang="es-EC" sz="1400" dirty="0">
                <a:cs typeface="Times" panose="02020603050405020304" pitchFamily="18" charset="0"/>
              </a:rPr>
              <a:t>. </a:t>
            </a:r>
          </a:p>
          <a:p>
            <a:pPr algn="ctr"/>
            <a:r>
              <a:rPr lang="es-EC" sz="1400" dirty="0">
                <a:cs typeface="Times" panose="02020603050405020304" pitchFamily="18" charset="0"/>
              </a:rPr>
              <a:t>Carrera de Ingeniería en Biotecnología Matriz Sangolquí – ESPE</a:t>
            </a:r>
          </a:p>
          <a:p>
            <a:pPr algn="ctr"/>
            <a:endParaRPr lang="es-EC" sz="1400" dirty="0">
              <a:cs typeface="Times" panose="02020603050405020304" pitchFamily="18" charset="0"/>
            </a:endParaRPr>
          </a:p>
          <a:p>
            <a:pPr algn="ctr"/>
            <a:r>
              <a:rPr lang="es-EC" sz="1400" dirty="0">
                <a:cs typeface="Times" panose="02020603050405020304" pitchFamily="18" charset="0"/>
              </a:rPr>
              <a:t>Dr. Iván Samaniego, </a:t>
            </a:r>
            <a:r>
              <a:rPr lang="es-EC" sz="1400" dirty="0" err="1">
                <a:cs typeface="Times" panose="02020603050405020304" pitchFamily="18" charset="0"/>
              </a:rPr>
              <a:t>M.Sc</a:t>
            </a:r>
            <a:r>
              <a:rPr lang="es-EC" sz="1400" dirty="0">
                <a:cs typeface="Times" panose="02020603050405020304" pitchFamily="18" charset="0"/>
              </a:rPr>
              <a:t>.</a:t>
            </a:r>
          </a:p>
          <a:p>
            <a:pPr algn="ctr"/>
            <a:r>
              <a:rPr lang="es-EC" sz="1400" dirty="0">
                <a:cs typeface="Times" panose="02020603050405020304" pitchFamily="18" charset="0"/>
              </a:rPr>
              <a:t>Departamento de Nutrición y Calidad  de Alimentos –</a:t>
            </a:r>
          </a:p>
          <a:p>
            <a:pPr algn="ctr"/>
            <a:r>
              <a:rPr lang="es-ES" sz="1400" dirty="0">
                <a:cs typeface="Times" panose="02020603050405020304" pitchFamily="18" charset="0"/>
              </a:rPr>
              <a:t>Instituto Nacional de Investigaciones Agropecuarias INIAP</a:t>
            </a:r>
          </a:p>
          <a:p>
            <a:pPr algn="ctr"/>
            <a:endParaRPr lang="es-ES" sz="1400" dirty="0">
              <a:cs typeface="Times" panose="02020603050405020304" pitchFamily="18" charset="0"/>
            </a:endParaRPr>
          </a:p>
          <a:p>
            <a:pPr algn="ctr"/>
            <a:r>
              <a:rPr lang="es-EC" sz="1400" dirty="0">
                <a:cs typeface="Times" panose="02020603050405020304" pitchFamily="18" charset="0"/>
              </a:rPr>
              <a:t>Dr. Claude  </a:t>
            </a:r>
            <a:r>
              <a:rPr lang="es-EC" sz="1400" dirty="0" err="1">
                <a:cs typeface="Times" panose="02020603050405020304" pitchFamily="18" charset="0"/>
              </a:rPr>
              <a:t>Saegerman</a:t>
            </a:r>
            <a:r>
              <a:rPr lang="es-EC" sz="1400" dirty="0">
                <a:cs typeface="Times" panose="02020603050405020304" pitchFamily="18" charset="0"/>
              </a:rPr>
              <a:t>, </a:t>
            </a:r>
            <a:r>
              <a:rPr lang="es-EC" sz="1400" dirty="0" err="1">
                <a:cs typeface="Times" panose="02020603050405020304" pitchFamily="18" charset="0"/>
              </a:rPr>
              <a:t>Ph.D</a:t>
            </a:r>
            <a:r>
              <a:rPr lang="es-EC" sz="1400" dirty="0">
                <a:cs typeface="Times" panose="02020603050405020304" pitchFamily="18" charset="0"/>
              </a:rPr>
              <a:t>.</a:t>
            </a:r>
          </a:p>
          <a:p>
            <a:pPr algn="ctr"/>
            <a:r>
              <a:rPr lang="es-EC" sz="1400" dirty="0" err="1">
                <a:cs typeface="Times" panose="02020603050405020304" pitchFamily="18" charset="0"/>
              </a:rPr>
              <a:t>Université</a:t>
            </a:r>
            <a:r>
              <a:rPr lang="es-EC" sz="1400" dirty="0">
                <a:cs typeface="Times" panose="02020603050405020304" pitchFamily="18" charset="0"/>
              </a:rPr>
              <a:t> de </a:t>
            </a:r>
            <a:r>
              <a:rPr lang="es-EC" sz="1400" dirty="0" err="1">
                <a:cs typeface="Times" panose="02020603050405020304" pitchFamily="18" charset="0"/>
              </a:rPr>
              <a:t>Liège</a:t>
            </a:r>
            <a:r>
              <a:rPr lang="es-EC" sz="1400" dirty="0">
                <a:cs typeface="Times" panose="02020603050405020304" pitchFamily="18" charset="0"/>
              </a:rPr>
              <a:t> </a:t>
            </a:r>
          </a:p>
          <a:p>
            <a:pPr algn="ctr"/>
            <a:endParaRPr lang="es-EC" sz="1400" dirty="0">
              <a:cs typeface="Times" panose="02020603050405020304" pitchFamily="18" charset="0"/>
            </a:endParaRPr>
          </a:p>
          <a:p>
            <a:pPr algn="ctr"/>
            <a:endParaRPr lang="es-EC" sz="1400" dirty="0">
              <a:cs typeface="Times" panose="02020603050405020304" pitchFamily="18" charset="0"/>
            </a:endParaRPr>
          </a:p>
          <a:p>
            <a:pPr algn="ctr"/>
            <a:endParaRPr lang="es-EC" sz="1400" dirty="0">
              <a:cs typeface="Times" panose="02020603050405020304" pitchFamily="18" charset="0"/>
            </a:endParaRPr>
          </a:p>
          <a:p>
            <a:pPr algn="ctr"/>
            <a:endParaRPr lang="es-EC" sz="1400" dirty="0">
              <a:cs typeface="Times" panose="02020603050405020304" pitchFamily="18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978" y="798619"/>
            <a:ext cx="1250758" cy="1293888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701079" y="4764479"/>
            <a:ext cx="436457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dirty="0"/>
              <a:t>Laboratorio de Inmunología y Virología</a:t>
            </a:r>
          </a:p>
          <a:p>
            <a:pPr algn="ctr"/>
            <a:r>
              <a:rPr lang="es-EC" sz="1400" dirty="0"/>
              <a:t>Universidad de las Fuerzas Armadas – ESPE</a:t>
            </a:r>
          </a:p>
          <a:p>
            <a:pPr algn="ctr"/>
            <a:endParaRPr lang="es-ES" sz="1400" dirty="0"/>
          </a:p>
          <a:p>
            <a:pPr algn="ctr"/>
            <a:r>
              <a:rPr lang="es-ES" sz="1400" dirty="0"/>
              <a:t>Centro de Nanociencia y Nanotecnología</a:t>
            </a:r>
            <a:endParaRPr lang="es-EC" sz="1400" dirty="0"/>
          </a:p>
          <a:p>
            <a:pPr algn="ctr"/>
            <a:r>
              <a:rPr lang="es-EC" sz="1400" dirty="0"/>
              <a:t>Universidad de las Fuerzas Armadas – ESPE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6500469" y="5477958"/>
            <a:ext cx="4572000" cy="64633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/>
            <a:r>
              <a:rPr lang="es-EC" b="1" dirty="0">
                <a:cs typeface="Times" panose="02020603050405020304" pitchFamily="18" charset="0"/>
              </a:rPr>
              <a:t>Tesistas y Pasantes del Laboratorio de Biotecnología  Animal - ESPE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5247682" y="5287699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C" sz="1400" dirty="0"/>
              <a:t>. </a:t>
            </a:r>
            <a:endParaRPr lang="es-EC" sz="1400" dirty="0">
              <a:cs typeface="Times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18054C-2035-4516-A0D2-5E368D97B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481" y="3645310"/>
            <a:ext cx="1482967" cy="7969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FA876A-D5AE-4890-B7A5-7378323718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6123" y="3537224"/>
            <a:ext cx="1390909" cy="70062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4106E8-0C88-4540-B96F-7D055AD20E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4BD-2E78-4FD9-A89E-2F630F91A7DA}" type="slidenum">
              <a:rPr lang="es-EC" smtClean="0"/>
              <a:t>43</a:t>
            </a:fld>
            <a:endParaRPr lang="es-EC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FE60C7D-C546-4AA9-B4D9-00B554447D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4373" y="688267"/>
            <a:ext cx="1632811" cy="1333500"/>
          </a:xfrm>
          <a:prstGeom prst="rect">
            <a:avLst/>
          </a:prstGeom>
        </p:spPr>
      </p:pic>
      <p:pic>
        <p:nvPicPr>
          <p:cNvPr id="40962" name="Picture 2" descr="Resultado de imagen para universidad belgica liege">
            <a:extLst>
              <a:ext uri="{FF2B5EF4-FFF2-40B4-BE49-F238E27FC236}">
                <a16:creationId xmlns:a16="http://schemas.microsoft.com/office/drawing/2014/main" id="{5E224917-8C1D-4CD9-83A4-76DCAC81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736" y="3429000"/>
            <a:ext cx="2397824" cy="85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F459684-4EFE-4FF6-AC4F-33668E7345BB}"/>
              </a:ext>
            </a:extLst>
          </p:cNvPr>
          <p:cNvSpPr txBox="1"/>
          <p:nvPr/>
        </p:nvSpPr>
        <p:spPr>
          <a:xfrm>
            <a:off x="-374426" y="6302000"/>
            <a:ext cx="109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30556791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258786" y="1905506"/>
            <a:ext cx="89807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600" dirty="0">
                <a:latin typeface="CommercialScript BT" panose="03030803040807090C04" pitchFamily="66" charset="0"/>
              </a:rPr>
              <a:t>Gracias por su atención!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12AE55-5828-4AA9-9979-A9B1448F93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BB4BD-2E78-4FD9-A89E-2F630F91A7DA}" type="slidenum">
              <a:rPr lang="es-EC" smtClean="0"/>
              <a:t>44</a:t>
            </a:fld>
            <a:endParaRPr lang="es-EC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40C895-DAE4-48B0-A675-F0C383689300}"/>
              </a:ext>
            </a:extLst>
          </p:cNvPr>
          <p:cNvSpPr txBox="1"/>
          <p:nvPr/>
        </p:nvSpPr>
        <p:spPr>
          <a:xfrm>
            <a:off x="-374426" y="6302000"/>
            <a:ext cx="109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230025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F033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80056" y="0"/>
            <a:ext cx="11311943" cy="612860"/>
          </a:xfrm>
        </p:spPr>
        <p:txBody>
          <a:bodyPr/>
          <a:lstStyle/>
          <a:p>
            <a:r>
              <a:rPr lang="es-EC" dirty="0">
                <a:solidFill>
                  <a:schemeClr val="accent6">
                    <a:lumMod val="50000"/>
                  </a:schemeClr>
                </a:solidFill>
              </a:rPr>
              <a:t>INTRODUCCIÓN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61E8FC3-5B35-4AA8-8CA2-9A5A75BD10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8761768"/>
              </p:ext>
            </p:extLst>
          </p:nvPr>
        </p:nvGraphicFramePr>
        <p:xfrm>
          <a:off x="-243140" y="1338943"/>
          <a:ext cx="9091999" cy="4003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E78478B-85D4-404E-A55B-690DEE7BBD43}"/>
              </a:ext>
            </a:extLst>
          </p:cNvPr>
          <p:cNvSpPr txBox="1"/>
          <p:nvPr/>
        </p:nvSpPr>
        <p:spPr>
          <a:xfrm>
            <a:off x="522514" y="370114"/>
            <a:ext cx="6596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Importancia de la caracterización</a:t>
            </a:r>
          </a:p>
        </p:txBody>
      </p:sp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C2BAFACD-5C4E-4726-B97C-22152373E03E}"/>
              </a:ext>
            </a:extLst>
          </p:cNvPr>
          <p:cNvSpPr/>
          <p:nvPr/>
        </p:nvSpPr>
        <p:spPr>
          <a:xfrm>
            <a:off x="7836027" y="831779"/>
            <a:ext cx="4213545" cy="2047253"/>
          </a:xfrm>
          <a:prstGeom prst="snip1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FF0000"/>
                </a:solidFill>
              </a:rPr>
              <a:t>NO HAY DATOS EN ECUADOR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6579EF-801D-431C-B7CB-65EED86C042C}"/>
              </a:ext>
            </a:extLst>
          </p:cNvPr>
          <p:cNvSpPr txBox="1"/>
          <p:nvPr/>
        </p:nvSpPr>
        <p:spPr>
          <a:xfrm>
            <a:off x="-329619" y="6274291"/>
            <a:ext cx="109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A1BEC6-8A2C-465E-A573-11C1C675AAB5}"/>
              </a:ext>
            </a:extLst>
          </p:cNvPr>
          <p:cNvSpPr txBox="1"/>
          <p:nvPr/>
        </p:nvSpPr>
        <p:spPr>
          <a:xfrm>
            <a:off x="522514" y="6349386"/>
            <a:ext cx="7554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(Ramírez 2016; Arana et al.,2012; Correa, 2015; Huicochea,2011)</a:t>
            </a:r>
          </a:p>
        </p:txBody>
      </p:sp>
    </p:spTree>
    <p:extLst>
      <p:ext uri="{BB962C8B-B14F-4D97-AF65-F5344CB8AC3E}">
        <p14:creationId xmlns:p14="http://schemas.microsoft.com/office/powerpoint/2010/main" val="318745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54299" y="94334"/>
            <a:ext cx="10972800" cy="472719"/>
          </a:xfrm>
        </p:spPr>
        <p:txBody>
          <a:bodyPr/>
          <a:lstStyle/>
          <a:p>
            <a:r>
              <a:rPr lang="es-EC" dirty="0">
                <a:solidFill>
                  <a:schemeClr val="accent6">
                    <a:lumMod val="50000"/>
                  </a:schemeClr>
                </a:solidFill>
              </a:rPr>
              <a:t>OBJETIVOS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E0DB0BA-5979-4E4A-A96D-1195D246EFE3}"/>
              </a:ext>
            </a:extLst>
          </p:cNvPr>
          <p:cNvSpPr/>
          <p:nvPr/>
        </p:nvSpPr>
        <p:spPr>
          <a:xfrm>
            <a:off x="546778" y="2271325"/>
            <a:ext cx="11405937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s-ES" sz="2400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Objetivo General </a:t>
            </a:r>
          </a:p>
          <a:p>
            <a:pPr algn="just">
              <a:spcAft>
                <a:spcPts val="600"/>
              </a:spcAft>
            </a:pPr>
            <a:r>
              <a:rPr lang="es-EC" sz="2400" dirty="0">
                <a:ea typeface="Calibri" panose="020F0502020204030204" pitchFamily="34" charset="0"/>
                <a:cs typeface="Calibri" panose="020F0502020204030204" pitchFamily="34" charset="0"/>
              </a:rPr>
              <a:t>Caracterizar fisicoquímica y microbiológicamente muestras de miel de abejas sin aguijón provenientes de la provincia de Orellana.</a:t>
            </a:r>
            <a:endParaRPr lang="es-ES" sz="24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3F98E2-00F2-4802-891E-1607196362B9}"/>
              </a:ext>
            </a:extLst>
          </p:cNvPr>
          <p:cNvSpPr txBox="1"/>
          <p:nvPr/>
        </p:nvSpPr>
        <p:spPr>
          <a:xfrm>
            <a:off x="-374426" y="6302000"/>
            <a:ext cx="109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60051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BA4E55-23DE-4E62-9FE6-58A3B5030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560" y="662941"/>
            <a:ext cx="10972800" cy="4525963"/>
          </a:xfrm>
        </p:spPr>
        <p:txBody>
          <a:bodyPr/>
          <a:lstStyle/>
          <a:p>
            <a:pPr marL="0" indent="0" algn="just">
              <a:spcAft>
                <a:spcPts val="600"/>
              </a:spcAft>
              <a:buNone/>
            </a:pPr>
            <a:r>
              <a:rPr lang="es-EC" b="1" dirty="0">
                <a:solidFill>
                  <a:schemeClr val="tx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Objetivos Específicos</a:t>
            </a:r>
            <a:endParaRPr lang="es-ES" b="1" dirty="0">
              <a:solidFill>
                <a:schemeClr val="tx1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EC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Identificar las propiedades fisicoquímicas (humedad, acidez total, sólidos insolubles y cenizas) de muestras de miel provenientes de Orellana, tomando como referencia indirecta los protocolos establecidos en la norma técnica ecuatoriana INEN 1572 para mieles de </a:t>
            </a:r>
            <a:r>
              <a:rPr lang="es-EC" i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Apis </a:t>
            </a:r>
            <a:r>
              <a:rPr lang="es-EC" i="1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mellifera</a:t>
            </a:r>
            <a:r>
              <a:rPr lang="es-EC" i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s-ES" dirty="0">
              <a:solidFill>
                <a:schemeClr val="tx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EC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Analizar el porcentaje de azúcares presentes en la miel mediante la técnica de colorimetría.</a:t>
            </a:r>
            <a:endParaRPr lang="es-ES" dirty="0">
              <a:solidFill>
                <a:schemeClr val="tx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ES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Determinar la presencia de microorganismos indicadores de contaminación en la miel de la tribu </a:t>
            </a:r>
            <a:r>
              <a:rPr lang="es-ES" dirty="0" err="1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Meliponini</a:t>
            </a:r>
            <a:r>
              <a:rPr lang="es-ES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mediante medios de cultivo selectivos y diferenciales.</a:t>
            </a:r>
          </a:p>
          <a:p>
            <a:pPr lvl="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ES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Realizar el recuento</a:t>
            </a:r>
            <a:r>
              <a:rPr lang="es-EC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de microorganismos presentes en la miel mediante el conteo de unidades formadoras de colonias por gramo de muestra</a:t>
            </a:r>
            <a:r>
              <a:rPr lang="es-ES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2D96AFCF-448C-4552-A345-B8D994289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299" y="94334"/>
            <a:ext cx="10972800" cy="472719"/>
          </a:xfrm>
        </p:spPr>
        <p:txBody>
          <a:bodyPr/>
          <a:lstStyle/>
          <a:p>
            <a:r>
              <a:rPr lang="es-EC" dirty="0">
                <a:solidFill>
                  <a:schemeClr val="accent6">
                    <a:lumMod val="50000"/>
                  </a:schemeClr>
                </a:solidFill>
              </a:rPr>
              <a:t>OBJETIVOS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84A4A3-317B-4494-9147-54BCF342C75B}"/>
              </a:ext>
            </a:extLst>
          </p:cNvPr>
          <p:cNvSpPr txBox="1"/>
          <p:nvPr/>
        </p:nvSpPr>
        <p:spPr>
          <a:xfrm>
            <a:off x="-374426" y="6302000"/>
            <a:ext cx="109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626534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-25758" y="-10235"/>
            <a:ext cx="12217758" cy="635222"/>
          </a:xfrm>
        </p:spPr>
        <p:txBody>
          <a:bodyPr/>
          <a:lstStyle/>
          <a:p>
            <a:r>
              <a:rPr lang="es-EC" sz="1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MATERIALES Y MÉTODOS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202167" y="812103"/>
            <a:ext cx="2287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/>
              <a:t>ZONA DE ESTUDIO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67933" y="1523124"/>
            <a:ext cx="1674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Orellana</a:t>
            </a:r>
            <a:br>
              <a:rPr lang="es-EC" dirty="0"/>
            </a:br>
            <a:endParaRPr lang="es-EC" dirty="0"/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F9FFD5BD-9A47-44DF-9E24-AEADD331085B}"/>
              </a:ext>
            </a:extLst>
          </p:cNvPr>
          <p:cNvSpPr/>
          <p:nvPr/>
        </p:nvSpPr>
        <p:spPr>
          <a:xfrm>
            <a:off x="1828800" y="1333738"/>
            <a:ext cx="283029" cy="758711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rgbClr val="E44C6D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1A6DEE-7576-46BA-A041-8A704E4F992F}"/>
              </a:ext>
            </a:extLst>
          </p:cNvPr>
          <p:cNvSpPr/>
          <p:nvPr/>
        </p:nvSpPr>
        <p:spPr>
          <a:xfrm>
            <a:off x="2111829" y="1330847"/>
            <a:ext cx="15566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- Dayuma</a:t>
            </a:r>
            <a:br>
              <a:rPr lang="es-EC" dirty="0"/>
            </a:br>
            <a:r>
              <a:rPr lang="es-EC" dirty="0"/>
              <a:t>- </a:t>
            </a:r>
            <a:r>
              <a:rPr lang="es-EC" dirty="0" err="1"/>
              <a:t>Taracoa</a:t>
            </a:r>
            <a:r>
              <a:rPr lang="es-EC" dirty="0"/>
              <a:t> </a:t>
            </a:r>
            <a:endParaRPr lang="es-ES" dirty="0"/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B6AE3FF6-EA02-44FA-9DDF-C7B75477FA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689807"/>
              </p:ext>
            </p:extLst>
          </p:nvPr>
        </p:nvGraphicFramePr>
        <p:xfrm>
          <a:off x="5432913" y="1471704"/>
          <a:ext cx="6635700" cy="3405762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658925">
                  <a:extLst>
                    <a:ext uri="{9D8B030D-6E8A-4147-A177-3AD203B41FA5}">
                      <a16:colId xmlns:a16="http://schemas.microsoft.com/office/drawing/2014/main" val="3440812435"/>
                    </a:ext>
                  </a:extLst>
                </a:gridCol>
                <a:gridCol w="1658925">
                  <a:extLst>
                    <a:ext uri="{9D8B030D-6E8A-4147-A177-3AD203B41FA5}">
                      <a16:colId xmlns:a16="http://schemas.microsoft.com/office/drawing/2014/main" val="3159398646"/>
                    </a:ext>
                  </a:extLst>
                </a:gridCol>
                <a:gridCol w="1658925">
                  <a:extLst>
                    <a:ext uri="{9D8B030D-6E8A-4147-A177-3AD203B41FA5}">
                      <a16:colId xmlns:a16="http://schemas.microsoft.com/office/drawing/2014/main" val="4294255250"/>
                    </a:ext>
                  </a:extLst>
                </a:gridCol>
                <a:gridCol w="1658925">
                  <a:extLst>
                    <a:ext uri="{9D8B030D-6E8A-4147-A177-3AD203B41FA5}">
                      <a16:colId xmlns:a16="http://schemas.microsoft.com/office/drawing/2014/main" val="2660253086"/>
                    </a:ext>
                  </a:extLst>
                </a:gridCol>
              </a:tblGrid>
              <a:tr h="141161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No. de </a:t>
                      </a:r>
                      <a:r>
                        <a:rPr lang="es-EC" sz="1600" dirty="0" err="1">
                          <a:effectLst/>
                        </a:rPr>
                        <a:t>meliponario</a:t>
                      </a:r>
                      <a:endParaRPr lang="es-ES" sz="1600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No. de nidos</a:t>
                      </a:r>
                      <a:endParaRPr lang="es-ES" sz="1800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Nidos muestreados</a:t>
                      </a:r>
                      <a:endParaRPr lang="es-ES" sz="1800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Porcentaje de distribución de la muestra (%)</a:t>
                      </a:r>
                      <a:endParaRPr lang="es-ES" sz="1800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6676046"/>
                  </a:ext>
                </a:extLst>
              </a:tr>
              <a:tr h="3200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1</a:t>
                      </a:r>
                      <a:endParaRPr lang="es-ES" sz="1800" i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15</a:t>
                      </a:r>
                      <a:endParaRPr lang="es-ES" sz="1800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6</a:t>
                      </a:r>
                      <a:endParaRPr lang="es-ES" sz="1800" i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40</a:t>
                      </a:r>
                      <a:endParaRPr lang="es-ES" sz="1800" i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8338728"/>
                  </a:ext>
                </a:extLst>
              </a:tr>
              <a:tr h="3200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</a:t>
                      </a:r>
                      <a:endParaRPr lang="es-ES" sz="1800" i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16</a:t>
                      </a:r>
                      <a:endParaRPr lang="es-ES" sz="1800" i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6</a:t>
                      </a:r>
                      <a:endParaRPr lang="es-ES" sz="1800" i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37,5</a:t>
                      </a:r>
                      <a:endParaRPr lang="es-ES" sz="1800" i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6714500"/>
                  </a:ext>
                </a:extLst>
              </a:tr>
              <a:tr h="3200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3</a:t>
                      </a:r>
                      <a:endParaRPr lang="es-ES" sz="1800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4</a:t>
                      </a:r>
                      <a:endParaRPr lang="es-ES" sz="1800" i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1</a:t>
                      </a:r>
                      <a:endParaRPr lang="es-ES" sz="1800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25</a:t>
                      </a:r>
                      <a:endParaRPr lang="es-ES" sz="1800" i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084835"/>
                  </a:ext>
                </a:extLst>
              </a:tr>
              <a:tr h="3200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4</a:t>
                      </a:r>
                      <a:endParaRPr lang="es-ES" sz="1800" i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8</a:t>
                      </a:r>
                      <a:endParaRPr lang="es-ES" sz="1800" i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</a:t>
                      </a:r>
                      <a:endParaRPr lang="es-ES" sz="1800" i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25</a:t>
                      </a:r>
                      <a:endParaRPr lang="es-ES" sz="1800" i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1769757"/>
                  </a:ext>
                </a:extLst>
              </a:tr>
              <a:tr h="3200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Total</a:t>
                      </a:r>
                      <a:endParaRPr lang="es-ES" sz="1800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43</a:t>
                      </a:r>
                      <a:endParaRPr lang="es-ES" sz="1800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15</a:t>
                      </a:r>
                      <a:endParaRPr lang="es-ES" sz="1800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34,8</a:t>
                      </a:r>
                      <a:endParaRPr lang="es-ES" sz="1800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420386"/>
                  </a:ext>
                </a:extLst>
              </a:tr>
            </a:tbl>
          </a:graphicData>
        </a:graphic>
      </p:graphicFrame>
      <p:pic>
        <p:nvPicPr>
          <p:cNvPr id="27" name="Picture 26">
            <a:extLst>
              <a:ext uri="{FF2B5EF4-FFF2-40B4-BE49-F238E27FC236}">
                <a16:creationId xmlns:a16="http://schemas.microsoft.com/office/drawing/2014/main" id="{01F74B81-59D2-4C76-A97C-E4479C32A7B5}"/>
              </a:ext>
            </a:extLst>
          </p:cNvPr>
          <p:cNvPicPr/>
          <p:nvPr/>
        </p:nvPicPr>
        <p:blipFill rotWithShape="1">
          <a:blip r:embed="rId2"/>
          <a:srcRect t="2934" r="3541"/>
          <a:stretch/>
        </p:blipFill>
        <p:spPr bwMode="auto">
          <a:xfrm>
            <a:off x="246693" y="2291967"/>
            <a:ext cx="4994631" cy="29184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DC10B8-DFC9-4633-85C1-036A088B8D9C}"/>
              </a:ext>
            </a:extLst>
          </p:cNvPr>
          <p:cNvSpPr txBox="1"/>
          <p:nvPr/>
        </p:nvSpPr>
        <p:spPr>
          <a:xfrm>
            <a:off x="7661640" y="4508134"/>
            <a:ext cx="409559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3EC1E0-7B44-40AB-BCCB-9110D4B2864C}"/>
              </a:ext>
            </a:extLst>
          </p:cNvPr>
          <p:cNvSpPr txBox="1"/>
          <p:nvPr/>
        </p:nvSpPr>
        <p:spPr>
          <a:xfrm>
            <a:off x="3472696" y="1368551"/>
            <a:ext cx="1642369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Justicia Social</a:t>
            </a:r>
          </a:p>
          <a:p>
            <a:r>
              <a:rPr lang="es-ES" dirty="0"/>
              <a:t>La Merced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B67213-D3BC-4EDA-8EB1-AD6F76F0117B}"/>
              </a:ext>
            </a:extLst>
          </p:cNvPr>
          <p:cNvSpPr txBox="1"/>
          <p:nvPr/>
        </p:nvSpPr>
        <p:spPr>
          <a:xfrm>
            <a:off x="697698" y="5357444"/>
            <a:ext cx="2545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Periodo de agosto – diciembre 2018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593012-09BD-487A-8659-17021A009F18}"/>
              </a:ext>
            </a:extLst>
          </p:cNvPr>
          <p:cNvSpPr txBox="1"/>
          <p:nvPr/>
        </p:nvSpPr>
        <p:spPr>
          <a:xfrm>
            <a:off x="5115065" y="980367"/>
            <a:ext cx="7050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Tabla 1. </a:t>
            </a:r>
            <a:r>
              <a:rPr lang="es-ES" dirty="0"/>
              <a:t>Distribución de las muestras en la provincia de Orellana.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828693-87A6-4340-84A7-17B9A14ED584}"/>
              </a:ext>
            </a:extLst>
          </p:cNvPr>
          <p:cNvSpPr txBox="1"/>
          <p:nvPr/>
        </p:nvSpPr>
        <p:spPr>
          <a:xfrm>
            <a:off x="-374426" y="6302000"/>
            <a:ext cx="109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250491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-25758" y="-10235"/>
            <a:ext cx="12217758" cy="635222"/>
          </a:xfrm>
        </p:spPr>
        <p:txBody>
          <a:bodyPr/>
          <a:lstStyle/>
          <a:p>
            <a:r>
              <a:rPr lang="es-EC" sz="2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MATERIALES Y MÉTODOS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246692" y="388994"/>
            <a:ext cx="3953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COLECTA DE LAS MUESTRAS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C8C674-E338-4590-84C2-C3B5C73EEC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166597" y="964867"/>
            <a:ext cx="3111441" cy="25205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9E9D5A-A77B-44E4-8781-B144552129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74" t="20174" r="15483"/>
          <a:stretch/>
        </p:blipFill>
        <p:spPr>
          <a:xfrm>
            <a:off x="8116187" y="979980"/>
            <a:ext cx="2143125" cy="2545537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79427ADB-E545-47FC-A034-66FF73DB4395}"/>
              </a:ext>
            </a:extLst>
          </p:cNvPr>
          <p:cNvSpPr/>
          <p:nvPr/>
        </p:nvSpPr>
        <p:spPr>
          <a:xfrm>
            <a:off x="5941160" y="1602517"/>
            <a:ext cx="848784" cy="73632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98C3E3B-154E-48DE-962E-91C87CC3C9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9750" y="3931147"/>
            <a:ext cx="2617421" cy="2143125"/>
          </a:xfrm>
          <a:prstGeom prst="rect">
            <a:avLst/>
          </a:prstGeom>
        </p:spPr>
      </p:pic>
      <p:sp>
        <p:nvSpPr>
          <p:cNvPr id="21" name="Arrow: Down 20">
            <a:extLst>
              <a:ext uri="{FF2B5EF4-FFF2-40B4-BE49-F238E27FC236}">
                <a16:creationId xmlns:a16="http://schemas.microsoft.com/office/drawing/2014/main" id="{94B5D2D0-8A32-4A2B-86BF-6C850C8C8BE6}"/>
              </a:ext>
            </a:extLst>
          </p:cNvPr>
          <p:cNvSpPr/>
          <p:nvPr/>
        </p:nvSpPr>
        <p:spPr>
          <a:xfrm>
            <a:off x="8710478" y="3653610"/>
            <a:ext cx="705747" cy="554546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Arrow: Left 21">
            <a:extLst>
              <a:ext uri="{FF2B5EF4-FFF2-40B4-BE49-F238E27FC236}">
                <a16:creationId xmlns:a16="http://schemas.microsoft.com/office/drawing/2014/main" id="{8DF6268B-EE83-4458-B98B-BCF2D9FA487E}"/>
              </a:ext>
            </a:extLst>
          </p:cNvPr>
          <p:cNvSpPr/>
          <p:nvPr/>
        </p:nvSpPr>
        <p:spPr>
          <a:xfrm>
            <a:off x="5950512" y="4670209"/>
            <a:ext cx="898944" cy="736322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BCDEF58-6972-40D4-B38D-BD369BDA314E}"/>
              </a:ext>
            </a:extLst>
          </p:cNvPr>
          <p:cNvSpPr/>
          <p:nvPr/>
        </p:nvSpPr>
        <p:spPr>
          <a:xfrm>
            <a:off x="7902987" y="4576705"/>
            <a:ext cx="27869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Código alfa numérico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Fecha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Lugar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B38F0A-C318-4731-A974-7A67C0E87196}"/>
              </a:ext>
            </a:extLst>
          </p:cNvPr>
          <p:cNvSpPr txBox="1"/>
          <p:nvPr/>
        </p:nvSpPr>
        <p:spPr>
          <a:xfrm>
            <a:off x="2509750" y="3414977"/>
            <a:ext cx="3295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Potes de miel de abeja sin aguijón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E8AF3A-F492-40A2-878C-385C9F63690B}"/>
              </a:ext>
            </a:extLst>
          </p:cNvPr>
          <p:cNvSpPr txBox="1"/>
          <p:nvPr/>
        </p:nvSpPr>
        <p:spPr>
          <a:xfrm>
            <a:off x="-374426" y="6302000"/>
            <a:ext cx="1095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00264759"/>
      </p:ext>
    </p:extLst>
  </p:cSld>
  <p:clrMapOvr>
    <a:masterClrMapping/>
  </p:clrMapOvr>
</p:sld>
</file>

<file path=ppt/theme/theme1.xml><?xml version="1.0" encoding="utf-8"?>
<a:theme xmlns:a="http://schemas.openxmlformats.org/drawingml/2006/main" name="T-ESPE-057708-D">
  <a:themeElements>
    <a:clrScheme name="Personaliz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333399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T-ESPE-057708-D</Template>
  <TotalTime>15272</TotalTime>
  <Words>1919</Words>
  <Application>Microsoft Office PowerPoint</Application>
  <PresentationFormat>Widescreen</PresentationFormat>
  <Paragraphs>397</Paragraphs>
  <Slides>44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Calibri</vt:lpstr>
      <vt:lpstr>Cambria Math</vt:lpstr>
      <vt:lpstr>CommercialScript BT</vt:lpstr>
      <vt:lpstr>Symbol</vt:lpstr>
      <vt:lpstr>Times New Roman</vt:lpstr>
      <vt:lpstr>Wingdings</vt:lpstr>
      <vt:lpstr>T-ESPE-057708-D</vt:lpstr>
      <vt:lpstr>CorelDRAW</vt:lpstr>
      <vt:lpstr>PowerPoint Presentation</vt:lpstr>
      <vt:lpstr>PowerPoint Presentation</vt:lpstr>
      <vt:lpstr>INTRODUCCIÓN</vt:lpstr>
      <vt:lpstr>INTRODUCCIÓN</vt:lpstr>
      <vt:lpstr>INTRODUCCIÓN</vt:lpstr>
      <vt:lpstr>OBJETIVOS</vt:lpstr>
      <vt:lpstr>OBJETIVOS</vt:lpstr>
      <vt:lpstr>MATERIALES Y MÉTODOS</vt:lpstr>
      <vt:lpstr>MATERIALES Y MÉTODOS</vt:lpstr>
      <vt:lpstr>MATERIALES Y MÉTODOS</vt:lpstr>
      <vt:lpstr>MATERIALES Y MÉTODOS</vt:lpstr>
      <vt:lpstr>MATERIALES Y MÉTODOS</vt:lpstr>
      <vt:lpstr>MATERIALES Y MÉTODOS</vt:lpstr>
      <vt:lpstr>MATERIALES Y MÉTODOS</vt:lpstr>
      <vt:lpstr>MATERIALES Y MÉTODOS</vt:lpstr>
      <vt:lpstr>MATERIALES Y MÉTODOS</vt:lpstr>
      <vt:lpstr>MATERIALES Y MÉTODOS</vt:lpstr>
      <vt:lpstr>MATERIALES Y MÉTODOS</vt:lpstr>
      <vt:lpstr>HIPÓTESIS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Contaminación secundaria</vt:lpstr>
      <vt:lpstr>RESULTADOS Y DISCUSIÓN</vt:lpstr>
      <vt:lpstr>No se determinó la presencia de:</vt:lpstr>
      <vt:lpstr> Comparación general de los resultados. </vt:lpstr>
      <vt:lpstr>CONCLUSIONES</vt:lpstr>
      <vt:lpstr>RECOMENDACIONES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Dayana Sandoval</dc:creator>
  <cp:lastModifiedBy>Paola Lizbeth Ruiz Calderón</cp:lastModifiedBy>
  <cp:revision>307</cp:revision>
  <dcterms:created xsi:type="dcterms:W3CDTF">2018-09-05T02:09:59Z</dcterms:created>
  <dcterms:modified xsi:type="dcterms:W3CDTF">2019-07-15T16:06:10Z</dcterms:modified>
</cp:coreProperties>
</file>